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4" r:id="rId3"/>
    <p:sldId id="257" r:id="rId4"/>
    <p:sldId id="258" r:id="rId5"/>
    <p:sldId id="283" r:id="rId6"/>
    <p:sldId id="279" r:id="rId7"/>
    <p:sldId id="277" r:id="rId8"/>
    <p:sldId id="282" r:id="rId9"/>
    <p:sldId id="280" r:id="rId10"/>
    <p:sldId id="284" r:id="rId11"/>
    <p:sldId id="286" r:id="rId12"/>
    <p:sldId id="259" r:id="rId13"/>
    <p:sldId id="287" r:id="rId14"/>
    <p:sldId id="262" r:id="rId15"/>
    <p:sldId id="263" r:id="rId16"/>
    <p:sldId id="265" r:id="rId17"/>
    <p:sldId id="266" r:id="rId18"/>
    <p:sldId id="267" r:id="rId19"/>
    <p:sldId id="270" r:id="rId20"/>
    <p:sldId id="292" r:id="rId21"/>
    <p:sldId id="289" r:id="rId22"/>
    <p:sldId id="274" r:id="rId23"/>
    <p:sldId id="275" r:id="rId24"/>
    <p:sldId id="293" r:id="rId25"/>
    <p:sldId id="290" r:id="rId26"/>
    <p:sldId id="285" r:id="rId27"/>
    <p:sldId id="28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8DFFB-75BE-4FAD-B4ED-0C04A1F22455}" type="datetimeFigureOut">
              <a:rPr lang="en-IN" smtClean="0"/>
              <a:t>02-05-2021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6569-04C7-4E9D-ADFE-988D9FAB156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8DFFB-75BE-4FAD-B4ED-0C04A1F22455}" type="datetimeFigureOut">
              <a:rPr lang="en-IN" smtClean="0"/>
              <a:t>02-05-2021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6569-04C7-4E9D-ADFE-988D9FAB156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8DFFB-75BE-4FAD-B4ED-0C04A1F22455}" type="datetimeFigureOut">
              <a:rPr lang="en-IN" smtClean="0"/>
              <a:t>02-05-2021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6569-04C7-4E9D-ADFE-988D9FAB156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8DFFB-75BE-4FAD-B4ED-0C04A1F22455}" type="datetimeFigureOut">
              <a:rPr lang="en-IN" smtClean="0"/>
              <a:t>02-05-2021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6569-04C7-4E9D-ADFE-988D9FAB156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8DFFB-75BE-4FAD-B4ED-0C04A1F22455}" type="datetimeFigureOut">
              <a:rPr lang="en-IN" smtClean="0"/>
              <a:t>02-05-2021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6569-04C7-4E9D-ADFE-988D9FAB156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8DFFB-75BE-4FAD-B4ED-0C04A1F22455}" type="datetimeFigureOut">
              <a:rPr lang="en-IN" smtClean="0"/>
              <a:t>02-05-2021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6569-04C7-4E9D-ADFE-988D9FAB156C}" type="slidenum">
              <a:rPr lang="en-IN" smtClean="0"/>
              <a:t>‹#›</a:t>
            </a:fld>
            <a:endParaRPr lang="en-I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8DFFB-75BE-4FAD-B4ED-0C04A1F22455}" type="datetimeFigureOut">
              <a:rPr lang="en-IN" smtClean="0"/>
              <a:t>02-05-2021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6569-04C7-4E9D-ADFE-988D9FAB156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8DFFB-75BE-4FAD-B4ED-0C04A1F22455}" type="datetimeFigureOut">
              <a:rPr lang="en-IN" smtClean="0"/>
              <a:t>02-05-2021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6569-04C7-4E9D-ADFE-988D9FAB156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8DFFB-75BE-4FAD-B4ED-0C04A1F22455}" type="datetimeFigureOut">
              <a:rPr lang="en-IN" smtClean="0"/>
              <a:t>02-05-2021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6569-04C7-4E9D-ADFE-988D9FAB156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8DFFB-75BE-4FAD-B4ED-0C04A1F22455}" type="datetimeFigureOut">
              <a:rPr lang="en-IN" smtClean="0"/>
              <a:t>02-05-2021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2B6569-04C7-4E9D-ADFE-988D9FAB156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8DFFB-75BE-4FAD-B4ED-0C04A1F22455}" type="datetimeFigureOut">
              <a:rPr lang="en-IN" smtClean="0"/>
              <a:t>02-05-2021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6569-04C7-4E9D-ADFE-988D9FAB156C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3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B8DFFB-75BE-4FAD-B4ED-0C04A1F22455}" type="datetimeFigureOut">
              <a:rPr lang="en-IN" smtClean="0"/>
              <a:t>02-05-2021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F42B6569-04C7-4E9D-ADFE-988D9FAB156C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openxmlformats.org/officeDocument/2006/relationships/image" Target="../media/image36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Consolidated Accounts for Holding Companies Part I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848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3" y="404813"/>
            <a:ext cx="8294687" cy="568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713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548680"/>
            <a:ext cx="8477250" cy="5544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475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6976" y="1758137"/>
            <a:ext cx="8367395" cy="3464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Georgia"/>
                <a:cs typeface="Georgia"/>
              </a:rPr>
              <a:t>In </a:t>
            </a:r>
            <a:r>
              <a:rPr sz="2400" spc="-5" dirty="0">
                <a:latin typeface="Georgia"/>
                <a:cs typeface="Georgia"/>
              </a:rPr>
              <a:t>the United States, </a:t>
            </a:r>
            <a:r>
              <a:rPr sz="2400" dirty="0">
                <a:latin typeface="Georgia"/>
                <a:cs typeface="Georgia"/>
              </a:rPr>
              <a:t>Berkshire Hathaway is </a:t>
            </a:r>
            <a:r>
              <a:rPr sz="2400" spc="-5" dirty="0">
                <a:latin typeface="Georgia"/>
                <a:cs typeface="Georgia"/>
              </a:rPr>
              <a:t>the</a:t>
            </a:r>
            <a:r>
              <a:rPr sz="2400" spc="-5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largest</a:t>
            </a:r>
            <a:endParaRPr sz="24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Georgia"/>
                <a:cs typeface="Georgia"/>
              </a:rPr>
              <a:t>publicly traded holding</a:t>
            </a:r>
            <a:r>
              <a:rPr sz="2400" spc="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company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500"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</a:pPr>
            <a:r>
              <a:rPr sz="2400" dirty="0">
                <a:latin typeface="Georgia"/>
                <a:cs typeface="Georgia"/>
              </a:rPr>
              <a:t>The </a:t>
            </a:r>
            <a:r>
              <a:rPr sz="2400" spc="-5" dirty="0">
                <a:latin typeface="Georgia"/>
                <a:cs typeface="Georgia"/>
              </a:rPr>
              <a:t>company </a:t>
            </a:r>
            <a:r>
              <a:rPr sz="2400" spc="-10" dirty="0">
                <a:latin typeface="Georgia"/>
                <a:cs typeface="Georgia"/>
              </a:rPr>
              <a:t>wholly </a:t>
            </a:r>
            <a:r>
              <a:rPr sz="2400" spc="-5" dirty="0">
                <a:latin typeface="Georgia"/>
                <a:cs typeface="Georgia"/>
              </a:rPr>
              <a:t>owns GEICO, </a:t>
            </a:r>
            <a:r>
              <a:rPr sz="2400" dirty="0">
                <a:latin typeface="Georgia"/>
                <a:cs typeface="Georgia"/>
              </a:rPr>
              <a:t>BNSF, Lubrizol, </a:t>
            </a:r>
            <a:r>
              <a:rPr sz="2400" spc="-5" dirty="0">
                <a:latin typeface="Georgia"/>
                <a:cs typeface="Georgia"/>
              </a:rPr>
              <a:t>Dairy  Queen, Fruit of </a:t>
            </a:r>
            <a:r>
              <a:rPr sz="2400" spc="-10" dirty="0">
                <a:latin typeface="Georgia"/>
                <a:cs typeface="Georgia"/>
              </a:rPr>
              <a:t>the </a:t>
            </a:r>
            <a:r>
              <a:rPr sz="2400" dirty="0">
                <a:latin typeface="Georgia"/>
                <a:cs typeface="Georgia"/>
              </a:rPr>
              <a:t>Loom, Helzberg </a:t>
            </a:r>
            <a:r>
              <a:rPr sz="2400" spc="-5" dirty="0">
                <a:latin typeface="Georgia"/>
                <a:cs typeface="Georgia"/>
              </a:rPr>
              <a:t>Diamonds </a:t>
            </a:r>
            <a:r>
              <a:rPr sz="2400" dirty="0">
                <a:latin typeface="Georgia"/>
                <a:cs typeface="Georgia"/>
              </a:rPr>
              <a:t>and </a:t>
            </a:r>
            <a:r>
              <a:rPr sz="2400" spc="-5" dirty="0">
                <a:latin typeface="Georgia"/>
                <a:cs typeface="Georgia"/>
              </a:rPr>
              <a:t>Net </a:t>
            </a:r>
            <a:r>
              <a:rPr sz="2400" dirty="0">
                <a:latin typeface="Georgia"/>
                <a:cs typeface="Georgia"/>
              </a:rPr>
              <a:t>Jets,  </a:t>
            </a:r>
            <a:r>
              <a:rPr sz="2400" spc="-5" dirty="0">
                <a:latin typeface="Georgia"/>
                <a:cs typeface="Georgia"/>
              </a:rPr>
              <a:t>owns half </a:t>
            </a:r>
            <a:r>
              <a:rPr sz="2400" dirty="0">
                <a:latin typeface="Georgia"/>
                <a:cs typeface="Georgia"/>
              </a:rPr>
              <a:t>of Heinz, </a:t>
            </a:r>
            <a:r>
              <a:rPr sz="2400" spc="-5" dirty="0">
                <a:latin typeface="Georgia"/>
                <a:cs typeface="Georgia"/>
              </a:rPr>
              <a:t>owns </a:t>
            </a:r>
            <a:r>
              <a:rPr sz="2400" dirty="0">
                <a:latin typeface="Georgia"/>
                <a:cs typeface="Georgia"/>
              </a:rPr>
              <a:t>an </a:t>
            </a:r>
            <a:r>
              <a:rPr sz="2400" spc="-5" dirty="0">
                <a:latin typeface="Georgia"/>
                <a:cs typeface="Georgia"/>
              </a:rPr>
              <a:t>undisclosed percentage of Mars,  </a:t>
            </a:r>
            <a:r>
              <a:rPr sz="2400" dirty="0">
                <a:latin typeface="Georgia"/>
                <a:cs typeface="Georgia"/>
              </a:rPr>
              <a:t>Incorporated and </a:t>
            </a:r>
            <a:r>
              <a:rPr sz="2400" spc="-5" dirty="0">
                <a:latin typeface="Georgia"/>
                <a:cs typeface="Georgia"/>
              </a:rPr>
              <a:t>has significant </a:t>
            </a:r>
            <a:r>
              <a:rPr sz="2400" dirty="0">
                <a:latin typeface="Georgia"/>
                <a:cs typeface="Georgia"/>
              </a:rPr>
              <a:t>minority </a:t>
            </a:r>
            <a:r>
              <a:rPr sz="2400" spc="-5" dirty="0">
                <a:latin typeface="Georgia"/>
                <a:cs typeface="Georgia"/>
              </a:rPr>
              <a:t>holdings </a:t>
            </a:r>
            <a:r>
              <a:rPr sz="2400" dirty="0">
                <a:latin typeface="Georgia"/>
                <a:cs typeface="Georgia"/>
              </a:rPr>
              <a:t>in  American </a:t>
            </a:r>
            <a:r>
              <a:rPr sz="2400" spc="-5" dirty="0">
                <a:latin typeface="Georgia"/>
                <a:cs typeface="Georgia"/>
              </a:rPr>
              <a:t>Express, </a:t>
            </a:r>
            <a:r>
              <a:rPr sz="2400" dirty="0">
                <a:latin typeface="Georgia"/>
                <a:cs typeface="Georgia"/>
              </a:rPr>
              <a:t>The </a:t>
            </a:r>
            <a:r>
              <a:rPr sz="2400" spc="-5" dirty="0">
                <a:latin typeface="Georgia"/>
                <a:cs typeface="Georgia"/>
              </a:rPr>
              <a:t>Coca-Cola </a:t>
            </a:r>
            <a:r>
              <a:rPr sz="2400" spc="-10" dirty="0">
                <a:latin typeface="Georgia"/>
                <a:cs typeface="Georgia"/>
              </a:rPr>
              <a:t>Company, </a:t>
            </a:r>
            <a:r>
              <a:rPr sz="2400" dirty="0">
                <a:latin typeface="Georgia"/>
                <a:cs typeface="Georgia"/>
              </a:rPr>
              <a:t>Wells </a:t>
            </a:r>
            <a:r>
              <a:rPr sz="2400" spc="-5" dirty="0">
                <a:latin typeface="Georgia"/>
                <a:cs typeface="Georgia"/>
              </a:rPr>
              <a:t>Fargo, </a:t>
            </a:r>
            <a:r>
              <a:rPr sz="2400" dirty="0">
                <a:latin typeface="Georgia"/>
                <a:cs typeface="Georgia"/>
              </a:rPr>
              <a:t>and  IBM.</a:t>
            </a:r>
            <a:endParaRPr sz="2400">
              <a:latin typeface="Georgia"/>
              <a:cs typeface="Georg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04800" y="393191"/>
            <a:ext cx="8437245" cy="6277610"/>
            <a:chOff x="304800" y="393191"/>
            <a:chExt cx="8437245" cy="6277610"/>
          </a:xfrm>
        </p:grpSpPr>
        <p:sp>
          <p:nvSpPr>
            <p:cNvPr id="5" name="object 5"/>
            <p:cNvSpPr/>
            <p:nvPr/>
          </p:nvSpPr>
          <p:spPr>
            <a:xfrm>
              <a:off x="304800" y="393191"/>
              <a:ext cx="8436864" cy="6736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4800" y="5542788"/>
              <a:ext cx="1973580" cy="8945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105400" y="5372100"/>
              <a:ext cx="1763268" cy="52730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15539" y="5154168"/>
              <a:ext cx="2115312" cy="43434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743200" y="5989320"/>
              <a:ext cx="3317748" cy="68122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8628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619125"/>
            <a:ext cx="7934325" cy="561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178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5"/>
              </a:spcBef>
            </a:pPr>
            <a:r>
              <a:rPr dirty="0"/>
              <a:t>Advant</a:t>
            </a:r>
            <a:r>
              <a:rPr spc="5" dirty="0"/>
              <a:t>a</a:t>
            </a:r>
            <a:r>
              <a:rPr spc="-5" dirty="0"/>
              <a:t>ges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189075"/>
            <a:ext cx="8014970" cy="4263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361950" indent="-342900">
              <a:lnSpc>
                <a:spcPct val="150100"/>
              </a:lnSpc>
              <a:spcBef>
                <a:spcPts val="95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dirty="0">
                <a:latin typeface="Georgia"/>
                <a:cs typeface="Georgia"/>
              </a:rPr>
              <a:t>Holding </a:t>
            </a:r>
            <a:r>
              <a:rPr sz="2000" spc="-5" dirty="0">
                <a:latin typeface="Georgia"/>
                <a:cs typeface="Georgia"/>
              </a:rPr>
              <a:t>companies can take risks through subsidiaries, </a:t>
            </a:r>
            <a:r>
              <a:rPr sz="2000" dirty="0">
                <a:latin typeface="Georgia"/>
                <a:cs typeface="Georgia"/>
              </a:rPr>
              <a:t>and </a:t>
            </a:r>
            <a:r>
              <a:rPr sz="2000" spc="-5" dirty="0">
                <a:latin typeface="Georgia"/>
                <a:cs typeface="Georgia"/>
              </a:rPr>
              <a:t>limit  this </a:t>
            </a:r>
            <a:r>
              <a:rPr sz="2000" dirty="0">
                <a:latin typeface="Georgia"/>
                <a:cs typeface="Georgia"/>
              </a:rPr>
              <a:t>risk </a:t>
            </a:r>
            <a:r>
              <a:rPr sz="2000" spc="-5" dirty="0">
                <a:latin typeface="Georgia"/>
                <a:cs typeface="Georgia"/>
              </a:rPr>
              <a:t>to the subsidiary </a:t>
            </a:r>
            <a:r>
              <a:rPr sz="2000" dirty="0">
                <a:latin typeface="Georgia"/>
                <a:cs typeface="Georgia"/>
              </a:rPr>
              <a:t>alone </a:t>
            </a:r>
            <a:r>
              <a:rPr sz="2000" spc="-5" dirty="0">
                <a:latin typeface="Georgia"/>
                <a:cs typeface="Georgia"/>
              </a:rPr>
              <a:t>rather </a:t>
            </a:r>
            <a:r>
              <a:rPr sz="2000" dirty="0">
                <a:latin typeface="Georgia"/>
                <a:cs typeface="Georgia"/>
              </a:rPr>
              <a:t>than </a:t>
            </a:r>
            <a:r>
              <a:rPr sz="2000" spc="-5" dirty="0">
                <a:latin typeface="Georgia"/>
                <a:cs typeface="Georgia"/>
              </a:rPr>
              <a:t>placing the parent  company on the</a:t>
            </a:r>
            <a:r>
              <a:rPr sz="2000" dirty="0">
                <a:latin typeface="Georgia"/>
                <a:cs typeface="Georgia"/>
              </a:rPr>
              <a:t> line</a:t>
            </a:r>
            <a:endParaRPr sz="2000">
              <a:latin typeface="Georgia"/>
              <a:cs typeface="Georgia"/>
            </a:endParaRPr>
          </a:p>
          <a:p>
            <a:pPr marL="355600" marR="320675" indent="-342900">
              <a:lnSpc>
                <a:spcPct val="150000"/>
              </a:lnSpc>
              <a:spcBef>
                <a:spcPts val="48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dirty="0">
                <a:latin typeface="Georgia"/>
                <a:cs typeface="Georgia"/>
              </a:rPr>
              <a:t>The </a:t>
            </a:r>
            <a:r>
              <a:rPr sz="2000" spc="-5" dirty="0">
                <a:latin typeface="Georgia"/>
                <a:cs typeface="Georgia"/>
              </a:rPr>
              <a:t>holding company </a:t>
            </a:r>
            <a:r>
              <a:rPr sz="2000" dirty="0">
                <a:latin typeface="Georgia"/>
                <a:cs typeface="Georgia"/>
              </a:rPr>
              <a:t>also </a:t>
            </a:r>
            <a:r>
              <a:rPr sz="2000" spc="-5" dirty="0">
                <a:latin typeface="Georgia"/>
                <a:cs typeface="Georgia"/>
              </a:rPr>
              <a:t>benefits from the subsidiary's goodwill  </a:t>
            </a:r>
            <a:r>
              <a:rPr sz="2000" dirty="0">
                <a:latin typeface="Georgia"/>
                <a:cs typeface="Georgia"/>
              </a:rPr>
              <a:t>and reputation, </a:t>
            </a:r>
            <a:r>
              <a:rPr sz="2000" spc="-5" dirty="0">
                <a:latin typeface="Georgia"/>
                <a:cs typeface="Georgia"/>
              </a:rPr>
              <a:t>while </a:t>
            </a:r>
            <a:r>
              <a:rPr sz="2000" dirty="0">
                <a:latin typeface="Georgia"/>
                <a:cs typeface="Georgia"/>
              </a:rPr>
              <a:t>being </a:t>
            </a:r>
            <a:r>
              <a:rPr sz="2000" spc="-5" dirty="0">
                <a:latin typeface="Georgia"/>
                <a:cs typeface="Georgia"/>
              </a:rPr>
              <a:t>sheltered from risks faced </a:t>
            </a:r>
            <a:r>
              <a:rPr sz="2000" dirty="0">
                <a:latin typeface="Georgia"/>
                <a:cs typeface="Georgia"/>
              </a:rPr>
              <a:t>by </a:t>
            </a:r>
            <a:r>
              <a:rPr sz="2000" spc="-5" dirty="0">
                <a:latin typeface="Georgia"/>
                <a:cs typeface="Georgia"/>
              </a:rPr>
              <a:t>the  subsidiary </a:t>
            </a:r>
            <a:r>
              <a:rPr sz="2000" dirty="0">
                <a:latin typeface="Georgia"/>
                <a:cs typeface="Georgia"/>
              </a:rPr>
              <a:t>in </a:t>
            </a:r>
            <a:r>
              <a:rPr sz="2000" spc="-5" dirty="0">
                <a:latin typeface="Georgia"/>
                <a:cs typeface="Georgia"/>
              </a:rPr>
              <a:t>the case of legal </a:t>
            </a:r>
            <a:r>
              <a:rPr sz="2000" dirty="0">
                <a:latin typeface="Georgia"/>
                <a:cs typeface="Georgia"/>
              </a:rPr>
              <a:t>issues, </a:t>
            </a:r>
            <a:r>
              <a:rPr sz="2000" spc="-5" dirty="0">
                <a:latin typeface="Georgia"/>
                <a:cs typeface="Georgia"/>
              </a:rPr>
              <a:t>tax liabilities </a:t>
            </a:r>
            <a:r>
              <a:rPr sz="2000" dirty="0">
                <a:latin typeface="Georgia"/>
                <a:cs typeface="Georgia"/>
              </a:rPr>
              <a:t>and</a:t>
            </a:r>
            <a:r>
              <a:rPr sz="2000" spc="6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lawsuits.</a:t>
            </a:r>
            <a:endParaRPr sz="2000">
              <a:latin typeface="Georgia"/>
              <a:cs typeface="Georgia"/>
            </a:endParaRPr>
          </a:p>
          <a:p>
            <a:pPr marL="355600" marR="5080" indent="-342900">
              <a:lnSpc>
                <a:spcPct val="150000"/>
              </a:lnSpc>
              <a:spcBef>
                <a:spcPts val="48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2000" dirty="0">
                <a:latin typeface="Georgia"/>
                <a:cs typeface="Georgia"/>
              </a:rPr>
              <a:t>When raising </a:t>
            </a:r>
            <a:r>
              <a:rPr sz="2000" spc="-5" dirty="0">
                <a:latin typeface="Georgia"/>
                <a:cs typeface="Georgia"/>
              </a:rPr>
              <a:t>capital </a:t>
            </a:r>
            <a:r>
              <a:rPr sz="2000" dirty="0">
                <a:latin typeface="Georgia"/>
                <a:cs typeface="Georgia"/>
              </a:rPr>
              <a:t>a </a:t>
            </a:r>
            <a:r>
              <a:rPr sz="2000" spc="-5" dirty="0">
                <a:latin typeface="Georgia"/>
                <a:cs typeface="Georgia"/>
              </a:rPr>
              <a:t>larger holding company has more diversity of  </a:t>
            </a:r>
            <a:r>
              <a:rPr sz="2000" dirty="0">
                <a:latin typeface="Georgia"/>
                <a:cs typeface="Georgia"/>
              </a:rPr>
              <a:t>assets </a:t>
            </a:r>
            <a:r>
              <a:rPr sz="2000" spc="-5" dirty="0">
                <a:latin typeface="Georgia"/>
                <a:cs typeface="Georgia"/>
              </a:rPr>
              <a:t>than </a:t>
            </a:r>
            <a:r>
              <a:rPr sz="2000" dirty="0">
                <a:latin typeface="Georgia"/>
                <a:cs typeface="Georgia"/>
              </a:rPr>
              <a:t>an </a:t>
            </a:r>
            <a:r>
              <a:rPr sz="2000" spc="-5" dirty="0">
                <a:latin typeface="Georgia"/>
                <a:cs typeface="Georgia"/>
              </a:rPr>
              <a:t>individual company, which </a:t>
            </a:r>
            <a:r>
              <a:rPr sz="2000" dirty="0">
                <a:latin typeface="Georgia"/>
                <a:cs typeface="Georgia"/>
              </a:rPr>
              <a:t>makes raising </a:t>
            </a:r>
            <a:r>
              <a:rPr sz="2000" spc="-5" dirty="0">
                <a:latin typeface="Georgia"/>
                <a:cs typeface="Georgia"/>
              </a:rPr>
              <a:t>capital  easier.</a:t>
            </a:r>
            <a:endParaRPr sz="200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92193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5"/>
              </a:spcBef>
            </a:pPr>
            <a:r>
              <a:rPr dirty="0"/>
              <a:t>Advant</a:t>
            </a:r>
            <a:r>
              <a:rPr spc="5" dirty="0"/>
              <a:t>a</a:t>
            </a:r>
            <a:r>
              <a:rPr spc="-5" dirty="0"/>
              <a:t>ges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5600" marR="5080">
              <a:lnSpc>
                <a:spcPct val="150000"/>
              </a:lnSpc>
              <a:spcBef>
                <a:spcPts val="10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lang="en-US" dirty="0" smtClean="0">
                <a:latin typeface="Georgia"/>
                <a:cs typeface="Georgia"/>
              </a:rPr>
              <a:t>The holding </a:t>
            </a:r>
            <a:r>
              <a:rPr lang="en-US" spc="-5" dirty="0" smtClean="0">
                <a:latin typeface="Georgia"/>
                <a:cs typeface="Georgia"/>
              </a:rPr>
              <a:t>company generally produces </a:t>
            </a:r>
            <a:r>
              <a:rPr lang="en-US" dirty="0" smtClean="0">
                <a:latin typeface="Georgia"/>
                <a:cs typeface="Georgia"/>
              </a:rPr>
              <a:t>no </a:t>
            </a:r>
            <a:r>
              <a:rPr lang="en-US" spc="-5" dirty="0" smtClean="0">
                <a:latin typeface="Georgia"/>
                <a:cs typeface="Georgia"/>
              </a:rPr>
              <a:t>products or </a:t>
            </a:r>
            <a:r>
              <a:rPr lang="en-US" dirty="0" smtClean="0">
                <a:latin typeface="Georgia"/>
                <a:cs typeface="Georgia"/>
              </a:rPr>
              <a:t>services  and is </a:t>
            </a:r>
            <a:r>
              <a:rPr lang="en-US" spc="-5" dirty="0" smtClean="0">
                <a:latin typeface="Georgia"/>
                <a:cs typeface="Georgia"/>
              </a:rPr>
              <a:t>simply </a:t>
            </a:r>
            <a:r>
              <a:rPr lang="en-US" dirty="0" smtClean="0">
                <a:latin typeface="Georgia"/>
                <a:cs typeface="Georgia"/>
              </a:rPr>
              <a:t>a vehicle </a:t>
            </a:r>
            <a:r>
              <a:rPr lang="en-US" spc="-5" dirty="0" smtClean="0">
                <a:latin typeface="Georgia"/>
                <a:cs typeface="Georgia"/>
              </a:rPr>
              <a:t>for </a:t>
            </a:r>
            <a:r>
              <a:rPr lang="en-US" dirty="0" smtClean="0">
                <a:latin typeface="Georgia"/>
                <a:cs typeface="Georgia"/>
              </a:rPr>
              <a:t>owning </a:t>
            </a:r>
            <a:r>
              <a:rPr lang="en-US" spc="-5" dirty="0" smtClean="0">
                <a:latin typeface="Georgia"/>
                <a:cs typeface="Georgia"/>
              </a:rPr>
              <a:t>shares of other </a:t>
            </a:r>
            <a:r>
              <a:rPr lang="en-US" dirty="0" smtClean="0">
                <a:latin typeface="Georgia"/>
                <a:cs typeface="Georgia"/>
              </a:rPr>
              <a:t>companies. </a:t>
            </a:r>
          </a:p>
          <a:p>
            <a:pPr marL="355600" marR="5080">
              <a:lnSpc>
                <a:spcPct val="150000"/>
              </a:lnSpc>
              <a:spcBef>
                <a:spcPts val="10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lang="en-US" dirty="0" smtClean="0">
                <a:latin typeface="Georgia"/>
                <a:cs typeface="Georgia"/>
              </a:rPr>
              <a:t>Easy to give up the control</a:t>
            </a:r>
          </a:p>
          <a:p>
            <a:pPr marL="355600" marR="5080">
              <a:lnSpc>
                <a:spcPct val="150000"/>
              </a:lnSpc>
              <a:spcBef>
                <a:spcPts val="10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lang="en-US" dirty="0" smtClean="0">
                <a:latin typeface="Georgia"/>
                <a:cs typeface="Georgia"/>
              </a:rPr>
              <a:t>Taking benefits of monopoly status</a:t>
            </a:r>
          </a:p>
          <a:p>
            <a:pPr marL="355600">
              <a:spcBef>
                <a:spcPts val="168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lang="en-US" spc="-5" dirty="0" smtClean="0">
                <a:latin typeface="Georgia"/>
                <a:cs typeface="Georgia"/>
              </a:rPr>
              <a:t>Foreign </a:t>
            </a:r>
            <a:r>
              <a:rPr lang="en-US" dirty="0" smtClean="0">
                <a:latin typeface="Georgia"/>
                <a:cs typeface="Georgia"/>
              </a:rPr>
              <a:t>Capital: The </a:t>
            </a:r>
            <a:r>
              <a:rPr lang="en-US" spc="-5" dirty="0" smtClean="0">
                <a:latin typeface="Georgia"/>
                <a:cs typeface="Georgia"/>
              </a:rPr>
              <a:t>holding company </a:t>
            </a:r>
            <a:r>
              <a:rPr lang="en-US" dirty="0" smtClean="0">
                <a:latin typeface="Georgia"/>
                <a:cs typeface="Georgia"/>
              </a:rPr>
              <a:t>may also attract </a:t>
            </a:r>
            <a:r>
              <a:rPr lang="en-US" spc="-5" dirty="0" smtClean="0">
                <a:latin typeface="Georgia"/>
                <a:cs typeface="Georgia"/>
              </a:rPr>
              <a:t>the</a:t>
            </a:r>
            <a:r>
              <a:rPr lang="en-US" spc="15" dirty="0" smtClean="0">
                <a:latin typeface="Georgia"/>
                <a:cs typeface="Georgia"/>
              </a:rPr>
              <a:t> </a:t>
            </a:r>
            <a:r>
              <a:rPr lang="en-US" spc="-5" dirty="0" smtClean="0">
                <a:latin typeface="Georgia"/>
                <a:cs typeface="Georgia"/>
              </a:rPr>
              <a:t>foreign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spc="-5" dirty="0" smtClean="0">
                <a:latin typeface="Georgia"/>
                <a:cs typeface="Georgia"/>
              </a:rPr>
              <a:t>capital for </a:t>
            </a:r>
            <a:r>
              <a:rPr lang="en-US" dirty="0" smtClean="0">
                <a:latin typeface="Georgia"/>
                <a:cs typeface="Georgia"/>
              </a:rPr>
              <a:t>the </a:t>
            </a:r>
            <a:r>
              <a:rPr lang="en-US" spc="-5" dirty="0" smtClean="0">
                <a:latin typeface="Georgia"/>
                <a:cs typeface="Georgia"/>
              </a:rPr>
              <a:t>expansion of </a:t>
            </a:r>
            <a:r>
              <a:rPr lang="en-US" dirty="0" smtClean="0">
                <a:latin typeface="Georgia"/>
                <a:cs typeface="Georgia"/>
              </a:rPr>
              <a:t>a</a:t>
            </a:r>
            <a:r>
              <a:rPr lang="en-US" spc="15" dirty="0" smtClean="0">
                <a:latin typeface="Georgia"/>
                <a:cs typeface="Georgia"/>
              </a:rPr>
              <a:t> </a:t>
            </a:r>
            <a:r>
              <a:rPr lang="en-US" spc="-5" dirty="0" smtClean="0">
                <a:latin typeface="Georgia"/>
                <a:cs typeface="Georgia"/>
              </a:rPr>
              <a:t>business.</a:t>
            </a:r>
            <a:endParaRPr lang="en-US" dirty="0" smtClean="0">
              <a:latin typeface="Georgia"/>
              <a:cs typeface="Georgia"/>
            </a:endParaRPr>
          </a:p>
          <a:p>
            <a:pPr marL="355600">
              <a:spcBef>
                <a:spcPts val="168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lang="en-US" dirty="0" smtClean="0">
                <a:latin typeface="Georgia"/>
                <a:cs typeface="Georgia"/>
              </a:rPr>
              <a:t>The holding </a:t>
            </a:r>
            <a:r>
              <a:rPr lang="en-US" spc="-5" dirty="0" smtClean="0">
                <a:latin typeface="Georgia"/>
                <a:cs typeface="Georgia"/>
              </a:rPr>
              <a:t>company </a:t>
            </a:r>
            <a:r>
              <a:rPr lang="en-US" dirty="0" smtClean="0">
                <a:latin typeface="Georgia"/>
                <a:cs typeface="Georgia"/>
              </a:rPr>
              <a:t>eliminates </a:t>
            </a:r>
            <a:r>
              <a:rPr lang="en-US" spc="-5" dirty="0" smtClean="0">
                <a:latin typeface="Georgia"/>
                <a:cs typeface="Georgia"/>
              </a:rPr>
              <a:t>competition </a:t>
            </a:r>
            <a:r>
              <a:rPr lang="en-US" dirty="0" smtClean="0">
                <a:latin typeface="Georgia"/>
                <a:cs typeface="Georgia"/>
              </a:rPr>
              <a:t>due </a:t>
            </a:r>
            <a:r>
              <a:rPr lang="en-US" spc="-5" dirty="0" smtClean="0">
                <a:latin typeface="Georgia"/>
                <a:cs typeface="Georgia"/>
              </a:rPr>
              <a:t>to</a:t>
            </a:r>
            <a:r>
              <a:rPr lang="en-US" spc="-25" dirty="0" smtClean="0">
                <a:latin typeface="Georgia"/>
                <a:cs typeface="Georgia"/>
              </a:rPr>
              <a:t> </a:t>
            </a:r>
            <a:r>
              <a:rPr lang="en-US" spc="-5" dirty="0" smtClean="0">
                <a:latin typeface="Georgia"/>
                <a:cs typeface="Georgia"/>
              </a:rPr>
              <a:t>centralized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spc="-5" dirty="0" smtClean="0">
                <a:latin typeface="Georgia"/>
                <a:cs typeface="Georgia"/>
              </a:rPr>
              <a:t>control over the subsidiary companies, </a:t>
            </a:r>
            <a:r>
              <a:rPr lang="en-US" dirty="0" smtClean="0">
                <a:latin typeface="Georgia"/>
                <a:cs typeface="Georgia"/>
              </a:rPr>
              <a:t>so it </a:t>
            </a:r>
            <a:r>
              <a:rPr lang="en-US" spc="-5" dirty="0" smtClean="0">
                <a:latin typeface="Georgia"/>
                <a:cs typeface="Georgia"/>
              </a:rPr>
              <a:t>earns </a:t>
            </a:r>
            <a:r>
              <a:rPr lang="en-US" dirty="0" smtClean="0">
                <a:latin typeface="Georgia"/>
                <a:cs typeface="Georgia"/>
              </a:rPr>
              <a:t>maximum</a:t>
            </a:r>
            <a:r>
              <a:rPr lang="en-US" spc="50" dirty="0" smtClean="0">
                <a:latin typeface="Georgia"/>
                <a:cs typeface="Georgia"/>
              </a:rPr>
              <a:t> </a:t>
            </a:r>
            <a:r>
              <a:rPr lang="en-US" spc="-5" dirty="0" smtClean="0">
                <a:latin typeface="Georgia"/>
                <a:cs typeface="Georgia"/>
              </a:rPr>
              <a:t>profit.</a:t>
            </a:r>
            <a:endParaRPr lang="en-US" dirty="0" smtClean="0">
              <a:latin typeface="Georgia"/>
              <a:cs typeface="Georgia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5100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04800" y="3886200"/>
              <a:ext cx="4680204" cy="28209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Disadvantages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marR="301625">
              <a:lnSpc>
                <a:spcPct val="150100"/>
              </a:lnSpc>
              <a:spcBef>
                <a:spcPts val="90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en-US" spc="-5" dirty="0">
                <a:latin typeface="Georgia"/>
                <a:cs typeface="Georgia"/>
              </a:rPr>
              <a:t>Problem </a:t>
            </a:r>
            <a:r>
              <a:rPr lang="en-US" dirty="0">
                <a:latin typeface="Georgia"/>
                <a:cs typeface="Georgia"/>
              </a:rPr>
              <a:t>of Monopoly: </a:t>
            </a:r>
          </a:p>
          <a:p>
            <a:pPr marL="355600" marR="301625">
              <a:lnSpc>
                <a:spcPct val="150100"/>
              </a:lnSpc>
              <a:spcBef>
                <a:spcPts val="90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en-US" spc="-5" dirty="0">
                <a:latin typeface="Georgia"/>
                <a:cs typeface="Georgia"/>
              </a:rPr>
              <a:t>Unequal Distribution </a:t>
            </a:r>
            <a:r>
              <a:rPr lang="en-US" dirty="0">
                <a:latin typeface="Georgia"/>
                <a:cs typeface="Georgia"/>
              </a:rPr>
              <a:t>of Wealth: </a:t>
            </a:r>
          </a:p>
          <a:p>
            <a:pPr marL="355600" marR="301625">
              <a:lnSpc>
                <a:spcPct val="150100"/>
              </a:lnSpc>
              <a:spcBef>
                <a:spcPts val="90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en-US" spc="-5" dirty="0">
                <a:latin typeface="Georgia"/>
                <a:cs typeface="Georgia"/>
              </a:rPr>
              <a:t>Costly </a:t>
            </a:r>
            <a:r>
              <a:rPr lang="en-US" dirty="0">
                <a:latin typeface="Georgia"/>
                <a:cs typeface="Georgia"/>
              </a:rPr>
              <a:t>Management:</a:t>
            </a:r>
          </a:p>
          <a:p>
            <a:pPr marL="355600" marR="301625">
              <a:lnSpc>
                <a:spcPct val="150100"/>
              </a:lnSpc>
              <a:spcBef>
                <a:spcPts val="90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en-US" spc="-5" dirty="0">
                <a:latin typeface="Georgia"/>
                <a:cs typeface="Georgia"/>
              </a:rPr>
              <a:t>Minority Interest </a:t>
            </a:r>
            <a:r>
              <a:rPr lang="en-US" dirty="0">
                <a:latin typeface="Georgia"/>
                <a:cs typeface="Georgia"/>
              </a:rPr>
              <a:t>Ignored:</a:t>
            </a:r>
          </a:p>
          <a:p>
            <a:pPr marL="355600" marR="301625">
              <a:lnSpc>
                <a:spcPct val="150100"/>
              </a:lnSpc>
              <a:spcBef>
                <a:spcPts val="90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en-US" dirty="0">
                <a:latin typeface="Georgia"/>
                <a:cs typeface="Georgia"/>
              </a:rPr>
              <a:t>Misuse of </a:t>
            </a:r>
            <a:r>
              <a:rPr lang="en-US" spc="-5" dirty="0">
                <a:latin typeface="Georgia"/>
                <a:cs typeface="Georgia"/>
              </a:rPr>
              <a:t>Funds:</a:t>
            </a:r>
            <a:endParaRPr lang="en-US" dirty="0">
              <a:latin typeface="Georgia"/>
              <a:cs typeface="Georgia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1130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2272" y="576199"/>
            <a:ext cx="62985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Top Holding </a:t>
            </a:r>
            <a:r>
              <a:rPr spc="-5" dirty="0"/>
              <a:t>companies </a:t>
            </a:r>
            <a:r>
              <a:rPr dirty="0"/>
              <a:t>-</a:t>
            </a:r>
            <a:r>
              <a:rPr spc="-80" dirty="0"/>
              <a:t> </a:t>
            </a:r>
            <a:r>
              <a:rPr dirty="0"/>
              <a:t>GLOBAL</a:t>
            </a:r>
          </a:p>
        </p:txBody>
      </p:sp>
      <p:sp>
        <p:nvSpPr>
          <p:cNvPr id="3" name="object 3"/>
          <p:cNvSpPr/>
          <p:nvPr/>
        </p:nvSpPr>
        <p:spPr>
          <a:xfrm>
            <a:off x="914400" y="3886200"/>
            <a:ext cx="2057400" cy="2057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93896" y="1599628"/>
            <a:ext cx="4599317" cy="821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11580" y="1600200"/>
            <a:ext cx="1981200" cy="16870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05400" y="3220211"/>
            <a:ext cx="3566330" cy="13614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95471" y="4724400"/>
            <a:ext cx="3473196" cy="1371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563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6677" y="545719"/>
            <a:ext cx="59321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Holding </a:t>
            </a:r>
            <a:r>
              <a:rPr sz="3600" spc="-5" dirty="0"/>
              <a:t>companies </a:t>
            </a:r>
            <a:r>
              <a:rPr sz="3600" dirty="0"/>
              <a:t>in</a:t>
            </a:r>
            <a:r>
              <a:rPr sz="3600" spc="-125" dirty="0"/>
              <a:t> </a:t>
            </a:r>
            <a:r>
              <a:rPr sz="3600" dirty="0"/>
              <a:t>INDIA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388189" y="1491695"/>
            <a:ext cx="1695163" cy="1543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2546604" y="3056798"/>
            <a:ext cx="6057900" cy="3136900"/>
            <a:chOff x="2546604" y="3056798"/>
            <a:chExt cx="6057900" cy="3136900"/>
          </a:xfrm>
        </p:grpSpPr>
        <p:sp>
          <p:nvSpPr>
            <p:cNvPr id="5" name="object 5"/>
            <p:cNvSpPr/>
            <p:nvPr/>
          </p:nvSpPr>
          <p:spPr>
            <a:xfrm>
              <a:off x="2546604" y="3056798"/>
              <a:ext cx="3276600" cy="65109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715000" y="3179063"/>
              <a:ext cx="2889504" cy="30144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437043" y="3962400"/>
            <a:ext cx="4287337" cy="25831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63340" y="1828800"/>
            <a:ext cx="4573523" cy="7269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17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07705" y="639826"/>
            <a:ext cx="3844252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Adva</a:t>
            </a:r>
            <a:r>
              <a:rPr sz="3600" spc="-15" dirty="0"/>
              <a:t>n</a:t>
            </a:r>
            <a:r>
              <a:rPr sz="3600" spc="-5" dirty="0"/>
              <a:t>tages</a:t>
            </a:r>
            <a:endParaRPr sz="3600" dirty="0"/>
          </a:p>
        </p:txBody>
      </p:sp>
      <p:sp>
        <p:nvSpPr>
          <p:cNvPr id="4" name="object 4"/>
          <p:cNvSpPr txBox="1"/>
          <p:nvPr/>
        </p:nvSpPr>
        <p:spPr>
          <a:xfrm>
            <a:off x="231140" y="1422781"/>
            <a:ext cx="7990840" cy="486727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355600" marR="5080" indent="-342900">
              <a:lnSpc>
                <a:spcPct val="143000"/>
              </a:lnSpc>
              <a:spcBef>
                <a:spcPts val="350"/>
              </a:spcBef>
              <a:buSzPct val="133333"/>
              <a:buFont typeface="Wingdings"/>
              <a:buChar char=""/>
              <a:tabLst>
                <a:tab pos="454659" algn="l"/>
              </a:tabLst>
            </a:pPr>
            <a:r>
              <a:rPr sz="2400" dirty="0">
                <a:latin typeface="Georgia"/>
                <a:cs typeface="Georgia"/>
              </a:rPr>
              <a:t>The </a:t>
            </a:r>
            <a:r>
              <a:rPr sz="2400" spc="-5" dirty="0">
                <a:latin typeface="Georgia"/>
                <a:cs typeface="Georgia"/>
              </a:rPr>
              <a:t>holding company provides the subsidiary company  with buying power, </a:t>
            </a:r>
            <a:r>
              <a:rPr sz="2400" dirty="0">
                <a:latin typeface="Georgia"/>
                <a:cs typeface="Georgia"/>
              </a:rPr>
              <a:t>research and </a:t>
            </a:r>
            <a:r>
              <a:rPr sz="2400" spc="-5" dirty="0">
                <a:latin typeface="Georgia"/>
                <a:cs typeface="Georgia"/>
              </a:rPr>
              <a:t>development </a:t>
            </a:r>
            <a:r>
              <a:rPr sz="2400" spc="-10" dirty="0">
                <a:latin typeface="Georgia"/>
                <a:cs typeface="Georgia"/>
              </a:rPr>
              <a:t>funds,  </a:t>
            </a:r>
            <a:r>
              <a:rPr sz="2400" dirty="0">
                <a:latin typeface="Georgia"/>
                <a:cs typeface="Georgia"/>
              </a:rPr>
              <a:t>marketing money and </a:t>
            </a:r>
            <a:r>
              <a:rPr sz="2400" spc="-5" dirty="0">
                <a:latin typeface="Georgia"/>
                <a:cs typeface="Georgia"/>
              </a:rPr>
              <a:t>know-how, employees, technical  expertise </a:t>
            </a:r>
            <a:r>
              <a:rPr sz="2400" dirty="0">
                <a:latin typeface="Georgia"/>
                <a:cs typeface="Georgia"/>
              </a:rPr>
              <a:t>and </a:t>
            </a:r>
            <a:r>
              <a:rPr sz="2400" spc="-5" dirty="0">
                <a:latin typeface="Georgia"/>
                <a:cs typeface="Georgia"/>
              </a:rPr>
              <a:t>other features which otherwise </a:t>
            </a:r>
            <a:r>
              <a:rPr sz="2400" dirty="0">
                <a:latin typeface="Georgia"/>
                <a:cs typeface="Georgia"/>
              </a:rPr>
              <a:t>it </a:t>
            </a:r>
            <a:r>
              <a:rPr sz="2400" spc="-5" dirty="0">
                <a:latin typeface="Georgia"/>
                <a:cs typeface="Georgia"/>
              </a:rPr>
              <a:t>could </a:t>
            </a:r>
            <a:r>
              <a:rPr sz="2400" dirty="0">
                <a:latin typeface="Georgia"/>
                <a:cs typeface="Georgia"/>
              </a:rPr>
              <a:t>not  afford </a:t>
            </a:r>
            <a:r>
              <a:rPr sz="2400" spc="-5" dirty="0">
                <a:latin typeface="Georgia"/>
                <a:cs typeface="Georgia"/>
              </a:rPr>
              <a:t>or accomplish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alone.</a:t>
            </a:r>
            <a:endParaRPr sz="2400">
              <a:latin typeface="Georgia"/>
              <a:cs typeface="Georgia"/>
            </a:endParaRPr>
          </a:p>
          <a:p>
            <a:pPr marL="355600" marR="426084" indent="-342900">
              <a:lnSpc>
                <a:spcPct val="140000"/>
              </a:lnSpc>
              <a:spcBef>
                <a:spcPts val="575"/>
              </a:spcBef>
              <a:buFont typeface="Wingdings"/>
              <a:buChar char=""/>
              <a:tabLst>
                <a:tab pos="647700" algn="l"/>
                <a:tab pos="648335" algn="l"/>
              </a:tabLst>
            </a:pPr>
            <a:r>
              <a:rPr dirty="0"/>
              <a:t>	</a:t>
            </a:r>
            <a:r>
              <a:rPr sz="2400" dirty="0">
                <a:latin typeface="Georgia"/>
                <a:cs typeface="Georgia"/>
              </a:rPr>
              <a:t>The </a:t>
            </a:r>
            <a:r>
              <a:rPr sz="2400" spc="-5" dirty="0">
                <a:latin typeface="Georgia"/>
                <a:cs typeface="Georgia"/>
              </a:rPr>
              <a:t>parent can provide the monetary </a:t>
            </a:r>
            <a:r>
              <a:rPr sz="2400" dirty="0">
                <a:latin typeface="Georgia"/>
                <a:cs typeface="Georgia"/>
              </a:rPr>
              <a:t>means and  </a:t>
            </a:r>
            <a:r>
              <a:rPr sz="2400" spc="-5" dirty="0">
                <a:latin typeface="Georgia"/>
                <a:cs typeface="Georgia"/>
              </a:rPr>
              <a:t>capability to jump start new companies </a:t>
            </a:r>
            <a:r>
              <a:rPr sz="2400" dirty="0">
                <a:latin typeface="Georgia"/>
                <a:cs typeface="Georgia"/>
              </a:rPr>
              <a:t>and</a:t>
            </a:r>
            <a:r>
              <a:rPr sz="2400" spc="-5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products.</a:t>
            </a:r>
            <a:endParaRPr sz="2400">
              <a:latin typeface="Georgia"/>
              <a:cs typeface="Georgia"/>
            </a:endParaRPr>
          </a:p>
          <a:p>
            <a:pPr marL="355600" marR="763270" indent="-342900">
              <a:lnSpc>
                <a:spcPct val="140000"/>
              </a:lnSpc>
              <a:spcBef>
                <a:spcPts val="580"/>
              </a:spcBef>
              <a:buFont typeface="Wingdings"/>
              <a:buChar char=""/>
              <a:tabLst>
                <a:tab pos="647700" algn="l"/>
                <a:tab pos="648335" algn="l"/>
              </a:tabLst>
            </a:pPr>
            <a:r>
              <a:rPr dirty="0"/>
              <a:t>	</a:t>
            </a:r>
            <a:r>
              <a:rPr sz="2400" spc="-5" dirty="0">
                <a:latin typeface="Georgia"/>
                <a:cs typeface="Georgia"/>
              </a:rPr>
              <a:t>Ability to offset profits </a:t>
            </a:r>
            <a:r>
              <a:rPr sz="2400" dirty="0">
                <a:latin typeface="Georgia"/>
                <a:cs typeface="Georgia"/>
              </a:rPr>
              <a:t>and </a:t>
            </a:r>
            <a:r>
              <a:rPr sz="2400" spc="-5" dirty="0">
                <a:latin typeface="Georgia"/>
                <a:cs typeface="Georgia"/>
              </a:rPr>
              <a:t>losses of </a:t>
            </a:r>
            <a:r>
              <a:rPr sz="2400" dirty="0">
                <a:latin typeface="Georgia"/>
                <a:cs typeface="Georgia"/>
              </a:rPr>
              <a:t>one </a:t>
            </a:r>
            <a:r>
              <a:rPr sz="2400" spc="-5" dirty="0">
                <a:latin typeface="Georgia"/>
                <a:cs typeface="Georgia"/>
              </a:rPr>
              <a:t>part of </a:t>
            </a:r>
            <a:r>
              <a:rPr sz="2400" dirty="0">
                <a:latin typeface="Georgia"/>
                <a:cs typeface="Georgia"/>
              </a:rPr>
              <a:t>a  </a:t>
            </a:r>
            <a:r>
              <a:rPr sz="2400" spc="-5" dirty="0">
                <a:latin typeface="Georgia"/>
                <a:cs typeface="Georgia"/>
              </a:rPr>
              <a:t>business with </a:t>
            </a:r>
            <a:r>
              <a:rPr sz="2400" dirty="0">
                <a:latin typeface="Georgia"/>
                <a:cs typeface="Georgia"/>
              </a:rPr>
              <a:t>another</a:t>
            </a:r>
            <a:endParaRPr sz="240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15812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Dr. </a:t>
            </a:r>
            <a:r>
              <a:rPr lang="en-US" dirty="0" err="1"/>
              <a:t>Asha</a:t>
            </a:r>
            <a:r>
              <a:rPr lang="en-US" dirty="0"/>
              <a:t> Sharma</a:t>
            </a:r>
            <a:endParaRPr lang="en-IN" dirty="0"/>
          </a:p>
          <a:p>
            <a:pPr algn="ctr"/>
            <a:r>
              <a:rPr lang="en-US" dirty="0"/>
              <a:t>Assistant Professor</a:t>
            </a:r>
            <a:endParaRPr lang="en-IN" dirty="0"/>
          </a:p>
          <a:p>
            <a:pPr algn="ctr"/>
            <a:r>
              <a:rPr lang="en-US" dirty="0"/>
              <a:t>Department of Accountancy and Statistics</a:t>
            </a:r>
            <a:endParaRPr lang="en-IN" dirty="0"/>
          </a:p>
          <a:p>
            <a:pPr algn="ctr"/>
            <a:r>
              <a:rPr lang="en-US" dirty="0"/>
              <a:t>University College of Commerce &amp; Management Studies  </a:t>
            </a:r>
            <a:endParaRPr lang="en-IN" dirty="0"/>
          </a:p>
          <a:p>
            <a:pPr algn="ctr"/>
            <a:r>
              <a:rPr lang="en-US" dirty="0" err="1"/>
              <a:t>Mohanlal</a:t>
            </a:r>
            <a:r>
              <a:rPr lang="en-US" dirty="0"/>
              <a:t> </a:t>
            </a:r>
            <a:r>
              <a:rPr lang="en-US" dirty="0" err="1"/>
              <a:t>Sukhadia</a:t>
            </a:r>
            <a:r>
              <a:rPr lang="en-US" dirty="0"/>
              <a:t> University, Udaipur</a:t>
            </a:r>
            <a:endParaRPr lang="en-IN" dirty="0"/>
          </a:p>
          <a:p>
            <a:pPr algn="ctr"/>
            <a:r>
              <a:rPr lang="fr-FR" dirty="0"/>
              <a:t>E-mail: drashasharma.sharma07@gmail.com</a:t>
            </a:r>
            <a:endParaRPr lang="en-IN" dirty="0"/>
          </a:p>
          <a:p>
            <a:pPr algn="ctr"/>
            <a:r>
              <a:rPr lang="fr-FR" dirty="0"/>
              <a:t> 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523801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03649" y="533146"/>
            <a:ext cx="44951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Disadvantages</a:t>
            </a:r>
            <a:endParaRPr sz="3600" dirty="0"/>
          </a:p>
        </p:txBody>
      </p:sp>
      <p:sp>
        <p:nvSpPr>
          <p:cNvPr id="4" name="object 4"/>
          <p:cNvSpPr txBox="1"/>
          <p:nvPr/>
        </p:nvSpPr>
        <p:spPr>
          <a:xfrm>
            <a:off x="307340" y="1176760"/>
            <a:ext cx="8303895" cy="51835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869950" indent="-342900">
              <a:lnSpc>
                <a:spcPct val="150000"/>
              </a:lnSpc>
              <a:spcBef>
                <a:spcPts val="95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dirty="0">
                <a:latin typeface="Georgia"/>
                <a:cs typeface="Georgia"/>
              </a:rPr>
              <a:t>A </a:t>
            </a:r>
            <a:r>
              <a:rPr sz="2400" spc="-5" dirty="0">
                <a:latin typeface="Georgia"/>
                <a:cs typeface="Georgia"/>
              </a:rPr>
              <a:t>major disadvantage of being </a:t>
            </a:r>
            <a:r>
              <a:rPr sz="2400" dirty="0">
                <a:latin typeface="Georgia"/>
                <a:cs typeface="Georgia"/>
              </a:rPr>
              <a:t>a </a:t>
            </a:r>
            <a:r>
              <a:rPr sz="2400" spc="-5" dirty="0">
                <a:latin typeface="Georgia"/>
                <a:cs typeface="Georgia"/>
              </a:rPr>
              <a:t>subsidiary of </a:t>
            </a:r>
            <a:r>
              <a:rPr sz="2400" dirty="0">
                <a:latin typeface="Georgia"/>
                <a:cs typeface="Georgia"/>
              </a:rPr>
              <a:t>a </a:t>
            </a:r>
            <a:r>
              <a:rPr sz="2400" spc="-5" dirty="0">
                <a:latin typeface="Georgia"/>
                <a:cs typeface="Georgia"/>
              </a:rPr>
              <a:t>large  organization </a:t>
            </a:r>
            <a:r>
              <a:rPr sz="2400" dirty="0">
                <a:latin typeface="Georgia"/>
                <a:cs typeface="Georgia"/>
              </a:rPr>
              <a:t>is </a:t>
            </a:r>
            <a:r>
              <a:rPr sz="2400" spc="-10" dirty="0">
                <a:latin typeface="Georgia"/>
                <a:cs typeface="Georgia"/>
              </a:rPr>
              <a:t>the </a:t>
            </a:r>
            <a:r>
              <a:rPr sz="2400" spc="-5" dirty="0">
                <a:latin typeface="Georgia"/>
                <a:cs typeface="Georgia"/>
              </a:rPr>
              <a:t>limited freedom </a:t>
            </a:r>
            <a:r>
              <a:rPr sz="2400" dirty="0">
                <a:latin typeface="Georgia"/>
                <a:cs typeface="Georgia"/>
              </a:rPr>
              <a:t>in</a:t>
            </a:r>
            <a:r>
              <a:rPr sz="2400" spc="-7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management</a:t>
            </a:r>
            <a:endParaRPr sz="2400">
              <a:latin typeface="Georgia"/>
              <a:cs typeface="Georgia"/>
            </a:endParaRPr>
          </a:p>
          <a:p>
            <a:pPr marL="355600" marR="243840" indent="-342900">
              <a:lnSpc>
                <a:spcPct val="150000"/>
              </a:lnSpc>
              <a:spcBef>
                <a:spcPts val="580"/>
              </a:spcBef>
              <a:buFont typeface="Wingdings"/>
              <a:buChar char=""/>
              <a:tabLst>
                <a:tab pos="428625" algn="l"/>
                <a:tab pos="429259" algn="l"/>
              </a:tabLst>
            </a:pPr>
            <a:r>
              <a:rPr dirty="0"/>
              <a:t>	</a:t>
            </a:r>
            <a:r>
              <a:rPr sz="2400" spc="-5" dirty="0">
                <a:latin typeface="Georgia"/>
                <a:cs typeface="Georgia"/>
              </a:rPr>
              <a:t>Decision </a:t>
            </a:r>
            <a:r>
              <a:rPr sz="2400" dirty="0">
                <a:latin typeface="Georgia"/>
                <a:cs typeface="Georgia"/>
              </a:rPr>
              <a:t>making </a:t>
            </a:r>
            <a:r>
              <a:rPr sz="2400" spc="-5" dirty="0">
                <a:latin typeface="Georgia"/>
                <a:cs typeface="Georgia"/>
              </a:rPr>
              <a:t>can become time consuming </a:t>
            </a:r>
            <a:r>
              <a:rPr sz="2400" dirty="0">
                <a:latin typeface="Georgia"/>
                <a:cs typeface="Georgia"/>
              </a:rPr>
              <a:t>as </a:t>
            </a:r>
            <a:r>
              <a:rPr sz="2400" spc="-5" dirty="0">
                <a:latin typeface="Georgia"/>
                <a:cs typeface="Georgia"/>
              </a:rPr>
              <a:t>issues  often must go through </a:t>
            </a:r>
            <a:r>
              <a:rPr sz="2400" dirty="0">
                <a:latin typeface="Georgia"/>
                <a:cs typeface="Georgia"/>
              </a:rPr>
              <a:t>various </a:t>
            </a:r>
            <a:r>
              <a:rPr sz="2400" spc="-5" dirty="0">
                <a:latin typeface="Georgia"/>
                <a:cs typeface="Georgia"/>
              </a:rPr>
              <a:t>chains of command within  the parent bureaucracy before </a:t>
            </a:r>
            <a:r>
              <a:rPr sz="2400" dirty="0">
                <a:latin typeface="Georgia"/>
                <a:cs typeface="Georgia"/>
              </a:rPr>
              <a:t>any </a:t>
            </a:r>
            <a:r>
              <a:rPr sz="2400" spc="-5" dirty="0">
                <a:latin typeface="Georgia"/>
                <a:cs typeface="Georgia"/>
              </a:rPr>
              <a:t>action can be</a:t>
            </a:r>
            <a:r>
              <a:rPr sz="2400" spc="-2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taken</a:t>
            </a:r>
            <a:endParaRPr sz="2400">
              <a:latin typeface="Georgia"/>
              <a:cs typeface="Georgia"/>
            </a:endParaRPr>
          </a:p>
          <a:p>
            <a:pPr marL="355600" marR="5080" indent="-342900">
              <a:lnSpc>
                <a:spcPct val="150000"/>
              </a:lnSpc>
              <a:spcBef>
                <a:spcPts val="575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spc="-5" dirty="0">
                <a:latin typeface="Georgia"/>
                <a:cs typeface="Georgia"/>
              </a:rPr>
              <a:t>Legal paperwork </a:t>
            </a:r>
            <a:r>
              <a:rPr sz="2400" dirty="0">
                <a:latin typeface="Georgia"/>
                <a:cs typeface="Georgia"/>
              </a:rPr>
              <a:t>involved </a:t>
            </a:r>
            <a:r>
              <a:rPr sz="2400" spc="-5" dirty="0">
                <a:latin typeface="Georgia"/>
                <a:cs typeface="Georgia"/>
              </a:rPr>
              <a:t>with </a:t>
            </a:r>
            <a:r>
              <a:rPr sz="2400" dirty="0">
                <a:latin typeface="Georgia"/>
                <a:cs typeface="Georgia"/>
              </a:rPr>
              <a:t>creating a </a:t>
            </a:r>
            <a:r>
              <a:rPr sz="2400" spc="-5" dirty="0">
                <a:latin typeface="Georgia"/>
                <a:cs typeface="Georgia"/>
              </a:rPr>
              <a:t>subsidiary </a:t>
            </a:r>
            <a:r>
              <a:rPr sz="2400" dirty="0">
                <a:latin typeface="Georgia"/>
                <a:cs typeface="Georgia"/>
              </a:rPr>
              <a:t>can </a:t>
            </a:r>
            <a:r>
              <a:rPr sz="2400" spc="-5" dirty="0">
                <a:latin typeface="Georgia"/>
                <a:cs typeface="Georgia"/>
              </a:rPr>
              <a:t>be  lengthy </a:t>
            </a:r>
            <a:r>
              <a:rPr sz="2400" dirty="0">
                <a:latin typeface="Georgia"/>
                <a:cs typeface="Georgia"/>
              </a:rPr>
              <a:t>and</a:t>
            </a:r>
            <a:r>
              <a:rPr sz="2400" spc="-5" dirty="0">
                <a:latin typeface="Georgia"/>
                <a:cs typeface="Georgia"/>
              </a:rPr>
              <a:t> expensive</a:t>
            </a:r>
            <a:endParaRPr sz="2400">
              <a:latin typeface="Georgia"/>
              <a:cs typeface="Georgia"/>
            </a:endParaRPr>
          </a:p>
          <a:p>
            <a:pPr marL="355600" marR="1047115" indent="-342900">
              <a:lnSpc>
                <a:spcPct val="150000"/>
              </a:lnSpc>
              <a:spcBef>
                <a:spcPts val="580"/>
              </a:spcBef>
              <a:buFont typeface="Wingdings"/>
              <a:buChar char=""/>
              <a:tabLst>
                <a:tab pos="428625" algn="l"/>
                <a:tab pos="429259" algn="l"/>
              </a:tabLst>
            </a:pPr>
            <a:r>
              <a:rPr dirty="0"/>
              <a:t>	</a:t>
            </a:r>
            <a:r>
              <a:rPr sz="2400" spc="-5" dirty="0">
                <a:latin typeface="Georgia"/>
                <a:cs typeface="Georgia"/>
              </a:rPr>
              <a:t>Control </a:t>
            </a:r>
            <a:r>
              <a:rPr sz="2400" dirty="0">
                <a:latin typeface="Georgia"/>
                <a:cs typeface="Georgia"/>
              </a:rPr>
              <a:t>also </a:t>
            </a:r>
            <a:r>
              <a:rPr sz="2400" spc="-5" dirty="0">
                <a:latin typeface="Georgia"/>
                <a:cs typeface="Georgia"/>
              </a:rPr>
              <a:t>becomes </a:t>
            </a:r>
            <a:r>
              <a:rPr sz="2400" dirty="0">
                <a:latin typeface="Georgia"/>
                <a:cs typeface="Georgia"/>
              </a:rPr>
              <a:t>an issue </a:t>
            </a:r>
            <a:r>
              <a:rPr sz="2400" spc="-10" dirty="0">
                <a:latin typeface="Georgia"/>
                <a:cs typeface="Georgia"/>
              </a:rPr>
              <a:t>when </a:t>
            </a:r>
            <a:r>
              <a:rPr sz="2400" dirty="0">
                <a:latin typeface="Georgia"/>
                <a:cs typeface="Georgia"/>
              </a:rPr>
              <a:t>a </a:t>
            </a:r>
            <a:r>
              <a:rPr sz="2400" spc="-5" dirty="0">
                <a:latin typeface="Georgia"/>
                <a:cs typeface="Georgia"/>
              </a:rPr>
              <a:t>subsidiary </a:t>
            </a:r>
            <a:r>
              <a:rPr sz="2400" dirty="0">
                <a:latin typeface="Georgia"/>
                <a:cs typeface="Georgia"/>
              </a:rPr>
              <a:t>is  </a:t>
            </a:r>
            <a:r>
              <a:rPr sz="2400" spc="-5" dirty="0">
                <a:latin typeface="Georgia"/>
                <a:cs typeface="Georgia"/>
              </a:rPr>
              <a:t>partially owned by </a:t>
            </a:r>
            <a:r>
              <a:rPr sz="2400" dirty="0">
                <a:latin typeface="Georgia"/>
                <a:cs typeface="Georgia"/>
              </a:rPr>
              <a:t>another </a:t>
            </a:r>
            <a:r>
              <a:rPr sz="2400" spc="-5" dirty="0">
                <a:latin typeface="Georgia"/>
                <a:cs typeface="Georgia"/>
              </a:rPr>
              <a:t>outside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organization</a:t>
            </a:r>
            <a:endParaRPr sz="240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52072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Types of Holding Company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IN" dirty="0" smtClean="0"/>
              <a:t>PARENT COMPANY</a:t>
            </a:r>
          </a:p>
          <a:p>
            <a:pPr>
              <a:buFont typeface="Arial" pitchFamily="34" charset="0"/>
              <a:buChar char="•"/>
            </a:pPr>
            <a:r>
              <a:rPr lang="en-IN" dirty="0" smtClean="0"/>
              <a:t>OFFSPRINGS COMPANY</a:t>
            </a:r>
          </a:p>
          <a:p>
            <a:pPr>
              <a:buFont typeface="Arial" pitchFamily="34" charset="0"/>
              <a:buChar char="•"/>
            </a:pPr>
            <a:r>
              <a:rPr lang="en-IN" dirty="0" smtClean="0"/>
              <a:t>Ultimate Company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2968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02123" y="3795744"/>
            <a:ext cx="3677412" cy="5448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38800" y="4611679"/>
            <a:ext cx="3200400" cy="1869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35532" y="-15454"/>
            <a:ext cx="704151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3600" spc="-5" dirty="0" smtClean="0"/>
              <a:t>PARANT COMPANY (</a:t>
            </a:r>
            <a:r>
              <a:rPr sz="3600" spc="-5" dirty="0" smtClean="0"/>
              <a:t>Companies </a:t>
            </a:r>
            <a:r>
              <a:rPr sz="3600" spc="-5" dirty="0"/>
              <a:t>bearing the </a:t>
            </a:r>
            <a:r>
              <a:rPr sz="3600" dirty="0"/>
              <a:t>TATA</a:t>
            </a:r>
            <a:r>
              <a:rPr sz="3600" spc="-130" dirty="0"/>
              <a:t> </a:t>
            </a:r>
            <a:r>
              <a:rPr sz="3600" spc="-5" dirty="0" smtClean="0"/>
              <a:t>label</a:t>
            </a:r>
            <a:r>
              <a:rPr lang="en-IN" sz="3600" spc="-5" dirty="0" smtClean="0"/>
              <a:t>)</a:t>
            </a:r>
            <a:endParaRPr sz="3600" dirty="0"/>
          </a:p>
        </p:txBody>
      </p:sp>
      <p:sp>
        <p:nvSpPr>
          <p:cNvPr id="5" name="object 5"/>
          <p:cNvSpPr/>
          <p:nvPr/>
        </p:nvSpPr>
        <p:spPr>
          <a:xfrm>
            <a:off x="713231" y="1014983"/>
            <a:ext cx="2872740" cy="19415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43400" y="1345691"/>
            <a:ext cx="3832859" cy="16108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2900" y="3559628"/>
            <a:ext cx="3608167" cy="10515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1000" y="5577342"/>
            <a:ext cx="5029200" cy="6284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467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9553" y="369114"/>
            <a:ext cx="835755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 smtClean="0"/>
              <a:t>Subsidiaries </a:t>
            </a:r>
            <a:r>
              <a:rPr sz="3600" spc="-5" dirty="0"/>
              <a:t>without the </a:t>
            </a:r>
            <a:r>
              <a:rPr sz="3600" dirty="0"/>
              <a:t>TATA</a:t>
            </a:r>
            <a:r>
              <a:rPr sz="3600" spc="-165" dirty="0"/>
              <a:t> </a:t>
            </a:r>
            <a:r>
              <a:rPr sz="3600" dirty="0"/>
              <a:t>Label</a:t>
            </a:r>
          </a:p>
        </p:txBody>
      </p:sp>
      <p:sp>
        <p:nvSpPr>
          <p:cNvPr id="3" name="object 3"/>
          <p:cNvSpPr/>
          <p:nvPr/>
        </p:nvSpPr>
        <p:spPr>
          <a:xfrm>
            <a:off x="3124200" y="3349752"/>
            <a:ext cx="2964179" cy="16352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77000" y="3368040"/>
            <a:ext cx="2420111" cy="32263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09615" y="1295400"/>
            <a:ext cx="3110484" cy="1828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600" y="3575303"/>
            <a:ext cx="2819400" cy="24166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3913" y="1726764"/>
            <a:ext cx="4536841" cy="91730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64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pc="-5" dirty="0"/>
              <a:t>(</a:t>
            </a:r>
            <a:r>
              <a:rPr lang="en-IN" spc="-5" dirty="0" smtClean="0"/>
              <a:t>OFF SPRING </a:t>
            </a:r>
            <a:r>
              <a:rPr lang="en-IN" spc="-5" dirty="0"/>
              <a:t>COMPANY)</a:t>
            </a:r>
            <a:endParaRPr lang="en-IN" dirty="0"/>
          </a:p>
        </p:txBody>
      </p:sp>
      <p:pic>
        <p:nvPicPr>
          <p:cNvPr id="3" name="Picture 2" descr="E:\lecture series\Corporate Risk Management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4077072"/>
            <a:ext cx="7418784" cy="2095128"/>
          </a:xfrm>
          <a:prstGeom prst="rect">
            <a:avLst/>
          </a:prstGeom>
          <a:noFill/>
        </p:spPr>
      </p:pic>
      <p:pic>
        <p:nvPicPr>
          <p:cNvPr id="4" name="Picture 2" descr="E:\lecture series\Corporate Risk Management\images (1)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776" y="1268760"/>
            <a:ext cx="3887787" cy="1224136"/>
          </a:xfrm>
          <a:prstGeom prst="rect">
            <a:avLst/>
          </a:prstGeom>
          <a:noFill/>
        </p:spPr>
      </p:pic>
      <p:sp>
        <p:nvSpPr>
          <p:cNvPr id="5" name="Down Arrow 4"/>
          <p:cNvSpPr/>
          <p:nvPr/>
        </p:nvSpPr>
        <p:spPr>
          <a:xfrm>
            <a:off x="4067944" y="2492896"/>
            <a:ext cx="484632" cy="15841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86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ULTIMATE COMPANY</a:t>
            </a:r>
            <a:endParaRPr lang="en-IN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8064896" cy="3888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930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139435" cy="612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707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332656"/>
            <a:ext cx="8058150" cy="5868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57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31416" y="1958467"/>
            <a:ext cx="6278880" cy="130810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878330" marR="5080" indent="-1866264">
              <a:lnSpc>
                <a:spcPct val="100299"/>
              </a:lnSpc>
              <a:spcBef>
                <a:spcPts val="85"/>
              </a:spcBef>
            </a:pPr>
            <a:r>
              <a:rPr sz="4400" b="1" u="heavy" spc="-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H</a:t>
            </a:r>
            <a:r>
              <a:rPr sz="4400" u="heavy" spc="-5" dirty="0">
                <a:uFill>
                  <a:solidFill>
                    <a:srgbClr val="000000"/>
                  </a:solidFill>
                </a:uFill>
              </a:rPr>
              <a:t>OLDING </a:t>
            </a:r>
            <a:r>
              <a:rPr sz="4000" u="heavy" spc="-5" dirty="0">
                <a:uFill>
                  <a:solidFill>
                    <a:srgbClr val="000000"/>
                  </a:solidFill>
                </a:uFill>
              </a:rPr>
              <a:t>&amp;</a:t>
            </a:r>
            <a:r>
              <a:rPr sz="4000" u="heavy" spc="-17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4000" b="1" u="heavy" spc="-1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S</a:t>
            </a:r>
            <a:r>
              <a:rPr sz="4000" u="heavy" spc="-10" dirty="0">
                <a:uFill>
                  <a:solidFill>
                    <a:srgbClr val="000000"/>
                  </a:solidFill>
                </a:uFill>
              </a:rPr>
              <a:t>UBSIDARY </a:t>
            </a:r>
            <a:r>
              <a:rPr sz="4000" spc="-10" dirty="0"/>
              <a:t> </a:t>
            </a:r>
            <a:r>
              <a:rPr sz="4000" u="heavy" spc="-10" dirty="0">
                <a:uFill>
                  <a:solidFill>
                    <a:srgbClr val="000000"/>
                  </a:solidFill>
                </a:uFill>
              </a:rPr>
              <a:t>COMPANY</a:t>
            </a:r>
            <a:endParaRPr sz="400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47578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8288"/>
              <a:ext cx="4832604" cy="22859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Georgia"/>
                <a:cs typeface="Georgia"/>
              </a:rPr>
              <a:t>HOLDING</a:t>
            </a:r>
            <a:r>
              <a:rPr sz="2800" b="1" spc="-25" dirty="0">
                <a:latin typeface="Georgia"/>
                <a:cs typeface="Georgia"/>
              </a:rPr>
              <a:t> </a:t>
            </a:r>
            <a:r>
              <a:rPr sz="2800" b="1" spc="-10" dirty="0">
                <a:latin typeface="Georgia"/>
                <a:cs typeface="Georgia"/>
              </a:rPr>
              <a:t>COMPANY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Georgia"/>
                <a:cs typeface="Georgia"/>
              </a:rPr>
              <a:t>When a company acquires majority or more than </a:t>
            </a:r>
            <a:r>
              <a:rPr lang="en-US" spc="-5" dirty="0" smtClean="0">
                <a:latin typeface="Georgia"/>
                <a:cs typeface="Georgia"/>
              </a:rPr>
              <a:t>50% shares in the ownership capital or in the position to influence or control the management, is called a holding company</a:t>
            </a:r>
            <a:endParaRPr lang="en-IN" dirty="0"/>
          </a:p>
        </p:txBody>
      </p:sp>
      <p:sp>
        <p:nvSpPr>
          <p:cNvPr id="6" name="object 6"/>
          <p:cNvSpPr txBox="1"/>
          <p:nvPr/>
        </p:nvSpPr>
        <p:spPr>
          <a:xfrm>
            <a:off x="755576" y="2394584"/>
            <a:ext cx="734481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28625">
              <a:lnSpc>
                <a:spcPct val="100000"/>
              </a:lnSpc>
            </a:pPr>
            <a:r>
              <a:rPr sz="2400" dirty="0" smtClean="0">
                <a:latin typeface="Georgia"/>
                <a:cs typeface="Georgia"/>
              </a:rPr>
              <a:t>.</a:t>
            </a:r>
            <a:endParaRPr sz="24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17677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7381875" cy="534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375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971600" y="2819400"/>
            <a:ext cx="7649364" cy="2438400"/>
            <a:chOff x="816" y="1872"/>
            <a:chExt cx="5000" cy="1536"/>
          </a:xfrm>
        </p:grpSpPr>
        <p:sp>
          <p:nvSpPr>
            <p:cNvPr id="4105" name="Oval 5"/>
            <p:cNvSpPr>
              <a:spLocks noChangeArrowheads="1"/>
            </p:cNvSpPr>
            <p:nvPr/>
          </p:nvSpPr>
          <p:spPr bwMode="auto">
            <a:xfrm>
              <a:off x="816" y="2688"/>
              <a:ext cx="1977" cy="72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85800">
                <a:defRPr/>
              </a:pPr>
              <a:r>
                <a:rPr lang="en-US" dirty="0" smtClean="0">
                  <a:solidFill>
                    <a:srgbClr val="B13F9A">
                      <a:lumMod val="50000"/>
                    </a:srgbClr>
                  </a:solidFill>
                  <a:latin typeface="Bookman Old Style"/>
                </a:rPr>
                <a:t>Holding</a:t>
              </a:r>
              <a:endParaRPr lang="en-US" dirty="0">
                <a:solidFill>
                  <a:srgbClr val="B13F9A">
                    <a:lumMod val="50000"/>
                  </a:srgbClr>
                </a:solidFill>
                <a:latin typeface="Bookman Old Style"/>
              </a:endParaRPr>
            </a:p>
          </p:txBody>
        </p:sp>
        <p:sp>
          <p:nvSpPr>
            <p:cNvPr id="4106" name="Oval 6"/>
            <p:cNvSpPr>
              <a:spLocks noChangeArrowheads="1"/>
            </p:cNvSpPr>
            <p:nvPr/>
          </p:nvSpPr>
          <p:spPr bwMode="auto">
            <a:xfrm>
              <a:off x="3512" y="2673"/>
              <a:ext cx="2304" cy="72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685800">
                <a:defRPr/>
              </a:pPr>
              <a:r>
                <a:rPr lang="en-US" dirty="0" smtClean="0">
                  <a:solidFill>
                    <a:prstClr val="black"/>
                  </a:solidFill>
                  <a:latin typeface="Bookman Old Style"/>
                </a:rPr>
                <a:t>Subsidiary</a:t>
              </a:r>
              <a:endParaRPr lang="en-US" dirty="0">
                <a:solidFill>
                  <a:prstClr val="black"/>
                </a:solidFill>
                <a:latin typeface="Bookman Old Style"/>
              </a:endParaRPr>
            </a:p>
          </p:txBody>
        </p:sp>
        <p:sp>
          <p:nvSpPr>
            <p:cNvPr id="4107" name="Line 7"/>
            <p:cNvSpPr>
              <a:spLocks noChangeShapeType="1"/>
            </p:cNvSpPr>
            <p:nvPr/>
          </p:nvSpPr>
          <p:spPr bwMode="auto">
            <a:xfrm rot="10800000">
              <a:off x="1920" y="1890"/>
              <a:ext cx="0" cy="816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pPr defTabSz="685800">
                <a:defRPr/>
              </a:pPr>
              <a:endParaRPr lang="en-US" sz="1050">
                <a:solidFill>
                  <a:prstClr val="black"/>
                </a:solidFill>
                <a:latin typeface="Bookman Old Style"/>
              </a:endParaRPr>
            </a:p>
          </p:txBody>
        </p:sp>
        <p:sp>
          <p:nvSpPr>
            <p:cNvPr id="4108" name="Line 8"/>
            <p:cNvSpPr>
              <a:spLocks noChangeShapeType="1"/>
            </p:cNvSpPr>
            <p:nvPr/>
          </p:nvSpPr>
          <p:spPr bwMode="auto">
            <a:xfrm rot="10800000">
              <a:off x="4656" y="1872"/>
              <a:ext cx="0" cy="816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pPr defTabSz="685800">
                <a:defRPr/>
              </a:pPr>
              <a:endParaRPr lang="en-US" sz="1050">
                <a:solidFill>
                  <a:prstClr val="black"/>
                </a:solidFill>
                <a:latin typeface="Bookman Old Style"/>
              </a:endParaRPr>
            </a:p>
          </p:txBody>
        </p:sp>
      </p:grpSp>
      <p:sp>
        <p:nvSpPr>
          <p:cNvPr id="456714" name="AutoShape 10"/>
          <p:cNvSpPr>
            <a:spLocks noChangeArrowheads="1"/>
          </p:cNvSpPr>
          <p:nvPr/>
        </p:nvSpPr>
        <p:spPr bwMode="auto">
          <a:xfrm>
            <a:off x="3347864" y="5257800"/>
            <a:ext cx="2686050" cy="8382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685800">
              <a:defRPr/>
            </a:pPr>
            <a:r>
              <a:rPr lang="en-US" sz="1600" dirty="0" smtClean="0"/>
              <a:t>Who purchase more than 50% </a:t>
            </a:r>
            <a:endParaRPr lang="en-US" sz="1500" b="1" dirty="0">
              <a:solidFill>
                <a:prstClr val="black"/>
              </a:solidFill>
              <a:latin typeface="Bookman Old Style"/>
            </a:endParaRPr>
          </a:p>
        </p:txBody>
      </p:sp>
      <p:sp>
        <p:nvSpPr>
          <p:cNvPr id="456715" name="Line 11"/>
          <p:cNvSpPr>
            <a:spLocks noChangeShapeType="1"/>
          </p:cNvSpPr>
          <p:nvPr/>
        </p:nvSpPr>
        <p:spPr bwMode="auto">
          <a:xfrm>
            <a:off x="3996159" y="4686300"/>
            <a:ext cx="1099977" cy="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 type="triangle" w="med" len="med"/>
            <a:tailEnd/>
          </a:ln>
        </p:spPr>
        <p:txBody>
          <a:bodyPr/>
          <a:lstStyle/>
          <a:p>
            <a:pPr defTabSz="685800">
              <a:defRPr/>
            </a:pPr>
            <a:endParaRPr lang="en-US" sz="1050">
              <a:solidFill>
                <a:prstClr val="black"/>
              </a:solidFill>
              <a:latin typeface="Bookman Old Style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299811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14" name="Oval 5"/>
          <p:cNvSpPr>
            <a:spLocks noChangeArrowheads="1"/>
          </p:cNvSpPr>
          <p:nvPr/>
        </p:nvSpPr>
        <p:spPr bwMode="auto">
          <a:xfrm>
            <a:off x="1657350" y="1888133"/>
            <a:ext cx="5052520" cy="1143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685800">
              <a:defRPr/>
            </a:pPr>
            <a:r>
              <a:rPr lang="en-IN" dirty="0" smtClean="0"/>
              <a:t> Relation between</a:t>
            </a:r>
            <a:endParaRPr lang="en-US" dirty="0">
              <a:solidFill>
                <a:srgbClr val="B13F9A">
                  <a:lumMod val="50000"/>
                </a:srgbClr>
              </a:solidFill>
              <a:latin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112906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6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6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6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6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714" grpId="0" animBg="1"/>
      <p:bldP spid="4567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dirty="0" smtClean="0">
                <a:latin typeface="Georgia"/>
                <a:cs typeface="Georgia"/>
              </a:rPr>
              <a:t>A </a:t>
            </a:r>
            <a:r>
              <a:rPr lang="en-US" spc="-5" dirty="0" smtClean="0">
                <a:latin typeface="Georgia"/>
                <a:cs typeface="Georgia"/>
              </a:rPr>
              <a:t>“Holding company” </a:t>
            </a:r>
            <a:r>
              <a:rPr lang="en-US" dirty="0" smtClean="0">
                <a:latin typeface="Georgia"/>
                <a:cs typeface="Georgia"/>
              </a:rPr>
              <a:t>is a </a:t>
            </a:r>
            <a:r>
              <a:rPr lang="en-US" spc="-5" dirty="0" smtClean="0">
                <a:latin typeface="Georgia"/>
                <a:cs typeface="Georgia"/>
              </a:rPr>
              <a:t>corporation that owns enough  </a:t>
            </a:r>
            <a:r>
              <a:rPr lang="en-US" dirty="0" smtClean="0">
                <a:latin typeface="Georgia"/>
                <a:cs typeface="Georgia"/>
              </a:rPr>
              <a:t>voting </a:t>
            </a:r>
            <a:r>
              <a:rPr lang="en-US" spc="-5" dirty="0" smtClean="0">
                <a:latin typeface="Georgia"/>
                <a:cs typeface="Georgia"/>
              </a:rPr>
              <a:t>stock </a:t>
            </a:r>
            <a:r>
              <a:rPr lang="en-US" dirty="0" smtClean="0">
                <a:latin typeface="Georgia"/>
                <a:cs typeface="Georgia"/>
              </a:rPr>
              <a:t>in </a:t>
            </a:r>
            <a:r>
              <a:rPr lang="en-US" spc="-5" dirty="0" smtClean="0">
                <a:latin typeface="Georgia"/>
                <a:cs typeface="Georgia"/>
              </a:rPr>
              <a:t>one or </a:t>
            </a:r>
            <a:r>
              <a:rPr lang="en-US" dirty="0" smtClean="0">
                <a:latin typeface="Georgia"/>
                <a:cs typeface="Georgia"/>
              </a:rPr>
              <a:t>more </a:t>
            </a:r>
            <a:r>
              <a:rPr lang="en-US" spc="-5" dirty="0" smtClean="0">
                <a:latin typeface="Georgia"/>
                <a:cs typeface="Georgia"/>
              </a:rPr>
              <a:t>other companies to exercise  control over them. </a:t>
            </a:r>
            <a:r>
              <a:rPr lang="en-US" dirty="0" smtClean="0">
                <a:latin typeface="Georgia"/>
                <a:cs typeface="Georgia"/>
              </a:rPr>
              <a:t>A </a:t>
            </a:r>
            <a:r>
              <a:rPr lang="en-US" spc="-5" dirty="0" smtClean="0">
                <a:latin typeface="Georgia"/>
                <a:cs typeface="Georgia"/>
              </a:rPr>
              <a:t>corporation that exists solely for this  purpose </a:t>
            </a:r>
            <a:r>
              <a:rPr lang="en-US" dirty="0" smtClean="0">
                <a:latin typeface="Georgia"/>
                <a:cs typeface="Georgia"/>
              </a:rPr>
              <a:t>is </a:t>
            </a:r>
            <a:r>
              <a:rPr lang="en-US" spc="-5" dirty="0" smtClean="0">
                <a:latin typeface="Georgia"/>
                <a:cs typeface="Georgia"/>
              </a:rPr>
              <a:t>called </a:t>
            </a:r>
            <a:r>
              <a:rPr lang="en-US" dirty="0" smtClean="0">
                <a:latin typeface="Georgia"/>
                <a:cs typeface="Georgia"/>
              </a:rPr>
              <a:t>a </a:t>
            </a:r>
            <a:r>
              <a:rPr lang="en-US" spc="-5" dirty="0" smtClean="0">
                <a:latin typeface="Georgia"/>
                <a:cs typeface="Georgia"/>
              </a:rPr>
              <a:t>pure holding</a:t>
            </a:r>
            <a:r>
              <a:rPr lang="en-US" spc="5" dirty="0" smtClean="0">
                <a:latin typeface="Georgia"/>
                <a:cs typeface="Georgia"/>
              </a:rPr>
              <a:t> </a:t>
            </a:r>
            <a:r>
              <a:rPr lang="en-US" spc="-5" dirty="0" smtClean="0">
                <a:latin typeface="Georgia"/>
                <a:cs typeface="Georgia"/>
              </a:rPr>
              <a:t>company.</a:t>
            </a:r>
            <a:endParaRPr lang="en-US" dirty="0" smtClean="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lang="en-US" sz="4400" dirty="0" smtClean="0">
              <a:latin typeface="Georgia"/>
              <a:cs typeface="Georgia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5607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What </a:t>
            </a:r>
            <a:r>
              <a:rPr dirty="0"/>
              <a:t>is </a:t>
            </a:r>
            <a:r>
              <a:rPr spc="-5" dirty="0"/>
              <a:t>subsidiary</a:t>
            </a:r>
            <a:r>
              <a:rPr spc="-35" dirty="0"/>
              <a:t> </a:t>
            </a:r>
            <a:r>
              <a:rPr spc="-5" dirty="0"/>
              <a:t>company?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pc="-5" dirty="0" smtClean="0">
                <a:latin typeface="Georgia"/>
                <a:cs typeface="Georgia"/>
              </a:rPr>
              <a:t>If company A holds more </a:t>
            </a:r>
            <a:r>
              <a:rPr lang="en-US" spc="-10" dirty="0" smtClean="0">
                <a:latin typeface="Georgia"/>
                <a:cs typeface="Georgia"/>
              </a:rPr>
              <a:t>than 50% </a:t>
            </a:r>
            <a:r>
              <a:rPr lang="en-US" spc="-5" dirty="0" smtClean="0">
                <a:latin typeface="Georgia"/>
                <a:cs typeface="Georgia"/>
              </a:rPr>
              <a:t>Shares of </a:t>
            </a:r>
            <a:r>
              <a:rPr lang="en-US" spc="-10" dirty="0" smtClean="0">
                <a:latin typeface="Georgia"/>
                <a:cs typeface="Georgia"/>
              </a:rPr>
              <a:t>company </a:t>
            </a:r>
            <a:r>
              <a:rPr lang="en-US" spc="-5" dirty="0" smtClean="0">
                <a:latin typeface="Georgia"/>
                <a:cs typeface="Georgia"/>
              </a:rPr>
              <a:t>B</a:t>
            </a:r>
            <a:r>
              <a:rPr lang="en-US" spc="90" dirty="0" smtClean="0">
                <a:latin typeface="Georgia"/>
                <a:cs typeface="Georgia"/>
              </a:rPr>
              <a:t> </a:t>
            </a:r>
            <a:r>
              <a:rPr lang="en-US" spc="-10" dirty="0" smtClean="0">
                <a:latin typeface="Georgia"/>
                <a:cs typeface="Georgia"/>
              </a:rPr>
              <a:t>then;</a:t>
            </a:r>
            <a:endParaRPr lang="en-US" dirty="0" smtClean="0">
              <a:latin typeface="Georgia"/>
              <a:cs typeface="Georgia"/>
            </a:endParaRPr>
          </a:p>
          <a:p>
            <a:pPr marL="12700" marR="3270885">
              <a:lnSpc>
                <a:spcPct val="170000"/>
              </a:lnSpc>
              <a:spcBef>
                <a:spcPts val="5"/>
              </a:spcBef>
            </a:pPr>
            <a:r>
              <a:rPr lang="en-US" spc="-5" dirty="0" smtClean="0">
                <a:latin typeface="Georgia"/>
                <a:cs typeface="Georgia"/>
              </a:rPr>
              <a:t>Company A is a </a:t>
            </a:r>
            <a:r>
              <a:rPr lang="en-US" spc="-10" dirty="0" smtClean="0">
                <a:latin typeface="Georgia"/>
                <a:cs typeface="Georgia"/>
              </a:rPr>
              <a:t>holding </a:t>
            </a:r>
            <a:r>
              <a:rPr lang="en-US" spc="-5" dirty="0" smtClean="0">
                <a:latin typeface="Georgia"/>
                <a:cs typeface="Georgia"/>
              </a:rPr>
              <a:t>company  </a:t>
            </a:r>
            <a:r>
              <a:rPr lang="en-US" spc="-5" dirty="0" err="1" smtClean="0">
                <a:latin typeface="Georgia"/>
                <a:cs typeface="Georgia"/>
              </a:rPr>
              <a:t>Company</a:t>
            </a:r>
            <a:r>
              <a:rPr lang="en-US" spc="-5" dirty="0" smtClean="0">
                <a:latin typeface="Georgia"/>
                <a:cs typeface="Georgia"/>
              </a:rPr>
              <a:t> B is a subsidiary</a:t>
            </a:r>
            <a:r>
              <a:rPr lang="en-US" spc="-15" dirty="0" smtClean="0">
                <a:latin typeface="Georgia"/>
                <a:cs typeface="Georgia"/>
              </a:rPr>
              <a:t> </a:t>
            </a:r>
            <a:r>
              <a:rPr lang="en-US" spc="-5" dirty="0" smtClean="0">
                <a:latin typeface="Georgia"/>
                <a:cs typeface="Georgia"/>
              </a:rPr>
              <a:t>company</a:t>
            </a:r>
            <a:endParaRPr lang="en-US" dirty="0" smtClean="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lang="en-US" sz="3600" dirty="0" smtClean="0">
              <a:latin typeface="Georgia"/>
              <a:cs typeface="Georgia"/>
            </a:endParaRPr>
          </a:p>
          <a:p>
            <a:pPr marL="12700" marR="1489075">
              <a:lnSpc>
                <a:spcPct val="170100"/>
              </a:lnSpc>
              <a:spcBef>
                <a:spcPts val="1645"/>
              </a:spcBef>
            </a:pPr>
            <a:r>
              <a:rPr lang="en-US" spc="-10" dirty="0" smtClean="0">
                <a:latin typeface="Georgia"/>
                <a:cs typeface="Georgia"/>
              </a:rPr>
              <a:t>Example: </a:t>
            </a:r>
            <a:r>
              <a:rPr lang="en-US" b="1" spc="-10" dirty="0" smtClean="0">
                <a:latin typeface="Georgia"/>
                <a:cs typeface="Georgia"/>
              </a:rPr>
              <a:t>Coal </a:t>
            </a:r>
            <a:r>
              <a:rPr lang="en-US" b="1" spc="-5" dirty="0" smtClean="0">
                <a:latin typeface="Georgia"/>
                <a:cs typeface="Georgia"/>
              </a:rPr>
              <a:t>India </a:t>
            </a:r>
            <a:r>
              <a:rPr lang="en-US" spc="-5" dirty="0" smtClean="0">
                <a:latin typeface="Georgia"/>
                <a:cs typeface="Georgia"/>
              </a:rPr>
              <a:t>is a holding </a:t>
            </a:r>
            <a:r>
              <a:rPr lang="en-US" spc="-10" dirty="0" smtClean="0">
                <a:latin typeface="Georgia"/>
                <a:cs typeface="Georgia"/>
              </a:rPr>
              <a:t>company.  </a:t>
            </a:r>
            <a:r>
              <a:rPr lang="en-US" spc="-5" dirty="0" smtClean="0">
                <a:latin typeface="Georgia"/>
                <a:cs typeface="Georgia"/>
              </a:rPr>
              <a:t>Bharat Coking </a:t>
            </a:r>
            <a:r>
              <a:rPr lang="en-US" spc="-10" dirty="0" smtClean="0">
                <a:latin typeface="Georgia"/>
                <a:cs typeface="Georgia"/>
              </a:rPr>
              <a:t>ltd, </a:t>
            </a:r>
            <a:r>
              <a:rPr lang="en-US" spc="-5" dirty="0" smtClean="0">
                <a:latin typeface="Georgia"/>
                <a:cs typeface="Georgia"/>
              </a:rPr>
              <a:t>Mahanadi Coal </a:t>
            </a:r>
            <a:r>
              <a:rPr lang="en-US" spc="-10" dirty="0" smtClean="0">
                <a:latin typeface="Georgia"/>
                <a:cs typeface="Georgia"/>
              </a:rPr>
              <a:t>Fields ltd </a:t>
            </a:r>
            <a:r>
              <a:rPr lang="en-US" spc="-5" dirty="0" smtClean="0">
                <a:latin typeface="Georgia"/>
                <a:cs typeface="Georgia"/>
              </a:rPr>
              <a:t>are its  subsidiary</a:t>
            </a:r>
            <a:r>
              <a:rPr lang="en-US" spc="25" dirty="0" smtClean="0">
                <a:latin typeface="Georgia"/>
                <a:cs typeface="Georgia"/>
              </a:rPr>
              <a:t> </a:t>
            </a:r>
            <a:r>
              <a:rPr lang="en-US" spc="-5" dirty="0" smtClean="0">
                <a:latin typeface="Georgia"/>
                <a:cs typeface="Georgia"/>
              </a:rPr>
              <a:t>companies.</a:t>
            </a:r>
            <a:endParaRPr lang="en-US" dirty="0" smtClean="0">
              <a:latin typeface="Georgia"/>
              <a:cs typeface="Georgia"/>
            </a:endParaRPr>
          </a:p>
          <a:p>
            <a:endParaRPr lang="en-IN" dirty="0"/>
          </a:p>
        </p:txBody>
      </p:sp>
      <p:sp>
        <p:nvSpPr>
          <p:cNvPr id="4" name="object 4"/>
          <p:cNvSpPr/>
          <p:nvPr/>
        </p:nvSpPr>
        <p:spPr>
          <a:xfrm>
            <a:off x="6640830" y="2289358"/>
            <a:ext cx="2263140" cy="27773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310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latin typeface="Georgia"/>
                <a:cs typeface="Georgia"/>
              </a:rPr>
              <a:t>subsidiary </a:t>
            </a:r>
            <a:r>
              <a:rPr lang="en-US" b="1" spc="-5" dirty="0" smtClean="0">
                <a:latin typeface="Georgia"/>
                <a:cs typeface="Georgia"/>
              </a:rPr>
              <a:t>company</a:t>
            </a:r>
            <a:r>
              <a:rPr lang="en-US" spc="-5" dirty="0" smtClean="0"/>
              <a:t>, </a:t>
            </a:r>
            <a:r>
              <a:rPr lang="en-US" b="1" spc="-5" dirty="0" smtClean="0">
                <a:latin typeface="Georgia"/>
                <a:cs typeface="Georgia"/>
              </a:rPr>
              <a:t>subsidiary</a:t>
            </a:r>
            <a:r>
              <a:rPr lang="en-US" spc="-5" dirty="0" smtClean="0"/>
              <a:t>, </a:t>
            </a:r>
            <a:r>
              <a:rPr lang="en-US" dirty="0" smtClean="0"/>
              <a:t>or </a:t>
            </a:r>
            <a:r>
              <a:rPr lang="en-US" b="1" dirty="0" smtClean="0">
                <a:latin typeface="Georgia"/>
                <a:cs typeface="Georgia"/>
              </a:rPr>
              <a:t>sister  </a:t>
            </a:r>
            <a:r>
              <a:rPr lang="en-US" b="1" spc="-5" dirty="0" smtClean="0">
                <a:latin typeface="Georgia"/>
                <a:cs typeface="Georgia"/>
              </a:rPr>
              <a:t>company </a:t>
            </a:r>
            <a:r>
              <a:rPr lang="en-US" dirty="0" smtClean="0"/>
              <a:t>is a </a:t>
            </a:r>
            <a:r>
              <a:rPr lang="en-US" spc="-5" dirty="0" smtClean="0"/>
              <a:t>company that </a:t>
            </a:r>
            <a:r>
              <a:rPr lang="en-US" dirty="0" smtClean="0"/>
              <a:t>is </a:t>
            </a:r>
            <a:r>
              <a:rPr lang="en-US" spc="-5" dirty="0" smtClean="0"/>
              <a:t>completely </a:t>
            </a:r>
            <a:r>
              <a:rPr lang="en-US" dirty="0" smtClean="0"/>
              <a:t>or </a:t>
            </a:r>
            <a:r>
              <a:rPr lang="en-US" spc="-10" dirty="0" smtClean="0"/>
              <a:t>partly owned  </a:t>
            </a:r>
            <a:r>
              <a:rPr lang="en-US" dirty="0" smtClean="0"/>
              <a:t>and </a:t>
            </a:r>
            <a:r>
              <a:rPr lang="en-US" spc="-5" dirty="0" smtClean="0"/>
              <a:t>partly </a:t>
            </a:r>
            <a:r>
              <a:rPr lang="en-US" dirty="0" smtClean="0"/>
              <a:t>or wholly </a:t>
            </a:r>
            <a:r>
              <a:rPr lang="en-US" spc="-5" dirty="0" smtClean="0"/>
              <a:t>controlled by </a:t>
            </a:r>
            <a:r>
              <a:rPr lang="en-US" dirty="0" smtClean="0"/>
              <a:t>another</a:t>
            </a:r>
            <a:r>
              <a:rPr lang="en-US" spc="60" dirty="0" smtClean="0"/>
              <a:t> </a:t>
            </a:r>
            <a:r>
              <a:rPr lang="en-US" spc="-5" dirty="0" smtClean="0"/>
              <a:t>company that </a:t>
            </a:r>
            <a:r>
              <a:rPr lang="en-US" spc="-5" dirty="0" smtClean="0">
                <a:latin typeface="Georgia"/>
                <a:cs typeface="Georgia"/>
              </a:rPr>
              <a:t>owns	</a:t>
            </a:r>
            <a:r>
              <a:rPr lang="en-US" dirty="0" smtClean="0">
                <a:latin typeface="Georgia"/>
                <a:cs typeface="Georgia"/>
              </a:rPr>
              <a:t>more	</a:t>
            </a:r>
            <a:r>
              <a:rPr lang="en-US" spc="-5" dirty="0" smtClean="0">
                <a:latin typeface="Georgia"/>
                <a:cs typeface="Georgia"/>
              </a:rPr>
              <a:t>than  sub</a:t>
            </a:r>
            <a:r>
              <a:rPr lang="en-US" spc="-10" dirty="0" smtClean="0">
                <a:latin typeface="Georgia"/>
                <a:cs typeface="Georgia"/>
              </a:rPr>
              <a:t>s</a:t>
            </a:r>
            <a:r>
              <a:rPr lang="en-US" dirty="0" smtClean="0">
                <a:latin typeface="Georgia"/>
                <a:cs typeface="Georgia"/>
              </a:rPr>
              <a:t>idiary	can	</a:t>
            </a:r>
            <a:r>
              <a:rPr lang="en-US" spc="-5" dirty="0" smtClean="0">
                <a:latin typeface="Georgia"/>
                <a:cs typeface="Georgia"/>
              </a:rPr>
              <a:t>be  liability</a:t>
            </a:r>
            <a:r>
              <a:rPr lang="en-US" spc="-20" dirty="0" smtClean="0">
                <a:latin typeface="Georgia"/>
                <a:cs typeface="Georgia"/>
              </a:rPr>
              <a:t> </a:t>
            </a:r>
            <a:r>
              <a:rPr lang="en-US" spc="-5" dirty="0" smtClean="0">
                <a:latin typeface="Georgia"/>
                <a:cs typeface="Georgia"/>
              </a:rPr>
              <a:t>company</a:t>
            </a:r>
            <a:endParaRPr lang="en-US" dirty="0" smtClean="0">
              <a:latin typeface="Georgia"/>
              <a:cs typeface="Georgia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4106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562</TotalTime>
  <Words>545</Words>
  <Application>Microsoft Office PowerPoint</Application>
  <PresentationFormat>On-screen Show (4:3)</PresentationFormat>
  <Paragraphs>63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Angles</vt:lpstr>
      <vt:lpstr>Consolidated Accounts for Holding Companies Part I</vt:lpstr>
      <vt:lpstr>PowerPoint Presentation</vt:lpstr>
      <vt:lpstr>HOLDING &amp; SUBSIDARY  COMPANY</vt:lpstr>
      <vt:lpstr>HOLDING COMPANY</vt:lpstr>
      <vt:lpstr>PowerPoint Presentation</vt:lpstr>
      <vt:lpstr>PowerPoint Presentation</vt:lpstr>
      <vt:lpstr>PowerPoint Presentation</vt:lpstr>
      <vt:lpstr>What is subsidiary company?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Advantages</vt:lpstr>
      <vt:lpstr>Advantages</vt:lpstr>
      <vt:lpstr>Disadvantages</vt:lpstr>
      <vt:lpstr>Top Holding companies - GLOBAL</vt:lpstr>
      <vt:lpstr>Holding companies in INDIA</vt:lpstr>
      <vt:lpstr>Advantages</vt:lpstr>
      <vt:lpstr>Disadvantages</vt:lpstr>
      <vt:lpstr>Types of Holding Company</vt:lpstr>
      <vt:lpstr>PARANT COMPANY (Companies bearing the TATA label)</vt:lpstr>
      <vt:lpstr>Subsidiaries without the TATA Label</vt:lpstr>
      <vt:lpstr>(OFF SPRING COMPANY)</vt:lpstr>
      <vt:lpstr>ULTIMATE COMPANY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Consolidated Accounts for Holding Companies</dc:title>
  <dc:creator>DELL</dc:creator>
  <cp:lastModifiedBy>DELL</cp:lastModifiedBy>
  <cp:revision>23</cp:revision>
  <dcterms:created xsi:type="dcterms:W3CDTF">2020-08-01T01:10:16Z</dcterms:created>
  <dcterms:modified xsi:type="dcterms:W3CDTF">2021-05-02T16:02:23Z</dcterms:modified>
</cp:coreProperties>
</file>