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3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3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3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429" y="975360"/>
            <a:ext cx="7144384" cy="1560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83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370" y="2511828"/>
            <a:ext cx="7227570" cy="3350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2039" y="568959"/>
            <a:ext cx="693610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6000" b="1" spc="509" dirty="0">
                <a:solidFill>
                  <a:srgbClr val="005B00"/>
                </a:solidFill>
                <a:latin typeface="Arial"/>
                <a:cs typeface="Arial"/>
              </a:rPr>
              <a:t>Basic </a:t>
            </a:r>
            <a:r>
              <a:rPr sz="6000" b="1" spc="405" dirty="0">
                <a:solidFill>
                  <a:srgbClr val="005B00"/>
                </a:solidFill>
                <a:latin typeface="Arial"/>
                <a:cs typeface="Arial"/>
              </a:rPr>
              <a:t>Scheme  </a:t>
            </a:r>
            <a:r>
              <a:rPr sz="6000" b="1" spc="720" dirty="0">
                <a:solidFill>
                  <a:srgbClr val="005B00"/>
                </a:solidFill>
                <a:latin typeface="Arial"/>
                <a:cs typeface="Arial"/>
              </a:rPr>
              <a:t>and</a:t>
            </a:r>
            <a:r>
              <a:rPr sz="6000" b="1" spc="-265" dirty="0">
                <a:solidFill>
                  <a:srgbClr val="005B00"/>
                </a:solidFill>
                <a:latin typeface="Arial"/>
                <a:cs typeface="Arial"/>
              </a:rPr>
              <a:t> </a:t>
            </a:r>
            <a:r>
              <a:rPr sz="6000" b="1" spc="670" dirty="0">
                <a:solidFill>
                  <a:srgbClr val="005B00"/>
                </a:solidFill>
                <a:latin typeface="Arial"/>
                <a:cs typeface="Arial"/>
              </a:rPr>
              <a:t>Application  </a:t>
            </a:r>
            <a:r>
              <a:rPr sz="6000" b="1" spc="1125" dirty="0">
                <a:solidFill>
                  <a:srgbClr val="005B00"/>
                </a:solidFill>
                <a:latin typeface="Arial"/>
                <a:cs typeface="Arial"/>
              </a:rPr>
              <a:t>of </a:t>
            </a:r>
            <a:r>
              <a:rPr sz="6000" b="1" spc="745" dirty="0">
                <a:solidFill>
                  <a:srgbClr val="005B00"/>
                </a:solidFill>
                <a:latin typeface="Arial"/>
                <a:cs typeface="Arial"/>
              </a:rPr>
              <a:t>Energy  Conservation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3909" y="4074159"/>
            <a:ext cx="3078480" cy="53604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300"/>
              </a:spcBef>
            </a:pP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5939" y="33020"/>
            <a:ext cx="2987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345D00"/>
                </a:solidFill>
                <a:latin typeface="Impact"/>
                <a:cs typeface="Impact"/>
              </a:rPr>
              <a:t>TIDAL</a:t>
            </a:r>
            <a:r>
              <a:rPr sz="4400" b="0" spc="-70" dirty="0">
                <a:solidFill>
                  <a:srgbClr val="345D00"/>
                </a:solidFill>
                <a:latin typeface="Impact"/>
                <a:cs typeface="Impact"/>
              </a:rPr>
              <a:t> </a:t>
            </a:r>
            <a:r>
              <a:rPr sz="4400" b="0" spc="-5" dirty="0">
                <a:solidFill>
                  <a:srgbClr val="345D00"/>
                </a:solidFill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589" y="5331459"/>
            <a:ext cx="45040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40" dirty="0">
                <a:latin typeface="Arial"/>
                <a:cs typeface="Arial"/>
              </a:rPr>
              <a:t>Cost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construction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tidal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power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plant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is  </a:t>
            </a:r>
            <a:r>
              <a:rPr sz="2000" spc="-70" dirty="0">
                <a:latin typeface="Arial"/>
                <a:cs typeface="Arial"/>
              </a:rPr>
              <a:t>high.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762000"/>
            <a:ext cx="3779520" cy="4204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889" y="1049020"/>
            <a:ext cx="8854440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4354195">
              <a:lnSpc>
                <a:spcPct val="100000"/>
              </a:lnSpc>
              <a:spcBef>
                <a:spcPts val="100"/>
              </a:spcBef>
            </a:pPr>
            <a:r>
              <a:rPr sz="3300" spc="-352" baseline="5050" dirty="0">
                <a:latin typeface="UnDotum"/>
                <a:cs typeface="UnDotum"/>
              </a:rPr>
              <a:t></a:t>
            </a:r>
            <a:r>
              <a:rPr sz="2200" spc="-235" dirty="0">
                <a:latin typeface="Arial"/>
                <a:cs typeface="Arial"/>
              </a:rPr>
              <a:t>The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75" dirty="0">
                <a:latin typeface="Arial"/>
                <a:cs typeface="Arial"/>
              </a:rPr>
              <a:t>contained </a:t>
            </a:r>
            <a:r>
              <a:rPr sz="2200" spc="-35" dirty="0">
                <a:latin typeface="Arial"/>
                <a:cs typeface="Arial"/>
              </a:rPr>
              <a:t>in </a:t>
            </a:r>
            <a:r>
              <a:rPr sz="2200" spc="-125" dirty="0">
                <a:latin typeface="Arial"/>
                <a:cs typeface="Arial"/>
              </a:rPr>
              <a:t>ocean </a:t>
            </a:r>
            <a:r>
              <a:rPr sz="2200" spc="-135" dirty="0">
                <a:latin typeface="Arial"/>
                <a:cs typeface="Arial"/>
              </a:rPr>
              <a:t>waves  </a:t>
            </a:r>
            <a:r>
              <a:rPr sz="2200" spc="-145" dirty="0">
                <a:latin typeface="Arial"/>
                <a:cs typeface="Arial"/>
              </a:rPr>
              <a:t>can </a:t>
            </a:r>
            <a:r>
              <a:rPr sz="2200" spc="-35" dirty="0">
                <a:latin typeface="Arial"/>
                <a:cs typeface="Arial"/>
              </a:rPr>
              <a:t>potentially </a:t>
            </a:r>
            <a:r>
              <a:rPr sz="2200" spc="-60" dirty="0">
                <a:latin typeface="Arial"/>
                <a:cs typeface="Arial"/>
              </a:rPr>
              <a:t>provide </a:t>
            </a:r>
            <a:r>
              <a:rPr sz="2200" spc="-120" dirty="0">
                <a:latin typeface="Arial"/>
                <a:cs typeface="Arial"/>
              </a:rPr>
              <a:t>an </a:t>
            </a:r>
            <a:r>
              <a:rPr sz="2200" spc="-35" dirty="0">
                <a:latin typeface="Arial"/>
                <a:cs typeface="Arial"/>
              </a:rPr>
              <a:t>unlimited  </a:t>
            </a:r>
            <a:r>
              <a:rPr sz="2200" spc="-110" dirty="0">
                <a:latin typeface="Arial"/>
                <a:cs typeface="Arial"/>
              </a:rPr>
              <a:t>source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80" dirty="0">
                <a:latin typeface="Arial"/>
                <a:cs typeface="Arial"/>
              </a:rPr>
              <a:t>renewable</a:t>
            </a:r>
            <a:r>
              <a:rPr sz="2200" spc="-26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energy.</a:t>
            </a:r>
            <a:endParaRPr sz="2200">
              <a:latin typeface="Arial"/>
              <a:cs typeface="Arial"/>
            </a:endParaRPr>
          </a:p>
          <a:p>
            <a:pPr marL="25400" marR="4474210">
              <a:lnSpc>
                <a:spcPct val="100000"/>
              </a:lnSpc>
              <a:spcBef>
                <a:spcPts val="500"/>
              </a:spcBef>
            </a:pPr>
            <a:r>
              <a:rPr sz="3300" spc="-322" baseline="5050" dirty="0">
                <a:latin typeface="UnDotum"/>
                <a:cs typeface="UnDotum"/>
              </a:rPr>
              <a:t></a:t>
            </a:r>
            <a:r>
              <a:rPr sz="2200" spc="-215" dirty="0">
                <a:latin typeface="Arial"/>
                <a:cs typeface="Arial"/>
              </a:rPr>
              <a:t>Ocean </a:t>
            </a:r>
            <a:r>
              <a:rPr sz="2200" spc="-140" dirty="0">
                <a:latin typeface="Arial"/>
                <a:cs typeface="Arial"/>
              </a:rPr>
              <a:t>waves </a:t>
            </a:r>
            <a:r>
              <a:rPr sz="2200" spc="-95" dirty="0">
                <a:latin typeface="Arial"/>
                <a:cs typeface="Arial"/>
              </a:rPr>
              <a:t>are </a:t>
            </a:r>
            <a:r>
              <a:rPr sz="2200" spc="-80" dirty="0">
                <a:latin typeface="Arial"/>
                <a:cs typeface="Arial"/>
              </a:rPr>
              <a:t>created </a:t>
            </a:r>
            <a:r>
              <a:rPr sz="2200" spc="-90" dirty="0">
                <a:latin typeface="Arial"/>
                <a:cs typeface="Arial"/>
              </a:rPr>
              <a:t>by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40" dirty="0">
                <a:latin typeface="Arial"/>
                <a:cs typeface="Arial"/>
              </a:rPr>
              <a:t>interaction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wind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with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surface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 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sea.</a:t>
            </a:r>
            <a:endParaRPr sz="2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00"/>
              </a:spcBef>
            </a:pPr>
            <a:r>
              <a:rPr sz="3300" spc="-315" baseline="6313" dirty="0">
                <a:solidFill>
                  <a:srgbClr val="0083D0"/>
                </a:solidFill>
                <a:latin typeface="UnDotum"/>
                <a:cs typeface="UnDotum"/>
              </a:rPr>
              <a:t></a:t>
            </a:r>
            <a:r>
              <a:rPr sz="2200" b="1" spc="-210" dirty="0">
                <a:solidFill>
                  <a:srgbClr val="0083D0"/>
                </a:solidFill>
                <a:latin typeface="Arial"/>
                <a:cs typeface="Arial"/>
              </a:rPr>
              <a:t>Advantages</a:t>
            </a:r>
            <a:r>
              <a:rPr sz="2200" b="1" spc="-130" dirty="0">
                <a:solidFill>
                  <a:srgbClr val="0083D0"/>
                </a:solidFill>
                <a:latin typeface="Arial"/>
                <a:cs typeface="Arial"/>
              </a:rPr>
              <a:t> :</a:t>
            </a:r>
            <a:endParaRPr sz="2200">
              <a:latin typeface="Arial"/>
              <a:cs typeface="Arial"/>
            </a:endParaRPr>
          </a:p>
          <a:p>
            <a:pPr marL="25400" marR="419100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15570" algn="l"/>
              </a:tabLst>
            </a:pPr>
            <a:r>
              <a:rPr sz="2000" spc="30" dirty="0">
                <a:latin typeface="Arial"/>
                <a:cs typeface="Arial"/>
              </a:rPr>
              <a:t>It </a:t>
            </a:r>
            <a:r>
              <a:rPr sz="2000" spc="-55" dirty="0">
                <a:latin typeface="Arial"/>
                <a:cs typeface="Arial"/>
              </a:rPr>
              <a:t>doesn't </a:t>
            </a:r>
            <a:r>
              <a:rPr sz="2000" spc="-70" dirty="0">
                <a:latin typeface="Arial"/>
                <a:cs typeface="Arial"/>
              </a:rPr>
              <a:t>produce </a:t>
            </a:r>
            <a:r>
              <a:rPr sz="2000" spc="-100" dirty="0">
                <a:latin typeface="Arial"/>
                <a:cs typeface="Arial"/>
              </a:rPr>
              <a:t>greenhouse </a:t>
            </a:r>
            <a:r>
              <a:rPr sz="2000" spc="-180" dirty="0">
                <a:latin typeface="Arial"/>
                <a:cs typeface="Arial"/>
              </a:rPr>
              <a:t>gases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its  </a:t>
            </a:r>
            <a:r>
              <a:rPr sz="2000" spc="-15" dirty="0">
                <a:latin typeface="Arial"/>
                <a:cs typeface="Arial"/>
              </a:rPr>
              <a:t>life </a:t>
            </a:r>
            <a:r>
              <a:rPr sz="2000" spc="-110" dirty="0">
                <a:latin typeface="Arial"/>
                <a:cs typeface="Arial"/>
              </a:rPr>
              <a:t>is </a:t>
            </a:r>
            <a:r>
              <a:rPr sz="2000" spc="-75" dirty="0">
                <a:latin typeface="Arial"/>
                <a:cs typeface="Arial"/>
              </a:rPr>
              <a:t>very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long.</a:t>
            </a:r>
            <a:endParaRPr sz="2000">
              <a:latin typeface="Arial"/>
              <a:cs typeface="Arial"/>
            </a:endParaRPr>
          </a:p>
          <a:p>
            <a:pPr marL="25400" marR="481203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15570" algn="l"/>
              </a:tabLst>
            </a:pPr>
            <a:r>
              <a:rPr sz="2000" spc="-30" dirty="0">
                <a:latin typeface="Arial"/>
                <a:cs typeface="Arial"/>
              </a:rPr>
              <a:t>It’s </a:t>
            </a:r>
            <a:r>
              <a:rPr sz="2000" spc="-60" dirty="0">
                <a:latin typeface="Arial"/>
                <a:cs typeface="Arial"/>
              </a:rPr>
              <a:t>efficiency </a:t>
            </a:r>
            <a:r>
              <a:rPr sz="2000" spc="-110" dirty="0">
                <a:latin typeface="Arial"/>
                <a:cs typeface="Arial"/>
              </a:rPr>
              <a:t>is </a:t>
            </a:r>
            <a:r>
              <a:rPr sz="2000" spc="-65" dirty="0">
                <a:latin typeface="Arial"/>
                <a:cs typeface="Arial"/>
              </a:rPr>
              <a:t>around </a:t>
            </a:r>
            <a:r>
              <a:rPr sz="2000" spc="-95" dirty="0">
                <a:latin typeface="Arial"/>
                <a:cs typeface="Arial"/>
              </a:rPr>
              <a:t>80%.It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doesn’t  </a:t>
            </a:r>
            <a:r>
              <a:rPr sz="2000" spc="-45" dirty="0">
                <a:latin typeface="Arial"/>
                <a:cs typeface="Arial"/>
              </a:rPr>
              <a:t>require </a:t>
            </a:r>
            <a:r>
              <a:rPr sz="2000" spc="-105" dirty="0">
                <a:latin typeface="Arial"/>
                <a:cs typeface="Arial"/>
              </a:rPr>
              <a:t>any </a:t>
            </a:r>
            <a:r>
              <a:rPr sz="2000" spc="-55" dirty="0">
                <a:latin typeface="Arial"/>
                <a:cs typeface="Arial"/>
              </a:rPr>
              <a:t>kind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30" dirty="0">
                <a:latin typeface="Arial"/>
                <a:cs typeface="Arial"/>
              </a:rPr>
              <a:t>fuel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run.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ts val="2440"/>
              </a:lnSpc>
              <a:spcBef>
                <a:spcPts val="500"/>
              </a:spcBef>
            </a:pPr>
            <a:r>
              <a:rPr sz="3300" spc="-307" baseline="6313" dirty="0">
                <a:solidFill>
                  <a:srgbClr val="0083D0"/>
                </a:solidFill>
                <a:latin typeface="UnDotum"/>
                <a:cs typeface="UnDotum"/>
              </a:rPr>
              <a:t></a:t>
            </a:r>
            <a:r>
              <a:rPr sz="2200" b="1" spc="-204" dirty="0">
                <a:solidFill>
                  <a:srgbClr val="0083D0"/>
                </a:solidFill>
                <a:latin typeface="Arial"/>
                <a:cs typeface="Arial"/>
              </a:rPr>
              <a:t>Disadvantages</a:t>
            </a:r>
            <a:r>
              <a:rPr sz="2200" b="1" spc="-135" dirty="0">
                <a:solidFill>
                  <a:srgbClr val="0083D0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83D0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5281930">
              <a:lnSpc>
                <a:spcPts val="1480"/>
              </a:lnSpc>
            </a:pPr>
            <a:r>
              <a:rPr sz="1400" b="1" spc="-125" dirty="0">
                <a:solidFill>
                  <a:srgbClr val="742A02"/>
                </a:solidFill>
                <a:latin typeface="Arial"/>
                <a:cs typeface="Arial"/>
              </a:rPr>
              <a:t>Sea-Gen </a:t>
            </a:r>
            <a:r>
              <a:rPr sz="1400" b="1" spc="-55" dirty="0">
                <a:solidFill>
                  <a:srgbClr val="742A02"/>
                </a:solidFill>
                <a:latin typeface="Arial"/>
                <a:cs typeface="Arial"/>
              </a:rPr>
              <a:t>tidal </a:t>
            </a:r>
            <a:r>
              <a:rPr sz="1400" b="1" spc="-65" dirty="0">
                <a:solidFill>
                  <a:srgbClr val="742A02"/>
                </a:solidFill>
                <a:latin typeface="Arial"/>
                <a:cs typeface="Arial"/>
              </a:rPr>
              <a:t>turbine, </a:t>
            </a:r>
            <a:r>
              <a:rPr sz="1400" b="1" spc="-80" dirty="0">
                <a:solidFill>
                  <a:srgbClr val="742A02"/>
                </a:solidFill>
                <a:latin typeface="Arial"/>
                <a:cs typeface="Arial"/>
              </a:rPr>
              <a:t>installed </a:t>
            </a:r>
            <a:r>
              <a:rPr sz="1400" b="1" spc="-75" dirty="0">
                <a:solidFill>
                  <a:srgbClr val="742A02"/>
                </a:solidFill>
                <a:latin typeface="Arial"/>
                <a:cs typeface="Arial"/>
              </a:rPr>
              <a:t>in</a:t>
            </a:r>
            <a:r>
              <a:rPr sz="1400" b="1" spc="50" dirty="0">
                <a:solidFill>
                  <a:srgbClr val="742A02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742A02"/>
                </a:solidFill>
                <a:latin typeface="Arial"/>
                <a:cs typeface="Arial"/>
              </a:rPr>
              <a:t>Strangford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5120" y="5429250"/>
            <a:ext cx="3574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35" dirty="0">
                <a:solidFill>
                  <a:srgbClr val="742A02"/>
                </a:solidFill>
                <a:latin typeface="Arial"/>
                <a:cs typeface="Arial"/>
              </a:rPr>
              <a:t>Lough, </a:t>
            </a:r>
            <a:r>
              <a:rPr sz="1400" b="1" spc="-114" dirty="0">
                <a:solidFill>
                  <a:srgbClr val="742A02"/>
                </a:solidFill>
                <a:latin typeface="Arial"/>
                <a:cs typeface="Arial"/>
              </a:rPr>
              <a:t>County </a:t>
            </a:r>
            <a:r>
              <a:rPr sz="1400" b="1" spc="-80" dirty="0">
                <a:solidFill>
                  <a:srgbClr val="742A02"/>
                </a:solidFill>
                <a:latin typeface="Arial"/>
                <a:cs typeface="Arial"/>
              </a:rPr>
              <a:t>Down, </a:t>
            </a:r>
            <a:r>
              <a:rPr sz="1400" b="1" spc="-70" dirty="0">
                <a:solidFill>
                  <a:srgbClr val="742A02"/>
                </a:solidFill>
                <a:latin typeface="Arial"/>
                <a:cs typeface="Arial"/>
              </a:rPr>
              <a:t>Northern </a:t>
            </a:r>
            <a:r>
              <a:rPr sz="1400" b="1" spc="-65" dirty="0">
                <a:solidFill>
                  <a:srgbClr val="742A02"/>
                </a:solidFill>
                <a:latin typeface="Arial"/>
                <a:cs typeface="Arial"/>
              </a:rPr>
              <a:t>Ireland, </a:t>
            </a:r>
            <a:r>
              <a:rPr sz="1400" b="1" spc="-95" dirty="0">
                <a:solidFill>
                  <a:srgbClr val="742A02"/>
                </a:solidFill>
                <a:latin typeface="Arial"/>
                <a:cs typeface="Arial"/>
              </a:rPr>
              <a:t>(image  </a:t>
            </a:r>
            <a:r>
              <a:rPr sz="1400" b="1" spc="-105" dirty="0">
                <a:solidFill>
                  <a:srgbClr val="742A02"/>
                </a:solidFill>
                <a:latin typeface="Arial"/>
                <a:cs typeface="Arial"/>
              </a:rPr>
              <a:t>courtesy </a:t>
            </a:r>
            <a:r>
              <a:rPr sz="1400" b="1" spc="-65" dirty="0">
                <a:solidFill>
                  <a:srgbClr val="742A02"/>
                </a:solidFill>
                <a:latin typeface="Arial"/>
                <a:cs typeface="Arial"/>
              </a:rPr>
              <a:t>of </a:t>
            </a:r>
            <a:r>
              <a:rPr sz="1400" b="1" spc="-50" dirty="0">
                <a:solidFill>
                  <a:srgbClr val="742A02"/>
                </a:solidFill>
                <a:latin typeface="Arial"/>
                <a:cs typeface="Arial"/>
              </a:rPr>
              <a:t>Marine </a:t>
            </a:r>
            <a:r>
              <a:rPr sz="1400" b="1" spc="-90" dirty="0">
                <a:solidFill>
                  <a:srgbClr val="742A02"/>
                </a:solidFill>
                <a:latin typeface="Arial"/>
                <a:cs typeface="Arial"/>
              </a:rPr>
              <a:t>Current </a:t>
            </a:r>
            <a:r>
              <a:rPr sz="1400" b="1" spc="-110" dirty="0">
                <a:solidFill>
                  <a:srgbClr val="742A02"/>
                </a:solidFill>
                <a:latin typeface="Arial"/>
                <a:cs typeface="Arial"/>
              </a:rPr>
              <a:t>Turbines</a:t>
            </a:r>
            <a:r>
              <a:rPr sz="1400" b="1" spc="-90" dirty="0">
                <a:solidFill>
                  <a:srgbClr val="742A02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742A02"/>
                </a:solidFill>
                <a:latin typeface="Arial"/>
                <a:cs typeface="Arial"/>
              </a:rPr>
              <a:t>(MCT))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629" y="33020"/>
            <a:ext cx="5402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6868"/>
                </a:solidFill>
                <a:latin typeface="Impact"/>
                <a:cs typeface="Impact"/>
              </a:rPr>
              <a:t>NON-RENEWABLE</a:t>
            </a:r>
            <a:r>
              <a:rPr sz="4400" b="0" spc="-25" dirty="0">
                <a:solidFill>
                  <a:srgbClr val="FF6868"/>
                </a:solidFill>
                <a:latin typeface="Impact"/>
                <a:cs typeface="Impact"/>
              </a:rPr>
              <a:t> </a:t>
            </a:r>
            <a:r>
              <a:rPr sz="4400" b="0" spc="-5" dirty="0">
                <a:solidFill>
                  <a:srgbClr val="FF6868"/>
                </a:solidFill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09" y="1960879"/>
            <a:ext cx="7392670" cy="338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marR="55880" indent="-326390">
              <a:lnSpc>
                <a:spcPct val="100000"/>
              </a:lnSpc>
              <a:spcBef>
                <a:spcPts val="100"/>
              </a:spcBef>
            </a:pPr>
            <a:r>
              <a:rPr sz="4200" spc="-240" baseline="5952" dirty="0">
                <a:latin typeface="UnDotum"/>
                <a:cs typeface="UnDotum"/>
              </a:rPr>
              <a:t></a:t>
            </a:r>
            <a:r>
              <a:rPr sz="2800" spc="-160" dirty="0">
                <a:latin typeface="Arial"/>
                <a:cs typeface="Arial"/>
              </a:rPr>
              <a:t>Non </a:t>
            </a:r>
            <a:r>
              <a:rPr sz="2800" spc="-100" dirty="0">
                <a:latin typeface="Arial"/>
                <a:cs typeface="Arial"/>
              </a:rPr>
              <a:t>renewable </a:t>
            </a:r>
            <a:r>
              <a:rPr sz="2800" spc="-130" dirty="0">
                <a:latin typeface="Arial"/>
                <a:cs typeface="Arial"/>
              </a:rPr>
              <a:t>energy </a:t>
            </a:r>
            <a:r>
              <a:rPr sz="2800" spc="-60" dirty="0">
                <a:latin typeface="Arial"/>
                <a:cs typeface="Arial"/>
              </a:rPr>
              <a:t>can’t </a:t>
            </a:r>
            <a:r>
              <a:rPr sz="2800" spc="-135" dirty="0">
                <a:latin typeface="Arial"/>
                <a:cs typeface="Arial"/>
              </a:rPr>
              <a:t>be </a:t>
            </a:r>
            <a:r>
              <a:rPr sz="2800" spc="-110" dirty="0">
                <a:latin typeface="Arial"/>
                <a:cs typeface="Arial"/>
              </a:rPr>
              <a:t>generated</a:t>
            </a:r>
            <a:r>
              <a:rPr sz="2800" spc="-35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again  </a:t>
            </a:r>
            <a:r>
              <a:rPr sz="2800" spc="-130" dirty="0">
                <a:latin typeface="Arial"/>
                <a:cs typeface="Arial"/>
              </a:rPr>
              <a:t>and </a:t>
            </a:r>
            <a:r>
              <a:rPr sz="2800" spc="-150" dirty="0">
                <a:latin typeface="Arial"/>
                <a:cs typeface="Arial"/>
              </a:rPr>
              <a:t>again </a:t>
            </a:r>
            <a:r>
              <a:rPr sz="2800" spc="-20" dirty="0">
                <a:latin typeface="Arial"/>
                <a:cs typeface="Arial"/>
              </a:rPr>
              <a:t>form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204" dirty="0">
                <a:latin typeface="Arial"/>
                <a:cs typeface="Arial"/>
              </a:rPr>
              <a:t>same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source.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4200" spc="-855" baseline="5952" dirty="0">
                <a:solidFill>
                  <a:srgbClr val="006FBF"/>
                </a:solidFill>
                <a:latin typeface="UnDotum"/>
                <a:cs typeface="UnDotum"/>
              </a:rPr>
              <a:t></a:t>
            </a:r>
            <a:r>
              <a:rPr sz="4200" spc="-765" baseline="5952" dirty="0">
                <a:solidFill>
                  <a:srgbClr val="006FBF"/>
                </a:solidFill>
                <a:latin typeface="UnDotum"/>
                <a:cs typeface="UnDotum"/>
              </a:rPr>
              <a:t> </a:t>
            </a:r>
            <a:r>
              <a:rPr sz="2800" b="1" spc="-254" dirty="0">
                <a:solidFill>
                  <a:srgbClr val="006FBF"/>
                </a:solidFill>
                <a:latin typeface="Arial"/>
                <a:cs typeface="Arial"/>
              </a:rPr>
              <a:t>Examples: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buFont typeface="UnDotum"/>
              <a:buChar char=""/>
              <a:tabLst>
                <a:tab pos="389890" algn="l"/>
              </a:tabLst>
            </a:pPr>
            <a:r>
              <a:rPr sz="2000" spc="-70" dirty="0">
                <a:latin typeface="Arial"/>
                <a:cs typeface="Arial"/>
              </a:rPr>
              <a:t>Petroleum </a:t>
            </a:r>
            <a:r>
              <a:rPr sz="2000" spc="-60" dirty="0">
                <a:latin typeface="Arial"/>
                <a:cs typeface="Arial"/>
              </a:rPr>
              <a:t>products ( </a:t>
            </a:r>
            <a:r>
              <a:rPr sz="2000" spc="-95" dirty="0">
                <a:latin typeface="Arial"/>
                <a:cs typeface="Arial"/>
              </a:rPr>
              <a:t>kerosene, </a:t>
            </a:r>
            <a:r>
              <a:rPr sz="2000" spc="-25" dirty="0">
                <a:latin typeface="Arial"/>
                <a:cs typeface="Arial"/>
              </a:rPr>
              <a:t>petrol, </a:t>
            </a:r>
            <a:r>
              <a:rPr sz="2000" spc="-85" dirty="0">
                <a:latin typeface="Arial"/>
                <a:cs typeface="Arial"/>
              </a:rPr>
              <a:t>diesel, </a:t>
            </a:r>
            <a:r>
              <a:rPr sz="2000" spc="-60" dirty="0">
                <a:latin typeface="Arial"/>
                <a:cs typeface="Arial"/>
              </a:rPr>
              <a:t>etc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spcBef>
                <a:spcPts val="500"/>
              </a:spcBef>
              <a:buFont typeface="UnDotum"/>
              <a:buChar char=""/>
              <a:tabLst>
                <a:tab pos="389890" algn="l"/>
              </a:tabLst>
            </a:pPr>
            <a:r>
              <a:rPr sz="2000" spc="-150" dirty="0">
                <a:latin typeface="Arial"/>
                <a:cs typeface="Arial"/>
              </a:rPr>
              <a:t>Coal</a:t>
            </a:r>
            <a:endParaRPr sz="200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spcBef>
                <a:spcPts val="500"/>
              </a:spcBef>
              <a:buFont typeface="UnDotum"/>
              <a:buChar char=""/>
              <a:tabLst>
                <a:tab pos="389890" algn="l"/>
              </a:tabLst>
            </a:pPr>
            <a:r>
              <a:rPr sz="2000" spc="-70" dirty="0">
                <a:latin typeface="Arial"/>
                <a:cs typeface="Arial"/>
              </a:rPr>
              <a:t>Uranium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3040" y="33020"/>
            <a:ext cx="1136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6868"/>
                </a:solidFill>
                <a:latin typeface="Impact"/>
                <a:cs typeface="Impact"/>
              </a:rPr>
              <a:t>CO</a:t>
            </a:r>
            <a:r>
              <a:rPr sz="4400" b="0" spc="-5" dirty="0">
                <a:solidFill>
                  <a:srgbClr val="FF6868"/>
                </a:solidFill>
                <a:latin typeface="Impact"/>
                <a:cs typeface="Impact"/>
              </a:rPr>
              <a:t>AL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69" y="796290"/>
            <a:ext cx="4535170" cy="417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403225" indent="-3251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UnDotum"/>
              <a:buChar char=""/>
              <a:tabLst>
                <a:tab pos="363220" algn="l"/>
              </a:tabLst>
            </a:pPr>
            <a:r>
              <a:rPr sz="2200" spc="-160" dirty="0">
                <a:solidFill>
                  <a:srgbClr val="6F2F9F"/>
                </a:solidFill>
                <a:latin typeface="Arial"/>
                <a:cs typeface="Arial"/>
              </a:rPr>
              <a:t>Coal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70" dirty="0">
                <a:latin typeface="Arial"/>
                <a:cs typeface="Arial"/>
              </a:rPr>
              <a:t>a </a:t>
            </a:r>
            <a:r>
              <a:rPr sz="2200" spc="-75" dirty="0">
                <a:latin typeface="Arial"/>
                <a:cs typeface="Arial"/>
              </a:rPr>
              <a:t>combustible </a:t>
            </a:r>
            <a:r>
              <a:rPr sz="2200" spc="-105" dirty="0">
                <a:latin typeface="Arial"/>
                <a:cs typeface="Arial"/>
              </a:rPr>
              <a:t>black </a:t>
            </a:r>
            <a:r>
              <a:rPr sz="2200" spc="-15" dirty="0">
                <a:latin typeface="Arial"/>
                <a:cs typeface="Arial"/>
              </a:rPr>
              <a:t>or  </a:t>
            </a:r>
            <a:r>
              <a:rPr sz="2200" spc="-80" dirty="0">
                <a:latin typeface="Arial"/>
                <a:cs typeface="Arial"/>
              </a:rPr>
              <a:t>brownish-black sedimentary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rock  </a:t>
            </a:r>
            <a:r>
              <a:rPr sz="2200" spc="-114" dirty="0">
                <a:latin typeface="Arial"/>
                <a:cs typeface="Arial"/>
              </a:rPr>
              <a:t>composed </a:t>
            </a:r>
            <a:r>
              <a:rPr sz="2200" spc="-60" dirty="0">
                <a:latin typeface="Arial"/>
                <a:cs typeface="Arial"/>
              </a:rPr>
              <a:t>mostly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90" dirty="0">
                <a:latin typeface="Arial"/>
                <a:cs typeface="Arial"/>
              </a:rPr>
              <a:t>carbon </a:t>
            </a:r>
            <a:r>
              <a:rPr sz="2200" spc="-105" dirty="0">
                <a:latin typeface="Arial"/>
                <a:cs typeface="Arial"/>
              </a:rPr>
              <a:t>and  </a:t>
            </a:r>
            <a:r>
              <a:rPr sz="2200" spc="-90" dirty="0">
                <a:latin typeface="Arial"/>
                <a:cs typeface="Arial"/>
              </a:rPr>
              <a:t>hydrocarbons.</a:t>
            </a:r>
            <a:endParaRPr sz="2200">
              <a:latin typeface="Arial"/>
              <a:cs typeface="Arial"/>
            </a:endParaRPr>
          </a:p>
          <a:p>
            <a:pPr marL="363220" marR="30480" indent="-325120">
              <a:lnSpc>
                <a:spcPct val="100000"/>
              </a:lnSpc>
              <a:spcBef>
                <a:spcPts val="490"/>
              </a:spcBef>
              <a:buFont typeface="UnDotum"/>
              <a:buChar char=""/>
              <a:tabLst>
                <a:tab pos="363220" algn="l"/>
              </a:tabLst>
            </a:pPr>
            <a:r>
              <a:rPr sz="2200" spc="-125" dirty="0">
                <a:latin typeface="Arial"/>
                <a:cs typeface="Arial"/>
              </a:rPr>
              <a:t>For </a:t>
            </a:r>
            <a:r>
              <a:rPr sz="2200" spc="-55" dirty="0">
                <a:latin typeface="Arial"/>
                <a:cs typeface="Arial"/>
              </a:rPr>
              <a:t>millions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20" dirty="0">
                <a:latin typeface="Arial"/>
                <a:cs typeface="Arial"/>
              </a:rPr>
              <a:t>years, </a:t>
            </a:r>
            <a:r>
              <a:rPr sz="2200" spc="-170" dirty="0">
                <a:latin typeface="Arial"/>
                <a:cs typeface="Arial"/>
              </a:rPr>
              <a:t>a </a:t>
            </a:r>
            <a:r>
              <a:rPr sz="2200" spc="-75" dirty="0">
                <a:latin typeface="Arial"/>
                <a:cs typeface="Arial"/>
              </a:rPr>
              <a:t>layer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114" dirty="0">
                <a:latin typeface="Arial"/>
                <a:cs typeface="Arial"/>
              </a:rPr>
              <a:t>dead  </a:t>
            </a:r>
            <a:r>
              <a:rPr sz="2200" spc="-75" dirty="0">
                <a:latin typeface="Arial"/>
                <a:cs typeface="Arial"/>
              </a:rPr>
              <a:t>plants </a:t>
            </a:r>
            <a:r>
              <a:rPr sz="2200" spc="-25" dirty="0">
                <a:latin typeface="Arial"/>
                <a:cs typeface="Arial"/>
              </a:rPr>
              <a:t>at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10" dirty="0">
                <a:latin typeface="Arial"/>
                <a:cs typeface="Arial"/>
              </a:rPr>
              <a:t>bottom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40" dirty="0">
                <a:latin typeface="Arial"/>
                <a:cs typeface="Arial"/>
              </a:rPr>
              <a:t>swamps  </a:t>
            </a:r>
            <a:r>
              <a:rPr sz="2200" spc="-150" dirty="0">
                <a:latin typeface="Arial"/>
                <a:cs typeface="Arial"/>
              </a:rPr>
              <a:t>was </a:t>
            </a:r>
            <a:r>
              <a:rPr sz="2200" spc="-95" dirty="0">
                <a:latin typeface="Arial"/>
                <a:cs typeface="Arial"/>
              </a:rPr>
              <a:t>covered by </a:t>
            </a:r>
            <a:r>
              <a:rPr sz="2200" spc="-105" dirty="0">
                <a:latin typeface="Arial"/>
                <a:cs typeface="Arial"/>
              </a:rPr>
              <a:t>layers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40" dirty="0">
                <a:latin typeface="Arial"/>
                <a:cs typeface="Arial"/>
              </a:rPr>
              <a:t>water </a:t>
            </a:r>
            <a:r>
              <a:rPr sz="2200" spc="-105" dirty="0">
                <a:latin typeface="Arial"/>
                <a:cs typeface="Arial"/>
              </a:rPr>
              <a:t>and  </a:t>
            </a:r>
            <a:r>
              <a:rPr sz="2200" dirty="0">
                <a:latin typeface="Arial"/>
                <a:cs typeface="Arial"/>
              </a:rPr>
              <a:t>dirt,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trapping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energy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dead  </a:t>
            </a:r>
            <a:r>
              <a:rPr sz="2200" spc="-75" dirty="0">
                <a:latin typeface="Arial"/>
                <a:cs typeface="Arial"/>
              </a:rPr>
              <a:t>plants.</a:t>
            </a:r>
            <a:endParaRPr sz="2200">
              <a:latin typeface="Arial"/>
              <a:cs typeface="Arial"/>
            </a:endParaRPr>
          </a:p>
          <a:p>
            <a:pPr marL="363220" marR="46355" indent="-325120" algn="just">
              <a:lnSpc>
                <a:spcPct val="100000"/>
              </a:lnSpc>
              <a:spcBef>
                <a:spcPts val="500"/>
              </a:spcBef>
              <a:buFont typeface="UnDotum"/>
              <a:buChar char=""/>
              <a:tabLst>
                <a:tab pos="3632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70" dirty="0">
                <a:latin typeface="Arial"/>
                <a:cs typeface="Arial"/>
              </a:rPr>
              <a:t>heat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-15" dirty="0">
                <a:latin typeface="Arial"/>
                <a:cs typeface="Arial"/>
              </a:rPr>
              <a:t>from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10" dirty="0">
                <a:latin typeface="Arial"/>
                <a:cs typeface="Arial"/>
              </a:rPr>
              <a:t>top  </a:t>
            </a:r>
            <a:r>
              <a:rPr sz="2200" spc="-105" dirty="0">
                <a:latin typeface="Arial"/>
                <a:cs typeface="Arial"/>
              </a:rPr>
              <a:t>layers </a:t>
            </a:r>
            <a:r>
              <a:rPr sz="2200" spc="-85" dirty="0">
                <a:latin typeface="Arial"/>
                <a:cs typeface="Arial"/>
              </a:rPr>
              <a:t>helped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40" dirty="0">
                <a:latin typeface="Arial"/>
                <a:cs typeface="Arial"/>
              </a:rPr>
              <a:t>plant </a:t>
            </a:r>
            <a:r>
              <a:rPr sz="2200" spc="-100" dirty="0">
                <a:latin typeface="Arial"/>
                <a:cs typeface="Arial"/>
              </a:rPr>
              <a:t>remains</a:t>
            </a:r>
            <a:r>
              <a:rPr sz="2200" spc="-3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turn  </a:t>
            </a:r>
            <a:r>
              <a:rPr sz="2200" spc="-5" dirty="0">
                <a:latin typeface="Arial"/>
                <a:cs typeface="Arial"/>
              </a:rPr>
              <a:t>into </a:t>
            </a:r>
            <a:r>
              <a:rPr sz="2200" spc="-40" dirty="0">
                <a:latin typeface="Arial"/>
                <a:cs typeface="Arial"/>
              </a:rPr>
              <a:t>what </a:t>
            </a:r>
            <a:r>
              <a:rPr sz="2200" spc="-75" dirty="0">
                <a:latin typeface="Arial"/>
                <a:cs typeface="Arial"/>
              </a:rPr>
              <a:t>we </a:t>
            </a:r>
            <a:r>
              <a:rPr sz="2200" spc="-60" dirty="0">
                <a:latin typeface="Arial"/>
                <a:cs typeface="Arial"/>
              </a:rPr>
              <a:t>today</a:t>
            </a:r>
            <a:r>
              <a:rPr sz="2200" spc="-44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call </a:t>
            </a:r>
            <a:r>
              <a:rPr sz="2200" spc="-100" dirty="0">
                <a:solidFill>
                  <a:srgbClr val="6F2F9F"/>
                </a:solidFill>
                <a:latin typeface="Arial"/>
                <a:cs typeface="Arial"/>
              </a:rPr>
              <a:t>coal </a:t>
            </a:r>
            <a:r>
              <a:rPr sz="2200" spc="-6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69" y="5320030"/>
            <a:ext cx="4615815" cy="1078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40"/>
              </a:spcBef>
            </a:pPr>
            <a:r>
              <a:rPr sz="3300" spc="-675" baseline="5050" dirty="0">
                <a:solidFill>
                  <a:srgbClr val="006FBF"/>
                </a:solidFill>
                <a:latin typeface="UnDotum"/>
                <a:cs typeface="UnDotum"/>
              </a:rPr>
              <a:t>   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Disadvantages</a:t>
            </a:r>
            <a:r>
              <a:rPr sz="2200" b="1" spc="-2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75920" marR="30480" indent="-325120">
              <a:lnSpc>
                <a:spcPct val="100400"/>
              </a:lnSpc>
              <a:spcBef>
                <a:spcPts val="390"/>
              </a:spcBef>
              <a:buChar char="•"/>
              <a:tabLst>
                <a:tab pos="375285" algn="l"/>
                <a:tab pos="375920" algn="l"/>
              </a:tabLst>
            </a:pPr>
            <a:r>
              <a:rPr sz="2000" spc="-120" dirty="0">
                <a:latin typeface="Arial"/>
                <a:cs typeface="Arial"/>
              </a:rPr>
              <a:t>Responsible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spc="-185" dirty="0">
                <a:latin typeface="Arial"/>
                <a:cs typeface="Arial"/>
              </a:rPr>
              <a:t>57%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80" dirty="0">
                <a:latin typeface="Arial"/>
                <a:cs typeface="Arial"/>
              </a:rPr>
              <a:t>carbon </a:t>
            </a:r>
            <a:r>
              <a:rPr sz="2000" spc="-60" dirty="0">
                <a:latin typeface="Arial"/>
                <a:cs typeface="Arial"/>
              </a:rPr>
              <a:t>dioxide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 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0450" y="988060"/>
            <a:ext cx="4262120" cy="5481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38059" y="5749290"/>
            <a:ext cx="392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00"/>
                </a:solidFill>
                <a:latin typeface="Arial"/>
                <a:cs typeface="Arial"/>
              </a:rPr>
              <a:t>oal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8059" y="33020"/>
            <a:ext cx="20853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6868"/>
                </a:solidFill>
                <a:latin typeface="Impact"/>
                <a:cs typeface="Impact"/>
              </a:rPr>
              <a:t>U</a:t>
            </a:r>
            <a:r>
              <a:rPr sz="4400" b="0" spc="5" dirty="0">
                <a:solidFill>
                  <a:srgbClr val="FF6868"/>
                </a:solidFill>
                <a:latin typeface="Impact"/>
                <a:cs typeface="Impact"/>
              </a:rPr>
              <a:t>R</a:t>
            </a:r>
            <a:r>
              <a:rPr sz="4400" b="0" spc="-5" dirty="0">
                <a:solidFill>
                  <a:srgbClr val="FF6868"/>
                </a:solidFill>
                <a:latin typeface="Impact"/>
                <a:cs typeface="Impact"/>
              </a:rPr>
              <a:t>A</a:t>
            </a:r>
            <a:r>
              <a:rPr sz="4400" b="0" dirty="0">
                <a:solidFill>
                  <a:srgbClr val="FF6868"/>
                </a:solidFill>
                <a:latin typeface="Impact"/>
                <a:cs typeface="Impact"/>
              </a:rPr>
              <a:t>N</a:t>
            </a:r>
            <a:r>
              <a:rPr sz="4400" b="0" spc="-10" dirty="0">
                <a:solidFill>
                  <a:srgbClr val="FF6868"/>
                </a:solidFill>
                <a:latin typeface="Impact"/>
                <a:cs typeface="Impact"/>
              </a:rPr>
              <a:t>I</a:t>
            </a:r>
            <a:r>
              <a:rPr sz="4400" b="0" dirty="0">
                <a:solidFill>
                  <a:srgbClr val="FF6868"/>
                </a:solidFill>
                <a:latin typeface="Impact"/>
                <a:cs typeface="Impact"/>
              </a:rPr>
              <a:t>UM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9" y="796290"/>
            <a:ext cx="5174615" cy="3768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19685" indent="-325120">
              <a:lnSpc>
                <a:spcPct val="99900"/>
              </a:lnSpc>
              <a:spcBef>
                <a:spcPts val="100"/>
              </a:spcBef>
              <a:buFont typeface="UnDotum"/>
              <a:buChar char=""/>
              <a:tabLst>
                <a:tab pos="350520" algn="l"/>
              </a:tabLst>
            </a:pPr>
            <a:r>
              <a:rPr sz="2200" spc="-100" dirty="0">
                <a:latin typeface="Arial"/>
                <a:cs typeface="Arial"/>
              </a:rPr>
              <a:t>Nuclear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35" dirty="0">
                <a:latin typeface="Arial"/>
                <a:cs typeface="Arial"/>
              </a:rPr>
              <a:t>in the </a:t>
            </a:r>
            <a:r>
              <a:rPr sz="2200" spc="-110" dirty="0">
                <a:latin typeface="Arial"/>
                <a:cs typeface="Arial"/>
              </a:rPr>
              <a:t>nucleus  </a:t>
            </a:r>
            <a:r>
              <a:rPr sz="2200" spc="-85" dirty="0">
                <a:latin typeface="Arial"/>
                <a:cs typeface="Arial"/>
              </a:rPr>
              <a:t>(core)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20" dirty="0">
                <a:latin typeface="Arial"/>
                <a:cs typeface="Arial"/>
              </a:rPr>
              <a:t>an </a:t>
            </a:r>
            <a:r>
              <a:rPr sz="2200" spc="-80" dirty="0">
                <a:solidFill>
                  <a:srgbClr val="6F2F9F"/>
                </a:solidFill>
                <a:latin typeface="Arial"/>
                <a:cs typeface="Arial"/>
              </a:rPr>
              <a:t>uranium-235 </a:t>
            </a:r>
            <a:r>
              <a:rPr sz="2200" spc="-55" dirty="0">
                <a:latin typeface="Arial"/>
                <a:cs typeface="Arial"/>
              </a:rPr>
              <a:t>atom. </a:t>
            </a:r>
            <a:r>
              <a:rPr sz="2200" spc="-95" dirty="0">
                <a:latin typeface="Arial"/>
                <a:cs typeface="Arial"/>
              </a:rPr>
              <a:t>Atoms</a:t>
            </a:r>
            <a:r>
              <a:rPr sz="2200" spc="-3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are  </a:t>
            </a:r>
            <a:r>
              <a:rPr sz="2200" spc="-15" dirty="0">
                <a:latin typeface="Arial"/>
                <a:cs typeface="Arial"/>
              </a:rPr>
              <a:t>tiny </a:t>
            </a:r>
            <a:r>
              <a:rPr sz="2200" spc="-75" dirty="0">
                <a:latin typeface="Arial"/>
                <a:cs typeface="Arial"/>
              </a:rPr>
              <a:t>particles </a:t>
            </a:r>
            <a:r>
              <a:rPr sz="2200" spc="-5" dirty="0">
                <a:latin typeface="Arial"/>
                <a:cs typeface="Arial"/>
              </a:rPr>
              <a:t>that</a:t>
            </a:r>
            <a:r>
              <a:rPr sz="2200" spc="-45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make </a:t>
            </a:r>
            <a:r>
              <a:rPr sz="2200" spc="-75" dirty="0">
                <a:latin typeface="Arial"/>
                <a:cs typeface="Arial"/>
              </a:rPr>
              <a:t>up </a:t>
            </a:r>
            <a:r>
              <a:rPr sz="2200" spc="-90" dirty="0">
                <a:latin typeface="Arial"/>
                <a:cs typeface="Arial"/>
              </a:rPr>
              <a:t>every </a:t>
            </a:r>
            <a:r>
              <a:rPr sz="2200" spc="-50" dirty="0">
                <a:latin typeface="Arial"/>
                <a:cs typeface="Arial"/>
              </a:rPr>
              <a:t>object </a:t>
            </a:r>
            <a:r>
              <a:rPr sz="2200" spc="-35" dirty="0">
                <a:latin typeface="Arial"/>
                <a:cs typeface="Arial"/>
              </a:rPr>
              <a:t>in  the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universe.</a:t>
            </a:r>
            <a:endParaRPr sz="2200">
              <a:latin typeface="Arial"/>
              <a:cs typeface="Arial"/>
            </a:endParaRPr>
          </a:p>
          <a:p>
            <a:pPr marL="350520" marR="248285" indent="-325120">
              <a:lnSpc>
                <a:spcPct val="100000"/>
              </a:lnSpc>
              <a:spcBef>
                <a:spcPts val="500"/>
              </a:spcBef>
              <a:buFont typeface="UnDotum"/>
              <a:buChar char=""/>
              <a:tabLst>
                <a:tab pos="350520" algn="l"/>
              </a:tabLst>
            </a:pPr>
            <a:r>
              <a:rPr sz="2200" spc="30" dirty="0">
                <a:latin typeface="Arial"/>
                <a:cs typeface="Arial"/>
              </a:rPr>
              <a:t>It </a:t>
            </a:r>
            <a:r>
              <a:rPr sz="2200" spc="-145" dirty="0">
                <a:latin typeface="Arial"/>
                <a:cs typeface="Arial"/>
              </a:rPr>
              <a:t>can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110" dirty="0">
                <a:latin typeface="Arial"/>
                <a:cs typeface="Arial"/>
              </a:rPr>
              <a:t>released </a:t>
            </a:r>
            <a:r>
              <a:rPr sz="2200" spc="-15" dirty="0">
                <a:latin typeface="Arial"/>
                <a:cs typeface="Arial"/>
              </a:rPr>
              <a:t>from </a:t>
            </a:r>
            <a:r>
              <a:rPr sz="2200" spc="-90" dirty="0">
                <a:latin typeface="Arial"/>
                <a:cs typeface="Arial"/>
              </a:rPr>
              <a:t>atoms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5" dirty="0">
                <a:latin typeface="Arial"/>
                <a:cs typeface="Arial"/>
              </a:rPr>
              <a:t>two  </a:t>
            </a:r>
            <a:r>
              <a:rPr sz="2200" spc="-114" dirty="0">
                <a:latin typeface="Arial"/>
                <a:cs typeface="Arial"/>
              </a:rPr>
              <a:t>ways: </a:t>
            </a:r>
            <a:r>
              <a:rPr sz="2200" spc="-85" dirty="0">
                <a:solidFill>
                  <a:srgbClr val="6F2F9F"/>
                </a:solidFill>
                <a:latin typeface="Arial"/>
                <a:cs typeface="Arial"/>
              </a:rPr>
              <a:t>nuclear </a:t>
            </a:r>
            <a:r>
              <a:rPr sz="2200" spc="-65" dirty="0">
                <a:solidFill>
                  <a:srgbClr val="6F2F9F"/>
                </a:solidFill>
                <a:latin typeface="Arial"/>
                <a:cs typeface="Arial"/>
              </a:rPr>
              <a:t>fusion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90" dirty="0">
                <a:solidFill>
                  <a:srgbClr val="6F2F9F"/>
                </a:solidFill>
                <a:latin typeface="Arial"/>
                <a:cs typeface="Arial"/>
              </a:rPr>
              <a:t>nuclear</a:t>
            </a:r>
            <a:r>
              <a:rPr sz="2200" spc="-2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6F2F9F"/>
                </a:solidFill>
                <a:latin typeface="Arial"/>
                <a:cs typeface="Arial"/>
              </a:rPr>
              <a:t>fission.</a:t>
            </a:r>
            <a:endParaRPr sz="2200">
              <a:latin typeface="Arial"/>
              <a:cs typeface="Arial"/>
            </a:endParaRPr>
          </a:p>
          <a:p>
            <a:pPr marL="350520" indent="-325120">
              <a:lnSpc>
                <a:spcPct val="100000"/>
              </a:lnSpc>
              <a:spcBef>
                <a:spcPts val="500"/>
              </a:spcBef>
              <a:buFont typeface="UnDotum"/>
              <a:buChar char=""/>
              <a:tabLst>
                <a:tab pos="350520" algn="l"/>
              </a:tabLst>
            </a:pP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Advantages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 :</a:t>
            </a:r>
            <a:endParaRPr sz="2200">
              <a:latin typeface="Arial"/>
              <a:cs typeface="Arial"/>
            </a:endParaRPr>
          </a:p>
          <a:p>
            <a:pPr marL="350520" marR="17780" indent="-325120">
              <a:lnSpc>
                <a:spcPct val="100000"/>
              </a:lnSpc>
              <a:spcBef>
                <a:spcPts val="400"/>
              </a:spcBef>
              <a:buChar char="•"/>
              <a:tabLst>
                <a:tab pos="349885" algn="l"/>
                <a:tab pos="350520" algn="l"/>
              </a:tabLst>
            </a:pPr>
            <a:r>
              <a:rPr sz="2000" spc="-160" dirty="0">
                <a:latin typeface="Arial"/>
                <a:cs typeface="Arial"/>
              </a:rPr>
              <a:t>Even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85" dirty="0">
                <a:latin typeface="Arial"/>
                <a:cs typeface="Arial"/>
              </a:rPr>
              <a:t>small </a:t>
            </a:r>
            <a:r>
              <a:rPr sz="2000" spc="-50" dirty="0">
                <a:latin typeface="Arial"/>
                <a:cs typeface="Arial"/>
              </a:rPr>
              <a:t>amount </a:t>
            </a:r>
            <a:r>
              <a:rPr sz="2000" spc="-125" dirty="0">
                <a:latin typeface="Arial"/>
                <a:cs typeface="Arial"/>
              </a:rPr>
              <a:t>can </a:t>
            </a:r>
            <a:r>
              <a:rPr sz="2000" spc="-100" dirty="0">
                <a:latin typeface="Arial"/>
                <a:cs typeface="Arial"/>
              </a:rPr>
              <a:t>release </a:t>
            </a:r>
            <a:r>
              <a:rPr sz="2000" spc="-90" dirty="0">
                <a:latin typeface="Arial"/>
                <a:cs typeface="Arial"/>
              </a:rPr>
              <a:t>enough  energy </a:t>
            </a:r>
            <a:r>
              <a:rPr sz="2000" spc="25" dirty="0">
                <a:latin typeface="Arial"/>
                <a:cs typeface="Arial"/>
              </a:rPr>
              <a:t>to </a:t>
            </a:r>
            <a:r>
              <a:rPr sz="2000" spc="-35" dirty="0">
                <a:latin typeface="Arial"/>
                <a:cs typeface="Arial"/>
              </a:rPr>
              <a:t>light-up </a:t>
            </a:r>
            <a:r>
              <a:rPr sz="2000" spc="-75" dirty="0">
                <a:latin typeface="Arial"/>
                <a:cs typeface="Arial"/>
              </a:rPr>
              <a:t>thousand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90" dirty="0">
                <a:latin typeface="Arial"/>
                <a:cs typeface="Arial"/>
              </a:rPr>
              <a:t>energy </a:t>
            </a:r>
            <a:r>
              <a:rPr sz="2000" spc="5" dirty="0">
                <a:latin typeface="Arial"/>
                <a:cs typeface="Arial"/>
              </a:rPr>
              <a:t>for  </a:t>
            </a:r>
            <a:r>
              <a:rPr sz="2000" spc="-65" dirty="0">
                <a:latin typeface="Arial"/>
                <a:cs typeface="Arial"/>
              </a:rPr>
              <a:t>months. </a:t>
            </a:r>
            <a:r>
              <a:rPr sz="2000" spc="-80" dirty="0">
                <a:latin typeface="Arial"/>
                <a:cs typeface="Arial"/>
              </a:rPr>
              <a:t>(1 </a:t>
            </a:r>
            <a:r>
              <a:rPr sz="2000" spc="-135" dirty="0">
                <a:latin typeface="Arial"/>
                <a:cs typeface="Arial"/>
              </a:rPr>
              <a:t>kg </a:t>
            </a:r>
            <a:r>
              <a:rPr sz="2000" spc="-70" dirty="0">
                <a:latin typeface="Arial"/>
                <a:cs typeface="Arial"/>
              </a:rPr>
              <a:t>uranium-235 </a:t>
            </a:r>
            <a:r>
              <a:rPr sz="2000" spc="-90" dirty="0">
                <a:latin typeface="Arial"/>
                <a:cs typeface="Arial"/>
              </a:rPr>
              <a:t>corresponds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2.7  </a:t>
            </a:r>
            <a:r>
              <a:rPr sz="2000" spc="-25" dirty="0">
                <a:latin typeface="Arial"/>
                <a:cs typeface="Arial"/>
              </a:rPr>
              <a:t>million </a:t>
            </a:r>
            <a:r>
              <a:rPr sz="2000" spc="-130" dirty="0">
                <a:latin typeface="Arial"/>
                <a:cs typeface="Arial"/>
              </a:rPr>
              <a:t>kg </a:t>
            </a:r>
            <a:r>
              <a:rPr sz="2000" spc="-90" dirty="0">
                <a:latin typeface="Arial"/>
                <a:cs typeface="Arial"/>
              </a:rPr>
              <a:t>coal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equivalent.)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69" y="4841240"/>
            <a:ext cx="5154930" cy="16865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40"/>
              </a:spcBef>
            </a:pPr>
            <a:r>
              <a:rPr sz="3300" spc="-675" baseline="6313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Disadvantages</a:t>
            </a:r>
            <a:r>
              <a:rPr sz="2200" b="1" spc="-16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75920" marR="30480" indent="-325120">
              <a:lnSpc>
                <a:spcPct val="100000"/>
              </a:lnSpc>
              <a:spcBef>
                <a:spcPts val="400"/>
              </a:spcBef>
              <a:buChar char="•"/>
              <a:tabLst>
                <a:tab pos="375285" algn="l"/>
                <a:tab pos="375920" algn="l"/>
              </a:tabLst>
            </a:pPr>
            <a:r>
              <a:rPr sz="2000" spc="-25" dirty="0">
                <a:latin typeface="Arial"/>
                <a:cs typeface="Arial"/>
              </a:rPr>
              <a:t>After </a:t>
            </a:r>
            <a:r>
              <a:rPr sz="2000" spc="-105" dirty="0">
                <a:latin typeface="Arial"/>
                <a:cs typeface="Arial"/>
              </a:rPr>
              <a:t>using </a:t>
            </a:r>
            <a:r>
              <a:rPr sz="2000" spc="60" dirty="0">
                <a:latin typeface="Arial"/>
                <a:cs typeface="Arial"/>
              </a:rPr>
              <a:t>it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75" dirty="0">
                <a:latin typeface="Arial"/>
                <a:cs typeface="Arial"/>
              </a:rPr>
              <a:t>nuclear </a:t>
            </a:r>
            <a:r>
              <a:rPr sz="2000" spc="-45" dirty="0">
                <a:latin typeface="Arial"/>
                <a:cs typeface="Arial"/>
              </a:rPr>
              <a:t>reactor </a:t>
            </a:r>
            <a:r>
              <a:rPr sz="2000" spc="-35" dirty="0">
                <a:latin typeface="Arial"/>
                <a:cs typeface="Arial"/>
              </a:rPr>
              <a:t>then </a:t>
            </a:r>
            <a:r>
              <a:rPr sz="2000" spc="-105" dirty="0">
                <a:latin typeface="Arial"/>
                <a:cs typeface="Arial"/>
              </a:rPr>
              <a:t>also </a:t>
            </a:r>
            <a:r>
              <a:rPr sz="2000" spc="55" dirty="0">
                <a:latin typeface="Arial"/>
                <a:cs typeface="Arial"/>
              </a:rPr>
              <a:t>it  </a:t>
            </a:r>
            <a:r>
              <a:rPr sz="2000" spc="-60" dirty="0">
                <a:latin typeface="Arial"/>
                <a:cs typeface="Arial"/>
              </a:rPr>
              <a:t>radioactive </a:t>
            </a:r>
            <a:r>
              <a:rPr sz="2000" spc="-120" dirty="0">
                <a:latin typeface="Arial"/>
                <a:cs typeface="Arial"/>
              </a:rPr>
              <a:t>substances </a:t>
            </a:r>
            <a:r>
              <a:rPr sz="2000" spc="-110" dirty="0">
                <a:latin typeface="Arial"/>
                <a:cs typeface="Arial"/>
              </a:rPr>
              <a:t>is </a:t>
            </a:r>
            <a:r>
              <a:rPr sz="2000" spc="-75" dirty="0">
                <a:latin typeface="Arial"/>
                <a:cs typeface="Arial"/>
              </a:rPr>
              <a:t>very </a:t>
            </a:r>
            <a:r>
              <a:rPr sz="2000" spc="-100" dirty="0">
                <a:latin typeface="Arial"/>
                <a:cs typeface="Arial"/>
              </a:rPr>
              <a:t>dangerous </a:t>
            </a:r>
            <a:r>
              <a:rPr sz="2000" spc="5" dirty="0">
                <a:latin typeface="Arial"/>
                <a:cs typeface="Arial"/>
              </a:rPr>
              <a:t>for  </a:t>
            </a:r>
            <a:r>
              <a:rPr sz="2000" spc="-85" dirty="0">
                <a:latin typeface="Arial"/>
                <a:cs typeface="Arial"/>
              </a:rPr>
              <a:t>human </a:t>
            </a:r>
            <a:r>
              <a:rPr sz="2000" spc="-55" dirty="0">
                <a:latin typeface="Arial"/>
                <a:cs typeface="Arial"/>
              </a:rPr>
              <a:t>. </a:t>
            </a:r>
            <a:r>
              <a:rPr sz="2000" spc="-265" dirty="0">
                <a:latin typeface="Arial"/>
                <a:cs typeface="Arial"/>
              </a:rPr>
              <a:t>Eg </a:t>
            </a:r>
            <a:r>
              <a:rPr sz="2000" spc="-25" dirty="0">
                <a:latin typeface="Arial"/>
                <a:cs typeface="Arial"/>
              </a:rPr>
              <a:t>: </a:t>
            </a:r>
            <a:r>
              <a:rPr sz="2000" spc="-70" dirty="0">
                <a:latin typeface="Arial"/>
                <a:cs typeface="Arial"/>
              </a:rPr>
              <a:t>carbonyl </a:t>
            </a:r>
            <a:r>
              <a:rPr sz="2000" spc="-75" dirty="0">
                <a:latin typeface="Arial"/>
                <a:cs typeface="Arial"/>
              </a:rPr>
              <a:t>accident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75" dirty="0">
                <a:latin typeface="Arial"/>
                <a:cs typeface="Arial"/>
              </a:rPr>
              <a:t>fukushima  </a:t>
            </a:r>
            <a:r>
              <a:rPr sz="2000" spc="-35" dirty="0">
                <a:latin typeface="Arial"/>
                <a:cs typeface="Arial"/>
              </a:rPr>
              <a:t>plant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accident.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834389"/>
            <a:ext cx="3798570" cy="2741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6440" y="2548890"/>
            <a:ext cx="577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uranium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7659" y="3578859"/>
            <a:ext cx="3736340" cy="282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53680" y="5139690"/>
            <a:ext cx="923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00"/>
                </a:solidFill>
                <a:latin typeface="Arial"/>
                <a:cs typeface="Arial"/>
              </a:rPr>
              <a:t>Nuclear</a:t>
            </a:r>
            <a:r>
              <a:rPr sz="12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plant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950" y="78740"/>
            <a:ext cx="7516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0" marR="5080" indent="-2444750">
              <a:lnSpc>
                <a:spcPct val="100000"/>
              </a:lnSpc>
              <a:spcBef>
                <a:spcPts val="100"/>
              </a:spcBef>
            </a:pPr>
            <a:r>
              <a:rPr sz="2400" spc="-330" dirty="0">
                <a:solidFill>
                  <a:srgbClr val="00AF4F"/>
                </a:solidFill>
              </a:rPr>
              <a:t>DIFFERENCE </a:t>
            </a:r>
            <a:r>
              <a:rPr sz="2400" spc="-320" dirty="0">
                <a:solidFill>
                  <a:srgbClr val="00AF4F"/>
                </a:solidFill>
              </a:rPr>
              <a:t>BETWEEN </a:t>
            </a:r>
            <a:r>
              <a:rPr sz="2400" spc="-340" dirty="0">
                <a:solidFill>
                  <a:srgbClr val="00AF4F"/>
                </a:solidFill>
              </a:rPr>
              <a:t>RENEWABLE </a:t>
            </a:r>
            <a:r>
              <a:rPr sz="2400" spc="-225" dirty="0">
                <a:solidFill>
                  <a:srgbClr val="00AF4F"/>
                </a:solidFill>
              </a:rPr>
              <a:t>AND </a:t>
            </a:r>
            <a:r>
              <a:rPr sz="2400" spc="-285" dirty="0">
                <a:solidFill>
                  <a:srgbClr val="00AF4F"/>
                </a:solidFill>
              </a:rPr>
              <a:t>NON-RENEWABLE  </a:t>
            </a:r>
            <a:r>
              <a:rPr sz="2400" spc="-360" dirty="0">
                <a:solidFill>
                  <a:srgbClr val="00AF4F"/>
                </a:solidFill>
              </a:rPr>
              <a:t>SOURCE </a:t>
            </a:r>
            <a:r>
              <a:rPr sz="2400" spc="-315" dirty="0">
                <a:solidFill>
                  <a:srgbClr val="00AF4F"/>
                </a:solidFill>
              </a:rPr>
              <a:t>OF</a:t>
            </a:r>
            <a:r>
              <a:rPr sz="2400" spc="-200" dirty="0">
                <a:solidFill>
                  <a:srgbClr val="00AF4F"/>
                </a:solidFill>
              </a:rPr>
              <a:t> </a:t>
            </a:r>
            <a:r>
              <a:rPr sz="2400" spc="-350" dirty="0">
                <a:solidFill>
                  <a:srgbClr val="00AF4F"/>
                </a:solidFill>
              </a:rPr>
              <a:t>ENERGY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56870" y="1464309"/>
            <a:ext cx="2748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00" spc="-494" baseline="6313" dirty="0">
                <a:solidFill>
                  <a:srgbClr val="006FBF"/>
                </a:solidFill>
                <a:latin typeface="UnDotum"/>
                <a:cs typeface="UnDotum"/>
              </a:rPr>
              <a:t></a:t>
            </a:r>
            <a:r>
              <a:rPr sz="2200" b="1" spc="-330" dirty="0">
                <a:solidFill>
                  <a:srgbClr val="006FBF"/>
                </a:solidFill>
                <a:latin typeface="Arial"/>
                <a:cs typeface="Arial"/>
              </a:rPr>
              <a:t>RENEWABLE</a:t>
            </a:r>
            <a:r>
              <a:rPr sz="2200" b="1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335" dirty="0">
                <a:solidFill>
                  <a:srgbClr val="006FBF"/>
                </a:solidFill>
                <a:latin typeface="Arial"/>
                <a:cs typeface="Arial"/>
              </a:rPr>
              <a:t>SOURCE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22301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590" y="2244090"/>
            <a:ext cx="32111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6F2F9F"/>
                </a:solidFill>
                <a:latin typeface="Arial"/>
                <a:cs typeface="Arial"/>
              </a:rPr>
              <a:t>Definition </a:t>
            </a:r>
            <a:r>
              <a:rPr sz="2000" spc="-25" dirty="0">
                <a:latin typeface="Arial"/>
                <a:cs typeface="Arial"/>
              </a:rPr>
              <a:t>: </a:t>
            </a:r>
            <a:r>
              <a:rPr sz="2000" spc="-114" dirty="0">
                <a:latin typeface="Arial"/>
                <a:cs typeface="Arial"/>
              </a:rPr>
              <a:t>Renewable </a:t>
            </a:r>
            <a:r>
              <a:rPr sz="2000" spc="-95" dirty="0">
                <a:latin typeface="Arial"/>
                <a:cs typeface="Arial"/>
              </a:rPr>
              <a:t>energy  </a:t>
            </a:r>
            <a:r>
              <a:rPr sz="2000" spc="-125" dirty="0">
                <a:latin typeface="Arial"/>
                <a:cs typeface="Arial"/>
              </a:rPr>
              <a:t>can </a:t>
            </a:r>
            <a:r>
              <a:rPr sz="2000" spc="-90" dirty="0">
                <a:latin typeface="Arial"/>
                <a:cs typeface="Arial"/>
              </a:rPr>
              <a:t>be </a:t>
            </a:r>
            <a:r>
              <a:rPr sz="2000" spc="-75" dirty="0">
                <a:latin typeface="Arial"/>
                <a:cs typeface="Arial"/>
              </a:rPr>
              <a:t>generated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continuously  practically </a:t>
            </a:r>
            <a:r>
              <a:rPr sz="2000" dirty="0">
                <a:latin typeface="Arial"/>
                <a:cs typeface="Arial"/>
              </a:rPr>
              <a:t>without </a:t>
            </a:r>
            <a:r>
              <a:rPr sz="2000" spc="-120" dirty="0">
                <a:latin typeface="Arial"/>
                <a:cs typeface="Arial"/>
              </a:rPr>
              <a:t>decay </a:t>
            </a:r>
            <a:r>
              <a:rPr sz="2000" spc="-5" dirty="0">
                <a:latin typeface="Arial"/>
                <a:cs typeface="Arial"/>
              </a:rPr>
              <a:t>of  </a:t>
            </a:r>
            <a:r>
              <a:rPr sz="2000" spc="-95" dirty="0">
                <a:latin typeface="Arial"/>
                <a:cs typeface="Arial"/>
              </a:rPr>
              <a:t>source.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38557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590" y="3869690"/>
            <a:ext cx="32473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20" dirty="0">
                <a:latin typeface="Arial"/>
                <a:cs typeface="Arial"/>
              </a:rPr>
              <a:t>Responsible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spc="-150" dirty="0">
                <a:solidFill>
                  <a:srgbClr val="007F00"/>
                </a:solidFill>
                <a:latin typeface="Arial"/>
                <a:cs typeface="Arial"/>
              </a:rPr>
              <a:t>3-4%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carbon  </a:t>
            </a:r>
            <a:r>
              <a:rPr sz="2000" spc="-65" dirty="0">
                <a:latin typeface="Arial"/>
                <a:cs typeface="Arial"/>
              </a:rPr>
              <a:t>dioxide </a:t>
            </a:r>
            <a:r>
              <a:rPr sz="2000" spc="-30" dirty="0">
                <a:latin typeface="Arial"/>
                <a:cs typeface="Arial"/>
              </a:rPr>
              <a:t>in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environment.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9" y="48717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590" y="4886959"/>
            <a:ext cx="29768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Arial"/>
                <a:cs typeface="Arial"/>
              </a:rPr>
              <a:t>Not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100" dirty="0">
                <a:latin typeface="Arial"/>
                <a:cs typeface="Arial"/>
              </a:rPr>
              <a:t>reason </a:t>
            </a:r>
            <a:r>
              <a:rPr sz="2000" spc="-60" dirty="0">
                <a:latin typeface="Arial"/>
                <a:cs typeface="Arial"/>
              </a:rPr>
              <a:t>behind </a:t>
            </a:r>
            <a:r>
              <a:rPr sz="2000" spc="-35" dirty="0">
                <a:latin typeface="Arial"/>
                <a:cs typeface="Arial"/>
              </a:rPr>
              <a:t>“</a:t>
            </a:r>
            <a:r>
              <a:rPr sz="2000" spc="-35" dirty="0">
                <a:solidFill>
                  <a:srgbClr val="FF2E2E"/>
                </a:solidFill>
                <a:latin typeface="Arial"/>
                <a:cs typeface="Arial"/>
              </a:rPr>
              <a:t>global  warming</a:t>
            </a:r>
            <a:r>
              <a:rPr sz="2000" spc="-35" dirty="0">
                <a:latin typeface="Arial"/>
                <a:cs typeface="Arial"/>
              </a:rPr>
              <a:t>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3079" y="1464309"/>
            <a:ext cx="3390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00" spc="-419" baseline="6313" dirty="0">
                <a:solidFill>
                  <a:srgbClr val="006FBF"/>
                </a:solidFill>
                <a:latin typeface="UnDotum"/>
                <a:cs typeface="UnDotum"/>
              </a:rPr>
              <a:t></a:t>
            </a:r>
            <a:r>
              <a:rPr sz="2200" b="1" spc="-280" dirty="0">
                <a:solidFill>
                  <a:srgbClr val="006FBF"/>
                </a:solidFill>
                <a:latin typeface="Arial"/>
                <a:cs typeface="Arial"/>
              </a:rPr>
              <a:t>NON-RENEWABLE</a:t>
            </a:r>
            <a:r>
              <a:rPr sz="2200" b="1" spc="-14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335" dirty="0">
                <a:solidFill>
                  <a:srgbClr val="006FBF"/>
                </a:solidFill>
                <a:latin typeface="Arial"/>
                <a:cs typeface="Arial"/>
              </a:rPr>
              <a:t>SOURCE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2270" y="22301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7390" y="2244090"/>
            <a:ext cx="3154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6F2F9F"/>
                </a:solidFill>
                <a:latin typeface="Arial"/>
                <a:cs typeface="Arial"/>
              </a:rPr>
              <a:t>Definition </a:t>
            </a:r>
            <a:r>
              <a:rPr sz="2000" spc="-25" dirty="0">
                <a:latin typeface="Arial"/>
                <a:cs typeface="Arial"/>
              </a:rPr>
              <a:t>: </a:t>
            </a:r>
            <a:r>
              <a:rPr sz="2000" spc="-75" dirty="0">
                <a:latin typeface="Arial"/>
                <a:cs typeface="Arial"/>
              </a:rPr>
              <a:t>Non-renewable  </a:t>
            </a:r>
            <a:r>
              <a:rPr sz="2000" spc="-45" dirty="0">
                <a:latin typeface="Arial"/>
                <a:cs typeface="Arial"/>
              </a:rPr>
              <a:t>can’t </a:t>
            </a:r>
            <a:r>
              <a:rPr sz="2000" spc="-95" dirty="0">
                <a:latin typeface="Arial"/>
                <a:cs typeface="Arial"/>
              </a:rPr>
              <a:t>be </a:t>
            </a:r>
            <a:r>
              <a:rPr sz="2000" spc="-75" dirty="0">
                <a:latin typeface="Arial"/>
                <a:cs typeface="Arial"/>
              </a:rPr>
              <a:t>generated  </a:t>
            </a:r>
            <a:r>
              <a:rPr sz="2000" spc="-60" dirty="0">
                <a:latin typeface="Arial"/>
                <a:cs typeface="Arial"/>
              </a:rPr>
              <a:t>continuously </a:t>
            </a:r>
            <a:r>
              <a:rPr sz="2000" dirty="0">
                <a:latin typeface="Arial"/>
                <a:cs typeface="Arial"/>
              </a:rPr>
              <a:t>without </a:t>
            </a:r>
            <a:r>
              <a:rPr sz="2000" spc="-120" dirty="0">
                <a:latin typeface="Arial"/>
                <a:cs typeface="Arial"/>
              </a:rPr>
              <a:t>decay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 </a:t>
            </a:r>
            <a:r>
              <a:rPr sz="2000" spc="-95" dirty="0">
                <a:latin typeface="Arial"/>
                <a:cs typeface="Arial"/>
              </a:rPr>
              <a:t>source.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2270" y="38557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2270" y="48209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7390" y="3869690"/>
            <a:ext cx="2887980" cy="160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2560">
              <a:lnSpc>
                <a:spcPct val="100000"/>
              </a:lnSpc>
              <a:spcBef>
                <a:spcPts val="100"/>
              </a:spcBef>
            </a:pPr>
            <a:r>
              <a:rPr sz="2000" spc="-120" dirty="0">
                <a:latin typeface="Arial"/>
                <a:cs typeface="Arial"/>
              </a:rPr>
              <a:t>Responsible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spc="-135" dirty="0">
                <a:solidFill>
                  <a:srgbClr val="007F00"/>
                </a:solidFill>
                <a:latin typeface="Arial"/>
                <a:cs typeface="Arial"/>
              </a:rPr>
              <a:t>91-94% </a:t>
            </a:r>
            <a:r>
              <a:rPr sz="2000" spc="-5" dirty="0">
                <a:latin typeface="Arial"/>
                <a:cs typeface="Arial"/>
              </a:rPr>
              <a:t>of  </a:t>
            </a:r>
            <a:r>
              <a:rPr sz="2000" spc="-80" dirty="0">
                <a:latin typeface="Arial"/>
                <a:cs typeface="Arial"/>
              </a:rPr>
              <a:t>carbon </a:t>
            </a:r>
            <a:r>
              <a:rPr sz="2000" spc="-65" dirty="0">
                <a:latin typeface="Arial"/>
                <a:cs typeface="Arial"/>
              </a:rPr>
              <a:t>dioxide </a:t>
            </a:r>
            <a:r>
              <a:rPr sz="2000" spc="-30" dirty="0">
                <a:latin typeface="Arial"/>
                <a:cs typeface="Arial"/>
              </a:rPr>
              <a:t>in  </a:t>
            </a:r>
            <a:r>
              <a:rPr sz="2000" spc="-50" dirty="0">
                <a:latin typeface="Arial"/>
                <a:cs typeface="Arial"/>
              </a:rPr>
              <a:t>environment.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2000" spc="-45" dirty="0">
                <a:latin typeface="Arial"/>
                <a:cs typeface="Arial"/>
              </a:rPr>
              <a:t>Main </a:t>
            </a:r>
            <a:r>
              <a:rPr sz="2000" spc="-100" dirty="0">
                <a:latin typeface="Arial"/>
                <a:cs typeface="Arial"/>
              </a:rPr>
              <a:t>reason </a:t>
            </a:r>
            <a:r>
              <a:rPr sz="2000" spc="-60" dirty="0">
                <a:latin typeface="Arial"/>
                <a:cs typeface="Arial"/>
              </a:rPr>
              <a:t>behind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“</a:t>
            </a:r>
            <a:r>
              <a:rPr sz="2000" spc="-35" dirty="0">
                <a:solidFill>
                  <a:srgbClr val="FF2E2E"/>
                </a:solidFill>
                <a:latin typeface="Arial"/>
                <a:cs typeface="Arial"/>
              </a:rPr>
              <a:t>global  warming</a:t>
            </a:r>
            <a:r>
              <a:rPr sz="2000" spc="-35" dirty="0">
                <a:latin typeface="Arial"/>
                <a:cs typeface="Arial"/>
              </a:rPr>
              <a:t>”.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220" y="33020"/>
            <a:ext cx="5107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AF4F"/>
                </a:solidFill>
                <a:latin typeface="Impact"/>
                <a:cs typeface="Impact"/>
              </a:rPr>
              <a:t>ENERGY</a:t>
            </a:r>
            <a:r>
              <a:rPr sz="4400" b="0" spc="-45" dirty="0">
                <a:solidFill>
                  <a:srgbClr val="00AF4F"/>
                </a:solidFill>
                <a:latin typeface="Impact"/>
                <a:cs typeface="Impact"/>
              </a:rPr>
              <a:t> </a:t>
            </a:r>
            <a:r>
              <a:rPr sz="4400" b="0" spc="-5" dirty="0">
                <a:solidFill>
                  <a:srgbClr val="00AF4F"/>
                </a:solidFill>
                <a:latin typeface="Impact"/>
                <a:cs typeface="Impact"/>
              </a:rPr>
              <a:t>CONSERVATION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69" y="1195070"/>
            <a:ext cx="7375525" cy="329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127000" indent="-326390">
              <a:lnSpc>
                <a:spcPct val="100000"/>
              </a:lnSpc>
              <a:spcBef>
                <a:spcPts val="100"/>
              </a:spcBef>
              <a:buFont typeface="UnDotum"/>
              <a:buChar char=""/>
              <a:tabLst>
                <a:tab pos="389890" algn="l"/>
              </a:tabLst>
            </a:pPr>
            <a:r>
              <a:rPr sz="2200" spc="-150" dirty="0">
                <a:latin typeface="Arial"/>
                <a:cs typeface="Arial"/>
              </a:rPr>
              <a:t>Energy </a:t>
            </a:r>
            <a:r>
              <a:rPr sz="2200" spc="-80" dirty="0">
                <a:latin typeface="Arial"/>
                <a:cs typeface="Arial"/>
              </a:rPr>
              <a:t>conservation </a:t>
            </a:r>
            <a:r>
              <a:rPr sz="2200" spc="-65" dirty="0">
                <a:latin typeface="Arial"/>
                <a:cs typeface="Arial"/>
              </a:rPr>
              <a:t>refers </a:t>
            </a:r>
            <a:r>
              <a:rPr sz="2200" spc="25" dirty="0">
                <a:latin typeface="Arial"/>
                <a:cs typeface="Arial"/>
              </a:rPr>
              <a:t>to </a:t>
            </a:r>
            <a:r>
              <a:rPr sz="2200" spc="-30" dirty="0">
                <a:latin typeface="Arial"/>
                <a:cs typeface="Arial"/>
              </a:rPr>
              <a:t>efforts </a:t>
            </a:r>
            <a:r>
              <a:rPr sz="2200" spc="-120" dirty="0">
                <a:latin typeface="Arial"/>
                <a:cs typeface="Arial"/>
              </a:rPr>
              <a:t>made </a:t>
            </a:r>
            <a:r>
              <a:rPr sz="2200" spc="30" dirty="0">
                <a:latin typeface="Arial"/>
                <a:cs typeface="Arial"/>
              </a:rPr>
              <a:t>to</a:t>
            </a:r>
            <a:r>
              <a:rPr sz="2200" spc="-45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reduce </a:t>
            </a:r>
            <a:r>
              <a:rPr sz="2200" spc="-105" dirty="0">
                <a:latin typeface="Arial"/>
                <a:cs typeface="Arial"/>
              </a:rPr>
              <a:t>energy  </a:t>
            </a:r>
            <a:r>
              <a:rPr sz="2200" spc="-75" dirty="0">
                <a:latin typeface="Arial"/>
                <a:cs typeface="Arial"/>
              </a:rPr>
              <a:t>consumption.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UnDotum"/>
              <a:buChar char=""/>
            </a:pPr>
            <a:endParaRPr sz="3150">
              <a:latin typeface="Arial"/>
              <a:cs typeface="Arial"/>
            </a:endParaRPr>
          </a:p>
          <a:p>
            <a:pPr marL="389255" marR="665480" indent="-326390" algn="just">
              <a:lnSpc>
                <a:spcPct val="100000"/>
              </a:lnSpc>
              <a:buFont typeface="UnDotum"/>
              <a:buChar char=""/>
              <a:tabLst>
                <a:tab pos="389890" algn="l"/>
              </a:tabLst>
            </a:pPr>
            <a:r>
              <a:rPr sz="2200" spc="-150" dirty="0">
                <a:latin typeface="Arial"/>
                <a:cs typeface="Arial"/>
              </a:rPr>
              <a:t>Energy </a:t>
            </a:r>
            <a:r>
              <a:rPr sz="2200" spc="-80" dirty="0">
                <a:latin typeface="Arial"/>
                <a:cs typeface="Arial"/>
              </a:rPr>
              <a:t>conservation </a:t>
            </a:r>
            <a:r>
              <a:rPr sz="2200" spc="-145" dirty="0">
                <a:latin typeface="Arial"/>
                <a:cs typeface="Arial"/>
              </a:rPr>
              <a:t>can </a:t>
            </a:r>
            <a:r>
              <a:rPr sz="2200" spc="-100" dirty="0">
                <a:latin typeface="Arial"/>
                <a:cs typeface="Arial"/>
              </a:rPr>
              <a:t>be </a:t>
            </a:r>
            <a:r>
              <a:rPr sz="2200" spc="-110" dirty="0">
                <a:latin typeface="Arial"/>
                <a:cs typeface="Arial"/>
              </a:rPr>
              <a:t>achieved </a:t>
            </a:r>
            <a:r>
              <a:rPr sz="2200" spc="-50" dirty="0">
                <a:latin typeface="Arial"/>
                <a:cs typeface="Arial"/>
              </a:rPr>
              <a:t>through </a:t>
            </a:r>
            <a:r>
              <a:rPr sz="2200" spc="-110" dirty="0">
                <a:latin typeface="Arial"/>
                <a:cs typeface="Arial"/>
              </a:rPr>
              <a:t>increased  </a:t>
            </a:r>
            <a:r>
              <a:rPr sz="2200" spc="-35" dirty="0">
                <a:latin typeface="Arial"/>
                <a:cs typeface="Arial"/>
              </a:rPr>
              <a:t>efficient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155" dirty="0">
                <a:latin typeface="Arial"/>
                <a:cs typeface="Arial"/>
              </a:rPr>
              <a:t>use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95" dirty="0">
                <a:latin typeface="Arial"/>
                <a:cs typeface="Arial"/>
              </a:rPr>
              <a:t>reduced </a:t>
            </a:r>
            <a:r>
              <a:rPr sz="2200" spc="-75" dirty="0">
                <a:latin typeface="Arial"/>
                <a:cs typeface="Arial"/>
              </a:rPr>
              <a:t>consumption </a:t>
            </a:r>
            <a:r>
              <a:rPr sz="2200" spc="-15" dirty="0">
                <a:latin typeface="Arial"/>
                <a:cs typeface="Arial"/>
              </a:rPr>
              <a:t>from </a:t>
            </a:r>
            <a:r>
              <a:rPr sz="2200" spc="-70" dirty="0">
                <a:latin typeface="Arial"/>
                <a:cs typeface="Arial"/>
              </a:rPr>
              <a:t>non-  </a:t>
            </a:r>
            <a:r>
              <a:rPr sz="2200" spc="-80" dirty="0">
                <a:latin typeface="Arial"/>
                <a:cs typeface="Arial"/>
              </a:rPr>
              <a:t>renewable </a:t>
            </a:r>
            <a:r>
              <a:rPr sz="2200" spc="-105" dirty="0">
                <a:latin typeface="Arial"/>
                <a:cs typeface="Arial"/>
              </a:rPr>
              <a:t>energy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sources.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UnDotum"/>
              <a:buChar char=""/>
            </a:pPr>
            <a:endParaRPr sz="3150">
              <a:latin typeface="Arial"/>
              <a:cs typeface="Arial"/>
            </a:endParaRPr>
          </a:p>
          <a:p>
            <a:pPr marL="389255" marR="43180" indent="-326390">
              <a:lnSpc>
                <a:spcPct val="100000"/>
              </a:lnSpc>
              <a:buFont typeface="UnDotum"/>
              <a:buChar char=""/>
              <a:tabLst>
                <a:tab pos="389890" algn="l"/>
              </a:tabLst>
            </a:pPr>
            <a:r>
              <a:rPr sz="2200" spc="-150" dirty="0">
                <a:latin typeface="Arial"/>
                <a:cs typeface="Arial"/>
              </a:rPr>
              <a:t>Energy </a:t>
            </a:r>
            <a:r>
              <a:rPr sz="2200" spc="-80" dirty="0">
                <a:latin typeface="Arial"/>
                <a:cs typeface="Arial"/>
              </a:rPr>
              <a:t>conservation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20" dirty="0">
                <a:latin typeface="Arial"/>
                <a:cs typeface="Arial"/>
              </a:rPr>
              <a:t>often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0" dirty="0">
                <a:latin typeface="Arial"/>
                <a:cs typeface="Arial"/>
              </a:rPr>
              <a:t>most </a:t>
            </a:r>
            <a:r>
              <a:rPr sz="2200" spc="-95" dirty="0">
                <a:latin typeface="Arial"/>
                <a:cs typeface="Arial"/>
              </a:rPr>
              <a:t>economical </a:t>
            </a:r>
            <a:r>
              <a:rPr sz="2200" spc="-50" dirty="0">
                <a:latin typeface="Arial"/>
                <a:cs typeface="Arial"/>
              </a:rPr>
              <a:t>solution</a:t>
            </a:r>
            <a:r>
              <a:rPr sz="2200" spc="-415" dirty="0">
                <a:latin typeface="Arial"/>
                <a:cs typeface="Arial"/>
              </a:rPr>
              <a:t> </a:t>
            </a:r>
            <a:r>
              <a:rPr sz="2200" spc="25" dirty="0">
                <a:latin typeface="Arial"/>
                <a:cs typeface="Arial"/>
              </a:rPr>
              <a:t>to  </a:t>
            </a:r>
            <a:r>
              <a:rPr sz="2200" spc="-105" dirty="0">
                <a:latin typeface="Arial"/>
                <a:cs typeface="Arial"/>
              </a:rPr>
              <a:t>energy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shortages.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269" y="93979"/>
            <a:ext cx="548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AF4F"/>
                </a:solidFill>
                <a:latin typeface="Arial Black"/>
                <a:cs typeface="Arial Black"/>
              </a:rPr>
              <a:t>WHY TO </a:t>
            </a:r>
            <a:r>
              <a:rPr sz="3600" b="0" spc="-5" dirty="0">
                <a:solidFill>
                  <a:srgbClr val="00AF4F"/>
                </a:solidFill>
                <a:latin typeface="Arial Black"/>
                <a:cs typeface="Arial Black"/>
              </a:rPr>
              <a:t>CONSERVE</a:t>
            </a:r>
            <a:r>
              <a:rPr sz="3600" b="0" spc="-100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3600" b="0" dirty="0">
                <a:solidFill>
                  <a:srgbClr val="00AF4F"/>
                </a:solidFill>
                <a:latin typeface="Arial Black"/>
                <a:cs typeface="Arial Black"/>
              </a:rPr>
              <a:t>?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09" y="1238250"/>
            <a:ext cx="7193280" cy="236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470" indent="-394970">
              <a:lnSpc>
                <a:spcPct val="100000"/>
              </a:lnSpc>
              <a:spcBef>
                <a:spcPts val="100"/>
              </a:spcBef>
              <a:buSzPct val="109090"/>
              <a:buFont typeface="UnDotum"/>
              <a:buChar char=""/>
              <a:tabLst>
                <a:tab pos="457834" algn="l"/>
                <a:tab pos="458470" algn="l"/>
              </a:tabLst>
            </a:pPr>
            <a:r>
              <a:rPr sz="2200" spc="-130" dirty="0">
                <a:latin typeface="Arial"/>
                <a:cs typeface="Arial"/>
              </a:rPr>
              <a:t>We </a:t>
            </a:r>
            <a:r>
              <a:rPr sz="2200" spc="-125" dirty="0">
                <a:latin typeface="Arial"/>
                <a:cs typeface="Arial"/>
              </a:rPr>
              <a:t>have </a:t>
            </a:r>
            <a:r>
              <a:rPr sz="2200" spc="-25" dirty="0">
                <a:latin typeface="Arial"/>
                <a:cs typeface="Arial"/>
              </a:rPr>
              <a:t>limited </a:t>
            </a:r>
            <a:r>
              <a:rPr sz="2200" spc="-80" dirty="0">
                <a:latin typeface="Arial"/>
                <a:cs typeface="Arial"/>
              </a:rPr>
              <a:t>fuels </a:t>
            </a:r>
            <a:r>
              <a:rPr sz="2200" spc="-90" dirty="0">
                <a:latin typeface="Arial"/>
                <a:cs typeface="Arial"/>
              </a:rPr>
              <a:t>available </a:t>
            </a:r>
            <a:r>
              <a:rPr sz="2200" spc="-65" dirty="0">
                <a:latin typeface="Arial"/>
                <a:cs typeface="Arial"/>
              </a:rPr>
              <a:t>on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earth.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"/>
            </a:pPr>
            <a:endParaRPr sz="330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buFont typeface="UnDotum"/>
              <a:buChar char=""/>
              <a:tabLst>
                <a:tab pos="389890" algn="l"/>
              </a:tabLst>
            </a:pPr>
            <a:r>
              <a:rPr sz="2200" spc="-105" dirty="0">
                <a:latin typeface="Arial"/>
                <a:cs typeface="Arial"/>
              </a:rPr>
              <a:t>Our demand </a:t>
            </a:r>
            <a:r>
              <a:rPr sz="2200" spc="5" dirty="0">
                <a:latin typeface="Arial"/>
                <a:cs typeface="Arial"/>
              </a:rPr>
              <a:t>for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05" dirty="0">
                <a:latin typeface="Arial"/>
                <a:cs typeface="Arial"/>
              </a:rPr>
              <a:t>increasing</a:t>
            </a:r>
            <a:r>
              <a:rPr sz="2200" spc="-28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day-by-day.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"/>
            </a:pPr>
            <a:endParaRPr sz="3300">
              <a:latin typeface="Arial"/>
              <a:cs typeface="Arial"/>
            </a:endParaRPr>
          </a:p>
          <a:p>
            <a:pPr marL="389890" marR="17780" indent="-326390">
              <a:lnSpc>
                <a:spcPct val="100000"/>
              </a:lnSpc>
              <a:buFont typeface="UnDotum"/>
              <a:buChar char=""/>
              <a:tabLst>
                <a:tab pos="389890" algn="l"/>
              </a:tabLst>
            </a:pPr>
            <a:r>
              <a:rPr sz="2200" spc="30" dirty="0">
                <a:latin typeface="Arial"/>
                <a:cs typeface="Arial"/>
              </a:rPr>
              <a:t>It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is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possible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that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someday,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most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fuels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exhausted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,  </a:t>
            </a:r>
            <a:r>
              <a:rPr sz="2200" spc="-110" dirty="0">
                <a:latin typeface="Arial"/>
                <a:cs typeface="Arial"/>
              </a:rPr>
              <a:t>and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we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have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25" dirty="0">
                <a:latin typeface="Arial"/>
                <a:cs typeface="Arial"/>
              </a:rPr>
              <a:t>to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switch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25" dirty="0">
                <a:latin typeface="Arial"/>
                <a:cs typeface="Arial"/>
              </a:rPr>
              <a:t>to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alternate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energy.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0220" y="761999"/>
            <a:ext cx="760730" cy="1419860"/>
          </a:xfrm>
          <a:custGeom>
            <a:avLst/>
            <a:gdLst/>
            <a:ahLst/>
            <a:cxnLst/>
            <a:rect l="l" t="t" r="r" b="b"/>
            <a:pathLst>
              <a:path w="760729" h="1419860">
                <a:moveTo>
                  <a:pt x="574040" y="232410"/>
                </a:moveTo>
                <a:lnTo>
                  <a:pt x="557530" y="189230"/>
                </a:lnTo>
                <a:lnTo>
                  <a:pt x="535940" y="165100"/>
                </a:lnTo>
                <a:lnTo>
                  <a:pt x="496570" y="154940"/>
                </a:lnTo>
                <a:lnTo>
                  <a:pt x="457200" y="158750"/>
                </a:lnTo>
                <a:lnTo>
                  <a:pt x="408940" y="175260"/>
                </a:lnTo>
                <a:lnTo>
                  <a:pt x="369570" y="212090"/>
                </a:lnTo>
                <a:lnTo>
                  <a:pt x="331470" y="242570"/>
                </a:lnTo>
                <a:lnTo>
                  <a:pt x="295910" y="281940"/>
                </a:lnTo>
                <a:lnTo>
                  <a:pt x="274320" y="322580"/>
                </a:lnTo>
                <a:lnTo>
                  <a:pt x="186690" y="326390"/>
                </a:lnTo>
                <a:lnTo>
                  <a:pt x="173990" y="345440"/>
                </a:lnTo>
                <a:lnTo>
                  <a:pt x="186690" y="355600"/>
                </a:lnTo>
                <a:lnTo>
                  <a:pt x="269240" y="353060"/>
                </a:lnTo>
                <a:lnTo>
                  <a:pt x="265430" y="406400"/>
                </a:lnTo>
                <a:lnTo>
                  <a:pt x="283210" y="447040"/>
                </a:lnTo>
                <a:lnTo>
                  <a:pt x="304800" y="455930"/>
                </a:lnTo>
                <a:lnTo>
                  <a:pt x="353060" y="449580"/>
                </a:lnTo>
                <a:lnTo>
                  <a:pt x="408940" y="429260"/>
                </a:lnTo>
                <a:lnTo>
                  <a:pt x="462280" y="400050"/>
                </a:lnTo>
                <a:lnTo>
                  <a:pt x="509270" y="365760"/>
                </a:lnTo>
                <a:lnTo>
                  <a:pt x="552450" y="318770"/>
                </a:lnTo>
                <a:lnTo>
                  <a:pt x="570230" y="279400"/>
                </a:lnTo>
                <a:lnTo>
                  <a:pt x="574040" y="232410"/>
                </a:lnTo>
                <a:close/>
              </a:path>
              <a:path w="760729" h="1419860">
                <a:moveTo>
                  <a:pt x="641350" y="129540"/>
                </a:moveTo>
                <a:lnTo>
                  <a:pt x="632460" y="124460"/>
                </a:lnTo>
                <a:lnTo>
                  <a:pt x="612140" y="124460"/>
                </a:lnTo>
                <a:lnTo>
                  <a:pt x="604520" y="129540"/>
                </a:lnTo>
                <a:lnTo>
                  <a:pt x="604520" y="144780"/>
                </a:lnTo>
                <a:lnTo>
                  <a:pt x="612140" y="151130"/>
                </a:lnTo>
                <a:lnTo>
                  <a:pt x="632460" y="151130"/>
                </a:lnTo>
                <a:lnTo>
                  <a:pt x="641350" y="144780"/>
                </a:lnTo>
                <a:lnTo>
                  <a:pt x="641350" y="129540"/>
                </a:lnTo>
                <a:close/>
              </a:path>
              <a:path w="760729" h="1419860">
                <a:moveTo>
                  <a:pt x="683260" y="734060"/>
                </a:moveTo>
                <a:lnTo>
                  <a:pt x="678180" y="716280"/>
                </a:lnTo>
                <a:lnTo>
                  <a:pt x="621030" y="669074"/>
                </a:lnTo>
                <a:lnTo>
                  <a:pt x="621030" y="723900"/>
                </a:lnTo>
                <a:lnTo>
                  <a:pt x="608330" y="734060"/>
                </a:lnTo>
                <a:lnTo>
                  <a:pt x="582930" y="740410"/>
                </a:lnTo>
                <a:lnTo>
                  <a:pt x="530860" y="746760"/>
                </a:lnTo>
                <a:lnTo>
                  <a:pt x="487680" y="746760"/>
                </a:lnTo>
                <a:lnTo>
                  <a:pt x="447040" y="750570"/>
                </a:lnTo>
                <a:lnTo>
                  <a:pt x="421640" y="756920"/>
                </a:lnTo>
                <a:lnTo>
                  <a:pt x="403860" y="773430"/>
                </a:lnTo>
                <a:lnTo>
                  <a:pt x="403860" y="776871"/>
                </a:lnTo>
                <a:lnTo>
                  <a:pt x="378460" y="746760"/>
                </a:lnTo>
                <a:lnTo>
                  <a:pt x="365760" y="703580"/>
                </a:lnTo>
                <a:lnTo>
                  <a:pt x="369570" y="662940"/>
                </a:lnTo>
                <a:lnTo>
                  <a:pt x="382270" y="615950"/>
                </a:lnTo>
                <a:lnTo>
                  <a:pt x="412750" y="576580"/>
                </a:lnTo>
                <a:lnTo>
                  <a:pt x="418045" y="569391"/>
                </a:lnTo>
                <a:lnTo>
                  <a:pt x="461010" y="600710"/>
                </a:lnTo>
                <a:lnTo>
                  <a:pt x="516890" y="640080"/>
                </a:lnTo>
                <a:lnTo>
                  <a:pt x="577850" y="687070"/>
                </a:lnTo>
                <a:lnTo>
                  <a:pt x="617220" y="713740"/>
                </a:lnTo>
                <a:lnTo>
                  <a:pt x="621030" y="723900"/>
                </a:lnTo>
                <a:lnTo>
                  <a:pt x="621030" y="669074"/>
                </a:lnTo>
                <a:lnTo>
                  <a:pt x="590550" y="643890"/>
                </a:lnTo>
                <a:lnTo>
                  <a:pt x="543560" y="603250"/>
                </a:lnTo>
                <a:lnTo>
                  <a:pt x="452120" y="502920"/>
                </a:lnTo>
                <a:lnTo>
                  <a:pt x="425450" y="486410"/>
                </a:lnTo>
                <a:lnTo>
                  <a:pt x="395300" y="488048"/>
                </a:lnTo>
                <a:lnTo>
                  <a:pt x="382270" y="478790"/>
                </a:lnTo>
                <a:lnTo>
                  <a:pt x="330200" y="472440"/>
                </a:lnTo>
                <a:lnTo>
                  <a:pt x="269240" y="482600"/>
                </a:lnTo>
                <a:lnTo>
                  <a:pt x="254355" y="493026"/>
                </a:lnTo>
                <a:lnTo>
                  <a:pt x="238760" y="458470"/>
                </a:lnTo>
                <a:lnTo>
                  <a:pt x="172720" y="411480"/>
                </a:lnTo>
                <a:lnTo>
                  <a:pt x="107950" y="368300"/>
                </a:lnTo>
                <a:lnTo>
                  <a:pt x="77470" y="321310"/>
                </a:lnTo>
                <a:lnTo>
                  <a:pt x="64770" y="247650"/>
                </a:lnTo>
                <a:lnTo>
                  <a:pt x="138430" y="227330"/>
                </a:lnTo>
                <a:lnTo>
                  <a:pt x="256540" y="217170"/>
                </a:lnTo>
                <a:lnTo>
                  <a:pt x="303530" y="220980"/>
                </a:lnTo>
                <a:lnTo>
                  <a:pt x="316230" y="231140"/>
                </a:lnTo>
                <a:lnTo>
                  <a:pt x="337820" y="214630"/>
                </a:lnTo>
                <a:lnTo>
                  <a:pt x="330200" y="196850"/>
                </a:lnTo>
                <a:lnTo>
                  <a:pt x="342900" y="167640"/>
                </a:lnTo>
                <a:lnTo>
                  <a:pt x="378460" y="140970"/>
                </a:lnTo>
                <a:lnTo>
                  <a:pt x="403860" y="133350"/>
                </a:lnTo>
                <a:lnTo>
                  <a:pt x="438150" y="149860"/>
                </a:lnTo>
                <a:lnTo>
                  <a:pt x="455930" y="133350"/>
                </a:lnTo>
                <a:lnTo>
                  <a:pt x="425450" y="104140"/>
                </a:lnTo>
                <a:lnTo>
                  <a:pt x="386080" y="104140"/>
                </a:lnTo>
                <a:lnTo>
                  <a:pt x="337820" y="120650"/>
                </a:lnTo>
                <a:lnTo>
                  <a:pt x="308610" y="163830"/>
                </a:lnTo>
                <a:lnTo>
                  <a:pt x="269240" y="184150"/>
                </a:lnTo>
                <a:lnTo>
                  <a:pt x="208280" y="190500"/>
                </a:lnTo>
                <a:lnTo>
                  <a:pt x="99060" y="200660"/>
                </a:lnTo>
                <a:lnTo>
                  <a:pt x="12700" y="220980"/>
                </a:lnTo>
                <a:lnTo>
                  <a:pt x="0" y="237490"/>
                </a:lnTo>
                <a:lnTo>
                  <a:pt x="7620" y="290830"/>
                </a:lnTo>
                <a:lnTo>
                  <a:pt x="39370" y="364490"/>
                </a:lnTo>
                <a:lnTo>
                  <a:pt x="82550" y="424180"/>
                </a:lnTo>
                <a:lnTo>
                  <a:pt x="125730" y="477520"/>
                </a:lnTo>
                <a:lnTo>
                  <a:pt x="165100" y="514350"/>
                </a:lnTo>
                <a:lnTo>
                  <a:pt x="204470" y="541020"/>
                </a:lnTo>
                <a:lnTo>
                  <a:pt x="209003" y="541934"/>
                </a:lnTo>
                <a:lnTo>
                  <a:pt x="204470" y="548640"/>
                </a:lnTo>
                <a:lnTo>
                  <a:pt x="179070" y="613410"/>
                </a:lnTo>
                <a:lnTo>
                  <a:pt x="161290" y="676910"/>
                </a:lnTo>
                <a:lnTo>
                  <a:pt x="152400" y="736600"/>
                </a:lnTo>
                <a:lnTo>
                  <a:pt x="161290" y="803910"/>
                </a:lnTo>
                <a:lnTo>
                  <a:pt x="186690" y="847090"/>
                </a:lnTo>
                <a:lnTo>
                  <a:pt x="199783" y="863574"/>
                </a:lnTo>
                <a:lnTo>
                  <a:pt x="195580" y="894080"/>
                </a:lnTo>
                <a:lnTo>
                  <a:pt x="200660" y="974090"/>
                </a:lnTo>
                <a:lnTo>
                  <a:pt x="208280" y="1047750"/>
                </a:lnTo>
                <a:lnTo>
                  <a:pt x="217170" y="1094740"/>
                </a:lnTo>
                <a:lnTo>
                  <a:pt x="234950" y="1168400"/>
                </a:lnTo>
                <a:lnTo>
                  <a:pt x="234950" y="1225550"/>
                </a:lnTo>
                <a:lnTo>
                  <a:pt x="226060" y="1238250"/>
                </a:lnTo>
                <a:lnTo>
                  <a:pt x="179070" y="1252220"/>
                </a:lnTo>
                <a:lnTo>
                  <a:pt x="73660" y="1271270"/>
                </a:lnTo>
                <a:lnTo>
                  <a:pt x="13970" y="1291590"/>
                </a:lnTo>
                <a:lnTo>
                  <a:pt x="8890" y="1305560"/>
                </a:lnTo>
                <a:lnTo>
                  <a:pt x="57150" y="1336040"/>
                </a:lnTo>
                <a:lnTo>
                  <a:pt x="78740" y="1336040"/>
                </a:lnTo>
                <a:lnTo>
                  <a:pt x="130810" y="1308100"/>
                </a:lnTo>
                <a:lnTo>
                  <a:pt x="182880" y="1289050"/>
                </a:lnTo>
                <a:lnTo>
                  <a:pt x="274320" y="1271270"/>
                </a:lnTo>
                <a:lnTo>
                  <a:pt x="287020" y="1262380"/>
                </a:lnTo>
                <a:lnTo>
                  <a:pt x="287020" y="1217930"/>
                </a:lnTo>
                <a:lnTo>
                  <a:pt x="278130" y="1162050"/>
                </a:lnTo>
                <a:lnTo>
                  <a:pt x="251460" y="1080770"/>
                </a:lnTo>
                <a:lnTo>
                  <a:pt x="247650" y="1041400"/>
                </a:lnTo>
                <a:lnTo>
                  <a:pt x="269240" y="947420"/>
                </a:lnTo>
                <a:lnTo>
                  <a:pt x="275475" y="914400"/>
                </a:lnTo>
                <a:lnTo>
                  <a:pt x="308610" y="914400"/>
                </a:lnTo>
                <a:lnTo>
                  <a:pt x="308610" y="927100"/>
                </a:lnTo>
                <a:lnTo>
                  <a:pt x="312420" y="994410"/>
                </a:lnTo>
                <a:lnTo>
                  <a:pt x="330200" y="1054100"/>
                </a:lnTo>
                <a:lnTo>
                  <a:pt x="369570" y="1121410"/>
                </a:lnTo>
                <a:lnTo>
                  <a:pt x="417830" y="1198880"/>
                </a:lnTo>
                <a:lnTo>
                  <a:pt x="448310" y="1258570"/>
                </a:lnTo>
                <a:lnTo>
                  <a:pt x="461010" y="1315720"/>
                </a:lnTo>
                <a:lnTo>
                  <a:pt x="452120" y="1336040"/>
                </a:lnTo>
                <a:lnTo>
                  <a:pt x="412750" y="1336040"/>
                </a:lnTo>
                <a:lnTo>
                  <a:pt x="347980" y="1338580"/>
                </a:lnTo>
                <a:lnTo>
                  <a:pt x="256540" y="1348740"/>
                </a:lnTo>
                <a:lnTo>
                  <a:pt x="179070" y="1369060"/>
                </a:lnTo>
                <a:lnTo>
                  <a:pt x="173990" y="1375410"/>
                </a:lnTo>
                <a:lnTo>
                  <a:pt x="213360" y="1419860"/>
                </a:lnTo>
                <a:lnTo>
                  <a:pt x="238760" y="1419860"/>
                </a:lnTo>
                <a:lnTo>
                  <a:pt x="265430" y="1405890"/>
                </a:lnTo>
                <a:lnTo>
                  <a:pt x="317500" y="1381760"/>
                </a:lnTo>
                <a:lnTo>
                  <a:pt x="396240" y="1369060"/>
                </a:lnTo>
                <a:lnTo>
                  <a:pt x="461010" y="1375410"/>
                </a:lnTo>
                <a:lnTo>
                  <a:pt x="496570" y="1381760"/>
                </a:lnTo>
                <a:lnTo>
                  <a:pt x="509270" y="1371600"/>
                </a:lnTo>
                <a:lnTo>
                  <a:pt x="504190" y="1352550"/>
                </a:lnTo>
                <a:lnTo>
                  <a:pt x="487680" y="1332230"/>
                </a:lnTo>
                <a:lnTo>
                  <a:pt x="487680" y="1311910"/>
                </a:lnTo>
                <a:lnTo>
                  <a:pt x="491490" y="1258570"/>
                </a:lnTo>
                <a:lnTo>
                  <a:pt x="473710" y="1198880"/>
                </a:lnTo>
                <a:lnTo>
                  <a:pt x="439420" y="1137920"/>
                </a:lnTo>
                <a:lnTo>
                  <a:pt x="396240" y="1054100"/>
                </a:lnTo>
                <a:lnTo>
                  <a:pt x="396240" y="984250"/>
                </a:lnTo>
                <a:lnTo>
                  <a:pt x="403860" y="916940"/>
                </a:lnTo>
                <a:lnTo>
                  <a:pt x="406692" y="881545"/>
                </a:lnTo>
                <a:lnTo>
                  <a:pt x="421640" y="863600"/>
                </a:lnTo>
                <a:lnTo>
                  <a:pt x="425450" y="826770"/>
                </a:lnTo>
                <a:lnTo>
                  <a:pt x="423125" y="819594"/>
                </a:lnTo>
                <a:lnTo>
                  <a:pt x="430530" y="828040"/>
                </a:lnTo>
                <a:lnTo>
                  <a:pt x="473710" y="861060"/>
                </a:lnTo>
                <a:lnTo>
                  <a:pt x="525780" y="883920"/>
                </a:lnTo>
                <a:lnTo>
                  <a:pt x="565150" y="883920"/>
                </a:lnTo>
                <a:lnTo>
                  <a:pt x="582930" y="873760"/>
                </a:lnTo>
                <a:lnTo>
                  <a:pt x="574040" y="861060"/>
                </a:lnTo>
                <a:lnTo>
                  <a:pt x="530860" y="850900"/>
                </a:lnTo>
                <a:lnTo>
                  <a:pt x="468630" y="810260"/>
                </a:lnTo>
                <a:lnTo>
                  <a:pt x="452120" y="787400"/>
                </a:lnTo>
                <a:lnTo>
                  <a:pt x="461010" y="773430"/>
                </a:lnTo>
                <a:lnTo>
                  <a:pt x="487680" y="770890"/>
                </a:lnTo>
                <a:lnTo>
                  <a:pt x="561340" y="767080"/>
                </a:lnTo>
                <a:lnTo>
                  <a:pt x="621030" y="756920"/>
                </a:lnTo>
                <a:lnTo>
                  <a:pt x="665480" y="744220"/>
                </a:lnTo>
                <a:lnTo>
                  <a:pt x="683260" y="734060"/>
                </a:lnTo>
                <a:close/>
              </a:path>
              <a:path w="760729" h="1419860">
                <a:moveTo>
                  <a:pt x="760730" y="33020"/>
                </a:moveTo>
                <a:lnTo>
                  <a:pt x="751840" y="10160"/>
                </a:lnTo>
                <a:lnTo>
                  <a:pt x="708660" y="0"/>
                </a:lnTo>
                <a:lnTo>
                  <a:pt x="674370" y="6350"/>
                </a:lnTo>
                <a:lnTo>
                  <a:pt x="665480" y="24130"/>
                </a:lnTo>
                <a:lnTo>
                  <a:pt x="678180" y="29210"/>
                </a:lnTo>
                <a:lnTo>
                  <a:pt x="690880" y="24130"/>
                </a:lnTo>
                <a:lnTo>
                  <a:pt x="708660" y="20320"/>
                </a:lnTo>
                <a:lnTo>
                  <a:pt x="726440" y="20320"/>
                </a:lnTo>
                <a:lnTo>
                  <a:pt x="739140" y="29210"/>
                </a:lnTo>
                <a:lnTo>
                  <a:pt x="739140" y="49530"/>
                </a:lnTo>
                <a:lnTo>
                  <a:pt x="726440" y="66040"/>
                </a:lnTo>
                <a:lnTo>
                  <a:pt x="704850" y="69850"/>
                </a:lnTo>
                <a:lnTo>
                  <a:pt x="678180" y="66040"/>
                </a:lnTo>
                <a:lnTo>
                  <a:pt x="652780" y="77470"/>
                </a:lnTo>
                <a:lnTo>
                  <a:pt x="638810" y="90170"/>
                </a:lnTo>
                <a:lnTo>
                  <a:pt x="635000" y="106680"/>
                </a:lnTo>
                <a:lnTo>
                  <a:pt x="652780" y="110490"/>
                </a:lnTo>
                <a:lnTo>
                  <a:pt x="660400" y="102870"/>
                </a:lnTo>
                <a:lnTo>
                  <a:pt x="660400" y="96520"/>
                </a:lnTo>
                <a:lnTo>
                  <a:pt x="674370" y="86360"/>
                </a:lnTo>
                <a:lnTo>
                  <a:pt x="704850" y="86360"/>
                </a:lnTo>
                <a:lnTo>
                  <a:pt x="735330" y="83820"/>
                </a:lnTo>
                <a:lnTo>
                  <a:pt x="756920" y="63500"/>
                </a:lnTo>
                <a:lnTo>
                  <a:pt x="760730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439" y="33020"/>
            <a:ext cx="7170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AF4F"/>
                </a:solidFill>
                <a:latin typeface="Impact"/>
                <a:cs typeface="Impact"/>
              </a:rPr>
              <a:t>ENERGY CONSERVATION </a:t>
            </a:r>
            <a:r>
              <a:rPr sz="4400" b="0" spc="-10" dirty="0">
                <a:solidFill>
                  <a:srgbClr val="00AF4F"/>
                </a:solidFill>
                <a:latin typeface="Impact"/>
                <a:cs typeface="Impact"/>
              </a:rPr>
              <a:t>IN</a:t>
            </a:r>
            <a:r>
              <a:rPr sz="4400" b="0" spc="-25" dirty="0">
                <a:solidFill>
                  <a:srgbClr val="00AF4F"/>
                </a:solidFill>
                <a:latin typeface="Impact"/>
                <a:cs typeface="Impact"/>
              </a:rPr>
              <a:t> </a:t>
            </a:r>
            <a:r>
              <a:rPr sz="4400" b="0" spc="-5" dirty="0">
                <a:solidFill>
                  <a:srgbClr val="00AF4F"/>
                </a:solidFill>
                <a:latin typeface="Impact"/>
                <a:cs typeface="Impact"/>
              </a:rPr>
              <a:t>‘INDIA’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09" y="1347470"/>
            <a:ext cx="7476490" cy="4427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2590" marR="78740" indent="-326390">
              <a:lnSpc>
                <a:spcPct val="99800"/>
              </a:lnSpc>
              <a:spcBef>
                <a:spcPts val="105"/>
              </a:spcBef>
              <a:buFont typeface="UnDotum"/>
              <a:buChar char=""/>
              <a:tabLst>
                <a:tab pos="402590" algn="l"/>
              </a:tabLst>
            </a:pPr>
            <a:r>
              <a:rPr sz="2200" spc="-65" dirty="0">
                <a:latin typeface="Arial"/>
                <a:cs typeface="Arial"/>
              </a:rPr>
              <a:t>In </a:t>
            </a:r>
            <a:r>
              <a:rPr sz="2200" spc="-75" dirty="0">
                <a:latin typeface="Arial"/>
                <a:cs typeface="Arial"/>
              </a:rPr>
              <a:t>India </a:t>
            </a:r>
            <a:r>
              <a:rPr sz="2200" spc="-65" dirty="0">
                <a:latin typeface="Arial"/>
                <a:cs typeface="Arial"/>
              </a:rPr>
              <a:t>, </a:t>
            </a:r>
            <a:r>
              <a:rPr sz="2200" spc="-75" dirty="0">
                <a:latin typeface="Arial"/>
                <a:cs typeface="Arial"/>
              </a:rPr>
              <a:t>government </a:t>
            </a:r>
            <a:r>
              <a:rPr sz="2200" spc="-165" dirty="0">
                <a:latin typeface="Arial"/>
                <a:cs typeface="Arial"/>
              </a:rPr>
              <a:t>has </a:t>
            </a:r>
            <a:r>
              <a:rPr sz="2200" spc="-155" dirty="0">
                <a:latin typeface="Arial"/>
                <a:cs typeface="Arial"/>
              </a:rPr>
              <a:t>passed </a:t>
            </a:r>
            <a:r>
              <a:rPr sz="2200" spc="185" dirty="0">
                <a:latin typeface="Arial"/>
                <a:cs typeface="Arial"/>
              </a:rPr>
              <a:t>“ </a:t>
            </a:r>
            <a:r>
              <a:rPr sz="2200" spc="-105" dirty="0">
                <a:solidFill>
                  <a:srgbClr val="006FBF"/>
                </a:solidFill>
                <a:latin typeface="Arial"/>
                <a:cs typeface="Arial"/>
              </a:rPr>
              <a:t>energy </a:t>
            </a:r>
            <a:r>
              <a:rPr sz="2200" spc="-80" dirty="0">
                <a:solidFill>
                  <a:srgbClr val="006FBF"/>
                </a:solidFill>
                <a:latin typeface="Arial"/>
                <a:cs typeface="Arial"/>
              </a:rPr>
              <a:t>conservation </a:t>
            </a:r>
            <a:r>
              <a:rPr sz="2200" spc="-25" dirty="0">
                <a:solidFill>
                  <a:srgbClr val="006FBF"/>
                </a:solidFill>
                <a:latin typeface="Arial"/>
                <a:cs typeface="Arial"/>
              </a:rPr>
              <a:t>bill,  </a:t>
            </a:r>
            <a:r>
              <a:rPr sz="2200" spc="-114" dirty="0">
                <a:solidFill>
                  <a:srgbClr val="006FBF"/>
                </a:solidFill>
                <a:latin typeface="Arial"/>
                <a:cs typeface="Arial"/>
              </a:rPr>
              <a:t>2001 </a:t>
            </a:r>
            <a:r>
              <a:rPr sz="2200" spc="185" dirty="0">
                <a:latin typeface="Arial"/>
                <a:cs typeface="Arial"/>
              </a:rPr>
              <a:t>”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better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utilization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energy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and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conservation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140" dirty="0">
                <a:latin typeface="Arial"/>
                <a:cs typeface="Arial"/>
              </a:rPr>
              <a:t>same.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UnDotum"/>
              <a:buChar char=""/>
            </a:pPr>
            <a:endParaRPr sz="3150">
              <a:latin typeface="Arial"/>
              <a:cs typeface="Arial"/>
            </a:endParaRPr>
          </a:p>
          <a:p>
            <a:pPr marL="402590" marR="145415" indent="-326390">
              <a:lnSpc>
                <a:spcPct val="100000"/>
              </a:lnSpc>
              <a:buFont typeface="UnDotum"/>
              <a:buChar char=""/>
              <a:tabLst>
                <a:tab pos="402590" algn="l"/>
              </a:tabLst>
            </a:pPr>
            <a:r>
              <a:rPr sz="2200" spc="-195" dirty="0">
                <a:latin typeface="Arial"/>
                <a:cs typeface="Arial"/>
              </a:rPr>
              <a:t>By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this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act,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70" dirty="0">
                <a:latin typeface="Arial"/>
                <a:cs typeface="Arial"/>
              </a:rPr>
              <a:t>it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is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mandatory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energy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intensive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sectors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25" dirty="0">
                <a:latin typeface="Arial"/>
                <a:cs typeface="Arial"/>
              </a:rPr>
              <a:t>to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get  </a:t>
            </a:r>
            <a:r>
              <a:rPr sz="2200" spc="-15" dirty="0">
                <a:latin typeface="Arial"/>
                <a:cs typeface="Arial"/>
              </a:rPr>
              <a:t>their </a:t>
            </a:r>
            <a:r>
              <a:rPr sz="2200" spc="-65" dirty="0">
                <a:latin typeface="Arial"/>
                <a:cs typeface="Arial"/>
              </a:rPr>
              <a:t>“energy </a:t>
            </a:r>
            <a:r>
              <a:rPr sz="2200" spc="-40" dirty="0">
                <a:latin typeface="Arial"/>
                <a:cs typeface="Arial"/>
              </a:rPr>
              <a:t>audit </a:t>
            </a:r>
            <a:r>
              <a:rPr sz="2200" spc="185" dirty="0">
                <a:latin typeface="Arial"/>
                <a:cs typeface="Arial"/>
              </a:rPr>
              <a:t>” </a:t>
            </a:r>
            <a:r>
              <a:rPr sz="2200" spc="-85" dirty="0">
                <a:latin typeface="Arial"/>
                <a:cs typeface="Arial"/>
              </a:rPr>
              <a:t>conducted </a:t>
            </a:r>
            <a:r>
              <a:rPr sz="2200" spc="-95" dirty="0">
                <a:latin typeface="Arial"/>
                <a:cs typeface="Arial"/>
              </a:rPr>
              <a:t>by </a:t>
            </a:r>
            <a:r>
              <a:rPr sz="2200" spc="-105" dirty="0">
                <a:latin typeface="Arial"/>
                <a:cs typeface="Arial"/>
              </a:rPr>
              <a:t>energy</a:t>
            </a:r>
            <a:r>
              <a:rPr sz="2200" spc="-24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auditor.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UnDotum"/>
              <a:buChar char=""/>
            </a:pPr>
            <a:endParaRPr sz="3150">
              <a:latin typeface="Arial"/>
              <a:cs typeface="Arial"/>
            </a:endParaRPr>
          </a:p>
          <a:p>
            <a:pPr marL="402590" marR="55880" indent="-326390">
              <a:lnSpc>
                <a:spcPct val="100000"/>
              </a:lnSpc>
              <a:buClr>
                <a:srgbClr val="000000"/>
              </a:buClr>
              <a:buFont typeface="UnDotum"/>
              <a:buChar char=""/>
              <a:tabLst>
                <a:tab pos="402590" algn="l"/>
              </a:tabLst>
            </a:pPr>
            <a:r>
              <a:rPr sz="2200" spc="-120" dirty="0">
                <a:solidFill>
                  <a:srgbClr val="00AF4F"/>
                </a:solidFill>
                <a:latin typeface="Arial"/>
                <a:cs typeface="Arial"/>
              </a:rPr>
              <a:t>Bureau </a:t>
            </a:r>
            <a:r>
              <a:rPr sz="2200" spc="-5" dirty="0">
                <a:solidFill>
                  <a:srgbClr val="00AF4F"/>
                </a:solidFill>
                <a:latin typeface="Arial"/>
                <a:cs typeface="Arial"/>
              </a:rPr>
              <a:t>of</a:t>
            </a:r>
            <a:r>
              <a:rPr sz="2200" spc="-12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0AF4F"/>
                </a:solidFill>
                <a:latin typeface="Arial"/>
                <a:cs typeface="Arial"/>
              </a:rPr>
              <a:t>energy</a:t>
            </a:r>
            <a:r>
              <a:rPr sz="2200" spc="-12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0AF4F"/>
                </a:solidFill>
                <a:latin typeface="Arial"/>
                <a:cs typeface="Arial"/>
              </a:rPr>
              <a:t>efficiency</a:t>
            </a:r>
            <a:r>
              <a:rPr sz="2200" spc="-105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: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this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body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keeps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watch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on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energy  </a:t>
            </a:r>
            <a:r>
              <a:rPr sz="2200" spc="-75" dirty="0">
                <a:latin typeface="Arial"/>
                <a:cs typeface="Arial"/>
              </a:rPr>
              <a:t>consumption </a:t>
            </a:r>
            <a:r>
              <a:rPr sz="2200" spc="-55" dirty="0">
                <a:latin typeface="Arial"/>
                <a:cs typeface="Arial"/>
              </a:rPr>
              <a:t>patterns, </a:t>
            </a:r>
            <a:r>
              <a:rPr sz="2200" spc="-105" dirty="0">
                <a:latin typeface="Arial"/>
                <a:cs typeface="Arial"/>
              </a:rPr>
              <a:t>develops </a:t>
            </a:r>
            <a:r>
              <a:rPr sz="2200" spc="-50" dirty="0">
                <a:latin typeface="Arial"/>
                <a:cs typeface="Arial"/>
              </a:rPr>
              <a:t>norm </a:t>
            </a:r>
            <a:r>
              <a:rPr sz="2200" spc="5" dirty="0">
                <a:latin typeface="Arial"/>
                <a:cs typeface="Arial"/>
              </a:rPr>
              <a:t>for </a:t>
            </a:r>
            <a:r>
              <a:rPr sz="2200" spc="-114" dirty="0">
                <a:latin typeface="Arial"/>
                <a:cs typeface="Arial"/>
              </a:rPr>
              <a:t>appliances</a:t>
            </a:r>
            <a:r>
              <a:rPr sz="2200" spc="-44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etc.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UnDotum"/>
              <a:buChar char=""/>
            </a:pPr>
            <a:endParaRPr sz="3150">
              <a:latin typeface="Arial"/>
              <a:cs typeface="Arial"/>
            </a:endParaRPr>
          </a:p>
          <a:p>
            <a:pPr marL="402590" marR="389255" indent="-326390">
              <a:lnSpc>
                <a:spcPct val="100000"/>
              </a:lnSpc>
              <a:buClr>
                <a:srgbClr val="000000"/>
              </a:buClr>
              <a:buFont typeface="UnDotum"/>
              <a:buChar char=""/>
              <a:tabLst>
                <a:tab pos="402590" algn="l"/>
              </a:tabLst>
            </a:pPr>
            <a:r>
              <a:rPr sz="2200" spc="-125" dirty="0">
                <a:solidFill>
                  <a:srgbClr val="00AF4F"/>
                </a:solidFill>
                <a:latin typeface="Arial"/>
                <a:cs typeface="Arial"/>
              </a:rPr>
              <a:t>Star </a:t>
            </a:r>
            <a:r>
              <a:rPr sz="2200" spc="-75" dirty="0">
                <a:solidFill>
                  <a:srgbClr val="00AF4F"/>
                </a:solidFill>
                <a:latin typeface="Arial"/>
                <a:cs typeface="Arial"/>
              </a:rPr>
              <a:t>ratings </a:t>
            </a:r>
            <a:r>
              <a:rPr sz="2200" spc="-25" dirty="0">
                <a:latin typeface="Arial"/>
                <a:cs typeface="Arial"/>
              </a:rPr>
              <a:t>: </a:t>
            </a:r>
            <a:r>
              <a:rPr sz="2200" spc="-355" dirty="0">
                <a:latin typeface="Arial"/>
                <a:cs typeface="Arial"/>
              </a:rPr>
              <a:t>BEE </a:t>
            </a:r>
            <a:r>
              <a:rPr sz="2200" spc="-165" dirty="0">
                <a:latin typeface="Arial"/>
                <a:cs typeface="Arial"/>
              </a:rPr>
              <a:t>has </a:t>
            </a:r>
            <a:r>
              <a:rPr sz="2200" spc="-120" dirty="0">
                <a:latin typeface="Arial"/>
                <a:cs typeface="Arial"/>
              </a:rPr>
              <a:t>also </a:t>
            </a:r>
            <a:r>
              <a:rPr sz="2200" spc="-25" dirty="0">
                <a:latin typeface="Arial"/>
                <a:cs typeface="Arial"/>
              </a:rPr>
              <a:t>initiated </a:t>
            </a:r>
            <a:r>
              <a:rPr sz="2200" spc="-15" dirty="0">
                <a:latin typeface="Arial"/>
                <a:cs typeface="Arial"/>
              </a:rPr>
              <a:t>“star </a:t>
            </a:r>
            <a:r>
              <a:rPr sz="2200" spc="-50" dirty="0">
                <a:latin typeface="Arial"/>
                <a:cs typeface="Arial"/>
              </a:rPr>
              <a:t>rating </a:t>
            </a:r>
            <a:r>
              <a:rPr sz="2200" spc="-75" dirty="0">
                <a:latin typeface="Arial"/>
                <a:cs typeface="Arial"/>
              </a:rPr>
              <a:t>system” </a:t>
            </a:r>
            <a:r>
              <a:rPr sz="2200" spc="10" dirty="0">
                <a:latin typeface="Arial"/>
                <a:cs typeface="Arial"/>
              </a:rPr>
              <a:t>for  </a:t>
            </a:r>
            <a:r>
              <a:rPr sz="2200" spc="-65" dirty="0">
                <a:latin typeface="Arial"/>
                <a:cs typeface="Arial"/>
              </a:rPr>
              <a:t>electrical </a:t>
            </a:r>
            <a:r>
              <a:rPr sz="2200" spc="-114" dirty="0">
                <a:latin typeface="Arial"/>
                <a:cs typeface="Arial"/>
              </a:rPr>
              <a:t>appliances e.g.  </a:t>
            </a:r>
            <a:r>
              <a:rPr sz="2200" spc="-60" dirty="0">
                <a:latin typeface="Arial"/>
                <a:cs typeface="Arial"/>
              </a:rPr>
              <a:t>- </a:t>
            </a:r>
            <a:r>
              <a:rPr sz="2200" spc="-295" dirty="0">
                <a:latin typeface="Arial"/>
                <a:cs typeface="Arial"/>
              </a:rPr>
              <a:t>CFL’S  </a:t>
            </a:r>
            <a:r>
              <a:rPr sz="2200" spc="-65" dirty="0">
                <a:latin typeface="Arial"/>
                <a:cs typeface="Arial"/>
              </a:rPr>
              <a:t>, </a:t>
            </a:r>
            <a:r>
              <a:rPr sz="2200" spc="-140" dirty="0">
                <a:latin typeface="Arial"/>
                <a:cs typeface="Arial"/>
              </a:rPr>
              <a:t>geysers, </a:t>
            </a:r>
            <a:r>
              <a:rPr sz="2200" spc="-40" dirty="0">
                <a:latin typeface="Arial"/>
                <a:cs typeface="Arial"/>
              </a:rPr>
              <a:t>refrigerator,</a:t>
            </a:r>
            <a:r>
              <a:rPr sz="2200" spc="-35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etc.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" y="1029970"/>
            <a:ext cx="7647940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marR="334010" indent="-250190">
              <a:lnSpc>
                <a:spcPct val="100000"/>
              </a:lnSpc>
              <a:spcBef>
                <a:spcPts val="100"/>
              </a:spcBef>
              <a:buFont typeface="UnDotum"/>
              <a:buChar char=""/>
              <a:tabLst>
                <a:tab pos="349250" algn="l"/>
              </a:tabLst>
            </a:pPr>
            <a:r>
              <a:rPr dirty="0"/>
              <a:t>	</a:t>
            </a:r>
            <a:r>
              <a:rPr sz="2200" spc="-60" dirty="0">
                <a:latin typeface="Arial"/>
                <a:cs typeface="Arial"/>
              </a:rPr>
              <a:t>About </a:t>
            </a:r>
            <a:r>
              <a:rPr sz="2200" spc="-204" dirty="0">
                <a:latin typeface="Arial"/>
                <a:cs typeface="Arial"/>
              </a:rPr>
              <a:t>70%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80" dirty="0">
                <a:latin typeface="Arial"/>
                <a:cs typeface="Arial"/>
              </a:rPr>
              <a:t>India's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70" dirty="0">
                <a:latin typeface="Arial"/>
                <a:cs typeface="Arial"/>
              </a:rPr>
              <a:t>generation </a:t>
            </a:r>
            <a:r>
              <a:rPr sz="2200" spc="-95" dirty="0">
                <a:latin typeface="Arial"/>
                <a:cs typeface="Arial"/>
              </a:rPr>
              <a:t>capacity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-38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fossil  </a:t>
            </a:r>
            <a:r>
              <a:rPr sz="2200" spc="-75" dirty="0">
                <a:latin typeface="Arial"/>
                <a:cs typeface="Arial"/>
              </a:rPr>
              <a:t>fuels,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with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083D0"/>
                </a:solidFill>
                <a:latin typeface="Arial"/>
                <a:cs typeface="Arial"/>
              </a:rPr>
              <a:t>coal</a:t>
            </a:r>
            <a:r>
              <a:rPr sz="2200" spc="-114" dirty="0">
                <a:solidFill>
                  <a:srgbClr val="0083D0"/>
                </a:solidFill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accounting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for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40%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India's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total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energy</a:t>
            </a:r>
            <a:endParaRPr sz="2200">
              <a:latin typeface="Arial"/>
              <a:cs typeface="Arial"/>
            </a:endParaRPr>
          </a:p>
          <a:p>
            <a:pPr marL="63500" marR="55880">
              <a:lnSpc>
                <a:spcPct val="100000"/>
              </a:lnSpc>
            </a:pPr>
            <a:r>
              <a:rPr sz="2200" spc="-75" dirty="0">
                <a:latin typeface="Arial"/>
                <a:cs typeface="Arial"/>
              </a:rPr>
              <a:t>consumption </a:t>
            </a:r>
            <a:r>
              <a:rPr sz="2200" spc="-35" dirty="0">
                <a:latin typeface="Arial"/>
                <a:cs typeface="Arial"/>
              </a:rPr>
              <a:t>followed </a:t>
            </a:r>
            <a:r>
              <a:rPr sz="2200" spc="-95" dirty="0">
                <a:latin typeface="Arial"/>
                <a:cs typeface="Arial"/>
              </a:rPr>
              <a:t>by </a:t>
            </a:r>
            <a:r>
              <a:rPr sz="2200" spc="-85" dirty="0">
                <a:solidFill>
                  <a:srgbClr val="007F00"/>
                </a:solidFill>
                <a:latin typeface="Arial"/>
                <a:cs typeface="Arial"/>
              </a:rPr>
              <a:t>crude </a:t>
            </a:r>
            <a:r>
              <a:rPr sz="2200" spc="-15" dirty="0">
                <a:solidFill>
                  <a:srgbClr val="007F00"/>
                </a:solidFill>
                <a:latin typeface="Arial"/>
                <a:cs typeface="Arial"/>
              </a:rPr>
              <a:t>oil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50" dirty="0">
                <a:solidFill>
                  <a:srgbClr val="B70046"/>
                </a:solidFill>
                <a:latin typeface="Arial"/>
                <a:cs typeface="Arial"/>
              </a:rPr>
              <a:t>natural </a:t>
            </a:r>
            <a:r>
              <a:rPr sz="2200" spc="-204" dirty="0">
                <a:solidFill>
                  <a:srgbClr val="B70046"/>
                </a:solidFill>
                <a:latin typeface="Arial"/>
                <a:cs typeface="Arial"/>
              </a:rPr>
              <a:t>gas </a:t>
            </a:r>
            <a:r>
              <a:rPr sz="2200" spc="-25" dirty="0">
                <a:latin typeface="Arial"/>
                <a:cs typeface="Arial"/>
              </a:rPr>
              <a:t>at </a:t>
            </a:r>
            <a:r>
              <a:rPr sz="2200" spc="-204" dirty="0">
                <a:latin typeface="Arial"/>
                <a:cs typeface="Arial"/>
              </a:rPr>
              <a:t>24%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250" dirty="0">
                <a:latin typeface="Arial"/>
                <a:cs typeface="Arial"/>
              </a:rPr>
              <a:t>6%  </a:t>
            </a:r>
            <a:r>
              <a:rPr sz="2200" spc="-80" dirty="0">
                <a:latin typeface="Arial"/>
                <a:cs typeface="Arial"/>
              </a:rPr>
              <a:t>respectively.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Arial"/>
              <a:cs typeface="Arial"/>
            </a:endParaRPr>
          </a:p>
          <a:p>
            <a:pPr marL="63500" marR="130810">
              <a:lnSpc>
                <a:spcPct val="100000"/>
              </a:lnSpc>
              <a:buFont typeface="UnDotum"/>
              <a:buChar char=""/>
              <a:tabLst>
                <a:tab pos="349250" algn="l"/>
              </a:tabLst>
            </a:pPr>
            <a:r>
              <a:rPr sz="2200" spc="-195" dirty="0">
                <a:latin typeface="Arial"/>
                <a:cs typeface="Arial"/>
              </a:rPr>
              <a:t>By </a:t>
            </a:r>
            <a:r>
              <a:rPr sz="2200" spc="-105" dirty="0">
                <a:latin typeface="Arial"/>
                <a:cs typeface="Arial"/>
              </a:rPr>
              <a:t>2030, </a:t>
            </a:r>
            <a:r>
              <a:rPr sz="2200" spc="-80" dirty="0">
                <a:latin typeface="Arial"/>
                <a:cs typeface="Arial"/>
              </a:rPr>
              <a:t>India's </a:t>
            </a:r>
            <a:r>
              <a:rPr sz="2200" spc="-110" dirty="0">
                <a:latin typeface="Arial"/>
                <a:cs typeface="Arial"/>
              </a:rPr>
              <a:t>dependence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45" dirty="0">
                <a:latin typeface="Arial"/>
                <a:cs typeface="Arial"/>
              </a:rPr>
              <a:t>imports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00" dirty="0">
                <a:latin typeface="Arial"/>
                <a:cs typeface="Arial"/>
              </a:rPr>
              <a:t>expected </a:t>
            </a:r>
            <a:r>
              <a:rPr sz="2200" spc="25" dirty="0">
                <a:latin typeface="Arial"/>
                <a:cs typeface="Arial"/>
              </a:rPr>
              <a:t>to  </a:t>
            </a:r>
            <a:r>
              <a:rPr sz="2200" spc="-140" dirty="0">
                <a:latin typeface="Arial"/>
                <a:cs typeface="Arial"/>
              </a:rPr>
              <a:t>exceed </a:t>
            </a:r>
            <a:r>
              <a:rPr sz="2200" spc="-204" dirty="0">
                <a:latin typeface="Arial"/>
                <a:cs typeface="Arial"/>
              </a:rPr>
              <a:t>53%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country's </a:t>
            </a:r>
            <a:r>
              <a:rPr sz="2200" dirty="0">
                <a:latin typeface="Arial"/>
                <a:cs typeface="Arial"/>
              </a:rPr>
              <a:t>total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75" dirty="0">
                <a:latin typeface="Arial"/>
                <a:cs typeface="Arial"/>
              </a:rPr>
              <a:t>consumption. </a:t>
            </a:r>
            <a:r>
              <a:rPr sz="2200" spc="-65" dirty="0">
                <a:latin typeface="Arial"/>
                <a:cs typeface="Arial"/>
              </a:rPr>
              <a:t>In </a:t>
            </a:r>
            <a:r>
              <a:rPr sz="2200" spc="-105" dirty="0">
                <a:latin typeface="Arial"/>
                <a:cs typeface="Arial"/>
              </a:rPr>
              <a:t>2009-  </a:t>
            </a:r>
            <a:r>
              <a:rPr sz="2200" spc="-95" dirty="0">
                <a:latin typeface="Arial"/>
                <a:cs typeface="Arial"/>
              </a:rPr>
              <a:t>10,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country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imported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159.26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million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tonnes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crude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oil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which  </a:t>
            </a:r>
            <a:r>
              <a:rPr sz="2200" spc="-60" dirty="0">
                <a:latin typeface="Arial"/>
                <a:cs typeface="Arial"/>
              </a:rPr>
              <a:t>amount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25" dirty="0">
                <a:latin typeface="Arial"/>
                <a:cs typeface="Arial"/>
              </a:rPr>
              <a:t>to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80%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its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domestic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crude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oil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consumption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UnDotum"/>
              <a:buChar char=""/>
            </a:pPr>
            <a:endParaRPr sz="2250">
              <a:latin typeface="Arial"/>
              <a:cs typeface="Arial"/>
            </a:endParaRPr>
          </a:p>
          <a:p>
            <a:pPr marL="349250" indent="-285750">
              <a:lnSpc>
                <a:spcPct val="100000"/>
              </a:lnSpc>
              <a:buFont typeface="UnDotum"/>
              <a:buChar char=""/>
              <a:tabLst>
                <a:tab pos="349250" algn="l"/>
              </a:tabLst>
            </a:pPr>
            <a:r>
              <a:rPr sz="2200" spc="-65" dirty="0">
                <a:latin typeface="Arial"/>
                <a:cs typeface="Arial"/>
              </a:rPr>
              <a:t>In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India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31%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country's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total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imports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are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oil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imports.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69" y="186690"/>
            <a:ext cx="79305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>
                <a:solidFill>
                  <a:srgbClr val="00AF4F"/>
                </a:solidFill>
              </a:rPr>
              <a:t>DATA </a:t>
            </a:r>
            <a:r>
              <a:rPr spc="-420" dirty="0">
                <a:solidFill>
                  <a:srgbClr val="00AF4F"/>
                </a:solidFill>
              </a:rPr>
              <a:t>RELATED </a:t>
            </a:r>
            <a:r>
              <a:rPr spc="-310" dirty="0">
                <a:solidFill>
                  <a:srgbClr val="00AF4F"/>
                </a:solidFill>
              </a:rPr>
              <a:t>TO </a:t>
            </a:r>
            <a:r>
              <a:rPr spc="-415" dirty="0">
                <a:solidFill>
                  <a:srgbClr val="00AF4F"/>
                </a:solidFill>
              </a:rPr>
              <a:t>ENERGY </a:t>
            </a:r>
            <a:r>
              <a:rPr spc="-265" dirty="0">
                <a:solidFill>
                  <a:srgbClr val="00AF4F"/>
                </a:solidFill>
              </a:rPr>
              <a:t>CONSUMPTION </a:t>
            </a:r>
            <a:r>
              <a:rPr spc="-105" dirty="0">
                <a:solidFill>
                  <a:srgbClr val="00AF4F"/>
                </a:solidFill>
              </a:rPr>
              <a:t>IN</a:t>
            </a:r>
            <a:r>
              <a:rPr spc="110" dirty="0">
                <a:solidFill>
                  <a:srgbClr val="00AF4F"/>
                </a:solidFill>
              </a:rPr>
              <a:t> </a:t>
            </a:r>
            <a:r>
              <a:rPr spc="-140" dirty="0">
                <a:solidFill>
                  <a:srgbClr val="00AF4F"/>
                </a:solidFill>
              </a:rPr>
              <a:t>‘INDIA’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470" y="33020"/>
            <a:ext cx="5425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00AF4F"/>
                </a:solidFill>
                <a:latin typeface="Arial Black"/>
                <a:cs typeface="Arial Black"/>
              </a:rPr>
              <a:t>What we can do</a:t>
            </a:r>
            <a:r>
              <a:rPr sz="4400" b="0" spc="-140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4400" b="0" dirty="0">
                <a:solidFill>
                  <a:srgbClr val="00AF4F"/>
                </a:solidFill>
                <a:latin typeface="Arial Black"/>
                <a:cs typeface="Arial Black"/>
              </a:rPr>
              <a:t>?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09" y="1715770"/>
            <a:ext cx="7537450" cy="3421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indent="-326390">
              <a:lnSpc>
                <a:spcPct val="100000"/>
              </a:lnSpc>
              <a:spcBef>
                <a:spcPts val="100"/>
              </a:spcBef>
              <a:buFont typeface="UnDotum"/>
              <a:buChar char=""/>
              <a:tabLst>
                <a:tab pos="402590" algn="l"/>
              </a:tabLst>
            </a:pPr>
            <a:r>
              <a:rPr sz="2200" spc="-125" dirty="0">
                <a:latin typeface="Arial"/>
                <a:cs typeface="Arial"/>
              </a:rPr>
              <a:t>Always </a:t>
            </a:r>
            <a:r>
              <a:rPr sz="2200" spc="-65" dirty="0">
                <a:latin typeface="Arial"/>
                <a:cs typeface="Arial"/>
              </a:rPr>
              <a:t>switch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off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light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fans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while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going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out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room.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UnDotum"/>
              <a:buChar char=""/>
            </a:pPr>
            <a:endParaRPr sz="3150">
              <a:latin typeface="Arial"/>
              <a:cs typeface="Arial"/>
            </a:endParaRPr>
          </a:p>
          <a:p>
            <a:pPr marL="402590" indent="-326390">
              <a:lnSpc>
                <a:spcPct val="100000"/>
              </a:lnSpc>
              <a:buFont typeface="UnDotum"/>
              <a:buChar char=""/>
              <a:tabLst>
                <a:tab pos="402590" algn="l"/>
              </a:tabLst>
            </a:pPr>
            <a:r>
              <a:rPr sz="2200" spc="-130" dirty="0">
                <a:latin typeface="Arial"/>
                <a:cs typeface="Arial"/>
              </a:rPr>
              <a:t>We </a:t>
            </a:r>
            <a:r>
              <a:rPr sz="2200" spc="-90" dirty="0">
                <a:latin typeface="Arial"/>
                <a:cs typeface="Arial"/>
              </a:rPr>
              <a:t>should </a:t>
            </a:r>
            <a:r>
              <a:rPr sz="2200" spc="-10" dirty="0">
                <a:latin typeface="Arial"/>
                <a:cs typeface="Arial"/>
              </a:rPr>
              <a:t>not </a:t>
            </a:r>
            <a:r>
              <a:rPr sz="2200" spc="-90" dirty="0">
                <a:latin typeface="Arial"/>
                <a:cs typeface="Arial"/>
              </a:rPr>
              <a:t>open </a:t>
            </a:r>
            <a:r>
              <a:rPr sz="2200" spc="-50" dirty="0">
                <a:latin typeface="Arial"/>
                <a:cs typeface="Arial"/>
              </a:rPr>
              <a:t>fridge</a:t>
            </a:r>
            <a:r>
              <a:rPr sz="2200" spc="-29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frequently.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UnDotum"/>
              <a:buChar char=""/>
            </a:pPr>
            <a:endParaRPr sz="3150">
              <a:latin typeface="Arial"/>
              <a:cs typeface="Arial"/>
            </a:endParaRPr>
          </a:p>
          <a:p>
            <a:pPr marL="402590" marR="55880" indent="-326390">
              <a:lnSpc>
                <a:spcPct val="100000"/>
              </a:lnSpc>
              <a:buFont typeface="UnDotum"/>
              <a:buChar char=""/>
              <a:tabLst>
                <a:tab pos="402590" algn="l"/>
              </a:tabLst>
            </a:pPr>
            <a:r>
              <a:rPr sz="2200" spc="-65" dirty="0">
                <a:latin typeface="Arial"/>
                <a:cs typeface="Arial"/>
              </a:rPr>
              <a:t>While </a:t>
            </a:r>
            <a:r>
              <a:rPr sz="2200" spc="-105" dirty="0">
                <a:latin typeface="Arial"/>
                <a:cs typeface="Arial"/>
              </a:rPr>
              <a:t>going </a:t>
            </a:r>
            <a:r>
              <a:rPr sz="2200" spc="30" dirty="0">
                <a:latin typeface="Arial"/>
                <a:cs typeface="Arial"/>
              </a:rPr>
              <a:t>to </a:t>
            </a:r>
            <a:r>
              <a:rPr sz="2200" spc="-114" dirty="0">
                <a:latin typeface="Arial"/>
                <a:cs typeface="Arial"/>
              </a:rPr>
              <a:t>purchase </a:t>
            </a:r>
            <a:r>
              <a:rPr sz="2200" spc="-75" dirty="0">
                <a:latin typeface="Arial"/>
                <a:cs typeface="Arial"/>
              </a:rPr>
              <a:t>new products </a:t>
            </a:r>
            <a:r>
              <a:rPr sz="2200" spc="-135" dirty="0">
                <a:latin typeface="Arial"/>
                <a:cs typeface="Arial"/>
              </a:rPr>
              <a:t>eg. </a:t>
            </a:r>
            <a:r>
              <a:rPr sz="2200" spc="-155" dirty="0">
                <a:latin typeface="Arial"/>
                <a:cs typeface="Arial"/>
              </a:rPr>
              <a:t>Geysers,</a:t>
            </a:r>
            <a:r>
              <a:rPr sz="2200" spc="-40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television,  </a:t>
            </a:r>
            <a:r>
              <a:rPr sz="2200" spc="-285" dirty="0">
                <a:latin typeface="Arial"/>
                <a:cs typeface="Arial"/>
              </a:rPr>
              <a:t>CFL, </a:t>
            </a:r>
            <a:r>
              <a:rPr sz="2200" spc="-65" dirty="0">
                <a:latin typeface="Arial"/>
                <a:cs typeface="Arial"/>
              </a:rPr>
              <a:t>etc. </a:t>
            </a:r>
            <a:r>
              <a:rPr sz="2200" spc="-70" dirty="0">
                <a:latin typeface="Arial"/>
                <a:cs typeface="Arial"/>
              </a:rPr>
              <a:t>insist </a:t>
            </a:r>
            <a:r>
              <a:rPr sz="2200" spc="10" dirty="0">
                <a:latin typeface="Arial"/>
                <a:cs typeface="Arial"/>
              </a:rPr>
              <a:t>for </a:t>
            </a:r>
            <a:r>
              <a:rPr sz="2200" spc="-75" dirty="0">
                <a:latin typeface="Arial"/>
                <a:cs typeface="Arial"/>
              </a:rPr>
              <a:t>ratings </a:t>
            </a:r>
            <a:r>
              <a:rPr sz="2200" spc="-100" dirty="0">
                <a:latin typeface="Arial"/>
                <a:cs typeface="Arial"/>
              </a:rPr>
              <a:t>ranging </a:t>
            </a:r>
            <a:r>
              <a:rPr sz="2200" spc="-15" dirty="0">
                <a:latin typeface="Arial"/>
                <a:cs typeface="Arial"/>
              </a:rPr>
              <a:t>from </a:t>
            </a:r>
            <a:r>
              <a:rPr sz="2200" spc="-95" dirty="0">
                <a:latin typeface="Arial"/>
                <a:cs typeface="Arial"/>
              </a:rPr>
              <a:t>4-5</a:t>
            </a:r>
            <a:r>
              <a:rPr sz="2200" spc="-38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UnDotum"/>
              <a:buChar char=""/>
            </a:pPr>
            <a:endParaRPr sz="3150">
              <a:latin typeface="Arial"/>
              <a:cs typeface="Arial"/>
            </a:endParaRPr>
          </a:p>
          <a:p>
            <a:pPr marL="402590" marR="258445" indent="-326390">
              <a:lnSpc>
                <a:spcPct val="100000"/>
              </a:lnSpc>
              <a:buFont typeface="UnDotum"/>
              <a:buChar char=""/>
              <a:tabLst>
                <a:tab pos="402590" algn="l"/>
              </a:tabLst>
            </a:pPr>
            <a:r>
              <a:rPr sz="2200" spc="-125" dirty="0">
                <a:latin typeface="Arial"/>
                <a:cs typeface="Arial"/>
              </a:rPr>
              <a:t>Increase </a:t>
            </a:r>
            <a:r>
              <a:rPr sz="2200" spc="-95" dirty="0">
                <a:latin typeface="Arial"/>
                <a:cs typeface="Arial"/>
              </a:rPr>
              <a:t>everyone's </a:t>
            </a:r>
            <a:r>
              <a:rPr sz="2200" spc="-80" dirty="0">
                <a:latin typeface="Arial"/>
                <a:cs typeface="Arial"/>
              </a:rPr>
              <a:t>understanding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benefits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05" dirty="0">
                <a:latin typeface="Arial"/>
                <a:cs typeface="Arial"/>
              </a:rPr>
              <a:t>energy  </a:t>
            </a:r>
            <a:r>
              <a:rPr sz="2200" spc="-70" dirty="0">
                <a:latin typeface="Arial"/>
                <a:cs typeface="Arial"/>
              </a:rPr>
              <a:t>efficiency.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7609" y="109220"/>
            <a:ext cx="1666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Impact"/>
                <a:cs typeface="Impact"/>
              </a:rPr>
              <a:t>E</a:t>
            </a:r>
            <a:r>
              <a:rPr sz="4400" b="0" dirty="0">
                <a:latin typeface="Impact"/>
                <a:cs typeface="Impact"/>
              </a:rPr>
              <a:t>N</a:t>
            </a:r>
            <a:r>
              <a:rPr sz="4400" b="0" spc="5" dirty="0">
                <a:latin typeface="Impact"/>
                <a:cs typeface="Impact"/>
              </a:rPr>
              <a:t>E</a:t>
            </a:r>
            <a:r>
              <a:rPr sz="4400" b="0" spc="-5" dirty="0">
                <a:latin typeface="Impact"/>
                <a:cs typeface="Impact"/>
              </a:rPr>
              <a:t>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2000"/>
            <a:ext cx="7696200" cy="5867400"/>
          </a:xfrm>
          <a:custGeom>
            <a:avLst/>
            <a:gdLst/>
            <a:ahLst/>
            <a:cxnLst/>
            <a:rect l="l" t="t" r="r" b="b"/>
            <a:pathLst>
              <a:path w="7696200" h="5867400">
                <a:moveTo>
                  <a:pt x="0" y="0"/>
                </a:moveTo>
                <a:lnTo>
                  <a:pt x="7696200" y="0"/>
                </a:lnTo>
                <a:lnTo>
                  <a:pt x="7696200" y="5867400"/>
                </a:lnTo>
                <a:lnTo>
                  <a:pt x="0" y="5867400"/>
                </a:lnTo>
                <a:lnTo>
                  <a:pt x="0" y="0"/>
                </a:lnTo>
                <a:close/>
              </a:path>
              <a:path w="7696200" h="5867400">
                <a:moveTo>
                  <a:pt x="0" y="0"/>
                </a:moveTo>
                <a:lnTo>
                  <a:pt x="0" y="0"/>
                </a:lnTo>
              </a:path>
              <a:path w="7696200" h="5867400">
                <a:moveTo>
                  <a:pt x="7696200" y="5867400"/>
                </a:moveTo>
                <a:lnTo>
                  <a:pt x="7696200" y="5867400"/>
                </a:lnTo>
              </a:path>
            </a:pathLst>
          </a:custGeom>
          <a:ln w="9344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909" y="1680209"/>
            <a:ext cx="7520940" cy="378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marR="55880" indent="-32639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UnDotum"/>
              <a:buChar char=""/>
              <a:tabLst>
                <a:tab pos="389890" algn="l"/>
              </a:tabLst>
            </a:pPr>
            <a:r>
              <a:rPr sz="2400" spc="-5" dirty="0">
                <a:solidFill>
                  <a:srgbClr val="00AF4F"/>
                </a:solidFill>
                <a:latin typeface="Arial"/>
                <a:cs typeface="Arial"/>
              </a:rPr>
              <a:t>Energy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neither be created </a:t>
            </a:r>
            <a:r>
              <a:rPr sz="2400" spc="-10" dirty="0">
                <a:latin typeface="Arial"/>
                <a:cs typeface="Arial"/>
              </a:rPr>
              <a:t>nor it </a:t>
            </a:r>
            <a:r>
              <a:rPr sz="2400" spc="-5" dirty="0">
                <a:latin typeface="Arial"/>
                <a:cs typeface="Arial"/>
              </a:rPr>
              <a:t>can be  destroyed.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can </a:t>
            </a:r>
            <a:r>
              <a:rPr sz="2400" spc="-10" dirty="0">
                <a:latin typeface="Arial"/>
                <a:cs typeface="Arial"/>
              </a:rPr>
              <a:t>only </a:t>
            </a:r>
            <a:r>
              <a:rPr sz="2400" spc="-5" dirty="0">
                <a:latin typeface="Arial"/>
                <a:cs typeface="Arial"/>
              </a:rPr>
              <a:t>be converted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10" dirty="0">
                <a:latin typeface="Arial"/>
                <a:cs typeface="Arial"/>
              </a:rPr>
              <a:t>one </a:t>
            </a:r>
            <a:r>
              <a:rPr sz="2400" spc="-5" dirty="0">
                <a:latin typeface="Arial"/>
                <a:cs typeface="Arial"/>
              </a:rPr>
              <a:t>form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another.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UnDotum"/>
              <a:buChar char=""/>
            </a:pPr>
            <a:endParaRPr sz="350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buClr>
                <a:srgbClr val="000000"/>
              </a:buClr>
              <a:buFont typeface="UnDotum"/>
              <a:buChar char=""/>
              <a:tabLst>
                <a:tab pos="389890" algn="l"/>
              </a:tabLst>
            </a:pPr>
            <a:r>
              <a:rPr sz="2400" b="1" spc="-10" dirty="0">
                <a:solidFill>
                  <a:srgbClr val="006FBF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006FBF"/>
                </a:solidFill>
                <a:latin typeface="Arial"/>
                <a:cs typeface="Arial"/>
              </a:rPr>
              <a:t>example</a:t>
            </a:r>
            <a:r>
              <a:rPr sz="2400" b="1" dirty="0">
                <a:solidFill>
                  <a:srgbClr val="006FBF"/>
                </a:solidFill>
                <a:latin typeface="Arial"/>
                <a:cs typeface="Arial"/>
              </a:rPr>
              <a:t> 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389890" marR="312420" indent="-326390">
              <a:lnSpc>
                <a:spcPct val="100000"/>
              </a:lnSpc>
              <a:buChar char="•"/>
              <a:tabLst>
                <a:tab pos="389255" algn="l"/>
                <a:tab pos="389890" algn="l"/>
              </a:tabLst>
            </a:pPr>
            <a:r>
              <a:rPr sz="2100" spc="-5" dirty="0">
                <a:latin typeface="Arial"/>
                <a:cs typeface="Arial"/>
              </a:rPr>
              <a:t>In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10" dirty="0">
                <a:latin typeface="Arial"/>
                <a:cs typeface="Arial"/>
              </a:rPr>
              <a:t>room </a:t>
            </a:r>
            <a:r>
              <a:rPr sz="2100" spc="-5" dirty="0">
                <a:latin typeface="Arial"/>
                <a:cs typeface="Arial"/>
              </a:rPr>
              <a:t>heater, electrical </a:t>
            </a:r>
            <a:r>
              <a:rPr sz="2100" spc="-10" dirty="0">
                <a:latin typeface="Arial"/>
                <a:cs typeface="Arial"/>
              </a:rPr>
              <a:t>energy </a:t>
            </a:r>
            <a:r>
              <a:rPr sz="2100" dirty="0">
                <a:latin typeface="Arial"/>
                <a:cs typeface="Arial"/>
              </a:rPr>
              <a:t>is </a:t>
            </a:r>
            <a:r>
              <a:rPr sz="2100" spc="-10" dirty="0">
                <a:latin typeface="Arial"/>
                <a:cs typeface="Arial"/>
              </a:rPr>
              <a:t>converted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100" spc="-5" dirty="0">
                <a:latin typeface="Arial"/>
                <a:cs typeface="Arial"/>
              </a:rPr>
              <a:t>thermal  </a:t>
            </a:r>
            <a:r>
              <a:rPr sz="2100" spc="-10" dirty="0">
                <a:latin typeface="Arial"/>
                <a:cs typeface="Arial"/>
              </a:rPr>
              <a:t>energy.</a:t>
            </a:r>
            <a:endParaRPr sz="2100">
              <a:latin typeface="Arial"/>
              <a:cs typeface="Arial"/>
            </a:endParaRPr>
          </a:p>
          <a:p>
            <a:pPr marL="389890" marR="563880" indent="-326390">
              <a:lnSpc>
                <a:spcPct val="100000"/>
              </a:lnSpc>
              <a:spcBef>
                <a:spcPts val="500"/>
              </a:spcBef>
              <a:buChar char="•"/>
              <a:tabLst>
                <a:tab pos="389255" algn="l"/>
                <a:tab pos="389890" algn="l"/>
                <a:tab pos="1439545" algn="l"/>
              </a:tabLst>
            </a:pPr>
            <a:r>
              <a:rPr sz="2100" spc="-10" dirty="0">
                <a:latin typeface="Arial"/>
                <a:cs typeface="Arial"/>
              </a:rPr>
              <a:t>Turbine	</a:t>
            </a:r>
            <a:r>
              <a:rPr sz="2100" spc="-5" dirty="0">
                <a:latin typeface="Arial"/>
                <a:cs typeface="Arial"/>
              </a:rPr>
              <a:t>converts mechanical </a:t>
            </a:r>
            <a:r>
              <a:rPr sz="2100" spc="-10" dirty="0">
                <a:latin typeface="Arial"/>
                <a:cs typeface="Arial"/>
              </a:rPr>
              <a:t>energy </a:t>
            </a:r>
            <a:r>
              <a:rPr sz="2100" spc="-5" dirty="0">
                <a:latin typeface="Arial"/>
                <a:cs typeface="Arial"/>
              </a:rPr>
              <a:t>stored </a:t>
            </a:r>
            <a:r>
              <a:rPr sz="2100" dirty="0">
                <a:latin typeface="Arial"/>
                <a:cs typeface="Arial"/>
              </a:rPr>
              <a:t>in </a:t>
            </a:r>
            <a:r>
              <a:rPr sz="2100" spc="-5" dirty="0">
                <a:latin typeface="Arial"/>
                <a:cs typeface="Arial"/>
              </a:rPr>
              <a:t>steam to  electrical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energy.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69" y="1240790"/>
            <a:ext cx="7566659" cy="2066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2038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UnDotum"/>
              <a:buChar char=""/>
              <a:tabLst>
                <a:tab pos="335280" algn="l"/>
              </a:tabLst>
            </a:pPr>
            <a:r>
              <a:rPr sz="2200" b="1" spc="-400" dirty="0">
                <a:solidFill>
                  <a:srgbClr val="0083D0"/>
                </a:solidFill>
                <a:latin typeface="Arial"/>
                <a:cs typeface="Arial"/>
              </a:rPr>
              <a:t>RECYCLE </a:t>
            </a:r>
            <a:r>
              <a:rPr sz="2200" spc="-90" dirty="0">
                <a:latin typeface="Arial"/>
                <a:cs typeface="Arial"/>
              </a:rPr>
              <a:t>waste </a:t>
            </a:r>
            <a:r>
              <a:rPr sz="2200" spc="-70" dirty="0">
                <a:latin typeface="Arial"/>
                <a:cs typeface="Arial"/>
              </a:rPr>
              <a:t>materials </a:t>
            </a:r>
            <a:r>
              <a:rPr sz="2200" spc="-5" dirty="0">
                <a:latin typeface="Arial"/>
                <a:cs typeface="Arial"/>
              </a:rPr>
              <a:t>into </a:t>
            </a:r>
            <a:r>
              <a:rPr sz="2200" spc="-80" dirty="0">
                <a:latin typeface="Arial"/>
                <a:cs typeface="Arial"/>
              </a:rPr>
              <a:t>new </a:t>
            </a:r>
            <a:r>
              <a:rPr sz="2200" spc="-75" dirty="0">
                <a:latin typeface="Arial"/>
                <a:cs typeface="Arial"/>
              </a:rPr>
              <a:t>products </a:t>
            </a:r>
            <a:r>
              <a:rPr sz="2200" spc="25" dirty="0">
                <a:latin typeface="Arial"/>
                <a:cs typeface="Arial"/>
              </a:rPr>
              <a:t>to </a:t>
            </a:r>
            <a:r>
              <a:rPr sz="2200" spc="-55" dirty="0">
                <a:latin typeface="Arial"/>
                <a:cs typeface="Arial"/>
              </a:rPr>
              <a:t>prevent</a:t>
            </a:r>
            <a:r>
              <a:rPr sz="2200" spc="-40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waste 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5" dirty="0">
                <a:latin typeface="Arial"/>
                <a:cs typeface="Arial"/>
              </a:rPr>
              <a:t>potentially </a:t>
            </a:r>
            <a:r>
              <a:rPr sz="2200" spc="-75" dirty="0">
                <a:latin typeface="Arial"/>
                <a:cs typeface="Arial"/>
              </a:rPr>
              <a:t>useful</a:t>
            </a:r>
            <a:r>
              <a:rPr sz="2200" spc="-34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materials.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UnDotum"/>
              <a:buChar char="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UnDotum"/>
              <a:buChar char=""/>
            </a:pPr>
            <a:endParaRPr sz="235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buClr>
                <a:srgbClr val="000000"/>
              </a:buClr>
              <a:buSzPct val="91666"/>
              <a:buFont typeface="UnDotum"/>
              <a:buChar char=""/>
              <a:tabLst>
                <a:tab pos="335280" algn="l"/>
              </a:tabLst>
            </a:pPr>
            <a:r>
              <a:rPr sz="2400" b="1" spc="-400" dirty="0">
                <a:solidFill>
                  <a:srgbClr val="0083D0"/>
                </a:solidFill>
                <a:latin typeface="Arial"/>
                <a:cs typeface="Arial"/>
              </a:rPr>
              <a:t>REPLACE </a:t>
            </a:r>
            <a:r>
              <a:rPr sz="2200" spc="-40" dirty="0">
                <a:latin typeface="Arial"/>
                <a:cs typeface="Arial"/>
              </a:rPr>
              <a:t>old </a:t>
            </a:r>
            <a:r>
              <a:rPr sz="2200" spc="-30" dirty="0">
                <a:latin typeface="Arial"/>
                <a:cs typeface="Arial"/>
              </a:rPr>
              <a:t>light </a:t>
            </a:r>
            <a:r>
              <a:rPr sz="2200" spc="-95" dirty="0">
                <a:latin typeface="Arial"/>
                <a:cs typeface="Arial"/>
              </a:rPr>
              <a:t>bulbs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130" dirty="0">
                <a:latin typeface="Arial"/>
                <a:cs typeface="Arial"/>
              </a:rPr>
              <a:t>saving </a:t>
            </a:r>
            <a:r>
              <a:rPr sz="2200" spc="-65" dirty="0">
                <a:latin typeface="Arial"/>
                <a:cs typeface="Arial"/>
              </a:rPr>
              <a:t>fluorescent </a:t>
            </a:r>
            <a:r>
              <a:rPr sz="2200" spc="-90" dirty="0">
                <a:latin typeface="Arial"/>
                <a:cs typeface="Arial"/>
              </a:rPr>
              <a:t>bulbs.  </a:t>
            </a:r>
            <a:r>
              <a:rPr sz="2200" spc="-150" dirty="0">
                <a:latin typeface="Arial"/>
                <a:cs typeface="Arial"/>
              </a:rPr>
              <a:t>They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may </a:t>
            </a:r>
            <a:r>
              <a:rPr sz="2200" spc="-95" dirty="0">
                <a:latin typeface="Arial"/>
                <a:cs typeface="Arial"/>
              </a:rPr>
              <a:t>cost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more,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but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60" dirty="0">
                <a:latin typeface="Arial"/>
                <a:cs typeface="Arial"/>
              </a:rPr>
              <a:t>save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you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much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more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in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long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run.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2069" y="34290"/>
            <a:ext cx="5426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AF4F"/>
                </a:solidFill>
                <a:latin typeface="Arial Black"/>
                <a:cs typeface="Arial Black"/>
              </a:rPr>
              <a:t>What </a:t>
            </a:r>
            <a:r>
              <a:rPr sz="4400" b="0" dirty="0">
                <a:solidFill>
                  <a:srgbClr val="00AF4F"/>
                </a:solidFill>
                <a:latin typeface="Arial Black"/>
                <a:cs typeface="Arial Black"/>
              </a:rPr>
              <a:t>we can </a:t>
            </a:r>
            <a:r>
              <a:rPr sz="4400" b="0" spc="-5" dirty="0">
                <a:solidFill>
                  <a:srgbClr val="00AF4F"/>
                </a:solidFill>
                <a:latin typeface="Arial Black"/>
                <a:cs typeface="Arial Black"/>
              </a:rPr>
              <a:t>do</a:t>
            </a:r>
            <a:r>
              <a:rPr sz="4400" b="0" spc="-105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4400" b="0" dirty="0">
                <a:solidFill>
                  <a:srgbClr val="00AF4F"/>
                </a:solidFill>
                <a:latin typeface="Arial Black"/>
                <a:cs typeface="Arial Black"/>
              </a:rPr>
              <a:t>?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7780" indent="635" algn="ctr">
              <a:lnSpc>
                <a:spcPct val="119900"/>
              </a:lnSpc>
              <a:spcBef>
                <a:spcPts val="100"/>
              </a:spcBef>
            </a:pPr>
            <a:r>
              <a:rPr sz="4200" b="0" spc="-592" baseline="5952" dirty="0">
                <a:latin typeface="UnDotum"/>
                <a:cs typeface="UnDotum"/>
              </a:rPr>
              <a:t></a:t>
            </a:r>
            <a:r>
              <a:rPr sz="2800" spc="-395" dirty="0"/>
              <a:t>RECYCLING </a:t>
            </a:r>
            <a:r>
              <a:rPr sz="2800" spc="-295" dirty="0"/>
              <a:t>IS </a:t>
            </a:r>
            <a:r>
              <a:rPr sz="2800" spc="-260" dirty="0"/>
              <a:t>AN </a:t>
            </a:r>
            <a:r>
              <a:rPr sz="2800" spc="-440" dirty="0"/>
              <a:t>EXCELLENT </a:t>
            </a:r>
            <a:r>
              <a:rPr sz="2800" spc="-290" dirty="0"/>
              <a:t>WAY </a:t>
            </a:r>
            <a:r>
              <a:rPr sz="2800" spc="-355" dirty="0"/>
              <a:t>OF </a:t>
            </a:r>
            <a:r>
              <a:rPr sz="2800" spc="-290" dirty="0"/>
              <a:t>SAVING  </a:t>
            </a:r>
            <a:r>
              <a:rPr sz="2800" spc="-409" dirty="0"/>
              <a:t>ENERGY </a:t>
            </a:r>
            <a:r>
              <a:rPr sz="2800" spc="-260" dirty="0"/>
              <a:t>AND </a:t>
            </a:r>
            <a:r>
              <a:rPr sz="2800" spc="-340" dirty="0"/>
              <a:t>CONSERVING </a:t>
            </a:r>
            <a:r>
              <a:rPr sz="2800" spc="-370" dirty="0"/>
              <a:t>THE</a:t>
            </a:r>
            <a:r>
              <a:rPr sz="2800" spc="-445" dirty="0"/>
              <a:t> </a:t>
            </a:r>
            <a:r>
              <a:rPr sz="2800" spc="-235" dirty="0"/>
              <a:t>ENVIRONMENT.</a:t>
            </a:r>
            <a:endParaRPr sz="2800">
              <a:latin typeface="UnDotum"/>
              <a:cs typeface="UnDotum"/>
            </a:endParaRPr>
          </a:p>
          <a:p>
            <a:pPr marL="1905" algn="ctr">
              <a:lnSpc>
                <a:spcPct val="100000"/>
              </a:lnSpc>
              <a:spcBef>
                <a:spcPts val="670"/>
              </a:spcBef>
            </a:pPr>
            <a:r>
              <a:rPr spc="-235" dirty="0">
                <a:solidFill>
                  <a:srgbClr val="007F00"/>
                </a:solidFill>
              </a:rPr>
              <a:t>Do </a:t>
            </a:r>
            <a:r>
              <a:rPr spc="-220" dirty="0">
                <a:solidFill>
                  <a:srgbClr val="007F00"/>
                </a:solidFill>
              </a:rPr>
              <a:t>you </a:t>
            </a:r>
            <a:r>
              <a:rPr spc="-185" dirty="0">
                <a:solidFill>
                  <a:srgbClr val="007F00"/>
                </a:solidFill>
              </a:rPr>
              <a:t>know</a:t>
            </a:r>
            <a:r>
              <a:rPr spc="10" dirty="0">
                <a:solidFill>
                  <a:srgbClr val="007F00"/>
                </a:solidFill>
              </a:rPr>
              <a:t> </a:t>
            </a:r>
            <a:r>
              <a:rPr spc="-100" dirty="0">
                <a:solidFill>
                  <a:srgbClr val="007F00"/>
                </a:solidFill>
              </a:rPr>
              <a:t>that: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 marR="927735">
              <a:lnSpc>
                <a:spcPct val="115500"/>
              </a:lnSpc>
              <a:spcBef>
                <a:spcPts val="240"/>
              </a:spcBef>
              <a:buSzPct val="127272"/>
              <a:buFont typeface="UnDotum"/>
              <a:buChar char=""/>
              <a:tabLst>
                <a:tab pos="388620" algn="l"/>
              </a:tabLst>
            </a:pPr>
            <a:r>
              <a:rPr sz="2200" spc="-110" dirty="0"/>
              <a:t>1 </a:t>
            </a:r>
            <a:r>
              <a:rPr sz="2200" spc="-100" dirty="0"/>
              <a:t>recycled </a:t>
            </a:r>
            <a:r>
              <a:rPr sz="2200" spc="20" dirty="0"/>
              <a:t>tin </a:t>
            </a:r>
            <a:r>
              <a:rPr sz="2200" spc="-45" dirty="0"/>
              <a:t>would </a:t>
            </a:r>
            <a:r>
              <a:rPr sz="2200" spc="-165" dirty="0"/>
              <a:t>save </a:t>
            </a:r>
            <a:r>
              <a:rPr sz="2200" spc="-105" dirty="0"/>
              <a:t>enough energy </a:t>
            </a:r>
            <a:r>
              <a:rPr sz="2200" spc="25" dirty="0"/>
              <a:t>to</a:t>
            </a:r>
            <a:r>
              <a:rPr sz="2200" spc="-459" dirty="0"/>
              <a:t> </a:t>
            </a:r>
            <a:r>
              <a:rPr sz="2200" spc="-55" dirty="0"/>
              <a:t>power </a:t>
            </a:r>
            <a:r>
              <a:rPr sz="2200" spc="-170" dirty="0"/>
              <a:t>a  </a:t>
            </a:r>
            <a:r>
              <a:rPr sz="2200" spc="-65" dirty="0"/>
              <a:t>television </a:t>
            </a:r>
            <a:r>
              <a:rPr sz="2200" spc="10" dirty="0"/>
              <a:t>for </a:t>
            </a:r>
            <a:r>
              <a:rPr sz="2200" spc="-110" dirty="0"/>
              <a:t>3</a:t>
            </a:r>
            <a:r>
              <a:rPr sz="2200" spc="-325" dirty="0"/>
              <a:t> </a:t>
            </a:r>
            <a:r>
              <a:rPr sz="2200" spc="-80" dirty="0"/>
              <a:t>hours.</a:t>
            </a:r>
            <a:endParaRPr sz="2200"/>
          </a:p>
          <a:p>
            <a:pPr marL="25400" marR="17780">
              <a:lnSpc>
                <a:spcPct val="120100"/>
              </a:lnSpc>
              <a:buFont typeface="UnDotum"/>
              <a:buChar char=""/>
              <a:tabLst>
                <a:tab pos="309880" algn="l"/>
              </a:tabLst>
            </a:pPr>
            <a:r>
              <a:rPr sz="2200" spc="-110" dirty="0"/>
              <a:t>1 </a:t>
            </a:r>
            <a:r>
              <a:rPr sz="2200" spc="-100" dirty="0"/>
              <a:t>recycled </a:t>
            </a:r>
            <a:r>
              <a:rPr sz="2200" spc="-170" dirty="0"/>
              <a:t>glass </a:t>
            </a:r>
            <a:r>
              <a:rPr sz="2200" spc="-5" dirty="0"/>
              <a:t>bottle </a:t>
            </a:r>
            <a:r>
              <a:rPr sz="2200" spc="-45" dirty="0"/>
              <a:t>would </a:t>
            </a:r>
            <a:r>
              <a:rPr sz="2200" spc="-165" dirty="0"/>
              <a:t>save </a:t>
            </a:r>
            <a:r>
              <a:rPr sz="2200" spc="-105" dirty="0"/>
              <a:t>enough energy </a:t>
            </a:r>
            <a:r>
              <a:rPr sz="2200" spc="25" dirty="0"/>
              <a:t>to </a:t>
            </a:r>
            <a:r>
              <a:rPr sz="2200" spc="-55" dirty="0"/>
              <a:t>power</a:t>
            </a:r>
            <a:r>
              <a:rPr sz="2200" spc="-434" dirty="0"/>
              <a:t> </a:t>
            </a:r>
            <a:r>
              <a:rPr sz="2200" spc="-170" dirty="0"/>
              <a:t>a  </a:t>
            </a:r>
            <a:r>
              <a:rPr sz="2200" spc="-60" dirty="0"/>
              <a:t>computer </a:t>
            </a:r>
            <a:r>
              <a:rPr sz="2200" spc="10" dirty="0"/>
              <a:t>for </a:t>
            </a:r>
            <a:r>
              <a:rPr sz="2200" spc="-114" dirty="0"/>
              <a:t>25</a:t>
            </a:r>
            <a:r>
              <a:rPr sz="2200" spc="-315" dirty="0"/>
              <a:t> </a:t>
            </a:r>
            <a:r>
              <a:rPr sz="2200" spc="-70" dirty="0"/>
              <a:t>minutes.</a:t>
            </a:r>
            <a:endParaRPr sz="2200"/>
          </a:p>
          <a:p>
            <a:pPr marL="25400" marR="34925">
              <a:lnSpc>
                <a:spcPts val="3170"/>
              </a:lnSpc>
              <a:spcBef>
                <a:spcPts val="185"/>
              </a:spcBef>
              <a:buFont typeface="UnDotum"/>
              <a:buChar char=""/>
              <a:tabLst>
                <a:tab pos="309880" algn="l"/>
              </a:tabLst>
            </a:pPr>
            <a:r>
              <a:rPr sz="2200" spc="-110" dirty="0"/>
              <a:t>1 </a:t>
            </a:r>
            <a:r>
              <a:rPr sz="2200" spc="-100" dirty="0"/>
              <a:t>recycled </a:t>
            </a:r>
            <a:r>
              <a:rPr sz="2200" spc="-75" dirty="0"/>
              <a:t>plastic </a:t>
            </a:r>
            <a:r>
              <a:rPr sz="2200" spc="-5" dirty="0"/>
              <a:t>bottle </a:t>
            </a:r>
            <a:r>
              <a:rPr sz="2200" spc="-45" dirty="0"/>
              <a:t>would </a:t>
            </a:r>
            <a:r>
              <a:rPr sz="2200" spc="-160" dirty="0"/>
              <a:t>save </a:t>
            </a:r>
            <a:r>
              <a:rPr sz="2200" spc="-105" dirty="0"/>
              <a:t>enough energy </a:t>
            </a:r>
            <a:r>
              <a:rPr sz="2200" spc="30" dirty="0"/>
              <a:t>to</a:t>
            </a:r>
            <a:r>
              <a:rPr sz="2200" spc="-434" dirty="0"/>
              <a:t> </a:t>
            </a:r>
            <a:r>
              <a:rPr sz="2200" spc="-55" dirty="0"/>
              <a:t>power  </a:t>
            </a:r>
            <a:r>
              <a:rPr sz="2200" spc="-170" dirty="0"/>
              <a:t>a </a:t>
            </a:r>
            <a:r>
              <a:rPr sz="2200" spc="-35" dirty="0"/>
              <a:t>60-watt </a:t>
            </a:r>
            <a:r>
              <a:rPr sz="2200" spc="-30" dirty="0"/>
              <a:t>light </a:t>
            </a:r>
            <a:r>
              <a:rPr sz="2200" spc="-55" dirty="0"/>
              <a:t>bulb </a:t>
            </a:r>
            <a:r>
              <a:rPr sz="2200" spc="10" dirty="0"/>
              <a:t>for</a:t>
            </a:r>
            <a:r>
              <a:rPr sz="2200" spc="-365" dirty="0"/>
              <a:t> </a:t>
            </a:r>
            <a:r>
              <a:rPr sz="2200" spc="-110" dirty="0"/>
              <a:t>3 </a:t>
            </a:r>
            <a:r>
              <a:rPr sz="2200" spc="-85" dirty="0"/>
              <a:t>hours.</a:t>
            </a:r>
            <a:endParaRPr sz="2200"/>
          </a:p>
          <a:p>
            <a:pPr marL="309880" indent="-284480">
              <a:lnSpc>
                <a:spcPct val="100000"/>
              </a:lnSpc>
              <a:spcBef>
                <a:spcPts val="325"/>
              </a:spcBef>
              <a:buFont typeface="UnDotum"/>
              <a:buChar char=""/>
              <a:tabLst>
                <a:tab pos="309880" algn="l"/>
              </a:tabLst>
            </a:pPr>
            <a:r>
              <a:rPr sz="2200" spc="-204" dirty="0"/>
              <a:t>70% </a:t>
            </a:r>
            <a:r>
              <a:rPr sz="2200" spc="-155" dirty="0"/>
              <a:t>less </a:t>
            </a:r>
            <a:r>
              <a:rPr sz="2200" spc="-105" dirty="0"/>
              <a:t>energy </a:t>
            </a:r>
            <a:r>
              <a:rPr sz="2200" spc="-120" dirty="0"/>
              <a:t>is </a:t>
            </a:r>
            <a:r>
              <a:rPr sz="2200" spc="-55" dirty="0"/>
              <a:t>required </a:t>
            </a:r>
            <a:r>
              <a:rPr sz="2200" spc="25" dirty="0"/>
              <a:t>to </a:t>
            </a:r>
            <a:r>
              <a:rPr sz="2200" spc="-100" dirty="0"/>
              <a:t>recycle </a:t>
            </a:r>
            <a:r>
              <a:rPr sz="2200" spc="-85" dirty="0"/>
              <a:t>paper </a:t>
            </a:r>
            <a:r>
              <a:rPr sz="2200" spc="-95" dirty="0"/>
              <a:t>compared</a:t>
            </a:r>
            <a:r>
              <a:rPr sz="2200" spc="-305" dirty="0"/>
              <a:t> </a:t>
            </a:r>
            <a:r>
              <a:rPr sz="2200" spc="10" dirty="0"/>
              <a:t>with</a:t>
            </a:r>
            <a:endParaRPr sz="2200"/>
          </a:p>
          <a:p>
            <a:pPr marL="25400">
              <a:lnSpc>
                <a:spcPct val="100000"/>
              </a:lnSpc>
              <a:spcBef>
                <a:spcPts val="530"/>
              </a:spcBef>
            </a:pPr>
            <a:r>
              <a:rPr spc="-105" dirty="0"/>
              <a:t>making </a:t>
            </a:r>
            <a:r>
              <a:rPr spc="65" dirty="0"/>
              <a:t>it </a:t>
            </a:r>
            <a:r>
              <a:rPr spc="-15" dirty="0"/>
              <a:t>from </a:t>
            </a:r>
            <a:r>
              <a:rPr spc="-55" dirty="0"/>
              <a:t>raw</a:t>
            </a:r>
            <a:r>
              <a:rPr spc="-455" dirty="0"/>
              <a:t> </a:t>
            </a:r>
            <a:r>
              <a:rPr spc="-70" dirty="0"/>
              <a:t>materials.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2020" y="33020"/>
            <a:ext cx="22148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2415" algn="l"/>
              </a:tabLst>
            </a:pPr>
            <a:r>
              <a:rPr sz="4400" b="0" spc="-5" dirty="0">
                <a:solidFill>
                  <a:srgbClr val="00AF4F"/>
                </a:solidFill>
                <a:latin typeface="Impact"/>
                <a:cs typeface="Impact"/>
              </a:rPr>
              <a:t>T</a:t>
            </a:r>
            <a:r>
              <a:rPr sz="4400" b="0" dirty="0">
                <a:solidFill>
                  <a:srgbClr val="00AF4F"/>
                </a:solidFill>
                <a:latin typeface="Impact"/>
                <a:cs typeface="Impact"/>
              </a:rPr>
              <a:t>H</a:t>
            </a:r>
            <a:r>
              <a:rPr sz="4400" b="0" spc="-5" dirty="0">
                <a:solidFill>
                  <a:srgbClr val="00AF4F"/>
                </a:solidFill>
                <a:latin typeface="Impact"/>
                <a:cs typeface="Impact"/>
              </a:rPr>
              <a:t>R</a:t>
            </a:r>
            <a:r>
              <a:rPr sz="4400" b="0" spc="5" dirty="0">
                <a:solidFill>
                  <a:srgbClr val="00AF4F"/>
                </a:solidFill>
                <a:latin typeface="Impact"/>
                <a:cs typeface="Impact"/>
              </a:rPr>
              <a:t>E</a:t>
            </a:r>
            <a:r>
              <a:rPr sz="4400" b="0" dirty="0">
                <a:solidFill>
                  <a:srgbClr val="00AF4F"/>
                </a:solidFill>
                <a:latin typeface="Impact"/>
                <a:cs typeface="Impact"/>
              </a:rPr>
              <a:t>E	</a:t>
            </a:r>
            <a:r>
              <a:rPr sz="4400" b="0" spc="5" dirty="0">
                <a:solidFill>
                  <a:srgbClr val="00AF4F"/>
                </a:solidFill>
                <a:latin typeface="Impact"/>
                <a:cs typeface="Impact"/>
              </a:rPr>
              <a:t>R</a:t>
            </a:r>
            <a:r>
              <a:rPr sz="4400" b="0" dirty="0">
                <a:solidFill>
                  <a:srgbClr val="00AF4F"/>
                </a:solidFill>
                <a:latin typeface="Impact"/>
                <a:cs typeface="Impact"/>
              </a:rPr>
              <a:t>’s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" y="1360170"/>
            <a:ext cx="7518400" cy="26441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7190" marR="43180" indent="-326390">
              <a:lnSpc>
                <a:spcPts val="2630"/>
              </a:lnSpc>
              <a:spcBef>
                <a:spcPts val="195"/>
              </a:spcBef>
            </a:pPr>
            <a:r>
              <a:rPr sz="3300" spc="-675" baseline="6313" dirty="0">
                <a:latin typeface="UnDotum"/>
                <a:cs typeface="UnDotum"/>
              </a:rPr>
              <a:t> </a:t>
            </a: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125" dirty="0">
                <a:latin typeface="Arial"/>
                <a:cs typeface="Arial"/>
              </a:rPr>
              <a:t>slogan </a:t>
            </a:r>
            <a:r>
              <a:rPr sz="2200" i="1" spc="-114" dirty="0">
                <a:solidFill>
                  <a:srgbClr val="007F00"/>
                </a:solidFill>
                <a:latin typeface="Arial"/>
                <a:cs typeface="Arial"/>
              </a:rPr>
              <a:t>reduce, </a:t>
            </a:r>
            <a:r>
              <a:rPr sz="2200" i="1" spc="-130" dirty="0">
                <a:solidFill>
                  <a:srgbClr val="007F00"/>
                </a:solidFill>
                <a:latin typeface="Arial"/>
                <a:cs typeface="Arial"/>
              </a:rPr>
              <a:t>reuse, </a:t>
            </a:r>
            <a:r>
              <a:rPr sz="2200" i="1" spc="-120" dirty="0">
                <a:solidFill>
                  <a:srgbClr val="007F00"/>
                </a:solidFill>
                <a:latin typeface="Arial"/>
                <a:cs typeface="Arial"/>
              </a:rPr>
              <a:t>recycle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55" dirty="0">
                <a:latin typeface="Arial"/>
                <a:cs typeface="Arial"/>
              </a:rPr>
              <a:t>widely </a:t>
            </a:r>
            <a:r>
              <a:rPr sz="2200" spc="-130" dirty="0">
                <a:latin typeface="Arial"/>
                <a:cs typeface="Arial"/>
              </a:rPr>
              <a:t>used </a:t>
            </a:r>
            <a:r>
              <a:rPr sz="2200" spc="25" dirty="0">
                <a:latin typeface="Arial"/>
                <a:cs typeface="Arial"/>
              </a:rPr>
              <a:t>to </a:t>
            </a:r>
            <a:r>
              <a:rPr sz="2200" spc="-105" dirty="0">
                <a:latin typeface="Arial"/>
                <a:cs typeface="Arial"/>
              </a:rPr>
              <a:t>raise  </a:t>
            </a:r>
            <a:r>
              <a:rPr sz="2200" spc="-130" dirty="0">
                <a:latin typeface="Arial"/>
                <a:cs typeface="Arial"/>
              </a:rPr>
              <a:t>awareness </a:t>
            </a:r>
            <a:r>
              <a:rPr sz="2200" spc="-105" dirty="0">
                <a:latin typeface="Arial"/>
                <a:cs typeface="Arial"/>
              </a:rPr>
              <a:t>against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50" dirty="0">
                <a:latin typeface="Arial"/>
                <a:cs typeface="Arial"/>
              </a:rPr>
              <a:t>use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80" dirty="0">
                <a:latin typeface="Arial"/>
                <a:cs typeface="Arial"/>
              </a:rPr>
              <a:t>non-renewable </a:t>
            </a:r>
            <a:r>
              <a:rPr sz="2200" spc="-110" dirty="0">
                <a:latin typeface="Arial"/>
                <a:cs typeface="Arial"/>
              </a:rPr>
              <a:t>source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37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energy.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377190" indent="-326390">
              <a:lnSpc>
                <a:spcPct val="100000"/>
              </a:lnSpc>
              <a:spcBef>
                <a:spcPts val="1465"/>
              </a:spcBef>
              <a:buChar char="•"/>
              <a:tabLst>
                <a:tab pos="376555" algn="l"/>
                <a:tab pos="377190" algn="l"/>
              </a:tabLst>
            </a:pPr>
            <a:r>
              <a:rPr sz="2800" spc="-210" dirty="0">
                <a:solidFill>
                  <a:srgbClr val="252599"/>
                </a:solidFill>
                <a:latin typeface="Arial"/>
                <a:cs typeface="Arial"/>
              </a:rPr>
              <a:t>Reduce</a:t>
            </a:r>
            <a:r>
              <a:rPr sz="2800" spc="-15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252599"/>
                </a:solidFill>
                <a:latin typeface="Arial"/>
                <a:cs typeface="Arial"/>
              </a:rPr>
              <a:t>consumption</a:t>
            </a:r>
            <a:endParaRPr sz="2800">
              <a:latin typeface="Arial"/>
              <a:cs typeface="Arial"/>
            </a:endParaRPr>
          </a:p>
          <a:p>
            <a:pPr marL="377190" indent="-326390">
              <a:lnSpc>
                <a:spcPct val="100000"/>
              </a:lnSpc>
              <a:spcBef>
                <a:spcPts val="600"/>
              </a:spcBef>
              <a:buChar char="•"/>
              <a:tabLst>
                <a:tab pos="376555" algn="l"/>
                <a:tab pos="377190" algn="l"/>
              </a:tabLst>
            </a:pPr>
            <a:r>
              <a:rPr sz="2800" spc="-254" dirty="0">
                <a:solidFill>
                  <a:srgbClr val="6F2F9F"/>
                </a:solidFill>
                <a:latin typeface="Arial"/>
                <a:cs typeface="Arial"/>
              </a:rPr>
              <a:t>Reuse </a:t>
            </a:r>
            <a:r>
              <a:rPr sz="2800" spc="-90" dirty="0">
                <a:solidFill>
                  <a:srgbClr val="6F2F9F"/>
                </a:solidFill>
                <a:latin typeface="Arial"/>
                <a:cs typeface="Arial"/>
              </a:rPr>
              <a:t>manufactured</a:t>
            </a:r>
            <a:r>
              <a:rPr sz="28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6F2F9F"/>
                </a:solidFill>
                <a:latin typeface="Arial"/>
                <a:cs typeface="Arial"/>
              </a:rPr>
              <a:t>products</a:t>
            </a:r>
            <a:endParaRPr sz="2800">
              <a:latin typeface="Arial"/>
              <a:cs typeface="Arial"/>
            </a:endParaRPr>
          </a:p>
          <a:p>
            <a:pPr marL="377190" indent="-326390">
              <a:lnSpc>
                <a:spcPct val="100000"/>
              </a:lnSpc>
              <a:spcBef>
                <a:spcPts val="590"/>
              </a:spcBef>
              <a:buChar char="•"/>
              <a:tabLst>
                <a:tab pos="376555" algn="l"/>
                <a:tab pos="377190" algn="l"/>
              </a:tabLst>
            </a:pPr>
            <a:r>
              <a:rPr sz="2800" spc="-204" dirty="0">
                <a:solidFill>
                  <a:srgbClr val="7777DD"/>
                </a:solidFill>
                <a:latin typeface="Arial"/>
                <a:cs typeface="Arial"/>
              </a:rPr>
              <a:t>Recycle </a:t>
            </a:r>
            <a:r>
              <a:rPr sz="2800" spc="-70" dirty="0">
                <a:solidFill>
                  <a:srgbClr val="7777DD"/>
                </a:solidFill>
                <a:latin typeface="Arial"/>
                <a:cs typeface="Arial"/>
              </a:rPr>
              <a:t>raw</a:t>
            </a:r>
            <a:r>
              <a:rPr sz="2800" spc="-90" dirty="0">
                <a:solidFill>
                  <a:srgbClr val="7777DD"/>
                </a:solidFill>
                <a:latin typeface="Arial"/>
                <a:cs typeface="Arial"/>
              </a:rPr>
              <a:t> materials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1720" y="6130290"/>
            <a:ext cx="3637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</a:rPr>
              <a:t>SAVE </a:t>
            </a:r>
            <a:r>
              <a:rPr sz="2000" spc="-5" dirty="0">
                <a:solidFill>
                  <a:srgbClr val="000000"/>
                </a:solidFill>
              </a:rPr>
              <a:t>ENERGY, SAVE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EARTH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179" y="33020"/>
            <a:ext cx="37134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Impact"/>
                <a:cs typeface="Impact"/>
              </a:rPr>
              <a:t>TYPES </a:t>
            </a:r>
            <a:r>
              <a:rPr sz="4400" b="0" spc="5" dirty="0">
                <a:latin typeface="Impact"/>
                <a:cs typeface="Impact"/>
              </a:rPr>
              <a:t>OF</a:t>
            </a:r>
            <a:r>
              <a:rPr sz="4400" b="0" spc="-80" dirty="0">
                <a:latin typeface="Impact"/>
                <a:cs typeface="Impact"/>
              </a:rPr>
              <a:t> </a:t>
            </a:r>
            <a:r>
              <a:rPr sz="4400" b="0" spc="-5" dirty="0"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" y="1253490"/>
            <a:ext cx="7018655" cy="270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</a:pPr>
            <a:r>
              <a:rPr sz="4800" spc="-525" baseline="6076" dirty="0">
                <a:solidFill>
                  <a:srgbClr val="00AF4F"/>
                </a:solidFill>
                <a:latin typeface="UnDotum"/>
                <a:cs typeface="UnDotum"/>
              </a:rPr>
              <a:t></a:t>
            </a:r>
            <a:r>
              <a:rPr sz="3200" b="1" spc="-350" dirty="0">
                <a:solidFill>
                  <a:srgbClr val="00AF4F"/>
                </a:solidFill>
                <a:latin typeface="Arial"/>
                <a:cs typeface="Arial"/>
              </a:rPr>
              <a:t>Energy </a:t>
            </a:r>
            <a:r>
              <a:rPr sz="3200" b="1" spc="-300" dirty="0">
                <a:solidFill>
                  <a:srgbClr val="00AF4F"/>
                </a:solidFill>
                <a:latin typeface="Arial"/>
                <a:cs typeface="Arial"/>
              </a:rPr>
              <a:t>can </a:t>
            </a:r>
            <a:r>
              <a:rPr sz="3200" b="1" spc="-204" dirty="0">
                <a:solidFill>
                  <a:srgbClr val="00AF4F"/>
                </a:solidFill>
                <a:latin typeface="Arial"/>
                <a:cs typeface="Arial"/>
              </a:rPr>
              <a:t>be </a:t>
            </a:r>
            <a:r>
              <a:rPr sz="3200" b="1" spc="-200" dirty="0">
                <a:solidFill>
                  <a:srgbClr val="00AF4F"/>
                </a:solidFill>
                <a:latin typeface="Arial"/>
                <a:cs typeface="Arial"/>
              </a:rPr>
              <a:t>broadly </a:t>
            </a:r>
            <a:r>
              <a:rPr sz="3200" b="1" spc="-195" dirty="0">
                <a:solidFill>
                  <a:srgbClr val="00AF4F"/>
                </a:solidFill>
                <a:latin typeface="Arial"/>
                <a:cs typeface="Arial"/>
              </a:rPr>
              <a:t>divided </a:t>
            </a:r>
            <a:r>
              <a:rPr sz="3200" b="1" spc="-135" dirty="0">
                <a:solidFill>
                  <a:srgbClr val="00AF4F"/>
                </a:solidFill>
                <a:latin typeface="Arial"/>
                <a:cs typeface="Arial"/>
              </a:rPr>
              <a:t>into </a:t>
            </a:r>
            <a:r>
              <a:rPr sz="3200" b="1" spc="-105" dirty="0">
                <a:solidFill>
                  <a:srgbClr val="00AF4F"/>
                </a:solidFill>
                <a:latin typeface="Arial"/>
                <a:cs typeface="Arial"/>
              </a:rPr>
              <a:t>two  </a:t>
            </a:r>
            <a:r>
              <a:rPr sz="3200" b="1" spc="-220" dirty="0">
                <a:solidFill>
                  <a:srgbClr val="00AF4F"/>
                </a:solidFill>
                <a:latin typeface="Arial"/>
                <a:cs typeface="Arial"/>
              </a:rPr>
              <a:t>categories-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"/>
              <a:cs typeface="Arial"/>
            </a:endParaRPr>
          </a:p>
          <a:p>
            <a:pPr marL="274320" indent="-223520">
              <a:lnSpc>
                <a:spcPct val="100000"/>
              </a:lnSpc>
              <a:buChar char="•"/>
              <a:tabLst>
                <a:tab pos="274320" algn="l"/>
              </a:tabLst>
            </a:pPr>
            <a:r>
              <a:rPr sz="2800" spc="-160" dirty="0">
                <a:latin typeface="Arial"/>
                <a:cs typeface="Arial"/>
              </a:rPr>
              <a:t>Renewable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energy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175895" indent="-125730">
              <a:lnSpc>
                <a:spcPct val="100000"/>
              </a:lnSpc>
              <a:buChar char="•"/>
              <a:tabLst>
                <a:tab pos="176530" algn="l"/>
              </a:tabLst>
            </a:pPr>
            <a:r>
              <a:rPr sz="2800" spc="-110" dirty="0">
                <a:latin typeface="Arial"/>
                <a:cs typeface="Arial"/>
              </a:rPr>
              <a:t>Non-renewable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energy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4110" y="33020"/>
            <a:ext cx="4328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007F00"/>
                </a:solidFill>
                <a:latin typeface="Impact"/>
                <a:cs typeface="Impact"/>
              </a:rPr>
              <a:t>RENEWABLE</a:t>
            </a:r>
            <a:r>
              <a:rPr sz="4400" b="0" spc="-85" dirty="0">
                <a:solidFill>
                  <a:srgbClr val="007F00"/>
                </a:solidFill>
                <a:latin typeface="Impact"/>
                <a:cs typeface="Impact"/>
              </a:rPr>
              <a:t> </a:t>
            </a:r>
            <a:r>
              <a:rPr sz="4400" b="0" dirty="0">
                <a:solidFill>
                  <a:srgbClr val="007F00"/>
                </a:solidFill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" y="1372870"/>
            <a:ext cx="7449184" cy="139319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64490" marR="30480" indent="-326390">
              <a:lnSpc>
                <a:spcPts val="3350"/>
              </a:lnSpc>
              <a:spcBef>
                <a:spcPts val="219"/>
              </a:spcBef>
            </a:pPr>
            <a:r>
              <a:rPr sz="4200" spc="-855" baseline="5952" dirty="0">
                <a:latin typeface="UnDotum"/>
                <a:cs typeface="UnDotum"/>
              </a:rPr>
              <a:t> </a:t>
            </a:r>
            <a:r>
              <a:rPr sz="2800" spc="-160" dirty="0">
                <a:latin typeface="Arial"/>
                <a:cs typeface="Arial"/>
              </a:rPr>
              <a:t>Renewable </a:t>
            </a:r>
            <a:r>
              <a:rPr sz="2800" spc="-135" dirty="0">
                <a:latin typeface="Arial"/>
                <a:cs typeface="Arial"/>
              </a:rPr>
              <a:t>energy </a:t>
            </a:r>
            <a:r>
              <a:rPr sz="2800" spc="-175" dirty="0">
                <a:latin typeface="Arial"/>
                <a:cs typeface="Arial"/>
              </a:rPr>
              <a:t>can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110" dirty="0">
                <a:latin typeface="Arial"/>
                <a:cs typeface="Arial"/>
              </a:rPr>
              <a:t>generated  </a:t>
            </a:r>
            <a:r>
              <a:rPr sz="2800" spc="-90" dirty="0">
                <a:latin typeface="Arial"/>
                <a:cs typeface="Arial"/>
              </a:rPr>
              <a:t>continuously </a:t>
            </a:r>
            <a:r>
              <a:rPr sz="2800" spc="-80" dirty="0">
                <a:latin typeface="Arial"/>
                <a:cs typeface="Arial"/>
              </a:rPr>
              <a:t>practically </a:t>
            </a:r>
            <a:r>
              <a:rPr sz="2800" dirty="0">
                <a:latin typeface="Arial"/>
                <a:cs typeface="Arial"/>
              </a:rPr>
              <a:t>without </a:t>
            </a:r>
            <a:r>
              <a:rPr sz="2800" spc="-170" dirty="0">
                <a:latin typeface="Arial"/>
                <a:cs typeface="Arial"/>
              </a:rPr>
              <a:t>decay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39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source.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4200" spc="-855" baseline="5952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800" b="1" spc="-235" dirty="0">
                <a:solidFill>
                  <a:srgbClr val="006FBF"/>
                </a:solidFill>
                <a:latin typeface="Arial"/>
                <a:cs typeface="Arial"/>
              </a:rPr>
              <a:t>Example</a:t>
            </a:r>
            <a:r>
              <a:rPr sz="2800" b="1" spc="-9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800" b="1" spc="-16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10" y="2702560"/>
            <a:ext cx="150495" cy="28333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400" y="2782569"/>
            <a:ext cx="154178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827405" indent="-33020">
              <a:lnSpc>
                <a:spcPct val="126699"/>
              </a:lnSpc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Solar  </a:t>
            </a:r>
            <a:r>
              <a:rPr sz="2400" spc="-140" dirty="0">
                <a:latin typeface="Arial"/>
                <a:cs typeface="Arial"/>
              </a:rPr>
              <a:t>W</a:t>
            </a:r>
            <a:r>
              <a:rPr sz="2400" spc="-50" dirty="0">
                <a:latin typeface="Arial"/>
                <a:cs typeface="Arial"/>
              </a:rPr>
              <a:t>ind</a:t>
            </a:r>
            <a:endParaRPr sz="2400">
              <a:latin typeface="Arial"/>
              <a:cs typeface="Arial"/>
            </a:endParaRPr>
          </a:p>
          <a:p>
            <a:pPr marL="45720" marR="5080">
              <a:lnSpc>
                <a:spcPct val="124200"/>
              </a:lnSpc>
              <a:spcBef>
                <a:spcPts val="5"/>
              </a:spcBef>
            </a:pPr>
            <a:r>
              <a:rPr sz="2400" spc="-360" dirty="0">
                <a:latin typeface="Arial"/>
                <a:cs typeface="Arial"/>
              </a:rPr>
              <a:t>G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130" dirty="0">
                <a:latin typeface="Arial"/>
                <a:cs typeface="Arial"/>
              </a:rPr>
              <a:t>t</a:t>
            </a:r>
            <a:r>
              <a:rPr sz="2400" spc="-114" dirty="0">
                <a:latin typeface="Arial"/>
                <a:cs typeface="Arial"/>
              </a:rPr>
              <a:t>h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r</a:t>
            </a:r>
            <a:r>
              <a:rPr sz="2400" spc="-85" dirty="0">
                <a:latin typeface="Arial"/>
                <a:cs typeface="Arial"/>
              </a:rPr>
              <a:t>m</a:t>
            </a:r>
            <a:r>
              <a:rPr sz="2400" spc="-75" dirty="0">
                <a:latin typeface="Arial"/>
                <a:cs typeface="Arial"/>
              </a:rPr>
              <a:t>al  </a:t>
            </a:r>
            <a:r>
              <a:rPr sz="2400" spc="-95" dirty="0">
                <a:latin typeface="Arial"/>
                <a:cs typeface="Arial"/>
              </a:rPr>
              <a:t>Hydro  </a:t>
            </a:r>
            <a:r>
              <a:rPr sz="2400" spc="-165" dirty="0">
                <a:latin typeface="Arial"/>
                <a:cs typeface="Arial"/>
              </a:rPr>
              <a:t>Biomass  </a:t>
            </a:r>
            <a:r>
              <a:rPr sz="2400" spc="-114" dirty="0">
                <a:latin typeface="Arial"/>
                <a:cs typeface="Arial"/>
              </a:rPr>
              <a:t>Tidal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850" y="33020"/>
            <a:ext cx="3156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SOLAR</a:t>
            </a:r>
            <a:r>
              <a:rPr sz="4400" b="0" spc="-60" dirty="0">
                <a:solidFill>
                  <a:srgbClr val="005B00"/>
                </a:solidFill>
                <a:latin typeface="Impact"/>
                <a:cs typeface="Impact"/>
              </a:rPr>
              <a:t> </a:t>
            </a: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9" y="767079"/>
            <a:ext cx="2482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450" dirty="0">
                <a:latin typeface="UnDotum"/>
                <a:cs typeface="UnDotum"/>
              </a:rPr>
              <a:t></a:t>
            </a:r>
            <a:endParaRPr sz="22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" y="796290"/>
            <a:ext cx="4375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2200" spc="-135" dirty="0">
                <a:latin typeface="Arial"/>
                <a:cs typeface="Arial"/>
              </a:rPr>
              <a:t>Solar </a:t>
            </a:r>
            <a:r>
              <a:rPr sz="2200" spc="-150" dirty="0">
                <a:latin typeface="Arial"/>
                <a:cs typeface="Arial"/>
              </a:rPr>
              <a:t>Energy </a:t>
            </a:r>
            <a:r>
              <a:rPr sz="2200" spc="-145" dirty="0">
                <a:latin typeface="Arial"/>
                <a:cs typeface="Arial"/>
              </a:rPr>
              <a:t>can </a:t>
            </a:r>
            <a:r>
              <a:rPr sz="2200" spc="-100" dirty="0">
                <a:latin typeface="Arial"/>
                <a:cs typeface="Arial"/>
              </a:rPr>
              <a:t>be </a:t>
            </a:r>
            <a:r>
              <a:rPr sz="2200" spc="-70" dirty="0">
                <a:latin typeface="Arial"/>
                <a:cs typeface="Arial"/>
              </a:rPr>
              <a:t>converted </a:t>
            </a:r>
            <a:r>
              <a:rPr sz="2200" spc="-5" dirty="0">
                <a:latin typeface="Arial"/>
                <a:cs typeface="Arial"/>
              </a:rPr>
              <a:t>into  </a:t>
            </a:r>
            <a:r>
              <a:rPr sz="2200" spc="-65" dirty="0">
                <a:latin typeface="Arial"/>
                <a:cs typeface="Arial"/>
              </a:rPr>
              <a:t>electrical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95" dirty="0">
                <a:latin typeface="Arial"/>
                <a:cs typeface="Arial"/>
              </a:rPr>
              <a:t>by </a:t>
            </a:r>
            <a:r>
              <a:rPr sz="2200" spc="-114" dirty="0">
                <a:latin typeface="Arial"/>
                <a:cs typeface="Arial"/>
              </a:rPr>
              <a:t>using </a:t>
            </a:r>
            <a:r>
              <a:rPr sz="2200" spc="-90" dirty="0">
                <a:latin typeface="Arial"/>
                <a:cs typeface="Arial"/>
              </a:rPr>
              <a:t>solar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panels.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89" y="1529079"/>
            <a:ext cx="43884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marR="5080" indent="-326390">
              <a:lnSpc>
                <a:spcPct val="100000"/>
              </a:lnSpc>
              <a:spcBef>
                <a:spcPts val="100"/>
              </a:spcBef>
            </a:pPr>
            <a:r>
              <a:rPr sz="3300" spc="-675" baseline="5050" dirty="0">
                <a:latin typeface="UnDotum"/>
                <a:cs typeface="UnDotum"/>
              </a:rPr>
              <a:t> </a:t>
            </a:r>
            <a:r>
              <a:rPr sz="2200" spc="-130" dirty="0">
                <a:latin typeface="Arial"/>
                <a:cs typeface="Arial"/>
              </a:rPr>
              <a:t>Solar </a:t>
            </a:r>
            <a:r>
              <a:rPr sz="2200" spc="-70" dirty="0">
                <a:latin typeface="Arial"/>
                <a:cs typeface="Arial"/>
              </a:rPr>
              <a:t>powered </a:t>
            </a:r>
            <a:r>
              <a:rPr sz="2200" spc="-65" dirty="0">
                <a:latin typeface="Arial"/>
                <a:cs typeface="Arial"/>
              </a:rPr>
              <a:t>electrical </a:t>
            </a:r>
            <a:r>
              <a:rPr sz="2200" spc="-70" dirty="0">
                <a:latin typeface="Arial"/>
                <a:cs typeface="Arial"/>
              </a:rPr>
              <a:t>generation  </a:t>
            </a:r>
            <a:r>
              <a:rPr sz="2200" spc="-125" dirty="0">
                <a:latin typeface="Arial"/>
                <a:cs typeface="Arial"/>
              </a:rPr>
              <a:t>depands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65" dirty="0">
                <a:latin typeface="Arial"/>
                <a:cs typeface="Arial"/>
              </a:rPr>
              <a:t>heat </a:t>
            </a:r>
            <a:r>
              <a:rPr sz="2200" spc="-125" dirty="0">
                <a:latin typeface="Arial"/>
                <a:cs typeface="Arial"/>
              </a:rPr>
              <a:t>engines </a:t>
            </a:r>
            <a:r>
              <a:rPr sz="2200" spc="-105" dirty="0">
                <a:latin typeface="Arial"/>
                <a:cs typeface="Arial"/>
              </a:rPr>
              <a:t>and  </a:t>
            </a:r>
            <a:r>
              <a:rPr sz="2200" spc="-55" dirty="0">
                <a:latin typeface="Arial"/>
                <a:cs typeface="Arial"/>
              </a:rPr>
              <a:t>photovoltaic's.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89" y="2598420"/>
            <a:ext cx="16395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00" spc="-675" baseline="5050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210" dirty="0">
                <a:solidFill>
                  <a:srgbClr val="006FBF"/>
                </a:solidFill>
                <a:latin typeface="Arial"/>
                <a:cs typeface="Arial"/>
              </a:rPr>
              <a:t>Examples</a:t>
            </a:r>
            <a:r>
              <a:rPr sz="2200" b="1" spc="-20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9" y="2919729"/>
            <a:ext cx="114935" cy="109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480" y="2933700"/>
            <a:ext cx="13087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000" spc="-120" dirty="0">
                <a:latin typeface="Arial"/>
                <a:cs typeface="Arial"/>
              </a:rPr>
              <a:t>Solar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cooker  </a:t>
            </a:r>
            <a:r>
              <a:rPr sz="2000" spc="-120" dirty="0">
                <a:latin typeface="Arial"/>
                <a:cs typeface="Arial"/>
              </a:rPr>
              <a:t>Solar </a:t>
            </a:r>
            <a:r>
              <a:rPr sz="2000" spc="-55" dirty="0">
                <a:latin typeface="Arial"/>
                <a:cs typeface="Arial"/>
              </a:rPr>
              <a:t>heater  </a:t>
            </a:r>
            <a:r>
              <a:rPr sz="2000" spc="-120" dirty="0">
                <a:latin typeface="Arial"/>
                <a:cs typeface="Arial"/>
              </a:rPr>
              <a:t>Solar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89" y="4064000"/>
            <a:ext cx="18459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675" baseline="5050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Advantages</a:t>
            </a:r>
            <a:r>
              <a:rPr sz="2200" b="1" spc="-2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89" y="4385309"/>
            <a:ext cx="114935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1480" y="4399279"/>
            <a:ext cx="474345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spc="-120" dirty="0">
                <a:latin typeface="Arial"/>
                <a:cs typeface="Arial"/>
              </a:rPr>
              <a:t>Solar </a:t>
            </a:r>
            <a:r>
              <a:rPr sz="2000" spc="-90" dirty="0">
                <a:latin typeface="Arial"/>
                <a:cs typeface="Arial"/>
              </a:rPr>
              <a:t>energy </a:t>
            </a:r>
            <a:r>
              <a:rPr sz="2000" spc="-55" dirty="0">
                <a:latin typeface="Arial"/>
                <a:cs typeface="Arial"/>
              </a:rPr>
              <a:t>doesn’t </a:t>
            </a:r>
            <a:r>
              <a:rPr sz="2000" spc="-70" dirty="0">
                <a:latin typeface="Arial"/>
                <a:cs typeface="Arial"/>
              </a:rPr>
              <a:t>produce </a:t>
            </a:r>
            <a:r>
              <a:rPr sz="2000" spc="-114" dirty="0">
                <a:latin typeface="Arial"/>
                <a:cs typeface="Arial"/>
              </a:rPr>
              <a:t>Carbon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dioxide.  </a:t>
            </a:r>
            <a:r>
              <a:rPr sz="2000" spc="30" dirty="0">
                <a:latin typeface="Arial"/>
                <a:cs typeface="Arial"/>
              </a:rPr>
              <a:t>It </a:t>
            </a:r>
            <a:r>
              <a:rPr sz="2000" spc="-114" dirty="0">
                <a:latin typeface="Arial"/>
                <a:cs typeface="Arial"/>
              </a:rPr>
              <a:t>have </a:t>
            </a:r>
            <a:r>
              <a:rPr sz="2000" spc="-50" dirty="0">
                <a:latin typeface="Arial"/>
                <a:cs typeface="Arial"/>
              </a:rPr>
              <a:t>minimal </a:t>
            </a:r>
            <a:r>
              <a:rPr sz="2000" spc="-55" dirty="0">
                <a:latin typeface="Arial"/>
                <a:cs typeface="Arial"/>
              </a:rPr>
              <a:t>impact </a:t>
            </a:r>
            <a:r>
              <a:rPr sz="2000" spc="-60" dirty="0">
                <a:latin typeface="Arial"/>
                <a:cs typeface="Arial"/>
              </a:rPr>
              <a:t>on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environment.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90" y="5118100"/>
            <a:ext cx="4605020" cy="10769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40"/>
              </a:spcBef>
            </a:pPr>
            <a:r>
              <a:rPr sz="3300" spc="-675" baseline="6313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Disadvantages</a:t>
            </a:r>
            <a:r>
              <a:rPr sz="2200" b="1" spc="-15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77190" marR="30480" indent="-326390">
              <a:lnSpc>
                <a:spcPct val="100000"/>
              </a:lnSpc>
              <a:spcBef>
                <a:spcPts val="400"/>
              </a:spcBef>
              <a:buChar char="•"/>
              <a:tabLst>
                <a:tab pos="376555" algn="l"/>
                <a:tab pos="377190" algn="l"/>
              </a:tabLst>
            </a:pPr>
            <a:r>
              <a:rPr sz="2000" spc="30" dirty="0">
                <a:latin typeface="Arial"/>
                <a:cs typeface="Arial"/>
              </a:rPr>
              <a:t>It </a:t>
            </a:r>
            <a:r>
              <a:rPr sz="2000" spc="-11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not </a:t>
            </a:r>
            <a:r>
              <a:rPr sz="2000" spc="-65" dirty="0">
                <a:latin typeface="Arial"/>
                <a:cs typeface="Arial"/>
              </a:rPr>
              <a:t>constant, </a:t>
            </a:r>
            <a:r>
              <a:rPr sz="2000" spc="60" dirty="0">
                <a:latin typeface="Arial"/>
                <a:cs typeface="Arial"/>
              </a:rPr>
              <a:t>it</a:t>
            </a:r>
            <a:r>
              <a:rPr sz="2000" spc="-4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depends </a:t>
            </a:r>
            <a:r>
              <a:rPr sz="2000" spc="-60" dirty="0">
                <a:latin typeface="Arial"/>
                <a:cs typeface="Arial"/>
              </a:rPr>
              <a:t>on </a:t>
            </a:r>
            <a:r>
              <a:rPr sz="2000" spc="-50" dirty="0">
                <a:latin typeface="Arial"/>
                <a:cs typeface="Arial"/>
              </a:rPr>
              <a:t>weather  </a:t>
            </a:r>
            <a:r>
              <a:rPr sz="2000" spc="-55" dirty="0">
                <a:latin typeface="Arial"/>
                <a:cs typeface="Arial"/>
              </a:rPr>
              <a:t>conditions, </a:t>
            </a:r>
            <a:r>
              <a:rPr sz="2000" spc="-20" dirty="0">
                <a:latin typeface="Arial"/>
                <a:cs typeface="Arial"/>
              </a:rPr>
              <a:t>time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location.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60059" y="834389"/>
            <a:ext cx="3384549" cy="2268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98820" y="2777490"/>
            <a:ext cx="8883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SOLAR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CELLS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2450" y="3802379"/>
            <a:ext cx="3213100" cy="2195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98820" y="4225290"/>
            <a:ext cx="1002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SOLAR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HEATER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85480" y="85089"/>
            <a:ext cx="715009" cy="676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0" y="132079"/>
            <a:ext cx="2991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WIND</a:t>
            </a:r>
            <a:r>
              <a:rPr sz="4400" b="0" spc="-70" dirty="0">
                <a:solidFill>
                  <a:srgbClr val="005B00"/>
                </a:solidFill>
                <a:latin typeface="Impact"/>
                <a:cs typeface="Impact"/>
              </a:rPr>
              <a:t> </a:t>
            </a: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590" y="1257300"/>
            <a:ext cx="5006975" cy="273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17780" indent="-327660">
              <a:lnSpc>
                <a:spcPct val="100000"/>
              </a:lnSpc>
              <a:spcBef>
                <a:spcPts val="100"/>
              </a:spcBef>
              <a:buFont typeface="UnDotum"/>
              <a:buChar char=""/>
              <a:tabLst>
                <a:tab pos="353060" algn="l"/>
              </a:tabLst>
            </a:pPr>
            <a:r>
              <a:rPr sz="2200" spc="-65" dirty="0">
                <a:latin typeface="Arial"/>
                <a:cs typeface="Arial"/>
              </a:rPr>
              <a:t>Wind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85" dirty="0">
                <a:latin typeface="Arial"/>
                <a:cs typeface="Arial"/>
              </a:rPr>
              <a:t>generated </a:t>
            </a:r>
            <a:r>
              <a:rPr sz="2200" spc="-95" dirty="0">
                <a:latin typeface="Arial"/>
                <a:cs typeface="Arial"/>
              </a:rPr>
              <a:t>by </a:t>
            </a:r>
            <a:r>
              <a:rPr sz="2200" spc="-40" dirty="0">
                <a:latin typeface="Arial"/>
                <a:cs typeface="Arial"/>
              </a:rPr>
              <a:t>wind</a:t>
            </a:r>
            <a:r>
              <a:rPr sz="2200" spc="-30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turbines 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70" dirty="0">
                <a:latin typeface="Arial"/>
                <a:cs typeface="Arial"/>
              </a:rPr>
              <a:t>mainly </a:t>
            </a:r>
            <a:r>
              <a:rPr sz="2200" spc="-130" dirty="0">
                <a:latin typeface="Arial"/>
                <a:cs typeface="Arial"/>
              </a:rPr>
              <a:t>used </a:t>
            </a:r>
            <a:r>
              <a:rPr sz="2200" spc="25" dirty="0">
                <a:latin typeface="Arial"/>
                <a:cs typeface="Arial"/>
              </a:rPr>
              <a:t>to </a:t>
            </a:r>
            <a:r>
              <a:rPr sz="2200" spc="-90" dirty="0">
                <a:latin typeface="Arial"/>
                <a:cs typeface="Arial"/>
              </a:rPr>
              <a:t>generate</a:t>
            </a:r>
            <a:r>
              <a:rPr sz="2200" spc="-33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electricity.</a:t>
            </a:r>
            <a:endParaRPr sz="2200">
              <a:latin typeface="Arial"/>
              <a:cs typeface="Arial"/>
            </a:endParaRPr>
          </a:p>
          <a:p>
            <a:pPr marL="352425" marR="200025">
              <a:lnSpc>
                <a:spcPct val="100000"/>
              </a:lnSpc>
            </a:pPr>
            <a:r>
              <a:rPr sz="2200" spc="-80" dirty="0">
                <a:latin typeface="Arial"/>
                <a:cs typeface="Arial"/>
              </a:rPr>
              <a:t>India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45" dirty="0">
                <a:latin typeface="Arial"/>
                <a:cs typeface="Arial"/>
              </a:rPr>
              <a:t>world's </a:t>
            </a:r>
            <a:r>
              <a:rPr sz="2200" spc="35" dirty="0">
                <a:latin typeface="Arial"/>
                <a:cs typeface="Arial"/>
              </a:rPr>
              <a:t>fifth </a:t>
            </a:r>
            <a:r>
              <a:rPr sz="2200" spc="-85" dirty="0">
                <a:latin typeface="Arial"/>
                <a:cs typeface="Arial"/>
              </a:rPr>
              <a:t>largest </a:t>
            </a:r>
            <a:r>
              <a:rPr sz="2200" spc="-70" dirty="0">
                <a:latin typeface="Arial"/>
                <a:cs typeface="Arial"/>
              </a:rPr>
              <a:t>producer</a:t>
            </a:r>
            <a:r>
              <a:rPr sz="2200" spc="-4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  </a:t>
            </a:r>
            <a:r>
              <a:rPr sz="2200" spc="-40" dirty="0">
                <a:latin typeface="Arial"/>
                <a:cs typeface="Arial"/>
              </a:rPr>
              <a:t>electricity </a:t>
            </a:r>
            <a:r>
              <a:rPr sz="2200" spc="-70" dirty="0">
                <a:latin typeface="Arial"/>
                <a:cs typeface="Arial"/>
              </a:rPr>
              <a:t>generation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50" dirty="0">
                <a:latin typeface="Arial"/>
                <a:cs typeface="Arial"/>
              </a:rPr>
              <a:t>this</a:t>
            </a:r>
            <a:r>
              <a:rPr sz="2200" spc="-37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area.</a:t>
            </a:r>
            <a:endParaRPr sz="2200">
              <a:latin typeface="Arial"/>
              <a:cs typeface="Arial"/>
            </a:endParaRPr>
          </a:p>
          <a:p>
            <a:pPr marL="353060" indent="-327660">
              <a:lnSpc>
                <a:spcPct val="100000"/>
              </a:lnSpc>
              <a:spcBef>
                <a:spcPts val="500"/>
              </a:spcBef>
              <a:buFont typeface="UnDotum"/>
              <a:buChar char=""/>
              <a:tabLst>
                <a:tab pos="353060" algn="l"/>
              </a:tabLst>
            </a:pP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Advantages</a:t>
            </a:r>
            <a:r>
              <a:rPr sz="2200" b="1" spc="-1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52425" marR="142875" indent="-327660">
              <a:lnSpc>
                <a:spcPct val="100000"/>
              </a:lnSpc>
              <a:spcBef>
                <a:spcPts val="400"/>
              </a:spcBef>
              <a:buChar char="•"/>
              <a:tabLst>
                <a:tab pos="352425" algn="l"/>
                <a:tab pos="353060" algn="l"/>
              </a:tabLst>
            </a:pPr>
            <a:r>
              <a:rPr sz="2000" spc="-60" dirty="0">
                <a:latin typeface="Arial"/>
                <a:cs typeface="Arial"/>
              </a:rPr>
              <a:t>Wind </a:t>
            </a:r>
            <a:r>
              <a:rPr sz="2000" spc="-50" dirty="0">
                <a:latin typeface="Arial"/>
                <a:cs typeface="Arial"/>
              </a:rPr>
              <a:t>turbines </a:t>
            </a:r>
            <a:r>
              <a:rPr sz="2000" spc="-25" dirty="0">
                <a:latin typeface="Arial"/>
                <a:cs typeface="Arial"/>
              </a:rPr>
              <a:t>(often </a:t>
            </a:r>
            <a:r>
              <a:rPr sz="2000" spc="-80" dirty="0">
                <a:latin typeface="Arial"/>
                <a:cs typeface="Arial"/>
              </a:rPr>
              <a:t>called </a:t>
            </a:r>
            <a:r>
              <a:rPr sz="2000" spc="-50" dirty="0">
                <a:latin typeface="Arial"/>
                <a:cs typeface="Arial"/>
              </a:rPr>
              <a:t>windmills) </a:t>
            </a:r>
            <a:r>
              <a:rPr sz="2000" spc="-60" dirty="0">
                <a:latin typeface="Arial"/>
                <a:cs typeface="Arial"/>
              </a:rPr>
              <a:t>do 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release</a:t>
            </a:r>
            <a:r>
              <a:rPr sz="2000" spc="-110" dirty="0">
                <a:latin typeface="Arial"/>
                <a:cs typeface="Arial"/>
              </a:rPr>
              <a:t> emissions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pollute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air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  </a:t>
            </a:r>
            <a:r>
              <a:rPr sz="2000" spc="-40" dirty="0"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490" y="3970020"/>
            <a:ext cx="4681220" cy="20421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40"/>
              </a:spcBef>
            </a:pPr>
            <a:r>
              <a:rPr sz="3300" spc="-675" baseline="6313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Disadvantages</a:t>
            </a:r>
            <a:r>
              <a:rPr sz="2200" b="1" spc="-13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90525" marR="73660" indent="-327660">
              <a:lnSpc>
                <a:spcPct val="100000"/>
              </a:lnSpc>
              <a:spcBef>
                <a:spcPts val="400"/>
              </a:spcBef>
              <a:buChar char="•"/>
              <a:tabLst>
                <a:tab pos="390525" algn="l"/>
                <a:tab pos="391160" algn="l"/>
              </a:tabLst>
            </a:pPr>
            <a:r>
              <a:rPr sz="2000" spc="-45" dirty="0">
                <a:latin typeface="Arial"/>
                <a:cs typeface="Arial"/>
              </a:rPr>
              <a:t>Installation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80" dirty="0">
                <a:latin typeface="Arial"/>
                <a:cs typeface="Arial"/>
              </a:rPr>
              <a:t>maintenance cost </a:t>
            </a:r>
            <a:r>
              <a:rPr sz="2000" spc="-110" dirty="0">
                <a:latin typeface="Arial"/>
                <a:cs typeface="Arial"/>
              </a:rPr>
              <a:t>is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very  </a:t>
            </a:r>
            <a:r>
              <a:rPr sz="2000" spc="-65" dirty="0">
                <a:latin typeface="Arial"/>
                <a:cs typeface="Arial"/>
              </a:rPr>
              <a:t>high.</a:t>
            </a:r>
            <a:endParaRPr sz="2000">
              <a:latin typeface="Arial"/>
              <a:cs typeface="Arial"/>
            </a:endParaRPr>
          </a:p>
          <a:p>
            <a:pPr marL="390525" marR="30480" indent="-327660">
              <a:lnSpc>
                <a:spcPct val="100000"/>
              </a:lnSpc>
              <a:spcBef>
                <a:spcPts val="400"/>
              </a:spcBef>
              <a:buChar char="•"/>
              <a:tabLst>
                <a:tab pos="390525" algn="l"/>
                <a:tab pos="391160" algn="l"/>
              </a:tabLst>
            </a:pPr>
            <a:r>
              <a:rPr sz="2000" spc="-95" dirty="0">
                <a:latin typeface="Arial"/>
                <a:cs typeface="Arial"/>
              </a:rPr>
              <a:t>Only </a:t>
            </a:r>
            <a:r>
              <a:rPr sz="2000" spc="-30" dirty="0">
                <a:latin typeface="Arial"/>
                <a:cs typeface="Arial"/>
              </a:rPr>
              <a:t>few </a:t>
            </a:r>
            <a:r>
              <a:rPr sz="2000" spc="-120" dirty="0">
                <a:latin typeface="Arial"/>
                <a:cs typeface="Arial"/>
              </a:rPr>
              <a:t>places </a:t>
            </a:r>
            <a:r>
              <a:rPr sz="2000" spc="-85" dirty="0">
                <a:latin typeface="Arial"/>
                <a:cs typeface="Arial"/>
              </a:rPr>
              <a:t>are </a:t>
            </a:r>
            <a:r>
              <a:rPr sz="2000" spc="-35" dirty="0">
                <a:latin typeface="Arial"/>
                <a:cs typeface="Arial"/>
              </a:rPr>
              <a:t>there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25" dirty="0">
                <a:latin typeface="Arial"/>
                <a:cs typeface="Arial"/>
              </a:rPr>
              <a:t>world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where  </a:t>
            </a:r>
            <a:r>
              <a:rPr sz="2000" spc="-35" dirty="0">
                <a:latin typeface="Arial"/>
                <a:cs typeface="Arial"/>
              </a:rPr>
              <a:t>wind blow </a:t>
            </a:r>
            <a:r>
              <a:rPr sz="2000" spc="-60" dirty="0">
                <a:latin typeface="Arial"/>
                <a:cs typeface="Arial"/>
              </a:rPr>
              <a:t>continuously </a:t>
            </a:r>
            <a:r>
              <a:rPr sz="2000" spc="-30" dirty="0">
                <a:latin typeface="Arial"/>
                <a:cs typeface="Arial"/>
              </a:rPr>
              <a:t>throughout the  </a:t>
            </a:r>
            <a:r>
              <a:rPr sz="2000" spc="-80" dirty="0">
                <a:latin typeface="Arial"/>
                <a:cs typeface="Arial"/>
              </a:rPr>
              <a:t>year.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1190" y="1517650"/>
            <a:ext cx="3421379" cy="471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8540" y="5292090"/>
            <a:ext cx="129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BF00"/>
                </a:solidFill>
                <a:latin typeface="Arial"/>
                <a:cs typeface="Arial"/>
              </a:rPr>
              <a:t>WIND</a:t>
            </a:r>
            <a:r>
              <a:rPr sz="1200" spc="27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BF00"/>
                </a:solidFill>
                <a:latin typeface="Arial"/>
                <a:cs typeface="Arial"/>
              </a:rPr>
              <a:t>TURBINES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35619" y="85089"/>
            <a:ext cx="685800" cy="1432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3139" y="33020"/>
            <a:ext cx="4610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GEOTHERMAL</a:t>
            </a:r>
            <a:r>
              <a:rPr sz="4400" b="0" spc="-65" dirty="0">
                <a:solidFill>
                  <a:srgbClr val="005B00"/>
                </a:solidFill>
                <a:latin typeface="Impact"/>
                <a:cs typeface="Impact"/>
              </a:rPr>
              <a:t> </a:t>
            </a:r>
            <a:r>
              <a:rPr sz="4400" b="0" dirty="0">
                <a:solidFill>
                  <a:srgbClr val="005B00"/>
                </a:solidFill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89" y="796290"/>
            <a:ext cx="4579620" cy="209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marR="17780" indent="-326390">
              <a:lnSpc>
                <a:spcPct val="100000"/>
              </a:lnSpc>
              <a:spcBef>
                <a:spcPts val="100"/>
              </a:spcBef>
              <a:buFont typeface="UnDotum"/>
              <a:buChar char=""/>
              <a:tabLst>
                <a:tab pos="351790" algn="l"/>
              </a:tabLst>
            </a:pPr>
            <a:r>
              <a:rPr sz="2200" spc="-85" dirty="0">
                <a:latin typeface="Arial"/>
                <a:cs typeface="Arial"/>
              </a:rPr>
              <a:t>Geothermal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70" dirty="0">
                <a:latin typeface="Arial"/>
                <a:cs typeface="Arial"/>
              </a:rPr>
              <a:t>heat </a:t>
            </a:r>
            <a:r>
              <a:rPr sz="2200" spc="-15" dirty="0">
                <a:latin typeface="Arial"/>
                <a:cs typeface="Arial"/>
              </a:rPr>
              <a:t>from  </a:t>
            </a:r>
            <a:r>
              <a:rPr sz="2200" spc="-5" dirty="0">
                <a:latin typeface="Arial"/>
                <a:cs typeface="Arial"/>
              </a:rPr>
              <a:t>within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Earth. </a:t>
            </a:r>
            <a:r>
              <a:rPr sz="2200" spc="-130" dirty="0">
                <a:latin typeface="Arial"/>
                <a:cs typeface="Arial"/>
              </a:rPr>
              <a:t>We </a:t>
            </a:r>
            <a:r>
              <a:rPr sz="2200" spc="-145" dirty="0">
                <a:latin typeface="Arial"/>
                <a:cs typeface="Arial"/>
              </a:rPr>
              <a:t>can </a:t>
            </a:r>
            <a:r>
              <a:rPr sz="2200" spc="-80" dirty="0">
                <a:latin typeface="Arial"/>
                <a:cs typeface="Arial"/>
              </a:rPr>
              <a:t>recover</a:t>
            </a:r>
            <a:r>
              <a:rPr sz="2200" spc="-3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this  </a:t>
            </a:r>
            <a:r>
              <a:rPr sz="2200" spc="-65" dirty="0">
                <a:latin typeface="Arial"/>
                <a:cs typeface="Arial"/>
              </a:rPr>
              <a:t>heat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105" dirty="0">
                <a:latin typeface="Arial"/>
                <a:cs typeface="Arial"/>
              </a:rPr>
              <a:t>steam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10" dirty="0">
                <a:latin typeface="Arial"/>
                <a:cs typeface="Arial"/>
              </a:rPr>
              <a:t>hot </a:t>
            </a:r>
            <a:r>
              <a:rPr sz="2200" spc="-40" dirty="0">
                <a:latin typeface="Arial"/>
                <a:cs typeface="Arial"/>
              </a:rPr>
              <a:t>water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150" dirty="0">
                <a:latin typeface="Arial"/>
                <a:cs typeface="Arial"/>
              </a:rPr>
              <a:t>use  </a:t>
            </a:r>
            <a:r>
              <a:rPr sz="2200" spc="70" dirty="0">
                <a:latin typeface="Arial"/>
                <a:cs typeface="Arial"/>
              </a:rPr>
              <a:t>it </a:t>
            </a:r>
            <a:r>
              <a:rPr sz="2200" spc="25" dirty="0">
                <a:latin typeface="Arial"/>
                <a:cs typeface="Arial"/>
              </a:rPr>
              <a:t>to </a:t>
            </a:r>
            <a:r>
              <a:rPr sz="2200" spc="-70" dirty="0">
                <a:latin typeface="Arial"/>
                <a:cs typeface="Arial"/>
              </a:rPr>
              <a:t>heat </a:t>
            </a:r>
            <a:r>
              <a:rPr sz="2200" spc="-80" dirty="0">
                <a:latin typeface="Arial"/>
                <a:cs typeface="Arial"/>
              </a:rPr>
              <a:t>buildings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90" dirty="0">
                <a:latin typeface="Arial"/>
                <a:cs typeface="Arial"/>
              </a:rPr>
              <a:t>generate  </a:t>
            </a:r>
            <a:r>
              <a:rPr sz="2200" spc="-45" dirty="0">
                <a:latin typeface="Arial"/>
                <a:cs typeface="Arial"/>
              </a:rPr>
              <a:t>electricity.</a:t>
            </a:r>
            <a:endParaRPr sz="2200">
              <a:latin typeface="Arial"/>
              <a:cs typeface="Arial"/>
            </a:endParaRPr>
          </a:p>
          <a:p>
            <a:pPr marL="351790" indent="-326390">
              <a:lnSpc>
                <a:spcPct val="100000"/>
              </a:lnSpc>
              <a:spcBef>
                <a:spcPts val="489"/>
              </a:spcBef>
              <a:buFont typeface="UnDotum"/>
              <a:buChar char=""/>
              <a:tabLst>
                <a:tab pos="351790" algn="l"/>
              </a:tabLst>
            </a:pPr>
            <a:r>
              <a:rPr sz="2200" b="1" spc="-210" dirty="0">
                <a:solidFill>
                  <a:srgbClr val="006FBF"/>
                </a:solidFill>
                <a:latin typeface="Arial"/>
                <a:cs typeface="Arial"/>
              </a:rPr>
              <a:t>Examples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 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89" y="2856229"/>
            <a:ext cx="114935" cy="109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80" y="2870200"/>
            <a:ext cx="1996439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Hot </a:t>
            </a:r>
            <a:r>
              <a:rPr sz="2000" spc="-100" dirty="0">
                <a:latin typeface="Arial"/>
                <a:cs typeface="Arial"/>
              </a:rPr>
              <a:t>springs  </a:t>
            </a:r>
            <a:r>
              <a:rPr sz="2000" spc="-110" dirty="0">
                <a:latin typeface="Arial"/>
                <a:cs typeface="Arial"/>
              </a:rPr>
              <a:t>Fumaroles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(smoke)  </a:t>
            </a:r>
            <a:r>
              <a:rPr sz="2000" spc="-150" dirty="0">
                <a:latin typeface="Arial"/>
                <a:cs typeface="Arial"/>
              </a:rPr>
              <a:t>Geysers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90" y="3944620"/>
            <a:ext cx="4522470" cy="178053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40"/>
              </a:spcBef>
            </a:pPr>
            <a:r>
              <a:rPr sz="3300" spc="-675" baseline="5050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Advantages</a:t>
            </a:r>
            <a:r>
              <a:rPr sz="2200" b="1" spc="-15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77190" marR="17780" indent="-326390">
              <a:lnSpc>
                <a:spcPct val="100200"/>
              </a:lnSpc>
              <a:spcBef>
                <a:spcPts val="395"/>
              </a:spcBef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dirty="0"/>
              <a:t>	</a:t>
            </a:r>
            <a:r>
              <a:rPr sz="2000" spc="-120" dirty="0">
                <a:latin typeface="Arial"/>
                <a:cs typeface="Arial"/>
              </a:rPr>
              <a:t>Carbon </a:t>
            </a:r>
            <a:r>
              <a:rPr sz="2000" spc="-65" dirty="0">
                <a:latin typeface="Arial"/>
                <a:cs typeface="Arial"/>
              </a:rPr>
              <a:t>dioxide </a:t>
            </a:r>
            <a:r>
              <a:rPr sz="2000" spc="-95" dirty="0">
                <a:latin typeface="Arial"/>
                <a:cs typeface="Arial"/>
              </a:rPr>
              <a:t>emission levels </a:t>
            </a:r>
            <a:r>
              <a:rPr sz="2000" spc="-85" dirty="0">
                <a:latin typeface="Arial"/>
                <a:cs typeface="Arial"/>
              </a:rPr>
              <a:t>are </a:t>
            </a:r>
            <a:r>
              <a:rPr sz="2000" spc="-75" dirty="0">
                <a:latin typeface="Arial"/>
                <a:cs typeface="Arial"/>
              </a:rPr>
              <a:t>very  </a:t>
            </a:r>
            <a:r>
              <a:rPr sz="2000" spc="-35" dirty="0">
                <a:latin typeface="Arial"/>
                <a:cs typeface="Arial"/>
              </a:rPr>
              <a:t>low. </a:t>
            </a:r>
            <a:r>
              <a:rPr sz="2000" spc="-135" dirty="0">
                <a:latin typeface="Arial"/>
                <a:cs typeface="Arial"/>
              </a:rPr>
              <a:t>They </a:t>
            </a:r>
            <a:r>
              <a:rPr sz="2000" spc="-100" dirty="0">
                <a:latin typeface="Arial"/>
                <a:cs typeface="Arial"/>
              </a:rPr>
              <a:t>release </a:t>
            </a:r>
            <a:r>
              <a:rPr sz="2000" spc="-140" dirty="0">
                <a:latin typeface="Arial"/>
                <a:cs typeface="Arial"/>
              </a:rPr>
              <a:t>less </a:t>
            </a:r>
            <a:r>
              <a:rPr sz="2000" spc="-45" dirty="0">
                <a:latin typeface="Arial"/>
                <a:cs typeface="Arial"/>
              </a:rPr>
              <a:t>than </a:t>
            </a:r>
            <a:r>
              <a:rPr sz="2000" spc="-225" dirty="0">
                <a:latin typeface="Arial"/>
                <a:cs typeface="Arial"/>
              </a:rPr>
              <a:t>1%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30" dirty="0">
                <a:latin typeface="Arial"/>
                <a:cs typeface="Arial"/>
              </a:rPr>
              <a:t>the  </a:t>
            </a:r>
            <a:r>
              <a:rPr sz="2000" spc="-80" dirty="0">
                <a:latin typeface="Arial"/>
                <a:cs typeface="Arial"/>
              </a:rPr>
              <a:t>carbon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dioxide.</a:t>
            </a: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90"/>
              </a:spcBef>
            </a:pPr>
            <a:r>
              <a:rPr sz="3300" spc="-675" baseline="5050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Disadvantages</a:t>
            </a:r>
            <a:r>
              <a:rPr sz="2200" b="1" spc="-9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9" y="5685789"/>
            <a:ext cx="114935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480" y="5699760"/>
            <a:ext cx="3959225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45" dirty="0">
                <a:latin typeface="Arial"/>
                <a:cs typeface="Arial"/>
              </a:rPr>
              <a:t>Installation </a:t>
            </a:r>
            <a:r>
              <a:rPr sz="2000" spc="-85" dirty="0">
                <a:latin typeface="Arial"/>
                <a:cs typeface="Arial"/>
              </a:rPr>
              <a:t>cost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75" dirty="0">
                <a:latin typeface="Arial"/>
                <a:cs typeface="Arial"/>
              </a:rPr>
              <a:t>very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high.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-155" dirty="0">
                <a:latin typeface="Arial"/>
                <a:cs typeface="Arial"/>
              </a:rPr>
              <a:t>Release </a:t>
            </a:r>
            <a:r>
              <a:rPr sz="2000" spc="-80" dirty="0">
                <a:latin typeface="Arial"/>
                <a:cs typeface="Arial"/>
              </a:rPr>
              <a:t>various </a:t>
            </a:r>
            <a:r>
              <a:rPr sz="2000" spc="-55" dirty="0">
                <a:latin typeface="Arial"/>
                <a:cs typeface="Arial"/>
              </a:rPr>
              <a:t>kind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40" dirty="0">
                <a:latin typeface="Arial"/>
                <a:cs typeface="Arial"/>
              </a:rPr>
              <a:t>harmful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gases.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6790" y="986789"/>
            <a:ext cx="4030979" cy="532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46950" y="1177290"/>
            <a:ext cx="1076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00"/>
                </a:solidFill>
                <a:latin typeface="Arial"/>
                <a:cs typeface="Arial"/>
              </a:rPr>
              <a:t>HOT</a:t>
            </a:r>
            <a:r>
              <a:rPr sz="120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00"/>
                </a:solidFill>
                <a:latin typeface="Arial"/>
                <a:cs typeface="Arial"/>
              </a:rPr>
              <a:t>SPRINGS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1320" y="33020"/>
            <a:ext cx="32562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HYDRO</a:t>
            </a:r>
            <a:r>
              <a:rPr sz="4400" b="0" spc="-55" dirty="0">
                <a:solidFill>
                  <a:srgbClr val="005B00"/>
                </a:solidFill>
                <a:latin typeface="Impact"/>
                <a:cs typeface="Impact"/>
              </a:rPr>
              <a:t> </a:t>
            </a: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9" y="786129"/>
            <a:ext cx="2279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9" dirty="0">
                <a:latin typeface="UnDotum"/>
                <a:cs typeface="UnDotum"/>
              </a:rPr>
              <a:t>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" y="796290"/>
            <a:ext cx="3469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</a:pPr>
            <a:r>
              <a:rPr sz="2200" spc="-90" dirty="0">
                <a:latin typeface="Arial"/>
                <a:cs typeface="Arial"/>
              </a:rPr>
              <a:t>Hydro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90" dirty="0">
                <a:latin typeface="Arial"/>
                <a:cs typeface="Arial"/>
              </a:rPr>
              <a:t>generally  generated </a:t>
            </a:r>
            <a:r>
              <a:rPr sz="2200" spc="-15" dirty="0">
                <a:latin typeface="Arial"/>
                <a:cs typeface="Arial"/>
              </a:rPr>
              <a:t>from </a:t>
            </a:r>
            <a:r>
              <a:rPr sz="2200" spc="-65" dirty="0">
                <a:latin typeface="Arial"/>
                <a:cs typeface="Arial"/>
              </a:rPr>
              <a:t>running</a:t>
            </a:r>
            <a:r>
              <a:rPr sz="2200" spc="-29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water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89" y="1403350"/>
            <a:ext cx="4370070" cy="8229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600"/>
              </a:spcBef>
            </a:pPr>
            <a:r>
              <a:rPr sz="2200" spc="-114" dirty="0">
                <a:latin typeface="Arial"/>
                <a:cs typeface="Arial"/>
              </a:rPr>
              <a:t>using </a:t>
            </a:r>
            <a:r>
              <a:rPr sz="2200" spc="-90" dirty="0">
                <a:latin typeface="Arial"/>
                <a:cs typeface="Arial"/>
              </a:rPr>
              <a:t>various </a:t>
            </a:r>
            <a:r>
              <a:rPr sz="2200" spc="-110" dirty="0">
                <a:latin typeface="Arial"/>
                <a:cs typeface="Arial"/>
              </a:rPr>
              <a:t>mechanical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methods.</a:t>
            </a:r>
            <a:endParaRPr sz="2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3300" spc="-675" baseline="6313" dirty="0">
                <a:solidFill>
                  <a:srgbClr val="006FBF"/>
                </a:solidFill>
                <a:latin typeface="UnDotum"/>
                <a:cs typeface="UnDotum"/>
              </a:rPr>
              <a:t></a:t>
            </a:r>
            <a:r>
              <a:rPr sz="3300" spc="-405" baseline="6313" dirty="0">
                <a:solidFill>
                  <a:srgbClr val="006FBF"/>
                </a:solidFill>
                <a:latin typeface="UnDotum"/>
                <a:cs typeface="UnDotum"/>
              </a:rPr>
              <a:t> </a:t>
            </a:r>
            <a:r>
              <a:rPr sz="2200" b="1" spc="-200" dirty="0">
                <a:solidFill>
                  <a:srgbClr val="0083D0"/>
                </a:solidFill>
                <a:latin typeface="Arial"/>
                <a:cs typeface="Arial"/>
              </a:rPr>
              <a:t>Examples</a:t>
            </a:r>
            <a:r>
              <a:rPr sz="2200" b="1" spc="-20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89" y="2185670"/>
            <a:ext cx="114935" cy="109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480" y="2200909"/>
            <a:ext cx="3578225" cy="1397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165" dirty="0">
                <a:latin typeface="Arial"/>
                <a:cs typeface="Arial"/>
              </a:rPr>
              <a:t>Dams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-90" dirty="0">
                <a:latin typeface="Arial"/>
                <a:cs typeface="Arial"/>
              </a:rPr>
              <a:t>Tidal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Barrages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2000" spc="-145" dirty="0">
                <a:latin typeface="Arial"/>
                <a:cs typeface="Arial"/>
              </a:rPr>
              <a:t>Ocean </a:t>
            </a:r>
            <a:r>
              <a:rPr sz="2000" spc="-90" dirty="0">
                <a:latin typeface="Arial"/>
                <a:cs typeface="Arial"/>
              </a:rPr>
              <a:t>Thermal </a:t>
            </a:r>
            <a:r>
              <a:rPr sz="2000" spc="-130" dirty="0">
                <a:latin typeface="Arial"/>
                <a:cs typeface="Arial"/>
              </a:rPr>
              <a:t>Energy </a:t>
            </a:r>
            <a:r>
              <a:rPr sz="2000" spc="-105" dirty="0">
                <a:latin typeface="Arial"/>
                <a:cs typeface="Arial"/>
              </a:rPr>
              <a:t>Conversion  </a:t>
            </a:r>
            <a:r>
              <a:rPr sz="2000" spc="-225" dirty="0">
                <a:latin typeface="Arial"/>
                <a:cs typeface="Arial"/>
              </a:rPr>
              <a:t>(OTEC)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0" y="3580130"/>
            <a:ext cx="4299585" cy="24917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40"/>
              </a:spcBef>
            </a:pPr>
            <a:r>
              <a:rPr sz="3300" spc="-675" baseline="6313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Advantages</a:t>
            </a:r>
            <a:r>
              <a:rPr sz="2200" b="1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89890" marR="30480" indent="-326390">
              <a:lnSpc>
                <a:spcPct val="100000"/>
              </a:lnSpc>
              <a:spcBef>
                <a:spcPts val="400"/>
              </a:spcBef>
              <a:buChar char="•"/>
              <a:tabLst>
                <a:tab pos="389255" algn="l"/>
                <a:tab pos="389890" algn="l"/>
              </a:tabLst>
            </a:pPr>
            <a:r>
              <a:rPr sz="2000" spc="-120" dirty="0">
                <a:latin typeface="Arial"/>
                <a:cs typeface="Arial"/>
              </a:rPr>
              <a:t>Produces </a:t>
            </a:r>
            <a:r>
              <a:rPr sz="2000" spc="-75" dirty="0">
                <a:latin typeface="Arial"/>
                <a:cs typeface="Arial"/>
              </a:rPr>
              <a:t>very </a:t>
            </a:r>
            <a:r>
              <a:rPr sz="2000" spc="-140" dirty="0">
                <a:latin typeface="Arial"/>
                <a:cs typeface="Arial"/>
              </a:rPr>
              <a:t>less </a:t>
            </a:r>
            <a:r>
              <a:rPr sz="2000" spc="-50" dirty="0">
                <a:latin typeface="Arial"/>
                <a:cs typeface="Arial"/>
              </a:rPr>
              <a:t>amount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80" dirty="0">
                <a:latin typeface="Arial"/>
                <a:cs typeface="Arial"/>
              </a:rPr>
              <a:t>carbon  </a:t>
            </a:r>
            <a:r>
              <a:rPr sz="2000" spc="-60" dirty="0">
                <a:latin typeface="Arial"/>
                <a:cs typeface="Arial"/>
              </a:rPr>
              <a:t>dioxide.</a:t>
            </a:r>
            <a:endParaRPr sz="2000">
              <a:latin typeface="Arial"/>
              <a:cs typeface="Arial"/>
            </a:endParaRPr>
          </a:p>
          <a:p>
            <a:pPr marL="389890" marR="158115" indent="-326390">
              <a:lnSpc>
                <a:spcPct val="100000"/>
              </a:lnSpc>
              <a:spcBef>
                <a:spcPts val="400"/>
              </a:spcBef>
              <a:buChar char="•"/>
              <a:tabLst>
                <a:tab pos="389255" algn="l"/>
                <a:tab pos="389890" algn="l"/>
              </a:tabLst>
            </a:pPr>
            <a:r>
              <a:rPr sz="2000" spc="30" dirty="0">
                <a:latin typeface="Arial"/>
                <a:cs typeface="Arial"/>
              </a:rPr>
              <a:t>It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110" dirty="0">
                <a:latin typeface="Arial"/>
                <a:cs typeface="Arial"/>
              </a:rPr>
              <a:t>also </a:t>
            </a:r>
            <a:r>
              <a:rPr sz="2000" spc="-80" dirty="0">
                <a:latin typeface="Arial"/>
                <a:cs typeface="Arial"/>
              </a:rPr>
              <a:t>being </a:t>
            </a:r>
            <a:r>
              <a:rPr sz="2000" spc="-120" dirty="0">
                <a:latin typeface="Arial"/>
                <a:cs typeface="Arial"/>
              </a:rPr>
              <a:t>used </a:t>
            </a:r>
            <a:r>
              <a:rPr sz="2000" spc="25" dirty="0">
                <a:latin typeface="Arial"/>
                <a:cs typeface="Arial"/>
              </a:rPr>
              <a:t>to </a:t>
            </a:r>
            <a:r>
              <a:rPr sz="2000" spc="-30" dirty="0">
                <a:latin typeface="Arial"/>
                <a:cs typeface="Arial"/>
              </a:rPr>
              <a:t>control </a:t>
            </a:r>
            <a:r>
              <a:rPr sz="2000" spc="-25" dirty="0">
                <a:latin typeface="Arial"/>
                <a:cs typeface="Arial"/>
              </a:rPr>
              <a:t>flood 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spc="-30" dirty="0">
                <a:latin typeface="Arial"/>
                <a:cs typeface="Arial"/>
              </a:rPr>
              <a:t>irrigation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purposes.</a:t>
            </a:r>
            <a:endParaRPr sz="2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00"/>
              </a:spcBef>
            </a:pPr>
            <a:r>
              <a:rPr sz="3300" spc="-675" baseline="6313" dirty="0">
                <a:solidFill>
                  <a:srgbClr val="006FBF"/>
                </a:solidFill>
                <a:latin typeface="UnDotum"/>
                <a:cs typeface="UnDotum"/>
              </a:rPr>
              <a:t></a:t>
            </a:r>
            <a:r>
              <a:rPr sz="3300" spc="-405" baseline="6313" dirty="0">
                <a:solidFill>
                  <a:srgbClr val="006FBF"/>
                </a:solidFill>
                <a:latin typeface="UnDotum"/>
                <a:cs typeface="UnDotum"/>
              </a:rPr>
              <a:t> </a:t>
            </a:r>
            <a:r>
              <a:rPr sz="2200" b="1" spc="-180" dirty="0">
                <a:solidFill>
                  <a:srgbClr val="006FBF"/>
                </a:solidFill>
                <a:latin typeface="Arial"/>
                <a:cs typeface="Arial"/>
              </a:rPr>
              <a:t>Disadvantages:</a:t>
            </a:r>
            <a:endParaRPr sz="220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spcBef>
                <a:spcPts val="400"/>
              </a:spcBef>
              <a:buChar char="•"/>
              <a:tabLst>
                <a:tab pos="389255" algn="l"/>
                <a:tab pos="389890" algn="l"/>
              </a:tabLst>
            </a:pPr>
            <a:r>
              <a:rPr sz="2000" spc="-55" dirty="0">
                <a:latin typeface="Arial"/>
                <a:cs typeface="Arial"/>
              </a:rPr>
              <a:t>Natural </a:t>
            </a:r>
            <a:r>
              <a:rPr sz="2000" spc="-50" dirty="0">
                <a:latin typeface="Arial"/>
                <a:cs typeface="Arial"/>
              </a:rPr>
              <a:t>environment </a:t>
            </a:r>
            <a:r>
              <a:rPr sz="2000" spc="-110" dirty="0">
                <a:latin typeface="Arial"/>
                <a:cs typeface="Arial"/>
              </a:rPr>
              <a:t>is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destroyed.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5650" y="1060450"/>
            <a:ext cx="4298950" cy="4951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40" y="1634490"/>
            <a:ext cx="1320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00"/>
                </a:solidFill>
                <a:latin typeface="Arial"/>
                <a:cs typeface="Arial"/>
              </a:rPr>
              <a:t>Hydroelectric</a:t>
            </a:r>
            <a:r>
              <a:rPr sz="1200" spc="2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Dam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270" y="33020"/>
            <a:ext cx="3801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BIOMASS</a:t>
            </a:r>
            <a:r>
              <a:rPr sz="4400" b="0" spc="-65" dirty="0">
                <a:solidFill>
                  <a:srgbClr val="005B00"/>
                </a:solidFill>
                <a:latin typeface="Impact"/>
                <a:cs typeface="Impact"/>
              </a:rPr>
              <a:t> </a:t>
            </a:r>
            <a:r>
              <a:rPr sz="4400" b="0" spc="-5" dirty="0">
                <a:solidFill>
                  <a:srgbClr val="005B00"/>
                </a:solidFill>
                <a:latin typeface="Impact"/>
                <a:cs typeface="Impact"/>
              </a:rPr>
              <a:t>ENERGY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9" y="768350"/>
            <a:ext cx="2482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450" dirty="0">
                <a:latin typeface="UnDotum"/>
                <a:cs typeface="UnDotum"/>
              </a:rPr>
              <a:t></a:t>
            </a:r>
            <a:endParaRPr sz="22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" y="796290"/>
            <a:ext cx="44919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2200" spc="-155" dirty="0">
                <a:latin typeface="Arial"/>
                <a:cs typeface="Arial"/>
              </a:rPr>
              <a:t>Biomass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90" dirty="0">
                <a:latin typeface="Arial"/>
                <a:cs typeface="Arial"/>
              </a:rPr>
              <a:t>organic </a:t>
            </a:r>
            <a:r>
              <a:rPr sz="2200" spc="-50" dirty="0">
                <a:latin typeface="Arial"/>
                <a:cs typeface="Arial"/>
              </a:rPr>
              <a:t>material </a:t>
            </a:r>
            <a:r>
              <a:rPr sz="2200" spc="-120" dirty="0">
                <a:latin typeface="Arial"/>
                <a:cs typeface="Arial"/>
              </a:rPr>
              <a:t>made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  </a:t>
            </a:r>
            <a:r>
              <a:rPr sz="2200" spc="-75" dirty="0">
                <a:latin typeface="Arial"/>
                <a:cs typeface="Arial"/>
              </a:rPr>
              <a:t>plants </a:t>
            </a:r>
            <a:r>
              <a:rPr sz="2200" spc="-105" dirty="0">
                <a:latin typeface="Arial"/>
                <a:cs typeface="Arial"/>
              </a:rPr>
              <a:t>and animals </a:t>
            </a:r>
            <a:r>
              <a:rPr sz="2200" spc="-85" dirty="0">
                <a:latin typeface="Arial"/>
                <a:cs typeface="Arial"/>
              </a:rPr>
              <a:t>waste.  </a:t>
            </a:r>
            <a:r>
              <a:rPr sz="2200" spc="-90" dirty="0">
                <a:latin typeface="Arial"/>
                <a:cs typeface="Arial"/>
              </a:rPr>
              <a:t>(microorganisms).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89" y="1865629"/>
            <a:ext cx="511175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30480" indent="-326390">
              <a:lnSpc>
                <a:spcPct val="100000"/>
              </a:lnSpc>
              <a:spcBef>
                <a:spcPts val="100"/>
              </a:spcBef>
              <a:buFont typeface="UnDotum"/>
              <a:buChar char=""/>
              <a:tabLst>
                <a:tab pos="364490" algn="l"/>
              </a:tabLst>
            </a:pPr>
            <a:r>
              <a:rPr sz="2200" spc="-100" dirty="0">
                <a:latin typeface="Arial"/>
                <a:cs typeface="Arial"/>
              </a:rPr>
              <a:t>When </a:t>
            </a:r>
            <a:r>
              <a:rPr sz="2200" spc="65" dirty="0">
                <a:latin typeface="Arial"/>
                <a:cs typeface="Arial"/>
              </a:rPr>
              <a:t>it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70" dirty="0">
                <a:latin typeface="Arial"/>
                <a:cs typeface="Arial"/>
              </a:rPr>
              <a:t>burned,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42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chemical energy </a:t>
            </a:r>
            <a:r>
              <a:rPr sz="2200" spc="-30" dirty="0">
                <a:latin typeface="Arial"/>
                <a:cs typeface="Arial"/>
              </a:rPr>
              <a:t>in  </a:t>
            </a:r>
            <a:r>
              <a:rPr sz="2200" spc="-125" dirty="0">
                <a:latin typeface="Arial"/>
                <a:cs typeface="Arial"/>
              </a:rPr>
              <a:t>biomass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110" dirty="0">
                <a:latin typeface="Arial"/>
                <a:cs typeface="Arial"/>
              </a:rPr>
              <a:t>released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70" dirty="0">
                <a:latin typeface="Arial"/>
                <a:cs typeface="Arial"/>
              </a:rPr>
              <a:t>heat</a:t>
            </a:r>
            <a:r>
              <a:rPr sz="2200" spc="-60" dirty="0">
                <a:latin typeface="Arial"/>
                <a:cs typeface="Arial"/>
              </a:rPr>
              <a:t> .</a:t>
            </a:r>
            <a:endParaRPr sz="2200">
              <a:latin typeface="Arial"/>
              <a:cs typeface="Arial"/>
            </a:endParaRPr>
          </a:p>
          <a:p>
            <a:pPr marL="364490" indent="-326390">
              <a:lnSpc>
                <a:spcPct val="100000"/>
              </a:lnSpc>
              <a:spcBef>
                <a:spcPts val="490"/>
              </a:spcBef>
              <a:buFont typeface="UnDotum"/>
              <a:buChar char=""/>
              <a:tabLst>
                <a:tab pos="364490" algn="l"/>
              </a:tabLst>
            </a:pPr>
            <a:r>
              <a:rPr sz="2200" b="1" spc="-210" dirty="0">
                <a:solidFill>
                  <a:srgbClr val="006FBF"/>
                </a:solidFill>
                <a:latin typeface="Arial"/>
                <a:cs typeface="Arial"/>
              </a:rPr>
              <a:t>Examples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 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89" y="2919729"/>
            <a:ext cx="114935" cy="109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480" y="2933700"/>
            <a:ext cx="317436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spc="-40" dirty="0">
                <a:latin typeface="Arial"/>
                <a:cs typeface="Arial"/>
              </a:rPr>
              <a:t>Methanol </a:t>
            </a:r>
            <a:r>
              <a:rPr sz="2000" spc="-25" dirty="0">
                <a:latin typeface="Arial"/>
                <a:cs typeface="Arial"/>
              </a:rPr>
              <a:t>(from </a:t>
            </a:r>
            <a:r>
              <a:rPr sz="2000" spc="-70" dirty="0">
                <a:latin typeface="Arial"/>
                <a:cs typeface="Arial"/>
              </a:rPr>
              <a:t>animal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waste)  Ethanol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-65" dirty="0">
                <a:latin typeface="Arial"/>
                <a:cs typeface="Arial"/>
              </a:rPr>
              <a:t>Biodiesel(liquid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biomass)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0" y="4008120"/>
            <a:ext cx="4919345" cy="21869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40"/>
              </a:spcBef>
            </a:pPr>
            <a:r>
              <a:rPr sz="3300" spc="-675" baseline="5050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Advantages</a:t>
            </a:r>
            <a:r>
              <a:rPr sz="2200" b="1" spc="-1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89890" marR="17780" indent="-326390">
              <a:lnSpc>
                <a:spcPct val="100000"/>
              </a:lnSpc>
              <a:spcBef>
                <a:spcPts val="400"/>
              </a:spcBef>
              <a:buChar char="•"/>
              <a:tabLst>
                <a:tab pos="389255" algn="l"/>
                <a:tab pos="389890" algn="l"/>
              </a:tabLst>
            </a:pPr>
            <a:r>
              <a:rPr sz="2000" spc="-75" dirty="0">
                <a:latin typeface="Arial"/>
                <a:cs typeface="Arial"/>
              </a:rPr>
              <a:t>Equipment </a:t>
            </a:r>
            <a:r>
              <a:rPr sz="2000" spc="-105" dirty="0">
                <a:latin typeface="Arial"/>
                <a:cs typeface="Arial"/>
              </a:rPr>
              <a:t>(biogas </a:t>
            </a:r>
            <a:r>
              <a:rPr sz="2000" spc="-40" dirty="0">
                <a:latin typeface="Arial"/>
                <a:cs typeface="Arial"/>
              </a:rPr>
              <a:t>plant) installation </a:t>
            </a:r>
            <a:r>
              <a:rPr sz="2000" spc="-85" dirty="0">
                <a:latin typeface="Arial"/>
                <a:cs typeface="Arial"/>
              </a:rPr>
              <a:t>cost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is  </a:t>
            </a:r>
            <a:r>
              <a:rPr sz="2000" spc="-125" dirty="0">
                <a:latin typeface="Arial"/>
                <a:cs typeface="Arial"/>
              </a:rPr>
              <a:t>less.</a:t>
            </a:r>
            <a:endParaRPr sz="200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spcBef>
                <a:spcPts val="400"/>
              </a:spcBef>
              <a:buChar char="•"/>
              <a:tabLst>
                <a:tab pos="389255" algn="l"/>
                <a:tab pos="389890" algn="l"/>
              </a:tabLst>
            </a:pPr>
            <a:r>
              <a:rPr sz="2000" spc="-120" dirty="0">
                <a:latin typeface="Arial"/>
                <a:cs typeface="Arial"/>
              </a:rPr>
              <a:t>Helps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114" dirty="0">
                <a:latin typeface="Arial"/>
                <a:cs typeface="Arial"/>
              </a:rPr>
              <a:t>garbage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reduction.</a:t>
            </a:r>
            <a:endParaRPr sz="2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00"/>
              </a:spcBef>
            </a:pPr>
            <a:r>
              <a:rPr sz="3300" spc="-675" baseline="5050" dirty="0">
                <a:solidFill>
                  <a:srgbClr val="006FBF"/>
                </a:solidFill>
                <a:latin typeface="UnDotum"/>
                <a:cs typeface="UnDotum"/>
              </a:rPr>
              <a:t> </a:t>
            </a:r>
            <a:r>
              <a:rPr sz="2200" b="1" spc="-185" dirty="0">
                <a:solidFill>
                  <a:srgbClr val="006FBF"/>
                </a:solidFill>
                <a:latin typeface="Arial"/>
                <a:cs typeface="Arial"/>
              </a:rPr>
              <a:t>Disadvantages</a:t>
            </a:r>
            <a:r>
              <a:rPr sz="2200" b="1" spc="-15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spcBef>
                <a:spcPts val="400"/>
              </a:spcBef>
              <a:buChar char="•"/>
              <a:tabLst>
                <a:tab pos="389255" algn="l"/>
                <a:tab pos="389890" algn="l"/>
              </a:tabLst>
            </a:pPr>
            <a:r>
              <a:rPr sz="2000" spc="-165" dirty="0">
                <a:latin typeface="Arial"/>
                <a:cs typeface="Arial"/>
              </a:rPr>
              <a:t>Releases </a:t>
            </a:r>
            <a:r>
              <a:rPr sz="2000" spc="-75" dirty="0">
                <a:latin typeface="Arial"/>
                <a:cs typeface="Arial"/>
              </a:rPr>
              <a:t>high </a:t>
            </a:r>
            <a:r>
              <a:rPr sz="2000" spc="-50" dirty="0">
                <a:latin typeface="Arial"/>
                <a:cs typeface="Arial"/>
              </a:rPr>
              <a:t>amount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i="1" spc="-90" dirty="0">
                <a:latin typeface="Trebuchet MS"/>
                <a:cs typeface="Trebuchet MS"/>
              </a:rPr>
              <a:t>sulphurous</a:t>
            </a:r>
            <a:r>
              <a:rPr sz="2000" i="1" spc="-350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Arial"/>
                <a:cs typeface="Arial"/>
              </a:rPr>
              <a:t>gases.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62600" y="914400"/>
            <a:ext cx="3335020" cy="531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1285</Words>
  <Application>Microsoft Office PowerPoint</Application>
  <PresentationFormat>On-screen Show (4:3)</PresentationFormat>
  <Paragraphs>202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ENERGY</vt:lpstr>
      <vt:lpstr>TYPES OF ENERGY</vt:lpstr>
      <vt:lpstr>RENEWABLE ENERGY</vt:lpstr>
      <vt:lpstr>SOLAR ENERGY</vt:lpstr>
      <vt:lpstr>WIND ENERGY</vt:lpstr>
      <vt:lpstr>GEOTHERMAL ENERGY</vt:lpstr>
      <vt:lpstr>HYDRO ENERGY</vt:lpstr>
      <vt:lpstr>BIOMASS ENERGY</vt:lpstr>
      <vt:lpstr>TIDAL ENERGY</vt:lpstr>
      <vt:lpstr>NON-RENEWABLE ENERGY</vt:lpstr>
      <vt:lpstr>COAL</vt:lpstr>
      <vt:lpstr>URANIUM</vt:lpstr>
      <vt:lpstr>DIFFERENCE BETWEEN RENEWABLE AND NON-RENEWABLE  SOURCE OF ENERGY</vt:lpstr>
      <vt:lpstr>ENERGY CONSERVATION</vt:lpstr>
      <vt:lpstr>WHY TO CONSERVE ?</vt:lpstr>
      <vt:lpstr>ENERGY CONSERVATION IN ‘INDIA’</vt:lpstr>
      <vt:lpstr>DATA RELATED TO ENERGY CONSUMPTION IN ‘INDIA’</vt:lpstr>
      <vt:lpstr>What we can do ?</vt:lpstr>
      <vt:lpstr>What we can do ?</vt:lpstr>
      <vt:lpstr>RECYCLING IS AN EXCELLENT WAY OF SAVING  ENERGY AND CONSERVING THE ENVIRONMENT. Do you know that:</vt:lpstr>
      <vt:lpstr>Slide 22</vt:lpstr>
      <vt:lpstr>THREE R’s</vt:lpstr>
      <vt:lpstr>SAVE ENERGY, SAVE EARTH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asus</cp:lastModifiedBy>
  <cp:revision>1</cp:revision>
  <dcterms:created xsi:type="dcterms:W3CDTF">2021-03-26T13:28:59Z</dcterms:created>
  <dcterms:modified xsi:type="dcterms:W3CDTF">2021-03-26T13:42:49Z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2021-03-26T00:00:00Z</vt:filetime>
  </property>
</Properties>
</file>