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63" r:id="rId4"/>
    <p:sldId id="264" r:id="rId5"/>
    <p:sldId id="265" r:id="rId6"/>
    <p:sldId id="266" r:id="rId7"/>
    <p:sldId id="267"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D1C1A8-A9F6-405A-91DA-8FDD3A022806}"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D1C1A8-A9F6-405A-91DA-8FDD3A022806}" type="datetimeFigureOut">
              <a:rPr lang="en-US" smtClean="0"/>
              <a:pPr/>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D1C1A8-A9F6-405A-91DA-8FDD3A022806}" type="datetimeFigureOut">
              <a:rPr lang="en-US" smtClean="0"/>
              <a:pPr/>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1C1A8-A9F6-405A-91DA-8FDD3A022806}" type="datetimeFigureOut">
              <a:rPr lang="en-US" smtClean="0"/>
              <a:pPr/>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1C1A8-A9F6-405A-91DA-8FDD3A022806}"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1C1A8-A9F6-405A-91DA-8FDD3A022806}"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9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1C1A8-A9F6-405A-91DA-8FDD3A022806}" type="datetimeFigureOut">
              <a:rPr lang="en-US" smtClean="0"/>
              <a:pPr/>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ABC76-AC10-425B-889E-941A5C6F0E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99792" y="1988840"/>
            <a:ext cx="324036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843808" y="2132856"/>
            <a:ext cx="3096344" cy="830997"/>
          </a:xfrm>
          <a:prstGeom prst="rect">
            <a:avLst/>
          </a:prstGeom>
        </p:spPr>
        <p:txBody>
          <a:bodyPr wrap="square">
            <a:spAutoFit/>
          </a:bodyPr>
          <a:lstStyle/>
          <a:p>
            <a:r>
              <a:rPr lang="hi-IN" sz="4800" b="1" dirty="0" smtClean="0">
                <a:solidFill>
                  <a:srgbClr val="FF0000"/>
                </a:solidFill>
              </a:rPr>
              <a:t>शब्द-शक्ति</a:t>
            </a:r>
            <a:endParaRPr lang="en-US" sz="4800" b="1" dirty="0">
              <a:solidFill>
                <a:srgbClr val="FF0000"/>
              </a:solidFill>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780928"/>
            <a:ext cx="8100392" cy="2862322"/>
          </a:xfrm>
          <a:prstGeom prst="rect">
            <a:avLst/>
          </a:prstGeom>
        </p:spPr>
        <p:txBody>
          <a:bodyPr wrap="square">
            <a:spAutoFit/>
          </a:bodyPr>
          <a:lstStyle/>
          <a:p>
            <a:pPr algn="ctr">
              <a:lnSpc>
                <a:spcPct val="150000"/>
              </a:lnSpc>
            </a:pPr>
            <a:r>
              <a:rPr lang="hi-IN" sz="4000" b="1" dirty="0" smtClean="0"/>
              <a:t>हिंदी-विभाग </a:t>
            </a:r>
          </a:p>
          <a:p>
            <a:pPr algn="ctr">
              <a:lnSpc>
                <a:spcPct val="150000"/>
              </a:lnSpc>
            </a:pPr>
            <a:r>
              <a:rPr lang="hi-IN" sz="4000" b="1" dirty="0" smtClean="0">
                <a:solidFill>
                  <a:srgbClr val="002060"/>
                </a:solidFill>
              </a:rPr>
              <a:t>मोहनलाल सुखाड़िया विश्वविद्यालय, उदयपुर </a:t>
            </a:r>
            <a:endParaRPr lang="en-US" sz="4000" b="1" dirty="0">
              <a:solidFill>
                <a:srgbClr val="002060"/>
              </a:solidFill>
            </a:endParaRPr>
          </a:p>
        </p:txBody>
      </p:sp>
      <p:sp>
        <p:nvSpPr>
          <p:cNvPr id="3" name="Rectangle 2"/>
          <p:cNvSpPr/>
          <p:nvPr/>
        </p:nvSpPr>
        <p:spPr>
          <a:xfrm>
            <a:off x="539552" y="260648"/>
            <a:ext cx="8064896" cy="2308324"/>
          </a:xfrm>
          <a:prstGeom prst="rect">
            <a:avLst/>
          </a:prstGeom>
        </p:spPr>
        <p:txBody>
          <a:bodyPr wrap="square">
            <a:spAutoFit/>
          </a:bodyPr>
          <a:lstStyle/>
          <a:p>
            <a:pPr algn="ctr">
              <a:lnSpc>
                <a:spcPct val="150000"/>
              </a:lnSpc>
            </a:pPr>
            <a:r>
              <a:rPr lang="hi-IN" sz="4800" b="1" dirty="0" smtClean="0"/>
              <a:t>डॉ. नीतू परिहार </a:t>
            </a:r>
          </a:p>
          <a:p>
            <a:pPr algn="ctr">
              <a:lnSpc>
                <a:spcPct val="150000"/>
              </a:lnSpc>
            </a:pPr>
            <a:r>
              <a:rPr lang="hi-IN" sz="4800" b="1" dirty="0" smtClean="0">
                <a:solidFill>
                  <a:srgbClr val="7030A0"/>
                </a:solidFill>
              </a:rPr>
              <a:t>सह आचार्य एवं विभागाध्यक्ष </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95536" y="-23978"/>
            <a:ext cx="7992888" cy="57015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36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शब्द-शक्ति</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hi-IN" sz="1100" b="0" i="0" u="none" strike="noStrike" cap="none" normalizeH="0" baseline="0" dirty="0" smtClean="0">
              <a:ln>
                <a:noFill/>
              </a:ln>
              <a:solidFill>
                <a:schemeClr val="tx1"/>
              </a:solidFill>
              <a:effectLst/>
              <a:latin typeface="Mangal" pitchFamily="18" charset="0"/>
              <a:ea typeface="Calibri" pitchFamily="34"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1" i="0" u="none" strike="noStrike" cap="none" normalizeH="0" baseline="0" dirty="0" smtClean="0">
                <a:ln>
                  <a:noFill/>
                </a:ln>
                <a:solidFill>
                  <a:schemeClr val="tx1"/>
                </a:solidFill>
                <a:effectLst/>
                <a:latin typeface="Mangal" pitchFamily="18" charset="0"/>
                <a:ea typeface="Calibri" pitchFamily="34" charset="0"/>
                <a:cs typeface="Mangal" pitchFamily="18" charset="0"/>
              </a:rPr>
              <a:t>जिस शक्ति या व्यापार द्वारा शब्द के अर्थ का बोध होता हो</a:t>
            </a:r>
            <a:r>
              <a:rPr kumimoji="0" lang="en-US" sz="2800" b="1"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1" i="0" u="none" strike="noStrike" cap="none" normalizeH="0" baseline="0" dirty="0" smtClean="0">
                <a:ln>
                  <a:noFill/>
                </a:ln>
                <a:solidFill>
                  <a:schemeClr val="tx1"/>
                </a:solidFill>
                <a:effectLst/>
                <a:latin typeface="Mangal" pitchFamily="18" charset="0"/>
                <a:ea typeface="Calibri" pitchFamily="34" charset="0"/>
                <a:cs typeface="Mangal" pitchFamily="18" charset="0"/>
              </a:rPr>
              <a:t>वह शब्द शक्ति कहलाती है। काव्यशास्त्र की दृष्टि से शब्द शक्ति के तीन भेद होते है। </a:t>
            </a:r>
          </a:p>
          <a:p>
            <a:pPr marL="514350" marR="0" lvl="0" indent="-514350" algn="just" defTabSz="914400" rtl="0" eaLnBrk="0" fontAlgn="base" latinLnBrk="0" hangingPunct="0">
              <a:lnSpc>
                <a:spcPct val="150000"/>
              </a:lnSpc>
              <a:spcBef>
                <a:spcPct val="0"/>
              </a:spcBef>
              <a:spcAft>
                <a:spcPct val="0"/>
              </a:spcAft>
              <a:buClrTx/>
              <a:buSzTx/>
              <a:buFontTx/>
              <a:buAutoNum type="arabicPeriod"/>
              <a:tabLst/>
            </a:pPr>
            <a:r>
              <a:rPr kumimoji="0" lang="hi-IN" sz="2800" b="1" i="0" u="none" strike="noStrike" cap="none" normalizeH="0" baseline="0" dirty="0" smtClean="0">
                <a:ln>
                  <a:noFill/>
                </a:ln>
                <a:solidFill>
                  <a:srgbClr val="7030A0"/>
                </a:solidFill>
                <a:effectLst/>
                <a:latin typeface="Mangal" pitchFamily="18" charset="0"/>
                <a:ea typeface="Calibri" pitchFamily="34" charset="0"/>
                <a:cs typeface="Mangal" pitchFamily="18" charset="0"/>
              </a:rPr>
              <a:t>अभिधा</a:t>
            </a:r>
            <a:endParaRPr lang="hi-IN" sz="2800" b="1" dirty="0">
              <a:solidFill>
                <a:srgbClr val="7030A0"/>
              </a:solidFill>
              <a:latin typeface="Mangal" pitchFamily="18" charset="0"/>
              <a:ea typeface="Calibri" pitchFamily="34" charset="0"/>
              <a:cs typeface="Mangal" pitchFamily="18" charset="0"/>
            </a:endParaRPr>
          </a:p>
          <a:p>
            <a:pPr marL="514350" marR="0" lvl="0" indent="-514350" algn="just" defTabSz="914400" rtl="0" eaLnBrk="0" fontAlgn="base" latinLnBrk="0" hangingPunct="0">
              <a:lnSpc>
                <a:spcPct val="150000"/>
              </a:lnSpc>
              <a:spcBef>
                <a:spcPct val="0"/>
              </a:spcBef>
              <a:spcAft>
                <a:spcPct val="0"/>
              </a:spcAft>
              <a:buClrTx/>
              <a:buSzTx/>
              <a:buFontTx/>
              <a:buAutoNum type="arabicPeriod"/>
              <a:tabLst/>
            </a:pPr>
            <a:r>
              <a:rPr kumimoji="0" lang="hi-IN" sz="2800" b="1" i="0" u="none" strike="noStrike" cap="none" normalizeH="0" baseline="0" dirty="0" smtClean="0">
                <a:ln>
                  <a:noFill/>
                </a:ln>
                <a:solidFill>
                  <a:srgbClr val="7030A0"/>
                </a:solidFill>
                <a:effectLst/>
                <a:latin typeface="Mangal" pitchFamily="18" charset="0"/>
                <a:ea typeface="Calibri" pitchFamily="34" charset="0"/>
                <a:cs typeface="Mangal" pitchFamily="18" charset="0"/>
              </a:rPr>
              <a:t>लक्षणा </a:t>
            </a:r>
          </a:p>
          <a:p>
            <a:pPr marL="514350" marR="0" lvl="0" indent="-514350" algn="just" defTabSz="914400" rtl="0" eaLnBrk="0" fontAlgn="base" latinLnBrk="0" hangingPunct="0">
              <a:lnSpc>
                <a:spcPct val="150000"/>
              </a:lnSpc>
              <a:spcBef>
                <a:spcPct val="0"/>
              </a:spcBef>
              <a:spcAft>
                <a:spcPct val="0"/>
              </a:spcAft>
              <a:buClrTx/>
              <a:buSzTx/>
              <a:buFontTx/>
              <a:buAutoNum type="arabicPeriod"/>
              <a:tabLst/>
            </a:pPr>
            <a:r>
              <a:rPr kumimoji="0" lang="hi-IN" sz="2800" b="1" i="0" u="none" strike="noStrike" cap="none" normalizeH="0" baseline="0" dirty="0" smtClean="0">
                <a:ln>
                  <a:noFill/>
                </a:ln>
                <a:solidFill>
                  <a:srgbClr val="7030A0"/>
                </a:solidFill>
                <a:effectLst/>
                <a:latin typeface="Mangal" pitchFamily="18" charset="0"/>
                <a:ea typeface="Calibri" pitchFamily="34" charset="0"/>
                <a:cs typeface="Mangal" pitchFamily="18" charset="0"/>
              </a:rPr>
              <a:t>व्यंजना</a:t>
            </a:r>
            <a:endParaRPr kumimoji="0" lang="hi-IN" sz="3600" b="1" i="0" u="none" strike="noStrike" cap="none" normalizeH="0" baseline="0" dirty="0" smtClean="0">
              <a:ln>
                <a:noFill/>
              </a:ln>
              <a:solidFill>
                <a:srgbClr val="7030A0"/>
              </a:solidFill>
              <a:effectLst/>
              <a:latin typeface="Arial" pitchFamily="34" charset="0"/>
              <a:cs typeface="Arial" pitchFamily="34" charset="0"/>
            </a:endParaRPr>
          </a:p>
        </p:txBody>
      </p:sp>
    </p:spTree>
  </p:cSld>
  <p:clrMapOvr>
    <a:masterClrMapping/>
  </p:clrMapOvr>
  <p:transition>
    <p:comb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6000"/>
            <a:lum/>
          </a:blip>
          <a:srcRect/>
          <a:tile tx="0" ty="0" sx="100000" sy="100000" flip="none" algn="tl"/>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55575" y="1196752"/>
          <a:ext cx="7704855" cy="3816424"/>
        </p:xfrm>
        <a:graphic>
          <a:graphicData uri="http://schemas.openxmlformats.org/drawingml/2006/table">
            <a:tbl>
              <a:tblPr/>
              <a:tblGrid>
                <a:gridCol w="2568285"/>
                <a:gridCol w="2568285"/>
                <a:gridCol w="2568285"/>
              </a:tblGrid>
              <a:tr h="803458">
                <a:tc>
                  <a:txBody>
                    <a:bodyPr/>
                    <a:lstStyle/>
                    <a:p>
                      <a:pPr algn="ctr"/>
                      <a:r>
                        <a:rPr lang="hi-IN" sz="2800" b="1" dirty="0">
                          <a:solidFill>
                            <a:srgbClr val="FF0000"/>
                          </a:solidFill>
                        </a:rPr>
                        <a:t>शब्द </a:t>
                      </a:r>
                    </a:p>
                  </a:txBody>
                  <a:tcPr anchor="ctr">
                    <a:lnL>
                      <a:noFill/>
                    </a:lnL>
                    <a:lnR>
                      <a:noFill/>
                    </a:lnR>
                    <a:lnT>
                      <a:noFill/>
                    </a:lnT>
                    <a:lnB>
                      <a:noFill/>
                    </a:lnB>
                  </a:tcPr>
                </a:tc>
                <a:tc>
                  <a:txBody>
                    <a:bodyPr/>
                    <a:lstStyle/>
                    <a:p>
                      <a:pPr algn="ctr"/>
                      <a:r>
                        <a:rPr lang="hi-IN" sz="2800" b="1" dirty="0">
                          <a:solidFill>
                            <a:srgbClr val="FF0000"/>
                          </a:solidFill>
                        </a:rPr>
                        <a:t>अर्थ</a:t>
                      </a:r>
                    </a:p>
                  </a:txBody>
                  <a:tcPr anchor="ctr">
                    <a:lnL>
                      <a:noFill/>
                    </a:lnL>
                    <a:lnR>
                      <a:noFill/>
                    </a:lnR>
                    <a:lnT>
                      <a:noFill/>
                    </a:lnT>
                    <a:lnB>
                      <a:noFill/>
                    </a:lnB>
                  </a:tcPr>
                </a:tc>
                <a:tc>
                  <a:txBody>
                    <a:bodyPr/>
                    <a:lstStyle/>
                    <a:p>
                      <a:pPr algn="ctr"/>
                      <a:r>
                        <a:rPr lang="hi-IN" sz="2800" b="1" dirty="0">
                          <a:solidFill>
                            <a:srgbClr val="FF0000"/>
                          </a:solidFill>
                        </a:rPr>
                        <a:t>शक्ति</a:t>
                      </a:r>
                    </a:p>
                  </a:txBody>
                  <a:tcPr anchor="ctr">
                    <a:lnL>
                      <a:noFill/>
                    </a:lnL>
                    <a:lnR>
                      <a:noFill/>
                    </a:lnR>
                    <a:lnT>
                      <a:noFill/>
                    </a:lnT>
                    <a:lnB>
                      <a:noFill/>
                    </a:lnB>
                  </a:tcPr>
                </a:tc>
              </a:tr>
              <a:tr h="1406050">
                <a:tc>
                  <a:txBody>
                    <a:bodyPr/>
                    <a:lstStyle/>
                    <a:p>
                      <a:pPr algn="ctr"/>
                      <a:r>
                        <a:rPr lang="hi-IN" sz="2400" b="1" dirty="0"/>
                        <a:t>वाचक/अभिधेय</a:t>
                      </a:r>
                    </a:p>
                  </a:txBody>
                  <a:tcPr anchor="ctr">
                    <a:lnL>
                      <a:noFill/>
                    </a:lnL>
                    <a:lnR>
                      <a:noFill/>
                    </a:lnR>
                    <a:lnT>
                      <a:noFill/>
                    </a:lnT>
                    <a:lnB>
                      <a:noFill/>
                    </a:lnB>
                  </a:tcPr>
                </a:tc>
                <a:tc>
                  <a:txBody>
                    <a:bodyPr/>
                    <a:lstStyle/>
                    <a:p>
                      <a:pPr algn="ctr"/>
                      <a:r>
                        <a:rPr lang="hi-IN" sz="2400" b="1" dirty="0"/>
                        <a:t>वाच्यार्थ/अभिधेयार्थ/मुख्यार्थ </a:t>
                      </a:r>
                    </a:p>
                  </a:txBody>
                  <a:tcPr anchor="ctr">
                    <a:lnL>
                      <a:noFill/>
                    </a:lnL>
                    <a:lnR>
                      <a:noFill/>
                    </a:lnR>
                    <a:lnT>
                      <a:noFill/>
                    </a:lnT>
                    <a:lnB>
                      <a:noFill/>
                    </a:lnB>
                  </a:tcPr>
                </a:tc>
                <a:tc>
                  <a:txBody>
                    <a:bodyPr/>
                    <a:lstStyle/>
                    <a:p>
                      <a:pPr algn="ctr"/>
                      <a:r>
                        <a:rPr lang="hi-IN" sz="2400" b="1" dirty="0"/>
                        <a:t>अभिधा </a:t>
                      </a:r>
                    </a:p>
                  </a:txBody>
                  <a:tcPr anchor="ctr">
                    <a:lnL>
                      <a:noFill/>
                    </a:lnL>
                    <a:lnR>
                      <a:noFill/>
                    </a:lnR>
                    <a:lnT>
                      <a:noFill/>
                    </a:lnT>
                    <a:lnB>
                      <a:noFill/>
                    </a:lnB>
                  </a:tcPr>
                </a:tc>
              </a:tr>
              <a:tr h="803458">
                <a:tc>
                  <a:txBody>
                    <a:bodyPr/>
                    <a:lstStyle/>
                    <a:p>
                      <a:pPr algn="ctr"/>
                      <a:r>
                        <a:rPr lang="hi-IN" sz="2400" b="1" dirty="0"/>
                        <a:t>लक्षक/लाक्षणिक </a:t>
                      </a:r>
                    </a:p>
                  </a:txBody>
                  <a:tcPr anchor="ctr">
                    <a:lnL>
                      <a:noFill/>
                    </a:lnL>
                    <a:lnR>
                      <a:noFill/>
                    </a:lnR>
                    <a:lnT>
                      <a:noFill/>
                    </a:lnT>
                    <a:lnB>
                      <a:noFill/>
                    </a:lnB>
                  </a:tcPr>
                </a:tc>
                <a:tc>
                  <a:txBody>
                    <a:bodyPr/>
                    <a:lstStyle/>
                    <a:p>
                      <a:pPr algn="ctr"/>
                      <a:r>
                        <a:rPr lang="hi-IN" sz="2400" b="1" dirty="0"/>
                        <a:t>लक्ष्यार्थ </a:t>
                      </a:r>
                    </a:p>
                  </a:txBody>
                  <a:tcPr anchor="ctr">
                    <a:lnL>
                      <a:noFill/>
                    </a:lnL>
                    <a:lnR>
                      <a:noFill/>
                    </a:lnR>
                    <a:lnT>
                      <a:noFill/>
                    </a:lnT>
                    <a:lnB>
                      <a:noFill/>
                    </a:lnB>
                  </a:tcPr>
                </a:tc>
                <a:tc>
                  <a:txBody>
                    <a:bodyPr/>
                    <a:lstStyle/>
                    <a:p>
                      <a:pPr algn="ctr"/>
                      <a:r>
                        <a:rPr lang="hi-IN" sz="2400" b="1" dirty="0"/>
                        <a:t>लक्षणा</a:t>
                      </a:r>
                    </a:p>
                  </a:txBody>
                  <a:tcPr anchor="ctr">
                    <a:lnL>
                      <a:noFill/>
                    </a:lnL>
                    <a:lnR>
                      <a:noFill/>
                    </a:lnR>
                    <a:lnT>
                      <a:noFill/>
                    </a:lnT>
                    <a:lnB>
                      <a:noFill/>
                    </a:lnB>
                  </a:tcPr>
                </a:tc>
              </a:tr>
              <a:tr h="803458">
                <a:tc>
                  <a:txBody>
                    <a:bodyPr/>
                    <a:lstStyle/>
                    <a:p>
                      <a:pPr algn="ctr"/>
                      <a:r>
                        <a:rPr lang="hi-IN" sz="2400" b="1" dirty="0"/>
                        <a:t>व्यंजक </a:t>
                      </a:r>
                    </a:p>
                  </a:txBody>
                  <a:tcPr anchor="ctr">
                    <a:lnL>
                      <a:noFill/>
                    </a:lnL>
                    <a:lnR>
                      <a:noFill/>
                    </a:lnR>
                    <a:lnT>
                      <a:noFill/>
                    </a:lnT>
                    <a:lnB>
                      <a:noFill/>
                    </a:lnB>
                  </a:tcPr>
                </a:tc>
                <a:tc>
                  <a:txBody>
                    <a:bodyPr/>
                    <a:lstStyle/>
                    <a:p>
                      <a:pPr algn="ctr"/>
                      <a:r>
                        <a:rPr lang="hi-IN" sz="2400" b="1" dirty="0"/>
                        <a:t>व्यंग्यार्थ/व्यंजनार्थ </a:t>
                      </a:r>
                    </a:p>
                  </a:txBody>
                  <a:tcPr anchor="ctr">
                    <a:lnL>
                      <a:noFill/>
                    </a:lnL>
                    <a:lnR>
                      <a:noFill/>
                    </a:lnR>
                    <a:lnT>
                      <a:noFill/>
                    </a:lnT>
                    <a:lnB>
                      <a:noFill/>
                    </a:lnB>
                  </a:tcPr>
                </a:tc>
                <a:tc>
                  <a:txBody>
                    <a:bodyPr/>
                    <a:lstStyle/>
                    <a:p>
                      <a:pPr algn="ctr"/>
                      <a:r>
                        <a:rPr lang="hi-IN" sz="2400" b="1" dirty="0"/>
                        <a:t>व्यंजना</a:t>
                      </a:r>
                    </a:p>
                  </a:txBody>
                  <a:tcPr anchor="ctr">
                    <a:lnL>
                      <a:noFill/>
                    </a:lnL>
                    <a:lnR>
                      <a:noFill/>
                    </a:lnR>
                    <a:lnT>
                      <a:noFill/>
                    </a:lnT>
                    <a:lnB>
                      <a:noFill/>
                    </a:lnB>
                  </a:tcPr>
                </a:tc>
              </a:tr>
            </a:tbl>
          </a:graphicData>
        </a:graphic>
      </p:graphicFrame>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7384"/>
            <a:ext cx="8424936" cy="6924973"/>
          </a:xfrm>
          <a:prstGeom prst="rect">
            <a:avLst/>
          </a:prstGeom>
        </p:spPr>
        <p:txBody>
          <a:bodyPr wrap="square">
            <a:spAutoFit/>
          </a:bodyPr>
          <a:lstStyle/>
          <a:p>
            <a:pPr algn="ctr">
              <a:lnSpc>
                <a:spcPct val="150000"/>
              </a:lnSpc>
            </a:pPr>
            <a:r>
              <a:rPr lang="hi-IN" sz="3200" b="1" u="sng" dirty="0" smtClean="0">
                <a:solidFill>
                  <a:srgbClr val="FF0000"/>
                </a:solidFill>
              </a:rPr>
              <a:t>अभिधा  </a:t>
            </a:r>
          </a:p>
          <a:p>
            <a:pPr algn="just">
              <a:lnSpc>
                <a:spcPct val="150000"/>
              </a:lnSpc>
            </a:pPr>
            <a:r>
              <a:rPr lang="hi-IN" sz="2400" dirty="0" smtClean="0"/>
              <a:t>   जिस शक्ति के माध्यम से शब्द का साक्षात् संकेतित (पहला/मुख्य/प्रचलित/पूर्वविदित) अर्थ बोध हो, उसे 'अभिधा' कहते हैं।</a:t>
            </a:r>
          </a:p>
          <a:p>
            <a:pPr>
              <a:lnSpc>
                <a:spcPct val="150000"/>
              </a:lnSpc>
            </a:pPr>
            <a:r>
              <a:rPr lang="hi-IN" sz="2400" dirty="0" smtClean="0"/>
              <a:t>   				</a:t>
            </a:r>
            <a:r>
              <a:rPr lang="hi-IN" sz="2400" b="1" dirty="0" smtClean="0">
                <a:solidFill>
                  <a:srgbClr val="7030A0"/>
                </a:solidFill>
              </a:rPr>
              <a:t>जैसे- 'बैल खड़ा है। </a:t>
            </a:r>
          </a:p>
          <a:p>
            <a:pPr algn="just">
              <a:lnSpc>
                <a:spcPct val="150000"/>
              </a:lnSpc>
            </a:pPr>
            <a:r>
              <a:rPr lang="hi-IN" sz="2400" dirty="0"/>
              <a:t> </a:t>
            </a:r>
            <a:r>
              <a:rPr lang="hi-IN" sz="2400" dirty="0" smtClean="0"/>
              <a:t>  इस वाक्य को सुनते ही बैल नामक एक विशेष प्रकार के जीव को हम समझ लेते हैं, उसे आदमी या किताब नहीं समझते।</a:t>
            </a:r>
            <a:br>
              <a:rPr lang="hi-IN" sz="2400" dirty="0" smtClean="0"/>
            </a:br>
            <a:r>
              <a:rPr lang="hi-IN" sz="2400" dirty="0" smtClean="0"/>
              <a:t>    </a:t>
            </a:r>
          </a:p>
          <a:p>
            <a:pPr algn="just">
              <a:lnSpc>
                <a:spcPct val="150000"/>
              </a:lnSpc>
            </a:pPr>
            <a:r>
              <a:rPr lang="hi-IN" sz="2400" dirty="0"/>
              <a:t> </a:t>
            </a:r>
            <a:r>
              <a:rPr lang="hi-IN" sz="2400" dirty="0" smtClean="0"/>
              <a:t>    यहाँ 'बैल' वाचक शब्द है जिसका मुख्यार्थ विशेष जीव है। परंपरा, कोश, व्याकरण आदि से यह अर्थ पूर्वविदित (पहले से मालूम) है। यानी शब्द और उसके अर्थ के बीच किसी प्रकार की बाधा नहीं है।</a:t>
            </a:r>
            <a:endParaRPr lang="hi-IN" sz="2400" dirty="0"/>
          </a:p>
        </p:txBody>
      </p:sp>
    </p:spTree>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1000"/>
            <a:lum/>
          </a:blip>
          <a:srcRec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467544" y="438919"/>
            <a:ext cx="8424936" cy="6047809"/>
          </a:xfrm>
          <a:prstGeom prst="rect">
            <a:avLst/>
          </a:prstGeom>
        </p:spPr>
        <p:txBody>
          <a:bodyPr wrap="square">
            <a:spAutoFit/>
          </a:bodyPr>
          <a:lstStyle/>
          <a:p>
            <a:r>
              <a:rPr lang="hi-IN" sz="3200" b="1" dirty="0" smtClean="0"/>
              <a:t>                </a:t>
            </a:r>
            <a:r>
              <a:rPr lang="hi-IN" sz="3200" b="1" dirty="0" smtClean="0">
                <a:solidFill>
                  <a:srgbClr val="FF0000"/>
                </a:solidFill>
              </a:rPr>
              <a:t>लक्षणा  </a:t>
            </a:r>
          </a:p>
          <a:p>
            <a:endParaRPr lang="hi-IN" sz="1400" b="1" dirty="0" smtClean="0"/>
          </a:p>
          <a:p>
            <a:pPr algn="just">
              <a:lnSpc>
                <a:spcPct val="150000"/>
              </a:lnSpc>
            </a:pPr>
            <a:r>
              <a:rPr lang="hi-IN" sz="2400" b="1" dirty="0" smtClean="0"/>
              <a:t>अभिधा के असमर्थ हो जाने पर जिस शक्ति के माध्यम से शब्द का अर्थ बोध हो, उसे 'लक्षणा' कहते हैं।</a:t>
            </a:r>
          </a:p>
          <a:p>
            <a:pPr algn="just">
              <a:lnSpc>
                <a:spcPct val="150000"/>
              </a:lnSpc>
            </a:pPr>
            <a:endParaRPr lang="hi-IN" sz="1200" b="1" dirty="0" smtClean="0"/>
          </a:p>
          <a:p>
            <a:pPr algn="just">
              <a:lnSpc>
                <a:spcPct val="150000"/>
              </a:lnSpc>
            </a:pPr>
            <a:r>
              <a:rPr lang="hi-IN" dirty="0" smtClean="0"/>
              <a:t>      </a:t>
            </a:r>
            <a:r>
              <a:rPr lang="hi-IN" sz="2400" b="1" dirty="0" smtClean="0">
                <a:solidFill>
                  <a:srgbClr val="7030A0"/>
                </a:solidFill>
              </a:rPr>
              <a:t>जैसे- ''मुझे देखते ही वह नौ दो ग्यारह हो गया।'‘</a:t>
            </a:r>
          </a:p>
          <a:p>
            <a:pPr algn="just">
              <a:lnSpc>
                <a:spcPct val="150000"/>
              </a:lnSpc>
            </a:pPr>
            <a:endParaRPr lang="hi-IN" sz="1400" b="1" dirty="0"/>
          </a:p>
          <a:p>
            <a:pPr algn="just">
              <a:lnSpc>
                <a:spcPct val="150000"/>
              </a:lnSpc>
            </a:pPr>
            <a:r>
              <a:rPr lang="hi-IN" sz="2400" b="1" dirty="0" smtClean="0"/>
              <a:t> इस वाक्य में 'नौ दो ग्यारह होना' (मुहावरा) का अर्थ है- 'भाग जाना।' इसके बदले में यदि कोई कहे कि 'मुझे देखते ही वह दस बीस चालीस हो गया।' या 'मुझे देखते ही वह ग्यारह दो नौ हो गया।' तो इसका कोई अर्थ नहीं होगा क्योंकि ऐसी कोई रूढ़ि नहीं है। यानी भागने की रूढ़ि अर्थात प्रसिद्ध नौ दो ग्यारह में ही है।</a:t>
            </a:r>
            <a:endParaRPr lang="hi-IN" sz="2400" b="1" dirty="0"/>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tile tx="0" ty="0" sx="100000" sy="100000" flip="none" algn="tl"/>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5537" y="4293096"/>
          <a:ext cx="8424936" cy="2124989"/>
        </p:xfrm>
        <a:graphic>
          <a:graphicData uri="http://schemas.openxmlformats.org/drawingml/2006/table">
            <a:tbl>
              <a:tblPr/>
              <a:tblGrid>
                <a:gridCol w="2808312"/>
                <a:gridCol w="2808312"/>
                <a:gridCol w="2808312"/>
              </a:tblGrid>
              <a:tr h="482169">
                <a:tc>
                  <a:txBody>
                    <a:bodyPr/>
                    <a:lstStyle/>
                    <a:p>
                      <a:pPr algn="ctr"/>
                      <a:r>
                        <a:rPr lang="hi-IN" sz="2000" b="1" dirty="0">
                          <a:solidFill>
                            <a:srgbClr val="FF0000"/>
                          </a:solidFill>
                        </a:rPr>
                        <a:t>वाक्य </a:t>
                      </a:r>
                    </a:p>
                  </a:txBody>
                  <a:tcPr marL="68881" marR="68881" marT="34441" marB="34441" anchor="ctr">
                    <a:lnL>
                      <a:noFill/>
                    </a:lnL>
                    <a:lnR>
                      <a:noFill/>
                    </a:lnR>
                    <a:lnT>
                      <a:noFill/>
                    </a:lnT>
                    <a:lnB>
                      <a:noFill/>
                    </a:lnB>
                  </a:tcPr>
                </a:tc>
                <a:tc>
                  <a:txBody>
                    <a:bodyPr/>
                    <a:lstStyle/>
                    <a:p>
                      <a:pPr algn="ctr"/>
                      <a:r>
                        <a:rPr lang="hi-IN" sz="2000" b="1" dirty="0">
                          <a:solidFill>
                            <a:srgbClr val="FF0000"/>
                          </a:solidFill>
                        </a:rPr>
                        <a:t>प्रसंग विशेष (वक्ता-श्रोता) </a:t>
                      </a:r>
                    </a:p>
                  </a:txBody>
                  <a:tcPr marL="68881" marR="68881" marT="34441" marB="34441" anchor="ctr">
                    <a:lnL>
                      <a:noFill/>
                    </a:lnL>
                    <a:lnR>
                      <a:noFill/>
                    </a:lnR>
                    <a:lnT>
                      <a:noFill/>
                    </a:lnT>
                    <a:lnB>
                      <a:noFill/>
                    </a:lnB>
                  </a:tcPr>
                </a:tc>
                <a:tc>
                  <a:txBody>
                    <a:bodyPr/>
                    <a:lstStyle/>
                    <a:p>
                      <a:pPr algn="ctr"/>
                      <a:r>
                        <a:rPr lang="hi-IN" sz="2000" b="1" dirty="0">
                          <a:solidFill>
                            <a:srgbClr val="FF0000"/>
                          </a:solidFill>
                        </a:rPr>
                        <a:t>अर्थ</a:t>
                      </a:r>
                    </a:p>
                  </a:txBody>
                  <a:tcPr marL="68881" marR="68881" marT="34441" marB="34441" anchor="ctr">
                    <a:lnL>
                      <a:noFill/>
                    </a:lnL>
                    <a:lnR>
                      <a:noFill/>
                    </a:lnR>
                    <a:lnT>
                      <a:noFill/>
                    </a:lnT>
                    <a:lnB>
                      <a:noFill/>
                    </a:lnB>
                  </a:tcPr>
                </a:tc>
              </a:tr>
              <a:tr h="482169">
                <a:tc>
                  <a:txBody>
                    <a:bodyPr/>
                    <a:lstStyle/>
                    <a:p>
                      <a:r>
                        <a:rPr lang="hi-IN" sz="2000" b="1" dirty="0">
                          <a:solidFill>
                            <a:srgbClr val="7030A0"/>
                          </a:solidFill>
                        </a:rPr>
                        <a:t>सूर्य अस्त हो गया </a:t>
                      </a:r>
                    </a:p>
                  </a:txBody>
                  <a:tcPr marL="68881" marR="68881" marT="34441" marB="34441" anchor="ctr">
                    <a:lnL>
                      <a:noFill/>
                    </a:lnL>
                    <a:lnR>
                      <a:noFill/>
                    </a:lnR>
                    <a:lnT>
                      <a:noFill/>
                    </a:lnT>
                    <a:lnB>
                      <a:noFill/>
                    </a:lnB>
                  </a:tcPr>
                </a:tc>
                <a:tc>
                  <a:txBody>
                    <a:bodyPr/>
                    <a:lstStyle/>
                    <a:p>
                      <a:r>
                        <a:rPr lang="hi-IN" sz="2000" b="1" dirty="0">
                          <a:solidFill>
                            <a:schemeClr val="accent6">
                              <a:lumMod val="50000"/>
                            </a:schemeClr>
                          </a:solidFill>
                        </a:rPr>
                        <a:t>पिता के पुत्र से कहने पर </a:t>
                      </a:r>
                    </a:p>
                  </a:txBody>
                  <a:tcPr marL="68881" marR="68881" marT="34441" marB="34441" anchor="ctr">
                    <a:lnL>
                      <a:noFill/>
                    </a:lnL>
                    <a:lnR>
                      <a:noFill/>
                    </a:lnR>
                    <a:lnT>
                      <a:noFill/>
                    </a:lnT>
                    <a:lnB>
                      <a:noFill/>
                    </a:lnB>
                  </a:tcPr>
                </a:tc>
                <a:tc>
                  <a:txBody>
                    <a:bodyPr/>
                    <a:lstStyle/>
                    <a:p>
                      <a:r>
                        <a:rPr lang="hi-IN" sz="2000" b="1" dirty="0">
                          <a:solidFill>
                            <a:schemeClr val="bg2">
                              <a:lumMod val="10000"/>
                            </a:schemeClr>
                          </a:solidFill>
                        </a:rPr>
                        <a:t>पढ़ाई-लिखाई शुरू करो। </a:t>
                      </a:r>
                    </a:p>
                  </a:txBody>
                  <a:tcPr marL="68881" marR="68881" marT="34441" marB="34441" anchor="ctr">
                    <a:lnL>
                      <a:noFill/>
                    </a:lnL>
                    <a:lnR>
                      <a:noFill/>
                    </a:lnR>
                    <a:lnT>
                      <a:noFill/>
                    </a:lnT>
                    <a:lnB>
                      <a:noFill/>
                    </a:lnB>
                  </a:tcPr>
                </a:tc>
              </a:tr>
              <a:tr h="482169">
                <a:tc>
                  <a:txBody>
                    <a:bodyPr/>
                    <a:lstStyle/>
                    <a:p>
                      <a:endParaRPr lang="en-US" sz="2000" b="0" dirty="0"/>
                    </a:p>
                  </a:txBody>
                  <a:tcPr marL="68881" marR="68881" marT="34441" marB="34441" anchor="ctr">
                    <a:lnL>
                      <a:noFill/>
                    </a:lnL>
                    <a:lnR>
                      <a:noFill/>
                    </a:lnR>
                    <a:lnT>
                      <a:noFill/>
                    </a:lnT>
                    <a:lnB>
                      <a:noFill/>
                    </a:lnB>
                  </a:tcPr>
                </a:tc>
                <a:tc>
                  <a:txBody>
                    <a:bodyPr/>
                    <a:lstStyle/>
                    <a:p>
                      <a:r>
                        <a:rPr lang="hi-IN" sz="2000" b="1" dirty="0">
                          <a:solidFill>
                            <a:schemeClr val="accent6">
                              <a:lumMod val="50000"/>
                            </a:schemeClr>
                          </a:solidFill>
                        </a:rPr>
                        <a:t>सास के बहू से कहने पर </a:t>
                      </a:r>
                    </a:p>
                  </a:txBody>
                  <a:tcPr marL="68881" marR="68881" marT="34441" marB="34441" anchor="ctr">
                    <a:lnL>
                      <a:noFill/>
                    </a:lnL>
                    <a:lnR>
                      <a:noFill/>
                    </a:lnR>
                    <a:lnT>
                      <a:noFill/>
                    </a:lnT>
                    <a:lnB>
                      <a:noFill/>
                    </a:lnB>
                  </a:tcPr>
                </a:tc>
                <a:tc>
                  <a:txBody>
                    <a:bodyPr/>
                    <a:lstStyle/>
                    <a:p>
                      <a:r>
                        <a:rPr lang="hi-IN" sz="2000" b="1" dirty="0">
                          <a:solidFill>
                            <a:schemeClr val="bg2">
                              <a:lumMod val="10000"/>
                            </a:schemeClr>
                          </a:solidFill>
                        </a:rPr>
                        <a:t>चूल्हा-चौका आरंभ करो। </a:t>
                      </a:r>
                    </a:p>
                  </a:txBody>
                  <a:tcPr marL="68881" marR="68881" marT="34441" marB="34441" anchor="ctr">
                    <a:lnL>
                      <a:noFill/>
                    </a:lnL>
                    <a:lnR>
                      <a:noFill/>
                    </a:lnR>
                    <a:lnT>
                      <a:noFill/>
                    </a:lnT>
                    <a:lnB>
                      <a:noFill/>
                    </a:lnB>
                  </a:tcPr>
                </a:tc>
              </a:tr>
              <a:tr h="482169">
                <a:tc>
                  <a:txBody>
                    <a:bodyPr/>
                    <a:lstStyle/>
                    <a:p>
                      <a:endParaRPr lang="en-US" sz="2000" b="0" dirty="0"/>
                    </a:p>
                  </a:txBody>
                  <a:tcPr marL="68881" marR="68881" marT="34441" marB="34441" anchor="ctr">
                    <a:lnL>
                      <a:noFill/>
                    </a:lnL>
                    <a:lnR>
                      <a:noFill/>
                    </a:lnR>
                    <a:lnT>
                      <a:noFill/>
                    </a:lnT>
                    <a:lnB>
                      <a:noFill/>
                    </a:lnB>
                  </a:tcPr>
                </a:tc>
                <a:tc>
                  <a:txBody>
                    <a:bodyPr/>
                    <a:lstStyle/>
                    <a:p>
                      <a:r>
                        <a:rPr lang="hi-IN" sz="2000" b="1" dirty="0">
                          <a:solidFill>
                            <a:schemeClr val="accent6">
                              <a:lumMod val="50000"/>
                            </a:schemeClr>
                          </a:solidFill>
                        </a:rPr>
                        <a:t>किसान के हलवाहे से कहने पर </a:t>
                      </a:r>
                    </a:p>
                  </a:txBody>
                  <a:tcPr marL="68881" marR="68881" marT="34441" marB="34441" anchor="ctr">
                    <a:lnL>
                      <a:noFill/>
                    </a:lnL>
                    <a:lnR>
                      <a:noFill/>
                    </a:lnR>
                    <a:lnT>
                      <a:noFill/>
                    </a:lnT>
                    <a:lnB>
                      <a:noFill/>
                    </a:lnB>
                  </a:tcPr>
                </a:tc>
                <a:tc>
                  <a:txBody>
                    <a:bodyPr/>
                    <a:lstStyle/>
                    <a:p>
                      <a:r>
                        <a:rPr lang="hi-IN" sz="2000" b="1" dirty="0">
                          <a:solidFill>
                            <a:schemeClr val="bg2">
                              <a:lumMod val="10000"/>
                            </a:schemeClr>
                          </a:solidFill>
                        </a:rPr>
                        <a:t>हल चलाना बंद करो </a:t>
                      </a:r>
                    </a:p>
                  </a:txBody>
                  <a:tcPr marL="68881" marR="68881" marT="34441" marB="34441" anchor="ctr">
                    <a:lnL>
                      <a:noFill/>
                    </a:lnL>
                    <a:lnR>
                      <a:noFill/>
                    </a:lnR>
                    <a:lnT>
                      <a:noFill/>
                    </a:lnT>
                    <a:lnB>
                      <a:noFill/>
                    </a:lnB>
                  </a:tcPr>
                </a:tc>
              </a:tr>
            </a:tbl>
          </a:graphicData>
        </a:graphic>
      </p:graphicFrame>
      <p:sp>
        <p:nvSpPr>
          <p:cNvPr id="22529" name="Rectangle 1"/>
          <p:cNvSpPr>
            <a:spLocks noChangeArrowheads="1"/>
          </p:cNvSpPr>
          <p:nvPr/>
        </p:nvSpPr>
        <p:spPr bwMode="auto">
          <a:xfrm>
            <a:off x="323528" y="116632"/>
            <a:ext cx="8496944" cy="40164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i-IN" sz="2800" b="1" i="0" strike="noStrike" cap="none" normalizeH="0" baseline="0" dirty="0" smtClean="0">
                <a:ln>
                  <a:noFill/>
                </a:ln>
                <a:solidFill>
                  <a:schemeClr val="tx1"/>
                </a:solidFill>
                <a:effectLst/>
                <a:latin typeface="Arial" pitchFamily="34" charset="0"/>
                <a:cs typeface="Mangal" pitchFamily="18" charset="0"/>
              </a:rPr>
              <a:t>                     </a:t>
            </a:r>
            <a:r>
              <a:rPr kumimoji="0" lang="hi-IN" sz="2800" b="1" i="0" strike="noStrike" cap="none" normalizeH="0" baseline="0" dirty="0" smtClean="0">
                <a:ln>
                  <a:noFill/>
                </a:ln>
                <a:solidFill>
                  <a:srgbClr val="7030A0"/>
                </a:solidFill>
                <a:effectLst/>
                <a:latin typeface="Arial" pitchFamily="34" charset="0"/>
                <a:cs typeface="Mangal" pitchFamily="18" charset="0"/>
              </a:rPr>
              <a:t>व्यंजना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hi-IN" sz="1100" b="1" i="0" strike="noStrike" cap="none" normalizeH="0" baseline="0" dirty="0" smtClean="0">
              <a:ln>
                <a:noFill/>
              </a:ln>
              <a:solidFill>
                <a:schemeClr val="tx1"/>
              </a:solidFill>
              <a:effectLst/>
              <a:latin typeface="Arial" pitchFamily="34" charset="0"/>
              <a:cs typeface="Mangal"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Arial" pitchFamily="34" charset="0"/>
                <a:cs typeface="Mangal" pitchFamily="18" charset="0"/>
              </a:rPr>
              <a:t>अभिधा व लक्षणा के असमर्थ हो जाने पर जिस शक्ति के माध्यम से शब्द का अर्थ बोध हो</a:t>
            </a:r>
            <a:r>
              <a:rPr kumimoji="0" lang="en-US" sz="2400" b="0" i="0" u="none" strike="noStrike" cap="none" normalizeH="0" baseline="0" dirty="0" smtClean="0">
                <a:ln>
                  <a:noFill/>
                </a:ln>
                <a:solidFill>
                  <a:schemeClr val="tx1"/>
                </a:solidFill>
                <a:effectLst/>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Arial" pitchFamily="34" charset="0"/>
                <a:cs typeface="Mangal" pitchFamily="18" charset="0"/>
              </a:rPr>
              <a:t>उसे </a:t>
            </a:r>
            <a:r>
              <a:rPr kumimoji="0" lang="en-US" sz="2400" b="0" i="0" u="none" strike="noStrike" cap="none" normalizeH="0" baseline="0" dirty="0" smtClean="0">
                <a:ln>
                  <a:noFill/>
                </a:ln>
                <a:solidFill>
                  <a:schemeClr val="tx1"/>
                </a:solidFill>
                <a:effectLst/>
                <a:latin typeface="Arial" pitchFamily="34" charset="0"/>
                <a:cs typeface="Mangal" pitchFamily="18" charset="0"/>
              </a:rPr>
              <a:t>'</a:t>
            </a:r>
            <a:r>
              <a:rPr kumimoji="0" lang="hi-IN" sz="2400" b="0" i="0" u="none" strike="noStrike" cap="none" normalizeH="0" baseline="0" dirty="0" smtClean="0">
                <a:ln>
                  <a:noFill/>
                </a:ln>
                <a:solidFill>
                  <a:schemeClr val="tx1"/>
                </a:solidFill>
                <a:effectLst/>
                <a:latin typeface="Arial" pitchFamily="34" charset="0"/>
                <a:cs typeface="Mangal" pitchFamily="18" charset="0"/>
              </a:rPr>
              <a:t>व्यंजना</a:t>
            </a:r>
            <a:r>
              <a:rPr kumimoji="0" lang="en-US" sz="2400" b="0" i="0" u="none" strike="noStrike" cap="none" normalizeH="0" baseline="0" dirty="0" smtClean="0">
                <a:ln>
                  <a:noFill/>
                </a:ln>
                <a:solidFill>
                  <a:schemeClr val="tx1"/>
                </a:solidFill>
                <a:effectLst/>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Arial" pitchFamily="34" charset="0"/>
                <a:cs typeface="Mangal" pitchFamily="18" charset="0"/>
              </a:rPr>
              <a:t>कहते हैं।</a:t>
            </a:r>
            <a:r>
              <a:rPr kumimoji="0" lang="en-US" sz="2400" b="0" i="0" u="none" strike="noStrike" cap="none" normalizeH="0" baseline="0" dirty="0" smtClean="0">
                <a:ln>
                  <a:noFill/>
                </a:ln>
                <a:solidFill>
                  <a:schemeClr val="tx1"/>
                </a:solidFill>
                <a:effectLst/>
                <a:latin typeface="Arial" pitchFamily="34" charset="0"/>
                <a:cs typeface="Mangal" pitchFamily="18" charset="0"/>
              </a:rPr>
              <a:t/>
            </a:r>
            <a:br>
              <a:rPr kumimoji="0" lang="en-US" sz="2400" b="0" i="0" u="none" strike="noStrike" cap="none" normalizeH="0" baseline="0" dirty="0" smtClean="0">
                <a:ln>
                  <a:noFill/>
                </a:ln>
                <a:solidFill>
                  <a:schemeClr val="tx1"/>
                </a:solidFill>
                <a:effectLst/>
                <a:latin typeface="Arial" pitchFamily="34" charset="0"/>
                <a:cs typeface="Mangal" pitchFamily="18" charset="0"/>
              </a:rPr>
            </a:br>
            <a:r>
              <a:rPr kumimoji="0" lang="hi-IN" sz="2400" b="1" i="0" u="none" strike="noStrike" cap="none" normalizeH="0" baseline="0" dirty="0" smtClean="0">
                <a:ln>
                  <a:noFill/>
                </a:ln>
                <a:solidFill>
                  <a:schemeClr val="tx1"/>
                </a:solidFill>
                <a:effectLst/>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Arial" pitchFamily="34" charset="0"/>
                <a:cs typeface="Arial" pitchFamily="34" charset="0"/>
              </a:rPr>
              <a:t> </a:t>
            </a:r>
            <a:r>
              <a:rPr kumimoji="0" lang="hi-IN" sz="2400" b="0" i="0" u="none" strike="noStrike" cap="none" normalizeH="0" baseline="0" dirty="0" smtClean="0">
                <a:ln>
                  <a:noFill/>
                </a:ln>
                <a:solidFill>
                  <a:schemeClr val="tx1"/>
                </a:solidFill>
                <a:effectLst/>
                <a:latin typeface="Arial" pitchFamily="34" charset="0"/>
                <a:cs typeface="Mangal" pitchFamily="18" charset="0"/>
              </a:rPr>
              <a:t>अभिधा और लक्षणा अपने अर्थ का बोध करा कर जब अलग हो जाती हैं तब जिस शब्द</a:t>
            </a:r>
            <a:r>
              <a:rPr kumimoji="0" lang="en-US" sz="2400" b="0" i="0" u="none" strike="noStrike" cap="none" normalizeH="0" baseline="0" dirty="0" smtClean="0">
                <a:ln>
                  <a:noFill/>
                </a:ln>
                <a:solidFill>
                  <a:schemeClr val="tx1"/>
                </a:solidFill>
                <a:effectLst/>
                <a:latin typeface="Arial" pitchFamily="34" charset="0"/>
                <a:cs typeface="Mangal" pitchFamily="18" charset="0"/>
              </a:rPr>
              <a:t>-</a:t>
            </a:r>
            <a:r>
              <a:rPr kumimoji="0" lang="hi-IN" sz="2400" b="0" i="0" u="none" strike="noStrike" cap="none" normalizeH="0" baseline="0" dirty="0" smtClean="0">
                <a:ln>
                  <a:noFill/>
                </a:ln>
                <a:solidFill>
                  <a:schemeClr val="tx1"/>
                </a:solidFill>
                <a:effectLst/>
                <a:latin typeface="Arial" pitchFamily="34" charset="0"/>
                <a:cs typeface="Mangal" pitchFamily="18" charset="0"/>
              </a:rPr>
              <a:t>शक्ति द्वारा व्यंग्यार्थ का बोध होता हैं उसे व्यंजना</a:t>
            </a:r>
            <a:r>
              <a:rPr kumimoji="0" lang="en-US" sz="2400" b="0" i="0" u="none" strike="noStrike" cap="none" normalizeH="0" baseline="0" dirty="0" smtClean="0">
                <a:ln>
                  <a:noFill/>
                </a:ln>
                <a:solidFill>
                  <a:schemeClr val="tx1"/>
                </a:solidFill>
                <a:effectLst/>
                <a:latin typeface="Arial" pitchFamily="34" charset="0"/>
                <a:cs typeface="Mangal" pitchFamily="18" charset="0"/>
              </a:rPr>
              <a:t>-</a:t>
            </a:r>
            <a:r>
              <a:rPr kumimoji="0" lang="hi-IN" sz="2400" b="0" i="0" u="none" strike="noStrike" cap="none" normalizeH="0" baseline="0" dirty="0" smtClean="0">
                <a:ln>
                  <a:noFill/>
                </a:ln>
                <a:solidFill>
                  <a:schemeClr val="tx1"/>
                </a:solidFill>
                <a:effectLst/>
                <a:latin typeface="Arial" pitchFamily="34" charset="0"/>
                <a:cs typeface="Mangal" pitchFamily="18" charset="0"/>
              </a:rPr>
              <a:t>शक्ति कहते हैं। व्यंग्यार्थ के लिए </a:t>
            </a:r>
            <a:r>
              <a:rPr kumimoji="0" lang="en-US" sz="2400" b="0" i="0" u="none" strike="noStrike" cap="none" normalizeH="0" baseline="0" dirty="0" smtClean="0">
                <a:ln>
                  <a:noFill/>
                </a:ln>
                <a:solidFill>
                  <a:schemeClr val="tx1"/>
                </a:solidFill>
                <a:effectLst/>
                <a:latin typeface="Arial" pitchFamily="34" charset="0"/>
                <a:cs typeface="Mangal" pitchFamily="18" charset="0"/>
              </a:rPr>
              <a:t>'</a:t>
            </a:r>
            <a:r>
              <a:rPr kumimoji="0" lang="hi-IN" sz="2400" b="0" i="0" u="none" strike="noStrike" cap="none" normalizeH="0" baseline="0" dirty="0" smtClean="0">
                <a:ln>
                  <a:noFill/>
                </a:ln>
                <a:solidFill>
                  <a:schemeClr val="tx1"/>
                </a:solidFill>
                <a:effectLst/>
                <a:latin typeface="Arial" pitchFamily="34" charset="0"/>
                <a:cs typeface="Mangal" pitchFamily="18" charset="0"/>
              </a:rPr>
              <a:t>ध्वन्यार्थ</a:t>
            </a:r>
            <a:r>
              <a:rPr kumimoji="0" lang="en-US" sz="2400" b="0" i="0" u="none" strike="noStrike" cap="none" normalizeH="0" baseline="0" dirty="0" smtClean="0">
                <a:ln>
                  <a:noFill/>
                </a:ln>
                <a:solidFill>
                  <a:schemeClr val="tx1"/>
                </a:solidFill>
                <a:effectLst/>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Arial" pitchFamily="34" charset="0"/>
                <a:cs typeface="Mangal" pitchFamily="18" charset="0"/>
              </a:rPr>
              <a:t>सूच्यार्थ</a:t>
            </a:r>
            <a:r>
              <a:rPr kumimoji="0" lang="en-US" sz="2400" b="0" i="0" u="none" strike="noStrike" cap="none" normalizeH="0" baseline="0" dirty="0" smtClean="0">
                <a:ln>
                  <a:noFill/>
                </a:ln>
                <a:solidFill>
                  <a:schemeClr val="tx1"/>
                </a:solidFill>
                <a:effectLst/>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Arial" pitchFamily="34" charset="0"/>
                <a:cs typeface="Mangal" pitchFamily="18" charset="0"/>
              </a:rPr>
              <a:t>आक्षेपार्थ</a:t>
            </a:r>
            <a:r>
              <a:rPr kumimoji="0" lang="en-US" sz="2400" b="0" i="0" u="none" strike="noStrike" cap="none" normalizeH="0" baseline="0" dirty="0" smtClean="0">
                <a:ln>
                  <a:noFill/>
                </a:ln>
                <a:solidFill>
                  <a:schemeClr val="tx1"/>
                </a:solidFill>
                <a:effectLst/>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Arial" pitchFamily="34" charset="0"/>
                <a:cs typeface="Mangal" pitchFamily="18" charset="0"/>
              </a:rPr>
              <a:t>प्रतीयमानार्थ</a:t>
            </a:r>
            <a:r>
              <a:rPr kumimoji="0" lang="en-US" sz="2400" b="0" i="0" u="none" strike="noStrike" cap="none" normalizeH="0" baseline="0" dirty="0" smtClean="0">
                <a:ln>
                  <a:noFill/>
                </a:ln>
                <a:solidFill>
                  <a:schemeClr val="tx1"/>
                </a:solidFill>
                <a:effectLst/>
                <a:latin typeface="Arial" pitchFamily="34" charset="0"/>
                <a:cs typeface="Mangal" pitchFamily="18" charset="0"/>
              </a:rPr>
              <a:t>' </a:t>
            </a:r>
            <a:r>
              <a:rPr kumimoji="0" lang="hi-IN" sz="2400" b="0" i="0" u="none" strike="noStrike" cap="none" normalizeH="0" baseline="0" dirty="0" smtClean="0">
                <a:ln>
                  <a:noFill/>
                </a:ln>
                <a:solidFill>
                  <a:schemeClr val="tx1"/>
                </a:solidFill>
                <a:effectLst/>
                <a:latin typeface="Arial" pitchFamily="34" charset="0"/>
                <a:cs typeface="Mangal" pitchFamily="18" charset="0"/>
              </a:rPr>
              <a:t>जैसे शब्दों का प्रयोग होता हैं।</a:t>
            </a:r>
            <a:r>
              <a:rPr kumimoji="0" lang="hi-IN" sz="2400" b="0" i="0" u="none" strike="noStrike" cap="none" normalizeH="0" dirty="0" smtClean="0">
                <a:ln>
                  <a:noFill/>
                </a:ln>
                <a:solidFill>
                  <a:schemeClr val="tx1"/>
                </a:solidFill>
                <a:effectLst/>
                <a:latin typeface="Arial" pitchFamily="34" charset="0"/>
                <a:cs typeface="Mangal" pitchFamily="18" charset="0"/>
              </a:rPr>
              <a:t> जैसे-</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6000"/>
            <a:lum/>
          </a:blip>
          <a:srcRec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rot="19794469">
            <a:off x="1011729" y="1943646"/>
            <a:ext cx="7717589" cy="2646878"/>
          </a:xfrm>
          <a:prstGeom prst="rect">
            <a:avLst/>
          </a:prstGeom>
        </p:spPr>
        <p:txBody>
          <a:bodyPr wrap="square">
            <a:spAutoFit/>
          </a:bodyPr>
          <a:lstStyle/>
          <a:p>
            <a:r>
              <a:rPr lang="hi-IN" sz="16600" b="1" dirty="0" smtClean="0">
                <a:solidFill>
                  <a:srgbClr val="7030A0"/>
                </a:solidFill>
              </a:rPr>
              <a:t>धन्यवाद</a:t>
            </a:r>
            <a:r>
              <a:rPr lang="hi-IN" sz="9600" b="1" dirty="0" smtClean="0">
                <a:solidFill>
                  <a:srgbClr val="7030A0"/>
                </a:solidFill>
              </a:rPr>
              <a:t> </a:t>
            </a:r>
            <a:endParaRPr lang="en-US" sz="9600" b="1" dirty="0">
              <a:solidFill>
                <a:srgbClr val="7030A0"/>
              </a:solidFill>
            </a:endParaRPr>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269</Words>
  <Application>Microsoft Office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55</cp:revision>
  <dcterms:created xsi:type="dcterms:W3CDTF">2021-04-26T12:41:03Z</dcterms:created>
  <dcterms:modified xsi:type="dcterms:W3CDTF">2021-04-28T16:46:13Z</dcterms:modified>
</cp:coreProperties>
</file>