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12"/>
  </p:notesMasterIdLst>
  <p:sldIdLst>
    <p:sldId id="308" r:id="rId2"/>
    <p:sldId id="309" r:id="rId3"/>
    <p:sldId id="289" r:id="rId4"/>
    <p:sldId id="282" r:id="rId5"/>
    <p:sldId id="283" r:id="rId6"/>
    <p:sldId id="286" r:id="rId7"/>
    <p:sldId id="287" r:id="rId8"/>
    <p:sldId id="272" r:id="rId9"/>
    <p:sldId id="291" r:id="rId10"/>
    <p:sldId id="27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C9C9C9"/>
    <a:srgbClr val="C0C0C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2636" autoAdjust="0"/>
  </p:normalViewPr>
  <p:slideViewPr>
    <p:cSldViewPr>
      <p:cViewPr>
        <p:scale>
          <a:sx n="75" d="100"/>
          <a:sy n="75" d="100"/>
        </p:scale>
        <p:origin x="-115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766B1B-46DF-4265-BF92-D5F0D9F9627F}" type="datetimeFigureOut">
              <a:rPr lang="en-US" smtClean="0"/>
              <a:pPr/>
              <a:t>4/28/2021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72DBC8-2F6C-4E4F-8A93-B47DA5662CF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C72DBC8-2F6C-4E4F-8A93-B47DA5662CF2}"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5A2360-E38A-470C-8B48-E86FFEB1374F}"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F8ADB-4841-4B6F-B5FB-18C4AC5B250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5A2360-E38A-470C-8B48-E86FFEB1374F}"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F8ADB-4841-4B6F-B5FB-18C4AC5B25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5A2360-E38A-470C-8B48-E86FFEB1374F}"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F8ADB-4841-4B6F-B5FB-18C4AC5B25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5A2360-E38A-470C-8B48-E86FFEB1374F}"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F8ADB-4841-4B6F-B5FB-18C4AC5B250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5A2360-E38A-470C-8B48-E86FFEB1374F}"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F8ADB-4841-4B6F-B5FB-18C4AC5B250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C5A2360-E38A-470C-8B48-E86FFEB1374F}" type="datetimeFigureOut">
              <a:rPr lang="en-US" smtClean="0"/>
              <a:pPr/>
              <a:t>4/28/2021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F8ADB-4841-4B6F-B5FB-18C4AC5B25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C5A2360-E38A-470C-8B48-E86FFEB1374F}" type="datetimeFigureOut">
              <a:rPr lang="en-US" smtClean="0"/>
              <a:pPr/>
              <a:t>4/28/2021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FF8ADB-4841-4B6F-B5FB-18C4AC5B25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5A2360-E38A-470C-8B48-E86FFEB1374F}" type="datetimeFigureOut">
              <a:rPr lang="en-US" smtClean="0"/>
              <a:pPr/>
              <a:t>4/28/2021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FF8ADB-4841-4B6F-B5FB-18C4AC5B25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5A2360-E38A-470C-8B48-E86FFEB1374F}" type="datetimeFigureOut">
              <a:rPr lang="en-US" smtClean="0"/>
              <a:pPr/>
              <a:t>4/28/2021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FF8ADB-4841-4B6F-B5FB-18C4AC5B25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5A2360-E38A-470C-8B48-E86FFEB1374F}" type="datetimeFigureOut">
              <a:rPr lang="en-US" smtClean="0"/>
              <a:pPr/>
              <a:t>4/28/2021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F8ADB-4841-4B6F-B5FB-18C4AC5B25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5A2360-E38A-470C-8B48-E86FFEB1374F}" type="datetimeFigureOut">
              <a:rPr lang="en-US" smtClean="0"/>
              <a:pPr/>
              <a:t>4/28/2021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F8ADB-4841-4B6F-B5FB-18C4AC5B250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5A2360-E38A-470C-8B48-E86FFEB1374F}" type="datetimeFigureOut">
              <a:rPr lang="en-US" smtClean="0"/>
              <a:pPr/>
              <a:t>4/28/2021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F8ADB-4841-4B6F-B5FB-18C4AC5B250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audio" Target="file:///D:\Bhanwar%20Ph.D%20Data\written%20hrjs\record%20hrjs\mki%20devi\Akadashi%20batak.m4a" TargetMode="Externa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99792" y="1988840"/>
            <a:ext cx="3240360"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2843808" y="2132856"/>
            <a:ext cx="3096344" cy="707886"/>
          </a:xfrm>
          <a:prstGeom prst="rect">
            <a:avLst/>
          </a:prstGeom>
        </p:spPr>
        <p:txBody>
          <a:bodyPr wrap="square">
            <a:spAutoFit/>
          </a:bodyPr>
          <a:lstStyle/>
          <a:p>
            <a:r>
              <a:rPr lang="hi-IN" sz="4000" b="1" dirty="0" smtClean="0">
                <a:solidFill>
                  <a:srgbClr val="FF0000"/>
                </a:solidFill>
              </a:rPr>
              <a:t>लोक साहित्य </a:t>
            </a:r>
            <a:endParaRPr lang="en-US" sz="4000" b="1" dirty="0">
              <a:solidFill>
                <a:srgbClr val="FF0000"/>
              </a:solidFill>
            </a:endParaRPr>
          </a:p>
        </p:txBody>
      </p:sp>
    </p:spTree>
  </p:cSld>
  <p:clrMapOvr>
    <a:masterClrMapping/>
  </p:clrMapOvr>
  <p:transition>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19147060">
            <a:off x="1380378" y="584291"/>
            <a:ext cx="6576348" cy="4107856"/>
          </a:xfrm>
          <a:prstGeom prst="rect">
            <a:avLst/>
          </a:prstGeom>
        </p:spPr>
        <p:txBody>
          <a:bodyPr wrap="square">
            <a:spAutoFit/>
          </a:bodyPr>
          <a:lstStyle/>
          <a:p>
            <a:pPr algn="just">
              <a:lnSpc>
                <a:spcPct val="150000"/>
              </a:lnSpc>
            </a:pPr>
            <a:r>
              <a:rPr lang="hi-IN" sz="4800" dirty="0" smtClean="0"/>
              <a:t>   </a:t>
            </a:r>
            <a:r>
              <a:rPr lang="hi-IN" sz="13800" dirty="0" smtClean="0">
                <a:solidFill>
                  <a:schemeClr val="accent2"/>
                </a:solidFill>
              </a:rPr>
              <a:t>धन्यवाद</a:t>
            </a:r>
            <a:endParaRPr lang="en-US" sz="11500" b="1" dirty="0">
              <a:solidFill>
                <a:schemeClr val="accent2"/>
              </a:solidFill>
            </a:endParaRPr>
          </a:p>
        </p:txBody>
      </p:sp>
    </p:spTree>
    <p:extLst>
      <p:ext uri="{BB962C8B-B14F-4D97-AF65-F5344CB8AC3E}">
        <p14:creationId xmlns="" xmlns:p14="http://schemas.microsoft.com/office/powerpoint/2010/main" val="3152205655"/>
      </p:ext>
    </p:extLst>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2">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2780928"/>
            <a:ext cx="8100392" cy="2862322"/>
          </a:xfrm>
          <a:prstGeom prst="rect">
            <a:avLst/>
          </a:prstGeom>
        </p:spPr>
        <p:txBody>
          <a:bodyPr wrap="square">
            <a:spAutoFit/>
          </a:bodyPr>
          <a:lstStyle/>
          <a:p>
            <a:pPr algn="ctr">
              <a:lnSpc>
                <a:spcPct val="150000"/>
              </a:lnSpc>
            </a:pPr>
            <a:r>
              <a:rPr lang="hi-IN" sz="4000" b="1" dirty="0" smtClean="0"/>
              <a:t>हिंदी-विभाग </a:t>
            </a:r>
          </a:p>
          <a:p>
            <a:pPr algn="ctr">
              <a:lnSpc>
                <a:spcPct val="150000"/>
              </a:lnSpc>
            </a:pPr>
            <a:r>
              <a:rPr lang="hi-IN" sz="4000" b="1" dirty="0" smtClean="0">
                <a:solidFill>
                  <a:srgbClr val="002060"/>
                </a:solidFill>
              </a:rPr>
              <a:t>मोहनलाल सुखाड़िया विश्वविद्यालय, उदयपुर </a:t>
            </a:r>
            <a:endParaRPr lang="en-US" sz="4000" b="1" dirty="0">
              <a:solidFill>
                <a:srgbClr val="002060"/>
              </a:solidFill>
            </a:endParaRPr>
          </a:p>
        </p:txBody>
      </p:sp>
      <p:sp>
        <p:nvSpPr>
          <p:cNvPr id="3" name="Rectangle 2"/>
          <p:cNvSpPr/>
          <p:nvPr/>
        </p:nvSpPr>
        <p:spPr>
          <a:xfrm>
            <a:off x="539552" y="260648"/>
            <a:ext cx="8064896" cy="2308324"/>
          </a:xfrm>
          <a:prstGeom prst="rect">
            <a:avLst/>
          </a:prstGeom>
        </p:spPr>
        <p:txBody>
          <a:bodyPr wrap="square">
            <a:spAutoFit/>
          </a:bodyPr>
          <a:lstStyle/>
          <a:p>
            <a:pPr algn="ctr">
              <a:lnSpc>
                <a:spcPct val="150000"/>
              </a:lnSpc>
            </a:pPr>
            <a:r>
              <a:rPr lang="hi-IN" sz="4800" b="1" dirty="0" smtClean="0"/>
              <a:t>डॉ. नीतू परिहार </a:t>
            </a:r>
          </a:p>
          <a:p>
            <a:pPr algn="ctr">
              <a:lnSpc>
                <a:spcPct val="150000"/>
              </a:lnSpc>
            </a:pPr>
            <a:r>
              <a:rPr lang="hi-IN" sz="4800" b="1" dirty="0" smtClean="0">
                <a:solidFill>
                  <a:srgbClr val="7030A0"/>
                </a:solidFill>
              </a:rPr>
              <a:t>सह आचार्य एवं विभागाध्यक्ष </a:t>
            </a: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2714612" y="4214818"/>
            <a:ext cx="2937269" cy="642942"/>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hi-IN" sz="2400" b="1" dirty="0" smtClean="0">
              <a:solidFill>
                <a:schemeClr val="tx1"/>
              </a:solidFill>
              <a:latin typeface="Arial Unicode MS" pitchFamily="34" charset="-128"/>
              <a:ea typeface="Arial Unicode MS" pitchFamily="34" charset="-128"/>
              <a:cs typeface="Arial Unicode MS" pitchFamily="34" charset="-128"/>
            </a:endParaRPr>
          </a:p>
          <a:p>
            <a:pPr lvl="0" algn="ctr"/>
            <a:r>
              <a:rPr lang="hi-IN" sz="4000" b="1" dirty="0" smtClean="0">
                <a:solidFill>
                  <a:schemeClr val="tx1"/>
                </a:solidFill>
                <a:latin typeface="Arial Unicode MS" pitchFamily="34" charset="-128"/>
                <a:ea typeface="Arial Unicode MS" pitchFamily="34" charset="-128"/>
                <a:cs typeface="Arial Unicode MS" pitchFamily="34" charset="-128"/>
              </a:rPr>
              <a:t>लोक संस्कृति</a:t>
            </a:r>
            <a:r>
              <a:rPr lang="hi-IN" sz="3200" b="1" dirty="0" smtClean="0">
                <a:solidFill>
                  <a:schemeClr val="tx1"/>
                </a:solidFill>
                <a:latin typeface="Arial Unicode MS" pitchFamily="34" charset="-128"/>
                <a:ea typeface="Arial Unicode MS" pitchFamily="34" charset="-128"/>
                <a:cs typeface="Arial Unicode MS" pitchFamily="34" charset="-128"/>
              </a:rPr>
              <a:t> </a:t>
            </a:r>
            <a:r>
              <a:rPr lang="en-US" sz="3200" b="1" dirty="0" smtClean="0">
                <a:solidFill>
                  <a:schemeClr val="tx1"/>
                </a:solidFill>
                <a:latin typeface="Arial Unicode MS" pitchFamily="34" charset="-128"/>
                <a:ea typeface="Arial Unicode MS" pitchFamily="34" charset="-128"/>
                <a:cs typeface="Arial Unicode MS" pitchFamily="34" charset="-128"/>
              </a:rPr>
              <a:t> </a:t>
            </a:r>
            <a:endParaRPr lang="en-IN" sz="3200" dirty="0" smtClean="0">
              <a:solidFill>
                <a:schemeClr val="tx1"/>
              </a:solidFill>
              <a:latin typeface="Arial Unicode MS" pitchFamily="34" charset="-128"/>
              <a:ea typeface="Arial Unicode MS" pitchFamily="34" charset="-128"/>
              <a:cs typeface="Arial Unicode MS" pitchFamily="34" charset="-128"/>
            </a:endParaRPr>
          </a:p>
          <a:p>
            <a:pPr algn="ctr"/>
            <a:endParaRPr lang="en-US" dirty="0"/>
          </a:p>
        </p:txBody>
      </p:sp>
      <p:sp>
        <p:nvSpPr>
          <p:cNvPr id="16" name="Rectangle 15"/>
          <p:cNvSpPr/>
          <p:nvPr/>
        </p:nvSpPr>
        <p:spPr>
          <a:xfrm>
            <a:off x="4071934" y="2928934"/>
            <a:ext cx="2466664" cy="642942"/>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hi-IN" b="1" dirty="0" smtClean="0">
              <a:solidFill>
                <a:schemeClr val="tx1"/>
              </a:solidFill>
              <a:latin typeface="Arial Unicode MS" pitchFamily="34" charset="-128"/>
              <a:ea typeface="Arial Unicode MS" pitchFamily="34" charset="-128"/>
              <a:cs typeface="Arial Unicode MS" pitchFamily="34" charset="-128"/>
            </a:endParaRPr>
          </a:p>
          <a:p>
            <a:pPr lvl="0" algn="ctr"/>
            <a:r>
              <a:rPr lang="hi-IN" sz="4000" b="1" dirty="0" smtClean="0">
                <a:solidFill>
                  <a:schemeClr val="tx1"/>
                </a:solidFill>
                <a:latin typeface="Arial Unicode MS" pitchFamily="34" charset="-128"/>
                <a:ea typeface="Arial Unicode MS" pitchFamily="34" charset="-128"/>
                <a:cs typeface="Arial Unicode MS" pitchFamily="34" charset="-128"/>
              </a:rPr>
              <a:t>लोकगीत</a:t>
            </a:r>
            <a:r>
              <a:rPr lang="hi-IN" sz="3200" b="1" dirty="0" smtClean="0">
                <a:solidFill>
                  <a:schemeClr val="tx1"/>
                </a:solidFill>
                <a:latin typeface="Arial Unicode MS" pitchFamily="34" charset="-128"/>
                <a:ea typeface="Arial Unicode MS" pitchFamily="34" charset="-128"/>
                <a:cs typeface="Arial Unicode MS" pitchFamily="34" charset="-128"/>
              </a:rPr>
              <a:t> </a:t>
            </a:r>
            <a:r>
              <a:rPr lang="hi-IN" sz="4000" b="1" dirty="0" smtClean="0">
                <a:solidFill>
                  <a:schemeClr val="tx1"/>
                </a:solidFill>
                <a:latin typeface="Arial Unicode MS" pitchFamily="34" charset="-128"/>
                <a:ea typeface="Arial Unicode MS" pitchFamily="34" charset="-128"/>
                <a:cs typeface="Arial Unicode MS" pitchFamily="34" charset="-128"/>
              </a:rPr>
              <a:t>  </a:t>
            </a:r>
            <a:r>
              <a:rPr lang="en-US" sz="4000" b="1" dirty="0" smtClean="0">
                <a:solidFill>
                  <a:schemeClr val="tx1"/>
                </a:solidFill>
                <a:latin typeface="Arial Unicode MS" pitchFamily="34" charset="-128"/>
                <a:ea typeface="Arial Unicode MS" pitchFamily="34" charset="-128"/>
                <a:cs typeface="Arial Unicode MS" pitchFamily="34" charset="-128"/>
              </a:rPr>
              <a:t> </a:t>
            </a:r>
            <a:endParaRPr lang="en-IN" sz="4000" b="1" dirty="0" smtClean="0">
              <a:solidFill>
                <a:schemeClr val="tx1"/>
              </a:solidFill>
              <a:latin typeface="Arial Unicode MS" pitchFamily="34" charset="-128"/>
              <a:ea typeface="Arial Unicode MS" pitchFamily="34" charset="-128"/>
              <a:cs typeface="Arial Unicode MS" pitchFamily="34" charset="-128"/>
            </a:endParaRPr>
          </a:p>
          <a:p>
            <a:pPr algn="ctr"/>
            <a:endParaRPr lang="en-US" dirty="0"/>
          </a:p>
        </p:txBody>
      </p:sp>
      <p:sp>
        <p:nvSpPr>
          <p:cNvPr id="17" name="Rectangle 16"/>
          <p:cNvSpPr/>
          <p:nvPr/>
        </p:nvSpPr>
        <p:spPr>
          <a:xfrm>
            <a:off x="785786" y="5429264"/>
            <a:ext cx="2535450" cy="785818"/>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hi-IN" sz="2400" b="1" dirty="0" smtClean="0">
              <a:solidFill>
                <a:schemeClr val="tx1"/>
              </a:solidFill>
              <a:latin typeface="Arial Unicode MS" pitchFamily="34" charset="-128"/>
              <a:ea typeface="Arial Unicode MS" pitchFamily="34" charset="-128"/>
              <a:cs typeface="Arial Unicode MS" pitchFamily="34" charset="-128"/>
            </a:endParaRPr>
          </a:p>
          <a:p>
            <a:pPr lvl="0" algn="ctr"/>
            <a:r>
              <a:rPr lang="hi-IN" sz="5400" b="1" dirty="0" smtClean="0">
                <a:solidFill>
                  <a:schemeClr val="tx1"/>
                </a:solidFill>
                <a:latin typeface="Arial Unicode MS" pitchFamily="34" charset="-128"/>
                <a:ea typeface="Arial Unicode MS" pitchFamily="34" charset="-128"/>
                <a:cs typeface="Arial Unicode MS" pitchFamily="34" charset="-128"/>
              </a:rPr>
              <a:t>लोक</a:t>
            </a:r>
            <a:r>
              <a:rPr lang="hi-IN" sz="3200" b="1" dirty="0" smtClean="0">
                <a:solidFill>
                  <a:schemeClr val="tx1"/>
                </a:solidFill>
                <a:latin typeface="Arial Unicode MS" pitchFamily="34" charset="-128"/>
                <a:ea typeface="Arial Unicode MS" pitchFamily="34" charset="-128"/>
                <a:cs typeface="Arial Unicode MS" pitchFamily="34" charset="-128"/>
              </a:rPr>
              <a:t> </a:t>
            </a:r>
            <a:endParaRPr lang="en-IN" sz="3200" b="1" dirty="0" smtClean="0">
              <a:solidFill>
                <a:schemeClr val="tx1"/>
              </a:solidFill>
              <a:latin typeface="Arial Unicode MS" pitchFamily="34" charset="-128"/>
              <a:ea typeface="Arial Unicode MS" pitchFamily="34" charset="-128"/>
              <a:cs typeface="Arial Unicode MS" pitchFamily="34" charset="-128"/>
            </a:endParaRPr>
          </a:p>
          <a:p>
            <a:pPr algn="ctr"/>
            <a:endParaRPr lang="en-US" dirty="0"/>
          </a:p>
        </p:txBody>
      </p:sp>
      <p:sp>
        <p:nvSpPr>
          <p:cNvPr id="18" name="Rectangle 17"/>
          <p:cNvSpPr/>
          <p:nvPr/>
        </p:nvSpPr>
        <p:spPr>
          <a:xfrm>
            <a:off x="5143504" y="1714488"/>
            <a:ext cx="3214710" cy="642942"/>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i-IN" sz="3600" b="1" dirty="0" smtClean="0">
                <a:solidFill>
                  <a:schemeClr val="tx1"/>
                </a:solidFill>
              </a:rPr>
              <a:t>लोक कला </a:t>
            </a:r>
            <a:endParaRPr lang="en-US" sz="3600" b="1" dirty="0">
              <a:solidFill>
                <a:schemeClr val="tx1"/>
              </a:solidFill>
            </a:endParaRPr>
          </a:p>
        </p:txBody>
      </p:sp>
      <p:sp>
        <p:nvSpPr>
          <p:cNvPr id="19" name="Rectangle 18"/>
          <p:cNvSpPr/>
          <p:nvPr/>
        </p:nvSpPr>
        <p:spPr>
          <a:xfrm>
            <a:off x="6929454" y="642918"/>
            <a:ext cx="2000264" cy="642942"/>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i-IN" sz="3600" b="1" dirty="0" smtClean="0">
                <a:solidFill>
                  <a:schemeClr val="tx1"/>
                </a:solidFill>
                <a:latin typeface="Arial Unicode MS" pitchFamily="34" charset="-128"/>
                <a:ea typeface="Arial Unicode MS" pitchFamily="34" charset="-128"/>
                <a:cs typeface="Arial Unicode MS" pitchFamily="34" charset="-128"/>
              </a:rPr>
              <a:t>हरजस</a:t>
            </a:r>
            <a:r>
              <a:rPr lang="hi-IN" sz="1600" b="1" dirty="0" smtClean="0">
                <a:solidFill>
                  <a:schemeClr val="tx1"/>
                </a:solidFill>
                <a:latin typeface="Arial Unicode MS" pitchFamily="34" charset="-128"/>
                <a:ea typeface="Arial Unicode MS" pitchFamily="34" charset="-128"/>
                <a:cs typeface="Arial Unicode MS" pitchFamily="34" charset="-128"/>
              </a:rPr>
              <a:t> </a:t>
            </a:r>
            <a:endParaRPr lang="en-US" sz="1600" b="1" dirty="0">
              <a:solidFill>
                <a:schemeClr val="tx1"/>
              </a:solidFill>
              <a:latin typeface="Arial Unicode MS" pitchFamily="34" charset="-128"/>
              <a:ea typeface="Arial Unicode MS" pitchFamily="34" charset="-128"/>
              <a:cs typeface="Arial Unicode MS" pitchFamily="34" charset="-128"/>
            </a:endParaRPr>
          </a:p>
        </p:txBody>
      </p:sp>
      <p:sp>
        <p:nvSpPr>
          <p:cNvPr id="21" name="Rectangle 20"/>
          <p:cNvSpPr/>
          <p:nvPr/>
        </p:nvSpPr>
        <p:spPr>
          <a:xfrm rot="18637422">
            <a:off x="-297347" y="1526642"/>
            <a:ext cx="4013685" cy="1061562"/>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hi-IN" sz="2000" b="1" dirty="0" smtClean="0">
              <a:solidFill>
                <a:srgbClr val="7030A0"/>
              </a:solidFill>
              <a:latin typeface="Arial Unicode MS" pitchFamily="34" charset="-128"/>
              <a:ea typeface="Arial Unicode MS" pitchFamily="34" charset="-128"/>
              <a:cs typeface="Arial Unicode MS" pitchFamily="34" charset="-128"/>
            </a:endParaRPr>
          </a:p>
          <a:p>
            <a:pPr algn="ctr"/>
            <a:r>
              <a:rPr lang="hi-IN" sz="4400" b="1" dirty="0" smtClean="0">
                <a:solidFill>
                  <a:srgbClr val="7030A0"/>
                </a:solidFill>
              </a:rPr>
              <a:t>लोक साहित्य </a:t>
            </a:r>
            <a:endParaRPr lang="en-US" b="1" dirty="0">
              <a:solidFill>
                <a:srgbClr val="7030A0"/>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bg/>
                                          </p:spTgt>
                                        </p:tgtEl>
                                        <p:attrNameLst>
                                          <p:attrName>style.visibility</p:attrName>
                                        </p:attrNameLst>
                                      </p:cBhvr>
                                      <p:to>
                                        <p:strVal val="visible"/>
                                      </p:to>
                                    </p:set>
                                    <p:anim calcmode="lin" valueType="num">
                                      <p:cBhvr additive="base">
                                        <p:cTn id="7" dur="500" fill="hold"/>
                                        <p:tgtEl>
                                          <p:spTgt spid="17">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7">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xEl>
                                              <p:pRg st="1" end="1"/>
                                            </p:txEl>
                                          </p:spTgt>
                                        </p:tgtEl>
                                        <p:attrNameLst>
                                          <p:attrName>style.visibility</p:attrName>
                                        </p:attrNameLst>
                                      </p:cBhvr>
                                      <p:to>
                                        <p:strVal val="visible"/>
                                      </p:to>
                                    </p:set>
                                    <p:anim calcmode="lin" valueType="num">
                                      <p:cBhvr additive="base">
                                        <p:cTn id="13" dur="500" fill="hold"/>
                                        <p:tgtEl>
                                          <p:spTgt spid="1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bg/>
                                          </p:spTgt>
                                        </p:tgtEl>
                                        <p:attrNameLst>
                                          <p:attrName>style.visibility</p:attrName>
                                        </p:attrNameLst>
                                      </p:cBhvr>
                                      <p:to>
                                        <p:strVal val="visible"/>
                                      </p:to>
                                    </p:set>
                                    <p:anim calcmode="lin" valueType="num">
                                      <p:cBhvr additive="base">
                                        <p:cTn id="19" dur="500" fill="hold"/>
                                        <p:tgtEl>
                                          <p:spTgt spid="15">
                                            <p:bg/>
                                          </p:spTgt>
                                        </p:tgtEl>
                                        <p:attrNameLst>
                                          <p:attrName>ppt_x</p:attrName>
                                        </p:attrNameLst>
                                      </p:cBhvr>
                                      <p:tavLst>
                                        <p:tav tm="0">
                                          <p:val>
                                            <p:strVal val="#ppt_x"/>
                                          </p:val>
                                        </p:tav>
                                        <p:tav tm="100000">
                                          <p:val>
                                            <p:strVal val="#ppt_x"/>
                                          </p:val>
                                        </p:tav>
                                      </p:tavLst>
                                    </p:anim>
                                    <p:anim calcmode="lin" valueType="num">
                                      <p:cBhvr additive="base">
                                        <p:cTn id="20" dur="500" fill="hold"/>
                                        <p:tgtEl>
                                          <p:spTgt spid="1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
                                            <p:txEl>
                                              <p:pRg st="1" end="1"/>
                                            </p:txEl>
                                          </p:spTgt>
                                        </p:tgtEl>
                                        <p:attrNameLst>
                                          <p:attrName>style.visibility</p:attrName>
                                        </p:attrNameLst>
                                      </p:cBhvr>
                                      <p:to>
                                        <p:strVal val="visible"/>
                                      </p:to>
                                    </p:set>
                                    <p:anim calcmode="lin" valueType="num">
                                      <p:cBhvr additive="base">
                                        <p:cTn id="25" dur="500" fill="hold"/>
                                        <p:tgtEl>
                                          <p:spTgt spid="15">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
                                            <p:bg/>
                                          </p:spTgt>
                                        </p:tgtEl>
                                        <p:attrNameLst>
                                          <p:attrName>style.visibility</p:attrName>
                                        </p:attrNameLst>
                                      </p:cBhvr>
                                      <p:to>
                                        <p:strVal val="visible"/>
                                      </p:to>
                                    </p:set>
                                    <p:anim calcmode="lin" valueType="num">
                                      <p:cBhvr additive="base">
                                        <p:cTn id="31" dur="500" fill="hold"/>
                                        <p:tgtEl>
                                          <p:spTgt spid="16">
                                            <p:bg/>
                                          </p:spTgt>
                                        </p:tgtEl>
                                        <p:attrNameLst>
                                          <p:attrName>ppt_x</p:attrName>
                                        </p:attrNameLst>
                                      </p:cBhvr>
                                      <p:tavLst>
                                        <p:tav tm="0">
                                          <p:val>
                                            <p:strVal val="#ppt_x"/>
                                          </p:val>
                                        </p:tav>
                                        <p:tav tm="100000">
                                          <p:val>
                                            <p:strVal val="#ppt_x"/>
                                          </p:val>
                                        </p:tav>
                                      </p:tavLst>
                                    </p:anim>
                                    <p:anim calcmode="lin" valueType="num">
                                      <p:cBhvr additive="base">
                                        <p:cTn id="32" dur="500" fill="hold"/>
                                        <p:tgtEl>
                                          <p:spTgt spid="16">
                                            <p:bg/>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6">
                                            <p:txEl>
                                              <p:pRg st="1" end="1"/>
                                            </p:txEl>
                                          </p:spTgt>
                                        </p:tgtEl>
                                        <p:attrNameLst>
                                          <p:attrName>style.visibility</p:attrName>
                                        </p:attrNameLst>
                                      </p:cBhvr>
                                      <p:to>
                                        <p:strVal val="visible"/>
                                      </p:to>
                                    </p:set>
                                    <p:anim calcmode="lin" valueType="num">
                                      <p:cBhvr additive="base">
                                        <p:cTn id="37"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
                                            <p:bg/>
                                          </p:spTgt>
                                        </p:tgtEl>
                                        <p:attrNameLst>
                                          <p:attrName>style.visibility</p:attrName>
                                        </p:attrNameLst>
                                      </p:cBhvr>
                                      <p:to>
                                        <p:strVal val="visible"/>
                                      </p:to>
                                    </p:set>
                                    <p:anim calcmode="lin" valueType="num">
                                      <p:cBhvr additive="base">
                                        <p:cTn id="43" dur="500" fill="hold"/>
                                        <p:tgtEl>
                                          <p:spTgt spid="18">
                                            <p:bg/>
                                          </p:spTgt>
                                        </p:tgtEl>
                                        <p:attrNameLst>
                                          <p:attrName>ppt_x</p:attrName>
                                        </p:attrNameLst>
                                      </p:cBhvr>
                                      <p:tavLst>
                                        <p:tav tm="0">
                                          <p:val>
                                            <p:strVal val="#ppt_x"/>
                                          </p:val>
                                        </p:tav>
                                        <p:tav tm="100000">
                                          <p:val>
                                            <p:strVal val="#ppt_x"/>
                                          </p:val>
                                        </p:tav>
                                      </p:tavLst>
                                    </p:anim>
                                    <p:anim calcmode="lin" valueType="num">
                                      <p:cBhvr additive="base">
                                        <p:cTn id="44" dur="500" fill="hold"/>
                                        <p:tgtEl>
                                          <p:spTgt spid="18">
                                            <p:bg/>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9">
                                            <p:bg/>
                                          </p:spTgt>
                                        </p:tgtEl>
                                        <p:attrNameLst>
                                          <p:attrName>style.visibility</p:attrName>
                                        </p:attrNameLst>
                                      </p:cBhvr>
                                      <p:to>
                                        <p:strVal val="visible"/>
                                      </p:to>
                                    </p:set>
                                    <p:anim calcmode="lin" valueType="num">
                                      <p:cBhvr additive="base">
                                        <p:cTn id="49" dur="500" fill="hold"/>
                                        <p:tgtEl>
                                          <p:spTgt spid="19">
                                            <p:bg/>
                                          </p:spTgt>
                                        </p:tgtEl>
                                        <p:attrNameLst>
                                          <p:attrName>ppt_x</p:attrName>
                                        </p:attrNameLst>
                                      </p:cBhvr>
                                      <p:tavLst>
                                        <p:tav tm="0">
                                          <p:val>
                                            <p:strVal val="#ppt_x"/>
                                          </p:val>
                                        </p:tav>
                                        <p:tav tm="100000">
                                          <p:val>
                                            <p:strVal val="#ppt_x"/>
                                          </p:val>
                                        </p:tav>
                                      </p:tavLst>
                                    </p:anim>
                                    <p:anim calcmode="lin" valueType="num">
                                      <p:cBhvr additive="base">
                                        <p:cTn id="50" dur="500" fill="hold"/>
                                        <p:tgtEl>
                                          <p:spTgt spid="19">
                                            <p:bg/>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9">
                                            <p:txEl>
                                              <p:pRg st="0" end="0"/>
                                            </p:txEl>
                                          </p:spTgt>
                                        </p:tgtEl>
                                        <p:attrNameLst>
                                          <p:attrName>style.visibility</p:attrName>
                                        </p:attrNameLst>
                                      </p:cBhvr>
                                      <p:to>
                                        <p:strVal val="visible"/>
                                      </p:to>
                                    </p:set>
                                    <p:anim calcmode="lin" valueType="num">
                                      <p:cBhvr additive="base">
                                        <p:cTn id="55" dur="500" fill="hold"/>
                                        <p:tgtEl>
                                          <p:spTgt spid="19">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animBg="1"/>
      <p:bldP spid="16" grpId="0" build="p" animBg="1"/>
      <p:bldP spid="17" grpId="0" build="p" animBg="1"/>
      <p:bldP spid="18" grpId="0" build="p" animBg="1"/>
      <p:bldP spid="19"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404664"/>
            <a:ext cx="8856984" cy="21698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50000"/>
              </a:lnSpc>
              <a:spcBef>
                <a:spcPct val="0"/>
              </a:spcBef>
              <a:spcAft>
                <a:spcPct val="0"/>
              </a:spcAft>
              <a:buClrTx/>
              <a:buSzTx/>
              <a:buFontTx/>
              <a:buNone/>
              <a:tabLst/>
            </a:pPr>
            <a:r>
              <a:rPr kumimoji="0" lang="hi-IN"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r>
              <a:rPr kumimoji="0" lang="en-US"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a:t>
            </a:r>
            <a:r>
              <a:rPr kumimoji="0" lang="hi-IN" b="1" i="0" u="none" strike="noStrike" cap="none" normalizeH="0" baseline="0" dirty="0" smtClean="0">
                <a:ln>
                  <a:noFill/>
                </a:ln>
                <a:solidFill>
                  <a:schemeClr val="tx1"/>
                </a:solidFill>
                <a:effectLst/>
                <a:latin typeface="Calibri" pitchFamily="34" charset="0"/>
                <a:ea typeface="Calibri" pitchFamily="34" charset="0"/>
                <a:cs typeface="Mangal" pitchFamily="18" charset="0"/>
              </a:rPr>
              <a:t>लोक</a:t>
            </a:r>
            <a:r>
              <a:rPr kumimoji="0" lang="en-US" b="1"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r>
              <a:rPr kumimoji="0" lang="hi-IN" b="1" i="0" u="none" strike="noStrike" cap="none" normalizeH="0" baseline="0" dirty="0" smtClean="0">
                <a:ln>
                  <a:noFill/>
                </a:ln>
                <a:solidFill>
                  <a:schemeClr val="tx1"/>
                </a:solidFill>
                <a:effectLst/>
                <a:latin typeface="Calibri" pitchFamily="34" charset="0"/>
                <a:ea typeface="Calibri" pitchFamily="34" charset="0"/>
                <a:cs typeface="Mangal" pitchFamily="18" charset="0"/>
              </a:rPr>
              <a:t>से हमारा तात्पर्य ऐसे विशाल</a:t>
            </a:r>
            <a:r>
              <a:rPr kumimoji="0" lang="en-US" b="1"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r>
              <a:rPr kumimoji="0" lang="hi-IN" b="1" i="0" u="none" strike="noStrike" cap="none" normalizeH="0" baseline="0" dirty="0" smtClean="0">
                <a:ln>
                  <a:noFill/>
                </a:ln>
                <a:solidFill>
                  <a:schemeClr val="tx1"/>
                </a:solidFill>
                <a:effectLst/>
                <a:latin typeface="Calibri" pitchFamily="34" charset="0"/>
                <a:ea typeface="Calibri" pitchFamily="34" charset="0"/>
                <a:cs typeface="Mangal" pitchFamily="18" charset="0"/>
              </a:rPr>
              <a:t>व्यापक</a:t>
            </a:r>
            <a:r>
              <a:rPr kumimoji="0" lang="en-US" b="1"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r>
              <a:rPr kumimoji="0" lang="hi-IN" b="1" i="0" u="none" strike="noStrike" cap="none" normalizeH="0" baseline="0" dirty="0" smtClean="0">
                <a:ln>
                  <a:noFill/>
                </a:ln>
                <a:solidFill>
                  <a:schemeClr val="tx1"/>
                </a:solidFill>
                <a:effectLst/>
                <a:latin typeface="Calibri" pitchFamily="34" charset="0"/>
                <a:ea typeface="Calibri" pitchFamily="34" charset="0"/>
                <a:cs typeface="Mangal" pitchFamily="18" charset="0"/>
              </a:rPr>
              <a:t>बहुआयामी</a:t>
            </a:r>
            <a:r>
              <a:rPr kumimoji="0" lang="en-US" b="1"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r>
              <a:rPr kumimoji="0" lang="hi-IN" b="1" i="0" u="none" strike="noStrike" cap="none" normalizeH="0" baseline="0" dirty="0" smtClean="0">
                <a:ln>
                  <a:noFill/>
                </a:ln>
                <a:solidFill>
                  <a:schemeClr val="tx1"/>
                </a:solidFill>
                <a:effectLst/>
                <a:latin typeface="Calibri" pitchFamily="34" charset="0"/>
                <a:ea typeface="Calibri" pitchFamily="34" charset="0"/>
                <a:cs typeface="Mangal" pitchFamily="18" charset="0"/>
              </a:rPr>
              <a:t>सहज विश्वासी तथा परंपराओं में जीवित रहने वाले समाज से है जिसकी अनंत ज्ञान राशि तथा जीवन को जीने के प्रतिमानों का आधार शास्त्रीय कर्मकांड नहीं है। लोक ऐसा समाज है जो आज की उपभोक्तावादी सभ्यता से कोसों दूर है</a:t>
            </a:r>
            <a:r>
              <a:rPr kumimoji="0" lang="en-US" b="1"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r>
              <a:rPr kumimoji="0" lang="hi-IN" b="1" i="0" u="none" strike="noStrike" cap="none" normalizeH="0" baseline="0" dirty="0" smtClean="0">
                <a:ln>
                  <a:noFill/>
                </a:ln>
                <a:solidFill>
                  <a:schemeClr val="tx1"/>
                </a:solidFill>
                <a:effectLst/>
                <a:latin typeface="Calibri" pitchFamily="34" charset="0"/>
                <a:ea typeface="Calibri" pitchFamily="34" charset="0"/>
                <a:cs typeface="Mangal" pitchFamily="18" charset="0"/>
              </a:rPr>
              <a:t>वह विरासत में प्राप्त संस्कारों तथा व्यवहारों का अनुशीलन करता है</a:t>
            </a:r>
            <a:r>
              <a:rPr kumimoji="0" lang="en-US" b="1"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r>
              <a:rPr kumimoji="0" lang="hi-IN" b="1" i="0" u="none" strike="noStrike" cap="none" normalizeH="0" baseline="0" dirty="0" smtClean="0">
                <a:ln>
                  <a:noFill/>
                </a:ln>
                <a:solidFill>
                  <a:schemeClr val="tx1"/>
                </a:solidFill>
                <a:effectLst/>
                <a:latin typeface="Calibri" pitchFamily="34" charset="0"/>
                <a:ea typeface="Calibri" pitchFamily="34" charset="0"/>
                <a:cs typeface="Mangal" pitchFamily="18" charset="0"/>
              </a:rPr>
              <a:t>रीति-रिवाजों</a:t>
            </a:r>
            <a:r>
              <a:rPr kumimoji="0" lang="en-US" b="1"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r>
              <a:rPr kumimoji="0" lang="hi-IN" b="1" i="0" u="none" strike="noStrike" cap="none" normalizeH="0" baseline="0" dirty="0" smtClean="0">
                <a:ln>
                  <a:noFill/>
                </a:ln>
                <a:solidFill>
                  <a:schemeClr val="tx1"/>
                </a:solidFill>
                <a:effectLst/>
                <a:latin typeface="Calibri" pitchFamily="34" charset="0"/>
                <a:ea typeface="Calibri" pitchFamily="34" charset="0"/>
                <a:cs typeface="Mangal" pitchFamily="18" charset="0"/>
              </a:rPr>
              <a:t>परंपराओं तथा अनुष्ठानों में ही जीवित रहता है।</a:t>
            </a:r>
            <a:endParaRPr kumimoji="0" lang="hi-IN" b="1"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216024" y="447055"/>
            <a:ext cx="755576" cy="461665"/>
          </a:xfrm>
          <a:prstGeom prst="rect">
            <a:avLst/>
          </a:prstGeom>
        </p:spPr>
        <p:txBody>
          <a:bodyPr wrap="square">
            <a:spAutoFit/>
          </a:bodyPr>
          <a:lstStyle/>
          <a:p>
            <a:r>
              <a:rPr lang="hi-IN" sz="2400" b="1" dirty="0" smtClean="0">
                <a:solidFill>
                  <a:srgbClr val="FF0000"/>
                </a:solidFill>
                <a:latin typeface="Calibri" pitchFamily="34" charset="0"/>
                <a:ea typeface="Calibri" pitchFamily="34" charset="0"/>
                <a:cs typeface="Mangal" pitchFamily="18" charset="0"/>
              </a:rPr>
              <a:t>लोक</a:t>
            </a:r>
            <a:endParaRPr lang="en-US" sz="2400" b="1" dirty="0">
              <a:solidFill>
                <a:srgbClr val="FF0000"/>
              </a:solidFill>
            </a:endParaRPr>
          </a:p>
        </p:txBody>
      </p:sp>
      <p:sp>
        <p:nvSpPr>
          <p:cNvPr id="4" name="Rectangle 3"/>
          <p:cNvSpPr/>
          <p:nvPr/>
        </p:nvSpPr>
        <p:spPr>
          <a:xfrm>
            <a:off x="107504" y="2708920"/>
            <a:ext cx="8568952" cy="1754326"/>
          </a:xfrm>
          <a:prstGeom prst="rect">
            <a:avLst/>
          </a:prstGeom>
        </p:spPr>
        <p:txBody>
          <a:bodyPr wrap="square">
            <a:spAutoFit/>
          </a:bodyPr>
          <a:lstStyle/>
          <a:p>
            <a:pPr algn="just">
              <a:lnSpc>
                <a:spcPct val="150000"/>
              </a:lnSpc>
            </a:pPr>
            <a:r>
              <a:rPr lang="hi-IN" b="1" dirty="0" smtClean="0">
                <a:solidFill>
                  <a:srgbClr val="FF0000"/>
                </a:solidFill>
              </a:rPr>
              <a:t>कुछ पाश्चात्य लोगों की धारणा लोक के संबंध में “लोक</a:t>
            </a:r>
            <a:r>
              <a:rPr lang="en-US" b="1" dirty="0" smtClean="0">
                <a:solidFill>
                  <a:srgbClr val="FF0000"/>
                </a:solidFill>
              </a:rPr>
              <a:t>’...</a:t>
            </a:r>
            <a:r>
              <a:rPr lang="hi-IN" b="1" dirty="0" smtClean="0">
                <a:solidFill>
                  <a:srgbClr val="FF0000"/>
                </a:solidFill>
              </a:rPr>
              <a:t>पश्चिमी व्यापारी समुद्री यात्राओं और देश-विदेश के साथ व्यापारादि के माध्यम से जब अन्य मानव समुदायों के संपर्क में आने लगे तब उनकी दृष्टि उन मानव समुदायों पर पड़ी जो अभी तक उपेक्षित थे जो सभी अशिक्षित</a:t>
            </a:r>
            <a:r>
              <a:rPr lang="en-US" b="1" dirty="0" smtClean="0">
                <a:solidFill>
                  <a:srgbClr val="FF0000"/>
                </a:solidFill>
              </a:rPr>
              <a:t>, </a:t>
            </a:r>
            <a:r>
              <a:rPr lang="hi-IN" b="1" dirty="0" smtClean="0">
                <a:solidFill>
                  <a:srgbClr val="FF0000"/>
                </a:solidFill>
              </a:rPr>
              <a:t>असंस्कृत और मूढ़ थे-ये </a:t>
            </a:r>
            <a:r>
              <a:rPr lang="en-US" b="1" dirty="0" smtClean="0">
                <a:solidFill>
                  <a:srgbClr val="FF0000"/>
                </a:solidFill>
              </a:rPr>
              <a:t>‘</a:t>
            </a:r>
            <a:r>
              <a:rPr lang="hi-IN" b="1" dirty="0" smtClean="0">
                <a:solidFill>
                  <a:srgbClr val="FF0000"/>
                </a:solidFill>
              </a:rPr>
              <a:t>लोक</a:t>
            </a:r>
            <a:r>
              <a:rPr lang="en-US" b="1" dirty="0" smtClean="0">
                <a:solidFill>
                  <a:srgbClr val="FF0000"/>
                </a:solidFill>
              </a:rPr>
              <a:t>’ </a:t>
            </a:r>
            <a:r>
              <a:rPr lang="hi-IN" b="1" dirty="0" smtClean="0">
                <a:solidFill>
                  <a:srgbClr val="FF0000"/>
                </a:solidFill>
              </a:rPr>
              <a:t>ही उनकी दृष्टि में </a:t>
            </a:r>
            <a:r>
              <a:rPr lang="en-US" b="1" dirty="0" smtClean="0">
                <a:solidFill>
                  <a:srgbClr val="FF0000"/>
                </a:solidFill>
              </a:rPr>
              <a:t>‘</a:t>
            </a:r>
            <a:r>
              <a:rPr lang="hi-IN" b="1" dirty="0" smtClean="0">
                <a:solidFill>
                  <a:srgbClr val="FF0000"/>
                </a:solidFill>
              </a:rPr>
              <a:t>फोक</a:t>
            </a:r>
            <a:r>
              <a:rPr lang="en-US" b="1" dirty="0" smtClean="0">
                <a:solidFill>
                  <a:srgbClr val="FF0000"/>
                </a:solidFill>
              </a:rPr>
              <a:t>’ </a:t>
            </a:r>
            <a:r>
              <a:rPr lang="hi-IN" b="1" dirty="0" smtClean="0">
                <a:solidFill>
                  <a:srgbClr val="FF0000"/>
                </a:solidFill>
              </a:rPr>
              <a:t>था।</a:t>
            </a:r>
            <a:endParaRPr lang="en-US" b="1" dirty="0">
              <a:solidFill>
                <a:srgbClr val="FF0000"/>
              </a:solidFill>
            </a:endParaRPr>
          </a:p>
        </p:txBody>
      </p:sp>
      <p:sp>
        <p:nvSpPr>
          <p:cNvPr id="5" name="Rectangle 4"/>
          <p:cNvSpPr/>
          <p:nvPr/>
        </p:nvSpPr>
        <p:spPr>
          <a:xfrm>
            <a:off x="35496" y="4581128"/>
            <a:ext cx="8892480" cy="2169825"/>
          </a:xfrm>
          <a:prstGeom prst="rect">
            <a:avLst/>
          </a:prstGeom>
        </p:spPr>
        <p:txBody>
          <a:bodyPr wrap="square">
            <a:spAutoFit/>
          </a:bodyPr>
          <a:lstStyle/>
          <a:p>
            <a:pPr lvl="0" indent="457200" algn="just" fontAlgn="base">
              <a:lnSpc>
                <a:spcPct val="150000"/>
              </a:lnSpc>
              <a:spcBef>
                <a:spcPct val="0"/>
              </a:spcBef>
              <a:spcAft>
                <a:spcPct val="0"/>
              </a:spcAft>
            </a:pPr>
            <a:r>
              <a:rPr lang="en-US" b="1" dirty="0" smtClean="0">
                <a:solidFill>
                  <a:srgbClr val="7030A0"/>
                </a:solidFill>
                <a:latin typeface="Calibri" pitchFamily="34" charset="0"/>
                <a:ea typeface="Calibri" pitchFamily="34" charset="0"/>
                <a:cs typeface="Mangal" pitchFamily="18" charset="0"/>
              </a:rPr>
              <a:t>‘</a:t>
            </a:r>
            <a:r>
              <a:rPr lang="hi-IN" b="1" dirty="0" smtClean="0">
                <a:solidFill>
                  <a:srgbClr val="7030A0"/>
                </a:solidFill>
                <a:latin typeface="Calibri" pitchFamily="34" charset="0"/>
                <a:ea typeface="Calibri" pitchFamily="34" charset="0"/>
                <a:cs typeface="Mangal" pitchFamily="18" charset="0"/>
              </a:rPr>
              <a:t>लोक</a:t>
            </a:r>
            <a:r>
              <a:rPr lang="en-US" b="1" dirty="0" smtClean="0">
                <a:solidFill>
                  <a:srgbClr val="7030A0"/>
                </a:solidFill>
                <a:latin typeface="Calibri" pitchFamily="34" charset="0"/>
                <a:ea typeface="Calibri" pitchFamily="34" charset="0"/>
                <a:cs typeface="Mangal" pitchFamily="18" charset="0"/>
              </a:rPr>
              <a:t>’ </a:t>
            </a:r>
            <a:r>
              <a:rPr lang="hi-IN" b="1" dirty="0" smtClean="0">
                <a:solidFill>
                  <a:srgbClr val="7030A0"/>
                </a:solidFill>
                <a:latin typeface="Calibri" pitchFamily="34" charset="0"/>
                <a:ea typeface="Calibri" pitchFamily="34" charset="0"/>
                <a:cs typeface="Mangal" pitchFamily="18" charset="0"/>
              </a:rPr>
              <a:t>शब्द के संदर्भ में यह कहना उचित होगा कि भारतीय दृष्टि में लोक</a:t>
            </a:r>
            <a:r>
              <a:rPr lang="en-US" b="1" dirty="0" smtClean="0">
                <a:solidFill>
                  <a:srgbClr val="7030A0"/>
                </a:solidFill>
                <a:latin typeface="Calibri" pitchFamily="34" charset="0"/>
                <a:ea typeface="Calibri" pitchFamily="34" charset="0"/>
                <a:cs typeface="Mangal" pitchFamily="18" charset="0"/>
              </a:rPr>
              <a:t>, </a:t>
            </a:r>
            <a:r>
              <a:rPr lang="hi-IN" b="1" dirty="0" smtClean="0">
                <a:solidFill>
                  <a:srgbClr val="7030A0"/>
                </a:solidFill>
                <a:latin typeface="Calibri" pitchFamily="34" charset="0"/>
                <a:ea typeface="Calibri" pitchFamily="34" charset="0"/>
                <a:cs typeface="Mangal" pitchFamily="18" charset="0"/>
              </a:rPr>
              <a:t>लोक ही है। इस शब्द की सबसे बड़ी विशेषता यह है कि कालांतर में यह शब्द (लोक) बड़ा ही लोकप्रिय सिद्ध हुआ है। कुछ देशों को छोड़कर प्रायः सभी देशों के विद्वानों ने रीति-रिवाज</a:t>
            </a:r>
            <a:r>
              <a:rPr lang="en-US" b="1" dirty="0" smtClean="0">
                <a:solidFill>
                  <a:srgbClr val="7030A0"/>
                </a:solidFill>
                <a:latin typeface="Calibri" pitchFamily="34" charset="0"/>
                <a:ea typeface="Calibri" pitchFamily="34" charset="0"/>
                <a:cs typeface="Mangal" pitchFamily="18" charset="0"/>
              </a:rPr>
              <a:t>, </a:t>
            </a:r>
            <a:r>
              <a:rPr lang="hi-IN" b="1" dirty="0" smtClean="0">
                <a:solidFill>
                  <a:srgbClr val="7030A0"/>
                </a:solidFill>
                <a:latin typeface="Calibri" pitchFamily="34" charset="0"/>
                <a:ea typeface="Calibri" pitchFamily="34" charset="0"/>
                <a:cs typeface="Mangal" pitchFamily="18" charset="0"/>
              </a:rPr>
              <a:t>लोक-विश्वास तथा लोक साहित्य के अध्ययन के लिए इसी शब्द </a:t>
            </a:r>
            <a:r>
              <a:rPr lang="en-US" b="1" dirty="0" smtClean="0">
                <a:solidFill>
                  <a:srgbClr val="7030A0"/>
                </a:solidFill>
                <a:latin typeface="Calibri" pitchFamily="34" charset="0"/>
                <a:ea typeface="Calibri" pitchFamily="34" charset="0"/>
                <a:cs typeface="Mangal" pitchFamily="18" charset="0"/>
              </a:rPr>
              <a:t>‘</a:t>
            </a:r>
            <a:r>
              <a:rPr lang="hi-IN" b="1" dirty="0" smtClean="0">
                <a:solidFill>
                  <a:srgbClr val="7030A0"/>
                </a:solidFill>
                <a:latin typeface="Calibri" pitchFamily="34" charset="0"/>
                <a:ea typeface="Calibri" pitchFamily="34" charset="0"/>
                <a:cs typeface="Mangal" pitchFamily="18" charset="0"/>
              </a:rPr>
              <a:t>लोक</a:t>
            </a:r>
            <a:r>
              <a:rPr lang="en-US" b="1" dirty="0" smtClean="0">
                <a:solidFill>
                  <a:srgbClr val="7030A0"/>
                </a:solidFill>
                <a:latin typeface="Calibri" pitchFamily="34" charset="0"/>
                <a:ea typeface="Calibri" pitchFamily="34" charset="0"/>
                <a:cs typeface="Mangal" pitchFamily="18" charset="0"/>
              </a:rPr>
              <a:t>’ </a:t>
            </a:r>
            <a:r>
              <a:rPr lang="hi-IN" b="1" dirty="0" smtClean="0">
                <a:solidFill>
                  <a:srgbClr val="7030A0"/>
                </a:solidFill>
                <a:latin typeface="Calibri" pitchFamily="34" charset="0"/>
                <a:ea typeface="Calibri" pitchFamily="34" charset="0"/>
                <a:cs typeface="Mangal" pitchFamily="18" charset="0"/>
              </a:rPr>
              <a:t>को निःसंकोच स्वीकार कर लिया है।</a:t>
            </a:r>
            <a:endParaRPr lang="hi-IN" b="1" dirty="0" smtClean="0">
              <a:solidFill>
                <a:srgbClr val="7030A0"/>
              </a:solidFill>
              <a:latin typeface="Arial" pitchFamily="34" charset="0"/>
              <a:cs typeface="Arial" pitchFamily="34" charset="0"/>
            </a:endParaRPr>
          </a:p>
        </p:txBody>
      </p:sp>
      <p:sp>
        <p:nvSpPr>
          <p:cNvPr id="9" name="Rectangle 8"/>
          <p:cNvSpPr/>
          <p:nvPr/>
        </p:nvSpPr>
        <p:spPr>
          <a:xfrm>
            <a:off x="35496" y="332656"/>
            <a:ext cx="8892480" cy="2376264"/>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split orient="vert"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17964"/>
            <a:ext cx="8892480" cy="1338828"/>
          </a:xfrm>
          <a:prstGeom prst="rect">
            <a:avLst/>
          </a:prstGeom>
        </p:spPr>
        <p:txBody>
          <a:bodyPr wrap="square">
            <a:spAutoFit/>
          </a:bodyPr>
          <a:lstStyle/>
          <a:p>
            <a:pPr algn="just">
              <a:lnSpc>
                <a:spcPct val="150000"/>
              </a:lnSpc>
            </a:pPr>
            <a:r>
              <a:rPr lang="hi-IN" dirty="0" smtClean="0"/>
              <a:t>     		- </a:t>
            </a:r>
            <a:r>
              <a:rPr lang="hi-IN" b="1" dirty="0" smtClean="0"/>
              <a:t>जहाँ हम लोक के बिना मनुष्य के जीवन होने की कल्पना नहीं कर सकते वहीं हम संस्कृति के बिना जीवन के व्यवस्थित व परिष्कृत होने की कल्पना नहीं कर सकते है। लोक व्यवहार को परिष्कृत</a:t>
            </a:r>
            <a:r>
              <a:rPr lang="en-US" b="1" dirty="0" smtClean="0"/>
              <a:t>, </a:t>
            </a:r>
            <a:r>
              <a:rPr lang="hi-IN" b="1" dirty="0" smtClean="0"/>
              <a:t>सुसंस्कृत</a:t>
            </a:r>
            <a:r>
              <a:rPr lang="en-US" b="1" dirty="0" smtClean="0"/>
              <a:t>, </a:t>
            </a:r>
            <a:r>
              <a:rPr lang="hi-IN" b="1" dirty="0" smtClean="0"/>
              <a:t>अलंकृत करने की परंपरा लोक संस्कृति है। </a:t>
            </a:r>
            <a:endParaRPr lang="en-US" b="1" dirty="0"/>
          </a:p>
        </p:txBody>
      </p:sp>
      <p:sp>
        <p:nvSpPr>
          <p:cNvPr id="4" name="Rectangle 3"/>
          <p:cNvSpPr/>
          <p:nvPr/>
        </p:nvSpPr>
        <p:spPr>
          <a:xfrm>
            <a:off x="35496" y="231031"/>
            <a:ext cx="1980029" cy="461665"/>
          </a:xfrm>
          <a:prstGeom prst="rect">
            <a:avLst/>
          </a:prstGeom>
        </p:spPr>
        <p:txBody>
          <a:bodyPr wrap="none">
            <a:spAutoFit/>
          </a:bodyPr>
          <a:lstStyle/>
          <a:p>
            <a:r>
              <a:rPr lang="hi-IN" sz="2400" b="1" dirty="0" smtClean="0">
                <a:solidFill>
                  <a:srgbClr val="FF0000"/>
                </a:solidFill>
              </a:rPr>
              <a:t>लोक संस्कृति </a:t>
            </a:r>
            <a:endParaRPr lang="en-US" sz="2400" b="1" dirty="0">
              <a:solidFill>
                <a:srgbClr val="FF0000"/>
              </a:solidFill>
            </a:endParaRPr>
          </a:p>
        </p:txBody>
      </p:sp>
      <p:sp>
        <p:nvSpPr>
          <p:cNvPr id="1026" name="Rectangle 2"/>
          <p:cNvSpPr>
            <a:spLocks noChangeArrowheads="1"/>
          </p:cNvSpPr>
          <p:nvPr/>
        </p:nvSpPr>
        <p:spPr bwMode="auto">
          <a:xfrm>
            <a:off x="251520" y="1844824"/>
            <a:ext cx="8712968" cy="21698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50000"/>
              </a:lnSpc>
              <a:spcBef>
                <a:spcPct val="0"/>
              </a:spcBef>
              <a:spcAft>
                <a:spcPct val="0"/>
              </a:spcAft>
              <a:buClrTx/>
              <a:buSzTx/>
              <a:buFontTx/>
              <a:buNone/>
              <a:tabLst/>
            </a:pPr>
            <a:r>
              <a:rPr kumimoji="0" lang="en-US"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a:t>
            </a:r>
            <a:r>
              <a:rPr kumimoji="0" lang="hi-IN"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फोकलोर</a:t>
            </a:r>
            <a:r>
              <a:rPr kumimoji="0" lang="en-US"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 </a:t>
            </a:r>
            <a:r>
              <a:rPr kumimoji="0" lang="hi-IN"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का इतिहास नवीन दृष्टि की मूलवस्था है जो प्राचीनता से चली आ रही परंपरा पर थोपी नहीं जा सकती है। “फोकलोर</a:t>
            </a:r>
            <a:r>
              <a:rPr kumimoji="0" lang="en-US"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 </a:t>
            </a:r>
            <a:r>
              <a:rPr kumimoji="0" lang="hi-IN"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शब्द की कथा कुछ बहुत प्राचीन नहीं है। मुश्किल से इसके जन्म की कहानी </a:t>
            </a:r>
            <a:r>
              <a:rPr kumimoji="0" lang="en-US"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150</a:t>
            </a:r>
            <a:r>
              <a:rPr kumimoji="0" lang="hi-IN"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 वर्ष पुरानी है। </a:t>
            </a:r>
            <a:r>
              <a:rPr kumimoji="0" lang="en-US"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a:t>
            </a:r>
            <a:r>
              <a:rPr kumimoji="0" lang="hi-IN"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फोकलोर</a:t>
            </a:r>
            <a:r>
              <a:rPr kumimoji="0" lang="en-US"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 </a:t>
            </a:r>
            <a:r>
              <a:rPr kumimoji="0" lang="hi-IN"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शब्द का निर्माण विलियम टाम्स ने सन् </a:t>
            </a:r>
            <a:r>
              <a:rPr kumimoji="0" lang="en-US"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1846</a:t>
            </a:r>
            <a:r>
              <a:rPr kumimoji="0" lang="hi-IN"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 ई. में किया था। इससे पहले इस शब्द के लिए </a:t>
            </a:r>
            <a:r>
              <a:rPr kumimoji="0" lang="en-US"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a:t>
            </a:r>
            <a:r>
              <a:rPr kumimoji="0" lang="hi-IN"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लोकप्रिय पुरातत्व सामग्री</a:t>
            </a:r>
            <a:r>
              <a:rPr kumimoji="0" lang="en-US"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 </a:t>
            </a:r>
            <a:r>
              <a:rPr kumimoji="0" lang="hi-IN"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अथवा लोकप्रिय साहित्य शब्दों का प्रयोग किया जाता था।</a:t>
            </a:r>
            <a:endParaRPr kumimoji="0" lang="en-US" sz="1800" b="1" i="0" u="none" strike="noStrike" cap="none" normalizeH="0" baseline="0" dirty="0" smtClean="0">
              <a:ln>
                <a:noFill/>
              </a:ln>
              <a:solidFill>
                <a:srgbClr val="7030A0"/>
              </a:solidFill>
              <a:effectLst/>
              <a:latin typeface="Arial" pitchFamily="34" charset="0"/>
              <a:cs typeface="Arial" pitchFamily="34" charset="0"/>
            </a:endParaRPr>
          </a:p>
        </p:txBody>
      </p:sp>
      <p:sp>
        <p:nvSpPr>
          <p:cNvPr id="1029" name="Rectangle 5"/>
          <p:cNvSpPr>
            <a:spLocks noChangeArrowheads="1"/>
          </p:cNvSpPr>
          <p:nvPr/>
        </p:nvSpPr>
        <p:spPr bwMode="auto">
          <a:xfrm>
            <a:off x="179512" y="4149080"/>
            <a:ext cx="8712968"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50000"/>
              </a:lnSpc>
              <a:spcBef>
                <a:spcPct val="0"/>
              </a:spcBef>
              <a:spcAft>
                <a:spcPct val="0"/>
              </a:spcAft>
              <a:buClrTx/>
              <a:buSzTx/>
              <a:buFontTx/>
              <a:buNone/>
              <a:tabLst/>
            </a:pPr>
            <a:r>
              <a:rPr kumimoji="0" lang="hi-IN" b="1" i="0" u="none" strike="noStrike" cap="none" normalizeH="0" baseline="0" dirty="0" smtClean="0">
                <a:ln>
                  <a:noFill/>
                </a:ln>
                <a:solidFill>
                  <a:schemeClr val="tx1"/>
                </a:solidFill>
                <a:effectLst/>
                <a:latin typeface="Calibri" pitchFamily="34" charset="0"/>
                <a:ea typeface="Calibri" pitchFamily="34" charset="0"/>
                <a:cs typeface="Mangal" pitchFamily="18" charset="0"/>
              </a:rPr>
              <a:t>एक व्यक्ति की भूल के कारण यह शब्द (फोकलोर) का प्रयोग भूल से चल पड़ा और आज धड़ल्ले से जारी है। परंतु विचारशील एवं गंभीर विद्वानों को इस विषय पर ध्यान पूर्वक मनन करना चाहिए। </a:t>
            </a:r>
            <a:r>
              <a:rPr kumimoji="0" lang="en-US" b="1" i="0" u="none" strike="noStrike" cap="none" normalizeH="0" baseline="0" dirty="0" smtClean="0">
                <a:ln>
                  <a:noFill/>
                </a:ln>
                <a:solidFill>
                  <a:schemeClr val="tx1"/>
                </a:solidFill>
                <a:effectLst/>
                <a:latin typeface="Calibri" pitchFamily="34" charset="0"/>
                <a:ea typeface="Calibri" pitchFamily="34" charset="0"/>
                <a:cs typeface="Mangal" pitchFamily="18" charset="0"/>
              </a:rPr>
              <a:t>‘</a:t>
            </a:r>
            <a:r>
              <a:rPr kumimoji="0" lang="hi-IN" b="1" i="0" u="none" strike="noStrike" cap="none" normalizeH="0" baseline="0" dirty="0" smtClean="0">
                <a:ln>
                  <a:noFill/>
                </a:ln>
                <a:solidFill>
                  <a:schemeClr val="tx1"/>
                </a:solidFill>
                <a:effectLst/>
                <a:latin typeface="Calibri" pitchFamily="34" charset="0"/>
                <a:ea typeface="Calibri" pitchFamily="34" charset="0"/>
                <a:cs typeface="Mangal" pitchFamily="18" charset="0"/>
              </a:rPr>
              <a:t>फोकलोर</a:t>
            </a:r>
            <a:r>
              <a:rPr kumimoji="0" lang="en-US" b="1"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r>
              <a:rPr kumimoji="0" lang="hi-IN" b="1" i="0" u="none" strike="noStrike" cap="none" normalizeH="0" baseline="0" dirty="0" smtClean="0">
                <a:ln>
                  <a:noFill/>
                </a:ln>
                <a:solidFill>
                  <a:schemeClr val="tx1"/>
                </a:solidFill>
                <a:effectLst/>
                <a:latin typeface="Calibri" pitchFamily="34" charset="0"/>
                <a:ea typeface="Calibri" pitchFamily="34" charset="0"/>
                <a:cs typeface="Mangal" pitchFamily="18" charset="0"/>
              </a:rPr>
              <a:t>शब्द अवाचक तथा अव्याप्ति दोष से व्याप्त होने के कारण यह लोक संस्कृति के पर्यायवाची के रूप में कदापि ग्रहण नहीं किया जा सकता है। </a:t>
            </a:r>
            <a:endParaRPr kumimoji="0" lang="hi-IN"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2411760" y="142474"/>
            <a:ext cx="4968552"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hi-IN" sz="2400" b="1" i="0" u="none" strike="noStrike" cap="none" normalizeH="0" baseline="0" dirty="0" smtClean="0">
                <a:ln>
                  <a:noFill/>
                </a:ln>
                <a:solidFill>
                  <a:schemeClr val="tx1"/>
                </a:solidFill>
                <a:effectLst/>
                <a:latin typeface="Calibri" pitchFamily="34" charset="0"/>
                <a:ea typeface="Calibri" pitchFamily="34" charset="0"/>
                <a:cs typeface="Mangal" pitchFamily="18" charset="0"/>
              </a:rPr>
              <a:t>लोक साहित्य की विविध विधाएँ</a:t>
            </a:r>
            <a:endParaRPr kumimoji="0" lang="hi-IN"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30" name="Rectangle 2"/>
          <p:cNvSpPr>
            <a:spLocks noChangeArrowheads="1"/>
          </p:cNvSpPr>
          <p:nvPr/>
        </p:nvSpPr>
        <p:spPr bwMode="auto">
          <a:xfrm>
            <a:off x="107504" y="1052736"/>
            <a:ext cx="8712968"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7200" algn="just" fontAlgn="base">
              <a:lnSpc>
                <a:spcPct val="150000"/>
              </a:lnSpc>
              <a:spcBef>
                <a:spcPct val="0"/>
              </a:spcBef>
              <a:spcAft>
                <a:spcPct val="0"/>
              </a:spcAft>
            </a:pPr>
            <a:r>
              <a:rPr kumimoji="0" lang="hi-IN"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लोककथाएँ प्रकृति के सुरम्य प्रांगण में बनती हैं और वहीं सुनाई भी जाती है। कहानियों में तोता बोलता है</a:t>
            </a:r>
            <a:r>
              <a:rPr kumimoji="0" lang="en-US"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 </a:t>
            </a:r>
            <a:r>
              <a:rPr kumimoji="0" lang="hi-IN"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मोर नाचते हैं</a:t>
            </a:r>
            <a:r>
              <a:rPr kumimoji="0" lang="en-US"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 </a:t>
            </a:r>
            <a:r>
              <a:rPr kumimoji="0" lang="hi-IN"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सिंह न्याय करता है तथा पेड़ साक्ष्य देता है।</a:t>
            </a:r>
            <a:r>
              <a:rPr kumimoji="0" lang="hi-IN" b="1" i="0" u="none" strike="noStrike" cap="none" normalizeH="0" dirty="0" smtClean="0">
                <a:ln>
                  <a:noFill/>
                </a:ln>
                <a:solidFill>
                  <a:srgbClr val="7030A0"/>
                </a:solidFill>
                <a:effectLst/>
                <a:latin typeface="Calibri" pitchFamily="34" charset="0"/>
                <a:ea typeface="Calibri" pitchFamily="34" charset="0"/>
                <a:cs typeface="Mangal" pitchFamily="18" charset="0"/>
              </a:rPr>
              <a:t> </a:t>
            </a:r>
            <a:r>
              <a:rPr kumimoji="0" lang="hi-IN"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हिंदी साहित्य में कहानी विधा का आधार कथा परंपरा है। इन कथाओं में कथा स्वरूप</a:t>
            </a:r>
            <a:r>
              <a:rPr kumimoji="0" lang="en-US"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 </a:t>
            </a:r>
            <a:r>
              <a:rPr kumimoji="0" lang="hi-IN"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पात्र</a:t>
            </a:r>
            <a:r>
              <a:rPr kumimoji="0" lang="en-US"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 </a:t>
            </a:r>
            <a:r>
              <a:rPr kumimoji="0" lang="hi-IN"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संवाद शैली</a:t>
            </a:r>
            <a:r>
              <a:rPr kumimoji="0" lang="en-US"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 </a:t>
            </a:r>
            <a:r>
              <a:rPr kumimoji="0" lang="hi-IN"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कथानक रूढ़ता</a:t>
            </a:r>
            <a:r>
              <a:rPr kumimoji="0" lang="en-US"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 </a:t>
            </a:r>
            <a:r>
              <a:rPr kumimoji="0" lang="hi-IN"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लोक प्रयोजन</a:t>
            </a:r>
            <a:r>
              <a:rPr kumimoji="0" lang="en-US"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 </a:t>
            </a:r>
            <a:r>
              <a:rPr kumimoji="0" lang="hi-IN"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देशकाल एवं वातावरण आदि तत्वों को कहानी परंपरा ने अपनाया है। आज विडंबना यह है कि कथा परंपरा लुप्त होने के कगार पर है जबकि साहित्य में कहानी परंपरा निरंतर नये रूप में आगे बढ़ती जा रही है।</a:t>
            </a:r>
            <a:endParaRPr kumimoji="0" lang="en-US" sz="1800" b="1" i="0" u="none" strike="noStrike" cap="none" normalizeH="0" baseline="0" dirty="0" smtClean="0">
              <a:ln>
                <a:noFill/>
              </a:ln>
              <a:solidFill>
                <a:srgbClr val="7030A0"/>
              </a:solidFill>
              <a:effectLst/>
              <a:latin typeface="Arial" pitchFamily="34" charset="0"/>
              <a:cs typeface="Arial" pitchFamily="34" charset="0"/>
            </a:endParaRPr>
          </a:p>
        </p:txBody>
      </p:sp>
      <p:sp>
        <p:nvSpPr>
          <p:cNvPr id="6" name="Rectangle 5"/>
          <p:cNvSpPr/>
          <p:nvPr/>
        </p:nvSpPr>
        <p:spPr>
          <a:xfrm>
            <a:off x="251520" y="548680"/>
            <a:ext cx="1088760" cy="400110"/>
          </a:xfrm>
          <a:prstGeom prst="rect">
            <a:avLst/>
          </a:prstGeom>
        </p:spPr>
        <p:txBody>
          <a:bodyPr wrap="none">
            <a:spAutoFit/>
          </a:bodyPr>
          <a:lstStyle/>
          <a:p>
            <a:r>
              <a:rPr lang="hi-IN" sz="2000" b="1" dirty="0" smtClean="0">
                <a:solidFill>
                  <a:srgbClr val="FF0000"/>
                </a:solidFill>
              </a:rPr>
              <a:t>लोककथा</a:t>
            </a:r>
            <a:endParaRPr lang="en-US" sz="2000" dirty="0">
              <a:solidFill>
                <a:srgbClr val="FF0000"/>
              </a:solidFill>
            </a:endParaRPr>
          </a:p>
        </p:txBody>
      </p:sp>
      <p:sp>
        <p:nvSpPr>
          <p:cNvPr id="22533" name="Rectangle 5"/>
          <p:cNvSpPr>
            <a:spLocks noChangeArrowheads="1"/>
          </p:cNvSpPr>
          <p:nvPr/>
        </p:nvSpPr>
        <p:spPr bwMode="auto">
          <a:xfrm>
            <a:off x="179512" y="4077072"/>
            <a:ext cx="8784976" cy="21698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7200" algn="just" fontAlgn="base">
              <a:lnSpc>
                <a:spcPct val="150000"/>
              </a:lnSpc>
              <a:spcBef>
                <a:spcPct val="0"/>
              </a:spcBef>
              <a:spcAft>
                <a:spcPct val="0"/>
              </a:spcAft>
            </a:pPr>
            <a:r>
              <a:rPr kumimoji="0" lang="hi-IN" b="1" i="0" u="none" strike="noStrike" cap="none" normalizeH="0" baseline="0" dirty="0" smtClean="0">
                <a:ln>
                  <a:noFill/>
                </a:ln>
                <a:effectLst/>
                <a:latin typeface="Calibri" pitchFamily="34" charset="0"/>
                <a:ea typeface="Calibri" pitchFamily="34" charset="0"/>
                <a:cs typeface="Mangal" pitchFamily="18" charset="0"/>
              </a:rPr>
              <a:t>संगीत की पृष्ठभूमि में लंबी कथा का गेय रूप ही लोकगाथा है। लोकगीतों का प्रबंधात्मक शास्त्र माना गया है। हिंदी साहित्य में गीत विधा का आधार गाथा परंपरा है। गाथाओं में गेय शैली</a:t>
            </a:r>
            <a:r>
              <a:rPr kumimoji="0" lang="en-US" b="1" i="0" u="none" strike="noStrike" cap="none" normalizeH="0" baseline="0" dirty="0" smtClean="0">
                <a:ln>
                  <a:noFill/>
                </a:ln>
                <a:effectLst/>
                <a:latin typeface="Calibri" pitchFamily="34" charset="0"/>
                <a:ea typeface="Calibri" pitchFamily="34" charset="0"/>
                <a:cs typeface="Mangal" pitchFamily="18" charset="0"/>
              </a:rPr>
              <a:t>, </a:t>
            </a:r>
            <a:r>
              <a:rPr kumimoji="0" lang="hi-IN" b="1" i="0" u="none" strike="noStrike" cap="none" normalizeH="0" baseline="0" dirty="0" smtClean="0">
                <a:ln>
                  <a:noFill/>
                </a:ln>
                <a:effectLst/>
                <a:latin typeface="Calibri" pitchFamily="34" charset="0"/>
                <a:ea typeface="Calibri" pitchFamily="34" charset="0"/>
                <a:cs typeface="Mangal" pitchFamily="18" charset="0"/>
              </a:rPr>
              <a:t>लोक प्रयोजन</a:t>
            </a:r>
            <a:r>
              <a:rPr kumimoji="0" lang="en-US" b="1" i="0" u="none" strike="noStrike" cap="none" normalizeH="0" baseline="0" dirty="0" smtClean="0">
                <a:ln>
                  <a:noFill/>
                </a:ln>
                <a:effectLst/>
                <a:latin typeface="Calibri" pitchFamily="34" charset="0"/>
                <a:ea typeface="Calibri" pitchFamily="34" charset="0"/>
                <a:cs typeface="Mangal" pitchFamily="18" charset="0"/>
              </a:rPr>
              <a:t>, </a:t>
            </a:r>
            <a:r>
              <a:rPr kumimoji="0" lang="hi-IN" b="1" i="0" u="none" strike="noStrike" cap="none" normalizeH="0" baseline="0" dirty="0" smtClean="0">
                <a:ln>
                  <a:noFill/>
                </a:ln>
                <a:effectLst/>
                <a:latin typeface="Calibri" pitchFamily="34" charset="0"/>
                <a:ea typeface="Calibri" pitchFamily="34" charset="0"/>
                <a:cs typeface="Mangal" pitchFamily="18" charset="0"/>
              </a:rPr>
              <a:t>देशकाल एवं वातावरण आदि का समावेश है। इन तत्वों को गीत परंपरा ने अपनाया है। आज चिंतनीय विषय यह है कि गाथा परंपरा लुप्त होने को है जबकि गीत परंपरा निरंतर नवनीत रूप लेकर साहित्य में विस्तारित है। </a:t>
            </a:r>
            <a:endParaRPr kumimoji="0" lang="hi-IN" b="1" i="0" u="none" strike="noStrike" cap="none" normalizeH="0" baseline="0" dirty="0" smtClean="0">
              <a:ln>
                <a:noFill/>
              </a:ln>
              <a:effectLst/>
              <a:latin typeface="Arial" pitchFamily="34" charset="0"/>
              <a:cs typeface="Arial" pitchFamily="34" charset="0"/>
            </a:endParaRPr>
          </a:p>
        </p:txBody>
      </p:sp>
      <p:sp>
        <p:nvSpPr>
          <p:cNvPr id="8" name="Rectangle 7"/>
          <p:cNvSpPr/>
          <p:nvPr/>
        </p:nvSpPr>
        <p:spPr>
          <a:xfrm>
            <a:off x="251520" y="3717032"/>
            <a:ext cx="1039067" cy="369332"/>
          </a:xfrm>
          <a:prstGeom prst="rect">
            <a:avLst/>
          </a:prstGeom>
        </p:spPr>
        <p:txBody>
          <a:bodyPr wrap="none">
            <a:spAutoFit/>
          </a:bodyPr>
          <a:lstStyle/>
          <a:p>
            <a:r>
              <a:rPr lang="hi-IN" b="1" dirty="0" smtClean="0">
                <a:solidFill>
                  <a:srgbClr val="FF0000"/>
                </a:solidFill>
              </a:rPr>
              <a:t>लोकगाथा</a:t>
            </a:r>
            <a:endParaRPr lang="en-US" dirty="0">
              <a:solidFill>
                <a:srgbClr val="FF0000"/>
              </a:solidFill>
            </a:endParaRPr>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251520" y="404664"/>
            <a:ext cx="8496944"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50000"/>
              </a:lnSpc>
              <a:spcBef>
                <a:spcPct val="0"/>
              </a:spcBef>
              <a:spcAft>
                <a:spcPct val="0"/>
              </a:spcAft>
              <a:buClrTx/>
              <a:buSzTx/>
              <a:buFontTx/>
              <a:buNone/>
              <a:tabLst/>
            </a:pPr>
            <a:r>
              <a:rPr kumimoji="0" lang="hi-IN"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हिंदी साहित्य में नाटक विधा का आधार लोक नाट्य है। इन नाट्य में पात्र</a:t>
            </a:r>
            <a:r>
              <a:rPr kumimoji="0" lang="en-US"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 </a:t>
            </a:r>
            <a:r>
              <a:rPr kumimoji="0" lang="hi-IN"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संवाद शैली</a:t>
            </a:r>
            <a:r>
              <a:rPr kumimoji="0" lang="en-US"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 </a:t>
            </a:r>
            <a:r>
              <a:rPr kumimoji="0" lang="hi-IN"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कथानक रूढ़ता</a:t>
            </a:r>
            <a:r>
              <a:rPr kumimoji="0" lang="en-US"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 </a:t>
            </a:r>
            <a:r>
              <a:rPr kumimoji="0" lang="hi-IN"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लोक प्रयोजन</a:t>
            </a:r>
            <a:r>
              <a:rPr kumimoji="0" lang="en-US"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 </a:t>
            </a:r>
            <a:r>
              <a:rPr kumimoji="0" lang="hi-IN"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देशकाल एवं वातावरण का समावेश है। इन तत्वों को नाटक विधा ने अपनाया है। अतः आज लोक नाट्य परंपरा लुप्त होने को है जबकि साहित्य में नाटक विधा निरंतर नये रूप में आगे बढ़ती जा रही है। इसलिए हमें लोक परंपराओं को ध्यान में रखते हुए उनकी उपादेयता के लिए लोक साहित्य की नाट्य विधा पर अधिक से अधिक शोध एवं सर्वेक्षण की महत्ती आवश्यकता है।</a:t>
            </a:r>
            <a:endParaRPr kumimoji="0" lang="hi-IN" b="1" i="0" u="none" strike="noStrike" cap="none" normalizeH="0" baseline="0" dirty="0" smtClean="0">
              <a:ln>
                <a:noFill/>
              </a:ln>
              <a:solidFill>
                <a:srgbClr val="FF0000"/>
              </a:solidFill>
              <a:effectLst/>
              <a:latin typeface="Arial" pitchFamily="34" charset="0"/>
              <a:cs typeface="Arial" pitchFamily="34" charset="0"/>
            </a:endParaRPr>
          </a:p>
        </p:txBody>
      </p:sp>
      <p:sp>
        <p:nvSpPr>
          <p:cNvPr id="24578" name="Rectangle 2"/>
          <p:cNvSpPr>
            <a:spLocks noChangeArrowheads="1"/>
          </p:cNvSpPr>
          <p:nvPr/>
        </p:nvSpPr>
        <p:spPr bwMode="auto">
          <a:xfrm>
            <a:off x="179512" y="76562"/>
            <a:ext cx="1200970"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hi-IN" sz="2000" b="1" i="0" u="none" strike="noStrike" cap="none" normalizeH="0" baseline="0" dirty="0" smtClean="0">
                <a:ln>
                  <a:noFill/>
                </a:ln>
                <a:effectLst/>
                <a:latin typeface="Calibri" pitchFamily="34" charset="0"/>
                <a:ea typeface="Calibri" pitchFamily="34" charset="0"/>
                <a:cs typeface="Mangal" pitchFamily="18" charset="0"/>
              </a:rPr>
              <a:t>लोकनाट्य</a:t>
            </a:r>
            <a:endParaRPr kumimoji="0" lang="hi-IN" sz="3200" b="0" i="0" u="none" strike="noStrike" cap="none" normalizeH="0" baseline="0" dirty="0" smtClean="0">
              <a:ln>
                <a:noFill/>
              </a:ln>
              <a:effectLst/>
              <a:latin typeface="Arial" pitchFamily="34" charset="0"/>
              <a:cs typeface="Arial" pitchFamily="34" charset="0"/>
            </a:endParaRPr>
          </a:p>
        </p:txBody>
      </p:sp>
      <p:sp>
        <p:nvSpPr>
          <p:cNvPr id="24579" name="Rectangle 3"/>
          <p:cNvSpPr>
            <a:spLocks noChangeArrowheads="1"/>
          </p:cNvSpPr>
          <p:nvPr/>
        </p:nvSpPr>
        <p:spPr bwMode="auto">
          <a:xfrm>
            <a:off x="179512" y="3356992"/>
            <a:ext cx="8784976"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50000"/>
              </a:lnSpc>
              <a:spcBef>
                <a:spcPct val="0"/>
              </a:spcBef>
              <a:spcAft>
                <a:spcPct val="0"/>
              </a:spcAft>
              <a:buClrTx/>
              <a:buSzTx/>
              <a:buFontTx/>
              <a:buNone/>
              <a:tabLst/>
            </a:pPr>
            <a:r>
              <a:rPr kumimoji="0" lang="hi-IN" b="1" i="0" u="none" strike="noStrike" cap="none" normalizeH="0" baseline="0" dirty="0" smtClean="0">
                <a:ln>
                  <a:noFill/>
                </a:ln>
                <a:solidFill>
                  <a:srgbClr val="0070C0"/>
                </a:solidFill>
                <a:effectLst/>
                <a:latin typeface="Calibri" pitchFamily="34" charset="0"/>
                <a:ea typeface="Calibri" pitchFamily="34" charset="0"/>
                <a:cs typeface="Mangal" pitchFamily="18" charset="0"/>
              </a:rPr>
              <a:t>लोक जीवन में धर्म का विशिष्ट स्थान है। हमारा समस्त लोक जीवन धर्म के ताने बाने से बुना हुआ है। जन्म के पहले से लेकर मृत्यु के बाद भी विभिन्न प्रकार के संस्कारों के माध्यम से लोकगीत गाए जाते हैं। लोकगीतों में अनेक रसों की अविरल धारा प्रवाहित होती है। जैसे-श्रृंगार</a:t>
            </a:r>
            <a:r>
              <a:rPr kumimoji="0" lang="en-US" b="1" i="0" u="none" strike="noStrike" cap="none" normalizeH="0" baseline="0" dirty="0" smtClean="0">
                <a:ln>
                  <a:noFill/>
                </a:ln>
                <a:solidFill>
                  <a:srgbClr val="0070C0"/>
                </a:solidFill>
                <a:effectLst/>
                <a:latin typeface="Calibri" pitchFamily="34" charset="0"/>
                <a:ea typeface="Calibri" pitchFamily="34" charset="0"/>
                <a:cs typeface="Mangal" pitchFamily="18" charset="0"/>
              </a:rPr>
              <a:t>, </a:t>
            </a:r>
            <a:r>
              <a:rPr kumimoji="0" lang="hi-IN" b="1" i="0" u="none" strike="noStrike" cap="none" normalizeH="0" baseline="0" dirty="0" smtClean="0">
                <a:ln>
                  <a:noFill/>
                </a:ln>
                <a:solidFill>
                  <a:srgbClr val="0070C0"/>
                </a:solidFill>
                <a:effectLst/>
                <a:latin typeface="Calibri" pitchFamily="34" charset="0"/>
                <a:ea typeface="Calibri" pitchFamily="34" charset="0"/>
                <a:cs typeface="Mangal" pitchFamily="18" charset="0"/>
              </a:rPr>
              <a:t>करुण</a:t>
            </a:r>
            <a:r>
              <a:rPr kumimoji="0" lang="en-US" b="1" i="0" u="none" strike="noStrike" cap="none" normalizeH="0" baseline="0" dirty="0" smtClean="0">
                <a:ln>
                  <a:noFill/>
                </a:ln>
                <a:solidFill>
                  <a:srgbClr val="0070C0"/>
                </a:solidFill>
                <a:effectLst/>
                <a:latin typeface="Calibri" pitchFamily="34" charset="0"/>
                <a:ea typeface="Calibri" pitchFamily="34" charset="0"/>
                <a:cs typeface="Mangal" pitchFamily="18" charset="0"/>
              </a:rPr>
              <a:t>, </a:t>
            </a:r>
            <a:r>
              <a:rPr kumimoji="0" lang="hi-IN" b="1" i="0" u="none" strike="noStrike" cap="none" normalizeH="0" baseline="0" dirty="0" smtClean="0">
                <a:ln>
                  <a:noFill/>
                </a:ln>
                <a:solidFill>
                  <a:srgbClr val="0070C0"/>
                </a:solidFill>
                <a:effectLst/>
                <a:latin typeface="Calibri" pitchFamily="34" charset="0"/>
                <a:ea typeface="Calibri" pitchFamily="34" charset="0"/>
                <a:cs typeface="Mangal" pitchFamily="18" charset="0"/>
              </a:rPr>
              <a:t>वीर</a:t>
            </a:r>
            <a:r>
              <a:rPr kumimoji="0" lang="en-US" b="1" i="0" u="none" strike="noStrike" cap="none" normalizeH="0" baseline="0" dirty="0" smtClean="0">
                <a:ln>
                  <a:noFill/>
                </a:ln>
                <a:solidFill>
                  <a:srgbClr val="0070C0"/>
                </a:solidFill>
                <a:effectLst/>
                <a:latin typeface="Calibri" pitchFamily="34" charset="0"/>
                <a:ea typeface="Calibri" pitchFamily="34" charset="0"/>
                <a:cs typeface="Mangal" pitchFamily="18" charset="0"/>
              </a:rPr>
              <a:t>, </a:t>
            </a:r>
            <a:r>
              <a:rPr kumimoji="0" lang="hi-IN" b="1" i="0" u="none" strike="noStrike" cap="none" normalizeH="0" baseline="0" dirty="0" smtClean="0">
                <a:ln>
                  <a:noFill/>
                </a:ln>
                <a:solidFill>
                  <a:srgbClr val="0070C0"/>
                </a:solidFill>
                <a:effectLst/>
                <a:latin typeface="Calibri" pitchFamily="34" charset="0"/>
                <a:ea typeface="Calibri" pitchFamily="34" charset="0"/>
                <a:cs typeface="Mangal" pitchFamily="18" charset="0"/>
              </a:rPr>
              <a:t>हास्य</a:t>
            </a:r>
            <a:r>
              <a:rPr kumimoji="0" lang="en-US" b="1" i="0" u="none" strike="noStrike" cap="none" normalizeH="0" baseline="0" dirty="0" smtClean="0">
                <a:ln>
                  <a:noFill/>
                </a:ln>
                <a:solidFill>
                  <a:srgbClr val="0070C0"/>
                </a:solidFill>
                <a:effectLst/>
                <a:latin typeface="Calibri" pitchFamily="34" charset="0"/>
                <a:ea typeface="Calibri" pitchFamily="34" charset="0"/>
                <a:cs typeface="Mangal" pitchFamily="18" charset="0"/>
              </a:rPr>
              <a:t>, </a:t>
            </a:r>
            <a:r>
              <a:rPr kumimoji="0" lang="hi-IN" b="1" i="0" u="none" strike="noStrike" cap="none" normalizeH="0" baseline="0" dirty="0" smtClean="0">
                <a:ln>
                  <a:noFill/>
                </a:ln>
                <a:solidFill>
                  <a:srgbClr val="0070C0"/>
                </a:solidFill>
                <a:effectLst/>
                <a:latin typeface="Calibri" pitchFamily="34" charset="0"/>
                <a:ea typeface="Calibri" pitchFamily="34" charset="0"/>
                <a:cs typeface="Mangal" pitchFamily="18" charset="0"/>
              </a:rPr>
              <a:t>शांत आदि रसों से लोकगीतों की महत्ता बढ़ जाती है। लोक में तीज-त्योहार भी गीतों की धुन के बिना अधूरे हैं जैसे-होली</a:t>
            </a:r>
            <a:r>
              <a:rPr kumimoji="0" lang="en-US" b="1" i="0" u="none" strike="noStrike" cap="none" normalizeH="0" baseline="0" dirty="0" smtClean="0">
                <a:ln>
                  <a:noFill/>
                </a:ln>
                <a:solidFill>
                  <a:srgbClr val="0070C0"/>
                </a:solidFill>
                <a:effectLst/>
                <a:latin typeface="Calibri" pitchFamily="34" charset="0"/>
                <a:ea typeface="Calibri" pitchFamily="34" charset="0"/>
                <a:cs typeface="Mangal" pitchFamily="18" charset="0"/>
              </a:rPr>
              <a:t>, </a:t>
            </a:r>
            <a:r>
              <a:rPr kumimoji="0" lang="hi-IN" b="1" i="0" u="none" strike="noStrike" cap="none" normalizeH="0" baseline="0" dirty="0" smtClean="0">
                <a:ln>
                  <a:noFill/>
                </a:ln>
                <a:solidFill>
                  <a:srgbClr val="0070C0"/>
                </a:solidFill>
                <a:effectLst/>
                <a:latin typeface="Calibri" pitchFamily="34" charset="0"/>
                <a:ea typeface="Calibri" pitchFamily="34" charset="0"/>
                <a:cs typeface="Mangal" pitchFamily="18" charset="0"/>
              </a:rPr>
              <a:t>दीपावली</a:t>
            </a:r>
            <a:r>
              <a:rPr kumimoji="0" lang="en-US" b="1" i="0" u="none" strike="noStrike" cap="none" normalizeH="0" baseline="0" dirty="0" smtClean="0">
                <a:ln>
                  <a:noFill/>
                </a:ln>
                <a:solidFill>
                  <a:srgbClr val="0070C0"/>
                </a:solidFill>
                <a:effectLst/>
                <a:latin typeface="Calibri" pitchFamily="34" charset="0"/>
                <a:ea typeface="Calibri" pitchFamily="34" charset="0"/>
                <a:cs typeface="Mangal" pitchFamily="18" charset="0"/>
              </a:rPr>
              <a:t>, </a:t>
            </a:r>
            <a:r>
              <a:rPr kumimoji="0" lang="hi-IN" b="1" i="0" u="none" strike="noStrike" cap="none" normalizeH="0" baseline="0" dirty="0" smtClean="0">
                <a:ln>
                  <a:noFill/>
                </a:ln>
                <a:solidFill>
                  <a:srgbClr val="0070C0"/>
                </a:solidFill>
                <a:effectLst/>
                <a:latin typeface="Calibri" pitchFamily="34" charset="0"/>
                <a:ea typeface="Calibri" pitchFamily="34" charset="0"/>
                <a:cs typeface="Mangal" pitchFamily="18" charset="0"/>
              </a:rPr>
              <a:t>रक्षाबंधन एवं गणगौर आदि अवसरों पर लोकगीत गाए जाते हैं। कतिपय लोकगीत ऐसे होते है जो खेत-खलियान या घरेलू कार्य करते समय गाए जाते हैं। अतः लोक की समस्त परंपरा लोकगीतों से संपन्न होती है।</a:t>
            </a:r>
            <a:endParaRPr kumimoji="0" lang="hi-IN" b="1" i="0" u="none" strike="noStrike" cap="none" normalizeH="0" baseline="0" dirty="0" smtClean="0">
              <a:ln>
                <a:noFill/>
              </a:ln>
              <a:solidFill>
                <a:srgbClr val="0070C0"/>
              </a:solidFill>
              <a:effectLst/>
              <a:latin typeface="Arial" pitchFamily="34" charset="0"/>
              <a:cs typeface="Arial" pitchFamily="34" charset="0"/>
            </a:endParaRPr>
          </a:p>
        </p:txBody>
      </p:sp>
      <p:sp>
        <p:nvSpPr>
          <p:cNvPr id="5" name="Rectangle 4"/>
          <p:cNvSpPr/>
          <p:nvPr/>
        </p:nvSpPr>
        <p:spPr>
          <a:xfrm>
            <a:off x="179512" y="2956882"/>
            <a:ext cx="1056700" cy="400110"/>
          </a:xfrm>
          <a:prstGeom prst="rect">
            <a:avLst/>
          </a:prstGeom>
        </p:spPr>
        <p:txBody>
          <a:bodyPr wrap="none">
            <a:spAutoFit/>
          </a:bodyPr>
          <a:lstStyle/>
          <a:p>
            <a:r>
              <a:rPr lang="hi-IN" sz="2000" b="1" dirty="0" smtClean="0"/>
              <a:t>लोकगीत</a:t>
            </a:r>
            <a:endParaRPr lang="en-US" sz="2000" dirty="0"/>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214282" y="0"/>
            <a:ext cx="8643998" cy="45858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ctr" defTabSz="914400" rtl="0" eaLnBrk="1" fontAlgn="base" latinLnBrk="0" hangingPunct="1">
              <a:lnSpc>
                <a:spcPct val="100000"/>
              </a:lnSpc>
              <a:spcBef>
                <a:spcPct val="0"/>
              </a:spcBef>
              <a:spcAft>
                <a:spcPct val="0"/>
              </a:spcAft>
              <a:buClrTx/>
              <a:buSzTx/>
              <a:tabLst/>
            </a:pPr>
            <a:r>
              <a:rPr lang="hi-IN" sz="3200" b="1" dirty="0" smtClean="0">
                <a:solidFill>
                  <a:srgbClr val="FF0000"/>
                </a:solidFill>
                <a:latin typeface="Arial Unicode MS" pitchFamily="34" charset="-128"/>
                <a:ea typeface="Arial Unicode MS" pitchFamily="34" charset="-128"/>
                <a:cs typeface="Arial Unicode MS" pitchFamily="34" charset="-128"/>
              </a:rPr>
              <a:t>हरजस </a:t>
            </a:r>
          </a:p>
          <a:p>
            <a:pPr marL="0" marR="0" lvl="0" indent="228600" algn="just" defTabSz="914400" rtl="0" eaLnBrk="1" fontAlgn="base" latinLnBrk="0" hangingPunct="1">
              <a:lnSpc>
                <a:spcPct val="100000"/>
              </a:lnSpc>
              <a:spcBef>
                <a:spcPct val="0"/>
              </a:spcBef>
              <a:spcAft>
                <a:spcPct val="0"/>
              </a:spcAft>
              <a:buClrTx/>
              <a:buSzTx/>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algn="just">
              <a:lnSpc>
                <a:spcPct val="150000"/>
              </a:lnSpc>
            </a:pPr>
            <a:r>
              <a:rPr lang="en-IN" sz="2400" dirty="0" smtClean="0">
                <a:latin typeface="Arial Unicode MS" pitchFamily="34" charset="-128"/>
                <a:ea typeface="Arial Unicode MS" pitchFamily="34" charset="-128"/>
                <a:cs typeface="Arial Unicode MS" pitchFamily="34" charset="-128"/>
              </a:rPr>
              <a:t>	</a:t>
            </a:r>
            <a:r>
              <a:rPr lang="hi-IN" sz="2400" b="1" dirty="0" smtClean="0">
                <a:latin typeface="Arial Unicode MS" pitchFamily="34" charset="-128"/>
                <a:ea typeface="Arial Unicode MS" pitchFamily="34" charset="-128"/>
                <a:cs typeface="Arial Unicode MS" pitchFamily="34" charset="-128"/>
              </a:rPr>
              <a:t>लोक गीत परम्परा में गायी जाने वाली ईश्वरीय गुणगान की परिपाटी</a:t>
            </a:r>
            <a:r>
              <a:rPr lang="en-IN" sz="2400" b="1" dirty="0" smtClean="0">
                <a:latin typeface="Arial Unicode MS" pitchFamily="34" charset="-128"/>
                <a:ea typeface="Arial Unicode MS" pitchFamily="34" charset="-128"/>
                <a:cs typeface="Arial Unicode MS" pitchFamily="34" charset="-128"/>
              </a:rPr>
              <a:t>, </a:t>
            </a:r>
            <a:r>
              <a:rPr lang="hi-IN" sz="2400" b="1" dirty="0" smtClean="0">
                <a:latin typeface="Arial Unicode MS" pitchFamily="34" charset="-128"/>
                <a:ea typeface="Arial Unicode MS" pitchFamily="34" charset="-128"/>
                <a:cs typeface="Arial Unicode MS" pitchFamily="34" charset="-128"/>
              </a:rPr>
              <a:t>हरजस हैं। स्त्रियाँ एवं पुरूष अपने किसी भी कार्य को ईष्ट-समर्पित कर गाते हुए, श्रम करते थे। जिससे कार्य के शुरू होने और समाप्त के बीच के अन्तराल का पता ही नहीं चलता था। जैसे-घट्टी (चक्की) फेरते समय</a:t>
            </a:r>
            <a:r>
              <a:rPr lang="en-IN" sz="2400" b="1" dirty="0" smtClean="0">
                <a:latin typeface="Arial Unicode MS" pitchFamily="34" charset="-128"/>
                <a:ea typeface="Arial Unicode MS" pitchFamily="34" charset="-128"/>
                <a:cs typeface="Arial Unicode MS" pitchFamily="34" charset="-128"/>
              </a:rPr>
              <a:t>, </a:t>
            </a:r>
            <a:r>
              <a:rPr lang="hi-IN" sz="2400" b="1" dirty="0" smtClean="0">
                <a:latin typeface="Arial Unicode MS" pitchFamily="34" charset="-128"/>
                <a:ea typeface="Arial Unicode MS" pitchFamily="34" charset="-128"/>
                <a:cs typeface="Arial Unicode MS" pitchFamily="34" charset="-128"/>
              </a:rPr>
              <a:t>बुहारी (झाडू) के समय</a:t>
            </a:r>
            <a:r>
              <a:rPr lang="en-IN" sz="2400" b="1" dirty="0" smtClean="0">
                <a:latin typeface="Arial Unicode MS" pitchFamily="34" charset="-128"/>
                <a:ea typeface="Arial Unicode MS" pitchFamily="34" charset="-128"/>
                <a:cs typeface="Arial Unicode MS" pitchFamily="34" charset="-128"/>
              </a:rPr>
              <a:t>, </a:t>
            </a:r>
            <a:r>
              <a:rPr lang="hi-IN" sz="2400" b="1" dirty="0" smtClean="0">
                <a:latin typeface="Arial Unicode MS" pitchFamily="34" charset="-128"/>
                <a:ea typeface="Arial Unicode MS" pitchFamily="34" charset="-128"/>
                <a:cs typeface="Arial Unicode MS" pitchFamily="34" charset="-128"/>
              </a:rPr>
              <a:t>मवेशियों के चारे-पानी के वक्त</a:t>
            </a:r>
            <a:r>
              <a:rPr lang="en-IN" sz="2400" b="1" dirty="0" smtClean="0">
                <a:latin typeface="Arial Unicode MS" pitchFamily="34" charset="-128"/>
                <a:ea typeface="Arial Unicode MS" pitchFamily="34" charset="-128"/>
                <a:cs typeface="Arial Unicode MS" pitchFamily="34" charset="-128"/>
              </a:rPr>
              <a:t>, </a:t>
            </a:r>
            <a:r>
              <a:rPr lang="hi-IN" sz="2400" b="1" dirty="0" smtClean="0">
                <a:latin typeface="Arial Unicode MS" pitchFamily="34" charset="-128"/>
                <a:ea typeface="Arial Unicode MS" pitchFamily="34" charset="-128"/>
                <a:cs typeface="Arial Unicode MS" pitchFamily="34" charset="-128"/>
              </a:rPr>
              <a:t>अरटिया (चरखा) चलाते समय</a:t>
            </a:r>
            <a:r>
              <a:rPr lang="en-IN" sz="2400" b="1" dirty="0" smtClean="0">
                <a:latin typeface="Arial Unicode MS" pitchFamily="34" charset="-128"/>
                <a:ea typeface="Arial Unicode MS" pitchFamily="34" charset="-128"/>
                <a:cs typeface="Arial Unicode MS" pitchFamily="34" charset="-128"/>
              </a:rPr>
              <a:t>, </a:t>
            </a:r>
            <a:r>
              <a:rPr lang="hi-IN" sz="2400" b="1" dirty="0" smtClean="0">
                <a:latin typeface="Arial Unicode MS" pitchFamily="34" charset="-128"/>
                <a:ea typeface="Arial Unicode MS" pitchFamily="34" charset="-128"/>
                <a:cs typeface="Arial Unicode MS" pitchFamily="34" charset="-128"/>
              </a:rPr>
              <a:t>कुएँ से पानी सींचते समय एवं खेतों में कार्य करते समय जो भी गायन ईश्वर को समर्पित होता है</a:t>
            </a:r>
            <a:r>
              <a:rPr lang="en-IN" sz="2400" b="1" dirty="0" smtClean="0">
                <a:latin typeface="Arial Unicode MS" pitchFamily="34" charset="-128"/>
                <a:ea typeface="Arial Unicode MS" pitchFamily="34" charset="-128"/>
                <a:cs typeface="Arial Unicode MS" pitchFamily="34" charset="-128"/>
              </a:rPr>
              <a:t>, </a:t>
            </a:r>
            <a:r>
              <a:rPr lang="hi-IN" sz="2400" b="1" dirty="0" smtClean="0">
                <a:latin typeface="Arial Unicode MS" pitchFamily="34" charset="-128"/>
                <a:ea typeface="Arial Unicode MS" pitchFamily="34" charset="-128"/>
                <a:cs typeface="Arial Unicode MS" pitchFamily="34" charset="-128"/>
              </a:rPr>
              <a:t>वह हरजस होता है। </a:t>
            </a:r>
            <a:endParaRPr lang="en-US" sz="2400" b="1" dirty="0">
              <a:latin typeface="Arial Unicode MS" pitchFamily="34" charset="-128"/>
              <a:ea typeface="Arial Unicode MS" pitchFamily="34" charset="-128"/>
              <a:cs typeface="Arial Unicode MS" pitchFamily="34" charset="-128"/>
            </a:endParaRPr>
          </a:p>
        </p:txBody>
      </p:sp>
      <p:sp>
        <p:nvSpPr>
          <p:cNvPr id="8193" name="Rectangle 1"/>
          <p:cNvSpPr>
            <a:spLocks noChangeArrowheads="1"/>
          </p:cNvSpPr>
          <p:nvPr/>
        </p:nvSpPr>
        <p:spPr bwMode="auto">
          <a:xfrm>
            <a:off x="214282" y="4613475"/>
            <a:ext cx="8786874"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50000"/>
              </a:lnSpc>
              <a:spcBef>
                <a:spcPct val="0"/>
              </a:spcBef>
              <a:spcAft>
                <a:spcPct val="0"/>
              </a:spcAft>
              <a:buClrTx/>
              <a:buSzTx/>
              <a:buFontTx/>
              <a:buNone/>
              <a:tabLst/>
            </a:pPr>
            <a:r>
              <a:rPr kumimoji="0" lang="en-IN" sz="24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	</a:t>
            </a:r>
            <a:r>
              <a:rPr kumimoji="0" lang="hi-IN" sz="2400" b="1"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वर्तमान वैश्विकरण के दौर में मनुष्य की मानसिकता में बदलाव आया है</a:t>
            </a:r>
            <a:r>
              <a:rPr kumimoji="0" lang="en-US" sz="2400" b="1"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 </a:t>
            </a:r>
            <a:r>
              <a:rPr kumimoji="0" lang="hi-IN" sz="2400" b="1"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हरजस में नहीं। क्योंकि यह पीढ़ी-दर-पीढ़ी अविराम रूप से चली आ रही पद्धति है। जो आज भी उसी लय</a:t>
            </a:r>
            <a:r>
              <a:rPr kumimoji="0" lang="en-US" sz="2400" b="1"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 </a:t>
            </a:r>
            <a:r>
              <a:rPr kumimoji="0" lang="hi-IN" sz="2400" b="1"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ताल</a:t>
            </a:r>
            <a:r>
              <a:rPr kumimoji="0" lang="en-US" sz="2400" b="1"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 </a:t>
            </a:r>
            <a:r>
              <a:rPr kumimoji="0" lang="hi-IN" sz="2400" b="1"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एवं भाव के साथ गाते हुए लोक संस्कृति की अलख जगाते है।</a:t>
            </a:r>
            <a:endParaRPr kumimoji="0" lang="hi-IN" sz="3600" b="1"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endParaRPr>
          </a:p>
        </p:txBody>
      </p:sp>
    </p:spTree>
  </p:cSld>
  <p:clrMapOvr>
    <a:masterClrMapping/>
  </p:clrMapOvr>
  <p:transition>
    <p:diamon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मक्की  देवी.jpg"/>
          <p:cNvPicPr>
            <a:picLocks noGrp="1" noChangeAspect="1"/>
          </p:cNvPicPr>
          <p:nvPr isPhoto="1"/>
        </p:nvPicPr>
        <p:blipFill>
          <a:blip r:embed="rId4" cstate="print">
            <a:lum/>
          </a:blip>
          <a:stretch>
            <a:fillRect/>
          </a:stretch>
        </p:blipFill>
        <p:spPr>
          <a:xfrm>
            <a:off x="0" y="0"/>
            <a:ext cx="9144000" cy="6858000"/>
          </a:xfrm>
          <a:prstGeom prst="rect">
            <a:avLst/>
          </a:prstGeom>
          <a:noFill/>
          <a:ln>
            <a:noFill/>
          </a:ln>
        </p:spPr>
      </p:pic>
      <p:sp>
        <p:nvSpPr>
          <p:cNvPr id="28673" name="Rectangle 1"/>
          <p:cNvSpPr>
            <a:spLocks noChangeArrowheads="1"/>
          </p:cNvSpPr>
          <p:nvPr/>
        </p:nvSpPr>
        <p:spPr bwMode="auto">
          <a:xfrm>
            <a:off x="2771800" y="5229200"/>
            <a:ext cx="3816424"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hi-IN" b="1" i="1" u="none" strike="noStrike" cap="none" normalizeH="0" baseline="0" dirty="0" smtClean="0">
                <a:ln>
                  <a:noFill/>
                </a:ln>
                <a:solidFill>
                  <a:schemeClr val="tx1"/>
                </a:solidFill>
                <a:effectLst/>
                <a:latin typeface="Calibri" pitchFamily="34" charset="0"/>
                <a:ea typeface="Calibri" pitchFamily="34" charset="0"/>
                <a:cs typeface="Mangal" pitchFamily="18" charset="0"/>
              </a:rPr>
              <a:t>रामजी चाल्या</a:t>
            </a:r>
            <a:r>
              <a:rPr kumimoji="0" lang="hi-IN" b="1" i="1" u="none" strike="noStrike" cap="none" normalizeH="0" dirty="0" smtClean="0">
                <a:ln>
                  <a:noFill/>
                </a:ln>
                <a:solidFill>
                  <a:schemeClr val="tx1"/>
                </a:solidFill>
                <a:effectLst/>
                <a:latin typeface="Calibri" pitchFamily="34" charset="0"/>
                <a:ea typeface="Calibri" pitchFamily="34" charset="0"/>
                <a:cs typeface="Mangal" pitchFamily="18" charset="0"/>
              </a:rPr>
              <a:t> </a:t>
            </a:r>
            <a:r>
              <a:rPr kumimoji="0" lang="hi-IN" b="1" i="1" u="none" strike="noStrike" cap="none" normalizeH="0" baseline="0" dirty="0" smtClean="0">
                <a:ln>
                  <a:noFill/>
                </a:ln>
                <a:solidFill>
                  <a:schemeClr val="tx1"/>
                </a:solidFill>
                <a:effectLst/>
                <a:latin typeface="Calibri" pitchFamily="34" charset="0"/>
                <a:ea typeface="Calibri" pitchFamily="34" charset="0"/>
                <a:cs typeface="Mangal" pitchFamily="18" charset="0"/>
              </a:rPr>
              <a:t>रनो रे वनवास</a:t>
            </a:r>
            <a:r>
              <a:rPr kumimoji="0" lang="en-US" b="1" i="1" u="none" strike="noStrike" cap="none" normalizeH="0" baseline="0" dirty="0" smtClean="0">
                <a:ln>
                  <a:noFill/>
                </a:ln>
                <a:solidFill>
                  <a:schemeClr val="tx1"/>
                </a:solidFill>
                <a:effectLst/>
                <a:latin typeface="Calibri" pitchFamily="34" charset="0"/>
                <a:ea typeface="Calibri" pitchFamily="34" charset="0"/>
                <a:cs typeface="Mangal" pitchFamily="18" charset="0"/>
              </a:rPr>
              <a:t>,</a:t>
            </a:r>
            <a:endParaRPr kumimoji="0" lang="en-US" sz="105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1" i="1" u="none" strike="noStrike" cap="none" normalizeH="0" baseline="0" dirty="0" smtClean="0">
                <a:ln>
                  <a:noFill/>
                </a:ln>
                <a:solidFill>
                  <a:schemeClr val="tx1"/>
                </a:solidFill>
                <a:effectLst/>
                <a:latin typeface="Calibri" pitchFamily="34" charset="0"/>
                <a:ea typeface="Calibri" pitchFamily="34" charset="0"/>
                <a:cs typeface="Mangal" pitchFamily="18" charset="0"/>
              </a:rPr>
              <a:t>सीताजी झेली एकादशी</a:t>
            </a:r>
            <a:r>
              <a:rPr lang="hi-IN" b="1" i="1" dirty="0" smtClean="0">
                <a:latin typeface="Calibri" pitchFamily="34" charset="0"/>
                <a:ea typeface="Calibri" pitchFamily="34" charset="0"/>
                <a:cs typeface="Mangal" pitchFamily="18" charset="0"/>
              </a:rPr>
              <a:t>....</a:t>
            </a:r>
            <a:endParaRPr kumimoji="0" lang="en-US" sz="1050"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323528" y="404664"/>
            <a:ext cx="2952328" cy="461665"/>
          </a:xfrm>
          <a:prstGeom prst="rect">
            <a:avLst/>
          </a:prstGeom>
        </p:spPr>
        <p:txBody>
          <a:bodyPr wrap="square">
            <a:spAutoFit/>
          </a:bodyPr>
          <a:lstStyle/>
          <a:p>
            <a:r>
              <a:rPr lang="hi-IN" sz="2400" b="1" dirty="0" smtClean="0">
                <a:solidFill>
                  <a:srgbClr val="002060"/>
                </a:solidFill>
              </a:rPr>
              <a:t>हरजस गायन परंपरा</a:t>
            </a:r>
            <a:endParaRPr lang="en-US" sz="2400" b="1" dirty="0">
              <a:solidFill>
                <a:srgbClr val="002060"/>
              </a:solidFill>
            </a:endParaRPr>
          </a:p>
        </p:txBody>
      </p:sp>
      <p:pic>
        <p:nvPicPr>
          <p:cNvPr id="7" name="Akadashi batak.m4a">
            <a:hlinkClick r:id="" action="ppaction://media"/>
          </p:cNvPr>
          <p:cNvPicPr>
            <a:picLocks noRot="1" noChangeAspect="1"/>
          </p:cNvPicPr>
          <p:nvPr>
            <a:audioFile r:link="rId1"/>
          </p:nvPr>
        </p:nvPicPr>
        <p:blipFill>
          <a:blip r:embed="rId5" cstate="print"/>
          <a:stretch>
            <a:fillRect/>
          </a:stretch>
        </p:blipFill>
        <p:spPr>
          <a:xfrm>
            <a:off x="5580112" y="5589240"/>
            <a:ext cx="648072" cy="648072"/>
          </a:xfrm>
          <a:prstGeom prst="rect">
            <a:avLst/>
          </a:prstGeom>
        </p:spPr>
      </p:pic>
    </p:spTree>
  </p:cSld>
  <p:clrMapOvr>
    <a:masterClrMapping/>
  </p:clrMapOvr>
  <p:transition>
    <p:wedge/>
  </p:transition>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672078" fill="hold"/>
                                        <p:tgtEl>
                                          <p:spTgt spid="7"/>
                                        </p:tgtEl>
                                      </p:cBhvr>
                                    </p:cmd>
                                  </p:childTnLst>
                                </p:cTn>
                              </p:par>
                            </p:childTnLst>
                          </p:cTn>
                        </p:par>
                      </p:childTnLst>
                    </p:cTn>
                  </p:par>
                </p:childTnLst>
              </p:cTn>
              <p:nextCondLst>
                <p:cond evt="onClick" delay="0">
                  <p:tgtEl>
                    <p:spTgt spid="7"/>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975</TotalTime>
  <Words>755</Words>
  <Application>Microsoft Office PowerPoint</Application>
  <PresentationFormat>On-screen Show (4:3)</PresentationFormat>
  <Paragraphs>41</Paragraphs>
  <Slides>10</Slides>
  <Notes>1</Notes>
  <HiddenSlides>0</HiddenSlides>
  <MMClips>1</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210</cp:revision>
  <dcterms:created xsi:type="dcterms:W3CDTF">2018-01-13T12:06:34Z</dcterms:created>
  <dcterms:modified xsi:type="dcterms:W3CDTF">2021-04-28T16:46:08Z</dcterms:modified>
</cp:coreProperties>
</file>