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24D6D69-1AA8-42FC-82E4-D41EDA914E8C}" type="datetimeFigureOut">
              <a:rPr lang="en-US" smtClean="0"/>
              <a:t>4/27/2021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D82E3B0-FEF0-49D2-8B82-B5C170F8E6B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D6D69-1AA8-42FC-82E4-D41EDA914E8C}"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D6D69-1AA8-42FC-82E4-D41EDA914E8C}"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4D6D69-1AA8-42FC-82E4-D41EDA914E8C}"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4D6D69-1AA8-42FC-82E4-D41EDA914E8C}" type="datetimeFigureOut">
              <a:rPr lang="en-US" smtClean="0"/>
              <a:t>4/27/2021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ED82E3B0-FEF0-49D2-8B82-B5C170F8E6B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D6D69-1AA8-42FC-82E4-D41EDA914E8C}"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4D6D69-1AA8-42FC-82E4-D41EDA914E8C}" type="datetimeFigureOut">
              <a:rPr lang="en-US" smtClean="0"/>
              <a:t>4/27/2021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4D6D69-1AA8-42FC-82E4-D41EDA914E8C}" type="datetimeFigureOut">
              <a:rPr lang="en-US" smtClean="0"/>
              <a:t>4/27/2021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D6D69-1AA8-42FC-82E4-D41EDA914E8C}" type="datetimeFigureOut">
              <a:rPr lang="en-US" smtClean="0"/>
              <a:t>4/27/2021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4D6D69-1AA8-42FC-82E4-D41EDA914E8C}"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4D6D69-1AA8-42FC-82E4-D41EDA914E8C}" type="datetimeFigureOut">
              <a:rPr lang="en-US" smtClean="0"/>
              <a:t>4/27/2021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2E3B0-FEF0-49D2-8B82-B5C170F8E6B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24D6D69-1AA8-42FC-82E4-D41EDA914E8C}" type="datetimeFigureOut">
              <a:rPr lang="en-US" smtClean="0"/>
              <a:t>4/27/2021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D82E3B0-FEF0-49D2-8B82-B5C170F8E6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5"/>
            <a:ext cx="7772400" cy="2214578"/>
          </a:xfrm>
        </p:spPr>
        <p:txBody>
          <a:bodyPr>
            <a:normAutofit/>
          </a:bodyPr>
          <a:lstStyle/>
          <a:p>
            <a:r>
              <a:rPr lang="en-US" dirty="0"/>
              <a:t>Concept and Forms of Social Institution</a:t>
            </a:r>
            <a:br>
              <a:rPr lang="en-US" dirty="0"/>
            </a:br>
            <a:endParaRPr lang="en-US" dirty="0"/>
          </a:p>
        </p:txBody>
      </p:sp>
      <p:sp>
        <p:nvSpPr>
          <p:cNvPr id="3" name="Subtitle 2"/>
          <p:cNvSpPr>
            <a:spLocks noGrp="1"/>
          </p:cNvSpPr>
          <p:nvPr>
            <p:ph type="subTitle" idx="1"/>
          </p:nvPr>
        </p:nvSpPr>
        <p:spPr>
          <a:xfrm>
            <a:off x="1371600" y="3071810"/>
            <a:ext cx="6400800" cy="2012488"/>
          </a:xfrm>
        </p:spPr>
        <p:txBody>
          <a:bodyPr>
            <a:normAutofit lnSpcReduction="10000"/>
          </a:bodyPr>
          <a:lstStyle/>
          <a:p>
            <a:r>
              <a:rPr lang="en-US" dirty="0" smtClean="0">
                <a:solidFill>
                  <a:schemeClr val="tx1"/>
                </a:solidFill>
              </a:rPr>
              <a:t>Dr. </a:t>
            </a:r>
            <a:r>
              <a:rPr lang="en-US" dirty="0" err="1" smtClean="0">
                <a:solidFill>
                  <a:schemeClr val="tx1"/>
                </a:solidFill>
              </a:rPr>
              <a:t>Sumitra</a:t>
            </a:r>
            <a:r>
              <a:rPr lang="en-US" dirty="0" smtClean="0">
                <a:solidFill>
                  <a:schemeClr val="tx1"/>
                </a:solidFill>
              </a:rPr>
              <a:t> Sharma</a:t>
            </a:r>
          </a:p>
          <a:p>
            <a:r>
              <a:rPr lang="en-US" dirty="0" smtClean="0">
                <a:solidFill>
                  <a:schemeClr val="tx1"/>
                </a:solidFill>
              </a:rPr>
              <a:t>Assistant Professor</a:t>
            </a:r>
          </a:p>
          <a:p>
            <a:r>
              <a:rPr lang="en-US" dirty="0" smtClean="0">
                <a:solidFill>
                  <a:schemeClr val="tx1"/>
                </a:solidFill>
              </a:rPr>
              <a:t>Department of Sociology</a:t>
            </a:r>
          </a:p>
          <a:p>
            <a:r>
              <a:rPr lang="en-US" dirty="0" smtClean="0">
                <a:solidFill>
                  <a:schemeClr val="tx1"/>
                </a:solidFill>
              </a:rPr>
              <a:t>MLSU, Udaipur</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of Social Institution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Institutions are the building blocks of society, which made society, fulfills social needs and maintains social order. </a:t>
            </a:r>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Institutions are not an individual concept it is a social concept. Social institutions are helps to maintain social order and social existence. It is mainly fulfills the social needs. It simply means the complex set of social norms, beliefs, values and role relationship that arise in response to the needs of society.</a:t>
            </a:r>
          </a:p>
          <a:p>
            <a:pPr algn="just"/>
            <a:r>
              <a:rPr lang="en-US" dirty="0" smtClean="0">
                <a:latin typeface="Times New Roman" pitchFamily="18" charset="0"/>
                <a:cs typeface="Times New Roman" pitchFamily="18" charset="0"/>
              </a:rPr>
              <a:t>Society is the subject matter of sociology and society is made out of social institutions like family, marriage, caste, religion, education etc</a:t>
            </a:r>
          </a:p>
          <a:p>
            <a:pPr>
              <a:buNone/>
            </a:pP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 </a:t>
            </a:r>
            <a:r>
              <a:rPr lang="en-US" dirty="0" smtClean="0">
                <a:latin typeface="Times New Roman" pitchFamily="18" charset="0"/>
                <a:cs typeface="Times New Roman" pitchFamily="18" charset="0"/>
              </a:rPr>
              <a:t>MacIver and Page define “social institution is the established forms or conditions of procedure characteristics of group activity.” </a:t>
            </a:r>
          </a:p>
          <a:p>
            <a:pPr algn="just"/>
            <a:r>
              <a:rPr lang="en-US" dirty="0" smtClean="0">
                <a:latin typeface="Times New Roman" pitchFamily="18" charset="0"/>
                <a:cs typeface="Times New Roman" pitchFamily="18" charset="0"/>
              </a:rPr>
              <a:t>  Robertson defines “an institution is a stable cluster of values, norms, status, roles and groups that develops around a basic social need.” </a:t>
            </a:r>
          </a:p>
          <a:p>
            <a:pPr algn="just"/>
            <a:r>
              <a:rPr lang="en-US" dirty="0" smtClean="0">
                <a:latin typeface="Times New Roman" pitchFamily="18" charset="0"/>
                <a:cs typeface="Times New Roman" pitchFamily="18" charset="0"/>
              </a:rPr>
              <a:t> Horton and Hunt define “an institution is an organized system of social relationship which embodies certain common values and procedures and meets certain needs of the society.”</a:t>
            </a:r>
          </a:p>
          <a:p>
            <a:pPr algn="just">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nstitutions have norms to regulate the behavior of individuals and help to fulfill the social needs like, family, marriage, religion etc.</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Social Institutions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Social institutions are the inevitable part of society and individual, which has certain features i.e.:-</a:t>
            </a:r>
          </a:p>
          <a:p>
            <a:pPr algn="just"/>
            <a:r>
              <a:rPr lang="en-US" dirty="0" smtClean="0"/>
              <a:t>Institutions are means of satisfying specific ends, which are basic and vital for the continued existence of a society.</a:t>
            </a:r>
          </a:p>
          <a:p>
            <a:pPr algn="just"/>
            <a:r>
              <a:rPr lang="en-US" dirty="0" smtClean="0"/>
              <a:t>Institutions are the sources of prescription of rules. It provides certain rules for behaving </a:t>
            </a:r>
          </a:p>
          <a:p>
            <a:pPr algn="just"/>
            <a:r>
              <a:rPr lang="en-US" dirty="0" smtClean="0"/>
              <a:t>Institutions are neither visible nor tangible. Individuals cannot see the institutions but they can experience it.</a:t>
            </a:r>
          </a:p>
          <a:p>
            <a:pPr algn="just"/>
            <a:r>
              <a:rPr lang="en-US" dirty="0" smtClean="0"/>
              <a:t>Institutions are the symbols which expresses certain lifestyles so it is the cultural symbols.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Social institutions although in different forms are found in all societies in all times in primitive and modern societies.</a:t>
            </a:r>
          </a:p>
          <a:p>
            <a:pPr algn="just"/>
            <a:r>
              <a:rPr lang="en-US" dirty="0" smtClean="0">
                <a:latin typeface="Times New Roman" pitchFamily="18" charset="0"/>
                <a:cs typeface="Times New Roman" pitchFamily="18" charset="0"/>
              </a:rPr>
              <a:t> Institutions are not individual phenomena. It is exist among group so they are social phenomena.</a:t>
            </a:r>
          </a:p>
          <a:p>
            <a:pPr algn="just"/>
            <a:r>
              <a:rPr lang="en-US" dirty="0" smtClean="0">
                <a:latin typeface="Times New Roman" pitchFamily="18" charset="0"/>
                <a:cs typeface="Times New Roman" pitchFamily="18" charset="0"/>
              </a:rPr>
              <a:t>Institutions are set of norms or rules which act as the controlling mechanisms.</a:t>
            </a:r>
          </a:p>
          <a:p>
            <a:pPr algn="just"/>
            <a:r>
              <a:rPr lang="en-US" dirty="0" smtClean="0">
                <a:latin typeface="Times New Roman" pitchFamily="18" charset="0"/>
                <a:cs typeface="Times New Roman" pitchFamily="18" charset="0"/>
              </a:rPr>
              <a:t>Institutions are relatively permanent: The sudden changes are not commonly reflected in social institutions.</a:t>
            </a:r>
          </a:p>
          <a:p>
            <a:pPr algn="just"/>
            <a:r>
              <a:rPr lang="en-US" dirty="0" smtClean="0">
                <a:latin typeface="Times New Roman" pitchFamily="18" charset="0"/>
                <a:cs typeface="Times New Roman" pitchFamily="18" charset="0"/>
              </a:rPr>
              <a:t>Institutions are interrelated: All institutions are related to each other. Family, marriage, caste, kinship, religion etc. are related to each other for maintenance of social order.</a:t>
            </a:r>
          </a:p>
          <a:p>
            <a:pPr algn="just">
              <a:buNone/>
            </a:pPr>
            <a:r>
              <a:rPr lang="en-US" dirty="0" smtClean="0">
                <a:latin typeface="Times New Roman" pitchFamily="18" charset="0"/>
                <a:cs typeface="Times New Roman" pitchFamily="18" charset="0"/>
              </a:rPr>
              <a:t>	Social institutions are the established forms of norms and rules. Society cannot exist without social institutions. It helps to maintain social order. It also helps to social growth and capable to become a welfare society.</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Institutions</a:t>
            </a:r>
            <a:endParaRPr lang="en-US" dirty="0"/>
          </a:p>
        </p:txBody>
      </p:sp>
      <p:sp>
        <p:nvSpPr>
          <p:cNvPr id="3" name="Content Placeholder 2"/>
          <p:cNvSpPr>
            <a:spLocks noGrp="1"/>
          </p:cNvSpPr>
          <p:nvPr>
            <p:ph idx="1"/>
          </p:nvPr>
        </p:nvSpPr>
        <p:spPr/>
        <p:txBody>
          <a:bodyPr/>
          <a:lstStyle/>
          <a:p>
            <a:pPr algn="just"/>
            <a:r>
              <a:rPr lang="en-US" dirty="0" smtClean="0"/>
              <a:t>The main function of any institution is that it satisfies certain human needs. These needs can be follows:-</a:t>
            </a:r>
          </a:p>
          <a:p>
            <a:pPr>
              <a:buFont typeface="Wingdings" pitchFamily="2" charset="2"/>
              <a:buChar char="Ø"/>
            </a:pPr>
            <a:r>
              <a:rPr lang="en-US" dirty="0" smtClean="0"/>
              <a:t>Emotional needs</a:t>
            </a:r>
          </a:p>
          <a:p>
            <a:pPr>
              <a:buFont typeface="Wingdings" pitchFamily="2" charset="2"/>
              <a:buChar char="Ø"/>
            </a:pPr>
            <a:r>
              <a:rPr lang="en-US" dirty="0" smtClean="0"/>
              <a:t>Economic needs</a:t>
            </a:r>
          </a:p>
          <a:p>
            <a:pPr>
              <a:buFont typeface="Wingdings" pitchFamily="2" charset="2"/>
              <a:buChar char="Ø"/>
            </a:pPr>
            <a:r>
              <a:rPr lang="en-US" dirty="0" smtClean="0"/>
              <a:t>Familial needs</a:t>
            </a:r>
          </a:p>
          <a:p>
            <a:pPr>
              <a:buFont typeface="Wingdings" pitchFamily="2" charset="2"/>
              <a:buChar char="Ø"/>
            </a:pPr>
            <a:r>
              <a:rPr lang="en-US" dirty="0" smtClean="0"/>
              <a:t>Political needs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Significance of Social Institutions</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Social institutions have certain function in society which helps to the smooth functioning of society.</a:t>
            </a:r>
          </a:p>
          <a:p>
            <a:pPr algn="just">
              <a:buFont typeface="Wingdings" pitchFamily="2" charset="2"/>
              <a:buChar char="v"/>
            </a:pPr>
            <a:r>
              <a:rPr lang="en-US" dirty="0" smtClean="0">
                <a:latin typeface="Times New Roman" pitchFamily="18" charset="0"/>
                <a:cs typeface="Times New Roman" pitchFamily="18" charset="0"/>
              </a:rPr>
              <a:t> I</a:t>
            </a:r>
            <a:r>
              <a:rPr lang="en-US" dirty="0" smtClean="0">
                <a:latin typeface="Times New Roman" pitchFamily="18" charset="0"/>
                <a:cs typeface="Times New Roman" pitchFamily="18" charset="0"/>
              </a:rPr>
              <a:t>nstitution </a:t>
            </a:r>
            <a:r>
              <a:rPr lang="en-US" dirty="0" smtClean="0">
                <a:latin typeface="Times New Roman" pitchFamily="18" charset="0"/>
                <a:cs typeface="Times New Roman" pitchFamily="18" charset="0"/>
              </a:rPr>
              <a:t>helps to maintain social order and social welfare </a:t>
            </a:r>
          </a:p>
          <a:p>
            <a:pPr algn="just">
              <a:buFont typeface="Wingdings" pitchFamily="2" charset="2"/>
              <a:buChar char="v"/>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Institution</a:t>
            </a:r>
            <a:r>
              <a:rPr lang="en-US" dirty="0" smtClean="0">
                <a:latin typeface="Times New Roman" pitchFamily="18" charset="0"/>
                <a:cs typeface="Times New Roman" pitchFamily="18" charset="0"/>
              </a:rPr>
              <a:t> helps to social growth </a:t>
            </a:r>
          </a:p>
          <a:p>
            <a:pPr algn="just">
              <a:buFont typeface="Wingdings" pitchFamily="2" charset="2"/>
              <a:buChar char="v"/>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Institution</a:t>
            </a:r>
            <a:r>
              <a:rPr lang="en-US" dirty="0" smtClean="0">
                <a:latin typeface="Times New Roman" pitchFamily="18" charset="0"/>
                <a:cs typeface="Times New Roman" pitchFamily="18" charset="0"/>
              </a:rPr>
              <a:t> works as a control mechanism </a:t>
            </a:r>
          </a:p>
          <a:p>
            <a:pPr algn="just">
              <a:buFont typeface="Wingdings" pitchFamily="2" charset="2"/>
              <a:buChar char="v"/>
            </a:pPr>
            <a:r>
              <a:rPr lang="en-US" dirty="0" smtClean="0">
                <a:latin typeface="Times New Roman" pitchFamily="18" charset="0"/>
                <a:cs typeface="Times New Roman" pitchFamily="18" charset="0"/>
              </a:rPr>
              <a:t> Social institutions are the inevitable part of society </a:t>
            </a:r>
          </a:p>
          <a:p>
            <a:pPr algn="just">
              <a:buFont typeface="Wingdings" pitchFamily="2" charset="2"/>
              <a:buChar char="v"/>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Institution</a:t>
            </a:r>
            <a:r>
              <a:rPr lang="en-US" dirty="0" smtClean="0">
                <a:latin typeface="Times New Roman" pitchFamily="18" charset="0"/>
                <a:cs typeface="Times New Roman" pitchFamily="18" charset="0"/>
              </a:rPr>
              <a:t> controls social interaction of individual</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7" name="Picture 3" descr="C:\Users\UOR JAIPUR\AppData\Local\Microsoft\Windows\INetCache\IE\TI4IOI29\thank-you-lobster-text-title[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49</TotalTime>
  <Words>517</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Concept and Forms of Social Institution </vt:lpstr>
      <vt:lpstr>Concept of Social Institution </vt:lpstr>
      <vt:lpstr>Definition</vt:lpstr>
      <vt:lpstr>Features of Social Institutions</vt:lpstr>
      <vt:lpstr>Continue..</vt:lpstr>
      <vt:lpstr>Functions of Institutions</vt:lpstr>
      <vt:lpstr>Significance of Social Institutions</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and Forms of Social Institution </dc:title>
  <dc:creator>UOR JAIPUR</dc:creator>
  <cp:lastModifiedBy>UOR JAIPUR</cp:lastModifiedBy>
  <cp:revision>8</cp:revision>
  <dcterms:created xsi:type="dcterms:W3CDTF">2021-04-27T14:22:52Z</dcterms:created>
  <dcterms:modified xsi:type="dcterms:W3CDTF">2021-04-27T15:12:45Z</dcterms:modified>
</cp:coreProperties>
</file>