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78" r:id="rId2"/>
    <p:sldId id="258" r:id="rId3"/>
    <p:sldId id="261" r:id="rId4"/>
    <p:sldId id="263" r:id="rId5"/>
    <p:sldId id="262" r:id="rId6"/>
    <p:sldId id="259" r:id="rId7"/>
    <p:sldId id="260" r:id="rId8"/>
    <p:sldId id="264" r:id="rId9"/>
    <p:sldId id="265" r:id="rId10"/>
    <p:sldId id="266" r:id="rId11"/>
    <p:sldId id="267" r:id="rId12"/>
    <p:sldId id="268" r:id="rId13"/>
    <p:sldId id="269" r:id="rId14"/>
    <p:sldId id="270" r:id="rId15"/>
    <p:sldId id="275" r:id="rId16"/>
    <p:sldId id="271" r:id="rId17"/>
    <p:sldId id="276" r:id="rId18"/>
    <p:sldId id="272" r:id="rId19"/>
    <p:sldId id="273" r:id="rId20"/>
    <p:sldId id="277" r:id="rId21"/>
    <p:sldId id="279"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37F4F3A-D242-4098-8ABF-053447774255}" type="datetimeFigureOut">
              <a:rPr lang="en-US" smtClean="0"/>
              <a:t>4/15/2021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58EDF9-6D2E-4D91-83C8-7EB45617D79E}" type="slidenum">
              <a:rPr lang="en-IN" smtClean="0"/>
              <a:t>‹#›</a:t>
            </a:fld>
            <a:endParaRPr lang="en-IN"/>
          </a:p>
        </p:txBody>
      </p:sp>
    </p:spTree>
    <p:extLst>
      <p:ext uri="{BB962C8B-B14F-4D97-AF65-F5344CB8AC3E}">
        <p14:creationId xmlns:p14="http://schemas.microsoft.com/office/powerpoint/2010/main" val="34701945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3A58EDF9-6D2E-4D91-83C8-7EB45617D79E}" type="slidenum">
              <a:rPr lang="en-IN" smtClean="0"/>
              <a:t>11</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506D8979-4054-48C7-93FA-5B118D54628D}" type="datetimeFigureOut">
              <a:rPr lang="en-US" smtClean="0"/>
              <a:t>4/15/2021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CBBCC07-5239-444F-8B84-4D36802E39C1}" type="slidenum">
              <a:rPr lang="en-IN" smtClean="0"/>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06D8979-4054-48C7-93FA-5B118D54628D}" type="datetimeFigureOut">
              <a:rPr lang="en-US" smtClean="0"/>
              <a:t>4/15/2021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CBBCC07-5239-444F-8B84-4D36802E39C1}" type="slidenum">
              <a:rPr lang="en-IN" smtClean="0"/>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06D8979-4054-48C7-93FA-5B118D54628D}" type="datetimeFigureOut">
              <a:rPr lang="en-US" smtClean="0"/>
              <a:t>4/15/2021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CBBCC07-5239-444F-8B84-4D36802E39C1}" type="slidenum">
              <a:rPr lang="en-IN" smtClean="0"/>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06D8979-4054-48C7-93FA-5B118D54628D}" type="datetimeFigureOut">
              <a:rPr lang="en-US" smtClean="0"/>
              <a:t>4/15/2021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CBBCC07-5239-444F-8B84-4D36802E39C1}" type="slidenum">
              <a:rPr lang="en-IN" smtClean="0"/>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06D8979-4054-48C7-93FA-5B118D54628D}" type="datetimeFigureOut">
              <a:rPr lang="en-US" smtClean="0"/>
              <a:t>4/15/2021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2CBBCC07-5239-444F-8B84-4D36802E39C1}" type="slidenum">
              <a:rPr lang="en-IN" smtClean="0"/>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506D8979-4054-48C7-93FA-5B118D54628D}" type="datetimeFigureOut">
              <a:rPr lang="en-US" smtClean="0"/>
              <a:t>4/15/2021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CBBCC07-5239-444F-8B84-4D36802E39C1}" type="slidenum">
              <a:rPr lang="en-IN" smtClean="0"/>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506D8979-4054-48C7-93FA-5B118D54628D}" type="datetimeFigureOut">
              <a:rPr lang="en-US" smtClean="0"/>
              <a:t>4/15/2021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2CBBCC07-5239-444F-8B84-4D36802E39C1}" type="slidenum">
              <a:rPr lang="en-IN" smtClean="0"/>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506D8979-4054-48C7-93FA-5B118D54628D}" type="datetimeFigureOut">
              <a:rPr lang="en-US" smtClean="0"/>
              <a:t>4/15/2021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2CBBCC07-5239-444F-8B84-4D36802E39C1}" type="slidenum">
              <a:rPr lang="en-IN" smtClean="0"/>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6D8979-4054-48C7-93FA-5B118D54628D}" type="datetimeFigureOut">
              <a:rPr lang="en-US" smtClean="0"/>
              <a:t>4/15/2021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2CBBCC07-5239-444F-8B84-4D36802E39C1}" type="slidenum">
              <a:rPr lang="en-IN" smtClean="0"/>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6D8979-4054-48C7-93FA-5B118D54628D}" type="datetimeFigureOut">
              <a:rPr lang="en-US" smtClean="0"/>
              <a:t>4/15/2021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CBBCC07-5239-444F-8B84-4D36802E39C1}" type="slidenum">
              <a:rPr lang="en-IN" smtClean="0"/>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06D8979-4054-48C7-93FA-5B118D54628D}" type="datetimeFigureOut">
              <a:rPr lang="en-US" smtClean="0"/>
              <a:t>4/15/2021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2CBBCC07-5239-444F-8B84-4D36802E39C1}" type="slidenum">
              <a:rPr lang="en-IN" smtClean="0"/>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06D8979-4054-48C7-93FA-5B118D54628D}" type="datetimeFigureOut">
              <a:rPr lang="en-US" smtClean="0"/>
              <a:t>4/15/2021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CBBCC07-5239-444F-8B84-4D36802E39C1}" type="slidenum">
              <a:rPr lang="en-IN" smtClean="0"/>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IN" dirty="0" smtClean="0"/>
              <a:t>Accounts for Banking Companies</a:t>
            </a:r>
            <a:endParaRPr lang="en-IN" dirty="0"/>
          </a:p>
        </p:txBody>
      </p:sp>
      <p:sp>
        <p:nvSpPr>
          <p:cNvPr id="3" name="Subtitle 2"/>
          <p:cNvSpPr>
            <a:spLocks noGrp="1"/>
          </p:cNvSpPr>
          <p:nvPr>
            <p:ph type="subTitle" idx="1"/>
          </p:nvPr>
        </p:nvSpPr>
        <p:spPr/>
        <p:txBody>
          <a:bodyPr/>
          <a:lstStyle/>
          <a:p>
            <a:r>
              <a:rPr lang="en-IN" dirty="0" smtClean="0">
                <a:solidFill>
                  <a:schemeClr val="tx1"/>
                </a:solidFill>
              </a:rPr>
              <a:t>Part I</a:t>
            </a:r>
            <a:endParaRPr lang="en-IN" dirty="0">
              <a:solidFill>
                <a:schemeClr val="tx1"/>
              </a:solidFill>
            </a:endParaRPr>
          </a:p>
        </p:txBody>
      </p:sp>
    </p:spTree>
    <p:extLst>
      <p:ext uri="{BB962C8B-B14F-4D97-AF65-F5344CB8AC3E}">
        <p14:creationId xmlns:p14="http://schemas.microsoft.com/office/powerpoint/2010/main" val="35266149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(b) Indian Banking Companies:</a:t>
            </a:r>
            <a:endParaRPr lang="en-IN" dirty="0"/>
          </a:p>
        </p:txBody>
      </p:sp>
      <p:sp>
        <p:nvSpPr>
          <p:cNvPr id="3" name="Content Placeholder 2"/>
          <p:cNvSpPr>
            <a:spLocks noGrp="1"/>
          </p:cNvSpPr>
          <p:nvPr>
            <p:ph idx="1"/>
          </p:nvPr>
        </p:nvSpPr>
        <p:spPr/>
        <p:txBody>
          <a:bodyPr/>
          <a:lstStyle/>
          <a:p>
            <a:pPr marL="0" indent="0" algn="just">
              <a:buNone/>
            </a:pPr>
            <a:r>
              <a:rPr lang="en-IN" dirty="0" smtClean="0"/>
              <a:t>In case of an Indian banking company, the sum of its paid-up capital and reserves shall not be less than the amount stated below: (</a:t>
            </a:r>
            <a:r>
              <a:rPr lang="en-IN" dirty="0" err="1" smtClean="0"/>
              <a:t>i</a:t>
            </a:r>
            <a:r>
              <a:rPr lang="en-IN" dirty="0" smtClean="0"/>
              <a:t>) If it has places of business in more than one State, ` 5 </a:t>
            </a:r>
            <a:r>
              <a:rPr lang="en-IN" dirty="0" err="1" smtClean="0"/>
              <a:t>lakhs</a:t>
            </a:r>
            <a:r>
              <a:rPr lang="en-IN" dirty="0" smtClean="0"/>
              <a:t>, and if any such place of business is in Mumbai or Kolkata or in both, ` 1 </a:t>
            </a:r>
            <a:r>
              <a:rPr lang="en-IN" dirty="0" err="1" smtClean="0"/>
              <a:t>lakh</a:t>
            </a:r>
            <a:r>
              <a:rPr lang="en-IN" dirty="0" smtClean="0"/>
              <a:t> in respect of its principal place of business plus ` 10 </a:t>
            </a:r>
            <a:r>
              <a:rPr lang="en-IN" dirty="0" err="1" smtClean="0"/>
              <a:t>lakhs</a:t>
            </a:r>
            <a:r>
              <a:rPr lang="en-IN" dirty="0" smtClean="0"/>
              <a:t>.</a:t>
            </a:r>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Regulation relating to Capital </a:t>
            </a:r>
            <a:br>
              <a:rPr lang="en-IN" dirty="0" smtClean="0"/>
            </a:br>
            <a:r>
              <a:rPr lang="en-IN" dirty="0" smtClean="0"/>
              <a:t>Section 12</a:t>
            </a:r>
            <a:endParaRPr lang="en-IN" dirty="0"/>
          </a:p>
        </p:txBody>
      </p:sp>
      <p:pic>
        <p:nvPicPr>
          <p:cNvPr id="4098" name="Picture 2"/>
          <p:cNvPicPr>
            <a:picLocks noGrp="1" noChangeAspect="1" noChangeArrowheads="1"/>
          </p:cNvPicPr>
          <p:nvPr>
            <p:ph idx="1"/>
          </p:nvPr>
        </p:nvPicPr>
        <p:blipFill>
          <a:blip r:embed="rId3"/>
          <a:srcRect/>
          <a:stretch>
            <a:fillRect/>
          </a:stretch>
        </p:blipFill>
        <p:spPr bwMode="auto">
          <a:xfrm>
            <a:off x="457200" y="1357298"/>
            <a:ext cx="8229600" cy="4143404"/>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Payment of Commission, Brokerage etc. (Sec. 13):</a:t>
            </a:r>
            <a:endParaRPr lang="en-IN" dirty="0"/>
          </a:p>
        </p:txBody>
      </p:sp>
      <p:sp>
        <p:nvSpPr>
          <p:cNvPr id="3" name="Content Placeholder 2"/>
          <p:cNvSpPr>
            <a:spLocks noGrp="1"/>
          </p:cNvSpPr>
          <p:nvPr>
            <p:ph idx="1"/>
          </p:nvPr>
        </p:nvSpPr>
        <p:spPr/>
        <p:txBody>
          <a:bodyPr/>
          <a:lstStyle/>
          <a:p>
            <a:pPr marL="0" indent="0" algn="just">
              <a:buNone/>
            </a:pPr>
            <a:r>
              <a:rPr lang="en-US" dirty="0" smtClean="0"/>
              <a:t>According </a:t>
            </a:r>
            <a:r>
              <a:rPr lang="en-US" dirty="0"/>
              <a:t>to Sec. 13, a banking company is </a:t>
            </a:r>
            <a:r>
              <a:rPr lang="en-US" dirty="0" smtClean="0"/>
              <a:t>not permitted </a:t>
            </a:r>
            <a:r>
              <a:rPr lang="en-US" dirty="0"/>
              <a:t>to pay directly or indirectly by way of commission, brokerage, discount or remuneration on issues </a:t>
            </a:r>
            <a:r>
              <a:rPr lang="en-US" dirty="0" smtClean="0"/>
              <a:t>of its </a:t>
            </a:r>
            <a:r>
              <a:rPr lang="en-US" dirty="0"/>
              <a:t>shares in excess of 2½ of the paid-up value of such shares.</a:t>
            </a:r>
            <a:endParaRPr lang="en-IN" dirty="0"/>
          </a:p>
        </p:txBody>
      </p:sp>
    </p:spTree>
    <p:extLst>
      <p:ext uri="{BB962C8B-B14F-4D97-AF65-F5344CB8AC3E}">
        <p14:creationId xmlns:p14="http://schemas.microsoft.com/office/powerpoint/2010/main" val="22365690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Payment of Dividend (Sec. 15):</a:t>
            </a:r>
            <a:endParaRPr lang="en-IN" dirty="0"/>
          </a:p>
        </p:txBody>
      </p:sp>
      <p:sp>
        <p:nvSpPr>
          <p:cNvPr id="3" name="Content Placeholder 2"/>
          <p:cNvSpPr>
            <a:spLocks noGrp="1"/>
          </p:cNvSpPr>
          <p:nvPr>
            <p:ph idx="1"/>
          </p:nvPr>
        </p:nvSpPr>
        <p:spPr/>
        <p:txBody>
          <a:bodyPr>
            <a:normAutofit/>
          </a:bodyPr>
          <a:lstStyle/>
          <a:p>
            <a:pPr marL="0" indent="0" algn="just">
              <a:buNone/>
            </a:pPr>
            <a:r>
              <a:rPr lang="en-US" dirty="0" smtClean="0"/>
              <a:t>According </a:t>
            </a:r>
            <a:r>
              <a:rPr lang="en-US" dirty="0"/>
              <a:t>to Sec. 15, no banking company shall pay any dividend on </a:t>
            </a:r>
            <a:r>
              <a:rPr lang="en-US" dirty="0" smtClean="0"/>
              <a:t>its shares </a:t>
            </a:r>
            <a:r>
              <a:rPr lang="en-US" dirty="0"/>
              <a:t>until all its capital expense (including preliminary expenses, organization expenses, share </a:t>
            </a:r>
            <a:r>
              <a:rPr lang="en-US" dirty="0" smtClean="0"/>
              <a:t>selling commission</a:t>
            </a:r>
            <a:r>
              <a:rPr lang="en-US" dirty="0"/>
              <a:t>, brokerage, amount of losses incurred and other items of expenditure not represented by </a:t>
            </a:r>
            <a:r>
              <a:rPr lang="en-US" dirty="0" smtClean="0"/>
              <a:t>tangible assets</a:t>
            </a:r>
            <a:r>
              <a:rPr lang="en-US" dirty="0"/>
              <a:t>) have been completely written off.</a:t>
            </a:r>
            <a:endParaRPr lang="en-IN" dirty="0"/>
          </a:p>
        </p:txBody>
      </p:sp>
    </p:spTree>
    <p:extLst>
      <p:ext uri="{BB962C8B-B14F-4D97-AF65-F5344CB8AC3E}">
        <p14:creationId xmlns:p14="http://schemas.microsoft.com/office/powerpoint/2010/main" val="266701923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Reserve Fund/Statutory </a:t>
            </a:r>
            <a:r>
              <a:rPr lang="en-US" b="1" dirty="0" smtClean="0"/>
              <a:t>Reserve</a:t>
            </a:r>
            <a:br>
              <a:rPr lang="en-US" b="1" dirty="0" smtClean="0"/>
            </a:br>
            <a:r>
              <a:rPr lang="en-US" b="1" dirty="0" smtClean="0"/>
              <a:t> </a:t>
            </a:r>
            <a:r>
              <a:rPr lang="en-US" b="1" dirty="0"/>
              <a:t>(Sec. 17</a:t>
            </a:r>
            <a:r>
              <a:rPr lang="en-US" b="1" dirty="0" smtClean="0"/>
              <a:t>)</a:t>
            </a:r>
            <a:endParaRPr lang="en-IN" dirty="0"/>
          </a:p>
        </p:txBody>
      </p:sp>
      <p:sp>
        <p:nvSpPr>
          <p:cNvPr id="3" name="Content Placeholder 2"/>
          <p:cNvSpPr>
            <a:spLocks noGrp="1"/>
          </p:cNvSpPr>
          <p:nvPr>
            <p:ph idx="1"/>
          </p:nvPr>
        </p:nvSpPr>
        <p:spPr/>
        <p:txBody>
          <a:bodyPr>
            <a:normAutofit/>
          </a:bodyPr>
          <a:lstStyle/>
          <a:p>
            <a:pPr marL="0" indent="0" algn="just">
              <a:buNone/>
            </a:pPr>
            <a:r>
              <a:rPr lang="en-US" dirty="0" smtClean="0"/>
              <a:t>According </a:t>
            </a:r>
            <a:r>
              <a:rPr lang="en-US" dirty="0"/>
              <a:t>to Sec. 17, every banking company </a:t>
            </a:r>
            <a:r>
              <a:rPr lang="en-US" dirty="0" smtClean="0"/>
              <a:t>incorporated in </a:t>
            </a:r>
            <a:r>
              <a:rPr lang="en-US" dirty="0"/>
              <a:t>India shall, before declaring a dividend, transfer a sum equal to 20% of the net profits of each year (</a:t>
            </a:r>
            <a:r>
              <a:rPr lang="en-US" dirty="0" smtClean="0"/>
              <a:t>as disclosed </a:t>
            </a:r>
            <a:r>
              <a:rPr lang="en-US" dirty="0"/>
              <a:t>by its Profit and Loss Account) to a reserve fund. The Central Government may, however, on </a:t>
            </a:r>
            <a:r>
              <a:rPr lang="en-US" dirty="0" smtClean="0"/>
              <a:t>the recommendation </a:t>
            </a:r>
            <a:r>
              <a:rPr lang="en-US" dirty="0"/>
              <a:t>of RBI, exempt it from this requirement for a specified </a:t>
            </a:r>
            <a:r>
              <a:rPr lang="en-US" dirty="0" smtClean="0"/>
              <a:t>period.</a:t>
            </a:r>
            <a:endParaRPr lang="en-IN" dirty="0"/>
          </a:p>
        </p:txBody>
      </p:sp>
    </p:spTree>
    <p:extLst>
      <p:ext uri="{BB962C8B-B14F-4D97-AF65-F5344CB8AC3E}">
        <p14:creationId xmlns:p14="http://schemas.microsoft.com/office/powerpoint/2010/main" val="31935706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Sec 17 cont.</a:t>
            </a:r>
            <a:endParaRPr lang="en-IN" dirty="0"/>
          </a:p>
        </p:txBody>
      </p:sp>
      <p:sp>
        <p:nvSpPr>
          <p:cNvPr id="3" name="Content Placeholder 2"/>
          <p:cNvSpPr>
            <a:spLocks noGrp="1"/>
          </p:cNvSpPr>
          <p:nvPr>
            <p:ph idx="1"/>
          </p:nvPr>
        </p:nvSpPr>
        <p:spPr/>
        <p:txBody>
          <a:bodyPr/>
          <a:lstStyle/>
          <a:p>
            <a:pPr marL="0" indent="0" algn="just">
              <a:buNone/>
            </a:pPr>
            <a:r>
              <a:rPr lang="en-US" dirty="0" smtClean="0"/>
              <a:t>The </a:t>
            </a:r>
            <a:r>
              <a:rPr lang="en-US" dirty="0"/>
              <a:t>exemption is granted if its existing reserve fund together with Share Premium Account is not less than its paid-up capital. If it appropriates any sum from the reserve fund or the share premium account, it shall, within 12 days from the date of such appropriation, report the fact to the Reserve Bank, explaining the circumstances relating to such appropriation</a:t>
            </a:r>
            <a:endParaRPr lang="en-IN" dirty="0"/>
          </a:p>
        </p:txBody>
      </p:sp>
    </p:spTree>
    <p:extLst>
      <p:ext uri="{BB962C8B-B14F-4D97-AF65-F5344CB8AC3E}">
        <p14:creationId xmlns:p14="http://schemas.microsoft.com/office/powerpoint/2010/main" val="17750538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Cash Reserve (Sec. 18):</a:t>
            </a:r>
            <a:endParaRPr lang="en-IN" dirty="0"/>
          </a:p>
        </p:txBody>
      </p:sp>
      <p:sp>
        <p:nvSpPr>
          <p:cNvPr id="3" name="Content Placeholder 2"/>
          <p:cNvSpPr>
            <a:spLocks noGrp="1"/>
          </p:cNvSpPr>
          <p:nvPr>
            <p:ph idx="1"/>
          </p:nvPr>
        </p:nvSpPr>
        <p:spPr/>
        <p:txBody>
          <a:bodyPr>
            <a:normAutofit/>
          </a:bodyPr>
          <a:lstStyle/>
          <a:p>
            <a:pPr marL="0" indent="0" algn="just">
              <a:buNone/>
            </a:pPr>
            <a:r>
              <a:rPr lang="en-US" dirty="0" smtClean="0"/>
              <a:t>Under </a:t>
            </a:r>
            <a:r>
              <a:rPr lang="en-US" dirty="0"/>
              <a:t>Sec. 18, every banking company (not being a Scheduled Bank) shall, </a:t>
            </a:r>
            <a:r>
              <a:rPr lang="en-US" dirty="0" smtClean="0"/>
              <a:t>if Indian</a:t>
            </a:r>
            <a:r>
              <a:rPr lang="en-US" dirty="0"/>
              <a:t>, maintain in India, by way of a cash reserve in cash, with itself or in current account with the </a:t>
            </a:r>
            <a:r>
              <a:rPr lang="en-US" dirty="0" smtClean="0"/>
              <a:t>Reserve Bank </a:t>
            </a:r>
            <a:r>
              <a:rPr lang="en-US" dirty="0"/>
              <a:t>or the State Bank of India or any other bank notified by the Central Government in this behalf, a sum </a:t>
            </a:r>
            <a:r>
              <a:rPr lang="en-US" dirty="0" smtClean="0"/>
              <a:t>equal to </a:t>
            </a:r>
            <a:r>
              <a:rPr lang="en-US" dirty="0"/>
              <a:t>at least 3% of its time and demand liabilities in India. </a:t>
            </a:r>
            <a:endParaRPr lang="en-IN" dirty="0"/>
          </a:p>
        </p:txBody>
      </p:sp>
    </p:spTree>
    <p:extLst>
      <p:ext uri="{BB962C8B-B14F-4D97-AF65-F5344CB8AC3E}">
        <p14:creationId xmlns:p14="http://schemas.microsoft.com/office/powerpoint/2010/main" val="245445494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(Sec. </a:t>
            </a:r>
            <a:r>
              <a:rPr lang="en-US" b="1" dirty="0" smtClean="0"/>
              <a:t>18 cont.)</a:t>
            </a:r>
            <a:endParaRPr lang="en-IN" dirty="0"/>
          </a:p>
        </p:txBody>
      </p:sp>
      <p:sp>
        <p:nvSpPr>
          <p:cNvPr id="3" name="Content Placeholder 2"/>
          <p:cNvSpPr>
            <a:spLocks noGrp="1"/>
          </p:cNvSpPr>
          <p:nvPr>
            <p:ph idx="1"/>
          </p:nvPr>
        </p:nvSpPr>
        <p:spPr/>
        <p:txBody>
          <a:bodyPr>
            <a:normAutofit lnSpcReduction="10000"/>
          </a:bodyPr>
          <a:lstStyle/>
          <a:p>
            <a:pPr marL="0" indent="0" algn="just">
              <a:buNone/>
            </a:pPr>
            <a:r>
              <a:rPr lang="en-US" dirty="0"/>
              <a:t>The Reserve Bank has the power to regulate the percentage also between 3% and 15% (in case of Scheduled Banks). Besides the above, they are to maintain a minimum of 25% of its total time and demand liabilities in cash, gold or unencumbered approved securities. But every banking company’s asset in India should not be less than 75% of its time and demand liabilities in India at the close of last Friday of every quarter.</a:t>
            </a:r>
            <a:endParaRPr lang="en-IN" dirty="0"/>
          </a:p>
          <a:p>
            <a:endParaRPr lang="en-IN" dirty="0"/>
          </a:p>
        </p:txBody>
      </p:sp>
    </p:spTree>
    <p:extLst>
      <p:ext uri="{BB962C8B-B14F-4D97-AF65-F5344CB8AC3E}">
        <p14:creationId xmlns:p14="http://schemas.microsoft.com/office/powerpoint/2010/main" val="6905532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Liquidity Norms (Sec. 24</a:t>
            </a:r>
            <a:r>
              <a:rPr lang="en-US" b="1" dirty="0" smtClean="0"/>
              <a:t>)</a:t>
            </a:r>
            <a:endParaRPr lang="en-IN" dirty="0"/>
          </a:p>
        </p:txBody>
      </p:sp>
      <p:sp>
        <p:nvSpPr>
          <p:cNvPr id="3" name="Content Placeholder 2"/>
          <p:cNvSpPr>
            <a:spLocks noGrp="1"/>
          </p:cNvSpPr>
          <p:nvPr>
            <p:ph idx="1"/>
          </p:nvPr>
        </p:nvSpPr>
        <p:spPr/>
        <p:txBody>
          <a:bodyPr>
            <a:normAutofit fontScale="92500" lnSpcReduction="10000"/>
          </a:bodyPr>
          <a:lstStyle/>
          <a:p>
            <a:pPr marL="0" indent="0" algn="just">
              <a:buNone/>
            </a:pPr>
            <a:r>
              <a:rPr lang="en-US" dirty="0" smtClean="0"/>
              <a:t>According </a:t>
            </a:r>
            <a:r>
              <a:rPr lang="en-US" dirty="0"/>
              <a:t>to Sec. 24 of the Act, banking companies must maintain </a:t>
            </a:r>
            <a:r>
              <a:rPr lang="en-US" dirty="0" smtClean="0"/>
              <a:t>sufficient liquid </a:t>
            </a:r>
            <a:r>
              <a:rPr lang="en-US" dirty="0"/>
              <a:t>assets in the normal course of business. The section states that every banking company has to </a:t>
            </a:r>
            <a:r>
              <a:rPr lang="en-US" dirty="0" smtClean="0"/>
              <a:t>maintain in </a:t>
            </a:r>
            <a:r>
              <a:rPr lang="en-US" dirty="0"/>
              <a:t>cash, gold or unencumbered approved securities, an amount not less than 20% of its demand and </a:t>
            </a:r>
            <a:r>
              <a:rPr lang="en-US" dirty="0" smtClean="0"/>
              <a:t>time liabilities </a:t>
            </a:r>
            <a:r>
              <a:rPr lang="en-US" dirty="0"/>
              <a:t>in India. This percentage may be changed by the RBI from time to time according to </a:t>
            </a:r>
            <a:r>
              <a:rPr lang="en-US" dirty="0" smtClean="0"/>
              <a:t>economic circumstances </a:t>
            </a:r>
            <a:r>
              <a:rPr lang="en-US" dirty="0"/>
              <a:t>of the country. This is in addition to the average daily balance maintained by a bank.</a:t>
            </a:r>
            <a:endParaRPr lang="en-IN" dirty="0"/>
          </a:p>
        </p:txBody>
      </p:sp>
    </p:spTree>
    <p:extLst>
      <p:ext uri="{BB962C8B-B14F-4D97-AF65-F5344CB8AC3E}">
        <p14:creationId xmlns:p14="http://schemas.microsoft.com/office/powerpoint/2010/main" val="28599062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Accounts and Audit (</a:t>
            </a:r>
            <a:r>
              <a:rPr lang="en-US" b="1" dirty="0" err="1"/>
              <a:t>Secs</a:t>
            </a:r>
            <a:r>
              <a:rPr lang="en-US" b="1" dirty="0"/>
              <a:t>. 29 to 34A):</a:t>
            </a:r>
            <a:endParaRPr lang="en-IN" dirty="0"/>
          </a:p>
        </p:txBody>
      </p:sp>
      <p:sp>
        <p:nvSpPr>
          <p:cNvPr id="3" name="Content Placeholder 2"/>
          <p:cNvSpPr>
            <a:spLocks noGrp="1"/>
          </p:cNvSpPr>
          <p:nvPr>
            <p:ph idx="1"/>
          </p:nvPr>
        </p:nvSpPr>
        <p:spPr/>
        <p:txBody>
          <a:bodyPr>
            <a:normAutofit lnSpcReduction="10000"/>
          </a:bodyPr>
          <a:lstStyle/>
          <a:p>
            <a:r>
              <a:rPr lang="en-US" dirty="0" smtClean="0"/>
              <a:t>The </a:t>
            </a:r>
            <a:r>
              <a:rPr lang="en-US" dirty="0"/>
              <a:t>above Sections of the Banking Regulation Act deal with </a:t>
            </a:r>
            <a:r>
              <a:rPr lang="en-US" dirty="0" smtClean="0"/>
              <a:t>the accounts </a:t>
            </a:r>
            <a:r>
              <a:rPr lang="en-US" dirty="0"/>
              <a:t>at audit. Every banking company, incorporated in India, at the end of financial year expiring a </a:t>
            </a:r>
            <a:r>
              <a:rPr lang="en-US" dirty="0" smtClean="0"/>
              <a:t>period of </a:t>
            </a:r>
            <a:r>
              <a:rPr lang="en-US" dirty="0"/>
              <a:t>12 months as the Central Government may by notification in the Official Gazette specified, must prepare </a:t>
            </a:r>
            <a:r>
              <a:rPr lang="en-US" dirty="0" smtClean="0"/>
              <a:t>a Balance </a:t>
            </a:r>
            <a:r>
              <a:rPr lang="en-US" dirty="0"/>
              <a:t>Sheet and a Profit and Loss Account as on the last working day of that year or according to the </a:t>
            </a:r>
            <a:r>
              <a:rPr lang="en-US" dirty="0" smtClean="0"/>
              <a:t>Third Schedule </a:t>
            </a:r>
            <a:r>
              <a:rPr lang="en-US" dirty="0"/>
              <a:t>or as circumstances permit. </a:t>
            </a:r>
            <a:endParaRPr lang="en-IN" dirty="0"/>
          </a:p>
        </p:txBody>
      </p:sp>
    </p:spTree>
    <p:extLst>
      <p:ext uri="{BB962C8B-B14F-4D97-AF65-F5344CB8AC3E}">
        <p14:creationId xmlns:p14="http://schemas.microsoft.com/office/powerpoint/2010/main" val="775382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Restriction on Business of Banking Company</a:t>
            </a:r>
            <a:endParaRPr lang="en-IN" dirty="0"/>
          </a:p>
        </p:txBody>
      </p:sp>
      <p:pic>
        <p:nvPicPr>
          <p:cNvPr id="1026" name="Picture 2"/>
          <p:cNvPicPr>
            <a:picLocks noGrp="1" noChangeAspect="1" noChangeArrowheads="1"/>
          </p:cNvPicPr>
          <p:nvPr>
            <p:ph idx="1"/>
          </p:nvPr>
        </p:nvPicPr>
        <p:blipFill>
          <a:blip r:embed="rId2"/>
          <a:srcRect/>
          <a:stretch>
            <a:fillRect/>
          </a:stretch>
        </p:blipFill>
        <p:spPr bwMode="auto">
          <a:xfrm>
            <a:off x="1214414" y="1571612"/>
            <a:ext cx="6786610" cy="3865463"/>
          </a:xfrm>
          <a:prstGeom prst="rect">
            <a:avLst/>
          </a:prstGeom>
          <a:noFill/>
          <a:ln w="9525">
            <a:noFill/>
            <a:miter lim="800000"/>
            <a:headEnd/>
            <a:tailEnd/>
          </a:ln>
          <a:effec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IN" sz="3600" dirty="0" smtClean="0"/>
              <a:t>Format of Balance Sheet of a Banking Co. Company</a:t>
            </a:r>
            <a:endParaRPr lang="en-IN" sz="36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36734829"/>
              </p:ext>
            </p:extLst>
          </p:nvPr>
        </p:nvGraphicFramePr>
        <p:xfrm>
          <a:off x="683568" y="980728"/>
          <a:ext cx="7704857" cy="5579783"/>
        </p:xfrm>
        <a:graphic>
          <a:graphicData uri="http://schemas.openxmlformats.org/drawingml/2006/table">
            <a:tbl>
              <a:tblPr>
                <a:tableStyleId>{5C22544A-7EE6-4342-B048-85BDC9FD1C3A}</a:tableStyleId>
              </a:tblPr>
              <a:tblGrid>
                <a:gridCol w="4106975"/>
                <a:gridCol w="821394"/>
                <a:gridCol w="1373270"/>
                <a:gridCol w="1403218"/>
              </a:tblGrid>
              <a:tr h="169299">
                <a:tc gridSpan="4">
                  <a:txBody>
                    <a:bodyPr/>
                    <a:lstStyle/>
                    <a:p>
                      <a:pPr algn="ctr" fontAlgn="b"/>
                      <a:r>
                        <a:rPr lang="en-US" sz="1000" u="none" strike="noStrike" dirty="0">
                          <a:effectLst/>
                        </a:rPr>
                        <a:t>FORM OF CONSOLIDATED BALANCE SHEET OF A BANK AND ITS</a:t>
                      </a:r>
                      <a:endParaRPr lang="en-US" sz="1000" b="1" i="0" u="none" strike="noStrike" dirty="0">
                        <a:solidFill>
                          <a:srgbClr val="000000"/>
                        </a:solidFill>
                        <a:effectLst/>
                        <a:latin typeface="Calibri"/>
                      </a:endParaRPr>
                    </a:p>
                  </a:txBody>
                  <a:tcPr marL="6656" marR="6656" marT="6656" marB="0" anchor="b"/>
                </a:tc>
                <a:tc hMerge="1">
                  <a:txBody>
                    <a:bodyPr/>
                    <a:lstStyle/>
                    <a:p>
                      <a:endParaRPr lang="en-IN"/>
                    </a:p>
                  </a:txBody>
                  <a:tcPr/>
                </a:tc>
                <a:tc hMerge="1">
                  <a:txBody>
                    <a:bodyPr/>
                    <a:lstStyle/>
                    <a:p>
                      <a:endParaRPr lang="en-IN"/>
                    </a:p>
                  </a:txBody>
                  <a:tcPr/>
                </a:tc>
                <a:tc hMerge="1">
                  <a:txBody>
                    <a:bodyPr/>
                    <a:lstStyle/>
                    <a:p>
                      <a:endParaRPr lang="en-IN"/>
                    </a:p>
                  </a:txBody>
                  <a:tcPr/>
                </a:tc>
              </a:tr>
              <a:tr h="169299">
                <a:tc gridSpan="4">
                  <a:txBody>
                    <a:bodyPr/>
                    <a:lstStyle/>
                    <a:p>
                      <a:pPr algn="ctr" fontAlgn="b"/>
                      <a:r>
                        <a:rPr lang="en-US" sz="1000" u="none" strike="noStrike" dirty="0">
                          <a:effectLst/>
                        </a:rPr>
                        <a:t>SUBSIDIARIES ENGAGED IN FINANCIAL ACTIVITIES</a:t>
                      </a:r>
                      <a:endParaRPr lang="en-US" sz="1000" b="1" i="0" u="none" strike="noStrike" dirty="0">
                        <a:solidFill>
                          <a:srgbClr val="000000"/>
                        </a:solidFill>
                        <a:effectLst/>
                        <a:latin typeface="Calibri"/>
                      </a:endParaRPr>
                    </a:p>
                  </a:txBody>
                  <a:tcPr marL="6656" marR="6656" marT="6656" marB="0" anchor="b"/>
                </a:tc>
                <a:tc hMerge="1">
                  <a:txBody>
                    <a:bodyPr/>
                    <a:lstStyle/>
                    <a:p>
                      <a:endParaRPr lang="en-IN"/>
                    </a:p>
                  </a:txBody>
                  <a:tcPr/>
                </a:tc>
                <a:tc hMerge="1">
                  <a:txBody>
                    <a:bodyPr/>
                    <a:lstStyle/>
                    <a:p>
                      <a:endParaRPr lang="en-IN"/>
                    </a:p>
                  </a:txBody>
                  <a:tcPr/>
                </a:tc>
                <a:tc hMerge="1">
                  <a:txBody>
                    <a:bodyPr/>
                    <a:lstStyle/>
                    <a:p>
                      <a:endParaRPr lang="en-IN"/>
                    </a:p>
                  </a:txBody>
                  <a:tcPr/>
                </a:tc>
              </a:tr>
              <a:tr h="169299">
                <a:tc gridSpan="4">
                  <a:txBody>
                    <a:bodyPr/>
                    <a:lstStyle/>
                    <a:p>
                      <a:pPr algn="l" fontAlgn="b"/>
                      <a:r>
                        <a:rPr lang="en-US" sz="1000" u="none" strike="noStrike" dirty="0">
                          <a:effectLst/>
                        </a:rPr>
                        <a:t>Balance Sheet of ________________________ (here enter name of the banking group)</a:t>
                      </a:r>
                      <a:endParaRPr lang="en-US" sz="1000" b="1" i="0" u="none" strike="noStrike" dirty="0">
                        <a:solidFill>
                          <a:srgbClr val="000000"/>
                        </a:solidFill>
                        <a:effectLst/>
                        <a:latin typeface="Calibri"/>
                      </a:endParaRPr>
                    </a:p>
                  </a:txBody>
                  <a:tcPr marL="6656" marR="6656" marT="6656" marB="0" anchor="b"/>
                </a:tc>
                <a:tc hMerge="1">
                  <a:txBody>
                    <a:bodyPr/>
                    <a:lstStyle/>
                    <a:p>
                      <a:endParaRPr lang="en-IN"/>
                    </a:p>
                  </a:txBody>
                  <a:tcPr/>
                </a:tc>
                <a:tc hMerge="1">
                  <a:txBody>
                    <a:bodyPr/>
                    <a:lstStyle/>
                    <a:p>
                      <a:endParaRPr lang="en-IN"/>
                    </a:p>
                  </a:txBody>
                  <a:tcPr/>
                </a:tc>
                <a:tc hMerge="1">
                  <a:txBody>
                    <a:bodyPr/>
                    <a:lstStyle/>
                    <a:p>
                      <a:endParaRPr lang="en-IN"/>
                    </a:p>
                  </a:txBody>
                  <a:tcPr/>
                </a:tc>
              </a:tr>
              <a:tr h="169299">
                <a:tc gridSpan="4">
                  <a:txBody>
                    <a:bodyPr/>
                    <a:lstStyle/>
                    <a:p>
                      <a:pPr algn="r" fontAlgn="b"/>
                      <a:r>
                        <a:rPr lang="en-IN" sz="1000" u="none" strike="noStrike" dirty="0">
                          <a:effectLst/>
                        </a:rPr>
                        <a:t>(000’s omitted)</a:t>
                      </a:r>
                      <a:endParaRPr lang="en-IN" sz="1000" b="0" i="0" u="none" strike="noStrike" dirty="0">
                        <a:solidFill>
                          <a:srgbClr val="000000"/>
                        </a:solidFill>
                        <a:effectLst/>
                        <a:latin typeface="Calibri"/>
                      </a:endParaRPr>
                    </a:p>
                  </a:txBody>
                  <a:tcPr marL="6656" marR="6656" marT="6656" marB="0" anchor="b"/>
                </a:tc>
                <a:tc hMerge="1">
                  <a:txBody>
                    <a:bodyPr/>
                    <a:lstStyle/>
                    <a:p>
                      <a:endParaRPr lang="en-IN"/>
                    </a:p>
                  </a:txBody>
                  <a:tcPr/>
                </a:tc>
                <a:tc hMerge="1">
                  <a:txBody>
                    <a:bodyPr/>
                    <a:lstStyle/>
                    <a:p>
                      <a:endParaRPr lang="en-IN"/>
                    </a:p>
                  </a:txBody>
                  <a:tcPr/>
                </a:tc>
                <a:tc hMerge="1">
                  <a:txBody>
                    <a:bodyPr/>
                    <a:lstStyle/>
                    <a:p>
                      <a:endParaRPr lang="en-IN"/>
                    </a:p>
                  </a:txBody>
                  <a:tcPr/>
                </a:tc>
              </a:tr>
              <a:tr h="169299">
                <a:tc gridSpan="4">
                  <a:txBody>
                    <a:bodyPr/>
                    <a:lstStyle/>
                    <a:p>
                      <a:pPr algn="ctr" fontAlgn="b"/>
                      <a:r>
                        <a:rPr lang="en-US" sz="1000" u="none" strike="noStrike" dirty="0">
                          <a:effectLst/>
                        </a:rPr>
                        <a:t>Balance </a:t>
                      </a:r>
                      <a:r>
                        <a:rPr lang="en-US" sz="1000" u="none" strike="noStrike" dirty="0" err="1">
                          <a:effectLst/>
                        </a:rPr>
                        <a:t>Sheetas</a:t>
                      </a:r>
                      <a:r>
                        <a:rPr lang="en-US" sz="1000" u="none" strike="noStrike" dirty="0">
                          <a:effectLst/>
                        </a:rPr>
                        <a:t> on March 31 (Year)</a:t>
                      </a:r>
                      <a:endParaRPr lang="en-US" sz="1000" b="1" i="0" u="none" strike="noStrike" dirty="0">
                        <a:solidFill>
                          <a:srgbClr val="000000"/>
                        </a:solidFill>
                        <a:effectLst/>
                        <a:latin typeface="Calibri"/>
                      </a:endParaRPr>
                    </a:p>
                  </a:txBody>
                  <a:tcPr marL="6656" marR="6656" marT="6656" marB="0" anchor="b"/>
                </a:tc>
                <a:tc hMerge="1">
                  <a:txBody>
                    <a:bodyPr/>
                    <a:lstStyle/>
                    <a:p>
                      <a:endParaRPr lang="en-IN"/>
                    </a:p>
                  </a:txBody>
                  <a:tcPr/>
                </a:tc>
                <a:tc hMerge="1">
                  <a:txBody>
                    <a:bodyPr/>
                    <a:lstStyle/>
                    <a:p>
                      <a:endParaRPr lang="en-IN"/>
                    </a:p>
                  </a:txBody>
                  <a:tcPr/>
                </a:tc>
                <a:tc hMerge="1">
                  <a:txBody>
                    <a:bodyPr/>
                    <a:lstStyle/>
                    <a:p>
                      <a:endParaRPr lang="en-IN"/>
                    </a:p>
                  </a:txBody>
                  <a:tcPr/>
                </a:tc>
              </a:tr>
              <a:tr h="331514">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dirty="0">
                          <a:effectLst/>
                        </a:rPr>
                        <a:t>Schedule</a:t>
                      </a:r>
                      <a:endParaRPr lang="en-IN" sz="1000" b="0" i="0" u="none" strike="noStrike" dirty="0">
                        <a:solidFill>
                          <a:srgbClr val="000000"/>
                        </a:solidFill>
                        <a:effectLst/>
                        <a:latin typeface="Calibri"/>
                      </a:endParaRPr>
                    </a:p>
                  </a:txBody>
                  <a:tcPr marL="6656" marR="6656" marT="6656" marB="0" anchor="b"/>
                </a:tc>
                <a:tc>
                  <a:txBody>
                    <a:bodyPr/>
                    <a:lstStyle/>
                    <a:p>
                      <a:pPr algn="l" fontAlgn="b"/>
                      <a:r>
                        <a:rPr lang="en-US" sz="1000" u="none" strike="noStrike" dirty="0">
                          <a:effectLst/>
                        </a:rPr>
                        <a:t> as on </a:t>
                      </a:r>
                      <a:br>
                        <a:rPr lang="en-US" sz="1000" u="none" strike="noStrike" dirty="0">
                          <a:effectLst/>
                        </a:rPr>
                      </a:br>
                      <a:r>
                        <a:rPr lang="en-US" sz="1000" u="none" strike="noStrike" dirty="0">
                          <a:effectLst/>
                        </a:rPr>
                        <a:t>March 31 (Year)</a:t>
                      </a:r>
                      <a:endParaRPr lang="en-US" sz="1000" b="0" i="0" u="none" strike="noStrike" dirty="0">
                        <a:solidFill>
                          <a:srgbClr val="000000"/>
                        </a:solidFill>
                        <a:effectLst/>
                        <a:latin typeface="Calibri"/>
                      </a:endParaRPr>
                    </a:p>
                  </a:txBody>
                  <a:tcPr marL="6656" marR="6656" marT="6656" marB="0" anchor="b"/>
                </a:tc>
                <a:tc>
                  <a:txBody>
                    <a:bodyPr/>
                    <a:lstStyle/>
                    <a:p>
                      <a:pPr algn="l" fontAlgn="b"/>
                      <a:r>
                        <a:rPr lang="en-US" sz="1000" u="none" strike="noStrike">
                          <a:effectLst/>
                        </a:rPr>
                        <a:t> as on </a:t>
                      </a:r>
                      <a:br>
                        <a:rPr lang="en-US" sz="1000" u="none" strike="noStrike">
                          <a:effectLst/>
                        </a:rPr>
                      </a:br>
                      <a:r>
                        <a:rPr lang="en-US" sz="1000" u="none" strike="noStrike">
                          <a:effectLst/>
                        </a:rPr>
                        <a:t>March 31 (Year)</a:t>
                      </a:r>
                      <a:endParaRPr lang="en-US" sz="1000" b="0" i="0" u="none" strike="noStrike">
                        <a:solidFill>
                          <a:srgbClr val="000000"/>
                        </a:solidFill>
                        <a:effectLst/>
                        <a:latin typeface="Calibri"/>
                      </a:endParaRPr>
                    </a:p>
                  </a:txBody>
                  <a:tcPr marL="6656" marR="6656" marT="6656" marB="0" anchor="b"/>
                </a:tc>
              </a:tr>
              <a:tr h="169299">
                <a:tc>
                  <a:txBody>
                    <a:bodyPr/>
                    <a:lstStyle/>
                    <a:p>
                      <a:pPr algn="l" fontAlgn="b"/>
                      <a:r>
                        <a:rPr lang="en-IN" sz="1000" u="none" strike="noStrike">
                          <a:effectLst/>
                        </a:rPr>
                        <a:t>CAPITAL &amp; LIABILITIES</a:t>
                      </a:r>
                      <a:endParaRPr lang="en-IN" sz="1000" b="1" i="0" u="none" strike="noStrike">
                        <a:solidFill>
                          <a:srgbClr val="000000"/>
                        </a:solidFill>
                        <a:effectLst/>
                        <a:latin typeface="Calibri"/>
                      </a:endParaRPr>
                    </a:p>
                  </a:txBody>
                  <a:tcPr marL="6656" marR="6656" marT="6656"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6656" marR="6656" marT="6656" marB="0" anchor="b"/>
                </a:tc>
                <a:tc>
                  <a:txBody>
                    <a:bodyPr/>
                    <a:lstStyle/>
                    <a:p>
                      <a:pPr algn="l" fontAlgn="b"/>
                      <a:r>
                        <a:rPr lang="en-IN" sz="1000" u="none" strike="noStrike" dirty="0">
                          <a:effectLst/>
                        </a:rPr>
                        <a:t>(current year)</a:t>
                      </a:r>
                      <a:endParaRPr lang="en-IN" sz="1000" b="0" i="0" u="none" strike="noStrike" dirty="0">
                        <a:solidFill>
                          <a:srgbClr val="000000"/>
                        </a:solidFill>
                        <a:effectLst/>
                        <a:latin typeface="Calibri"/>
                      </a:endParaRPr>
                    </a:p>
                  </a:txBody>
                  <a:tcPr marL="6656" marR="6656" marT="6656" marB="0" anchor="b"/>
                </a:tc>
                <a:tc>
                  <a:txBody>
                    <a:bodyPr/>
                    <a:lstStyle/>
                    <a:p>
                      <a:pPr algn="l" fontAlgn="b"/>
                      <a:r>
                        <a:rPr lang="en-IN" sz="1000" u="none" strike="noStrike">
                          <a:effectLst/>
                        </a:rPr>
                        <a:t>(previous year)</a:t>
                      </a:r>
                      <a:endParaRPr lang="en-IN" sz="1000" b="0" i="0" u="none" strike="noStrike">
                        <a:solidFill>
                          <a:srgbClr val="000000"/>
                        </a:solidFill>
                        <a:effectLst/>
                        <a:latin typeface="Calibri"/>
                      </a:endParaRPr>
                    </a:p>
                  </a:txBody>
                  <a:tcPr marL="6656" marR="6656" marT="6656" marB="0" anchor="b"/>
                </a:tc>
              </a:tr>
              <a:tr h="169299">
                <a:tc>
                  <a:txBody>
                    <a:bodyPr/>
                    <a:lstStyle/>
                    <a:p>
                      <a:pPr algn="l" fontAlgn="b"/>
                      <a:r>
                        <a:rPr lang="en-IN" sz="1000" u="none" strike="noStrike">
                          <a:effectLst/>
                        </a:rPr>
                        <a:t>Capital </a:t>
                      </a:r>
                      <a:endParaRPr lang="en-IN" sz="1000" b="0" i="0" u="none" strike="noStrike">
                        <a:solidFill>
                          <a:srgbClr val="000000"/>
                        </a:solidFill>
                        <a:effectLst/>
                        <a:latin typeface="Calibri"/>
                      </a:endParaRPr>
                    </a:p>
                  </a:txBody>
                  <a:tcPr marL="6656" marR="6656" marT="6656" marB="0" anchor="b"/>
                </a:tc>
                <a:tc>
                  <a:txBody>
                    <a:bodyPr/>
                    <a:lstStyle/>
                    <a:p>
                      <a:pPr algn="ctr" fontAlgn="b"/>
                      <a:r>
                        <a:rPr lang="en-IN" sz="1000" u="none" strike="noStrike">
                          <a:effectLst/>
                        </a:rPr>
                        <a:t>1</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r>
              <a:tr h="169299">
                <a:tc>
                  <a:txBody>
                    <a:bodyPr/>
                    <a:lstStyle/>
                    <a:p>
                      <a:pPr algn="l" fontAlgn="b"/>
                      <a:r>
                        <a:rPr lang="en-IN" sz="1000" u="none" strike="noStrike">
                          <a:effectLst/>
                        </a:rPr>
                        <a:t>Reserves &amp; Surplus </a:t>
                      </a:r>
                      <a:endParaRPr lang="en-IN" sz="1000" b="0" i="0" u="none" strike="noStrike">
                        <a:solidFill>
                          <a:srgbClr val="000000"/>
                        </a:solidFill>
                        <a:effectLst/>
                        <a:latin typeface="Calibri"/>
                      </a:endParaRPr>
                    </a:p>
                  </a:txBody>
                  <a:tcPr marL="6656" marR="6656" marT="6656" marB="0" anchor="b"/>
                </a:tc>
                <a:tc>
                  <a:txBody>
                    <a:bodyPr/>
                    <a:lstStyle/>
                    <a:p>
                      <a:pPr algn="ctr" fontAlgn="b"/>
                      <a:r>
                        <a:rPr lang="en-IN" sz="1000" u="none" strike="noStrike">
                          <a:effectLst/>
                        </a:rPr>
                        <a:t>2</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6656" marR="6656" marT="6656"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r>
              <a:tr h="169299">
                <a:tc>
                  <a:txBody>
                    <a:bodyPr/>
                    <a:lstStyle/>
                    <a:p>
                      <a:pPr algn="l" fontAlgn="b"/>
                      <a:r>
                        <a:rPr lang="en-IN" sz="1000" u="none" strike="noStrike">
                          <a:effectLst/>
                        </a:rPr>
                        <a:t>Minorities Interest 2A</a:t>
                      </a:r>
                      <a:endParaRPr lang="en-IN" sz="1000" b="0" i="0" u="none" strike="noStrike">
                        <a:solidFill>
                          <a:srgbClr val="000000"/>
                        </a:solidFill>
                        <a:effectLst/>
                        <a:latin typeface="Calibri"/>
                      </a:endParaRPr>
                    </a:p>
                  </a:txBody>
                  <a:tcPr marL="6656" marR="6656" marT="6656" marB="0" anchor="b"/>
                </a:tc>
                <a:tc>
                  <a:txBody>
                    <a:bodyPr/>
                    <a:lstStyle/>
                    <a:p>
                      <a:pPr algn="ctr" fontAlgn="b"/>
                      <a:r>
                        <a:rPr lang="en-IN" sz="1000" u="none" strike="noStrike">
                          <a:effectLst/>
                        </a:rPr>
                        <a:t>2A</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6656" marR="6656" marT="6656"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r>
              <a:tr h="169299">
                <a:tc>
                  <a:txBody>
                    <a:bodyPr/>
                    <a:lstStyle/>
                    <a:p>
                      <a:pPr algn="l" fontAlgn="b"/>
                      <a:r>
                        <a:rPr lang="en-IN" sz="1000" u="none" strike="noStrike">
                          <a:effectLst/>
                        </a:rPr>
                        <a:t>Deposits </a:t>
                      </a:r>
                      <a:endParaRPr lang="en-IN" sz="1000" b="0" i="0" u="none" strike="noStrike">
                        <a:solidFill>
                          <a:srgbClr val="000000"/>
                        </a:solidFill>
                        <a:effectLst/>
                        <a:latin typeface="Calibri"/>
                      </a:endParaRPr>
                    </a:p>
                  </a:txBody>
                  <a:tcPr marL="6656" marR="6656" marT="6656" marB="0" anchor="b"/>
                </a:tc>
                <a:tc>
                  <a:txBody>
                    <a:bodyPr/>
                    <a:lstStyle/>
                    <a:p>
                      <a:pPr algn="ctr" fontAlgn="b"/>
                      <a:r>
                        <a:rPr lang="en-IN" sz="1000" u="none" strike="noStrike">
                          <a:effectLst/>
                        </a:rPr>
                        <a:t>3</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6656" marR="6656" marT="6656"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r>
              <a:tr h="169299">
                <a:tc>
                  <a:txBody>
                    <a:bodyPr/>
                    <a:lstStyle/>
                    <a:p>
                      <a:pPr algn="l" fontAlgn="b"/>
                      <a:r>
                        <a:rPr lang="en-IN" sz="1000" u="none" strike="noStrike">
                          <a:effectLst/>
                        </a:rPr>
                        <a:t>Borrowings </a:t>
                      </a:r>
                      <a:endParaRPr lang="en-IN" sz="1000" b="0" i="0" u="none" strike="noStrike">
                        <a:solidFill>
                          <a:srgbClr val="000000"/>
                        </a:solidFill>
                        <a:effectLst/>
                        <a:latin typeface="Calibri"/>
                      </a:endParaRPr>
                    </a:p>
                  </a:txBody>
                  <a:tcPr marL="6656" marR="6656" marT="6656" marB="0" anchor="b"/>
                </a:tc>
                <a:tc>
                  <a:txBody>
                    <a:bodyPr/>
                    <a:lstStyle/>
                    <a:p>
                      <a:pPr algn="ctr" fontAlgn="b"/>
                      <a:r>
                        <a:rPr lang="en-IN" sz="1000" u="none" strike="noStrike">
                          <a:effectLst/>
                        </a:rPr>
                        <a:t>4</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6656" marR="6656" marT="6656"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r>
              <a:tr h="169299">
                <a:tc>
                  <a:txBody>
                    <a:bodyPr/>
                    <a:lstStyle/>
                    <a:p>
                      <a:pPr algn="l" fontAlgn="b"/>
                      <a:r>
                        <a:rPr lang="en-IN" sz="1000" u="none" strike="noStrike">
                          <a:effectLst/>
                        </a:rPr>
                        <a:t>Sundry Payables</a:t>
                      </a:r>
                      <a:endParaRPr lang="en-IN" sz="1000" b="0" i="0" u="none" strike="noStrike">
                        <a:solidFill>
                          <a:srgbClr val="000000"/>
                        </a:solidFill>
                        <a:effectLst/>
                        <a:latin typeface="Calibri"/>
                      </a:endParaRPr>
                    </a:p>
                  </a:txBody>
                  <a:tcPr marL="6656" marR="6656" marT="6656" marB="0" anchor="b"/>
                </a:tc>
                <a:tc>
                  <a:txBody>
                    <a:bodyPr/>
                    <a:lstStyle/>
                    <a:p>
                      <a:pPr algn="ctr"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r>
              <a:tr h="169299">
                <a:tc>
                  <a:txBody>
                    <a:bodyPr/>
                    <a:lstStyle/>
                    <a:p>
                      <a:pPr algn="l" fontAlgn="b"/>
                      <a:r>
                        <a:rPr lang="en-IN" sz="1000" u="none" strike="noStrike">
                          <a:effectLst/>
                        </a:rPr>
                        <a:t>Other Liabilities and Provisions </a:t>
                      </a:r>
                      <a:endParaRPr lang="en-IN" sz="1000" b="0" i="0" u="none" strike="noStrike">
                        <a:solidFill>
                          <a:srgbClr val="000000"/>
                        </a:solidFill>
                        <a:effectLst/>
                        <a:latin typeface="Calibri"/>
                      </a:endParaRPr>
                    </a:p>
                  </a:txBody>
                  <a:tcPr marL="6656" marR="6656" marT="6656" marB="0" anchor="b"/>
                </a:tc>
                <a:tc>
                  <a:txBody>
                    <a:bodyPr/>
                    <a:lstStyle/>
                    <a:p>
                      <a:pPr algn="ctr" fontAlgn="b"/>
                      <a:r>
                        <a:rPr lang="en-IN" sz="1000" u="none" strike="noStrike">
                          <a:effectLst/>
                        </a:rPr>
                        <a:t>5</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6656" marR="6656" marT="6656"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r>
              <a:tr h="169299">
                <a:tc>
                  <a:txBody>
                    <a:bodyPr/>
                    <a:lstStyle/>
                    <a:p>
                      <a:pPr algn="l" fontAlgn="b"/>
                      <a:r>
                        <a:rPr lang="en-IN" sz="1000" u="none" strike="noStrike">
                          <a:effectLst/>
                        </a:rPr>
                        <a:t>Total</a:t>
                      </a:r>
                      <a:endParaRPr lang="en-IN" sz="1000" b="1" i="0" u="none" strike="noStrike">
                        <a:solidFill>
                          <a:srgbClr val="000000"/>
                        </a:solidFill>
                        <a:effectLst/>
                        <a:latin typeface="Calibri"/>
                      </a:endParaRPr>
                    </a:p>
                  </a:txBody>
                  <a:tcPr marL="6656" marR="6656" marT="6656" marB="0" anchor="b"/>
                </a:tc>
                <a:tc>
                  <a:txBody>
                    <a:bodyPr/>
                    <a:lstStyle/>
                    <a:p>
                      <a:pPr algn="ctr"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r>
              <a:tr h="169299">
                <a:tc>
                  <a:txBody>
                    <a:bodyPr/>
                    <a:lstStyle/>
                    <a:p>
                      <a:pPr algn="l" fontAlgn="b"/>
                      <a:r>
                        <a:rPr lang="en-IN" sz="1000" u="none" strike="noStrike">
                          <a:effectLst/>
                        </a:rPr>
                        <a:t>ASSETS</a:t>
                      </a:r>
                      <a:endParaRPr lang="en-IN" sz="1000" b="1" i="0" u="none" strike="noStrike">
                        <a:solidFill>
                          <a:srgbClr val="000000"/>
                        </a:solidFill>
                        <a:effectLst/>
                        <a:latin typeface="Calibri"/>
                      </a:endParaRPr>
                    </a:p>
                  </a:txBody>
                  <a:tcPr marL="6656" marR="6656" marT="6656" marB="0" anchor="b"/>
                </a:tc>
                <a:tc>
                  <a:txBody>
                    <a:bodyPr/>
                    <a:lstStyle/>
                    <a:p>
                      <a:pPr algn="ctr"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6656" marR="6656" marT="6656"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r>
              <a:tr h="169299">
                <a:tc>
                  <a:txBody>
                    <a:bodyPr/>
                    <a:lstStyle/>
                    <a:p>
                      <a:pPr algn="l" fontAlgn="b"/>
                      <a:r>
                        <a:rPr lang="en-US" sz="1000" u="none" strike="noStrike">
                          <a:effectLst/>
                        </a:rPr>
                        <a:t>Cash and Balances with Reserve Bank</a:t>
                      </a:r>
                      <a:endParaRPr lang="en-US" sz="1000" b="0" i="0" u="none" strike="noStrike">
                        <a:solidFill>
                          <a:srgbClr val="000000"/>
                        </a:solidFill>
                        <a:effectLst/>
                        <a:latin typeface="Calibri"/>
                      </a:endParaRPr>
                    </a:p>
                  </a:txBody>
                  <a:tcPr marL="6656" marR="6656" marT="6656" marB="0" anchor="b"/>
                </a:tc>
                <a:tc>
                  <a:txBody>
                    <a:bodyPr/>
                    <a:lstStyle/>
                    <a:p>
                      <a:pPr algn="ctr"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6656" marR="6656" marT="6656" marB="0" anchor="b"/>
                </a:tc>
              </a:tr>
              <a:tr h="169299">
                <a:tc>
                  <a:txBody>
                    <a:bodyPr/>
                    <a:lstStyle/>
                    <a:p>
                      <a:pPr algn="l" fontAlgn="b"/>
                      <a:r>
                        <a:rPr lang="en-IN" sz="1000" u="none" strike="noStrike">
                          <a:effectLst/>
                        </a:rPr>
                        <a:t>of India</a:t>
                      </a:r>
                      <a:endParaRPr lang="en-IN" sz="1000" b="0" i="0" u="none" strike="noStrike">
                        <a:solidFill>
                          <a:srgbClr val="000000"/>
                        </a:solidFill>
                        <a:effectLst/>
                        <a:latin typeface="Calibri"/>
                      </a:endParaRPr>
                    </a:p>
                  </a:txBody>
                  <a:tcPr marL="6656" marR="6656" marT="6656" marB="0" anchor="b"/>
                </a:tc>
                <a:tc>
                  <a:txBody>
                    <a:bodyPr/>
                    <a:lstStyle/>
                    <a:p>
                      <a:pPr algn="ctr"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r>
              <a:tr h="169299">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c>
                  <a:txBody>
                    <a:bodyPr/>
                    <a:lstStyle/>
                    <a:p>
                      <a:pPr algn="ctr" fontAlgn="b"/>
                      <a:r>
                        <a:rPr lang="en-IN" sz="1000" u="none" strike="noStrike">
                          <a:effectLst/>
                        </a:rPr>
                        <a:t>6</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6656" marR="6656" marT="6656"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6656" marR="6656" marT="6656" marB="0" anchor="b"/>
                </a:tc>
              </a:tr>
              <a:tr h="169299">
                <a:tc>
                  <a:txBody>
                    <a:bodyPr/>
                    <a:lstStyle/>
                    <a:p>
                      <a:pPr algn="l" fontAlgn="b"/>
                      <a:r>
                        <a:rPr lang="en-US" sz="1000" u="none" strike="noStrike">
                          <a:effectLst/>
                        </a:rPr>
                        <a:t>Balances with banks and money at call</a:t>
                      </a:r>
                      <a:endParaRPr lang="en-US" sz="1000" b="0" i="0" u="none" strike="noStrike">
                        <a:solidFill>
                          <a:srgbClr val="000000"/>
                        </a:solidFill>
                        <a:effectLst/>
                        <a:latin typeface="Calibri"/>
                      </a:endParaRPr>
                    </a:p>
                  </a:txBody>
                  <a:tcPr marL="6656" marR="6656" marT="6656" marB="0" anchor="b"/>
                </a:tc>
                <a:tc>
                  <a:txBody>
                    <a:bodyPr/>
                    <a:lstStyle/>
                    <a:p>
                      <a:pPr algn="ctr"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r>
              <a:tr h="169299">
                <a:tc>
                  <a:txBody>
                    <a:bodyPr/>
                    <a:lstStyle/>
                    <a:p>
                      <a:pPr algn="l" fontAlgn="b"/>
                      <a:r>
                        <a:rPr lang="en-IN" sz="1000" u="none" strike="noStrike">
                          <a:effectLst/>
                        </a:rPr>
                        <a:t>and short notice</a:t>
                      </a:r>
                      <a:endParaRPr lang="en-IN" sz="1000" b="0" i="0" u="none" strike="noStrike">
                        <a:solidFill>
                          <a:srgbClr val="000000"/>
                        </a:solidFill>
                        <a:effectLst/>
                        <a:latin typeface="Calibri"/>
                      </a:endParaRPr>
                    </a:p>
                  </a:txBody>
                  <a:tcPr marL="6656" marR="6656" marT="6656" marB="0" anchor="b"/>
                </a:tc>
                <a:tc>
                  <a:txBody>
                    <a:bodyPr/>
                    <a:lstStyle/>
                    <a:p>
                      <a:pPr algn="ctr"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6656" marR="6656" marT="6656"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r>
              <a:tr h="169299">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c>
                  <a:txBody>
                    <a:bodyPr/>
                    <a:lstStyle/>
                    <a:p>
                      <a:pPr algn="ctr" fontAlgn="b"/>
                      <a:r>
                        <a:rPr lang="en-IN" sz="1000" u="none" strike="noStrike">
                          <a:effectLst/>
                        </a:rPr>
                        <a:t>7</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6656" marR="6656" marT="6656" marB="0" anchor="b"/>
                </a:tc>
              </a:tr>
              <a:tr h="169299">
                <a:tc>
                  <a:txBody>
                    <a:bodyPr/>
                    <a:lstStyle/>
                    <a:p>
                      <a:pPr algn="l" fontAlgn="b"/>
                      <a:r>
                        <a:rPr lang="en-IN" sz="1000" u="none" strike="noStrike">
                          <a:effectLst/>
                        </a:rPr>
                        <a:t>Investments </a:t>
                      </a:r>
                      <a:endParaRPr lang="en-IN" sz="1000" b="0" i="0" u="none" strike="noStrike">
                        <a:solidFill>
                          <a:srgbClr val="000000"/>
                        </a:solidFill>
                        <a:effectLst/>
                        <a:latin typeface="Calibri"/>
                      </a:endParaRPr>
                    </a:p>
                  </a:txBody>
                  <a:tcPr marL="6656" marR="6656" marT="6656" marB="0" anchor="b"/>
                </a:tc>
                <a:tc>
                  <a:txBody>
                    <a:bodyPr/>
                    <a:lstStyle/>
                    <a:p>
                      <a:pPr algn="ctr" fontAlgn="b"/>
                      <a:r>
                        <a:rPr lang="en-IN" sz="1000" u="none" strike="noStrike">
                          <a:effectLst/>
                        </a:rPr>
                        <a:t>8</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6656" marR="6656" marT="6656" marB="0" anchor="b"/>
                </a:tc>
              </a:tr>
              <a:tr h="169299">
                <a:tc>
                  <a:txBody>
                    <a:bodyPr/>
                    <a:lstStyle/>
                    <a:p>
                      <a:pPr algn="l" fontAlgn="b"/>
                      <a:r>
                        <a:rPr lang="en-IN" sz="1000" u="none" strike="noStrike">
                          <a:effectLst/>
                        </a:rPr>
                        <a:t>Loans &amp; Advances</a:t>
                      </a:r>
                      <a:endParaRPr lang="en-IN" sz="1000" b="0" i="0" u="none" strike="noStrike">
                        <a:solidFill>
                          <a:srgbClr val="000000"/>
                        </a:solidFill>
                        <a:effectLst/>
                        <a:latin typeface="Calibri"/>
                      </a:endParaRPr>
                    </a:p>
                  </a:txBody>
                  <a:tcPr marL="6656" marR="6656" marT="6656" marB="0" anchor="b"/>
                </a:tc>
                <a:tc>
                  <a:txBody>
                    <a:bodyPr/>
                    <a:lstStyle/>
                    <a:p>
                      <a:pPr algn="ctr" fontAlgn="b"/>
                      <a:r>
                        <a:rPr lang="en-IN" sz="1000" u="none" strike="noStrike">
                          <a:effectLst/>
                        </a:rPr>
                        <a:t>9</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6656" marR="6656" marT="6656" marB="0" anchor="b"/>
                </a:tc>
              </a:tr>
              <a:tr h="169299">
                <a:tc>
                  <a:txBody>
                    <a:bodyPr/>
                    <a:lstStyle/>
                    <a:p>
                      <a:pPr algn="l" fontAlgn="b"/>
                      <a:r>
                        <a:rPr lang="en-IN" sz="1000" u="none" strike="noStrike">
                          <a:effectLst/>
                        </a:rPr>
                        <a:t>Sundry Receivables</a:t>
                      </a:r>
                      <a:endParaRPr lang="en-IN" sz="1000" b="0" i="0" u="none" strike="noStrike">
                        <a:solidFill>
                          <a:srgbClr val="000000"/>
                        </a:solidFill>
                        <a:effectLst/>
                        <a:latin typeface="Calibri"/>
                      </a:endParaRPr>
                    </a:p>
                  </a:txBody>
                  <a:tcPr marL="6656" marR="6656" marT="6656" marB="0" anchor="b"/>
                </a:tc>
                <a:tc>
                  <a:txBody>
                    <a:bodyPr/>
                    <a:lstStyle/>
                    <a:p>
                      <a:pPr algn="ctr"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6656" marR="6656" marT="6656" marB="0" anchor="b"/>
                </a:tc>
              </a:tr>
              <a:tr h="169299">
                <a:tc>
                  <a:txBody>
                    <a:bodyPr/>
                    <a:lstStyle/>
                    <a:p>
                      <a:pPr algn="l" fontAlgn="b"/>
                      <a:r>
                        <a:rPr lang="en-IN" sz="1000" u="none" strike="noStrike">
                          <a:effectLst/>
                        </a:rPr>
                        <a:t>Fixed Assets </a:t>
                      </a:r>
                      <a:endParaRPr lang="en-IN" sz="1000" b="0" i="0" u="none" strike="noStrike">
                        <a:solidFill>
                          <a:srgbClr val="000000"/>
                        </a:solidFill>
                        <a:effectLst/>
                        <a:latin typeface="Calibri"/>
                      </a:endParaRPr>
                    </a:p>
                  </a:txBody>
                  <a:tcPr marL="6656" marR="6656" marT="6656" marB="0" anchor="b"/>
                </a:tc>
                <a:tc>
                  <a:txBody>
                    <a:bodyPr/>
                    <a:lstStyle/>
                    <a:p>
                      <a:pPr algn="ctr" fontAlgn="b"/>
                      <a:r>
                        <a:rPr lang="en-IN" sz="1000" u="none" strike="noStrike">
                          <a:effectLst/>
                        </a:rPr>
                        <a:t>10</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r>
              <a:tr h="169299">
                <a:tc>
                  <a:txBody>
                    <a:bodyPr/>
                    <a:lstStyle/>
                    <a:p>
                      <a:pPr algn="l" fontAlgn="b"/>
                      <a:r>
                        <a:rPr lang="en-IN" sz="1000" u="none" strike="noStrike">
                          <a:effectLst/>
                        </a:rPr>
                        <a:t>Other Assets </a:t>
                      </a:r>
                      <a:endParaRPr lang="en-IN" sz="1000" b="0" i="0" u="none" strike="noStrike">
                        <a:solidFill>
                          <a:srgbClr val="000000"/>
                        </a:solidFill>
                        <a:effectLst/>
                        <a:latin typeface="Calibri"/>
                      </a:endParaRPr>
                    </a:p>
                  </a:txBody>
                  <a:tcPr marL="6656" marR="6656" marT="6656" marB="0" anchor="b"/>
                </a:tc>
                <a:tc>
                  <a:txBody>
                    <a:bodyPr/>
                    <a:lstStyle/>
                    <a:p>
                      <a:pPr algn="ctr" fontAlgn="b"/>
                      <a:r>
                        <a:rPr lang="en-IN" sz="1000" u="none" strike="noStrike">
                          <a:effectLst/>
                        </a:rPr>
                        <a:t>11</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6656" marR="6656" marT="6656" marB="0" anchor="b"/>
                </a:tc>
              </a:tr>
              <a:tr h="169299">
                <a:tc>
                  <a:txBody>
                    <a:bodyPr/>
                    <a:lstStyle/>
                    <a:p>
                      <a:pPr algn="l" fontAlgn="b"/>
                      <a:r>
                        <a:rPr lang="en-IN" sz="1000" u="none" strike="noStrike">
                          <a:effectLst/>
                        </a:rPr>
                        <a:t>Goodwill on Consolidation</a:t>
                      </a:r>
                      <a:endParaRPr lang="en-IN" sz="1000" b="0" i="0" u="none" strike="noStrike">
                        <a:solidFill>
                          <a:srgbClr val="000000"/>
                        </a:solidFill>
                        <a:effectLst/>
                        <a:latin typeface="Calibri"/>
                      </a:endParaRPr>
                    </a:p>
                  </a:txBody>
                  <a:tcPr marL="6656" marR="6656" marT="6656" marB="0" anchor="b"/>
                </a:tc>
                <a:tc>
                  <a:txBody>
                    <a:bodyPr/>
                    <a:lstStyle/>
                    <a:p>
                      <a:pPr algn="ctr"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6656" marR="6656" marT="6656" marB="0" anchor="b"/>
                </a:tc>
              </a:tr>
              <a:tr h="169299">
                <a:tc>
                  <a:txBody>
                    <a:bodyPr/>
                    <a:lstStyle/>
                    <a:p>
                      <a:pPr algn="l" fontAlgn="b"/>
                      <a:r>
                        <a:rPr lang="en-US" sz="1000" u="none" strike="noStrike">
                          <a:effectLst/>
                        </a:rPr>
                        <a:t>Debit Balance of Profit and Loss A/C</a:t>
                      </a:r>
                      <a:endParaRPr lang="en-US" sz="1000" b="0" i="0" u="none" strike="noStrike">
                        <a:solidFill>
                          <a:srgbClr val="000000"/>
                        </a:solidFill>
                        <a:effectLst/>
                        <a:latin typeface="Calibri"/>
                      </a:endParaRPr>
                    </a:p>
                  </a:txBody>
                  <a:tcPr marL="6656" marR="6656" marT="6656" marB="0" anchor="b"/>
                </a:tc>
                <a:tc>
                  <a:txBody>
                    <a:bodyPr/>
                    <a:lstStyle/>
                    <a:p>
                      <a:pPr algn="ctr"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6656" marR="6656" marT="6656" marB="0" anchor="b"/>
                </a:tc>
              </a:tr>
              <a:tr h="169299">
                <a:tc>
                  <a:txBody>
                    <a:bodyPr/>
                    <a:lstStyle/>
                    <a:p>
                      <a:pPr algn="l" fontAlgn="b"/>
                      <a:r>
                        <a:rPr lang="en-IN" sz="1000" u="none" strike="noStrike">
                          <a:effectLst/>
                        </a:rPr>
                        <a:t>Total</a:t>
                      </a:r>
                      <a:endParaRPr lang="en-IN" sz="1000" b="1" i="0" u="none" strike="noStrike">
                        <a:solidFill>
                          <a:srgbClr val="000000"/>
                        </a:solidFill>
                        <a:effectLst/>
                        <a:latin typeface="Calibri"/>
                      </a:endParaRPr>
                    </a:p>
                  </a:txBody>
                  <a:tcPr marL="6656" marR="6656" marT="6656" marB="0" anchor="b"/>
                </a:tc>
                <a:tc>
                  <a:txBody>
                    <a:bodyPr/>
                    <a:lstStyle/>
                    <a:p>
                      <a:pPr algn="ctr"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6656" marR="6656" marT="6656" marB="0" anchor="b"/>
                </a:tc>
              </a:tr>
              <a:tr h="169299">
                <a:tc>
                  <a:txBody>
                    <a:bodyPr/>
                    <a:lstStyle/>
                    <a:p>
                      <a:pPr algn="l" fontAlgn="b"/>
                      <a:r>
                        <a:rPr lang="en-IN" sz="1000" u="none" strike="noStrike">
                          <a:effectLst/>
                        </a:rPr>
                        <a:t>Contingent liabilities </a:t>
                      </a:r>
                      <a:endParaRPr lang="en-IN" sz="1000" b="0" i="0" u="none" strike="noStrike">
                        <a:solidFill>
                          <a:srgbClr val="000000"/>
                        </a:solidFill>
                        <a:effectLst/>
                        <a:latin typeface="Calibri"/>
                      </a:endParaRPr>
                    </a:p>
                  </a:txBody>
                  <a:tcPr marL="6656" marR="6656" marT="6656" marB="0" anchor="b"/>
                </a:tc>
                <a:tc>
                  <a:txBody>
                    <a:bodyPr/>
                    <a:lstStyle/>
                    <a:p>
                      <a:pPr algn="ctr" fontAlgn="b"/>
                      <a:r>
                        <a:rPr lang="en-IN" sz="1000" u="none" strike="noStrike">
                          <a:effectLst/>
                        </a:rPr>
                        <a:t>12</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6656" marR="6656" marT="6656"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6656" marR="6656" marT="6656" marB="0" anchor="b"/>
                </a:tc>
              </a:tr>
              <a:tr h="169299">
                <a:tc>
                  <a:txBody>
                    <a:bodyPr/>
                    <a:lstStyle/>
                    <a:p>
                      <a:pPr algn="l" fontAlgn="b"/>
                      <a:r>
                        <a:rPr lang="en-IN" sz="1000" u="none" strike="noStrike">
                          <a:effectLst/>
                        </a:rPr>
                        <a:t>Bills for collection</a:t>
                      </a:r>
                      <a:endParaRPr lang="en-IN" sz="1000" b="0" i="0" u="none" strike="noStrike">
                        <a:solidFill>
                          <a:srgbClr val="000000"/>
                        </a:solidFill>
                        <a:effectLst/>
                        <a:latin typeface="Calibri"/>
                      </a:endParaRPr>
                    </a:p>
                  </a:txBody>
                  <a:tcPr marL="6656" marR="6656" marT="6656" marB="0" anchor="b"/>
                </a:tc>
                <a:tc>
                  <a:txBody>
                    <a:bodyPr/>
                    <a:lstStyle/>
                    <a:p>
                      <a:pPr algn="ctr" fontAlgn="b"/>
                      <a:endParaRPr lang="en-IN" sz="1000" b="0" i="0" u="none" strike="noStrike">
                        <a:solidFill>
                          <a:srgbClr val="000000"/>
                        </a:solidFill>
                        <a:effectLst/>
                        <a:latin typeface="Calibri"/>
                      </a:endParaRPr>
                    </a:p>
                  </a:txBody>
                  <a:tcPr marL="6656" marR="6656" marT="6656" marB="0" anchor="b"/>
                </a:tc>
                <a:tc>
                  <a:txBody>
                    <a:bodyPr/>
                    <a:lstStyle/>
                    <a:p>
                      <a:pPr algn="l" fontAlgn="b"/>
                      <a:endParaRPr lang="en-IN" sz="1000" b="0" i="0" u="none" strike="noStrike">
                        <a:solidFill>
                          <a:srgbClr val="000000"/>
                        </a:solidFill>
                        <a:effectLst/>
                        <a:latin typeface="Calibri"/>
                      </a:endParaRPr>
                    </a:p>
                  </a:txBody>
                  <a:tcPr marL="6656" marR="6656" marT="6656" marB="0" anchor="b"/>
                </a:tc>
                <a:tc>
                  <a:txBody>
                    <a:bodyPr/>
                    <a:lstStyle/>
                    <a:p>
                      <a:pPr algn="l" fontAlgn="b"/>
                      <a:endParaRPr lang="en-IN" sz="1000" b="0" i="0" u="none" strike="noStrike" dirty="0">
                        <a:solidFill>
                          <a:srgbClr val="000000"/>
                        </a:solidFill>
                        <a:effectLst/>
                        <a:latin typeface="Calibri"/>
                      </a:endParaRPr>
                    </a:p>
                  </a:txBody>
                  <a:tcPr marL="6656" marR="6656" marT="6656" marB="0" anchor="b"/>
                </a:tc>
              </a:tr>
            </a:tbl>
          </a:graphicData>
        </a:graphic>
      </p:graphicFrame>
    </p:spTree>
    <p:extLst>
      <p:ext uri="{BB962C8B-B14F-4D97-AF65-F5344CB8AC3E}">
        <p14:creationId xmlns:p14="http://schemas.microsoft.com/office/powerpoint/2010/main" val="42365031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78098"/>
          </a:xfrm>
        </p:spPr>
        <p:txBody>
          <a:bodyPr>
            <a:normAutofit/>
          </a:bodyPr>
          <a:lstStyle/>
          <a:p>
            <a:r>
              <a:rPr lang="en-IN" sz="3600" dirty="0"/>
              <a:t>Format of </a:t>
            </a:r>
            <a:r>
              <a:rPr lang="en-IN" sz="3600" dirty="0" smtClean="0"/>
              <a:t>P &amp; L Accounts of </a:t>
            </a:r>
            <a:r>
              <a:rPr lang="en-IN" sz="3600" dirty="0"/>
              <a:t>a Banking Co.</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91704689"/>
              </p:ext>
            </p:extLst>
          </p:nvPr>
        </p:nvGraphicFramePr>
        <p:xfrm>
          <a:off x="755575" y="1124753"/>
          <a:ext cx="7776865" cy="5068878"/>
        </p:xfrm>
        <a:graphic>
          <a:graphicData uri="http://schemas.openxmlformats.org/drawingml/2006/table">
            <a:tbl>
              <a:tblPr>
                <a:tableStyleId>{5C22544A-7EE6-4342-B048-85BDC9FD1C3A}</a:tableStyleId>
              </a:tblPr>
              <a:tblGrid>
                <a:gridCol w="4201346"/>
                <a:gridCol w="840269"/>
                <a:gridCol w="1404824"/>
                <a:gridCol w="1330426"/>
              </a:tblGrid>
              <a:tr h="158623">
                <a:tc gridSpan="4">
                  <a:txBody>
                    <a:bodyPr/>
                    <a:lstStyle/>
                    <a:p>
                      <a:pPr algn="ctr" fontAlgn="b"/>
                      <a:r>
                        <a:rPr lang="en-US" sz="1000" u="none" strike="noStrike" dirty="0">
                          <a:effectLst/>
                        </a:rPr>
                        <a:t>FORM OF CONSOLIDATED PROFIT &amp; LOSS ACCOUNTS OF A BANK AND ITS</a:t>
                      </a:r>
                      <a:endParaRPr lang="en-US" sz="1000" b="1" i="0" u="none" strike="noStrike" dirty="0">
                        <a:solidFill>
                          <a:srgbClr val="000000"/>
                        </a:solidFill>
                        <a:effectLst/>
                        <a:latin typeface="Calibri"/>
                      </a:endParaRPr>
                    </a:p>
                  </a:txBody>
                  <a:tcPr marL="7114" marR="7114" marT="7114" marB="0" anchor="b"/>
                </a:tc>
                <a:tc hMerge="1">
                  <a:txBody>
                    <a:bodyPr/>
                    <a:lstStyle/>
                    <a:p>
                      <a:endParaRPr lang="en-IN"/>
                    </a:p>
                  </a:txBody>
                  <a:tcPr/>
                </a:tc>
                <a:tc hMerge="1">
                  <a:txBody>
                    <a:bodyPr/>
                    <a:lstStyle/>
                    <a:p>
                      <a:endParaRPr lang="en-IN"/>
                    </a:p>
                  </a:txBody>
                  <a:tcPr/>
                </a:tc>
                <a:tc hMerge="1">
                  <a:txBody>
                    <a:bodyPr/>
                    <a:lstStyle/>
                    <a:p>
                      <a:endParaRPr lang="en-IN"/>
                    </a:p>
                  </a:txBody>
                  <a:tcPr/>
                </a:tc>
              </a:tr>
              <a:tr h="158623">
                <a:tc gridSpan="4">
                  <a:txBody>
                    <a:bodyPr/>
                    <a:lstStyle/>
                    <a:p>
                      <a:pPr algn="ctr" fontAlgn="b"/>
                      <a:r>
                        <a:rPr lang="en-US" sz="1000" u="none" strike="noStrike" dirty="0">
                          <a:effectLst/>
                        </a:rPr>
                        <a:t>SUBSIDIARIES ENGAGED IN FINANCIAL ACTIVITIES</a:t>
                      </a:r>
                      <a:endParaRPr lang="en-US" sz="1000" b="1" i="0" u="none" strike="noStrike" dirty="0">
                        <a:solidFill>
                          <a:srgbClr val="000000"/>
                        </a:solidFill>
                        <a:effectLst/>
                        <a:latin typeface="Calibri"/>
                      </a:endParaRPr>
                    </a:p>
                  </a:txBody>
                  <a:tcPr marL="7114" marR="7114" marT="7114" marB="0" anchor="b"/>
                </a:tc>
                <a:tc hMerge="1">
                  <a:txBody>
                    <a:bodyPr/>
                    <a:lstStyle/>
                    <a:p>
                      <a:endParaRPr lang="en-IN"/>
                    </a:p>
                  </a:txBody>
                  <a:tcPr/>
                </a:tc>
                <a:tc hMerge="1">
                  <a:txBody>
                    <a:bodyPr/>
                    <a:lstStyle/>
                    <a:p>
                      <a:endParaRPr lang="en-IN"/>
                    </a:p>
                  </a:txBody>
                  <a:tcPr/>
                </a:tc>
                <a:tc hMerge="1">
                  <a:txBody>
                    <a:bodyPr/>
                    <a:lstStyle/>
                    <a:p>
                      <a:endParaRPr lang="en-IN"/>
                    </a:p>
                  </a:txBody>
                  <a:tcPr/>
                </a:tc>
              </a:tr>
              <a:tr h="158623">
                <a:tc gridSpan="4">
                  <a:txBody>
                    <a:bodyPr/>
                    <a:lstStyle/>
                    <a:p>
                      <a:pPr algn="l" fontAlgn="b"/>
                      <a:r>
                        <a:rPr lang="en-US" sz="1000" u="none" strike="noStrike" dirty="0">
                          <a:effectLst/>
                        </a:rPr>
                        <a:t> Profit &amp; Loss Accounts________________________ (here enter name of the banking group)</a:t>
                      </a:r>
                      <a:endParaRPr lang="en-US" sz="1000" b="1" i="0" u="none" strike="noStrike" dirty="0">
                        <a:solidFill>
                          <a:srgbClr val="000000"/>
                        </a:solidFill>
                        <a:effectLst/>
                        <a:latin typeface="Calibri"/>
                      </a:endParaRPr>
                    </a:p>
                  </a:txBody>
                  <a:tcPr marL="7114" marR="7114" marT="7114" marB="0" anchor="b"/>
                </a:tc>
                <a:tc hMerge="1">
                  <a:txBody>
                    <a:bodyPr/>
                    <a:lstStyle/>
                    <a:p>
                      <a:endParaRPr lang="en-IN"/>
                    </a:p>
                  </a:txBody>
                  <a:tcPr/>
                </a:tc>
                <a:tc hMerge="1">
                  <a:txBody>
                    <a:bodyPr/>
                    <a:lstStyle/>
                    <a:p>
                      <a:endParaRPr lang="en-IN"/>
                    </a:p>
                  </a:txBody>
                  <a:tcPr/>
                </a:tc>
                <a:tc hMerge="1">
                  <a:txBody>
                    <a:bodyPr/>
                    <a:lstStyle/>
                    <a:p>
                      <a:endParaRPr lang="en-IN"/>
                    </a:p>
                  </a:txBody>
                  <a:tcPr/>
                </a:tc>
              </a:tr>
              <a:tr h="158623">
                <a:tc gridSpan="4">
                  <a:txBody>
                    <a:bodyPr/>
                    <a:lstStyle/>
                    <a:p>
                      <a:pPr algn="r" fontAlgn="b"/>
                      <a:r>
                        <a:rPr lang="en-IN" sz="1000" u="none" strike="noStrike" dirty="0">
                          <a:effectLst/>
                        </a:rPr>
                        <a:t>(000’s omitted)</a:t>
                      </a:r>
                      <a:endParaRPr lang="en-IN" sz="1000" b="0" i="0" u="none" strike="noStrike" dirty="0">
                        <a:solidFill>
                          <a:srgbClr val="000000"/>
                        </a:solidFill>
                        <a:effectLst/>
                        <a:latin typeface="Calibri"/>
                      </a:endParaRPr>
                    </a:p>
                  </a:txBody>
                  <a:tcPr marL="7114" marR="7114" marT="7114" marB="0" anchor="b"/>
                </a:tc>
                <a:tc hMerge="1">
                  <a:txBody>
                    <a:bodyPr/>
                    <a:lstStyle/>
                    <a:p>
                      <a:endParaRPr lang="en-IN"/>
                    </a:p>
                  </a:txBody>
                  <a:tcPr/>
                </a:tc>
                <a:tc hMerge="1">
                  <a:txBody>
                    <a:bodyPr/>
                    <a:lstStyle/>
                    <a:p>
                      <a:endParaRPr lang="en-IN"/>
                    </a:p>
                  </a:txBody>
                  <a:tcPr/>
                </a:tc>
                <a:tc hMerge="1">
                  <a:txBody>
                    <a:bodyPr/>
                    <a:lstStyle/>
                    <a:p>
                      <a:endParaRPr lang="en-IN"/>
                    </a:p>
                  </a:txBody>
                  <a:tcPr/>
                </a:tc>
              </a:tr>
              <a:tr h="310171">
                <a:tc gridSpan="4">
                  <a:txBody>
                    <a:bodyPr/>
                    <a:lstStyle/>
                    <a:p>
                      <a:pPr algn="ctr" fontAlgn="t"/>
                      <a:r>
                        <a:rPr lang="en-US" sz="1000" u="none" strike="noStrike" dirty="0">
                          <a:effectLst/>
                        </a:rPr>
                        <a:t> Profit &amp; Loss Accounts for the year ended March 31 ___</a:t>
                      </a:r>
                      <a:br>
                        <a:rPr lang="en-US" sz="1000" u="none" strike="noStrike" dirty="0">
                          <a:effectLst/>
                        </a:rPr>
                      </a:br>
                      <a:endParaRPr lang="en-US" sz="1000" b="1" i="0" u="none" strike="noStrike" dirty="0">
                        <a:solidFill>
                          <a:srgbClr val="000000"/>
                        </a:solidFill>
                        <a:effectLst/>
                        <a:latin typeface="Calibri"/>
                      </a:endParaRPr>
                    </a:p>
                  </a:txBody>
                  <a:tcPr marL="7114" marR="7114" marT="7114" marB="0"/>
                </a:tc>
                <a:tc hMerge="1">
                  <a:txBody>
                    <a:bodyPr/>
                    <a:lstStyle/>
                    <a:p>
                      <a:endParaRPr lang="en-IN"/>
                    </a:p>
                  </a:txBody>
                  <a:tcPr/>
                </a:tc>
                <a:tc hMerge="1">
                  <a:txBody>
                    <a:bodyPr/>
                    <a:lstStyle/>
                    <a:p>
                      <a:endParaRPr lang="en-IN"/>
                    </a:p>
                  </a:txBody>
                  <a:tcPr/>
                </a:tc>
                <a:tc hMerge="1">
                  <a:txBody>
                    <a:bodyPr/>
                    <a:lstStyle/>
                    <a:p>
                      <a:endParaRPr lang="en-IN"/>
                    </a:p>
                  </a:txBody>
                  <a:tcPr/>
                </a:tc>
              </a:tr>
              <a:tr h="310171">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7114" marR="7114" marT="7114" marB="0" anchor="b"/>
                </a:tc>
                <a:tc>
                  <a:txBody>
                    <a:bodyPr/>
                    <a:lstStyle/>
                    <a:p>
                      <a:pPr algn="l" fontAlgn="b"/>
                      <a:r>
                        <a:rPr lang="en-IN" sz="1000" u="none" strike="noStrike">
                          <a:effectLst/>
                        </a:rPr>
                        <a:t>Schedule</a:t>
                      </a:r>
                      <a:endParaRPr lang="en-IN" sz="1000" b="0" i="0" u="none" strike="noStrike">
                        <a:solidFill>
                          <a:srgbClr val="000000"/>
                        </a:solidFill>
                        <a:effectLst/>
                        <a:latin typeface="Calibri"/>
                      </a:endParaRPr>
                    </a:p>
                  </a:txBody>
                  <a:tcPr marL="7114" marR="7114" marT="7114" marB="0" anchor="b"/>
                </a:tc>
                <a:tc>
                  <a:txBody>
                    <a:bodyPr/>
                    <a:lstStyle/>
                    <a:p>
                      <a:pPr algn="l" fontAlgn="b"/>
                      <a:r>
                        <a:rPr lang="en-US" sz="1000" u="none" strike="noStrike">
                          <a:effectLst/>
                        </a:rPr>
                        <a:t> as on </a:t>
                      </a:r>
                      <a:br>
                        <a:rPr lang="en-US" sz="1000" u="none" strike="noStrike">
                          <a:effectLst/>
                        </a:rPr>
                      </a:br>
                      <a:r>
                        <a:rPr lang="en-US" sz="1000" u="none" strike="noStrike">
                          <a:effectLst/>
                        </a:rPr>
                        <a:t>March 31 (Year)</a:t>
                      </a:r>
                      <a:endParaRPr lang="en-US" sz="1000" b="0" i="0" u="none" strike="noStrike">
                        <a:solidFill>
                          <a:srgbClr val="000000"/>
                        </a:solidFill>
                        <a:effectLst/>
                        <a:latin typeface="Calibri"/>
                      </a:endParaRPr>
                    </a:p>
                  </a:txBody>
                  <a:tcPr marL="7114" marR="7114" marT="7114" marB="0" anchor="b"/>
                </a:tc>
                <a:tc>
                  <a:txBody>
                    <a:bodyPr/>
                    <a:lstStyle/>
                    <a:p>
                      <a:pPr algn="l" fontAlgn="b"/>
                      <a:r>
                        <a:rPr lang="en-US" sz="1000" u="none" strike="noStrike">
                          <a:effectLst/>
                        </a:rPr>
                        <a:t> as on </a:t>
                      </a:r>
                      <a:br>
                        <a:rPr lang="en-US" sz="1000" u="none" strike="noStrike">
                          <a:effectLst/>
                        </a:rPr>
                      </a:br>
                      <a:r>
                        <a:rPr lang="en-US" sz="1000" u="none" strike="noStrike">
                          <a:effectLst/>
                        </a:rPr>
                        <a:t>March 31 (Year)</a:t>
                      </a:r>
                      <a:endParaRPr lang="en-US" sz="1000" b="0" i="0" u="none" strike="noStrike">
                        <a:solidFill>
                          <a:srgbClr val="000000"/>
                        </a:solidFill>
                        <a:effectLst/>
                        <a:latin typeface="Calibri"/>
                      </a:endParaRPr>
                    </a:p>
                  </a:txBody>
                  <a:tcPr marL="7114" marR="7114" marT="7114" marB="0" anchor="b"/>
                </a:tc>
              </a:tr>
              <a:tr h="158623">
                <a:tc>
                  <a:txBody>
                    <a:bodyPr/>
                    <a:lstStyle/>
                    <a:p>
                      <a:pPr algn="l" fontAlgn="b"/>
                      <a:r>
                        <a:rPr lang="en-IN" sz="1000" u="none" strike="noStrike" dirty="0">
                          <a:effectLst/>
                        </a:rPr>
                        <a:t>I. Income</a:t>
                      </a:r>
                      <a:endParaRPr lang="en-IN" sz="1000" b="1" i="0" u="none" strike="noStrike" dirty="0">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a:effectLst/>
                        </a:rPr>
                        <a:t>(current year)</a:t>
                      </a:r>
                      <a:endParaRPr lang="en-IN"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a:effectLst/>
                        </a:rPr>
                        <a:t>(previous year)</a:t>
                      </a:r>
                      <a:endParaRPr lang="en-IN" sz="1000" b="0" i="0" u="none" strike="noStrike">
                        <a:solidFill>
                          <a:srgbClr val="000000"/>
                        </a:solidFill>
                        <a:effectLst/>
                        <a:latin typeface="Calibri"/>
                      </a:endParaRPr>
                    </a:p>
                  </a:txBody>
                  <a:tcPr marL="7114" marR="7114" marT="7114" marB="0" anchor="b"/>
                </a:tc>
              </a:tr>
              <a:tr h="158623">
                <a:tc>
                  <a:txBody>
                    <a:bodyPr/>
                    <a:lstStyle/>
                    <a:p>
                      <a:pPr algn="l" fontAlgn="b"/>
                      <a:r>
                        <a:rPr lang="en-IN" sz="1000" u="none" strike="noStrike" dirty="0">
                          <a:effectLst/>
                        </a:rPr>
                        <a:t>Interest and dividend earned1</a:t>
                      </a:r>
                      <a:endParaRPr lang="en-IN" sz="1000" b="0" i="0" u="none" strike="noStrike" dirty="0">
                        <a:solidFill>
                          <a:srgbClr val="000000"/>
                        </a:solidFill>
                        <a:effectLst/>
                        <a:latin typeface="Calibri"/>
                      </a:endParaRPr>
                    </a:p>
                  </a:txBody>
                  <a:tcPr marL="7114" marR="7114" marT="7114" marB="0" anchor="b"/>
                </a:tc>
                <a:tc>
                  <a:txBody>
                    <a:bodyPr/>
                    <a:lstStyle/>
                    <a:p>
                      <a:pPr algn="r" fontAlgn="b"/>
                      <a:r>
                        <a:rPr lang="en-IN" sz="1000" u="none" strike="noStrike">
                          <a:effectLst/>
                        </a:rPr>
                        <a:t>13</a:t>
                      </a:r>
                      <a:endParaRPr lang="en-IN"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r>
              <a:tr h="158623">
                <a:tc>
                  <a:txBody>
                    <a:bodyPr/>
                    <a:lstStyle/>
                    <a:p>
                      <a:pPr algn="l" fontAlgn="b"/>
                      <a:r>
                        <a:rPr lang="en-US" sz="1000" u="none" strike="noStrike" dirty="0">
                          <a:effectLst/>
                        </a:rPr>
                        <a:t>Share of earnings in Associates</a:t>
                      </a:r>
                      <a:endParaRPr lang="en-US" sz="1000" b="0" i="0" u="none" strike="noStrike" dirty="0">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r>
              <a:tr h="158623">
                <a:tc>
                  <a:txBody>
                    <a:bodyPr/>
                    <a:lstStyle/>
                    <a:p>
                      <a:pPr algn="l" fontAlgn="b"/>
                      <a:r>
                        <a:rPr lang="en-IN" sz="1000" u="none" strike="noStrike" dirty="0">
                          <a:effectLst/>
                        </a:rPr>
                        <a:t>Other income </a:t>
                      </a:r>
                      <a:endParaRPr lang="en-IN" sz="1000" b="0" i="0" u="none" strike="noStrike" dirty="0">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r>
              <a:tr h="158623">
                <a:tc>
                  <a:txBody>
                    <a:bodyPr/>
                    <a:lstStyle/>
                    <a:p>
                      <a:pPr algn="l" fontAlgn="b"/>
                      <a:r>
                        <a:rPr lang="en-IN" sz="1000" u="none" strike="noStrike" dirty="0">
                          <a:effectLst/>
                        </a:rPr>
                        <a:t>Total</a:t>
                      </a:r>
                      <a:endParaRPr lang="en-IN" sz="1000" b="1" i="0" u="none" strike="noStrike" dirty="0">
                        <a:solidFill>
                          <a:srgbClr val="000000"/>
                        </a:solidFill>
                        <a:effectLst/>
                        <a:latin typeface="Calibri"/>
                      </a:endParaRPr>
                    </a:p>
                  </a:txBody>
                  <a:tcPr marL="7114" marR="7114" marT="7114" marB="0" anchor="b"/>
                </a:tc>
                <a:tc>
                  <a:txBody>
                    <a:bodyPr/>
                    <a:lstStyle/>
                    <a:p>
                      <a:pPr algn="r" fontAlgn="b"/>
                      <a:r>
                        <a:rPr lang="en-IN" sz="1000" u="none" strike="noStrike">
                          <a:effectLst/>
                        </a:rPr>
                        <a:t>14</a:t>
                      </a:r>
                      <a:endParaRPr lang="en-IN"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r>
              <a:tr h="158623">
                <a:tc>
                  <a:txBody>
                    <a:bodyPr/>
                    <a:lstStyle/>
                    <a:p>
                      <a:pPr algn="l" fontAlgn="b"/>
                      <a:r>
                        <a:rPr lang="en-IN" sz="1000" u="none" strike="noStrike">
                          <a:effectLst/>
                        </a:rPr>
                        <a:t>II. Expenditure</a:t>
                      </a:r>
                      <a:endParaRPr lang="en-IN" sz="1000" b="1" i="0" u="none" strike="noStrike">
                        <a:solidFill>
                          <a:srgbClr val="000000"/>
                        </a:solidFill>
                        <a:effectLst/>
                        <a:latin typeface="Calibri"/>
                      </a:endParaRPr>
                    </a:p>
                  </a:txBody>
                  <a:tcPr marL="7114" marR="7114" marT="7114"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r>
              <a:tr h="158623">
                <a:tc>
                  <a:txBody>
                    <a:bodyPr/>
                    <a:lstStyle/>
                    <a:p>
                      <a:pPr algn="l" fontAlgn="b"/>
                      <a:r>
                        <a:rPr lang="en-IN" sz="1000" u="none" strike="noStrike">
                          <a:effectLst/>
                        </a:rPr>
                        <a:t>Interest expended </a:t>
                      </a:r>
                      <a:endParaRPr lang="en-IN" sz="1000" b="0" i="0" u="none" strike="noStrike">
                        <a:solidFill>
                          <a:srgbClr val="000000"/>
                        </a:solidFill>
                        <a:effectLst/>
                        <a:latin typeface="Calibri"/>
                      </a:endParaRPr>
                    </a:p>
                  </a:txBody>
                  <a:tcPr marL="7114" marR="7114" marT="7114" marB="0" anchor="b"/>
                </a:tc>
                <a:tc>
                  <a:txBody>
                    <a:bodyPr/>
                    <a:lstStyle/>
                    <a:p>
                      <a:pPr algn="r" fontAlgn="b"/>
                      <a:r>
                        <a:rPr lang="en-IN" sz="1000" u="none" strike="noStrike" dirty="0">
                          <a:effectLst/>
                        </a:rPr>
                        <a:t>15</a:t>
                      </a:r>
                      <a:endParaRPr lang="en-IN" sz="1000" b="0" i="0" u="none" strike="noStrike" dirty="0">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r>
              <a:tr h="158623">
                <a:tc>
                  <a:txBody>
                    <a:bodyPr/>
                    <a:lstStyle/>
                    <a:p>
                      <a:pPr algn="l" fontAlgn="b"/>
                      <a:r>
                        <a:rPr lang="en-IN" sz="1000" u="none" strike="noStrike">
                          <a:effectLst/>
                        </a:rPr>
                        <a:t>Operating expenses </a:t>
                      </a:r>
                      <a:endParaRPr lang="en-IN" sz="1000" b="0" i="0" u="none" strike="noStrike">
                        <a:solidFill>
                          <a:srgbClr val="000000"/>
                        </a:solidFill>
                        <a:effectLst/>
                        <a:latin typeface="Calibri"/>
                      </a:endParaRPr>
                    </a:p>
                  </a:txBody>
                  <a:tcPr marL="7114" marR="7114" marT="7114" marB="0" anchor="b"/>
                </a:tc>
                <a:tc>
                  <a:txBody>
                    <a:bodyPr/>
                    <a:lstStyle/>
                    <a:p>
                      <a:pPr algn="r" fontAlgn="b"/>
                      <a:r>
                        <a:rPr lang="en-IN" sz="1000" u="none" strike="noStrike">
                          <a:effectLst/>
                        </a:rPr>
                        <a:t>16</a:t>
                      </a:r>
                      <a:endParaRPr lang="en-IN"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r>
              <a:tr h="158623">
                <a:tc>
                  <a:txBody>
                    <a:bodyPr/>
                    <a:lstStyle/>
                    <a:p>
                      <a:pPr algn="l" fontAlgn="b"/>
                      <a:r>
                        <a:rPr lang="en-IN" sz="1000" u="none" strike="noStrike">
                          <a:effectLst/>
                        </a:rPr>
                        <a:t>Provisions and contingencies</a:t>
                      </a:r>
                      <a:endParaRPr lang="en-IN"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r>
              <a:tr h="158623">
                <a:tc>
                  <a:txBody>
                    <a:bodyPr/>
                    <a:lstStyle/>
                    <a:p>
                      <a:pPr algn="l" fontAlgn="b"/>
                      <a:r>
                        <a:rPr lang="en-IN" sz="1000" u="none" strike="noStrike">
                          <a:effectLst/>
                        </a:rPr>
                        <a:t>Total</a:t>
                      </a:r>
                      <a:endParaRPr lang="en-IN" sz="1000" b="1" i="0" u="none" strike="noStrike">
                        <a:solidFill>
                          <a:srgbClr val="000000"/>
                        </a:solidFill>
                        <a:effectLst/>
                        <a:latin typeface="Calibri"/>
                      </a:endParaRPr>
                    </a:p>
                  </a:txBody>
                  <a:tcPr marL="7114" marR="7114" marT="7114"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r>
              <a:tr h="310171">
                <a:tc>
                  <a:txBody>
                    <a:bodyPr/>
                    <a:lstStyle/>
                    <a:p>
                      <a:pPr algn="l" fontAlgn="b"/>
                      <a:r>
                        <a:rPr lang="en-US" sz="1000" u="none" strike="noStrike">
                          <a:effectLst/>
                        </a:rPr>
                        <a:t>Consolidated Net profit/(loss) for the year</a:t>
                      </a:r>
                      <a:br>
                        <a:rPr lang="en-US" sz="1000" u="none" strike="noStrike">
                          <a:effectLst/>
                        </a:rPr>
                      </a:br>
                      <a:r>
                        <a:rPr lang="en-US" sz="1000" u="none" strike="noStrike">
                          <a:effectLst/>
                        </a:rPr>
                        <a:t>before deducting Minorities' Interest</a:t>
                      </a:r>
                      <a:endParaRPr lang="en-US"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r>
              <a:tr h="158623">
                <a:tc>
                  <a:txBody>
                    <a:bodyPr/>
                    <a:lstStyle/>
                    <a:p>
                      <a:pPr algn="l" fontAlgn="b"/>
                      <a:r>
                        <a:rPr lang="en-IN" sz="1000" u="none" strike="noStrike">
                          <a:effectLst/>
                        </a:rPr>
                        <a:t>Less: Minorities' Interest</a:t>
                      </a:r>
                      <a:endParaRPr lang="en-IN"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r>
              <a:tr h="310171">
                <a:tc>
                  <a:txBody>
                    <a:bodyPr/>
                    <a:lstStyle/>
                    <a:p>
                      <a:pPr algn="l" fontAlgn="b"/>
                      <a:r>
                        <a:rPr lang="en-US" sz="1000" u="none" strike="noStrike">
                          <a:effectLst/>
                        </a:rPr>
                        <a:t>Consolidated profit/(loss) for the year </a:t>
                      </a:r>
                      <a:br>
                        <a:rPr lang="en-US" sz="1000" u="none" strike="noStrike">
                          <a:effectLst/>
                        </a:rPr>
                      </a:br>
                      <a:r>
                        <a:rPr lang="en-US" sz="1000" u="none" strike="noStrike">
                          <a:effectLst/>
                        </a:rPr>
                        <a:t>attributable to the group</a:t>
                      </a:r>
                      <a:endParaRPr lang="en-US"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r>
              <a:tr h="310171">
                <a:tc>
                  <a:txBody>
                    <a:bodyPr/>
                    <a:lstStyle/>
                    <a:p>
                      <a:pPr algn="l" fontAlgn="b"/>
                      <a:r>
                        <a:rPr lang="en-US" sz="1000" u="none" strike="noStrike">
                          <a:effectLst/>
                        </a:rPr>
                        <a:t>Add: Brought forward consolidated</a:t>
                      </a:r>
                      <a:br>
                        <a:rPr lang="en-US" sz="1000" u="none" strike="noStrike">
                          <a:effectLst/>
                        </a:rPr>
                      </a:br>
                      <a:r>
                        <a:rPr lang="en-US" sz="1000" u="none" strike="noStrike">
                          <a:effectLst/>
                        </a:rPr>
                        <a:t>profit/(loss) attributable to the group</a:t>
                      </a:r>
                      <a:endParaRPr lang="en-US"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7114" marR="7114" marT="7114"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r>
              <a:tr h="158623">
                <a:tc>
                  <a:txBody>
                    <a:bodyPr/>
                    <a:lstStyle/>
                    <a:p>
                      <a:pPr algn="l" fontAlgn="b"/>
                      <a:r>
                        <a:rPr lang="en-IN" sz="1000" u="none" strike="noStrike">
                          <a:effectLst/>
                        </a:rPr>
                        <a:t>III. Appropriations</a:t>
                      </a:r>
                      <a:endParaRPr lang="en-IN" sz="1000" b="1" i="0" u="none" strike="noStrike">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r>
              <a:tr h="158623">
                <a:tc>
                  <a:txBody>
                    <a:bodyPr/>
                    <a:lstStyle/>
                    <a:p>
                      <a:pPr algn="l" fontAlgn="b"/>
                      <a:r>
                        <a:rPr lang="en-IN" sz="1000" u="none" strike="noStrike">
                          <a:effectLst/>
                        </a:rPr>
                        <a:t>Transfer to statutory reserves</a:t>
                      </a:r>
                      <a:endParaRPr lang="en-IN"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r>
              <a:tr h="158623">
                <a:tc>
                  <a:txBody>
                    <a:bodyPr/>
                    <a:lstStyle/>
                    <a:p>
                      <a:pPr algn="l" fontAlgn="b"/>
                      <a:r>
                        <a:rPr lang="en-IN" sz="1000" u="none" strike="noStrike">
                          <a:effectLst/>
                        </a:rPr>
                        <a:t>Transfer to other reserves</a:t>
                      </a:r>
                      <a:endParaRPr lang="en-IN"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r>
              <a:tr h="158623">
                <a:tc>
                  <a:txBody>
                    <a:bodyPr/>
                    <a:lstStyle/>
                    <a:p>
                      <a:pPr algn="l" fontAlgn="b"/>
                      <a:r>
                        <a:rPr lang="en-IN" sz="1000" u="none" strike="noStrike">
                          <a:effectLst/>
                        </a:rPr>
                        <a:t>Transfer to Government/Proposed dividend</a:t>
                      </a:r>
                      <a:endParaRPr lang="en-IN"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r>
              <a:tr h="158623">
                <a:tc>
                  <a:txBody>
                    <a:bodyPr/>
                    <a:lstStyle/>
                    <a:p>
                      <a:pPr algn="l" fontAlgn="b"/>
                      <a:r>
                        <a:rPr lang="en-US" sz="1000" u="none" strike="noStrike">
                          <a:effectLst/>
                        </a:rPr>
                        <a:t>Balance carried over to consolidated balance sheet</a:t>
                      </a:r>
                      <a:endParaRPr lang="en-US"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r>
              <a:tr h="158623">
                <a:tc>
                  <a:txBody>
                    <a:bodyPr/>
                    <a:lstStyle/>
                    <a:p>
                      <a:pPr algn="l" fontAlgn="b"/>
                      <a:r>
                        <a:rPr lang="en-IN" sz="1000" u="none" strike="noStrike">
                          <a:effectLst/>
                        </a:rPr>
                        <a:t>Total</a:t>
                      </a:r>
                      <a:endParaRPr lang="en-IN" sz="1000" b="1" i="0" u="none" strike="noStrike">
                        <a:solidFill>
                          <a:srgbClr val="000000"/>
                        </a:solidFill>
                        <a:effectLst/>
                        <a:latin typeface="Calibri"/>
                      </a:endParaRPr>
                    </a:p>
                  </a:txBody>
                  <a:tcPr marL="7114" marR="7114" marT="7114"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c>
                  <a:txBody>
                    <a:bodyPr/>
                    <a:lstStyle/>
                    <a:p>
                      <a:pPr algn="l" fontAlgn="b"/>
                      <a:r>
                        <a:rPr lang="en-IN" sz="1000" u="none" strike="noStrike">
                          <a:effectLst/>
                        </a:rPr>
                        <a:t> </a:t>
                      </a:r>
                      <a:endParaRPr lang="en-IN" sz="1000" b="0" i="0" u="none" strike="noStrike">
                        <a:solidFill>
                          <a:srgbClr val="000000"/>
                        </a:solidFill>
                        <a:effectLst/>
                        <a:latin typeface="Calibri"/>
                      </a:endParaRPr>
                    </a:p>
                  </a:txBody>
                  <a:tcPr marL="7114" marR="7114" marT="7114" marB="0" anchor="b"/>
                </a:tc>
              </a:tr>
              <a:tr h="158623">
                <a:tc>
                  <a:txBody>
                    <a:bodyPr/>
                    <a:lstStyle/>
                    <a:p>
                      <a:pPr algn="l" fontAlgn="b"/>
                      <a:r>
                        <a:rPr lang="en-IN" sz="1000" u="none" strike="noStrike" dirty="0">
                          <a:effectLst/>
                        </a:rPr>
                        <a:t>Earnings per Share</a:t>
                      </a:r>
                      <a:endParaRPr lang="en-IN" sz="1000" b="0" i="0" u="none" strike="noStrike" dirty="0">
                        <a:solidFill>
                          <a:srgbClr val="000000"/>
                        </a:solidFill>
                        <a:effectLst/>
                        <a:latin typeface="Calibri"/>
                      </a:endParaRPr>
                    </a:p>
                  </a:txBody>
                  <a:tcPr marL="7114" marR="7114" marT="7114"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7114" marR="7114" marT="7114"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7114" marR="7114" marT="7114" marB="0" anchor="b"/>
                </a:tc>
                <a:tc>
                  <a:txBody>
                    <a:bodyPr/>
                    <a:lstStyle/>
                    <a:p>
                      <a:pPr algn="l" fontAlgn="b"/>
                      <a:r>
                        <a:rPr lang="en-IN" sz="1000" u="none" strike="noStrike" dirty="0">
                          <a:effectLst/>
                        </a:rPr>
                        <a:t> </a:t>
                      </a:r>
                      <a:endParaRPr lang="en-IN" sz="1000" b="0" i="0" u="none" strike="noStrike" dirty="0">
                        <a:solidFill>
                          <a:srgbClr val="000000"/>
                        </a:solidFill>
                        <a:effectLst/>
                        <a:latin typeface="Calibri"/>
                      </a:endParaRPr>
                    </a:p>
                  </a:txBody>
                  <a:tcPr marL="7114" marR="7114" marT="7114" marB="0" anchor="b"/>
                </a:tc>
              </a:tr>
            </a:tbl>
          </a:graphicData>
        </a:graphic>
      </p:graphicFrame>
    </p:spTree>
    <p:extLst>
      <p:ext uri="{BB962C8B-B14F-4D97-AF65-F5344CB8AC3E}">
        <p14:creationId xmlns:p14="http://schemas.microsoft.com/office/powerpoint/2010/main" val="1858603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1.2 MEANING OF BANKING COMPANY</a:t>
            </a:r>
            <a:endParaRPr lang="en-IN" dirty="0"/>
          </a:p>
        </p:txBody>
      </p:sp>
      <p:sp>
        <p:nvSpPr>
          <p:cNvPr id="3" name="Content Placeholder 2"/>
          <p:cNvSpPr>
            <a:spLocks noGrp="1"/>
          </p:cNvSpPr>
          <p:nvPr>
            <p:ph idx="1"/>
          </p:nvPr>
        </p:nvSpPr>
        <p:spPr/>
        <p:txBody>
          <a:bodyPr>
            <a:normAutofit lnSpcReduction="10000"/>
          </a:bodyPr>
          <a:lstStyle/>
          <a:p>
            <a:r>
              <a:rPr lang="en-IN" dirty="0" smtClean="0"/>
              <a:t>According to Sec. 5 of the Banking Regulation Act, 1949, a banking company means the accepting, for the purpose of lending or investment, of deposits of money from the public, repayable on demand or otherwise and withdrawn by Cheque, Draft, Order or otherwise. In short, a banking company means and includes any company which carries on the business or which transacts the business of banking in India. </a:t>
            </a:r>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1.3 PRINCIPAL PROVISIONS OF BANKING REGULATION ACT</a:t>
            </a:r>
            <a:endParaRPr lang="en-IN" dirty="0"/>
          </a:p>
        </p:txBody>
      </p:sp>
      <p:sp>
        <p:nvSpPr>
          <p:cNvPr id="3" name="Content Placeholder 2"/>
          <p:cNvSpPr>
            <a:spLocks noGrp="1"/>
          </p:cNvSpPr>
          <p:nvPr>
            <p:ph idx="1"/>
          </p:nvPr>
        </p:nvSpPr>
        <p:spPr/>
        <p:txBody>
          <a:bodyPr/>
          <a:lstStyle/>
          <a:p>
            <a:r>
              <a:rPr lang="en-IN" dirty="0" smtClean="0"/>
              <a:t>Section 8 to 34</a:t>
            </a:r>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Prohibition of Trading Section 8</a:t>
            </a:r>
            <a:endParaRPr lang="en-IN" dirty="0"/>
          </a:p>
        </p:txBody>
      </p:sp>
      <p:pic>
        <p:nvPicPr>
          <p:cNvPr id="3074" name="Picture 2"/>
          <p:cNvPicPr>
            <a:picLocks noGrp="1" noChangeAspect="1" noChangeArrowheads="1"/>
          </p:cNvPicPr>
          <p:nvPr>
            <p:ph idx="1"/>
          </p:nvPr>
        </p:nvPicPr>
        <p:blipFill>
          <a:blip r:embed="rId2"/>
          <a:srcRect/>
          <a:stretch>
            <a:fillRect/>
          </a:stretch>
        </p:blipFill>
        <p:spPr bwMode="auto">
          <a:xfrm>
            <a:off x="483870" y="1928802"/>
            <a:ext cx="8176260" cy="3429024"/>
          </a:xfrm>
          <a:prstGeom prst="rect">
            <a:avLst/>
          </a:prstGeom>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Disposal of Non Banking Assets Section 9 </a:t>
            </a:r>
            <a:endParaRPr lang="en-IN" dirty="0"/>
          </a:p>
        </p:txBody>
      </p:sp>
      <p:pic>
        <p:nvPicPr>
          <p:cNvPr id="2051" name="Picture 3"/>
          <p:cNvPicPr>
            <a:picLocks noGrp="1" noChangeAspect="1" noChangeArrowheads="1"/>
          </p:cNvPicPr>
          <p:nvPr>
            <p:ph idx="1"/>
          </p:nvPr>
        </p:nvPicPr>
        <p:blipFill>
          <a:blip r:embed="rId2"/>
          <a:srcRect/>
          <a:stretch>
            <a:fillRect/>
          </a:stretch>
        </p:blipFill>
        <p:spPr bwMode="auto">
          <a:xfrm>
            <a:off x="928661" y="1500174"/>
            <a:ext cx="7333825" cy="4429156"/>
          </a:xfrm>
          <a:prstGeom prst="rect">
            <a:avLst/>
          </a:prstGeom>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Management (Sec. 10):</a:t>
            </a:r>
            <a:endParaRPr lang="en-IN" dirty="0"/>
          </a:p>
        </p:txBody>
      </p:sp>
      <p:sp>
        <p:nvSpPr>
          <p:cNvPr id="3" name="Content Placeholder 2"/>
          <p:cNvSpPr>
            <a:spLocks noGrp="1"/>
          </p:cNvSpPr>
          <p:nvPr>
            <p:ph idx="1"/>
          </p:nvPr>
        </p:nvSpPr>
        <p:spPr/>
        <p:txBody>
          <a:bodyPr>
            <a:normAutofit/>
          </a:bodyPr>
          <a:lstStyle/>
          <a:p>
            <a:pPr marL="0" indent="0" algn="just">
              <a:buNone/>
            </a:pPr>
            <a:r>
              <a:rPr lang="en-IN" dirty="0" smtClean="0"/>
              <a:t>Sec. 10(a) states that not less than 51% of the total number of members of the Board of Directors of a banking company shall consist of persons who have special knowledge or practical experience in one or more of the following fields: (a) Accountancy; (b) Agriculture and Rural Economy; (c) Banking; (d) Co-operation; (e) Economics; (f) Finance; (g) Law and (h) Small-scale Industry</a:t>
            </a:r>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IN" dirty="0" smtClean="0"/>
              <a:t>Minimum Capital Reserves (Sec. 11):</a:t>
            </a:r>
            <a:endParaRPr lang="en-IN" dirty="0"/>
          </a:p>
        </p:txBody>
      </p:sp>
      <p:sp>
        <p:nvSpPr>
          <p:cNvPr id="3" name="Content Placeholder 2"/>
          <p:cNvSpPr>
            <a:spLocks noGrp="1"/>
          </p:cNvSpPr>
          <p:nvPr>
            <p:ph idx="1"/>
          </p:nvPr>
        </p:nvSpPr>
        <p:spPr/>
        <p:txBody>
          <a:bodyPr/>
          <a:lstStyle/>
          <a:p>
            <a:pPr marL="0" indent="0" algn="just">
              <a:buNone/>
            </a:pPr>
            <a:r>
              <a:rPr lang="en-IN" dirty="0" smtClean="0"/>
              <a:t>Sec.11 of the Banking Regulation Act, 1949, provides that no banking company shall commence or carry on business in India, unless it has minimum paid-up capital and reserve of such aggregate value as noted below</a:t>
            </a:r>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dirty="0" smtClean="0"/>
              <a:t>(a) Foreign Banking Companies</a:t>
            </a:r>
            <a:endParaRPr lang="en-IN" dirty="0"/>
          </a:p>
        </p:txBody>
      </p:sp>
      <p:sp>
        <p:nvSpPr>
          <p:cNvPr id="3" name="Content Placeholder 2"/>
          <p:cNvSpPr>
            <a:spLocks noGrp="1"/>
          </p:cNvSpPr>
          <p:nvPr>
            <p:ph idx="1"/>
          </p:nvPr>
        </p:nvSpPr>
        <p:spPr/>
        <p:txBody>
          <a:bodyPr/>
          <a:lstStyle/>
          <a:p>
            <a:pPr marL="0" indent="0" algn="just">
              <a:buNone/>
            </a:pPr>
            <a:r>
              <a:rPr lang="en-IN" dirty="0" smtClean="0"/>
              <a:t>In case of banking company incorporated outside India, its paid-up capital and reserve shall not be less than ` 1 lakh in respect of its principal place of business plus ` 15 lakhs and, if it has a place of business in Mumbai or Kolkata or in both, ` 20 lakhs.</a:t>
            </a:r>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2334</TotalTime>
  <Words>1337</Words>
  <Application>Microsoft Office PowerPoint</Application>
  <PresentationFormat>On-screen Show (4:3)</PresentationFormat>
  <Paragraphs>240</Paragraphs>
  <Slides>21</Slides>
  <Notes>1</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Accounts for Banking Companies</vt:lpstr>
      <vt:lpstr>Restriction on Business of Banking Company</vt:lpstr>
      <vt:lpstr>1.2 MEANING OF BANKING COMPANY</vt:lpstr>
      <vt:lpstr>1.3 PRINCIPAL PROVISIONS OF BANKING REGULATION ACT</vt:lpstr>
      <vt:lpstr>Prohibition of Trading Section 8</vt:lpstr>
      <vt:lpstr>Disposal of Non Banking Assets Section 9 </vt:lpstr>
      <vt:lpstr>Management (Sec. 10):</vt:lpstr>
      <vt:lpstr>Minimum Capital Reserves (Sec. 11):</vt:lpstr>
      <vt:lpstr>(a) Foreign Banking Companies</vt:lpstr>
      <vt:lpstr>(b) Indian Banking Companies:</vt:lpstr>
      <vt:lpstr>Regulation relating to Capital  Section 12</vt:lpstr>
      <vt:lpstr>Payment of Commission, Brokerage etc. (Sec. 13):</vt:lpstr>
      <vt:lpstr>Payment of Dividend (Sec. 15):</vt:lpstr>
      <vt:lpstr>Reserve Fund/Statutory Reserve  (Sec. 17)</vt:lpstr>
      <vt:lpstr>Sec 17 cont.</vt:lpstr>
      <vt:lpstr>Cash Reserve (Sec. 18):</vt:lpstr>
      <vt:lpstr>(Sec. 18 cont.)</vt:lpstr>
      <vt:lpstr>Liquidity Norms (Sec. 24)</vt:lpstr>
      <vt:lpstr>Accounts and Audit (Secs. 29 to 34A):</vt:lpstr>
      <vt:lpstr>Format of Balance Sheet of a Banking Co. Company</vt:lpstr>
      <vt:lpstr>Format of P &amp; L Accounts of a Banking Co.</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pc</dc:creator>
  <cp:lastModifiedBy>DELL</cp:lastModifiedBy>
  <cp:revision>12</cp:revision>
  <dcterms:created xsi:type="dcterms:W3CDTF">2021-04-07T06:01:10Z</dcterms:created>
  <dcterms:modified xsi:type="dcterms:W3CDTF">2021-04-16T06:57:22Z</dcterms:modified>
</cp:coreProperties>
</file>