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28" r:id="rId3"/>
    <p:sldId id="329" r:id="rId4"/>
    <p:sldId id="331" r:id="rId5"/>
    <p:sldId id="332" r:id="rId6"/>
    <p:sldId id="333" r:id="rId7"/>
    <p:sldId id="334" r:id="rId8"/>
    <p:sldId id="356" r:id="rId9"/>
    <p:sldId id="355" r:id="rId10"/>
    <p:sldId id="357" r:id="rId11"/>
    <p:sldId id="358" r:id="rId12"/>
    <p:sldId id="335" r:id="rId13"/>
    <p:sldId id="336" r:id="rId14"/>
    <p:sldId id="337" r:id="rId15"/>
    <p:sldId id="340" r:id="rId16"/>
    <p:sldId id="339" r:id="rId17"/>
    <p:sldId id="341" r:id="rId18"/>
    <p:sldId id="342" r:id="rId19"/>
    <p:sldId id="343" r:id="rId20"/>
    <p:sldId id="315" r:id="rId21"/>
    <p:sldId id="344" r:id="rId22"/>
    <p:sldId id="345" r:id="rId23"/>
    <p:sldId id="347" r:id="rId24"/>
    <p:sldId id="349" r:id="rId25"/>
    <p:sldId id="350" r:id="rId26"/>
    <p:sldId id="351" r:id="rId27"/>
    <p:sldId id="352" r:id="rId28"/>
    <p:sldId id="353" r:id="rId29"/>
    <p:sldId id="354" r:id="rId30"/>
    <p:sldId id="295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4D"/>
    <a:srgbClr val="7993C3"/>
    <a:srgbClr val="A0B3D4"/>
    <a:srgbClr val="FFE6CD"/>
    <a:srgbClr val="FFFF89"/>
    <a:srgbClr val="FFFFCC"/>
    <a:srgbClr val="B7DB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2787"/>
    <p:restoredTop sz="91005" autoAdjust="0"/>
  </p:normalViewPr>
  <p:slideViewPr>
    <p:cSldViewPr>
      <p:cViewPr varScale="1">
        <p:scale>
          <a:sx n="63" d="100"/>
          <a:sy n="63" d="100"/>
        </p:scale>
        <p:origin x="-1278" y="-114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30.xml"/><Relationship Id="rId3" Type="http://schemas.openxmlformats.org/officeDocument/2006/relationships/slide" Target="slides/slide9.xml"/><Relationship Id="rId7" Type="http://schemas.openxmlformats.org/officeDocument/2006/relationships/slide" Target="slides/slide25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20.xml"/><Relationship Id="rId5" Type="http://schemas.openxmlformats.org/officeDocument/2006/relationships/slide" Target="slides/slide16.xml"/><Relationship Id="rId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en-US"/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endParaRPr lang="en-US"/>
          </a:p>
        </p:txBody>
      </p:sp>
      <p:sp>
        <p:nvSpPr>
          <p:cNvPr id="439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en-US"/>
          </a:p>
        </p:txBody>
      </p:sp>
      <p:sp>
        <p:nvSpPr>
          <p:cNvPr id="439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319742A0-EBD7-4ED6-9921-E90F14AC90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endParaRPr lang="en-US"/>
          </a:p>
        </p:txBody>
      </p:sp>
      <p:sp>
        <p:nvSpPr>
          <p:cNvPr id="173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3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en-US"/>
          </a:p>
        </p:txBody>
      </p:sp>
      <p:sp>
        <p:nvSpPr>
          <p:cNvPr id="173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E40FF829-6605-47E9-B64B-B74E5791E18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72F37B-CC89-47E3-9C94-8056200F3D9D}" type="slidenum">
              <a:rPr lang="en-US"/>
              <a:pPr/>
              <a:t>20</a:t>
            </a:fld>
            <a:endParaRPr lang="en-US"/>
          </a:p>
        </p:txBody>
      </p:sp>
      <p:sp>
        <p:nvSpPr>
          <p:cNvPr id="98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4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solidFill>
            <a:srgbClr val="B7DB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125413" y="6216650"/>
            <a:ext cx="8866187" cy="0"/>
          </a:xfrm>
          <a:prstGeom prst="line">
            <a:avLst/>
          </a:prstGeom>
          <a:noFill/>
          <a:ln w="38100">
            <a:solidFill>
              <a:srgbClr val="0069D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76200" y="6172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solidFill>
                  <a:srgbClr val="0069D2"/>
                </a:solidFill>
              </a:rPr>
              <a:t>ITEC 1010</a:t>
            </a:r>
          </a:p>
        </p:txBody>
      </p:sp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2362200" y="6203950"/>
            <a:ext cx="441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>
                <a:solidFill>
                  <a:srgbClr val="0069D2"/>
                </a:solidFill>
              </a:rPr>
              <a:t>Information and Organizations</a:t>
            </a:r>
          </a:p>
        </p:txBody>
      </p:sp>
      <p:pic>
        <p:nvPicPr>
          <p:cNvPr id="1034" name="Picture 10" descr="YorkUniversity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6280150"/>
            <a:ext cx="1066800" cy="4381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49263" indent="-4492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120000"/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92213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457200" y="3657600"/>
            <a:ext cx="830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4400" i="1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/>
              <a:t>Decision Support </a:t>
            </a:r>
            <a:r>
              <a:rPr lang="en-US" i="1" dirty="0" smtClean="0"/>
              <a:t>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Capabilities of a DSS (1)</a:t>
            </a:r>
          </a:p>
        </p:txBody>
      </p:sp>
      <p:sp>
        <p:nvSpPr>
          <p:cNvPr id="104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Supports</a:t>
            </a:r>
          </a:p>
          <a:p>
            <a:pPr lvl="1"/>
            <a:r>
              <a:rPr lang="en-US"/>
              <a:t>Problem solving phases</a:t>
            </a:r>
          </a:p>
          <a:p>
            <a:pPr lvl="1"/>
            <a:r>
              <a:rPr lang="en-US"/>
              <a:t>Different decision frequencies</a:t>
            </a:r>
          </a:p>
          <a:p>
            <a:endParaRPr lang="en-US"/>
          </a:p>
        </p:txBody>
      </p:sp>
      <p:pic>
        <p:nvPicPr>
          <p:cNvPr id="1040388" name="Picture 4" descr="C:\WINDOWS\Desktop\Scott\Courses\Itec1010-W00\JoePaperShuffl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4900" y="3733800"/>
            <a:ext cx="1841500" cy="1206500"/>
          </a:xfrm>
          <a:prstGeom prst="rect">
            <a:avLst/>
          </a:prstGeom>
          <a:noFill/>
        </p:spPr>
      </p:pic>
      <p:sp>
        <p:nvSpPr>
          <p:cNvPr id="1040389" name="Text Box 5"/>
          <p:cNvSpPr txBox="1">
            <a:spLocks noChangeArrowheads="1"/>
          </p:cNvSpPr>
          <p:nvPr/>
        </p:nvSpPr>
        <p:spPr bwMode="auto">
          <a:xfrm>
            <a:off x="3733800" y="57150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Frequency</a:t>
            </a:r>
          </a:p>
        </p:txBody>
      </p:sp>
      <p:sp>
        <p:nvSpPr>
          <p:cNvPr id="1040390" name="Text Box 6"/>
          <p:cNvSpPr txBox="1">
            <a:spLocks noChangeArrowheads="1"/>
          </p:cNvSpPr>
          <p:nvPr/>
        </p:nvSpPr>
        <p:spPr bwMode="auto">
          <a:xfrm>
            <a:off x="1524000" y="54102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low</a:t>
            </a:r>
          </a:p>
        </p:txBody>
      </p:sp>
      <p:sp>
        <p:nvSpPr>
          <p:cNvPr id="1040391" name="Text Box 7"/>
          <p:cNvSpPr txBox="1">
            <a:spLocks noChangeArrowheads="1"/>
          </p:cNvSpPr>
          <p:nvPr/>
        </p:nvSpPr>
        <p:spPr bwMode="auto">
          <a:xfrm>
            <a:off x="6705600" y="54102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high</a:t>
            </a:r>
          </a:p>
        </p:txBody>
      </p:sp>
      <p:sp>
        <p:nvSpPr>
          <p:cNvPr id="1040392" name="AutoShape 8"/>
          <p:cNvSpPr>
            <a:spLocks noChangeArrowheads="1"/>
          </p:cNvSpPr>
          <p:nvPr/>
        </p:nvSpPr>
        <p:spPr bwMode="auto">
          <a:xfrm>
            <a:off x="762000" y="4114800"/>
            <a:ext cx="2438400" cy="1066800"/>
          </a:xfrm>
          <a:prstGeom prst="cloudCallout">
            <a:avLst>
              <a:gd name="adj1" fmla="val 84051"/>
              <a:gd name="adj2" fmla="val -73810"/>
            </a:avLst>
          </a:prstGeom>
          <a:gradFill rotWithShape="0">
            <a:gsLst>
              <a:gs pos="0">
                <a:srgbClr val="FFFFCC"/>
              </a:gs>
              <a:gs pos="100000">
                <a:srgbClr val="FFFFCC">
                  <a:gamma/>
                  <a:tint val="30196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600"/>
              <a:t>Merge with</a:t>
            </a:r>
            <a:br>
              <a:rPr lang="en-US" sz="1600"/>
            </a:br>
            <a:r>
              <a:rPr lang="en-US" sz="1600"/>
              <a:t>another company?</a:t>
            </a:r>
          </a:p>
        </p:txBody>
      </p:sp>
      <p:sp>
        <p:nvSpPr>
          <p:cNvPr id="1040393" name="AutoShape 9"/>
          <p:cNvSpPr>
            <a:spLocks noChangeArrowheads="1"/>
          </p:cNvSpPr>
          <p:nvPr/>
        </p:nvSpPr>
        <p:spPr bwMode="auto">
          <a:xfrm>
            <a:off x="6019800" y="4114800"/>
            <a:ext cx="2438400" cy="1066800"/>
          </a:xfrm>
          <a:prstGeom prst="cloudCallout">
            <a:avLst>
              <a:gd name="adj1" fmla="val -75718"/>
              <a:gd name="adj2" fmla="val -72171"/>
            </a:avLst>
          </a:prstGeom>
          <a:gradFill rotWithShape="0">
            <a:gsLst>
              <a:gs pos="0">
                <a:srgbClr val="FFFFCC"/>
              </a:gs>
              <a:gs pos="100000">
                <a:srgbClr val="FFFFCC">
                  <a:gamma/>
                  <a:tint val="30196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600"/>
              <a:t>How many widgets </a:t>
            </a:r>
            <a:br>
              <a:rPr lang="en-US" sz="1600"/>
            </a:br>
            <a:r>
              <a:rPr lang="en-US" sz="1600"/>
              <a:t>should I order?</a:t>
            </a:r>
          </a:p>
        </p:txBody>
      </p:sp>
      <p:cxnSp>
        <p:nvCxnSpPr>
          <p:cNvPr id="1040394" name="AutoShape 10"/>
          <p:cNvCxnSpPr>
            <a:cxnSpLocks noChangeShapeType="1"/>
            <a:stCxn id="1040390" idx="3"/>
            <a:endCxn id="1040391" idx="1"/>
          </p:cNvCxnSpPr>
          <p:nvPr/>
        </p:nvCxnSpPr>
        <p:spPr bwMode="auto">
          <a:xfrm>
            <a:off x="2286000" y="5608638"/>
            <a:ext cx="4419600" cy="0"/>
          </a:xfrm>
          <a:prstGeom prst="straightConnector1">
            <a:avLst/>
          </a:prstGeom>
          <a:noFill/>
          <a:ln w="762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Capabilities of a DSS (2)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Highly structured problems</a:t>
            </a:r>
          </a:p>
          <a:p>
            <a:pPr lvl="1"/>
            <a:r>
              <a:rPr lang="en-US"/>
              <a:t>Straightforward problems, requiring known facts and relationships.</a:t>
            </a:r>
          </a:p>
          <a:p>
            <a:r>
              <a:rPr lang="en-US"/>
              <a:t>Semi-structured or unstructured problems</a:t>
            </a:r>
          </a:p>
          <a:p>
            <a:pPr lvl="1"/>
            <a:r>
              <a:rPr lang="en-US"/>
              <a:t>Complex problems wherein relationships among data are not always clear, the data may be in a variety of formats, and are often difficult to manipulate or obtain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 Making Levels</a:t>
            </a:r>
          </a:p>
        </p:txBody>
      </p:sp>
      <p:sp>
        <p:nvSpPr>
          <p:cNvPr id="1016838" name="AutoShape 6"/>
          <p:cNvSpPr>
            <a:spLocks noChangeArrowheads="1"/>
          </p:cNvSpPr>
          <p:nvPr/>
        </p:nvSpPr>
        <p:spPr bwMode="auto">
          <a:xfrm>
            <a:off x="1990725" y="2919413"/>
            <a:ext cx="6248400" cy="1981200"/>
          </a:xfrm>
          <a:prstGeom prst="rtTriangle">
            <a:avLst/>
          </a:prstGeom>
          <a:gradFill rotWithShape="0">
            <a:gsLst>
              <a:gs pos="0">
                <a:srgbClr val="FFFFCC"/>
              </a:gs>
              <a:gs pos="100000">
                <a:srgbClr val="FFFFCC">
                  <a:gamma/>
                  <a:shade val="87843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Operational-level</a:t>
            </a:r>
            <a:br>
              <a:rPr lang="en-US"/>
            </a:br>
            <a:r>
              <a:rPr lang="en-US"/>
              <a:t>managers involved with</a:t>
            </a:r>
            <a:br>
              <a:rPr lang="en-US"/>
            </a:br>
            <a:r>
              <a:rPr lang="en-US"/>
              <a:t>daily decisions</a:t>
            </a:r>
          </a:p>
        </p:txBody>
      </p:sp>
      <p:sp>
        <p:nvSpPr>
          <p:cNvPr id="1016839" name="AutoShape 7"/>
          <p:cNvSpPr>
            <a:spLocks noChangeArrowheads="1"/>
          </p:cNvSpPr>
          <p:nvPr/>
        </p:nvSpPr>
        <p:spPr bwMode="auto">
          <a:xfrm rot="10800000">
            <a:off x="1979613" y="2921000"/>
            <a:ext cx="6248400" cy="1981200"/>
          </a:xfrm>
          <a:prstGeom prst="rtTriangle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r"/>
            <a:r>
              <a:rPr lang="en-US"/>
              <a:t>Strategic-level managers</a:t>
            </a:r>
            <a:br>
              <a:rPr lang="en-US"/>
            </a:br>
            <a:r>
              <a:rPr lang="en-US"/>
              <a:t>involved with long-term</a:t>
            </a:r>
            <a:br>
              <a:rPr lang="en-US"/>
            </a:br>
            <a:r>
              <a:rPr lang="en-US"/>
              <a:t>decisions</a:t>
            </a:r>
          </a:p>
        </p:txBody>
      </p:sp>
      <p:sp>
        <p:nvSpPr>
          <p:cNvPr id="1016840" name="Text Box 8"/>
          <p:cNvSpPr txBox="1">
            <a:spLocks noChangeArrowheads="1"/>
          </p:cNvSpPr>
          <p:nvPr/>
        </p:nvSpPr>
        <p:spPr bwMode="auto">
          <a:xfrm>
            <a:off x="7172325" y="49022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Low</a:t>
            </a:r>
          </a:p>
        </p:txBody>
      </p:sp>
      <p:sp>
        <p:nvSpPr>
          <p:cNvPr id="1016841" name="Text Box 9"/>
          <p:cNvSpPr txBox="1">
            <a:spLocks noChangeArrowheads="1"/>
          </p:cNvSpPr>
          <p:nvPr/>
        </p:nvSpPr>
        <p:spPr bwMode="auto">
          <a:xfrm>
            <a:off x="1990725" y="49022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High</a:t>
            </a:r>
          </a:p>
        </p:txBody>
      </p:sp>
      <p:sp>
        <p:nvSpPr>
          <p:cNvPr id="1016842" name="Text Box 10"/>
          <p:cNvSpPr txBox="1">
            <a:spLocks noChangeArrowheads="1"/>
          </p:cNvSpPr>
          <p:nvPr/>
        </p:nvSpPr>
        <p:spPr bwMode="auto">
          <a:xfrm>
            <a:off x="3886200" y="54102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Decision Frequency</a:t>
            </a:r>
          </a:p>
        </p:txBody>
      </p:sp>
      <p:sp>
        <p:nvSpPr>
          <p:cNvPr id="1016843" name="Text Box 11"/>
          <p:cNvSpPr txBox="1">
            <a:spLocks noChangeArrowheads="1"/>
          </p:cNvSpPr>
          <p:nvPr/>
        </p:nvSpPr>
        <p:spPr bwMode="auto">
          <a:xfrm>
            <a:off x="609600" y="2743200"/>
            <a:ext cx="138112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40000"/>
              </a:lnSpc>
            </a:pPr>
            <a:r>
              <a:rPr lang="en-US"/>
              <a:t>Strategic</a:t>
            </a:r>
          </a:p>
          <a:p>
            <a:pPr algn="r">
              <a:lnSpc>
                <a:spcPct val="140000"/>
              </a:lnSpc>
            </a:pPr>
            <a:endParaRPr lang="en-US"/>
          </a:p>
          <a:p>
            <a:pPr algn="r">
              <a:lnSpc>
                <a:spcPct val="140000"/>
              </a:lnSpc>
            </a:pPr>
            <a:r>
              <a:rPr lang="en-US"/>
              <a:t>Tactical</a:t>
            </a:r>
          </a:p>
          <a:p>
            <a:pPr algn="r">
              <a:lnSpc>
                <a:spcPct val="140000"/>
              </a:lnSpc>
            </a:pPr>
            <a:endParaRPr lang="en-US"/>
          </a:p>
          <a:p>
            <a:pPr algn="r">
              <a:lnSpc>
                <a:spcPct val="140000"/>
              </a:lnSpc>
            </a:pPr>
            <a:r>
              <a:rPr lang="en-US"/>
              <a:t>Operational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371600"/>
          </a:xfrm>
        </p:spPr>
        <p:txBody>
          <a:bodyPr/>
          <a:lstStyle/>
          <a:p>
            <a:r>
              <a:rPr lang="en-US"/>
              <a:t>Integration of</a:t>
            </a:r>
            <a:br>
              <a:rPr lang="en-US"/>
            </a:br>
            <a:r>
              <a:rPr lang="en-US"/>
              <a:t>TPS, MIS, and DSS</a:t>
            </a:r>
          </a:p>
        </p:txBody>
      </p:sp>
      <p:sp>
        <p:nvSpPr>
          <p:cNvPr id="101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many organizations they are integrated through a common database</a:t>
            </a:r>
          </a:p>
          <a:p>
            <a:r>
              <a:rPr lang="en-US"/>
              <a:t>Separation of DSS transactions in the database from TPS and MIS transactions may be important for performance reasons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371600"/>
          </a:xfrm>
        </p:spPr>
        <p:txBody>
          <a:bodyPr/>
          <a:lstStyle/>
          <a:p>
            <a:r>
              <a:rPr lang="en-US"/>
              <a:t>Web-Based</a:t>
            </a:r>
            <a:br>
              <a:rPr lang="en-US"/>
            </a:br>
            <a:r>
              <a:rPr lang="en-US"/>
              <a:t> Decision Support Systems</a:t>
            </a:r>
          </a:p>
        </p:txBody>
      </p:sp>
      <p:sp>
        <p:nvSpPr>
          <p:cNvPr id="101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Web-based decision support systems</a:t>
            </a:r>
          </a:p>
          <a:p>
            <a:pPr lvl="1"/>
            <a:r>
              <a:rPr lang="en-US"/>
              <a:t>Decision support system software provides business intelligence through web browser clients that access databases either through the Internet or a corporate intranet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a DSS</a:t>
            </a:r>
          </a:p>
        </p:txBody>
      </p:sp>
      <p:sp>
        <p:nvSpPr>
          <p:cNvPr id="102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Model management software (MMS)</a:t>
            </a:r>
          </a:p>
          <a:p>
            <a:pPr lvl="1">
              <a:lnSpc>
                <a:spcPct val="90000"/>
              </a:lnSpc>
            </a:pPr>
            <a:r>
              <a:rPr lang="en-US"/>
              <a:t>Coordinates the use of models in the DSS</a:t>
            </a:r>
          </a:p>
          <a:p>
            <a:pPr>
              <a:lnSpc>
                <a:spcPct val="90000"/>
              </a:lnSpc>
            </a:pPr>
            <a:r>
              <a:rPr lang="en-US"/>
              <a:t>Model base</a:t>
            </a:r>
          </a:p>
          <a:p>
            <a:pPr lvl="1">
              <a:lnSpc>
                <a:spcPct val="90000"/>
              </a:lnSpc>
            </a:pPr>
            <a:r>
              <a:rPr lang="en-US"/>
              <a:t>Provides decision makers with access to a variety of models</a:t>
            </a:r>
          </a:p>
          <a:p>
            <a:pPr>
              <a:lnSpc>
                <a:spcPct val="90000"/>
              </a:lnSpc>
            </a:pPr>
            <a:r>
              <a:rPr lang="en-US"/>
              <a:t>Dialogue manager</a:t>
            </a:r>
          </a:p>
          <a:p>
            <a:pPr lvl="1">
              <a:lnSpc>
                <a:spcPct val="90000"/>
              </a:lnSpc>
            </a:pPr>
            <a:r>
              <a:rPr lang="en-US"/>
              <a:t>Allows decision makers to easily access and manipulate the DSS</a:t>
            </a:r>
          </a:p>
        </p:txBody>
      </p:sp>
      <p:sp>
        <p:nvSpPr>
          <p:cNvPr id="1021956" name="AutoShape 4"/>
          <p:cNvSpPr>
            <a:spLocks noChangeArrowheads="1"/>
          </p:cNvSpPr>
          <p:nvPr/>
        </p:nvSpPr>
        <p:spPr bwMode="auto">
          <a:xfrm>
            <a:off x="7467600" y="5334000"/>
            <a:ext cx="1447800" cy="685800"/>
          </a:xfrm>
          <a:prstGeom prst="rightArrow">
            <a:avLst>
              <a:gd name="adj1" fmla="val 50000"/>
              <a:gd name="adj2" fmla="val 52778"/>
            </a:avLst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932" name="Rectangle 4"/>
          <p:cNvSpPr>
            <a:spLocks noChangeArrowheads="1"/>
          </p:cNvSpPr>
          <p:nvPr/>
        </p:nvSpPr>
        <p:spPr bwMode="auto">
          <a:xfrm>
            <a:off x="2708275" y="533400"/>
            <a:ext cx="1066800" cy="4572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2745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Database</a:t>
            </a:r>
          </a:p>
        </p:txBody>
      </p:sp>
      <p:sp>
        <p:nvSpPr>
          <p:cNvPr id="1020933" name="Rectangle 5"/>
          <p:cNvSpPr>
            <a:spLocks noChangeArrowheads="1"/>
          </p:cNvSpPr>
          <p:nvPr/>
        </p:nvSpPr>
        <p:spPr bwMode="auto">
          <a:xfrm>
            <a:off x="4765675" y="533400"/>
            <a:ext cx="1066800" cy="4572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2745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Model base</a:t>
            </a:r>
          </a:p>
        </p:txBody>
      </p:sp>
      <p:sp>
        <p:nvSpPr>
          <p:cNvPr id="1020934" name="Rectangle 6"/>
          <p:cNvSpPr>
            <a:spLocks noChangeArrowheads="1"/>
          </p:cNvSpPr>
          <p:nvPr/>
        </p:nvSpPr>
        <p:spPr bwMode="auto">
          <a:xfrm>
            <a:off x="4841875" y="3048000"/>
            <a:ext cx="1447800" cy="76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2745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/>
              <a:t>External database</a:t>
            </a:r>
            <a:br>
              <a:rPr lang="en-US" sz="1400"/>
            </a:br>
            <a:r>
              <a:rPr lang="en-US" sz="1400"/>
              <a:t>access</a:t>
            </a:r>
          </a:p>
        </p:txBody>
      </p:sp>
      <p:sp>
        <p:nvSpPr>
          <p:cNvPr id="1020935" name="Rectangle 7"/>
          <p:cNvSpPr>
            <a:spLocks noChangeArrowheads="1"/>
          </p:cNvSpPr>
          <p:nvPr/>
        </p:nvSpPr>
        <p:spPr bwMode="auto">
          <a:xfrm>
            <a:off x="2251075" y="2971800"/>
            <a:ext cx="1524000" cy="10668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2745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/>
              <a:t>Access to the</a:t>
            </a:r>
            <a:br>
              <a:rPr lang="en-US" sz="1400"/>
            </a:br>
            <a:r>
              <a:rPr lang="en-US" sz="1400"/>
              <a:t>internet, networks,</a:t>
            </a:r>
            <a:br>
              <a:rPr lang="en-US" sz="1400"/>
            </a:br>
            <a:r>
              <a:rPr lang="en-US" sz="1400"/>
              <a:t>and other computer</a:t>
            </a:r>
            <a:br>
              <a:rPr lang="en-US" sz="1400"/>
            </a:br>
            <a:r>
              <a:rPr lang="en-US" sz="1400"/>
              <a:t>systems</a:t>
            </a:r>
          </a:p>
        </p:txBody>
      </p:sp>
      <p:sp>
        <p:nvSpPr>
          <p:cNvPr id="1020936" name="Rectangle 8"/>
          <p:cNvSpPr>
            <a:spLocks noChangeArrowheads="1"/>
          </p:cNvSpPr>
          <p:nvPr/>
        </p:nvSpPr>
        <p:spPr bwMode="auto">
          <a:xfrm>
            <a:off x="3546475" y="4800600"/>
            <a:ext cx="1447800" cy="4572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2745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Dialogue manager</a:t>
            </a:r>
          </a:p>
        </p:txBody>
      </p:sp>
      <p:sp>
        <p:nvSpPr>
          <p:cNvPr id="1020937" name="Rectangle 9"/>
          <p:cNvSpPr>
            <a:spLocks noChangeArrowheads="1"/>
          </p:cNvSpPr>
          <p:nvPr/>
        </p:nvSpPr>
        <p:spPr bwMode="auto">
          <a:xfrm>
            <a:off x="3622675" y="1600200"/>
            <a:ext cx="685800" cy="762000"/>
          </a:xfrm>
          <a:prstGeom prst="rect">
            <a:avLst/>
          </a:prstGeom>
          <a:gradFill rotWithShape="0">
            <a:gsLst>
              <a:gs pos="0">
                <a:srgbClr val="FFFF89"/>
              </a:gs>
              <a:gs pos="100000">
                <a:srgbClr val="FFFF89">
                  <a:gamma/>
                  <a:tint val="36471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DBMS</a:t>
            </a:r>
          </a:p>
        </p:txBody>
      </p:sp>
      <p:sp>
        <p:nvSpPr>
          <p:cNvPr id="1020938" name="Rectangle 10"/>
          <p:cNvSpPr>
            <a:spLocks noChangeArrowheads="1"/>
          </p:cNvSpPr>
          <p:nvPr/>
        </p:nvSpPr>
        <p:spPr bwMode="auto">
          <a:xfrm>
            <a:off x="4308475" y="1600200"/>
            <a:ext cx="685800" cy="762000"/>
          </a:xfrm>
          <a:prstGeom prst="rect">
            <a:avLst/>
          </a:prstGeom>
          <a:gradFill rotWithShape="0">
            <a:gsLst>
              <a:gs pos="0">
                <a:srgbClr val="FFFF89"/>
              </a:gs>
              <a:gs pos="100000">
                <a:srgbClr val="FFFF89">
                  <a:gamma/>
                  <a:tint val="36471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MMS</a:t>
            </a:r>
          </a:p>
        </p:txBody>
      </p:sp>
      <p:sp>
        <p:nvSpPr>
          <p:cNvPr id="1020939" name="Line 11"/>
          <p:cNvSpPr>
            <a:spLocks noChangeShapeType="1"/>
          </p:cNvSpPr>
          <p:nvPr/>
        </p:nvSpPr>
        <p:spPr bwMode="auto">
          <a:xfrm flipH="1" flipV="1">
            <a:off x="3241675" y="1066800"/>
            <a:ext cx="3048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020940" name="Line 12"/>
          <p:cNvSpPr>
            <a:spLocks noChangeShapeType="1"/>
          </p:cNvSpPr>
          <p:nvPr/>
        </p:nvSpPr>
        <p:spPr bwMode="auto">
          <a:xfrm flipV="1">
            <a:off x="5070475" y="1066800"/>
            <a:ext cx="3048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020941" name="Line 13"/>
          <p:cNvSpPr>
            <a:spLocks noChangeShapeType="1"/>
          </p:cNvSpPr>
          <p:nvPr/>
        </p:nvSpPr>
        <p:spPr bwMode="auto">
          <a:xfrm>
            <a:off x="5070475" y="2438400"/>
            <a:ext cx="3048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020942" name="Line 14"/>
          <p:cNvSpPr>
            <a:spLocks noChangeShapeType="1"/>
          </p:cNvSpPr>
          <p:nvPr/>
        </p:nvSpPr>
        <p:spPr bwMode="auto">
          <a:xfrm flipH="1">
            <a:off x="3241675" y="2362200"/>
            <a:ext cx="3048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020943" name="Line 15"/>
          <p:cNvSpPr>
            <a:spLocks noChangeShapeType="1"/>
          </p:cNvSpPr>
          <p:nvPr/>
        </p:nvSpPr>
        <p:spPr bwMode="auto">
          <a:xfrm>
            <a:off x="4300538" y="2471738"/>
            <a:ext cx="1587" cy="22526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pic>
        <p:nvPicPr>
          <p:cNvPr id="1020944" name="Picture 16" descr="C:\WINDOWS\Desktop\Scott\Courses\Itec1010-W00\Compu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971800"/>
            <a:ext cx="1031875" cy="1066800"/>
          </a:xfrm>
          <a:prstGeom prst="rect">
            <a:avLst/>
          </a:prstGeom>
          <a:noFill/>
        </p:spPr>
      </p:pic>
      <p:sp>
        <p:nvSpPr>
          <p:cNvPr id="1020945" name="AutoShape 17"/>
          <p:cNvSpPr>
            <a:spLocks noChangeArrowheads="1"/>
          </p:cNvSpPr>
          <p:nvPr/>
        </p:nvSpPr>
        <p:spPr bwMode="auto">
          <a:xfrm>
            <a:off x="7280275" y="2667000"/>
            <a:ext cx="1066800" cy="1371600"/>
          </a:xfrm>
          <a:prstGeom prst="can">
            <a:avLst>
              <a:gd name="adj" fmla="val 32143"/>
            </a:avLst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External</a:t>
            </a:r>
            <a:br>
              <a:rPr lang="en-US" sz="1400"/>
            </a:br>
            <a:r>
              <a:rPr lang="en-US" sz="1400"/>
              <a:t>databases</a:t>
            </a:r>
          </a:p>
        </p:txBody>
      </p:sp>
      <p:sp>
        <p:nvSpPr>
          <p:cNvPr id="1020946" name="Line 18"/>
          <p:cNvSpPr>
            <a:spLocks noChangeShapeType="1"/>
          </p:cNvSpPr>
          <p:nvPr/>
        </p:nvSpPr>
        <p:spPr bwMode="auto">
          <a:xfrm>
            <a:off x="6442075" y="34290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020947" name="Line 19"/>
          <p:cNvSpPr>
            <a:spLocks noChangeShapeType="1"/>
          </p:cNvSpPr>
          <p:nvPr/>
        </p:nvSpPr>
        <p:spPr bwMode="auto">
          <a:xfrm>
            <a:off x="1489075" y="35052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pic>
        <p:nvPicPr>
          <p:cNvPr id="1020948" name="Picture 20" descr="C:\WINDOWS\Desktop\Scott\Courses\Itec1010-W00\JoeManag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56275" y="4419600"/>
            <a:ext cx="2725738" cy="1376363"/>
          </a:xfrm>
          <a:prstGeom prst="rect">
            <a:avLst/>
          </a:prstGeom>
          <a:noFill/>
        </p:spPr>
      </p:pic>
      <p:sp>
        <p:nvSpPr>
          <p:cNvPr id="1020949" name="Line 21"/>
          <p:cNvSpPr>
            <a:spLocks noChangeShapeType="1"/>
          </p:cNvSpPr>
          <p:nvPr/>
        </p:nvSpPr>
        <p:spPr bwMode="auto">
          <a:xfrm>
            <a:off x="5070475" y="50292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Base</a:t>
            </a:r>
          </a:p>
        </p:txBody>
      </p:sp>
      <p:sp>
        <p:nvSpPr>
          <p:cNvPr id="102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05400" cy="4114800"/>
          </a:xfrm>
        </p:spPr>
        <p:txBody>
          <a:bodyPr/>
          <a:lstStyle/>
          <a:p>
            <a:r>
              <a:rPr lang="en-US" sz="2800"/>
              <a:t>Model Base</a:t>
            </a:r>
          </a:p>
          <a:p>
            <a:pPr lvl="1"/>
            <a:r>
              <a:rPr lang="en-US" sz="2400"/>
              <a:t>Provides decision makers with access to a variety of models and assists them in decision making</a:t>
            </a:r>
          </a:p>
          <a:p>
            <a:r>
              <a:rPr lang="en-US" sz="2800"/>
              <a:t>Models</a:t>
            </a:r>
          </a:p>
          <a:p>
            <a:pPr lvl="1"/>
            <a:r>
              <a:rPr lang="en-US" sz="2400"/>
              <a:t>Financial models</a:t>
            </a:r>
          </a:p>
          <a:p>
            <a:pPr lvl="1"/>
            <a:r>
              <a:rPr lang="en-US" sz="2400"/>
              <a:t>Statistical analysis models</a:t>
            </a:r>
          </a:p>
          <a:p>
            <a:pPr lvl="1"/>
            <a:r>
              <a:rPr lang="en-US" sz="2400"/>
              <a:t>Graphical models</a:t>
            </a:r>
          </a:p>
          <a:p>
            <a:pPr lvl="1"/>
            <a:r>
              <a:rPr lang="en-US" sz="2400"/>
              <a:t>Project management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371600"/>
          </a:xfrm>
        </p:spPr>
        <p:txBody>
          <a:bodyPr/>
          <a:lstStyle/>
          <a:p>
            <a:r>
              <a:rPr lang="en-US"/>
              <a:t>Advantages and Disadvantages</a:t>
            </a:r>
            <a:br>
              <a:rPr lang="en-US"/>
            </a:br>
            <a:r>
              <a:rPr lang="en-US"/>
              <a:t>of Modeling</a:t>
            </a:r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sz="2400"/>
              <a:t>Advantages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Less expensive than custom approaches or real systems.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Faster to construct than real systems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Less risky than real systems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Provides learning experience (trial and error)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Future projections are possible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Can test assumptions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Disadvantages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Assumptions about reality may be incorrect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Accuracy of predications often unreliable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Requires abstract thinking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Group Decision Support System </a:t>
            </a:r>
          </a:p>
        </p:txBody>
      </p:sp>
      <p:sp>
        <p:nvSpPr>
          <p:cNvPr id="102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Group Decision Support System (GDSS)</a:t>
            </a:r>
          </a:p>
          <a:p>
            <a:pPr lvl="1"/>
            <a:r>
              <a:rPr lang="en-US"/>
              <a:t>Contains most of the elements of DSS plus software to provide effective support in group decision-making settings</a:t>
            </a:r>
          </a:p>
        </p:txBody>
      </p:sp>
      <p:sp>
        <p:nvSpPr>
          <p:cNvPr id="1025028" name="AutoShape 4"/>
          <p:cNvSpPr>
            <a:spLocks noChangeArrowheads="1"/>
          </p:cNvSpPr>
          <p:nvPr/>
        </p:nvSpPr>
        <p:spPr bwMode="auto">
          <a:xfrm>
            <a:off x="7467600" y="5334000"/>
            <a:ext cx="1447800" cy="685800"/>
          </a:xfrm>
          <a:prstGeom prst="rightArrow">
            <a:avLst>
              <a:gd name="adj1" fmla="val 50000"/>
              <a:gd name="adj2" fmla="val 52778"/>
            </a:avLst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 Support Systems</a:t>
            </a:r>
          </a:p>
        </p:txBody>
      </p:sp>
      <p:sp>
        <p:nvSpPr>
          <p:cNvPr id="10096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Decision support systems (DSS)</a:t>
            </a:r>
          </a:p>
          <a:p>
            <a:pPr lvl="1"/>
            <a:r>
              <a:rPr lang="en-US"/>
              <a:t>Offer potential to assist in solving both semi-structured and unstructured problems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7" name="Rectangle 7"/>
          <p:cNvSpPr>
            <a:spLocks noChangeArrowheads="1"/>
          </p:cNvSpPr>
          <p:nvPr/>
        </p:nvSpPr>
        <p:spPr bwMode="auto">
          <a:xfrm>
            <a:off x="3886200" y="304800"/>
            <a:ext cx="1447800" cy="6096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Databases</a:t>
            </a:r>
          </a:p>
        </p:txBody>
      </p:sp>
      <p:sp>
        <p:nvSpPr>
          <p:cNvPr id="983048" name="Rectangle 8"/>
          <p:cNvSpPr>
            <a:spLocks noChangeArrowheads="1"/>
          </p:cNvSpPr>
          <p:nvPr/>
        </p:nvSpPr>
        <p:spPr bwMode="auto">
          <a:xfrm>
            <a:off x="2057400" y="1600200"/>
            <a:ext cx="1447800" cy="6096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Model base</a:t>
            </a:r>
          </a:p>
        </p:txBody>
      </p:sp>
      <p:sp>
        <p:nvSpPr>
          <p:cNvPr id="983049" name="Rectangle 9"/>
          <p:cNvSpPr>
            <a:spLocks noChangeArrowheads="1"/>
          </p:cNvSpPr>
          <p:nvPr/>
        </p:nvSpPr>
        <p:spPr bwMode="auto">
          <a:xfrm>
            <a:off x="3886200" y="1600200"/>
            <a:ext cx="1447800" cy="6096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GDSS processor</a:t>
            </a:r>
          </a:p>
        </p:txBody>
      </p:sp>
      <p:sp>
        <p:nvSpPr>
          <p:cNvPr id="983050" name="Rectangle 10"/>
          <p:cNvSpPr>
            <a:spLocks noChangeArrowheads="1"/>
          </p:cNvSpPr>
          <p:nvPr/>
        </p:nvSpPr>
        <p:spPr bwMode="auto">
          <a:xfrm>
            <a:off x="5715000" y="1600200"/>
            <a:ext cx="1447800" cy="6096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GDSS software</a:t>
            </a:r>
          </a:p>
        </p:txBody>
      </p:sp>
      <p:sp>
        <p:nvSpPr>
          <p:cNvPr id="983051" name="Rectangle 11"/>
          <p:cNvSpPr>
            <a:spLocks noChangeArrowheads="1"/>
          </p:cNvSpPr>
          <p:nvPr/>
        </p:nvSpPr>
        <p:spPr bwMode="auto">
          <a:xfrm>
            <a:off x="3886200" y="2819400"/>
            <a:ext cx="1447800" cy="6096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Dialogue</a:t>
            </a:r>
            <a:br>
              <a:rPr lang="en-US" sz="1400"/>
            </a:br>
            <a:r>
              <a:rPr lang="en-US" sz="1400"/>
              <a:t>manager</a:t>
            </a:r>
          </a:p>
        </p:txBody>
      </p:sp>
      <p:sp>
        <p:nvSpPr>
          <p:cNvPr id="983052" name="Rectangle 12"/>
          <p:cNvSpPr>
            <a:spLocks noChangeArrowheads="1"/>
          </p:cNvSpPr>
          <p:nvPr/>
        </p:nvSpPr>
        <p:spPr bwMode="auto">
          <a:xfrm>
            <a:off x="5715000" y="2819400"/>
            <a:ext cx="1447800" cy="6096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External database</a:t>
            </a:r>
            <a:br>
              <a:rPr lang="en-US" sz="1400"/>
            </a:br>
            <a:r>
              <a:rPr lang="en-US" sz="1400"/>
              <a:t>access</a:t>
            </a:r>
          </a:p>
        </p:txBody>
      </p:sp>
      <p:sp>
        <p:nvSpPr>
          <p:cNvPr id="983053" name="Rectangle 13"/>
          <p:cNvSpPr>
            <a:spLocks noChangeArrowheads="1"/>
          </p:cNvSpPr>
          <p:nvPr/>
        </p:nvSpPr>
        <p:spPr bwMode="auto">
          <a:xfrm>
            <a:off x="3886200" y="4267200"/>
            <a:ext cx="1447800" cy="6096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Users</a:t>
            </a:r>
          </a:p>
        </p:txBody>
      </p:sp>
      <p:sp>
        <p:nvSpPr>
          <p:cNvPr id="983054" name="Rectangle 14"/>
          <p:cNvSpPr>
            <a:spLocks noChangeArrowheads="1"/>
          </p:cNvSpPr>
          <p:nvPr/>
        </p:nvSpPr>
        <p:spPr bwMode="auto">
          <a:xfrm>
            <a:off x="1981200" y="2819400"/>
            <a:ext cx="1524000" cy="7620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Access to the internet</a:t>
            </a:r>
            <a:br>
              <a:rPr lang="en-US" sz="1200"/>
            </a:br>
            <a:r>
              <a:rPr lang="en-US" sz="1200"/>
              <a:t>and corporate intranet,</a:t>
            </a:r>
            <a:br>
              <a:rPr lang="en-US" sz="1200"/>
            </a:br>
            <a:r>
              <a:rPr lang="en-US" sz="1200"/>
              <a:t>networks, and other</a:t>
            </a:r>
            <a:br>
              <a:rPr lang="en-US" sz="1200"/>
            </a:br>
            <a:r>
              <a:rPr lang="en-US" sz="1200"/>
              <a:t>computer system</a:t>
            </a:r>
          </a:p>
        </p:txBody>
      </p:sp>
      <p:pic>
        <p:nvPicPr>
          <p:cNvPr id="983056" name="Picture 16" descr="C:\WINDOWS\Desktop\Scott\Courses\Itec1010-W00\Comput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19400"/>
            <a:ext cx="1031875" cy="1066800"/>
          </a:xfrm>
          <a:prstGeom prst="rect">
            <a:avLst/>
          </a:prstGeom>
          <a:noFill/>
        </p:spPr>
      </p:pic>
      <p:sp>
        <p:nvSpPr>
          <p:cNvPr id="983057" name="AutoShape 17"/>
          <p:cNvSpPr>
            <a:spLocks noChangeArrowheads="1"/>
          </p:cNvSpPr>
          <p:nvPr/>
        </p:nvSpPr>
        <p:spPr bwMode="auto">
          <a:xfrm>
            <a:off x="7696200" y="2438400"/>
            <a:ext cx="1066800" cy="1371600"/>
          </a:xfrm>
          <a:prstGeom prst="can">
            <a:avLst>
              <a:gd name="adj" fmla="val 32143"/>
            </a:avLst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External</a:t>
            </a:r>
            <a:br>
              <a:rPr lang="en-US" sz="1400"/>
            </a:br>
            <a:r>
              <a:rPr lang="en-US" sz="1400"/>
              <a:t>databases</a:t>
            </a:r>
          </a:p>
        </p:txBody>
      </p:sp>
      <p:pic>
        <p:nvPicPr>
          <p:cNvPr id="983058" name="Picture 18" descr="C:\WINDOWS\Desktop\Scott\Courses\Itec1010-W00\JaneManag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4572000"/>
            <a:ext cx="2387600" cy="1308100"/>
          </a:xfrm>
          <a:prstGeom prst="rect">
            <a:avLst/>
          </a:prstGeom>
          <a:noFill/>
        </p:spPr>
      </p:pic>
      <p:cxnSp>
        <p:nvCxnSpPr>
          <p:cNvPr id="983059" name="AutoShape 19"/>
          <p:cNvCxnSpPr>
            <a:cxnSpLocks noChangeShapeType="1"/>
            <a:stCxn id="983048" idx="3"/>
            <a:endCxn id="983049" idx="1"/>
          </p:cNvCxnSpPr>
          <p:nvPr/>
        </p:nvCxnSpPr>
        <p:spPr bwMode="auto">
          <a:xfrm>
            <a:off x="3505200" y="19050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983060" name="AutoShape 20"/>
          <p:cNvCxnSpPr>
            <a:cxnSpLocks noChangeShapeType="1"/>
            <a:stCxn id="983049" idx="3"/>
            <a:endCxn id="983050" idx="1"/>
          </p:cNvCxnSpPr>
          <p:nvPr/>
        </p:nvCxnSpPr>
        <p:spPr bwMode="auto">
          <a:xfrm>
            <a:off x="5334000" y="19050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983061" name="AutoShape 21"/>
          <p:cNvCxnSpPr>
            <a:cxnSpLocks noChangeShapeType="1"/>
            <a:stCxn id="983049" idx="0"/>
            <a:endCxn id="983047" idx="2"/>
          </p:cNvCxnSpPr>
          <p:nvPr/>
        </p:nvCxnSpPr>
        <p:spPr bwMode="auto">
          <a:xfrm flipV="1">
            <a:off x="4610100" y="914400"/>
            <a:ext cx="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983062" name="AutoShape 22"/>
          <p:cNvCxnSpPr>
            <a:cxnSpLocks noChangeShapeType="1"/>
            <a:stCxn id="983049" idx="2"/>
            <a:endCxn id="983051" idx="0"/>
          </p:cNvCxnSpPr>
          <p:nvPr/>
        </p:nvCxnSpPr>
        <p:spPr bwMode="auto">
          <a:xfrm>
            <a:off x="4610100" y="22098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983063" name="AutoShape 23"/>
          <p:cNvCxnSpPr>
            <a:cxnSpLocks noChangeShapeType="1"/>
            <a:stCxn id="983051" idx="2"/>
            <a:endCxn id="983053" idx="0"/>
          </p:cNvCxnSpPr>
          <p:nvPr/>
        </p:nvCxnSpPr>
        <p:spPr bwMode="auto">
          <a:xfrm>
            <a:off x="4610100" y="3429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983064" name="AutoShape 24"/>
          <p:cNvCxnSpPr>
            <a:cxnSpLocks noChangeShapeType="1"/>
            <a:stCxn id="983052" idx="3"/>
            <a:endCxn id="983057" idx="2"/>
          </p:cNvCxnSpPr>
          <p:nvPr/>
        </p:nvCxnSpPr>
        <p:spPr bwMode="auto">
          <a:xfrm>
            <a:off x="7162800" y="31242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983065" name="AutoShape 25"/>
          <p:cNvCxnSpPr>
            <a:cxnSpLocks noChangeShapeType="1"/>
            <a:stCxn id="983054" idx="1"/>
          </p:cNvCxnSpPr>
          <p:nvPr/>
        </p:nvCxnSpPr>
        <p:spPr bwMode="auto">
          <a:xfrm flipH="1">
            <a:off x="1524000" y="32004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983066" name="AutoShape 26"/>
          <p:cNvCxnSpPr>
            <a:cxnSpLocks noChangeShapeType="1"/>
          </p:cNvCxnSpPr>
          <p:nvPr/>
        </p:nvCxnSpPr>
        <p:spPr bwMode="auto">
          <a:xfrm flipH="1">
            <a:off x="3581400" y="2362200"/>
            <a:ext cx="3048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983067" name="AutoShape 27"/>
          <p:cNvCxnSpPr>
            <a:cxnSpLocks noChangeShapeType="1"/>
          </p:cNvCxnSpPr>
          <p:nvPr/>
        </p:nvCxnSpPr>
        <p:spPr bwMode="auto">
          <a:xfrm>
            <a:off x="5410200" y="2286000"/>
            <a:ext cx="3048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983068" name="AutoShape 28"/>
          <p:cNvCxnSpPr>
            <a:cxnSpLocks noChangeShapeType="1"/>
            <a:stCxn id="983053" idx="3"/>
            <a:endCxn id="0" idx="0"/>
          </p:cNvCxnSpPr>
          <p:nvPr/>
        </p:nvCxnSpPr>
        <p:spPr bwMode="auto">
          <a:xfrm>
            <a:off x="5334000" y="4572000"/>
            <a:ext cx="157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a GDSS (1)</a:t>
            </a:r>
          </a:p>
        </p:txBody>
      </p:sp>
      <p:sp>
        <p:nvSpPr>
          <p:cNvPr id="102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Special design</a:t>
            </a:r>
          </a:p>
          <a:p>
            <a:pPr>
              <a:lnSpc>
                <a:spcPct val="90000"/>
              </a:lnSpc>
            </a:pPr>
            <a:r>
              <a:rPr lang="en-US" sz="2800"/>
              <a:t>Ease of use</a:t>
            </a:r>
          </a:p>
          <a:p>
            <a:pPr>
              <a:lnSpc>
                <a:spcPct val="90000"/>
              </a:lnSpc>
            </a:pPr>
            <a:r>
              <a:rPr lang="en-US" sz="2800"/>
              <a:t>Flexibility</a:t>
            </a:r>
          </a:p>
          <a:p>
            <a:pPr>
              <a:lnSpc>
                <a:spcPct val="90000"/>
              </a:lnSpc>
            </a:pPr>
            <a:r>
              <a:rPr lang="en-US" sz="2800"/>
              <a:t>Decision-making support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Delphi approach (decision makers are geographically dispersed)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Brainstorming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Group consensus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Nominal group technique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a GDSS (2)</a:t>
            </a:r>
          </a:p>
        </p:txBody>
      </p:sp>
      <p:sp>
        <p:nvSpPr>
          <p:cNvPr id="102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Anonymous input</a:t>
            </a:r>
          </a:p>
          <a:p>
            <a:r>
              <a:rPr lang="en-US"/>
              <a:t>Reduction of negative group behaviour</a:t>
            </a:r>
          </a:p>
          <a:p>
            <a:r>
              <a:rPr lang="en-US"/>
              <a:t>Parallel communication</a:t>
            </a:r>
          </a:p>
          <a:p>
            <a:r>
              <a:rPr lang="en-US"/>
              <a:t>Automated record keeping</a:t>
            </a:r>
          </a:p>
          <a:p>
            <a:r>
              <a:rPr lang="en-US"/>
              <a:t>Cost, control, complexity factors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371600"/>
          </a:xfrm>
        </p:spPr>
        <p:txBody>
          <a:bodyPr/>
          <a:lstStyle/>
          <a:p>
            <a:r>
              <a:rPr lang="en-US"/>
              <a:t>Components of a GDSS and GDSS Software</a:t>
            </a:r>
          </a:p>
        </p:txBody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Database</a:t>
            </a:r>
          </a:p>
          <a:p>
            <a:pPr>
              <a:lnSpc>
                <a:spcPct val="90000"/>
              </a:lnSpc>
            </a:pPr>
            <a:r>
              <a:rPr lang="en-US" sz="2800"/>
              <a:t>Model base</a:t>
            </a:r>
          </a:p>
          <a:p>
            <a:pPr>
              <a:lnSpc>
                <a:spcPct val="90000"/>
              </a:lnSpc>
            </a:pPr>
            <a:r>
              <a:rPr lang="en-US" sz="2800"/>
              <a:t>Dialogue manager</a:t>
            </a:r>
          </a:p>
          <a:p>
            <a:pPr>
              <a:lnSpc>
                <a:spcPct val="90000"/>
              </a:lnSpc>
            </a:pPr>
            <a:r>
              <a:rPr lang="en-US" sz="2800"/>
              <a:t>Communication capability</a:t>
            </a:r>
          </a:p>
          <a:p>
            <a:pPr>
              <a:lnSpc>
                <a:spcPct val="90000"/>
              </a:lnSpc>
            </a:pPr>
            <a:r>
              <a:rPr lang="en-US" sz="2800"/>
              <a:t>Special software (also called GroupWare)</a:t>
            </a:r>
          </a:p>
          <a:p>
            <a:pPr>
              <a:lnSpc>
                <a:spcPct val="90000"/>
              </a:lnSpc>
            </a:pPr>
            <a:r>
              <a:rPr lang="en-US" sz="2800"/>
              <a:t>E.g., Lotus Notes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people located around the world work on the same project, documents, and files, efficiently and at the same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 Room</a:t>
            </a:r>
          </a:p>
        </p:txBody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Decision Room</a:t>
            </a:r>
          </a:p>
          <a:p>
            <a:pPr lvl="1"/>
            <a:r>
              <a:rPr lang="en-US" sz="2400"/>
              <a:t>For decision makers located in the same geographic area or building</a:t>
            </a:r>
          </a:p>
          <a:p>
            <a:pPr lvl="1"/>
            <a:r>
              <a:rPr lang="en-US" sz="2400"/>
              <a:t>Use of computing devices, special software, networking capabilities, display equipment, and a session leader</a:t>
            </a:r>
          </a:p>
          <a:p>
            <a:pPr lvl="1"/>
            <a:r>
              <a:rPr lang="en-US" sz="2400"/>
              <a:t>Collect, coordinate, and feed back organized information to help a group make a decision</a:t>
            </a:r>
          </a:p>
          <a:p>
            <a:pPr lvl="1"/>
            <a:r>
              <a:rPr lang="en-US" sz="2400"/>
              <a:t>Combines face-to-face verbal interaction with technology-aided formalization</a:t>
            </a:r>
          </a:p>
        </p:txBody>
      </p:sp>
      <p:sp>
        <p:nvSpPr>
          <p:cNvPr id="1031172" name="AutoShape 4"/>
          <p:cNvSpPr>
            <a:spLocks noChangeArrowheads="1"/>
          </p:cNvSpPr>
          <p:nvPr/>
        </p:nvSpPr>
        <p:spPr bwMode="auto">
          <a:xfrm>
            <a:off x="7467600" y="5334000"/>
            <a:ext cx="1447800" cy="685800"/>
          </a:xfrm>
          <a:prstGeom prst="rightArrow">
            <a:avLst>
              <a:gd name="adj1" fmla="val 50000"/>
              <a:gd name="adj2" fmla="val 52778"/>
            </a:avLst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76200"/>
            <a:ext cx="6858000" cy="605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Wide Area Decision Network</a:t>
            </a:r>
          </a:p>
        </p:txBody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Characteristics</a:t>
            </a:r>
          </a:p>
          <a:p>
            <a:pPr lvl="1"/>
            <a:r>
              <a:rPr lang="en-US"/>
              <a:t> Location of group members is distant</a:t>
            </a:r>
          </a:p>
          <a:p>
            <a:pPr lvl="1"/>
            <a:r>
              <a:rPr lang="en-US"/>
              <a:t> Decision frequency is high</a:t>
            </a:r>
          </a:p>
          <a:p>
            <a:pPr lvl="1"/>
            <a:r>
              <a:rPr lang="en-US"/>
              <a:t> Virtual workgroups</a:t>
            </a:r>
          </a:p>
          <a:p>
            <a:pPr lvl="2"/>
            <a:r>
              <a:rPr lang="en-US"/>
              <a:t>Groups of workers located around the world working on common problems via a GDSS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Executive Support System</a:t>
            </a:r>
          </a:p>
        </p:txBody>
      </p:sp>
      <p:sp>
        <p:nvSpPr>
          <p:cNvPr id="103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257800" cy="4114800"/>
          </a:xfrm>
        </p:spPr>
        <p:txBody>
          <a:bodyPr/>
          <a:lstStyle/>
          <a:p>
            <a:r>
              <a:rPr lang="en-US"/>
              <a:t>Characteristics</a:t>
            </a:r>
          </a:p>
          <a:p>
            <a:pPr lvl="1"/>
            <a:r>
              <a:rPr lang="en-US"/>
              <a:t>A specialized DSS that includes all the hardware, software, data, procedures, and people used to assist senior-level executives within the organization</a:t>
            </a:r>
          </a:p>
          <a:p>
            <a:endParaRPr lang="en-US"/>
          </a:p>
        </p:txBody>
      </p:sp>
      <p:sp>
        <p:nvSpPr>
          <p:cNvPr id="1035268" name="Rectangle 4"/>
          <p:cNvSpPr>
            <a:spLocks noChangeArrowheads="1"/>
          </p:cNvSpPr>
          <p:nvPr/>
        </p:nvSpPr>
        <p:spPr bwMode="auto">
          <a:xfrm>
            <a:off x="6172200" y="1981200"/>
            <a:ext cx="2362200" cy="6096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Board of directors</a:t>
            </a:r>
          </a:p>
        </p:txBody>
      </p:sp>
      <p:sp>
        <p:nvSpPr>
          <p:cNvPr id="1035269" name="Rectangle 5"/>
          <p:cNvSpPr>
            <a:spLocks noChangeArrowheads="1"/>
          </p:cNvSpPr>
          <p:nvPr/>
        </p:nvSpPr>
        <p:spPr bwMode="auto">
          <a:xfrm>
            <a:off x="6172200" y="3048000"/>
            <a:ext cx="2362200" cy="6858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President</a:t>
            </a:r>
          </a:p>
        </p:txBody>
      </p:sp>
      <p:sp>
        <p:nvSpPr>
          <p:cNvPr id="1035270" name="Rectangle 6"/>
          <p:cNvSpPr>
            <a:spLocks noChangeArrowheads="1"/>
          </p:cNvSpPr>
          <p:nvPr/>
        </p:nvSpPr>
        <p:spPr bwMode="auto">
          <a:xfrm>
            <a:off x="6172200" y="4267200"/>
            <a:ext cx="2362200" cy="6096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Function area</a:t>
            </a:r>
            <a:br>
              <a:rPr lang="en-US" sz="1800"/>
            </a:br>
            <a:r>
              <a:rPr lang="en-US" sz="1800"/>
              <a:t>vice presidents</a:t>
            </a:r>
          </a:p>
        </p:txBody>
      </p:sp>
      <p:sp>
        <p:nvSpPr>
          <p:cNvPr id="1035271" name="Rectangle 7"/>
          <p:cNvSpPr>
            <a:spLocks noChangeArrowheads="1"/>
          </p:cNvSpPr>
          <p:nvPr/>
        </p:nvSpPr>
        <p:spPr bwMode="auto">
          <a:xfrm>
            <a:off x="6172200" y="5334000"/>
            <a:ext cx="2362200" cy="6858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Function area</a:t>
            </a:r>
            <a:br>
              <a:rPr lang="en-US" sz="1800"/>
            </a:br>
            <a:r>
              <a:rPr lang="en-US" sz="1800"/>
              <a:t>managers</a:t>
            </a:r>
          </a:p>
        </p:txBody>
      </p:sp>
      <p:cxnSp>
        <p:nvCxnSpPr>
          <p:cNvPr id="1035272" name="AutoShape 8"/>
          <p:cNvCxnSpPr>
            <a:cxnSpLocks noChangeShapeType="1"/>
            <a:stCxn id="1035271" idx="0"/>
            <a:endCxn id="1035270" idx="2"/>
          </p:cNvCxnSpPr>
          <p:nvPr/>
        </p:nvCxnSpPr>
        <p:spPr bwMode="auto">
          <a:xfrm flipV="1">
            <a:off x="7353300" y="4876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5273" name="AutoShape 9"/>
          <p:cNvCxnSpPr>
            <a:cxnSpLocks noChangeShapeType="1"/>
            <a:stCxn id="1035270" idx="0"/>
            <a:endCxn id="1035269" idx="2"/>
          </p:cNvCxnSpPr>
          <p:nvPr/>
        </p:nvCxnSpPr>
        <p:spPr bwMode="auto">
          <a:xfrm flipV="1">
            <a:off x="7353300" y="37338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5274" name="AutoShape 10"/>
          <p:cNvCxnSpPr>
            <a:cxnSpLocks noChangeShapeType="1"/>
            <a:stCxn id="1035269" idx="0"/>
            <a:endCxn id="1035268" idx="2"/>
          </p:cNvCxnSpPr>
          <p:nvPr/>
        </p:nvCxnSpPr>
        <p:spPr bwMode="auto">
          <a:xfrm flipV="1">
            <a:off x="7353300" y="2590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ESSs</a:t>
            </a:r>
          </a:p>
        </p:txBody>
      </p:sp>
      <p:sp>
        <p:nvSpPr>
          <p:cNvPr id="103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Tailored to individual executives</a:t>
            </a:r>
          </a:p>
          <a:p>
            <a:r>
              <a:rPr lang="en-US" sz="2800"/>
              <a:t>Easy to use</a:t>
            </a:r>
          </a:p>
          <a:p>
            <a:r>
              <a:rPr lang="en-US" sz="2800"/>
              <a:t>Drill down capabilities</a:t>
            </a:r>
          </a:p>
          <a:p>
            <a:r>
              <a:rPr lang="en-US" sz="2800"/>
              <a:t>Support the need for external data</a:t>
            </a:r>
          </a:p>
          <a:p>
            <a:r>
              <a:rPr lang="en-US" sz="2800"/>
              <a:t>Help with situations with high degree of uncertainty</a:t>
            </a:r>
          </a:p>
          <a:p>
            <a:r>
              <a:rPr lang="en-US" sz="2800"/>
              <a:t>Futures orientation (predictions, forecasting)</a:t>
            </a:r>
          </a:p>
          <a:p>
            <a:r>
              <a:rPr lang="en-US" sz="2800"/>
              <a:t>Linked with value-added business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Capabilities of an ESS</a:t>
            </a:r>
          </a:p>
        </p:txBody>
      </p:sp>
      <p:sp>
        <p:nvSpPr>
          <p:cNvPr id="103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Support for</a:t>
            </a:r>
          </a:p>
          <a:p>
            <a:pPr lvl="1"/>
            <a:r>
              <a:rPr lang="en-US"/>
              <a:t>defining overall vision</a:t>
            </a:r>
          </a:p>
          <a:p>
            <a:pPr lvl="1"/>
            <a:r>
              <a:rPr lang="en-US"/>
              <a:t>strategic planning</a:t>
            </a:r>
          </a:p>
          <a:p>
            <a:pPr lvl="1"/>
            <a:r>
              <a:rPr lang="en-US"/>
              <a:t>strategic organizing and staffing</a:t>
            </a:r>
          </a:p>
          <a:p>
            <a:pPr lvl="1"/>
            <a:r>
              <a:rPr lang="en-US"/>
              <a:t>strategic control</a:t>
            </a:r>
          </a:p>
          <a:p>
            <a:pPr lvl="1"/>
            <a:r>
              <a:rPr lang="en-US"/>
              <a:t>crisis management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371600"/>
          </a:xfrm>
        </p:spPr>
        <p:txBody>
          <a:bodyPr/>
          <a:lstStyle/>
          <a:p>
            <a:r>
              <a:rPr lang="en-US" sz="4000"/>
              <a:t>Decision Making as a Component of Problem Solving</a:t>
            </a:r>
          </a:p>
        </p:txBody>
      </p:sp>
      <p:sp>
        <p:nvSpPr>
          <p:cNvPr id="1010693" name="Rectangle 5"/>
          <p:cNvSpPr>
            <a:spLocks noChangeArrowheads="1"/>
          </p:cNvSpPr>
          <p:nvPr/>
        </p:nvSpPr>
        <p:spPr bwMode="auto">
          <a:xfrm>
            <a:off x="3810000" y="1905000"/>
            <a:ext cx="1676400" cy="6096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Intelligence</a:t>
            </a:r>
          </a:p>
        </p:txBody>
      </p:sp>
      <p:sp>
        <p:nvSpPr>
          <p:cNvPr id="1010694" name="Rectangle 6"/>
          <p:cNvSpPr>
            <a:spLocks noChangeArrowheads="1"/>
          </p:cNvSpPr>
          <p:nvPr/>
        </p:nvSpPr>
        <p:spPr bwMode="auto">
          <a:xfrm>
            <a:off x="3810000" y="2819400"/>
            <a:ext cx="1676400" cy="6096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Design</a:t>
            </a:r>
          </a:p>
        </p:txBody>
      </p:sp>
      <p:sp>
        <p:nvSpPr>
          <p:cNvPr id="1010695" name="Rectangle 7"/>
          <p:cNvSpPr>
            <a:spLocks noChangeArrowheads="1"/>
          </p:cNvSpPr>
          <p:nvPr/>
        </p:nvSpPr>
        <p:spPr bwMode="auto">
          <a:xfrm>
            <a:off x="3810000" y="3733800"/>
            <a:ext cx="1676400" cy="6096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Choice</a:t>
            </a:r>
          </a:p>
        </p:txBody>
      </p:sp>
      <p:sp>
        <p:nvSpPr>
          <p:cNvPr id="1010696" name="Rectangle 8"/>
          <p:cNvSpPr>
            <a:spLocks noChangeArrowheads="1"/>
          </p:cNvSpPr>
          <p:nvPr/>
        </p:nvSpPr>
        <p:spPr bwMode="auto">
          <a:xfrm>
            <a:off x="3810000" y="4648200"/>
            <a:ext cx="1676400" cy="6096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Implementation</a:t>
            </a:r>
          </a:p>
        </p:txBody>
      </p:sp>
      <p:sp>
        <p:nvSpPr>
          <p:cNvPr id="1010697" name="Rectangle 9"/>
          <p:cNvSpPr>
            <a:spLocks noChangeArrowheads="1"/>
          </p:cNvSpPr>
          <p:nvPr/>
        </p:nvSpPr>
        <p:spPr bwMode="auto">
          <a:xfrm>
            <a:off x="3810000" y="5486400"/>
            <a:ext cx="1676400" cy="609600"/>
          </a:xfrm>
          <a:prstGeom prst="rect">
            <a:avLst/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Monitoring</a:t>
            </a:r>
          </a:p>
        </p:txBody>
      </p:sp>
      <p:sp>
        <p:nvSpPr>
          <p:cNvPr id="1010698" name="AutoShape 10"/>
          <p:cNvSpPr>
            <a:spLocks/>
          </p:cNvSpPr>
          <p:nvPr/>
        </p:nvSpPr>
        <p:spPr bwMode="auto">
          <a:xfrm>
            <a:off x="3581400" y="1905000"/>
            <a:ext cx="76200" cy="2438400"/>
          </a:xfrm>
          <a:prstGeom prst="leftBracket">
            <a:avLst>
              <a:gd name="adj" fmla="val 26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0699" name="AutoShape 11"/>
          <p:cNvSpPr>
            <a:spLocks/>
          </p:cNvSpPr>
          <p:nvPr/>
        </p:nvSpPr>
        <p:spPr bwMode="auto">
          <a:xfrm>
            <a:off x="5562600" y="1905000"/>
            <a:ext cx="228600" cy="4191000"/>
          </a:xfrm>
          <a:prstGeom prst="rightBracket">
            <a:avLst>
              <a:gd name="adj" fmla="val 15277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0701" name="Text Box 13"/>
          <p:cNvSpPr txBox="1">
            <a:spLocks noChangeArrowheads="1"/>
          </p:cNvSpPr>
          <p:nvPr/>
        </p:nvSpPr>
        <p:spPr bwMode="auto">
          <a:xfrm>
            <a:off x="6019800" y="3657600"/>
            <a:ext cx="114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Problem</a:t>
            </a:r>
            <a:br>
              <a:rPr lang="en-US"/>
            </a:br>
            <a:r>
              <a:rPr lang="en-US"/>
              <a:t>solving</a:t>
            </a:r>
          </a:p>
        </p:txBody>
      </p:sp>
      <p:sp>
        <p:nvSpPr>
          <p:cNvPr id="1010707" name="Text Box 19"/>
          <p:cNvSpPr txBox="1">
            <a:spLocks noChangeArrowheads="1"/>
          </p:cNvSpPr>
          <p:nvPr/>
        </p:nvSpPr>
        <p:spPr bwMode="auto">
          <a:xfrm>
            <a:off x="2438400" y="2590800"/>
            <a:ext cx="114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Decision</a:t>
            </a:r>
            <a:br>
              <a:rPr lang="en-US"/>
            </a:br>
            <a:r>
              <a:rPr lang="en-US"/>
              <a:t>making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19400"/>
            <a:ext cx="7772400" cy="1143000"/>
          </a:xfrm>
          <a:solidFill>
            <a:srgbClr val="DDEEFF"/>
          </a:solidFill>
        </p:spPr>
        <p:txBody>
          <a:bodyPr/>
          <a:lstStyle/>
          <a:p>
            <a:r>
              <a:rPr lang="en-US" dirty="0"/>
              <a:t>End of </a:t>
            </a:r>
            <a:r>
              <a:rPr lang="en-US" dirty="0" smtClean="0"/>
              <a:t>Chapter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Solving Factors</a:t>
            </a:r>
          </a:p>
        </p:txBody>
      </p:sp>
      <p:sp>
        <p:nvSpPr>
          <p:cNvPr id="1012739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Multiple decision objectives</a:t>
            </a:r>
          </a:p>
          <a:p>
            <a:r>
              <a:rPr lang="en-US" sz="2800"/>
              <a:t>Increased alternatives</a:t>
            </a:r>
          </a:p>
          <a:p>
            <a:r>
              <a:rPr lang="en-US" sz="2800"/>
              <a:t>Increased competition</a:t>
            </a:r>
          </a:p>
          <a:p>
            <a:r>
              <a:rPr lang="en-US" sz="2800"/>
              <a:t>The need for creativity</a:t>
            </a:r>
          </a:p>
          <a:p>
            <a:r>
              <a:rPr lang="en-US" sz="2800"/>
              <a:t>Social and political actions</a:t>
            </a:r>
          </a:p>
          <a:p>
            <a:r>
              <a:rPr lang="en-US" sz="2800"/>
              <a:t>International aspects</a:t>
            </a:r>
          </a:p>
          <a:p>
            <a:r>
              <a:rPr lang="en-US" sz="2800"/>
              <a:t>Technology</a:t>
            </a:r>
          </a:p>
          <a:p>
            <a:r>
              <a:rPr lang="en-US" sz="2800"/>
              <a:t>Time compression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a DSS (1)</a:t>
            </a:r>
          </a:p>
        </p:txBody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Handles large amounts of data from different sources</a:t>
            </a:r>
          </a:p>
          <a:p>
            <a:r>
              <a:rPr lang="en-US"/>
              <a:t>Provides report and presentation flexibility</a:t>
            </a:r>
          </a:p>
          <a:p>
            <a:r>
              <a:rPr lang="en-US"/>
              <a:t>Offers both textual and graphical orientation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a DSS (2)</a:t>
            </a:r>
          </a:p>
        </p:txBody>
      </p:sp>
      <p:sp>
        <p:nvSpPr>
          <p:cNvPr id="101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Supports drill down analysis</a:t>
            </a:r>
          </a:p>
          <a:p>
            <a:r>
              <a:rPr lang="en-US"/>
              <a:t>Performs complex, sophisticated analysis and comparisons using advanced software packages</a:t>
            </a:r>
          </a:p>
          <a:p>
            <a:r>
              <a:rPr lang="en-US"/>
              <a:t>Supports optimization, satisficing, and heuristic approaches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a DSS (3)</a:t>
            </a:r>
          </a:p>
        </p:txBody>
      </p:sp>
      <p:sp>
        <p:nvSpPr>
          <p:cNvPr id="101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Performs different types of analyses</a:t>
            </a:r>
          </a:p>
          <a:p>
            <a:pPr lvl="1"/>
            <a:r>
              <a:rPr lang="en-US"/>
              <a:t>“What-if” analysis</a:t>
            </a:r>
          </a:p>
          <a:p>
            <a:pPr lvl="2"/>
            <a:r>
              <a:rPr lang="en-US"/>
              <a:t>Makes hypothetical changes to problem and observes impact on the results</a:t>
            </a:r>
          </a:p>
          <a:p>
            <a:pPr lvl="1"/>
            <a:r>
              <a:rPr lang="en-US"/>
              <a:t>Simulation</a:t>
            </a:r>
          </a:p>
          <a:p>
            <a:pPr lvl="2"/>
            <a:r>
              <a:rPr lang="en-US"/>
              <a:t>Duplicates features of a real system</a:t>
            </a:r>
          </a:p>
          <a:p>
            <a:pPr lvl="1"/>
            <a:r>
              <a:rPr lang="en-US"/>
              <a:t>Goal-seeking analysis</a:t>
            </a:r>
          </a:p>
          <a:p>
            <a:pPr lvl="2"/>
            <a:r>
              <a:rPr lang="en-US"/>
              <a:t>Determines problem data required for a given 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 Seeking Example</a:t>
            </a:r>
          </a:p>
        </p:txBody>
      </p:sp>
      <p:sp>
        <p:nvSpPr>
          <p:cNvPr id="10393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 know the desired result</a:t>
            </a:r>
          </a:p>
          <a:p>
            <a:r>
              <a:rPr lang="en-US"/>
              <a:t>You want to know the required input(s)</a:t>
            </a:r>
          </a:p>
          <a:p>
            <a:r>
              <a:rPr lang="en-US"/>
              <a:t>Example:</a:t>
            </a:r>
          </a:p>
          <a:p>
            <a:pPr lvl="1"/>
            <a:r>
              <a:rPr lang="en-US"/>
              <a:t>Microsoft Excel’s “Goal Seek” and “Solver” functions</a:t>
            </a:r>
          </a:p>
        </p:txBody>
      </p:sp>
      <p:sp>
        <p:nvSpPr>
          <p:cNvPr id="1039364" name="AutoShape 1028"/>
          <p:cNvSpPr>
            <a:spLocks noChangeArrowheads="1"/>
          </p:cNvSpPr>
          <p:nvPr/>
        </p:nvSpPr>
        <p:spPr bwMode="auto">
          <a:xfrm>
            <a:off x="7467600" y="5334000"/>
            <a:ext cx="1447800" cy="685800"/>
          </a:xfrm>
          <a:prstGeom prst="rightArrow">
            <a:avLst>
              <a:gd name="adj1" fmla="val 50000"/>
              <a:gd name="adj2" fmla="val 52778"/>
            </a:avLst>
          </a:prstGeom>
          <a:gradFill rotWithShape="0">
            <a:gsLst>
              <a:gs pos="0">
                <a:srgbClr val="A0B3D4"/>
              </a:gs>
              <a:gs pos="100000">
                <a:srgbClr val="A0B3D4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340" name="Picture 10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025" y="523875"/>
            <a:ext cx="7572375" cy="541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8341" name="AutoShape 1029"/>
          <p:cNvSpPr>
            <a:spLocks noChangeArrowheads="1"/>
          </p:cNvSpPr>
          <p:nvPr/>
        </p:nvSpPr>
        <p:spPr bwMode="auto">
          <a:xfrm>
            <a:off x="6324600" y="3200400"/>
            <a:ext cx="2362200" cy="1143000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tint val="2431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/>
              <a:t>Excel</a:t>
            </a:r>
          </a:p>
          <a:p>
            <a:pPr algn="ctr"/>
            <a:r>
              <a:rPr lang="en-US" sz="2400" b="1"/>
              <a:t>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8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8341" grpId="0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0B3D4"/>
            </a:gs>
            <a:gs pos="100000">
              <a:srgbClr val="A0B3D4">
                <a:gamma/>
                <a:tint val="24314"/>
                <a:invGamma/>
              </a:srgb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0B3D4"/>
            </a:gs>
            <a:gs pos="100000">
              <a:srgbClr val="A0B3D4">
                <a:gamma/>
                <a:tint val="24314"/>
                <a:invGamma/>
              </a:srgb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2093</TotalTime>
  <Words>811</Words>
  <Application>Microsoft PowerPoint</Application>
  <PresentationFormat>On-screen Show (4:3)</PresentationFormat>
  <Paragraphs>181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Default Design</vt:lpstr>
      <vt:lpstr>Decision Support Systems</vt:lpstr>
      <vt:lpstr>Decision Support Systems</vt:lpstr>
      <vt:lpstr>Decision Making as a Component of Problem Solving</vt:lpstr>
      <vt:lpstr>Problem Solving Factors</vt:lpstr>
      <vt:lpstr>Characteristics of a DSS (1)</vt:lpstr>
      <vt:lpstr>Characteristics of a DSS (2)</vt:lpstr>
      <vt:lpstr>Characteristics of a DSS (3)</vt:lpstr>
      <vt:lpstr>Goal Seeking Example</vt:lpstr>
      <vt:lpstr>Slide 9</vt:lpstr>
      <vt:lpstr>Capabilities of a DSS (1)</vt:lpstr>
      <vt:lpstr>Capabilities of a DSS (2)</vt:lpstr>
      <vt:lpstr>Decision Making Levels</vt:lpstr>
      <vt:lpstr>Integration of TPS, MIS, and DSS</vt:lpstr>
      <vt:lpstr>Web-Based  Decision Support Systems</vt:lpstr>
      <vt:lpstr>Components of a DSS</vt:lpstr>
      <vt:lpstr>Slide 16</vt:lpstr>
      <vt:lpstr>Model Base</vt:lpstr>
      <vt:lpstr>Advantages and Disadvantages of Modeling</vt:lpstr>
      <vt:lpstr>Group Decision Support System </vt:lpstr>
      <vt:lpstr>Slide 20</vt:lpstr>
      <vt:lpstr>Characteristics of a GDSS (1)</vt:lpstr>
      <vt:lpstr>Characteristics of a GDSS (2)</vt:lpstr>
      <vt:lpstr>Components of a GDSS and GDSS Software</vt:lpstr>
      <vt:lpstr>Decision Room</vt:lpstr>
      <vt:lpstr>Slide 25</vt:lpstr>
      <vt:lpstr>Wide Area Decision Network</vt:lpstr>
      <vt:lpstr>Executive Support System</vt:lpstr>
      <vt:lpstr>Characteristics of ESSs</vt:lpstr>
      <vt:lpstr>Capabilities of an ESS</vt:lpstr>
      <vt:lpstr>End of Chapter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Scott MacKenzie</dc:creator>
  <cp:lastModifiedBy>Avinash</cp:lastModifiedBy>
  <cp:revision>145</cp:revision>
  <dcterms:created xsi:type="dcterms:W3CDTF">1999-12-23T23:02:29Z</dcterms:created>
  <dcterms:modified xsi:type="dcterms:W3CDTF">2017-08-17T06:53:58Z</dcterms:modified>
</cp:coreProperties>
</file>