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0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8C60C-B8BF-468F-912F-A2AB37B13A0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44D7D92-2B49-4F54-A632-4B39FBDAA20F}">
      <dgm:prSet phldrT="[Text]"/>
      <dgm:spPr/>
      <dgm:t>
        <a:bodyPr/>
        <a:lstStyle/>
        <a:p>
          <a:r>
            <a:rPr lang="en-US" dirty="0" smtClean="0"/>
            <a:t>Raw material producer</a:t>
          </a:r>
          <a:endParaRPr lang="en-US" dirty="0"/>
        </a:p>
      </dgm:t>
    </dgm:pt>
    <dgm:pt modelId="{5805D851-C593-4D0A-B4BE-367AFA08AF88}" type="parTrans" cxnId="{7CF2A5A9-BA5F-48FE-B66A-DCC725252B9A}">
      <dgm:prSet/>
      <dgm:spPr/>
      <dgm:t>
        <a:bodyPr/>
        <a:lstStyle/>
        <a:p>
          <a:endParaRPr lang="en-US"/>
        </a:p>
      </dgm:t>
    </dgm:pt>
    <dgm:pt modelId="{CB650DBC-D5A4-42E3-B485-D1F5795B03DC}" type="sibTrans" cxnId="{7CF2A5A9-BA5F-48FE-B66A-DCC725252B9A}">
      <dgm:prSet/>
      <dgm:spPr/>
      <dgm:t>
        <a:bodyPr/>
        <a:lstStyle/>
        <a:p>
          <a:endParaRPr lang="en-US"/>
        </a:p>
      </dgm:t>
    </dgm:pt>
    <dgm:pt modelId="{980216F3-C25F-4A05-8111-B45C4C3F91EF}">
      <dgm:prSet phldrT="[Text]"/>
      <dgm:spPr/>
      <dgm:t>
        <a:bodyPr/>
        <a:lstStyle/>
        <a:p>
          <a:r>
            <a:rPr lang="en-US" dirty="0" smtClean="0"/>
            <a:t>Manufacturer</a:t>
          </a:r>
          <a:endParaRPr lang="en-US" dirty="0"/>
        </a:p>
      </dgm:t>
    </dgm:pt>
    <dgm:pt modelId="{43451B7B-36FB-45AC-A4DE-BC3FF10E02A1}" type="parTrans" cxnId="{17D60F79-3303-42A0-8249-05942FB775DA}">
      <dgm:prSet/>
      <dgm:spPr/>
      <dgm:t>
        <a:bodyPr/>
        <a:lstStyle/>
        <a:p>
          <a:endParaRPr lang="en-US"/>
        </a:p>
      </dgm:t>
    </dgm:pt>
    <dgm:pt modelId="{25B4B10D-0D1C-40D0-A5E9-2468F120166B}" type="sibTrans" cxnId="{17D60F79-3303-42A0-8249-05942FB775DA}">
      <dgm:prSet/>
      <dgm:spPr/>
      <dgm:t>
        <a:bodyPr/>
        <a:lstStyle/>
        <a:p>
          <a:endParaRPr lang="en-US"/>
        </a:p>
      </dgm:t>
    </dgm:pt>
    <dgm:pt modelId="{152A17F4-E9BB-4626-BD8A-2B40E584F169}">
      <dgm:prSet phldrT="[Text]"/>
      <dgm:spPr/>
      <dgm:t>
        <a:bodyPr/>
        <a:lstStyle/>
        <a:p>
          <a:r>
            <a:rPr lang="en-US" dirty="0" smtClean="0"/>
            <a:t>Distributor</a:t>
          </a:r>
          <a:endParaRPr lang="en-US" dirty="0"/>
        </a:p>
      </dgm:t>
    </dgm:pt>
    <dgm:pt modelId="{ED4A2D6B-1310-4630-8184-69D7532D3A78}" type="parTrans" cxnId="{810178E4-CAEA-4941-8948-79D4E0499C47}">
      <dgm:prSet/>
      <dgm:spPr/>
      <dgm:t>
        <a:bodyPr/>
        <a:lstStyle/>
        <a:p>
          <a:endParaRPr lang="en-US"/>
        </a:p>
      </dgm:t>
    </dgm:pt>
    <dgm:pt modelId="{31496C74-C417-4F6A-A241-57F9E1B0ABFF}" type="sibTrans" cxnId="{810178E4-CAEA-4941-8948-79D4E0499C47}">
      <dgm:prSet/>
      <dgm:spPr/>
      <dgm:t>
        <a:bodyPr/>
        <a:lstStyle/>
        <a:p>
          <a:endParaRPr lang="en-US"/>
        </a:p>
      </dgm:t>
    </dgm:pt>
    <dgm:pt modelId="{9085B01E-8438-4B3D-8818-E693C249DE70}">
      <dgm:prSet/>
      <dgm:spPr/>
      <dgm:t>
        <a:bodyPr/>
        <a:lstStyle/>
        <a:p>
          <a:r>
            <a:rPr lang="en-US" dirty="0" smtClean="0"/>
            <a:t>Retailer</a:t>
          </a:r>
          <a:endParaRPr lang="en-US" dirty="0"/>
        </a:p>
      </dgm:t>
    </dgm:pt>
    <dgm:pt modelId="{A155EC92-9037-4EEF-B556-FDC5A2E120B2}" type="parTrans" cxnId="{541AA27D-CF35-411D-90A8-4FBADE19FB03}">
      <dgm:prSet/>
      <dgm:spPr/>
      <dgm:t>
        <a:bodyPr/>
        <a:lstStyle/>
        <a:p>
          <a:endParaRPr lang="en-US"/>
        </a:p>
      </dgm:t>
    </dgm:pt>
    <dgm:pt modelId="{3BC1DF4B-092D-4BB2-8039-DFC47C0967DF}" type="sibTrans" cxnId="{541AA27D-CF35-411D-90A8-4FBADE19FB03}">
      <dgm:prSet/>
      <dgm:spPr/>
      <dgm:t>
        <a:bodyPr/>
        <a:lstStyle/>
        <a:p>
          <a:endParaRPr lang="en-US"/>
        </a:p>
      </dgm:t>
    </dgm:pt>
    <dgm:pt modelId="{9406BDCD-0BE4-4813-841C-78D797E53CED}">
      <dgm:prSet/>
      <dgm:spPr/>
      <dgm:t>
        <a:bodyPr/>
        <a:lstStyle/>
        <a:p>
          <a:r>
            <a:rPr lang="en-US" dirty="0" smtClean="0"/>
            <a:t>Consumer</a:t>
          </a:r>
          <a:endParaRPr lang="en-US" dirty="0"/>
        </a:p>
      </dgm:t>
    </dgm:pt>
    <dgm:pt modelId="{ECD94712-4772-4351-819A-DA0B5CE76AE0}" type="parTrans" cxnId="{F9EB53C3-4894-4BC8-85FF-42F5E117A694}">
      <dgm:prSet/>
      <dgm:spPr/>
      <dgm:t>
        <a:bodyPr/>
        <a:lstStyle/>
        <a:p>
          <a:endParaRPr lang="en-US"/>
        </a:p>
      </dgm:t>
    </dgm:pt>
    <dgm:pt modelId="{E18BD69E-13E2-442E-98B9-BEEF42322D5D}" type="sibTrans" cxnId="{F9EB53C3-4894-4BC8-85FF-42F5E117A694}">
      <dgm:prSet/>
      <dgm:spPr/>
      <dgm:t>
        <a:bodyPr/>
        <a:lstStyle/>
        <a:p>
          <a:endParaRPr lang="en-US"/>
        </a:p>
      </dgm:t>
    </dgm:pt>
    <dgm:pt modelId="{53E8E808-C790-4491-9518-38C92B6F4CFD}" type="pres">
      <dgm:prSet presAssocID="{FA38C60C-B8BF-468F-912F-A2AB37B13A0A}" presName="Name0" presStyleCnt="0">
        <dgm:presLayoutVars>
          <dgm:dir/>
          <dgm:resizeHandles val="exact"/>
        </dgm:presLayoutVars>
      </dgm:prSet>
      <dgm:spPr/>
    </dgm:pt>
    <dgm:pt modelId="{3361E788-6DEF-41AD-8902-5B1F576282AE}" type="pres">
      <dgm:prSet presAssocID="{F44D7D92-2B49-4F54-A632-4B39FBDAA20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07400-3FFE-453E-B4D3-53936FAA124B}" type="pres">
      <dgm:prSet presAssocID="{CB650DBC-D5A4-42E3-B485-D1F5795B03DC}" presName="sibTrans" presStyleLbl="sibTrans2D1" presStyleIdx="0" presStyleCnt="4" custScaleX="176583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544CFCED-3A27-4AE3-88D8-B9280B568CC7}" type="pres">
      <dgm:prSet presAssocID="{CB650DBC-D5A4-42E3-B485-D1F5795B03D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5916D6B-5748-44B6-B4D1-FA006CA28ABC}" type="pres">
      <dgm:prSet presAssocID="{980216F3-C25F-4A05-8111-B45C4C3F91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847AF-ED3C-43BB-BFEB-8F14742EB9F0}" type="pres">
      <dgm:prSet presAssocID="{25B4B10D-0D1C-40D0-A5E9-2468F120166B}" presName="sibTrans" presStyleLbl="sibTrans2D1" presStyleIdx="1" presStyleCnt="4" custScaleX="200509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A372F2E0-2447-458B-B741-654C635BE13C}" type="pres">
      <dgm:prSet presAssocID="{25B4B10D-0D1C-40D0-A5E9-2468F120166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025DFCD-0528-4543-B4AC-A2EBA42BD599}" type="pres">
      <dgm:prSet presAssocID="{152A17F4-E9BB-4626-BD8A-2B40E584F16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35C2C-CD05-431D-9B6E-AFE39C2DF981}" type="pres">
      <dgm:prSet presAssocID="{31496C74-C417-4F6A-A241-57F9E1B0ABFF}" presName="sibTrans" presStyleLbl="sibTrans2D1" presStyleIdx="2" presStyleCnt="4" custScaleX="199588" custScaleY="113566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44C47904-51EE-4234-B906-99BE3750B161}" type="pres">
      <dgm:prSet presAssocID="{31496C74-C417-4F6A-A241-57F9E1B0ABF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C7197AB-EF05-499B-86D1-D43063C5620E}" type="pres">
      <dgm:prSet presAssocID="{9085B01E-8438-4B3D-8818-E693C249DE7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93D7C-C9E6-418D-8DD9-3FFFBDA3095A}" type="pres">
      <dgm:prSet presAssocID="{3BC1DF4B-092D-4BB2-8039-DFC47C0967DF}" presName="sibTrans" presStyleLbl="sibTrans2D1" presStyleIdx="3" presStyleCnt="4" custScaleX="199588" custScaleY="113566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CE5604CE-B7FA-489B-AF1E-C15858B17B9F}" type="pres">
      <dgm:prSet presAssocID="{3BC1DF4B-092D-4BB2-8039-DFC47C0967D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2CCBC3D2-DF10-499C-BD90-11C079D05A1A}" type="pres">
      <dgm:prSet presAssocID="{9406BDCD-0BE4-4813-841C-78D797E53CE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A8C965-48C3-4211-8B1C-4CDBE09BCE0C}" type="presOf" srcId="{31496C74-C417-4F6A-A241-57F9E1B0ABFF}" destId="{9FF35C2C-CD05-431D-9B6E-AFE39C2DF981}" srcOrd="0" destOrd="0" presId="urn:microsoft.com/office/officeart/2005/8/layout/process1"/>
    <dgm:cxn modelId="{541AA27D-CF35-411D-90A8-4FBADE19FB03}" srcId="{FA38C60C-B8BF-468F-912F-A2AB37B13A0A}" destId="{9085B01E-8438-4B3D-8818-E693C249DE70}" srcOrd="3" destOrd="0" parTransId="{A155EC92-9037-4EEF-B556-FDC5A2E120B2}" sibTransId="{3BC1DF4B-092D-4BB2-8039-DFC47C0967DF}"/>
    <dgm:cxn modelId="{9133B6FD-033C-4CF9-B91E-C9E1C9B5D782}" type="presOf" srcId="{9406BDCD-0BE4-4813-841C-78D797E53CED}" destId="{2CCBC3D2-DF10-499C-BD90-11C079D05A1A}" srcOrd="0" destOrd="0" presId="urn:microsoft.com/office/officeart/2005/8/layout/process1"/>
    <dgm:cxn modelId="{F9EB53C3-4894-4BC8-85FF-42F5E117A694}" srcId="{FA38C60C-B8BF-468F-912F-A2AB37B13A0A}" destId="{9406BDCD-0BE4-4813-841C-78D797E53CED}" srcOrd="4" destOrd="0" parTransId="{ECD94712-4772-4351-819A-DA0B5CE76AE0}" sibTransId="{E18BD69E-13E2-442E-98B9-BEEF42322D5D}"/>
    <dgm:cxn modelId="{876868EC-7C3E-45AE-8ACD-6CB70D19258F}" type="presOf" srcId="{CB650DBC-D5A4-42E3-B485-D1F5795B03DC}" destId="{6D407400-3FFE-453E-B4D3-53936FAA124B}" srcOrd="0" destOrd="0" presId="urn:microsoft.com/office/officeart/2005/8/layout/process1"/>
    <dgm:cxn modelId="{A7C47FD6-29FC-43A1-909A-2276D5C918CF}" type="presOf" srcId="{CB650DBC-D5A4-42E3-B485-D1F5795B03DC}" destId="{544CFCED-3A27-4AE3-88D8-B9280B568CC7}" srcOrd="1" destOrd="0" presId="urn:microsoft.com/office/officeart/2005/8/layout/process1"/>
    <dgm:cxn modelId="{856F263E-629F-4414-A334-23301D5DBF20}" type="presOf" srcId="{25B4B10D-0D1C-40D0-A5E9-2468F120166B}" destId="{38F847AF-ED3C-43BB-BFEB-8F14742EB9F0}" srcOrd="0" destOrd="0" presId="urn:microsoft.com/office/officeart/2005/8/layout/process1"/>
    <dgm:cxn modelId="{2FB08D89-C9F9-4FA5-8411-9F6738FA544D}" type="presOf" srcId="{3BC1DF4B-092D-4BB2-8039-DFC47C0967DF}" destId="{53493D7C-C9E6-418D-8DD9-3FFFBDA3095A}" srcOrd="0" destOrd="0" presId="urn:microsoft.com/office/officeart/2005/8/layout/process1"/>
    <dgm:cxn modelId="{CEF58E3D-4138-4B4E-8EF3-2AEADB8D96FC}" type="presOf" srcId="{25B4B10D-0D1C-40D0-A5E9-2468F120166B}" destId="{A372F2E0-2447-458B-B741-654C635BE13C}" srcOrd="1" destOrd="0" presId="urn:microsoft.com/office/officeart/2005/8/layout/process1"/>
    <dgm:cxn modelId="{B0CB538C-2039-48CD-B7D2-210475B8619E}" type="presOf" srcId="{9085B01E-8438-4B3D-8818-E693C249DE70}" destId="{AC7197AB-EF05-499B-86D1-D43063C5620E}" srcOrd="0" destOrd="0" presId="urn:microsoft.com/office/officeart/2005/8/layout/process1"/>
    <dgm:cxn modelId="{67B83CBD-08EB-45F1-8ABC-F2063E79EF45}" type="presOf" srcId="{3BC1DF4B-092D-4BB2-8039-DFC47C0967DF}" destId="{CE5604CE-B7FA-489B-AF1E-C15858B17B9F}" srcOrd="1" destOrd="0" presId="urn:microsoft.com/office/officeart/2005/8/layout/process1"/>
    <dgm:cxn modelId="{5D20E6F4-AD36-4D2E-9C85-EE00DABEE4DD}" type="presOf" srcId="{31496C74-C417-4F6A-A241-57F9E1B0ABFF}" destId="{44C47904-51EE-4234-B906-99BE3750B161}" srcOrd="1" destOrd="0" presId="urn:microsoft.com/office/officeart/2005/8/layout/process1"/>
    <dgm:cxn modelId="{D935096C-253A-4FE7-A63F-F7D415EA0544}" type="presOf" srcId="{F44D7D92-2B49-4F54-A632-4B39FBDAA20F}" destId="{3361E788-6DEF-41AD-8902-5B1F576282AE}" srcOrd="0" destOrd="0" presId="urn:microsoft.com/office/officeart/2005/8/layout/process1"/>
    <dgm:cxn modelId="{7CF2A5A9-BA5F-48FE-B66A-DCC725252B9A}" srcId="{FA38C60C-B8BF-468F-912F-A2AB37B13A0A}" destId="{F44D7D92-2B49-4F54-A632-4B39FBDAA20F}" srcOrd="0" destOrd="0" parTransId="{5805D851-C593-4D0A-B4BE-367AFA08AF88}" sibTransId="{CB650DBC-D5A4-42E3-B485-D1F5795B03DC}"/>
    <dgm:cxn modelId="{8DBD1BC7-1458-4CF3-ACA8-AD21706A3135}" type="presOf" srcId="{152A17F4-E9BB-4626-BD8A-2B40E584F169}" destId="{3025DFCD-0528-4543-B4AC-A2EBA42BD599}" srcOrd="0" destOrd="0" presId="urn:microsoft.com/office/officeart/2005/8/layout/process1"/>
    <dgm:cxn modelId="{17D60F79-3303-42A0-8249-05942FB775DA}" srcId="{FA38C60C-B8BF-468F-912F-A2AB37B13A0A}" destId="{980216F3-C25F-4A05-8111-B45C4C3F91EF}" srcOrd="1" destOrd="0" parTransId="{43451B7B-36FB-45AC-A4DE-BC3FF10E02A1}" sibTransId="{25B4B10D-0D1C-40D0-A5E9-2468F120166B}"/>
    <dgm:cxn modelId="{810178E4-CAEA-4941-8948-79D4E0499C47}" srcId="{FA38C60C-B8BF-468F-912F-A2AB37B13A0A}" destId="{152A17F4-E9BB-4626-BD8A-2B40E584F169}" srcOrd="2" destOrd="0" parTransId="{ED4A2D6B-1310-4630-8184-69D7532D3A78}" sibTransId="{31496C74-C417-4F6A-A241-57F9E1B0ABFF}"/>
    <dgm:cxn modelId="{8BA32BC4-12CF-4D26-9489-2D218617E5FA}" type="presOf" srcId="{980216F3-C25F-4A05-8111-B45C4C3F91EF}" destId="{15916D6B-5748-44B6-B4D1-FA006CA28ABC}" srcOrd="0" destOrd="0" presId="urn:microsoft.com/office/officeart/2005/8/layout/process1"/>
    <dgm:cxn modelId="{B6706585-BC8D-47F6-8B3A-7D32AFE69DB2}" type="presOf" srcId="{FA38C60C-B8BF-468F-912F-A2AB37B13A0A}" destId="{53E8E808-C790-4491-9518-38C92B6F4CFD}" srcOrd="0" destOrd="0" presId="urn:microsoft.com/office/officeart/2005/8/layout/process1"/>
    <dgm:cxn modelId="{0082D95F-F9DD-4F63-80F3-21F55CE20476}" type="presParOf" srcId="{53E8E808-C790-4491-9518-38C92B6F4CFD}" destId="{3361E788-6DEF-41AD-8902-5B1F576282AE}" srcOrd="0" destOrd="0" presId="urn:microsoft.com/office/officeart/2005/8/layout/process1"/>
    <dgm:cxn modelId="{3455FE30-9B0D-4264-ADC5-868E85D0D730}" type="presParOf" srcId="{53E8E808-C790-4491-9518-38C92B6F4CFD}" destId="{6D407400-3FFE-453E-B4D3-53936FAA124B}" srcOrd="1" destOrd="0" presId="urn:microsoft.com/office/officeart/2005/8/layout/process1"/>
    <dgm:cxn modelId="{CDB8613E-7D03-46CD-BF75-D3C4BB8C3A99}" type="presParOf" srcId="{6D407400-3FFE-453E-B4D3-53936FAA124B}" destId="{544CFCED-3A27-4AE3-88D8-B9280B568CC7}" srcOrd="0" destOrd="0" presId="urn:microsoft.com/office/officeart/2005/8/layout/process1"/>
    <dgm:cxn modelId="{69F45AD8-5251-4BAF-B168-F8C64B0B1460}" type="presParOf" srcId="{53E8E808-C790-4491-9518-38C92B6F4CFD}" destId="{15916D6B-5748-44B6-B4D1-FA006CA28ABC}" srcOrd="2" destOrd="0" presId="urn:microsoft.com/office/officeart/2005/8/layout/process1"/>
    <dgm:cxn modelId="{538830F2-8E79-490C-BA3F-4D472D7E5895}" type="presParOf" srcId="{53E8E808-C790-4491-9518-38C92B6F4CFD}" destId="{38F847AF-ED3C-43BB-BFEB-8F14742EB9F0}" srcOrd="3" destOrd="0" presId="urn:microsoft.com/office/officeart/2005/8/layout/process1"/>
    <dgm:cxn modelId="{8CA167BA-8D87-47AA-8CD6-73DD154AF230}" type="presParOf" srcId="{38F847AF-ED3C-43BB-BFEB-8F14742EB9F0}" destId="{A372F2E0-2447-458B-B741-654C635BE13C}" srcOrd="0" destOrd="0" presId="urn:microsoft.com/office/officeart/2005/8/layout/process1"/>
    <dgm:cxn modelId="{D3BD5F16-CED0-4DF1-A587-276BDC0CEB7A}" type="presParOf" srcId="{53E8E808-C790-4491-9518-38C92B6F4CFD}" destId="{3025DFCD-0528-4543-B4AC-A2EBA42BD599}" srcOrd="4" destOrd="0" presId="urn:microsoft.com/office/officeart/2005/8/layout/process1"/>
    <dgm:cxn modelId="{3FC14E60-5ED6-42AC-82BE-5C4AA7DF2748}" type="presParOf" srcId="{53E8E808-C790-4491-9518-38C92B6F4CFD}" destId="{9FF35C2C-CD05-431D-9B6E-AFE39C2DF981}" srcOrd="5" destOrd="0" presId="urn:microsoft.com/office/officeart/2005/8/layout/process1"/>
    <dgm:cxn modelId="{2B81AA47-3B14-48BB-9793-B1E4F2E25615}" type="presParOf" srcId="{9FF35C2C-CD05-431D-9B6E-AFE39C2DF981}" destId="{44C47904-51EE-4234-B906-99BE3750B161}" srcOrd="0" destOrd="0" presId="urn:microsoft.com/office/officeart/2005/8/layout/process1"/>
    <dgm:cxn modelId="{A918EC36-FDA3-4454-A5D0-B3A0107D4F55}" type="presParOf" srcId="{53E8E808-C790-4491-9518-38C92B6F4CFD}" destId="{AC7197AB-EF05-499B-86D1-D43063C5620E}" srcOrd="6" destOrd="0" presId="urn:microsoft.com/office/officeart/2005/8/layout/process1"/>
    <dgm:cxn modelId="{44CD738D-E2FB-4E5F-92A8-7E21A35C9F2A}" type="presParOf" srcId="{53E8E808-C790-4491-9518-38C92B6F4CFD}" destId="{53493D7C-C9E6-418D-8DD9-3FFFBDA3095A}" srcOrd="7" destOrd="0" presId="urn:microsoft.com/office/officeart/2005/8/layout/process1"/>
    <dgm:cxn modelId="{A348CF1F-365C-461D-9ED3-D9F51D085EEA}" type="presParOf" srcId="{53493D7C-C9E6-418D-8DD9-3FFFBDA3095A}" destId="{CE5604CE-B7FA-489B-AF1E-C15858B17B9F}" srcOrd="0" destOrd="0" presId="urn:microsoft.com/office/officeart/2005/8/layout/process1"/>
    <dgm:cxn modelId="{8C9BBE72-0A7E-4628-A311-692B34BAFB1A}" type="presParOf" srcId="{53E8E808-C790-4491-9518-38C92B6F4CFD}" destId="{2CCBC3D2-DF10-499C-BD90-11C079D05A1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1E788-6DEF-41AD-8902-5B1F576282AE}">
      <dsp:nvSpPr>
        <dsp:cNvPr id="0" name=""/>
        <dsp:cNvSpPr/>
      </dsp:nvSpPr>
      <dsp:spPr>
        <a:xfrm>
          <a:off x="4018" y="1889274"/>
          <a:ext cx="1245691" cy="74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Raw material producer</a:t>
          </a:r>
          <a:endParaRPr lang="en-US" sz="1500" kern="1200" dirty="0"/>
        </a:p>
      </dsp:txBody>
      <dsp:txXfrm>
        <a:off x="25909" y="1911165"/>
        <a:ext cx="1201909" cy="703632"/>
      </dsp:txXfrm>
    </dsp:sp>
    <dsp:sp modelId="{6D407400-3FFE-453E-B4D3-53936FAA124B}">
      <dsp:nvSpPr>
        <dsp:cNvPr id="0" name=""/>
        <dsp:cNvSpPr/>
      </dsp:nvSpPr>
      <dsp:spPr>
        <a:xfrm>
          <a:off x="1273156" y="2108515"/>
          <a:ext cx="466332" cy="30893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73156" y="2170301"/>
        <a:ext cx="373653" cy="185359"/>
      </dsp:txXfrm>
    </dsp:sp>
    <dsp:sp modelId="{15916D6B-5748-44B6-B4D1-FA006CA28ABC}">
      <dsp:nvSpPr>
        <dsp:cNvPr id="0" name=""/>
        <dsp:cNvSpPr/>
      </dsp:nvSpPr>
      <dsp:spPr>
        <a:xfrm>
          <a:off x="1747986" y="1889274"/>
          <a:ext cx="1245691" cy="74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Manufacturer</a:t>
          </a:r>
          <a:endParaRPr lang="en-US" sz="1500" kern="1200" dirty="0"/>
        </a:p>
      </dsp:txBody>
      <dsp:txXfrm>
        <a:off x="1769877" y="1911165"/>
        <a:ext cx="1201909" cy="703632"/>
      </dsp:txXfrm>
    </dsp:sp>
    <dsp:sp modelId="{38F847AF-ED3C-43BB-BFEB-8F14742EB9F0}">
      <dsp:nvSpPr>
        <dsp:cNvPr id="0" name=""/>
        <dsp:cNvSpPr/>
      </dsp:nvSpPr>
      <dsp:spPr>
        <a:xfrm>
          <a:off x="2985531" y="2108515"/>
          <a:ext cx="529517" cy="30893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85531" y="2170301"/>
        <a:ext cx="436838" cy="185359"/>
      </dsp:txXfrm>
    </dsp:sp>
    <dsp:sp modelId="{3025DFCD-0528-4543-B4AC-A2EBA42BD599}">
      <dsp:nvSpPr>
        <dsp:cNvPr id="0" name=""/>
        <dsp:cNvSpPr/>
      </dsp:nvSpPr>
      <dsp:spPr>
        <a:xfrm>
          <a:off x="3491954" y="1889274"/>
          <a:ext cx="1245691" cy="74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Distributor</a:t>
          </a:r>
          <a:endParaRPr lang="en-US" sz="1500" kern="1200" dirty="0"/>
        </a:p>
      </dsp:txBody>
      <dsp:txXfrm>
        <a:off x="3513845" y="1911165"/>
        <a:ext cx="1201909" cy="703632"/>
      </dsp:txXfrm>
    </dsp:sp>
    <dsp:sp modelId="{9FF35C2C-CD05-431D-9B6E-AFE39C2DF981}">
      <dsp:nvSpPr>
        <dsp:cNvPr id="0" name=""/>
        <dsp:cNvSpPr/>
      </dsp:nvSpPr>
      <dsp:spPr>
        <a:xfrm>
          <a:off x="4730715" y="2087560"/>
          <a:ext cx="527085" cy="35084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730715" y="2157728"/>
        <a:ext cx="421833" cy="210505"/>
      </dsp:txXfrm>
    </dsp:sp>
    <dsp:sp modelId="{AC7197AB-EF05-499B-86D1-D43063C5620E}">
      <dsp:nvSpPr>
        <dsp:cNvPr id="0" name=""/>
        <dsp:cNvSpPr/>
      </dsp:nvSpPr>
      <dsp:spPr>
        <a:xfrm>
          <a:off x="5235922" y="1889274"/>
          <a:ext cx="1245691" cy="74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Retailer</a:t>
          </a:r>
          <a:endParaRPr lang="en-US" sz="1500" kern="1200" dirty="0"/>
        </a:p>
      </dsp:txBody>
      <dsp:txXfrm>
        <a:off x="5257813" y="1911165"/>
        <a:ext cx="1201909" cy="703632"/>
      </dsp:txXfrm>
    </dsp:sp>
    <dsp:sp modelId="{53493D7C-C9E6-418D-8DD9-3FFFBDA3095A}">
      <dsp:nvSpPr>
        <dsp:cNvPr id="0" name=""/>
        <dsp:cNvSpPr/>
      </dsp:nvSpPr>
      <dsp:spPr>
        <a:xfrm>
          <a:off x="6474683" y="2087560"/>
          <a:ext cx="527085" cy="35084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474683" y="2157728"/>
        <a:ext cx="421833" cy="210505"/>
      </dsp:txXfrm>
    </dsp:sp>
    <dsp:sp modelId="{2CCBC3D2-DF10-499C-BD90-11C079D05A1A}">
      <dsp:nvSpPr>
        <dsp:cNvPr id="0" name=""/>
        <dsp:cNvSpPr/>
      </dsp:nvSpPr>
      <dsp:spPr>
        <a:xfrm>
          <a:off x="6979890" y="1889274"/>
          <a:ext cx="1245691" cy="74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Consumer</a:t>
          </a:r>
          <a:endParaRPr lang="en-US" sz="1500" kern="1200" dirty="0"/>
        </a:p>
      </dsp:txBody>
      <dsp:txXfrm>
        <a:off x="7001781" y="1911165"/>
        <a:ext cx="1201909" cy="703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BBC00-C5F5-4E2E-BD4E-87E0CC0EEFE6}" type="datetimeFigureOut">
              <a:rPr lang="en-GB" smtClean="0"/>
              <a:pPr/>
              <a:t>17/05/2019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A7BD8-2BFC-4F9D-B9E0-EC585B130F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47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0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7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98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3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0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5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2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3C95E-0DB9-4BBD-A53F-B5FC1990B9A9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8A180-857E-44D7-8CB7-454AA92C2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6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 </a:t>
            </a:r>
            <a:r>
              <a:rPr lang="en-US" dirty="0"/>
              <a:t>plan for the successful operation of a business, identifying sources of revenue, the intended customer base, products, and details of financing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 way in which the company conducts its business to generate revenue.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3545" r="3172" b="2705"/>
          <a:stretch/>
        </p:blipFill>
        <p:spPr bwMode="auto">
          <a:xfrm>
            <a:off x="19334" y="1"/>
            <a:ext cx="90484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46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" r="1668" b="2519"/>
          <a:stretch/>
        </p:blipFill>
        <p:spPr bwMode="auto">
          <a:xfrm>
            <a:off x="65964" y="1"/>
            <a:ext cx="9001836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8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72" r="2052" b="3881"/>
          <a:stretch/>
        </p:blipFill>
        <p:spPr bwMode="auto">
          <a:xfrm>
            <a:off x="76201" y="0"/>
            <a:ext cx="9067800" cy="650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2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 r="1633" b="2970"/>
          <a:stretch/>
        </p:blipFill>
        <p:spPr bwMode="auto">
          <a:xfrm>
            <a:off x="-32982" y="5687"/>
            <a:ext cx="9176982" cy="685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r="1772" b="2052"/>
          <a:stretch/>
        </p:blipFill>
        <p:spPr bwMode="auto"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90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1772" b="2800"/>
          <a:stretch/>
        </p:blipFill>
        <p:spPr bwMode="auto">
          <a:xfrm>
            <a:off x="76200" y="0"/>
            <a:ext cx="8991600" cy="666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9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r="1353" b="3153"/>
          <a:stretch/>
        </p:blipFill>
        <p:spPr bwMode="auto">
          <a:xfrm>
            <a:off x="-21609" y="36394"/>
            <a:ext cx="9108763" cy="648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8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t="3545" r="11707" b="3140"/>
          <a:stretch/>
        </p:blipFill>
        <p:spPr bwMode="auto">
          <a:xfrm>
            <a:off x="457200" y="31845"/>
            <a:ext cx="8382000" cy="68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2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Business Models on the basis of nature of 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Brokerage Model</a:t>
            </a:r>
          </a:p>
          <a:p>
            <a:r>
              <a:rPr lang="en-US" dirty="0" smtClean="0"/>
              <a:t>Advertising Model</a:t>
            </a:r>
          </a:p>
          <a:p>
            <a:r>
              <a:rPr lang="en-US" dirty="0" smtClean="0"/>
              <a:t>Buyer Aggregator Model</a:t>
            </a:r>
          </a:p>
          <a:p>
            <a:r>
              <a:rPr lang="en-US" dirty="0" smtClean="0"/>
              <a:t>Merchant  Model</a:t>
            </a:r>
          </a:p>
          <a:p>
            <a:r>
              <a:rPr lang="en-US" dirty="0" smtClean="0"/>
              <a:t>Manufacturer Model</a:t>
            </a:r>
          </a:p>
          <a:p>
            <a:r>
              <a:rPr lang="en-US" dirty="0" smtClean="0"/>
              <a:t>Affiliate Model</a:t>
            </a:r>
          </a:p>
          <a:p>
            <a:r>
              <a:rPr lang="en-US" dirty="0" smtClean="0"/>
              <a:t>Community Model</a:t>
            </a:r>
          </a:p>
          <a:p>
            <a:r>
              <a:rPr lang="en-US" dirty="0" smtClean="0"/>
              <a:t>Subscription Model</a:t>
            </a:r>
          </a:p>
          <a:p>
            <a:r>
              <a:rPr lang="en-US" dirty="0" smtClean="0"/>
              <a:t>Utility Model</a:t>
            </a:r>
          </a:p>
          <a:p>
            <a:r>
              <a:rPr lang="en-US" dirty="0" err="1" smtClean="0"/>
              <a:t>Infomediary</a:t>
            </a:r>
            <a:r>
              <a:rPr lang="en-US" dirty="0" smtClean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7048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Brokerage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Brokers are market-makers: they bring buyers and sellers together and facilitate </a:t>
            </a:r>
            <a:r>
              <a:rPr lang="en-US" dirty="0" smtClean="0"/>
              <a:t>transactions.</a:t>
            </a:r>
          </a:p>
          <a:p>
            <a:pPr algn="just"/>
            <a:r>
              <a:rPr lang="en-US" dirty="0"/>
              <a:t>C</a:t>
            </a:r>
            <a:r>
              <a:rPr lang="en-US" dirty="0" smtClean="0"/>
              <a:t>harges </a:t>
            </a:r>
            <a:r>
              <a:rPr lang="en-US" dirty="0"/>
              <a:t>a fee or commission for each transaction it enables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Includes:</a:t>
            </a:r>
          </a:p>
          <a:p>
            <a:pPr lvl="1" algn="just"/>
            <a:r>
              <a:rPr lang="en-US" dirty="0" smtClean="0"/>
              <a:t>Marketplace exchanges</a:t>
            </a:r>
          </a:p>
          <a:p>
            <a:pPr lvl="1" algn="just"/>
            <a:r>
              <a:rPr lang="en-US" dirty="0" smtClean="0"/>
              <a:t>Auction Brokers</a:t>
            </a:r>
          </a:p>
          <a:p>
            <a:pPr lvl="1" algn="just"/>
            <a:r>
              <a:rPr lang="en-US" dirty="0" smtClean="0"/>
              <a:t>Demand collection systems/Reverse Auction</a:t>
            </a:r>
          </a:p>
          <a:p>
            <a:pPr lvl="1" algn="just"/>
            <a:r>
              <a:rPr lang="en-US" dirty="0" smtClean="0"/>
              <a:t>Transaction Brokers</a:t>
            </a:r>
          </a:p>
          <a:p>
            <a:pPr lvl="1" algn="just"/>
            <a:r>
              <a:rPr lang="en-US" dirty="0" smtClean="0"/>
              <a:t>Search agent</a:t>
            </a:r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Revenue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sales</a:t>
            </a:r>
          </a:p>
          <a:p>
            <a:r>
              <a:rPr lang="en-US" dirty="0" smtClean="0"/>
              <a:t>Subscription model</a:t>
            </a:r>
          </a:p>
          <a:p>
            <a:r>
              <a:rPr lang="en-US" dirty="0" smtClean="0"/>
              <a:t>Transaction fee model</a:t>
            </a:r>
          </a:p>
          <a:p>
            <a:r>
              <a:rPr lang="en-US" dirty="0" smtClean="0"/>
              <a:t>Advertising support model</a:t>
            </a:r>
          </a:p>
          <a:p>
            <a:r>
              <a:rPr lang="en-US" dirty="0" smtClean="0"/>
              <a:t>Sponsorship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Buyer Aggregator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/>
              <a:t>A site that pools the purchasing power of buyers who have a common goal of purchasing and receiving a discount on goods and services, and then connects those buyers with the sellers of those products and services.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 b="4593"/>
          <a:stretch/>
        </p:blipFill>
        <p:spPr bwMode="auto">
          <a:xfrm>
            <a:off x="2438400" y="3429000"/>
            <a:ext cx="5943600" cy="314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717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Advertising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7772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broadcaster, in this case, a web site, provides content </a:t>
            </a:r>
            <a:r>
              <a:rPr lang="en-US" sz="2000" dirty="0" smtClean="0"/>
              <a:t>and </a:t>
            </a:r>
            <a:r>
              <a:rPr lang="en-US" sz="2000" dirty="0"/>
              <a:t>services (like email, IM, blogs) mixed with advertising messages in the form of banner ads. </a:t>
            </a:r>
            <a:r>
              <a:rPr lang="en-US" sz="2000" dirty="0" smtClean="0"/>
              <a:t> Can be carried out in following ways: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/>
              <a:t>Portals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/>
              <a:t>Classifieds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/>
              <a:t>User registration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/>
              <a:t>Query based paid placement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/>
              <a:t>Contextual / </a:t>
            </a:r>
            <a:r>
              <a:rPr lang="en-US" sz="2000" dirty="0" err="1" smtClean="0"/>
              <a:t>Behavioural</a:t>
            </a:r>
            <a:r>
              <a:rPr lang="en-US" sz="2000" dirty="0" smtClean="0"/>
              <a:t> advertising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 smtClean="0"/>
              <a:t>Intromercials</a:t>
            </a:r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9833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 r="1493" b="3732"/>
          <a:stretch/>
        </p:blipFill>
        <p:spPr bwMode="auto">
          <a:xfrm>
            <a:off x="0" y="245660"/>
            <a:ext cx="9608024" cy="679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76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" r="9888" b="4479"/>
          <a:stretch/>
        </p:blipFill>
        <p:spPr bwMode="auto">
          <a:xfrm>
            <a:off x="126242" y="76200"/>
            <a:ext cx="8789158" cy="667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25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6716" r="1771" b="3358"/>
          <a:stretch/>
        </p:blipFill>
        <p:spPr bwMode="auto">
          <a:xfrm>
            <a:off x="4550" y="152400"/>
            <a:ext cx="9139450" cy="657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9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53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401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r="4942" b="2651"/>
          <a:stretch/>
        </p:blipFill>
        <p:spPr bwMode="auto">
          <a:xfrm>
            <a:off x="3888474" y="2325805"/>
            <a:ext cx="5092199" cy="44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3125" r="3125" b="3125"/>
          <a:stretch/>
        </p:blipFill>
        <p:spPr bwMode="auto">
          <a:xfrm>
            <a:off x="-150126" y="0"/>
            <a:ext cx="464706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590800" y="3581400"/>
            <a:ext cx="990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334000" y="5105400"/>
            <a:ext cx="2362200" cy="1676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Infomediary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I</a:t>
            </a:r>
            <a:r>
              <a:rPr lang="en-US" dirty="0" err="1" smtClean="0"/>
              <a:t>nfomediaries</a:t>
            </a:r>
            <a:r>
              <a:rPr lang="en-US" dirty="0" smtClean="0"/>
              <a:t> </a:t>
            </a:r>
            <a:r>
              <a:rPr lang="en-US" dirty="0"/>
              <a:t>(information intermediaries) </a:t>
            </a:r>
            <a:r>
              <a:rPr lang="en-US" dirty="0" smtClean="0"/>
              <a:t>assist </a:t>
            </a:r>
            <a:r>
              <a:rPr lang="en-US" dirty="0"/>
              <a:t>buyers and/or sellers understand a given </a:t>
            </a:r>
            <a:r>
              <a:rPr lang="en-US" dirty="0" smtClean="0"/>
              <a:t>market by independently collecting data about consumers and their consumption habits or producers and their products.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4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3358" r="2752" b="4851"/>
          <a:stretch/>
        </p:blipFill>
        <p:spPr bwMode="auto">
          <a:xfrm>
            <a:off x="136478" y="245660"/>
            <a:ext cx="8855122" cy="6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300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Merchant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Wholesalers and retailers of goods and services. Sales may be made based on list prices or through auction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Virtual </a:t>
            </a:r>
            <a:r>
              <a:rPr lang="en-US" dirty="0" smtClean="0"/>
              <a:t>Merchant</a:t>
            </a:r>
          </a:p>
          <a:p>
            <a:pPr lvl="1"/>
            <a:r>
              <a:rPr lang="en-US" dirty="0" smtClean="0"/>
              <a:t>Catalog </a:t>
            </a:r>
            <a:r>
              <a:rPr lang="en-US" dirty="0"/>
              <a:t>Merchant </a:t>
            </a:r>
            <a:endParaRPr lang="en-US" dirty="0" smtClean="0"/>
          </a:p>
          <a:p>
            <a:pPr lvl="1"/>
            <a:r>
              <a:rPr lang="en-US" dirty="0" smtClean="0"/>
              <a:t>Click </a:t>
            </a:r>
            <a:r>
              <a:rPr lang="en-US" dirty="0"/>
              <a:t>and Mortar </a:t>
            </a:r>
            <a:endParaRPr lang="en-US" dirty="0" smtClean="0"/>
          </a:p>
          <a:p>
            <a:pPr lvl="1"/>
            <a:r>
              <a:rPr lang="en-US" dirty="0" smtClean="0"/>
              <a:t>Bit </a:t>
            </a:r>
            <a:r>
              <a:rPr lang="en-US" dirty="0"/>
              <a:t>Vendor </a:t>
            </a:r>
          </a:p>
        </p:txBody>
      </p:sp>
    </p:spTree>
    <p:extLst>
      <p:ext uri="{BB962C8B-B14F-4D97-AF65-F5344CB8AC3E}">
        <p14:creationId xmlns:p14="http://schemas.microsoft.com/office/powerpoint/2010/main" val="133799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Classification on the basis of relationships of transaction parties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B2C</a:t>
            </a:r>
          </a:p>
          <a:p>
            <a:r>
              <a:rPr lang="en-US" dirty="0" smtClean="0"/>
              <a:t>B2B</a:t>
            </a:r>
          </a:p>
          <a:p>
            <a:r>
              <a:rPr lang="en-US" dirty="0" smtClean="0"/>
              <a:t>C2C</a:t>
            </a:r>
          </a:p>
          <a:p>
            <a:r>
              <a:rPr lang="en-US" dirty="0"/>
              <a:t>C2B</a:t>
            </a:r>
          </a:p>
          <a:p>
            <a:r>
              <a:rPr lang="en-US" dirty="0" smtClean="0"/>
              <a:t>B2G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3545" r="2051" b="2705"/>
          <a:stretch/>
        </p:blipFill>
        <p:spPr bwMode="auto">
          <a:xfrm>
            <a:off x="0" y="1"/>
            <a:ext cx="9129441" cy="66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4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3545" r="2052" b="3544"/>
          <a:stretch/>
        </p:blipFill>
        <p:spPr bwMode="auto">
          <a:xfrm>
            <a:off x="0" y="0"/>
            <a:ext cx="9067799" cy="679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805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r="1353" b="2332"/>
          <a:stretch/>
        </p:blipFill>
        <p:spPr bwMode="auto">
          <a:xfrm>
            <a:off x="76200" y="1"/>
            <a:ext cx="891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473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r="2332" b="3731"/>
          <a:stretch/>
        </p:blipFill>
        <p:spPr bwMode="auto">
          <a:xfrm>
            <a:off x="-1" y="1"/>
            <a:ext cx="9067801" cy="675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312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 manufacturer (i.e., a company that creates a product or service) to reach buyers directly and thereby compress the distribution channel</a:t>
            </a:r>
            <a:r>
              <a:rPr lang="en-US" dirty="0" smtClean="0"/>
              <a:t>.</a:t>
            </a:r>
          </a:p>
          <a:p>
            <a:pPr algn="just"/>
            <a:r>
              <a:rPr lang="en-US" smtClean="0"/>
              <a:t>Dell.com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64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Affiliate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F</a:t>
            </a:r>
            <a:r>
              <a:rPr lang="en-US" dirty="0" smtClean="0"/>
              <a:t>inancial </a:t>
            </a:r>
            <a:r>
              <a:rPr lang="en-US" dirty="0"/>
              <a:t>incentives </a:t>
            </a:r>
            <a:r>
              <a:rPr lang="en-US" dirty="0" smtClean="0"/>
              <a:t>offered to </a:t>
            </a:r>
            <a:r>
              <a:rPr lang="en-US" dirty="0"/>
              <a:t>affiliated partner sites. The affiliates provide purchase-point click-through to the merchant. It is a pay-for-performance </a:t>
            </a:r>
            <a:r>
              <a:rPr lang="en-US" dirty="0" smtClean="0"/>
              <a:t>model.</a:t>
            </a:r>
          </a:p>
          <a:p>
            <a:pPr lvl="1"/>
            <a:r>
              <a:rPr lang="en-US" dirty="0"/>
              <a:t>Banner Exchange </a:t>
            </a:r>
          </a:p>
          <a:p>
            <a:pPr lvl="1"/>
            <a:r>
              <a:rPr lang="en-US" dirty="0"/>
              <a:t>Pay-per-click </a:t>
            </a:r>
          </a:p>
          <a:p>
            <a:pPr lvl="1"/>
            <a:r>
              <a:rPr lang="en-US" dirty="0"/>
              <a:t>Revenue Sharing 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61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3172" r="3311" b="29104"/>
          <a:stretch/>
        </p:blipFill>
        <p:spPr bwMode="auto">
          <a:xfrm>
            <a:off x="304800" y="0"/>
            <a:ext cx="8599227" cy="49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adone.com/images/exch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762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0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Pay-per-click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I</a:t>
            </a:r>
            <a:r>
              <a:rPr lang="en-US" sz="2800" dirty="0" smtClean="0"/>
              <a:t>nternet </a:t>
            </a:r>
            <a:r>
              <a:rPr lang="en-US" sz="2800" dirty="0"/>
              <a:t>marketing strategy, used to direct the internet traffic to websites, the advertisers then pay the host every time the advertisement is clicked on by users. </a:t>
            </a:r>
            <a:endParaRPr lang="en-US" sz="2800" dirty="0" smtClean="0"/>
          </a:p>
          <a:p>
            <a:pPr algn="just"/>
            <a:endParaRPr lang="en-US" sz="2800" dirty="0"/>
          </a:p>
        </p:txBody>
      </p:sp>
      <p:pic>
        <p:nvPicPr>
          <p:cNvPr id="2050" name="Picture 2" descr="http://yourravi.com/wordpress/yourravi.com/uploads/2011/09/pay-per-click-509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044588"/>
            <a:ext cx="565927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32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Users have a high investment in both time and emotion. Revenue can be based on the sale of ancillary products and services or voluntary contributions; or revenue may be tied to contextual advertising and subscriptions for premium services</a:t>
            </a:r>
            <a:r>
              <a:rPr lang="en-US" sz="2800" dirty="0" smtClean="0"/>
              <a:t>.</a:t>
            </a:r>
          </a:p>
          <a:p>
            <a:pPr lvl="1" algn="just"/>
            <a:r>
              <a:rPr lang="en-US" sz="2400" dirty="0" smtClean="0"/>
              <a:t>Open Source</a:t>
            </a:r>
          </a:p>
          <a:p>
            <a:pPr lvl="1" algn="just"/>
            <a:r>
              <a:rPr lang="en-US" sz="2400" dirty="0" smtClean="0"/>
              <a:t>Open Content</a:t>
            </a:r>
          </a:p>
          <a:p>
            <a:pPr lvl="1" algn="just"/>
            <a:r>
              <a:rPr lang="en-US" sz="2400" dirty="0" smtClean="0"/>
              <a:t>Social Networking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5898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10262"/>
          <a:stretch/>
        </p:blipFill>
        <p:spPr bwMode="auto">
          <a:xfrm>
            <a:off x="990600" y="1524000"/>
            <a:ext cx="7154042" cy="46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45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211881"/>
              </p:ext>
            </p:extLst>
          </p:nvPr>
        </p:nvGraphicFramePr>
        <p:xfrm>
          <a:off x="457200" y="990601"/>
          <a:ext cx="8229600" cy="4419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7086600"/>
              </a:tblGrid>
              <a:tr h="771844">
                <a:tc>
                  <a:txBody>
                    <a:bodyPr/>
                    <a:lstStyle/>
                    <a:p>
                      <a:r>
                        <a:rPr lang="en-US" dirty="0" smtClean="0"/>
                        <a:t>B2C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Sells products or services directly to</a:t>
                      </a:r>
                      <a:r>
                        <a:rPr lang="en-US" baseline="0" dirty="0" smtClean="0"/>
                        <a:t> consumers</a:t>
                      </a:r>
                      <a:endParaRPr lang="en-US" dirty="0"/>
                    </a:p>
                  </a:txBody>
                  <a:tcPr/>
                </a:tc>
              </a:tr>
              <a:tr h="1332225">
                <a:tc>
                  <a:txBody>
                    <a:bodyPr/>
                    <a:lstStyle/>
                    <a:p>
                      <a:r>
                        <a:rPr lang="en-US" dirty="0" smtClean="0"/>
                        <a:t>B2B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Sells</a:t>
                      </a:r>
                      <a:r>
                        <a:rPr lang="en-US" baseline="0" dirty="0" smtClean="0"/>
                        <a:t> products or services to other businesses or brings multiple buyers and sellers together in a central marketplace</a:t>
                      </a:r>
                      <a:endParaRPr lang="en-US" dirty="0"/>
                    </a:p>
                  </a:txBody>
                  <a:tcPr/>
                </a:tc>
              </a:tr>
              <a:tr h="771844">
                <a:tc>
                  <a:txBody>
                    <a:bodyPr/>
                    <a:lstStyle/>
                    <a:p>
                      <a:r>
                        <a:rPr lang="en-US" dirty="0" smtClean="0"/>
                        <a:t>B2G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Businesses</a:t>
                      </a:r>
                      <a:r>
                        <a:rPr lang="en-US" baseline="0" dirty="0" smtClean="0"/>
                        <a:t> selling to local, state, and federal agencies</a:t>
                      </a:r>
                      <a:endParaRPr lang="en-US" dirty="0"/>
                    </a:p>
                  </a:txBody>
                  <a:tcPr/>
                </a:tc>
              </a:tr>
              <a:tr h="771844">
                <a:tc>
                  <a:txBody>
                    <a:bodyPr/>
                    <a:lstStyle/>
                    <a:p>
                      <a:r>
                        <a:rPr lang="en-US" dirty="0" smtClean="0"/>
                        <a:t>C2C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Consumers sell directly to other consumers</a:t>
                      </a:r>
                      <a:endParaRPr lang="en-US" dirty="0"/>
                    </a:p>
                  </a:txBody>
                  <a:tcPr/>
                </a:tc>
              </a:tr>
              <a:tr h="771844">
                <a:tc>
                  <a:txBody>
                    <a:bodyPr/>
                    <a:lstStyle/>
                    <a:p>
                      <a:r>
                        <a:rPr lang="en-US" dirty="0" smtClean="0"/>
                        <a:t>C2B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Consumers fix price</a:t>
                      </a:r>
                      <a:r>
                        <a:rPr lang="en-US" baseline="0" dirty="0" smtClean="0"/>
                        <a:t> on their own, which businesses accept or decline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1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Open Content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3545" r="1913" b="8955"/>
          <a:stretch/>
        </p:blipFill>
        <p:spPr bwMode="auto">
          <a:xfrm>
            <a:off x="381000" y="990600"/>
            <a:ext cx="8343980" cy="56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114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6860" y="3579268"/>
            <a:ext cx="20764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60" y="5134401"/>
            <a:ext cx="2362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4841260"/>
            <a:ext cx="192132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6025" y="3733800"/>
            <a:ext cx="2352675" cy="8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8616" y="2515950"/>
            <a:ext cx="321648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2433" y="2647096"/>
            <a:ext cx="2166501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8029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Subscription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Users are charged a periodic -- daily, monthly or annual -- fee to subscribe to a service. </a:t>
            </a:r>
            <a:endParaRPr lang="en-US" dirty="0" smtClean="0"/>
          </a:p>
          <a:p>
            <a:r>
              <a:rPr lang="en-US" dirty="0"/>
              <a:t>Subscription fees are incurred irrespective of actual usage rates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Content Services</a:t>
            </a:r>
          </a:p>
          <a:p>
            <a:pPr lvl="1"/>
            <a:r>
              <a:rPr lang="en-US" dirty="0" smtClean="0"/>
              <a:t>Person-to-person networking services</a:t>
            </a:r>
          </a:p>
          <a:p>
            <a:pPr lvl="1"/>
            <a:r>
              <a:rPr lang="en-US" dirty="0" smtClean="0"/>
              <a:t>Trust services</a:t>
            </a:r>
          </a:p>
          <a:p>
            <a:pPr lvl="1"/>
            <a:r>
              <a:rPr lang="en-US" dirty="0" smtClean="0"/>
              <a:t>Internet Service Providers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15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b="8593"/>
          <a:stretch/>
        </p:blipFill>
        <p:spPr bwMode="auto">
          <a:xfrm>
            <a:off x="685800" y="1405719"/>
            <a:ext cx="7518400" cy="496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486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 b="9083"/>
          <a:stretch/>
        </p:blipFill>
        <p:spPr bwMode="auto">
          <a:xfrm>
            <a:off x="609600" y="873456"/>
            <a:ext cx="8001000" cy="526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845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3172" r="3172" b="9328"/>
          <a:stretch/>
        </p:blipFill>
        <p:spPr bwMode="auto">
          <a:xfrm>
            <a:off x="609600" y="1066800"/>
            <a:ext cx="7767851" cy="534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07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b="8590"/>
          <a:stretch/>
        </p:blipFill>
        <p:spPr bwMode="auto">
          <a:xfrm>
            <a:off x="457200" y="764274"/>
            <a:ext cx="8001000" cy="525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6042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538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"on-demand" model is based on metering usage, </a:t>
            </a:r>
            <a:endParaRPr lang="en-US" dirty="0" smtClean="0"/>
          </a:p>
          <a:p>
            <a:r>
              <a:rPr lang="en-US" b="1" u="sng" dirty="0"/>
              <a:t>Metered Usage</a:t>
            </a:r>
            <a:r>
              <a:rPr lang="en-US" dirty="0"/>
              <a:t> -- measures and bills users based on actual usage of a service.</a:t>
            </a:r>
          </a:p>
          <a:p>
            <a:r>
              <a:rPr lang="en-US" b="1" u="sng" dirty="0"/>
              <a:t>Metered Subscriptions</a:t>
            </a:r>
            <a:r>
              <a:rPr lang="en-US" dirty="0"/>
              <a:t> -- allows subscribers to purchase access to content in metered portions (e.g., numbers of pages viewed). </a:t>
            </a:r>
            <a:r>
              <a:rPr lang="en-US" dirty="0" smtClean="0"/>
              <a:t>or </a:t>
            </a:r>
            <a:r>
              <a:rPr lang="en-US" dirty="0"/>
              <a:t>a "pay as you go" approach. </a:t>
            </a:r>
          </a:p>
        </p:txBody>
      </p:sp>
    </p:spTree>
    <p:extLst>
      <p:ext uri="{BB962C8B-B14F-4D97-AF65-F5344CB8AC3E}">
        <p14:creationId xmlns:p14="http://schemas.microsoft.com/office/powerpoint/2010/main" val="665149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38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B2B and B2C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0065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533400" y="4800600"/>
            <a:ext cx="5410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72200" y="4800600"/>
            <a:ext cx="2286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4953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B2B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4953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B2C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23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2985" r="1633" b="6251"/>
          <a:stretch/>
        </p:blipFill>
        <p:spPr bwMode="auto">
          <a:xfrm>
            <a:off x="57097" y="294564"/>
            <a:ext cx="9010703" cy="633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9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3125" r="1865" b="3125"/>
          <a:stretch/>
        </p:blipFill>
        <p:spPr bwMode="auto">
          <a:xfrm>
            <a:off x="250891" y="76200"/>
            <a:ext cx="8816909" cy="663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 b="3918"/>
          <a:stretch/>
        </p:blipFill>
        <p:spPr bwMode="auto">
          <a:xfrm>
            <a:off x="0" y="152400"/>
            <a:ext cx="9067800" cy="675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9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3078"/>
          <a:stretch/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3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564</Words>
  <Application>Microsoft Office PowerPoint</Application>
  <PresentationFormat>On-screen Show (4:3)</PresentationFormat>
  <Paragraphs>100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Business Model</vt:lpstr>
      <vt:lpstr>Revenue Model</vt:lpstr>
      <vt:lpstr>Classification on the basis of relationships of transaction parties</vt:lpstr>
      <vt:lpstr>PowerPoint Presentation</vt:lpstr>
      <vt:lpstr>Relation between B2B and B2C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Business Models on the basis of nature of transactions</vt:lpstr>
      <vt:lpstr>Brokerage Model</vt:lpstr>
      <vt:lpstr>Buyer Aggregator Model</vt:lpstr>
      <vt:lpstr>Advertising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Infomediary Model</vt:lpstr>
      <vt:lpstr>PowerPoint Presentation</vt:lpstr>
      <vt:lpstr>Merchant model</vt:lpstr>
      <vt:lpstr>PowerPoint Presentation</vt:lpstr>
      <vt:lpstr>PowerPoint Presentation</vt:lpstr>
      <vt:lpstr>PowerPoint Presentation</vt:lpstr>
      <vt:lpstr>PowerPoint Presentation</vt:lpstr>
      <vt:lpstr>Manufacturer Model</vt:lpstr>
      <vt:lpstr>Affiliate model</vt:lpstr>
      <vt:lpstr>PowerPoint Presentation</vt:lpstr>
      <vt:lpstr>Pay-per-click</vt:lpstr>
      <vt:lpstr>Community Model</vt:lpstr>
      <vt:lpstr>Open source</vt:lpstr>
      <vt:lpstr>Open Content</vt:lpstr>
      <vt:lpstr>PowerPoint Presentation</vt:lpstr>
      <vt:lpstr>Subscription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Utility Model</vt:lpstr>
      <vt:lpstr>PowerPoint Presentation</vt:lpstr>
    </vt:vector>
  </TitlesOfParts>
  <Company>SPSU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Models for e-commerce</dc:title>
  <dc:creator>SPSU</dc:creator>
  <cp:lastModifiedBy>lenovo</cp:lastModifiedBy>
  <cp:revision>37</cp:revision>
  <dcterms:created xsi:type="dcterms:W3CDTF">2014-07-22T06:16:13Z</dcterms:created>
  <dcterms:modified xsi:type="dcterms:W3CDTF">2019-05-17T06:28:49Z</dcterms:modified>
</cp:coreProperties>
</file>