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02" r:id="rId1"/>
  </p:sldMasterIdLst>
  <p:sldIdLst>
    <p:sldId id="256" r:id="rId2"/>
    <p:sldId id="276" r:id="rId3"/>
    <p:sldId id="258" r:id="rId4"/>
    <p:sldId id="259" r:id="rId5"/>
    <p:sldId id="260" r:id="rId6"/>
    <p:sldId id="270" r:id="rId7"/>
    <p:sldId id="262" r:id="rId8"/>
    <p:sldId id="263" r:id="rId9"/>
    <p:sldId id="271" r:id="rId10"/>
    <p:sldId id="274" r:id="rId11"/>
    <p:sldId id="272" r:id="rId12"/>
    <p:sldId id="264" r:id="rId13"/>
    <p:sldId id="265" r:id="rId14"/>
    <p:sldId id="266" r:id="rId15"/>
    <p:sldId id="27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0DC3FC-5954-4C86-ACAF-A09E52B4B8B2}" type="doc">
      <dgm:prSet loTypeId="urn:diagrams.loki3.com/VaryingWidthList" loCatId="list" qsTypeId="urn:microsoft.com/office/officeart/2005/8/quickstyle/simple3" qsCatId="simple" csTypeId="urn:microsoft.com/office/officeart/2005/8/colors/colorful5" csCatId="colorful" phldr="1"/>
      <dgm:spPr/>
    </dgm:pt>
    <dgm:pt modelId="{E8DD9BE7-F64A-4F88-925E-9F8795174C79}">
      <dgm:prSet phldrT="[Text]" custT="1"/>
      <dgm:spPr/>
      <dgm:t>
        <a:bodyPr/>
        <a:lstStyle/>
        <a:p>
          <a:pPr algn="l"/>
          <a:r>
            <a:rPr lang="en-US" sz="2600" b="1" dirty="0" smtClean="0"/>
            <a:t>Provide access to justice</a:t>
          </a:r>
          <a:endParaRPr lang="en-US" sz="2600" b="1" dirty="0"/>
        </a:p>
      </dgm:t>
    </dgm:pt>
    <dgm:pt modelId="{4F94B3D5-9EE0-4454-AA2C-C6DE9336FABD}" type="parTrans" cxnId="{CA4CB645-D6AA-428B-B18F-63B3C2F128CB}">
      <dgm:prSet/>
      <dgm:spPr/>
      <dgm:t>
        <a:bodyPr/>
        <a:lstStyle/>
        <a:p>
          <a:pPr algn="l"/>
          <a:endParaRPr lang="en-US"/>
        </a:p>
      </dgm:t>
    </dgm:pt>
    <dgm:pt modelId="{D9F7B029-018A-47A2-8B68-2F61B55717D1}" type="sibTrans" cxnId="{CA4CB645-D6AA-428B-B18F-63B3C2F128CB}">
      <dgm:prSet/>
      <dgm:spPr/>
      <dgm:t>
        <a:bodyPr/>
        <a:lstStyle/>
        <a:p>
          <a:pPr algn="l"/>
          <a:endParaRPr lang="en-US"/>
        </a:p>
      </dgm:t>
    </dgm:pt>
    <dgm:pt modelId="{5F1E6740-D715-445D-95AA-D1181CB1E3F8}">
      <dgm:prSet phldrT="[Text]" custT="1"/>
      <dgm:spPr/>
      <dgm:t>
        <a:bodyPr/>
        <a:lstStyle/>
        <a:p>
          <a:pPr algn="l"/>
          <a:r>
            <a:rPr lang="en-US" sz="2600" b="1" dirty="0" smtClean="0"/>
            <a:t>Reform the law</a:t>
          </a:r>
          <a:endParaRPr lang="en-US" sz="2600" b="1" dirty="0"/>
        </a:p>
      </dgm:t>
    </dgm:pt>
    <dgm:pt modelId="{F078CA12-0478-456E-BA75-A5DFE66C86FA}" type="parTrans" cxnId="{41D0CC5D-5D1D-4F8B-8F28-B2D163D03FE1}">
      <dgm:prSet/>
      <dgm:spPr/>
      <dgm:t>
        <a:bodyPr/>
        <a:lstStyle/>
        <a:p>
          <a:pPr algn="l"/>
          <a:endParaRPr lang="en-US"/>
        </a:p>
      </dgm:t>
    </dgm:pt>
    <dgm:pt modelId="{26782C8C-878A-416D-94D5-459029E44FB9}" type="sibTrans" cxnId="{41D0CC5D-5D1D-4F8B-8F28-B2D163D03FE1}">
      <dgm:prSet/>
      <dgm:spPr/>
      <dgm:t>
        <a:bodyPr/>
        <a:lstStyle/>
        <a:p>
          <a:pPr algn="l"/>
          <a:endParaRPr lang="en-US"/>
        </a:p>
      </dgm:t>
    </dgm:pt>
    <dgm:pt modelId="{0A149D5C-AB08-4A4A-A790-7B1A6FFBA293}">
      <dgm:prSet custT="1"/>
      <dgm:spPr/>
      <dgm:t>
        <a:bodyPr/>
        <a:lstStyle/>
        <a:p>
          <a:pPr algn="l"/>
          <a:r>
            <a:rPr lang="en-US" sz="2600" b="1" dirty="0" smtClean="0"/>
            <a:t>Save costs</a:t>
          </a:r>
          <a:endParaRPr lang="en-US" sz="2600" b="1" dirty="0"/>
        </a:p>
      </dgm:t>
    </dgm:pt>
    <dgm:pt modelId="{5D0AE97E-DB84-42BB-8E10-BC103D6D6180}" type="parTrans" cxnId="{CE5A955B-4D9C-4CEC-83AE-54067A3CF5B9}">
      <dgm:prSet/>
      <dgm:spPr/>
      <dgm:t>
        <a:bodyPr/>
        <a:lstStyle/>
        <a:p>
          <a:pPr algn="l"/>
          <a:endParaRPr lang="en-US"/>
        </a:p>
      </dgm:t>
    </dgm:pt>
    <dgm:pt modelId="{FE87F7F7-A85B-4360-A2B0-2BAE6E9850EB}" type="sibTrans" cxnId="{CE5A955B-4D9C-4CEC-83AE-54067A3CF5B9}">
      <dgm:prSet/>
      <dgm:spPr/>
      <dgm:t>
        <a:bodyPr/>
        <a:lstStyle/>
        <a:p>
          <a:pPr algn="l"/>
          <a:endParaRPr lang="en-US"/>
        </a:p>
      </dgm:t>
    </dgm:pt>
    <dgm:pt modelId="{C763E3F2-D115-4678-A0CE-A64864B6FC64}">
      <dgm:prSet custT="1"/>
      <dgm:spPr/>
      <dgm:t>
        <a:bodyPr/>
        <a:lstStyle/>
        <a:p>
          <a:pPr algn="l"/>
          <a:r>
            <a:rPr lang="en-US" sz="2600" b="1" dirty="0" smtClean="0"/>
            <a:t>Ensure government accountability</a:t>
          </a:r>
          <a:endParaRPr lang="en-US" sz="2600" b="1" dirty="0"/>
        </a:p>
      </dgm:t>
    </dgm:pt>
    <dgm:pt modelId="{296AE706-259B-4B0B-BB52-497412DDAA40}" type="parTrans" cxnId="{F4ECA61A-2132-4344-9B1F-50C0372B2B61}">
      <dgm:prSet/>
      <dgm:spPr/>
      <dgm:t>
        <a:bodyPr/>
        <a:lstStyle/>
        <a:p>
          <a:pPr algn="l"/>
          <a:endParaRPr lang="en-US"/>
        </a:p>
      </dgm:t>
    </dgm:pt>
    <dgm:pt modelId="{C41DFB7D-A0DE-434F-8290-9BDA3ECEC98B}" type="sibTrans" cxnId="{F4ECA61A-2132-4344-9B1F-50C0372B2B61}">
      <dgm:prSet/>
      <dgm:spPr/>
      <dgm:t>
        <a:bodyPr/>
        <a:lstStyle/>
        <a:p>
          <a:pPr algn="l"/>
          <a:endParaRPr lang="en-US"/>
        </a:p>
      </dgm:t>
    </dgm:pt>
    <dgm:pt modelId="{E5B200E2-6FD4-46C6-A17D-3B5C77425F04}">
      <dgm:prSet custT="1"/>
      <dgm:spPr/>
      <dgm:t>
        <a:bodyPr/>
        <a:lstStyle/>
        <a:p>
          <a:pPr algn="l"/>
          <a:r>
            <a:rPr lang="en-US" sz="2600" b="1" dirty="0" smtClean="0"/>
            <a:t>Raise awareness</a:t>
          </a:r>
          <a:endParaRPr lang="en-US" sz="2600" b="1" dirty="0"/>
        </a:p>
      </dgm:t>
    </dgm:pt>
    <dgm:pt modelId="{DD5AF3A5-05AA-4E11-B47F-53C5C556DF06}" type="parTrans" cxnId="{6B9C51E0-98E9-4A3B-87C6-E1AE1436AC07}">
      <dgm:prSet/>
      <dgm:spPr/>
      <dgm:t>
        <a:bodyPr/>
        <a:lstStyle/>
        <a:p>
          <a:pPr algn="l"/>
          <a:endParaRPr lang="en-US"/>
        </a:p>
      </dgm:t>
    </dgm:pt>
    <dgm:pt modelId="{A61F4F69-E03C-4334-8BE3-402016C4E832}" type="sibTrans" cxnId="{6B9C51E0-98E9-4A3B-87C6-E1AE1436AC07}">
      <dgm:prSet/>
      <dgm:spPr/>
      <dgm:t>
        <a:bodyPr/>
        <a:lstStyle/>
        <a:p>
          <a:pPr algn="l"/>
          <a:endParaRPr lang="en-US"/>
        </a:p>
      </dgm:t>
    </dgm:pt>
    <dgm:pt modelId="{56E99392-DAC3-4379-A6BE-413314129072}">
      <dgm:prSet custT="1"/>
      <dgm:spPr/>
      <dgm:t>
        <a:bodyPr/>
        <a:lstStyle/>
        <a:p>
          <a:pPr algn="l"/>
          <a:r>
            <a:rPr lang="en-US" sz="2600" b="1" dirty="0" smtClean="0"/>
            <a:t>Empower the disadvantaged</a:t>
          </a:r>
          <a:endParaRPr lang="en-US" sz="2600" b="1" dirty="0"/>
        </a:p>
      </dgm:t>
    </dgm:pt>
    <dgm:pt modelId="{E54B0A52-9794-4BAA-B68E-DC42935160E0}" type="parTrans" cxnId="{BBB6AA10-0887-4A0D-8ECF-FCAF86F2980E}">
      <dgm:prSet/>
      <dgm:spPr/>
      <dgm:t>
        <a:bodyPr/>
        <a:lstStyle/>
        <a:p>
          <a:pPr algn="l"/>
          <a:endParaRPr lang="en-US"/>
        </a:p>
      </dgm:t>
    </dgm:pt>
    <dgm:pt modelId="{3CF8754B-931A-4582-BF4C-34E88DA0B7EC}" type="sibTrans" cxnId="{BBB6AA10-0887-4A0D-8ECF-FCAF86F2980E}">
      <dgm:prSet/>
      <dgm:spPr/>
      <dgm:t>
        <a:bodyPr/>
        <a:lstStyle/>
        <a:p>
          <a:pPr algn="l"/>
          <a:endParaRPr lang="en-US"/>
        </a:p>
      </dgm:t>
    </dgm:pt>
    <dgm:pt modelId="{F14C0A5F-3658-4F37-B003-02E13BBC6020}" type="pres">
      <dgm:prSet presAssocID="{520DC3FC-5954-4C86-ACAF-A09E52B4B8B2}" presName="Name0" presStyleCnt="0">
        <dgm:presLayoutVars>
          <dgm:resizeHandles/>
        </dgm:presLayoutVars>
      </dgm:prSet>
      <dgm:spPr/>
    </dgm:pt>
    <dgm:pt modelId="{9F728BA6-3F3F-47B5-A4A1-FE4B63E4D9F2}" type="pres">
      <dgm:prSet presAssocID="{E8DD9BE7-F64A-4F88-925E-9F8795174C79}" presName="text" presStyleLbl="node1" presStyleIdx="0" presStyleCnt="6" custScaleX="244384">
        <dgm:presLayoutVars>
          <dgm:bulletEnabled val="1"/>
        </dgm:presLayoutVars>
      </dgm:prSet>
      <dgm:spPr/>
      <dgm:t>
        <a:bodyPr/>
        <a:lstStyle/>
        <a:p>
          <a:endParaRPr lang="en-US"/>
        </a:p>
      </dgm:t>
    </dgm:pt>
    <dgm:pt modelId="{14E515D3-39AA-44DE-BB79-EB5B6D15BF6E}" type="pres">
      <dgm:prSet presAssocID="{D9F7B029-018A-47A2-8B68-2F61B55717D1}" presName="space" presStyleCnt="0"/>
      <dgm:spPr/>
    </dgm:pt>
    <dgm:pt modelId="{A51B6726-0910-44A5-9660-0B2474F0626B}" type="pres">
      <dgm:prSet presAssocID="{0A149D5C-AB08-4A4A-A790-7B1A6FFBA293}" presName="text" presStyleLbl="node1" presStyleIdx="1" presStyleCnt="6" custScaleX="559030" custLinFactNeighborY="0">
        <dgm:presLayoutVars>
          <dgm:bulletEnabled val="1"/>
        </dgm:presLayoutVars>
      </dgm:prSet>
      <dgm:spPr/>
      <dgm:t>
        <a:bodyPr/>
        <a:lstStyle/>
        <a:p>
          <a:endParaRPr lang="en-US"/>
        </a:p>
      </dgm:t>
    </dgm:pt>
    <dgm:pt modelId="{2923CF7A-B09D-4464-B8A5-1C3873D57515}" type="pres">
      <dgm:prSet presAssocID="{FE87F7F7-A85B-4360-A2B0-2BAE6E9850EB}" presName="space" presStyleCnt="0"/>
      <dgm:spPr/>
    </dgm:pt>
    <dgm:pt modelId="{864CE288-6045-495F-989C-2450A8B7BE0A}" type="pres">
      <dgm:prSet presAssocID="{5F1E6740-D715-445D-95AA-D1181CB1E3F8}" presName="text" presStyleLbl="node1" presStyleIdx="2" presStyleCnt="6" custScaleX="380140" custLinFactNeighborY="19207">
        <dgm:presLayoutVars>
          <dgm:bulletEnabled val="1"/>
        </dgm:presLayoutVars>
      </dgm:prSet>
      <dgm:spPr/>
      <dgm:t>
        <a:bodyPr/>
        <a:lstStyle/>
        <a:p>
          <a:endParaRPr lang="en-US"/>
        </a:p>
      </dgm:t>
    </dgm:pt>
    <dgm:pt modelId="{5D052916-F940-480E-875F-556C7EE2607F}" type="pres">
      <dgm:prSet presAssocID="{26782C8C-878A-416D-94D5-459029E44FB9}" presName="space" presStyleCnt="0"/>
      <dgm:spPr/>
    </dgm:pt>
    <dgm:pt modelId="{CA1F9AF9-C1FC-4D3F-938A-11795788DC50}" type="pres">
      <dgm:prSet presAssocID="{E5B200E2-6FD4-46C6-A17D-3B5C77425F04}" presName="text" presStyleLbl="node1" presStyleIdx="3" presStyleCnt="6" custScaleX="351982" custLinFactNeighborY="-2">
        <dgm:presLayoutVars>
          <dgm:bulletEnabled val="1"/>
        </dgm:presLayoutVars>
      </dgm:prSet>
      <dgm:spPr/>
      <dgm:t>
        <a:bodyPr/>
        <a:lstStyle/>
        <a:p>
          <a:endParaRPr lang="en-US"/>
        </a:p>
      </dgm:t>
    </dgm:pt>
    <dgm:pt modelId="{47C3FBFE-1104-4DF8-AF29-DD10018CE822}" type="pres">
      <dgm:prSet presAssocID="{A61F4F69-E03C-4334-8BE3-402016C4E832}" presName="space" presStyleCnt="0"/>
      <dgm:spPr/>
    </dgm:pt>
    <dgm:pt modelId="{53D2D741-F7AC-42BF-8564-DD37138B6435}" type="pres">
      <dgm:prSet presAssocID="{C763E3F2-D115-4678-A0CE-A64864B6FC64}" presName="text" presStyleLbl="node1" presStyleIdx="4" presStyleCnt="6" custScaleX="175991">
        <dgm:presLayoutVars>
          <dgm:bulletEnabled val="1"/>
        </dgm:presLayoutVars>
      </dgm:prSet>
      <dgm:spPr/>
      <dgm:t>
        <a:bodyPr/>
        <a:lstStyle/>
        <a:p>
          <a:endParaRPr lang="en-US"/>
        </a:p>
      </dgm:t>
    </dgm:pt>
    <dgm:pt modelId="{0346F8E9-869F-422A-B613-08777BD1355E}" type="pres">
      <dgm:prSet presAssocID="{C41DFB7D-A0DE-434F-8290-9BDA3ECEC98B}" presName="space" presStyleCnt="0"/>
      <dgm:spPr/>
    </dgm:pt>
    <dgm:pt modelId="{49645463-6EEE-4D7C-89C7-BA7F3F945669}" type="pres">
      <dgm:prSet presAssocID="{56E99392-DAC3-4379-A6BE-413314129072}" presName="text" presStyleLbl="node1" presStyleIdx="5" presStyleCnt="6" custScaleX="211189">
        <dgm:presLayoutVars>
          <dgm:bulletEnabled val="1"/>
        </dgm:presLayoutVars>
      </dgm:prSet>
      <dgm:spPr/>
      <dgm:t>
        <a:bodyPr/>
        <a:lstStyle/>
        <a:p>
          <a:endParaRPr lang="en-US"/>
        </a:p>
      </dgm:t>
    </dgm:pt>
  </dgm:ptLst>
  <dgm:cxnLst>
    <dgm:cxn modelId="{81EC4955-3F99-43F6-9CA1-94EDDD6E9BFC}" type="presOf" srcId="{0A149D5C-AB08-4A4A-A790-7B1A6FFBA293}" destId="{A51B6726-0910-44A5-9660-0B2474F0626B}" srcOrd="0" destOrd="0" presId="urn:diagrams.loki3.com/VaryingWidthList"/>
    <dgm:cxn modelId="{8DAD3AD5-45F9-4C26-A7B9-D2332901E398}" type="presOf" srcId="{E5B200E2-6FD4-46C6-A17D-3B5C77425F04}" destId="{CA1F9AF9-C1FC-4D3F-938A-11795788DC50}" srcOrd="0" destOrd="0" presId="urn:diagrams.loki3.com/VaryingWidthList"/>
    <dgm:cxn modelId="{5B4B7458-4EBA-4069-9879-7DB3691988DC}" type="presOf" srcId="{5F1E6740-D715-445D-95AA-D1181CB1E3F8}" destId="{864CE288-6045-495F-989C-2450A8B7BE0A}" srcOrd="0" destOrd="0" presId="urn:diagrams.loki3.com/VaryingWidthList"/>
    <dgm:cxn modelId="{93CA2CCA-C3D5-404B-AAF5-F7AC470919B1}" type="presOf" srcId="{C763E3F2-D115-4678-A0CE-A64864B6FC64}" destId="{53D2D741-F7AC-42BF-8564-DD37138B6435}" srcOrd="0" destOrd="0" presId="urn:diagrams.loki3.com/VaryingWidthList"/>
    <dgm:cxn modelId="{A0EFD86F-E971-4519-B946-E0164DAC7453}" type="presOf" srcId="{56E99392-DAC3-4379-A6BE-413314129072}" destId="{49645463-6EEE-4D7C-89C7-BA7F3F945669}" srcOrd="0" destOrd="0" presId="urn:diagrams.loki3.com/VaryingWidthList"/>
    <dgm:cxn modelId="{41D0CC5D-5D1D-4F8B-8F28-B2D163D03FE1}" srcId="{520DC3FC-5954-4C86-ACAF-A09E52B4B8B2}" destId="{5F1E6740-D715-445D-95AA-D1181CB1E3F8}" srcOrd="2" destOrd="0" parTransId="{F078CA12-0478-456E-BA75-A5DFE66C86FA}" sibTransId="{26782C8C-878A-416D-94D5-459029E44FB9}"/>
    <dgm:cxn modelId="{CE5A955B-4D9C-4CEC-83AE-54067A3CF5B9}" srcId="{520DC3FC-5954-4C86-ACAF-A09E52B4B8B2}" destId="{0A149D5C-AB08-4A4A-A790-7B1A6FFBA293}" srcOrd="1" destOrd="0" parTransId="{5D0AE97E-DB84-42BB-8E10-BC103D6D6180}" sibTransId="{FE87F7F7-A85B-4360-A2B0-2BAE6E9850EB}"/>
    <dgm:cxn modelId="{045CC4A7-5E48-423C-A91B-48E37BF426C9}" type="presOf" srcId="{E8DD9BE7-F64A-4F88-925E-9F8795174C79}" destId="{9F728BA6-3F3F-47B5-A4A1-FE4B63E4D9F2}" srcOrd="0" destOrd="0" presId="urn:diagrams.loki3.com/VaryingWidthList"/>
    <dgm:cxn modelId="{F4ECA61A-2132-4344-9B1F-50C0372B2B61}" srcId="{520DC3FC-5954-4C86-ACAF-A09E52B4B8B2}" destId="{C763E3F2-D115-4678-A0CE-A64864B6FC64}" srcOrd="4" destOrd="0" parTransId="{296AE706-259B-4B0B-BB52-497412DDAA40}" sibTransId="{C41DFB7D-A0DE-434F-8290-9BDA3ECEC98B}"/>
    <dgm:cxn modelId="{BBB6AA10-0887-4A0D-8ECF-FCAF86F2980E}" srcId="{520DC3FC-5954-4C86-ACAF-A09E52B4B8B2}" destId="{56E99392-DAC3-4379-A6BE-413314129072}" srcOrd="5" destOrd="0" parTransId="{E54B0A52-9794-4BAA-B68E-DC42935160E0}" sibTransId="{3CF8754B-931A-4582-BF4C-34E88DA0B7EC}"/>
    <dgm:cxn modelId="{CA4CB645-D6AA-428B-B18F-63B3C2F128CB}" srcId="{520DC3FC-5954-4C86-ACAF-A09E52B4B8B2}" destId="{E8DD9BE7-F64A-4F88-925E-9F8795174C79}" srcOrd="0" destOrd="0" parTransId="{4F94B3D5-9EE0-4454-AA2C-C6DE9336FABD}" sibTransId="{D9F7B029-018A-47A2-8B68-2F61B55717D1}"/>
    <dgm:cxn modelId="{6F33083C-FA0C-4E68-9414-29EA1DB4E9BA}" type="presOf" srcId="{520DC3FC-5954-4C86-ACAF-A09E52B4B8B2}" destId="{F14C0A5F-3658-4F37-B003-02E13BBC6020}" srcOrd="0" destOrd="0" presId="urn:diagrams.loki3.com/VaryingWidthList"/>
    <dgm:cxn modelId="{6B9C51E0-98E9-4A3B-87C6-E1AE1436AC07}" srcId="{520DC3FC-5954-4C86-ACAF-A09E52B4B8B2}" destId="{E5B200E2-6FD4-46C6-A17D-3B5C77425F04}" srcOrd="3" destOrd="0" parTransId="{DD5AF3A5-05AA-4E11-B47F-53C5C556DF06}" sibTransId="{A61F4F69-E03C-4334-8BE3-402016C4E832}"/>
    <dgm:cxn modelId="{271013F8-7E3C-4C4F-8665-5837EFC951E1}" type="presParOf" srcId="{F14C0A5F-3658-4F37-B003-02E13BBC6020}" destId="{9F728BA6-3F3F-47B5-A4A1-FE4B63E4D9F2}" srcOrd="0" destOrd="0" presId="urn:diagrams.loki3.com/VaryingWidthList"/>
    <dgm:cxn modelId="{2F6DDB07-4DD3-464C-9095-E292E5531294}" type="presParOf" srcId="{F14C0A5F-3658-4F37-B003-02E13BBC6020}" destId="{14E515D3-39AA-44DE-BB79-EB5B6D15BF6E}" srcOrd="1" destOrd="0" presId="urn:diagrams.loki3.com/VaryingWidthList"/>
    <dgm:cxn modelId="{7328BB33-CDA9-45E9-8257-4A26036CBFD6}" type="presParOf" srcId="{F14C0A5F-3658-4F37-B003-02E13BBC6020}" destId="{A51B6726-0910-44A5-9660-0B2474F0626B}" srcOrd="2" destOrd="0" presId="urn:diagrams.loki3.com/VaryingWidthList"/>
    <dgm:cxn modelId="{D06A6BB1-2C9B-4BB1-8593-10DB070E04CD}" type="presParOf" srcId="{F14C0A5F-3658-4F37-B003-02E13BBC6020}" destId="{2923CF7A-B09D-4464-B8A5-1C3873D57515}" srcOrd="3" destOrd="0" presId="urn:diagrams.loki3.com/VaryingWidthList"/>
    <dgm:cxn modelId="{6B4BBAC1-6AEA-41E7-A032-DBD86E9FF8BB}" type="presParOf" srcId="{F14C0A5F-3658-4F37-B003-02E13BBC6020}" destId="{864CE288-6045-495F-989C-2450A8B7BE0A}" srcOrd="4" destOrd="0" presId="urn:diagrams.loki3.com/VaryingWidthList"/>
    <dgm:cxn modelId="{28F71127-CC7E-4241-A01D-339747E5CCDB}" type="presParOf" srcId="{F14C0A5F-3658-4F37-B003-02E13BBC6020}" destId="{5D052916-F940-480E-875F-556C7EE2607F}" srcOrd="5" destOrd="0" presId="urn:diagrams.loki3.com/VaryingWidthList"/>
    <dgm:cxn modelId="{77049BF6-073B-45B5-87F0-4E530CF221F6}" type="presParOf" srcId="{F14C0A5F-3658-4F37-B003-02E13BBC6020}" destId="{CA1F9AF9-C1FC-4D3F-938A-11795788DC50}" srcOrd="6" destOrd="0" presId="urn:diagrams.loki3.com/VaryingWidthList"/>
    <dgm:cxn modelId="{B714AA1B-931F-4FAB-A0C4-444F832D50A5}" type="presParOf" srcId="{F14C0A5F-3658-4F37-B003-02E13BBC6020}" destId="{47C3FBFE-1104-4DF8-AF29-DD10018CE822}" srcOrd="7" destOrd="0" presId="urn:diagrams.loki3.com/VaryingWidthList"/>
    <dgm:cxn modelId="{43DDF60F-905D-4B4C-8B98-0E411ED1582C}" type="presParOf" srcId="{F14C0A5F-3658-4F37-B003-02E13BBC6020}" destId="{53D2D741-F7AC-42BF-8564-DD37138B6435}" srcOrd="8" destOrd="0" presId="urn:diagrams.loki3.com/VaryingWidthList"/>
    <dgm:cxn modelId="{C2053584-99EB-4744-A605-735A406132DC}" type="presParOf" srcId="{F14C0A5F-3658-4F37-B003-02E13BBC6020}" destId="{0346F8E9-869F-422A-B613-08777BD1355E}" srcOrd="9" destOrd="0" presId="urn:diagrams.loki3.com/VaryingWidthList"/>
    <dgm:cxn modelId="{A03EFA74-2098-4115-BDC2-8C088ADF9699}" type="presParOf" srcId="{F14C0A5F-3658-4F37-B003-02E13BBC6020}" destId="{49645463-6EEE-4D7C-89C7-BA7F3F945669}" srcOrd="10" destOrd="0" presId="urn:diagrams.loki3.com/VaryingWidthList"/>
  </dgm:cxnLst>
  <dgm:bg/>
  <dgm:whole>
    <a:ln>
      <a:noFill/>
    </a:ln>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28BA6-3F3F-47B5-A4A1-FE4B63E4D9F2}">
      <dsp:nvSpPr>
        <dsp:cNvPr id="0" name=""/>
        <dsp:cNvSpPr/>
      </dsp:nvSpPr>
      <dsp:spPr>
        <a:xfrm>
          <a:off x="1310002" y="1096"/>
          <a:ext cx="8577878" cy="638580"/>
        </a:xfrm>
        <a:prstGeom prst="rect">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Provide access to justice</a:t>
          </a:r>
          <a:endParaRPr lang="en-US" sz="2600" b="1" kern="1200" dirty="0"/>
        </a:p>
      </dsp:txBody>
      <dsp:txXfrm>
        <a:off x="1310002" y="1096"/>
        <a:ext cx="8577878" cy="638580"/>
      </dsp:txXfrm>
    </dsp:sp>
    <dsp:sp modelId="{A51B6726-0910-44A5-9660-0B2474F0626B}">
      <dsp:nvSpPr>
        <dsp:cNvPr id="0" name=""/>
        <dsp:cNvSpPr/>
      </dsp:nvSpPr>
      <dsp:spPr>
        <a:xfrm>
          <a:off x="1322362" y="671606"/>
          <a:ext cx="8553159" cy="638580"/>
        </a:xfrm>
        <a:prstGeom prst="rect">
          <a:avLst/>
        </a:prstGeom>
        <a:solidFill>
          <a:schemeClr val="accent5">
            <a:hueOff val="640345"/>
            <a:satOff val="-8488"/>
            <a:lumOff val="-2667"/>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Save costs</a:t>
          </a:r>
          <a:endParaRPr lang="en-US" sz="2600" b="1" kern="1200" dirty="0"/>
        </a:p>
      </dsp:txBody>
      <dsp:txXfrm>
        <a:off x="1322362" y="671606"/>
        <a:ext cx="8553159" cy="638580"/>
      </dsp:txXfrm>
    </dsp:sp>
    <dsp:sp modelId="{864CE288-6045-495F-989C-2450A8B7BE0A}">
      <dsp:nvSpPr>
        <dsp:cNvPr id="0" name=""/>
        <dsp:cNvSpPr/>
      </dsp:nvSpPr>
      <dsp:spPr>
        <a:xfrm>
          <a:off x="1322366" y="1348248"/>
          <a:ext cx="8553149" cy="638580"/>
        </a:xfrm>
        <a:prstGeom prst="rect">
          <a:avLst/>
        </a:prstGeom>
        <a:solidFill>
          <a:schemeClr val="accent5">
            <a:hueOff val="1280690"/>
            <a:satOff val="-16977"/>
            <a:lumOff val="-5333"/>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Reform the law</a:t>
          </a:r>
          <a:endParaRPr lang="en-US" sz="2600" b="1" kern="1200" dirty="0"/>
        </a:p>
      </dsp:txBody>
      <dsp:txXfrm>
        <a:off x="1322366" y="1348248"/>
        <a:ext cx="8553149" cy="638580"/>
      </dsp:txXfrm>
    </dsp:sp>
    <dsp:sp modelId="{CA1F9AF9-C1FC-4D3F-938A-11795788DC50}">
      <dsp:nvSpPr>
        <dsp:cNvPr id="0" name=""/>
        <dsp:cNvSpPr/>
      </dsp:nvSpPr>
      <dsp:spPr>
        <a:xfrm>
          <a:off x="1322360" y="2012625"/>
          <a:ext cx="8553162" cy="638580"/>
        </a:xfrm>
        <a:prstGeom prst="rect">
          <a:avLst/>
        </a:prstGeom>
        <a:solidFill>
          <a:schemeClr val="accent5">
            <a:hueOff val="1921035"/>
            <a:satOff val="-25465"/>
            <a:lumOff val="-800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Raise awareness</a:t>
          </a:r>
          <a:endParaRPr lang="en-US" sz="2600" b="1" kern="1200" dirty="0"/>
        </a:p>
      </dsp:txBody>
      <dsp:txXfrm>
        <a:off x="1322360" y="2012625"/>
        <a:ext cx="8553162" cy="638580"/>
      </dsp:txXfrm>
    </dsp:sp>
    <dsp:sp modelId="{53D2D741-F7AC-42BF-8564-DD37138B6435}">
      <dsp:nvSpPr>
        <dsp:cNvPr id="0" name=""/>
        <dsp:cNvSpPr/>
      </dsp:nvSpPr>
      <dsp:spPr>
        <a:xfrm>
          <a:off x="1322360" y="2683135"/>
          <a:ext cx="8553162" cy="638580"/>
        </a:xfrm>
        <a:prstGeom prst="rect">
          <a:avLst/>
        </a:prstGeom>
        <a:solidFill>
          <a:schemeClr val="accent5">
            <a:hueOff val="2561380"/>
            <a:satOff val="-33954"/>
            <a:lumOff val="-10666"/>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Ensure government accountability</a:t>
          </a:r>
          <a:endParaRPr lang="en-US" sz="2600" b="1" kern="1200" dirty="0"/>
        </a:p>
      </dsp:txBody>
      <dsp:txXfrm>
        <a:off x="1322360" y="2683135"/>
        <a:ext cx="8553162" cy="638580"/>
      </dsp:txXfrm>
    </dsp:sp>
    <dsp:sp modelId="{49645463-6EEE-4D7C-89C7-BA7F3F945669}">
      <dsp:nvSpPr>
        <dsp:cNvPr id="0" name=""/>
        <dsp:cNvSpPr/>
      </dsp:nvSpPr>
      <dsp:spPr>
        <a:xfrm>
          <a:off x="1322364" y="3353645"/>
          <a:ext cx="8553154" cy="638580"/>
        </a:xfrm>
        <a:prstGeom prst="rect">
          <a:avLst/>
        </a:prstGeom>
        <a:solidFill>
          <a:schemeClr val="accent5">
            <a:hueOff val="3201725"/>
            <a:satOff val="-42442"/>
            <a:lumOff val="-13333"/>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l" defTabSz="1155700">
            <a:lnSpc>
              <a:spcPct val="90000"/>
            </a:lnSpc>
            <a:spcBef>
              <a:spcPct val="0"/>
            </a:spcBef>
            <a:spcAft>
              <a:spcPct val="35000"/>
            </a:spcAft>
          </a:pPr>
          <a:r>
            <a:rPr lang="en-US" sz="2600" b="1" kern="1200" dirty="0" smtClean="0"/>
            <a:t>Empower the disadvantaged</a:t>
          </a:r>
          <a:endParaRPr lang="en-US" sz="2600" b="1" kern="1200" dirty="0"/>
        </a:p>
      </dsp:txBody>
      <dsp:txXfrm>
        <a:off x="1322364" y="3353645"/>
        <a:ext cx="8553154" cy="638580"/>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6D22F896-40B5-4ADD-8801-0D06FADFA095}" type="slidenum">
              <a:rPr lang="en-US" smtClean="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 xmlns:p14="http://schemas.microsoft.com/office/powerpoint/2010/main" val="3928621656"/>
      </p:ext>
    </p:extLst>
  </p:cSld>
  <p:clrMapOvr>
    <a:masterClrMapping/>
  </p:clrMapOvr>
  <p:extLst mod="1">
    <p:ext uri="{DCECCB84-F9BA-43D5-87BE-67443E8EF086}">
      <p15:sldGuideLst xmlns=""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439582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6D22F896-40B5-4ADD-8801-0D06FADFA095}" type="slidenum">
              <a:rPr lang="en-US" smtClean="0"/>
              <a:pPr/>
              <a:t>‹#›</a:t>
            </a:fld>
            <a:endParaRPr lang="en-US" dirty="0"/>
          </a:p>
        </p:txBody>
      </p:sp>
      <p:cxnSp>
        <p:nvCxnSpPr>
          <p:cNvPr id="7" name="Straight Connector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2942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019420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6D22F896-40B5-4ADD-8801-0D06FADFA095}"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 xmlns:p14="http://schemas.microsoft.com/office/powerpoint/2010/main" val="4020935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44195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2705167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3998450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48A87A34-81AB-432B-8DAE-1953F412C126}" type="datetimeFigureOut">
              <a:rPr lang="en-US" smtClean="0"/>
              <a:pPr/>
              <a:t>4/28/2021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822601168"/>
      </p:ext>
    </p:extLst>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48A87A34-81AB-432B-8DAE-1953F412C126}" type="datetimeFigureOut">
              <a:rPr lang="en-US" smtClean="0"/>
              <a:pPr/>
              <a:t>4/28/2021</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4252526455"/>
      </p:ext>
    </p:extLst>
  </p:cSld>
  <p:clrMapOvr>
    <a:masterClrMapping/>
  </p:clrMapOvr>
  <p:extLst mod="1">
    <p:ext uri="{DCECCB84-F9BA-43D5-87BE-67443E8EF086}">
      <p15:sldGuideLst xmlns=""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48A87A34-81AB-432B-8DAE-1953F412C126}" type="datetimeFigureOut">
              <a:rPr lang="en-US" smtClean="0"/>
              <a:pPr/>
              <a:t>4/28/2021</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6D22F896-40B5-4ADD-8801-0D06FADFA095}" type="slidenum">
              <a:rPr lang="en-US" smtClean="0"/>
              <a:pPr/>
              <a:t>‹#›</a:t>
            </a:fld>
            <a:endParaRPr lang="en-US" dirty="0"/>
          </a:p>
        </p:txBody>
      </p:sp>
    </p:spTree>
    <p:extLst>
      <p:ext uri="{BB962C8B-B14F-4D97-AF65-F5344CB8AC3E}">
        <p14:creationId xmlns="" xmlns:p14="http://schemas.microsoft.com/office/powerpoint/2010/main" val="1418391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48A87A34-81AB-432B-8DAE-1953F412C126}" type="datetimeFigureOut">
              <a:rPr lang="en-US" smtClean="0"/>
              <a:pPr/>
              <a:t>4/28/2021</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6D22F896-40B5-4ADD-8801-0D06FADFA095}" type="slidenum">
              <a:rPr lang="en-US" smtClean="0"/>
              <a:pPr/>
              <a:t>‹#›</a:t>
            </a:fld>
            <a:endParaRPr lang="en-US" dirty="0"/>
          </a:p>
        </p:txBody>
      </p:sp>
      <p:cxnSp>
        <p:nvCxnSpPr>
          <p:cNvPr id="9" name="Straight Connector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344237919"/>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smtClean="0"/>
              <a:t/>
            </a:r>
            <a:br>
              <a:rPr lang="en-IN" b="1" smtClean="0"/>
            </a:br>
            <a:r>
              <a:rPr lang="en-IN" b="1" smtClean="0"/>
              <a:t>Welcome</a:t>
            </a:r>
            <a:endParaRPr lang="en-IN" b="1" dirty="0"/>
          </a:p>
        </p:txBody>
      </p:sp>
      <p:sp>
        <p:nvSpPr>
          <p:cNvPr id="4" name="Text Placeholder 3"/>
          <p:cNvSpPr>
            <a:spLocks noGrp="1"/>
          </p:cNvSpPr>
          <p:nvPr>
            <p:ph type="body" idx="1"/>
          </p:nvPr>
        </p:nvSpPr>
        <p:spPr/>
        <p:txBody>
          <a:bodyPr/>
          <a:lstStyle/>
          <a:p>
            <a:r>
              <a:rPr lang="en-IN" dirty="0" err="1" smtClean="0"/>
              <a:t>Prerna</a:t>
            </a:r>
            <a:r>
              <a:rPr lang="en-IN" dirty="0" smtClean="0"/>
              <a:t> </a:t>
            </a:r>
            <a:r>
              <a:rPr lang="en-IN" dirty="0" err="1" smtClean="0"/>
              <a:t>bhati</a:t>
            </a:r>
            <a:r>
              <a:rPr lang="en-IN" dirty="0" smtClean="0"/>
              <a:t>   </a:t>
            </a:r>
            <a:endParaRPr lang="en-IN" dirty="0"/>
          </a:p>
        </p:txBody>
      </p:sp>
    </p:spTree>
    <p:extLst>
      <p:ext uri="{BB962C8B-B14F-4D97-AF65-F5344CB8AC3E}">
        <p14:creationId xmlns="" xmlns:p14="http://schemas.microsoft.com/office/powerpoint/2010/main" val="4143752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983" y="973668"/>
            <a:ext cx="11158151" cy="706964"/>
          </a:xfrm>
        </p:spPr>
        <p:txBody>
          <a:bodyPr>
            <a:normAutofit/>
          </a:bodyPr>
          <a:lstStyle/>
          <a:p>
            <a:pPr algn="ctr"/>
            <a:r>
              <a:rPr lang="en-IN" sz="4000" b="1" dirty="0"/>
              <a:t> PIL CAN BE FILED AGAINST(CONT</a:t>
            </a:r>
            <a:r>
              <a:rPr lang="en-IN" sz="4000" b="1" dirty="0" smtClean="0"/>
              <a:t>.)</a:t>
            </a:r>
            <a:endParaRPr lang="en-IN" sz="4000" dirty="0"/>
          </a:p>
        </p:txBody>
      </p:sp>
      <p:sp>
        <p:nvSpPr>
          <p:cNvPr id="3" name="Content Placeholder 2"/>
          <p:cNvSpPr>
            <a:spLocks noGrp="1"/>
          </p:cNvSpPr>
          <p:nvPr>
            <p:ph idx="1"/>
          </p:nvPr>
        </p:nvSpPr>
        <p:spPr>
          <a:xfrm>
            <a:off x="518983" y="2603500"/>
            <a:ext cx="11158151" cy="3933224"/>
          </a:xfrm>
        </p:spPr>
        <p:txBody>
          <a:bodyPr>
            <a:normAutofit/>
          </a:bodyPr>
          <a:lstStyle/>
          <a:p>
            <a:pPr algn="just"/>
            <a:r>
              <a:rPr lang="en-US" sz="2600" b="1" dirty="0"/>
              <a:t>Petition on harassment of women, rape, kidnapping or </a:t>
            </a:r>
            <a:r>
              <a:rPr lang="en-US" sz="2600" b="1" dirty="0" smtClean="0"/>
              <a:t>murder</a:t>
            </a:r>
          </a:p>
          <a:p>
            <a:pPr algn="just"/>
            <a:r>
              <a:rPr lang="en-US" sz="2600" b="1" dirty="0" smtClean="0"/>
              <a:t>Petitions on harassment of scheduled caste, scheduled tribe and other economically backward classes.</a:t>
            </a:r>
          </a:p>
          <a:p>
            <a:pPr algn="just"/>
            <a:r>
              <a:rPr lang="en-US" sz="2600" b="1" dirty="0" smtClean="0"/>
              <a:t>Petitions pertaining to environment pollution, disturbance of ecological balance , maintenance of heritage and culture, forest and wildlife etc.</a:t>
            </a:r>
            <a:endParaRPr lang="en-US" sz="2600" b="1" dirty="0"/>
          </a:p>
          <a:p>
            <a:pPr algn="just"/>
            <a:r>
              <a:rPr lang="en-US" sz="2600" b="1" dirty="0" smtClean="0"/>
              <a:t>Petitions </a:t>
            </a:r>
            <a:r>
              <a:rPr lang="en-US" sz="2600" b="1" dirty="0"/>
              <a:t>from riot victims</a:t>
            </a:r>
          </a:p>
          <a:p>
            <a:pPr algn="just"/>
            <a:r>
              <a:rPr lang="en-US" sz="2600" b="1" dirty="0"/>
              <a:t>Family pensions</a:t>
            </a:r>
          </a:p>
          <a:p>
            <a:endParaRPr lang="en-IN" dirty="0"/>
          </a:p>
        </p:txBody>
      </p:sp>
    </p:spTree>
    <p:extLst>
      <p:ext uri="{BB962C8B-B14F-4D97-AF65-F5344CB8AC3E}">
        <p14:creationId xmlns="" xmlns:p14="http://schemas.microsoft.com/office/powerpoint/2010/main" val="504829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4000" b="1" dirty="0" smtClean="0"/>
              <a:t/>
            </a:r>
            <a:br>
              <a:rPr lang="en-IN" sz="4000" b="1" dirty="0" smtClean="0"/>
            </a:br>
            <a:r>
              <a:rPr lang="en-IN" sz="4000" b="1" dirty="0" smtClean="0"/>
              <a:t>OBJECTIVES </a:t>
            </a:r>
            <a:r>
              <a:rPr lang="en-IN" sz="4000" b="1" dirty="0"/>
              <a:t>OF PIL</a:t>
            </a:r>
            <a:endParaRPr lang="en-IN" sz="4000" dirty="0"/>
          </a:p>
        </p:txBody>
      </p:sp>
      <p:sp>
        <p:nvSpPr>
          <p:cNvPr id="3" name="Content Placeholder 2"/>
          <p:cNvSpPr>
            <a:spLocks noGrp="1"/>
          </p:cNvSpPr>
          <p:nvPr>
            <p:ph idx="1"/>
          </p:nvPr>
        </p:nvSpPr>
        <p:spPr>
          <a:xfrm>
            <a:off x="469558" y="2603500"/>
            <a:ext cx="11219934" cy="3416300"/>
          </a:xfrm>
        </p:spPr>
        <p:txBody>
          <a:bodyPr>
            <a:normAutofit/>
          </a:bodyPr>
          <a:lstStyle/>
          <a:p>
            <a:pPr marL="0" indent="0" algn="just">
              <a:buNone/>
            </a:pPr>
            <a:r>
              <a:rPr lang="en-US" sz="2600" b="1" dirty="0"/>
              <a:t>According to Justice V.R. Krishna </a:t>
            </a:r>
            <a:r>
              <a:rPr lang="en-US" sz="2600" b="1" dirty="0" smtClean="0"/>
              <a:t>Ayer, </a:t>
            </a:r>
            <a:r>
              <a:rPr lang="en-US" sz="2600" b="1" dirty="0"/>
              <a:t>PIL is a process, of obtaining justice for the people, of voicing people’s grievances through the legal process. The aim of PIL is to give to the common people of this country access to the courts to obtain legal redress.</a:t>
            </a:r>
            <a:endParaRPr lang="en-IN" sz="2600" b="1" dirty="0"/>
          </a:p>
        </p:txBody>
      </p:sp>
    </p:spTree>
    <p:extLst>
      <p:ext uri="{BB962C8B-B14F-4D97-AF65-F5344CB8AC3E}">
        <p14:creationId xmlns="" xmlns:p14="http://schemas.microsoft.com/office/powerpoint/2010/main" val="31197715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10027911" cy="706964"/>
          </a:xfrm>
        </p:spPr>
        <p:txBody>
          <a:bodyPr>
            <a:normAutofit fontScale="90000"/>
          </a:bodyPr>
          <a:lstStyle/>
          <a:p>
            <a:pPr algn="ctr"/>
            <a:r>
              <a:rPr lang="en-IN" b="1" dirty="0" smtClean="0"/>
              <a:t>MERITS</a:t>
            </a:r>
            <a:endParaRPr lang="en-IN" b="1" dirty="0"/>
          </a:p>
        </p:txBody>
      </p:sp>
      <p:sp>
        <p:nvSpPr>
          <p:cNvPr id="3" name="Content Placeholder 2"/>
          <p:cNvSpPr>
            <a:spLocks noGrp="1"/>
          </p:cNvSpPr>
          <p:nvPr>
            <p:ph idx="1"/>
          </p:nvPr>
        </p:nvSpPr>
        <p:spPr>
          <a:xfrm>
            <a:off x="494270" y="2458995"/>
            <a:ext cx="11207579" cy="4164227"/>
          </a:xfrm>
        </p:spPr>
        <p:txBody>
          <a:bodyPr>
            <a:normAutofit lnSpcReduction="10000"/>
          </a:bodyPr>
          <a:lstStyle/>
          <a:p>
            <a:pPr algn="just"/>
            <a:r>
              <a:rPr lang="en-US" sz="2600" b="1" dirty="0"/>
              <a:t>PIL can extend the benefits of a </a:t>
            </a:r>
            <a:r>
              <a:rPr lang="en-US" sz="2600" b="1" dirty="0" smtClean="0"/>
              <a:t>favorable </a:t>
            </a:r>
            <a:r>
              <a:rPr lang="en-US" sz="2600" b="1" dirty="0"/>
              <a:t>court order to a large number of people, resources can be pooled and cost can be shared across larger groups. And when the case is in the public interest, there are often a range of </a:t>
            </a:r>
            <a:r>
              <a:rPr lang="en-US" sz="2600" b="1" dirty="0" smtClean="0"/>
              <a:t>organizations </a:t>
            </a:r>
            <a:r>
              <a:rPr lang="en-US" sz="2600" b="1" dirty="0"/>
              <a:t>that are willing to offer resources and support</a:t>
            </a:r>
            <a:r>
              <a:rPr lang="en-US" sz="2600" b="1" dirty="0" smtClean="0"/>
              <a:t>.</a:t>
            </a:r>
          </a:p>
          <a:p>
            <a:pPr algn="just"/>
            <a:r>
              <a:rPr lang="en-US" sz="2600" b="1" dirty="0"/>
              <a:t>Vigilant citizens can find an inexpensive remedy because there is only a nominal rate of court fees.</a:t>
            </a:r>
          </a:p>
          <a:p>
            <a:pPr algn="just"/>
            <a:r>
              <a:rPr lang="en-US" sz="2600" b="1" dirty="0"/>
              <a:t>Litigants can focus attention on and achieve results pertaining to larger public issues especially in the field of human rights, consumer welfare and the environment.</a:t>
            </a:r>
          </a:p>
          <a:p>
            <a:endParaRPr lang="en-IN" b="1" dirty="0"/>
          </a:p>
        </p:txBody>
      </p:sp>
    </p:spTree>
    <p:extLst>
      <p:ext uri="{BB962C8B-B14F-4D97-AF65-F5344CB8AC3E}">
        <p14:creationId xmlns="" xmlns:p14="http://schemas.microsoft.com/office/powerpoint/2010/main" val="2463681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620138" cy="706964"/>
          </a:xfrm>
        </p:spPr>
        <p:txBody>
          <a:bodyPr>
            <a:normAutofit fontScale="90000"/>
          </a:bodyPr>
          <a:lstStyle/>
          <a:p>
            <a:pPr algn="ctr"/>
            <a:r>
              <a:rPr lang="en-IN" b="1" dirty="0" smtClean="0"/>
              <a:t>DEMERITS</a:t>
            </a:r>
            <a:endParaRPr lang="en-IN" b="1" dirty="0"/>
          </a:p>
        </p:txBody>
      </p:sp>
      <p:sp>
        <p:nvSpPr>
          <p:cNvPr id="3" name="Content Placeholder 2"/>
          <p:cNvSpPr>
            <a:spLocks noGrp="1"/>
          </p:cNvSpPr>
          <p:nvPr>
            <p:ph idx="1"/>
          </p:nvPr>
        </p:nvSpPr>
        <p:spPr>
          <a:xfrm>
            <a:off x="457200" y="2347784"/>
            <a:ext cx="11244649" cy="4510215"/>
          </a:xfrm>
        </p:spPr>
        <p:txBody>
          <a:bodyPr>
            <a:noAutofit/>
          </a:bodyPr>
          <a:lstStyle/>
          <a:p>
            <a:pPr algn="just"/>
            <a:r>
              <a:rPr lang="en-US" sz="2300" b="1" dirty="0"/>
              <a:t>Many people started handling PIL as a tool for harassment because frivolous cases can be filed without heavy court fee as compared to private litigations.</a:t>
            </a:r>
          </a:p>
          <a:p>
            <a:pPr algn="just"/>
            <a:r>
              <a:rPr lang="en-US" sz="2300" b="1" dirty="0"/>
              <a:t>Due to the flexibility of character of the PIL, the opposite party gets an opportunity to ascertain the precise allegation and respond to specific issues.</a:t>
            </a:r>
          </a:p>
          <a:p>
            <a:pPr algn="just"/>
            <a:r>
              <a:rPr lang="en-US" sz="2300" b="1" dirty="0"/>
              <a:t>The judiciary has been </a:t>
            </a:r>
            <a:r>
              <a:rPr lang="en-US" sz="2300" b="1" dirty="0" smtClean="0"/>
              <a:t>criticized </a:t>
            </a:r>
            <a:r>
              <a:rPr lang="en-US" sz="2300" b="1" dirty="0"/>
              <a:t>due to the overstepping of its jurisdiction and that it is unable to implement its orders effectively.</a:t>
            </a:r>
          </a:p>
          <a:p>
            <a:pPr algn="just"/>
            <a:r>
              <a:rPr lang="en-US" sz="2300" b="1" dirty="0"/>
              <a:t>PIL is being misused by the public agitating for private grievances in the grab of public interest by seeking publicity rather than supporting the public cause</a:t>
            </a:r>
            <a:r>
              <a:rPr lang="en-US" sz="2300" dirty="0" smtClean="0"/>
              <a:t>.</a:t>
            </a:r>
            <a:endParaRPr lang="en-US" sz="2300" dirty="0"/>
          </a:p>
        </p:txBody>
      </p:sp>
    </p:spTree>
    <p:extLst>
      <p:ext uri="{BB962C8B-B14F-4D97-AF65-F5344CB8AC3E}">
        <p14:creationId xmlns="" xmlns:p14="http://schemas.microsoft.com/office/powerpoint/2010/main" val="1468766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
            </a:r>
            <a:br>
              <a:rPr lang="en-IN" b="1" dirty="0" smtClean="0"/>
            </a:br>
            <a:r>
              <a:rPr lang="en-IN" b="1" dirty="0" smtClean="0"/>
              <a:t>The </a:t>
            </a:r>
            <a:r>
              <a:rPr lang="en-IN" b="1" dirty="0"/>
              <a:t>Present Scenario</a:t>
            </a:r>
            <a:endParaRPr lang="en-IN" dirty="0"/>
          </a:p>
        </p:txBody>
      </p:sp>
      <p:sp>
        <p:nvSpPr>
          <p:cNvPr id="3" name="Content Placeholder 2"/>
          <p:cNvSpPr>
            <a:spLocks noGrp="1"/>
          </p:cNvSpPr>
          <p:nvPr>
            <p:ph idx="1"/>
          </p:nvPr>
        </p:nvSpPr>
        <p:spPr>
          <a:xfrm>
            <a:off x="444844" y="2360141"/>
            <a:ext cx="11281718" cy="4497859"/>
          </a:xfrm>
        </p:spPr>
        <p:txBody>
          <a:bodyPr>
            <a:noAutofit/>
          </a:bodyPr>
          <a:lstStyle/>
          <a:p>
            <a:pPr marL="0" indent="0" algn="just">
              <a:spcBef>
                <a:spcPts val="600"/>
              </a:spcBef>
              <a:buNone/>
            </a:pPr>
            <a:r>
              <a:rPr lang="en-US" sz="2050" b="1" dirty="0"/>
              <a:t>In the past, many people have tried to misuse the privilege of PUBLIC INTEREST LITIGATION and thus now the court generally require a detailed narration of facts and complaint, &amp; then decide whether to issue notice and call the opposite </a:t>
            </a:r>
            <a:r>
              <a:rPr lang="en-US" sz="2050" b="1" dirty="0" smtClean="0"/>
              <a:t>party.</a:t>
            </a:r>
          </a:p>
          <a:p>
            <a:pPr marL="0" indent="0" algn="just">
              <a:spcBef>
                <a:spcPts val="600"/>
              </a:spcBef>
              <a:buNone/>
            </a:pPr>
            <a:r>
              <a:rPr lang="en-US" sz="2050" b="1" dirty="0" smtClean="0"/>
              <a:t>However as there is no statute laying down rules and regulations for a PUBLIC INTEREST LITIGATION Still the court can treat a letter as a PUBLIC INTEREST LITIGATION</a:t>
            </a:r>
            <a:endParaRPr lang="en-US" sz="2050" b="1" dirty="0"/>
          </a:p>
          <a:p>
            <a:pPr algn="just">
              <a:spcBef>
                <a:spcPts val="600"/>
              </a:spcBef>
            </a:pPr>
            <a:r>
              <a:rPr lang="en-US" sz="2050" b="1" dirty="0"/>
              <a:t>However the letter should bring the true &amp; clear facts, and if the matter is really an urgent one, the court can treat it is a PUBLIC INTEREST </a:t>
            </a:r>
            <a:r>
              <a:rPr lang="en-US" sz="2050" b="1" dirty="0" smtClean="0"/>
              <a:t>LITIGATION</a:t>
            </a:r>
            <a:endParaRPr lang="en-US" sz="2050" b="1" dirty="0"/>
          </a:p>
          <a:p>
            <a:pPr algn="just">
              <a:spcBef>
                <a:spcPts val="600"/>
              </a:spcBef>
            </a:pPr>
            <a:r>
              <a:rPr lang="en-US" sz="2050" b="1" dirty="0"/>
              <a:t>But still it depends upon facts and circumstances, and court has the entire </a:t>
            </a:r>
            <a:r>
              <a:rPr lang="en-US" sz="2050" b="1" dirty="0" smtClean="0"/>
              <a:t>discretion.</a:t>
            </a:r>
          </a:p>
          <a:p>
            <a:pPr marL="0" indent="0" algn="just">
              <a:spcBef>
                <a:spcPts val="600"/>
              </a:spcBef>
              <a:buNone/>
            </a:pPr>
            <a:r>
              <a:rPr lang="en-US" sz="2050" b="1" dirty="0" smtClean="0"/>
              <a:t>Reliefs available by Public Interest Litigation</a:t>
            </a:r>
          </a:p>
          <a:p>
            <a:pPr marL="0" indent="0" algn="just">
              <a:spcBef>
                <a:spcPts val="600"/>
              </a:spcBef>
              <a:buNone/>
            </a:pPr>
            <a:r>
              <a:rPr lang="en-US" sz="2050" b="1" dirty="0" smtClean="0"/>
              <a:t>There </a:t>
            </a:r>
            <a:r>
              <a:rPr lang="en-US" sz="2050" b="1" dirty="0"/>
              <a:t>are many kinds of remedies, which can be given in a PUBLIC INTEREST LITIGATION, to secure the public interest, at large. They are:</a:t>
            </a:r>
            <a:endParaRPr lang="en-IN" sz="2050" b="1" dirty="0"/>
          </a:p>
        </p:txBody>
      </p:sp>
    </p:spTree>
    <p:extLst>
      <p:ext uri="{BB962C8B-B14F-4D97-AF65-F5344CB8AC3E}">
        <p14:creationId xmlns="" xmlns:p14="http://schemas.microsoft.com/office/powerpoint/2010/main" val="3729072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IN" b="1" dirty="0" smtClean="0"/>
              <a:t>THANK YOU</a:t>
            </a:r>
            <a:endParaRPr lang="en-IN" b="1" dirty="0"/>
          </a:p>
        </p:txBody>
      </p:sp>
      <p:sp>
        <p:nvSpPr>
          <p:cNvPr id="2" name="Text Placeholder 1"/>
          <p:cNvSpPr>
            <a:spLocks noGrp="1"/>
          </p:cNvSpPr>
          <p:nvPr>
            <p:ph type="body" idx="1"/>
          </p:nvPr>
        </p:nvSpPr>
        <p:spPr/>
        <p:txBody>
          <a:bodyPr/>
          <a:lstStyle/>
          <a:p>
            <a:endParaRPr lang="en-IN"/>
          </a:p>
        </p:txBody>
      </p:sp>
    </p:spTree>
    <p:extLst>
      <p:ext uri="{BB962C8B-B14F-4D97-AF65-F5344CB8AC3E}">
        <p14:creationId xmlns="" xmlns:p14="http://schemas.microsoft.com/office/powerpoint/2010/main" val="585546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duotone>
              <a:prstClr val="black"/>
              <a:schemeClr val="accent5">
                <a:lumMod val="60000"/>
                <a:lumOff val="40000"/>
                <a:tint val="45000"/>
                <a:satMod val="400000"/>
              </a:schemeClr>
            </a:duotone>
            <a:extLst>
              <a:ext uri="{28A0092B-C50C-407E-A947-70E740481C1C}">
                <a14:useLocalDpi xmlns="" xmlns:a14="http://schemas.microsoft.com/office/drawing/2010/main" val="0"/>
              </a:ext>
            </a:extLst>
          </a:blip>
          <a:stretch>
            <a:fillRect/>
          </a:stretch>
        </p:blipFill>
        <p:spPr>
          <a:xfrm>
            <a:off x="481914" y="469557"/>
            <a:ext cx="11248324" cy="5906530"/>
          </a:xfrm>
        </p:spPr>
      </p:pic>
    </p:spTree>
    <p:extLst>
      <p:ext uri="{BB962C8B-B14F-4D97-AF65-F5344CB8AC3E}">
        <p14:creationId xmlns="" xmlns:p14="http://schemas.microsoft.com/office/powerpoint/2010/main" val="3981324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485" y="484632"/>
            <a:ext cx="11145795" cy="1609344"/>
          </a:xfrm>
        </p:spPr>
        <p:txBody>
          <a:bodyPr/>
          <a:lstStyle/>
          <a:p>
            <a:pPr algn="ctr"/>
            <a:r>
              <a:rPr lang="en-IN" sz="4000" b="1" dirty="0" smtClean="0"/>
              <a:t/>
            </a:r>
            <a:br>
              <a:rPr lang="en-IN" sz="4000" b="1" dirty="0" smtClean="0"/>
            </a:br>
            <a:r>
              <a:rPr lang="en-IN" sz="4000" b="1" dirty="0" smtClean="0"/>
              <a:t>WHAT IS PIL</a:t>
            </a:r>
            <a:endParaRPr lang="en-IN" sz="4000" b="1" dirty="0"/>
          </a:p>
        </p:txBody>
      </p:sp>
      <p:sp>
        <p:nvSpPr>
          <p:cNvPr id="3" name="Content Placeholder 2"/>
          <p:cNvSpPr>
            <a:spLocks noGrp="1"/>
          </p:cNvSpPr>
          <p:nvPr>
            <p:ph idx="1"/>
          </p:nvPr>
        </p:nvSpPr>
        <p:spPr>
          <a:xfrm>
            <a:off x="432485" y="2121408"/>
            <a:ext cx="11281720" cy="4440030"/>
          </a:xfrm>
        </p:spPr>
        <p:txBody>
          <a:bodyPr>
            <a:normAutofit/>
          </a:bodyPr>
          <a:lstStyle/>
          <a:p>
            <a:pPr marL="0" indent="0">
              <a:buNone/>
            </a:pPr>
            <a:endParaRPr lang="en-US" sz="2600" b="1" dirty="0" smtClean="0"/>
          </a:p>
          <a:p>
            <a:pPr marL="0" indent="0" algn="just">
              <a:buNone/>
            </a:pPr>
            <a:r>
              <a:rPr lang="en-US" sz="2600" b="1" dirty="0" smtClean="0"/>
              <a:t>“</a:t>
            </a:r>
            <a:r>
              <a:rPr lang="en-US" sz="2600" b="1" dirty="0"/>
              <a:t>Public interest Litigation“, in simple words, means, litigation filed in a court of law, for the protection of “Public Interest”, such as Pollution, Terrorism, Road safety, Constructional hazards etc. Any matter where the interest of public at large is affected can be redressed by filing a Public Interest Litigation in a court of law.</a:t>
            </a:r>
          </a:p>
          <a:p>
            <a:pPr marL="0" indent="0">
              <a:buNone/>
            </a:pPr>
            <a:endParaRPr lang="en-US" sz="2600" b="1" dirty="0" smtClean="0"/>
          </a:p>
          <a:p>
            <a:pPr algn="ctr"/>
            <a:endParaRPr lang="en-IN" sz="2600" b="1" dirty="0"/>
          </a:p>
        </p:txBody>
      </p:sp>
    </p:spTree>
    <p:extLst>
      <p:ext uri="{BB962C8B-B14F-4D97-AF65-F5344CB8AC3E}">
        <p14:creationId xmlns="" xmlns:p14="http://schemas.microsoft.com/office/powerpoint/2010/main" val="819165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270" y="348706"/>
            <a:ext cx="11294077" cy="2184428"/>
          </a:xfrm>
        </p:spPr>
        <p:txBody>
          <a:bodyPr>
            <a:normAutofit/>
          </a:bodyPr>
          <a:lstStyle/>
          <a:p>
            <a:pPr algn="ctr"/>
            <a:r>
              <a:rPr lang="en-US" sz="4000" b="1" dirty="0" smtClean="0"/>
              <a:t>ORIGIN OF PUBLIC INTEREST LITIGATION (PIL)</a:t>
            </a:r>
            <a:endParaRPr lang="en-IN" sz="4000" dirty="0"/>
          </a:p>
        </p:txBody>
      </p:sp>
      <p:sp>
        <p:nvSpPr>
          <p:cNvPr id="3" name="Content Placeholder 2"/>
          <p:cNvSpPr>
            <a:spLocks noGrp="1"/>
          </p:cNvSpPr>
          <p:nvPr>
            <p:ph idx="1"/>
          </p:nvPr>
        </p:nvSpPr>
        <p:spPr>
          <a:xfrm>
            <a:off x="494270" y="2372497"/>
            <a:ext cx="11195222" cy="4287795"/>
          </a:xfrm>
        </p:spPr>
        <p:txBody>
          <a:bodyPr>
            <a:noAutofit/>
          </a:bodyPr>
          <a:lstStyle/>
          <a:p>
            <a:pPr marL="0" indent="0" algn="just">
              <a:buNone/>
            </a:pPr>
            <a:r>
              <a:rPr lang="en-US" sz="2600" b="1" dirty="0" smtClean="0"/>
              <a:t>The </a:t>
            </a:r>
            <a:r>
              <a:rPr lang="en-US" sz="2600" b="1" dirty="0"/>
              <a:t>term “PIL” originated in the United States in the mid-1980s. Since the nineteenth century, various movements in that country had contributed to public interest law, which was part of the legal aid movement. The first legal aid office was established in New York in 1876. In the 1960s the PIL movement began to receive financial support from the office of Economic Opportunity, This encouraged lawyers and public spirited persons to take up cases of the under-privileged and fight against dangers to environment and public health and exploitation of consumers and the weaker sections.</a:t>
            </a:r>
            <a:endParaRPr lang="en-IN" sz="2600" b="1" dirty="0"/>
          </a:p>
        </p:txBody>
      </p:sp>
    </p:spTree>
    <p:extLst>
      <p:ext uri="{BB962C8B-B14F-4D97-AF65-F5344CB8AC3E}">
        <p14:creationId xmlns="" xmlns:p14="http://schemas.microsoft.com/office/powerpoint/2010/main" val="1525425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
            </a:r>
            <a:br>
              <a:rPr lang="en-US" sz="4000" b="1" dirty="0" smtClean="0"/>
            </a:br>
            <a:r>
              <a:rPr lang="en-US" sz="4000" b="1" dirty="0" smtClean="0"/>
              <a:t>HISTORY OF PIL IN INDIA</a:t>
            </a:r>
            <a:endParaRPr lang="en-IN" sz="4000" b="1" dirty="0"/>
          </a:p>
        </p:txBody>
      </p:sp>
      <p:sp>
        <p:nvSpPr>
          <p:cNvPr id="3" name="Content Placeholder 2"/>
          <p:cNvSpPr>
            <a:spLocks noGrp="1"/>
          </p:cNvSpPr>
          <p:nvPr>
            <p:ph idx="1"/>
          </p:nvPr>
        </p:nvSpPr>
        <p:spPr>
          <a:xfrm>
            <a:off x="506626" y="2603500"/>
            <a:ext cx="11244649" cy="3416300"/>
          </a:xfrm>
        </p:spPr>
        <p:txBody>
          <a:bodyPr>
            <a:noAutofit/>
          </a:bodyPr>
          <a:lstStyle/>
          <a:p>
            <a:pPr marL="0" indent="0" algn="just">
              <a:buNone/>
            </a:pPr>
            <a:r>
              <a:rPr lang="en-US" sz="2600" b="1" dirty="0" smtClean="0"/>
              <a:t>PIL had begun in India towards the end of 1970s and came into full bloom in the 80s. Justice V.R. Krishna Ayer and Justice PM. </a:t>
            </a:r>
            <a:r>
              <a:rPr lang="en-US" sz="2600" b="1" dirty="0" err="1" smtClean="0"/>
              <a:t>Bhagwati</a:t>
            </a:r>
            <a:r>
              <a:rPr lang="en-US" sz="2600" b="1" dirty="0" smtClean="0"/>
              <a:t>, honorable Judges of the Supreme Court of India delivered landmark judgements which opened up new vistas in PIL.</a:t>
            </a:r>
            <a:endParaRPr lang="en-IN" sz="2600" b="1" dirty="0"/>
          </a:p>
        </p:txBody>
      </p:sp>
    </p:spTree>
    <p:extLst>
      <p:ext uri="{BB962C8B-B14F-4D97-AF65-F5344CB8AC3E}">
        <p14:creationId xmlns="" xmlns:p14="http://schemas.microsoft.com/office/powerpoint/2010/main" val="1545806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r>
            <a:br>
              <a:rPr lang="en-US" dirty="0"/>
            </a:br>
            <a:r>
              <a:rPr lang="en-US" sz="4000" b="1" dirty="0" smtClean="0"/>
              <a:t>MANY </a:t>
            </a:r>
            <a:r>
              <a:rPr lang="en-US" sz="4000" b="1" dirty="0"/>
              <a:t>USE OF PIL</a:t>
            </a:r>
            <a:r>
              <a:rPr lang="en-US" dirty="0"/>
              <a:t/>
            </a:r>
            <a:br>
              <a:rPr lang="en-US" dirty="0"/>
            </a:br>
            <a:endParaRPr lang="en-IN" dirty="0"/>
          </a:p>
        </p:txBody>
      </p:sp>
      <p:sp>
        <p:nvSpPr>
          <p:cNvPr id="5" name="Content Placeholder 4"/>
          <p:cNvSpPr>
            <a:spLocks noGrp="1"/>
          </p:cNvSpPr>
          <p:nvPr>
            <p:ph idx="1"/>
          </p:nvPr>
        </p:nvSpPr>
        <p:spPr>
          <a:xfrm flipH="1">
            <a:off x="9980613" y="4881488"/>
            <a:ext cx="401344" cy="1138311"/>
          </a:xfrm>
        </p:spPr>
        <p:txBody>
          <a:bodyPr/>
          <a:lstStyle/>
          <a:p>
            <a:endParaRPr lang="en-IN" dirty="0"/>
          </a:p>
        </p:txBody>
      </p:sp>
      <p:graphicFrame>
        <p:nvGraphicFramePr>
          <p:cNvPr id="3" name="Diagram 2"/>
          <p:cNvGraphicFramePr/>
          <p:nvPr>
            <p:extLst>
              <p:ext uri="{D42A27DB-BD31-4B8C-83A1-F6EECF244321}">
                <p14:modId xmlns="" xmlns:p14="http://schemas.microsoft.com/office/powerpoint/2010/main" val="460727606"/>
              </p:ext>
            </p:extLst>
          </p:nvPr>
        </p:nvGraphicFramePr>
        <p:xfrm>
          <a:off x="506437" y="2323069"/>
          <a:ext cx="11197883" cy="3993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598002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680" y="244619"/>
            <a:ext cx="9996616" cy="706964"/>
          </a:xfrm>
        </p:spPr>
        <p:txBody>
          <a:bodyPr>
            <a:noAutofit/>
          </a:bodyPr>
          <a:lstStyle/>
          <a:p>
            <a:pPr algn="ctr"/>
            <a:r>
              <a:rPr lang="en-US" sz="4000" b="1" dirty="0" smtClean="0"/>
              <a:t/>
            </a:r>
            <a:br>
              <a:rPr lang="en-US" sz="4000" b="1" dirty="0" smtClean="0"/>
            </a:br>
            <a:r>
              <a:rPr lang="en-US" sz="4000" b="1" dirty="0" smtClean="0"/>
              <a:t>PROCEDURES TO FILE A PIL IN THE COURT</a:t>
            </a:r>
            <a:r>
              <a:rPr lang="en-US" sz="4000" b="1" dirty="0"/>
              <a:t/>
            </a:r>
            <a:br>
              <a:rPr lang="en-US" sz="4000" b="1" dirty="0"/>
            </a:br>
            <a:endParaRPr lang="en-IN" sz="4000" b="1" dirty="0"/>
          </a:p>
        </p:txBody>
      </p:sp>
      <p:sp>
        <p:nvSpPr>
          <p:cNvPr id="3" name="Content Placeholder 2"/>
          <p:cNvSpPr>
            <a:spLocks noGrp="1"/>
          </p:cNvSpPr>
          <p:nvPr>
            <p:ph idx="1"/>
          </p:nvPr>
        </p:nvSpPr>
        <p:spPr>
          <a:xfrm>
            <a:off x="444843" y="2603500"/>
            <a:ext cx="11232291" cy="3416300"/>
          </a:xfrm>
        </p:spPr>
        <p:txBody>
          <a:bodyPr/>
          <a:lstStyle/>
          <a:p>
            <a:pPr marL="0" indent="0" algn="just">
              <a:buNone/>
            </a:pPr>
            <a:r>
              <a:rPr lang="en-US" sz="2600" b="1" dirty="0"/>
              <a:t>Any citizen can approach the court for public case (upon the interest of public) by filing a petition:</a:t>
            </a:r>
          </a:p>
          <a:p>
            <a:pPr algn="just"/>
            <a:r>
              <a:rPr lang="en-US" sz="2600" b="1" dirty="0"/>
              <a:t>In Supreme Court under Article 32 of the Constitution</a:t>
            </a:r>
          </a:p>
          <a:p>
            <a:pPr algn="just"/>
            <a:r>
              <a:rPr lang="en-US" sz="2600" b="1" dirty="0"/>
              <a:t>In High Court under Article 226 of the Constitution</a:t>
            </a:r>
          </a:p>
          <a:p>
            <a:pPr algn="just"/>
            <a:r>
              <a:rPr lang="en-US" sz="2600" b="1" dirty="0"/>
              <a:t>In the Court of Magistrate under Section 133 </a:t>
            </a:r>
            <a:r>
              <a:rPr lang="en-US" sz="2600" b="1" dirty="0" err="1" smtClean="0"/>
              <a:t>crPC</a:t>
            </a:r>
            <a:r>
              <a:rPr lang="en-US" sz="2600" b="1" dirty="0" smtClean="0"/>
              <a:t>(code of </a:t>
            </a:r>
            <a:r>
              <a:rPr lang="en-US" sz="2600" b="1" smtClean="0"/>
              <a:t>criminal procedure).</a:t>
            </a:r>
            <a:endParaRPr lang="en-US" sz="2600" b="1" dirty="0"/>
          </a:p>
          <a:p>
            <a:endParaRPr lang="en-IN" b="1" dirty="0"/>
          </a:p>
        </p:txBody>
      </p:sp>
    </p:spTree>
    <p:extLst>
      <p:ext uri="{BB962C8B-B14F-4D97-AF65-F5344CB8AC3E}">
        <p14:creationId xmlns="" xmlns:p14="http://schemas.microsoft.com/office/powerpoint/2010/main" val="1920725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562" y="973668"/>
            <a:ext cx="11553568" cy="706964"/>
          </a:xfrm>
        </p:spPr>
        <p:txBody>
          <a:bodyPr>
            <a:normAutofit fontScale="90000"/>
          </a:bodyPr>
          <a:lstStyle/>
          <a:p>
            <a:pPr algn="ctr"/>
            <a:r>
              <a:rPr lang="en-US" sz="4000" b="1" dirty="0" smtClean="0"/>
              <a:t>PROCEDURES TO FILE A PIL IN THE COURT(CONT.)</a:t>
            </a:r>
            <a:endParaRPr lang="en-IN" sz="4000" dirty="0"/>
          </a:p>
        </p:txBody>
      </p:sp>
      <p:sp>
        <p:nvSpPr>
          <p:cNvPr id="3" name="Content Placeholder 2"/>
          <p:cNvSpPr>
            <a:spLocks noGrp="1"/>
          </p:cNvSpPr>
          <p:nvPr>
            <p:ph idx="1"/>
          </p:nvPr>
        </p:nvSpPr>
        <p:spPr>
          <a:xfrm>
            <a:off x="518984" y="2603499"/>
            <a:ext cx="11133438" cy="3710803"/>
          </a:xfrm>
        </p:spPr>
        <p:txBody>
          <a:bodyPr>
            <a:normAutofit lnSpcReduction="10000"/>
          </a:bodyPr>
          <a:lstStyle/>
          <a:p>
            <a:pPr marL="0" indent="0" algn="just">
              <a:buNone/>
            </a:pPr>
            <a:r>
              <a:rPr lang="en-US" sz="2600" b="1" dirty="0"/>
              <a:t>At present, a court can treat a letter as a </a:t>
            </a:r>
            <a:r>
              <a:rPr lang="en-US" sz="2600" b="1" dirty="0" smtClean="0"/>
              <a:t>write </a:t>
            </a:r>
            <a:r>
              <a:rPr lang="en-US" sz="2600" b="1" dirty="0"/>
              <a:t>petition and take action upon it. In such cases, the court has to be satisfied that the </a:t>
            </a:r>
            <a:r>
              <a:rPr lang="en-US" sz="2600" b="1" dirty="0" smtClean="0"/>
              <a:t>write </a:t>
            </a:r>
            <a:r>
              <a:rPr lang="en-US" sz="2600" b="1" dirty="0"/>
              <a:t>petition complies the following:</a:t>
            </a:r>
          </a:p>
          <a:p>
            <a:pPr marL="457200" indent="-457200" algn="just">
              <a:buFont typeface="+mj-lt"/>
              <a:buAutoNum type="arabicPeriod"/>
            </a:pPr>
            <a:r>
              <a:rPr lang="en-US" sz="2600" b="1" dirty="0"/>
              <a:t>Where the letter is addressed by the aggrieved person</a:t>
            </a:r>
          </a:p>
          <a:p>
            <a:pPr marL="457200" indent="-457200" algn="just">
              <a:buFont typeface="+mj-lt"/>
              <a:buAutoNum type="arabicPeriod"/>
            </a:pPr>
            <a:r>
              <a:rPr lang="en-US" sz="2600" b="1" dirty="0"/>
              <a:t>A public spirited individual</a:t>
            </a:r>
          </a:p>
          <a:p>
            <a:pPr marL="457200" indent="-457200" algn="just">
              <a:buFont typeface="+mj-lt"/>
              <a:buAutoNum type="arabicPeriod"/>
            </a:pPr>
            <a:r>
              <a:rPr lang="en-US" sz="2600" b="1" dirty="0"/>
              <a:t>A social action group for the enforcement of legal or Constitutional rights to any person who, upon poverty or disability, are not able to approach the court for redress.</a:t>
            </a:r>
          </a:p>
          <a:p>
            <a:pPr marL="0" indent="0">
              <a:buNone/>
            </a:pPr>
            <a:endParaRPr lang="en-IN" b="1" dirty="0"/>
          </a:p>
        </p:txBody>
      </p:sp>
    </p:spTree>
    <p:extLst>
      <p:ext uri="{BB962C8B-B14F-4D97-AF65-F5344CB8AC3E}">
        <p14:creationId xmlns="" xmlns:p14="http://schemas.microsoft.com/office/powerpoint/2010/main" val="3500678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0699" y="633012"/>
            <a:ext cx="9305669" cy="1293028"/>
          </a:xfrm>
        </p:spPr>
        <p:txBody>
          <a:bodyPr>
            <a:normAutofit fontScale="90000"/>
          </a:bodyPr>
          <a:lstStyle/>
          <a:p>
            <a:pPr algn="ctr"/>
            <a:r>
              <a:rPr lang="en-IN" sz="4000" b="1" dirty="0" smtClean="0"/>
              <a:t/>
            </a:r>
            <a:br>
              <a:rPr lang="en-IN" sz="4000" b="1" dirty="0" smtClean="0"/>
            </a:br>
            <a:r>
              <a:rPr lang="en-IN" sz="4000" b="1" dirty="0" smtClean="0"/>
              <a:t> PIL CAN BE FILED AGAINST </a:t>
            </a:r>
            <a:endParaRPr lang="en-IN" sz="4000" b="1" dirty="0"/>
          </a:p>
        </p:txBody>
      </p:sp>
      <p:sp>
        <p:nvSpPr>
          <p:cNvPr id="3" name="Content Placeholder 2"/>
          <p:cNvSpPr>
            <a:spLocks noGrp="1"/>
          </p:cNvSpPr>
          <p:nvPr>
            <p:ph idx="1"/>
          </p:nvPr>
        </p:nvSpPr>
        <p:spPr>
          <a:xfrm>
            <a:off x="525162" y="2545492"/>
            <a:ext cx="10820400" cy="4312508"/>
          </a:xfrm>
        </p:spPr>
        <p:txBody>
          <a:bodyPr>
            <a:noAutofit/>
          </a:bodyPr>
          <a:lstStyle/>
          <a:p>
            <a:pPr algn="just"/>
            <a:r>
              <a:rPr lang="en-US" sz="2600" b="1" dirty="0"/>
              <a:t>Bonded </a:t>
            </a:r>
            <a:r>
              <a:rPr lang="en-US" sz="2600" b="1" dirty="0" smtClean="0"/>
              <a:t>labor </a:t>
            </a:r>
            <a:r>
              <a:rPr lang="en-US" sz="2600" b="1" dirty="0"/>
              <a:t>matters</a:t>
            </a:r>
          </a:p>
          <a:p>
            <a:pPr algn="just"/>
            <a:r>
              <a:rPr lang="en-US" sz="2600" b="1" dirty="0"/>
              <a:t>Neglected children</a:t>
            </a:r>
          </a:p>
          <a:p>
            <a:pPr algn="just"/>
            <a:r>
              <a:rPr lang="en-US" sz="2600" b="1" dirty="0"/>
              <a:t>Non-payment of minimum wages to workers and their </a:t>
            </a:r>
            <a:r>
              <a:rPr lang="en-US" sz="2600" b="1" dirty="0" smtClean="0"/>
              <a:t>exploitation</a:t>
            </a:r>
          </a:p>
          <a:p>
            <a:pPr algn="just"/>
            <a:r>
              <a:rPr lang="en-US" sz="2600" b="1" dirty="0"/>
              <a:t>Petitions from jails complaining of harassments, release </a:t>
            </a:r>
            <a:r>
              <a:rPr lang="en-US" sz="2600" b="1" dirty="0" smtClean="0"/>
              <a:t>on personal bond, speedy trial as a fundamental right</a:t>
            </a:r>
            <a:endParaRPr lang="en-US" sz="2600" b="1" dirty="0"/>
          </a:p>
          <a:p>
            <a:pPr algn="just"/>
            <a:r>
              <a:rPr lang="en-US" sz="2600" b="1" dirty="0" smtClean="0"/>
              <a:t>Petition </a:t>
            </a:r>
            <a:r>
              <a:rPr lang="en-US" sz="2600" b="1" dirty="0"/>
              <a:t>against police for refusing to register a case, harassment at police </a:t>
            </a:r>
            <a:r>
              <a:rPr lang="en-US" sz="2600" b="1" dirty="0" smtClean="0"/>
              <a:t>station</a:t>
            </a:r>
            <a:endParaRPr lang="en-US" sz="2600" b="1" dirty="0"/>
          </a:p>
        </p:txBody>
      </p:sp>
    </p:spTree>
    <p:extLst>
      <p:ext uri="{BB962C8B-B14F-4D97-AF65-F5344CB8AC3E}">
        <p14:creationId xmlns="" xmlns:p14="http://schemas.microsoft.com/office/powerpoint/2010/main" val="3703675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247</TotalTime>
  <Words>809</Words>
  <Application>Microsoft Office PowerPoint</Application>
  <PresentationFormat>Custom</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Feathered</vt:lpstr>
      <vt:lpstr> Welcome</vt:lpstr>
      <vt:lpstr>Slide 2</vt:lpstr>
      <vt:lpstr> WHAT IS PIL</vt:lpstr>
      <vt:lpstr>ORIGIN OF PUBLIC INTEREST LITIGATION (PIL)</vt:lpstr>
      <vt:lpstr> HISTORY OF PIL IN INDIA</vt:lpstr>
      <vt:lpstr> MANY USE OF PIL </vt:lpstr>
      <vt:lpstr> PROCEDURES TO FILE A PIL IN THE COURT </vt:lpstr>
      <vt:lpstr>PROCEDURES TO FILE A PIL IN THE COURT(CONT.)</vt:lpstr>
      <vt:lpstr>  PIL CAN BE FILED AGAINST </vt:lpstr>
      <vt:lpstr> PIL CAN BE FILED AGAINST(CONT.)</vt:lpstr>
      <vt:lpstr> OBJECTIVES OF PIL</vt:lpstr>
      <vt:lpstr>MERITS</vt:lpstr>
      <vt:lpstr>DEMERITS</vt:lpstr>
      <vt:lpstr> The Present Scenario</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Kamal Prajapat</dc:creator>
  <cp:lastModifiedBy>asus</cp:lastModifiedBy>
  <cp:revision>40</cp:revision>
  <dcterms:created xsi:type="dcterms:W3CDTF">2018-08-11T16:34:50Z</dcterms:created>
  <dcterms:modified xsi:type="dcterms:W3CDTF">2021-04-28T17:38:18Z</dcterms:modified>
</cp:coreProperties>
</file>