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4068" y="617219"/>
            <a:ext cx="7973568" cy="4434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3024" y="652652"/>
            <a:ext cx="7933182" cy="4034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7667" y="1101089"/>
            <a:ext cx="2014854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07667" y="1593342"/>
            <a:ext cx="6825615" cy="2147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3200" dirty="0" smtClean="0"/>
              <a:t>           </a:t>
            </a:r>
            <a:r>
              <a:rPr lang="en-US" sz="3200" dirty="0" err="1" smtClean="0"/>
              <a:t>Prerna</a:t>
            </a:r>
            <a:r>
              <a:rPr lang="en-US" sz="3200" dirty="0" smtClean="0"/>
              <a:t> </a:t>
            </a:r>
            <a:r>
              <a:rPr lang="en-US" sz="3200" dirty="0" err="1" smtClean="0"/>
              <a:t>bhati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389888" y="589787"/>
            <a:ext cx="7280275" cy="1797050"/>
            <a:chOff x="1389888" y="589787"/>
            <a:chExt cx="7280275" cy="1797050"/>
          </a:xfrm>
        </p:grpSpPr>
        <p:sp>
          <p:nvSpPr>
            <p:cNvPr id="4" name="object 4"/>
            <p:cNvSpPr/>
            <p:nvPr/>
          </p:nvSpPr>
          <p:spPr>
            <a:xfrm>
              <a:off x="1389888" y="589787"/>
              <a:ext cx="7280148" cy="11109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0556" y="630935"/>
              <a:ext cx="7197852" cy="10287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8389" y="819022"/>
              <a:ext cx="6821932" cy="6526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72284" y="1412748"/>
              <a:ext cx="5515356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82952" y="1453895"/>
              <a:ext cx="5433059" cy="89153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70277" y="1641982"/>
              <a:ext cx="5058156" cy="51638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50317"/>
            <a:ext cx="38201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60" dirty="0"/>
              <a:t>GATT:</a:t>
            </a:r>
            <a:r>
              <a:rPr sz="4000" spc="-35" dirty="0"/>
              <a:t> </a:t>
            </a:r>
            <a:r>
              <a:rPr sz="4000" spc="-10" dirty="0"/>
              <a:t>ROUNDS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600557" y="2366518"/>
            <a:ext cx="794512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spc="-60" dirty="0">
                <a:latin typeface="Arial"/>
                <a:cs typeface="Arial"/>
              </a:rPr>
              <a:t>GATT </a:t>
            </a:r>
            <a:r>
              <a:rPr sz="3200" dirty="0">
                <a:latin typeface="Arial"/>
                <a:cs typeface="Arial"/>
              </a:rPr>
              <a:t>system, </a:t>
            </a:r>
            <a:r>
              <a:rPr sz="3200" spc="-5" dirty="0">
                <a:latin typeface="Arial"/>
                <a:cs typeface="Arial"/>
              </a:rPr>
              <a:t>albeit </a:t>
            </a:r>
            <a:r>
              <a:rPr sz="3200" dirty="0">
                <a:latin typeface="Arial"/>
                <a:cs typeface="Arial"/>
              </a:rPr>
              <a:t>successful </a:t>
            </a:r>
            <a:r>
              <a:rPr sz="3200" spc="-5" dirty="0">
                <a:latin typeface="Arial"/>
                <a:cs typeface="Arial"/>
              </a:rPr>
              <a:t>(due </a:t>
            </a:r>
            <a:r>
              <a:rPr sz="3200" dirty="0">
                <a:latin typeface="Arial"/>
                <a:cs typeface="Arial"/>
              </a:rPr>
              <a:t>to  </a:t>
            </a:r>
            <a:r>
              <a:rPr sz="3200" spc="-5" dirty="0">
                <a:latin typeface="Arial"/>
                <a:cs typeface="Arial"/>
              </a:rPr>
              <a:t>highly pragmatic leadership), </a:t>
            </a:r>
            <a:r>
              <a:rPr sz="3200" dirty="0">
                <a:latin typeface="Arial"/>
                <a:cs typeface="Arial"/>
              </a:rPr>
              <a:t>was </a:t>
            </a:r>
            <a:r>
              <a:rPr sz="3200" spc="-5" dirty="0">
                <a:latin typeface="Arial"/>
                <a:cs typeface="Arial"/>
              </a:rPr>
              <a:t>imperfect,  and </a:t>
            </a:r>
            <a:r>
              <a:rPr sz="3200" dirty="0">
                <a:latin typeface="Arial"/>
                <a:cs typeface="Arial"/>
              </a:rPr>
              <a:t>so a </a:t>
            </a:r>
            <a:r>
              <a:rPr sz="3200" spc="-5" dirty="0">
                <a:latin typeface="Arial"/>
                <a:cs typeface="Arial"/>
              </a:rPr>
              <a:t>series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rounds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laborious  </a:t>
            </a:r>
            <a:r>
              <a:rPr sz="3200" dirty="0">
                <a:latin typeface="Arial"/>
                <a:cs typeface="Arial"/>
              </a:rPr>
              <a:t>process of </a:t>
            </a:r>
            <a:r>
              <a:rPr sz="3200" spc="-5" dirty="0">
                <a:latin typeface="Arial"/>
                <a:cs typeface="Arial"/>
              </a:rPr>
              <a:t>item-by-item </a:t>
            </a:r>
            <a:r>
              <a:rPr sz="3200" spc="-15" dirty="0">
                <a:latin typeface="Arial"/>
                <a:cs typeface="Arial"/>
              </a:rPr>
              <a:t>tariff </a:t>
            </a:r>
            <a:r>
              <a:rPr sz="3200" spc="-5" dirty="0">
                <a:latin typeface="Arial"/>
                <a:cs typeface="Arial"/>
              </a:rPr>
              <a:t>negotiations  </a:t>
            </a:r>
            <a:r>
              <a:rPr sz="3200" dirty="0">
                <a:latin typeface="Arial"/>
                <a:cs typeface="Arial"/>
              </a:rPr>
              <a:t>were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held.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220470"/>
            <a:ext cx="491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BEBEBE"/>
                </a:solidFill>
                <a:latin typeface="Arial"/>
                <a:cs typeface="Arial"/>
              </a:rPr>
              <a:t>1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909210"/>
            <a:ext cx="491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BEBEBE"/>
                </a:solidFill>
                <a:latin typeface="Arial"/>
                <a:cs typeface="Arial"/>
              </a:rPr>
              <a:t>3</a:t>
            </a:r>
            <a:endParaRPr sz="6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2212" y="1191895"/>
            <a:ext cx="155384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GEN</a:t>
            </a:r>
            <a:r>
              <a:rPr sz="2900" spc="-10" dirty="0"/>
              <a:t>E</a:t>
            </a:r>
            <a:r>
              <a:rPr sz="2900" spc="-225" dirty="0"/>
              <a:t>V</a:t>
            </a:r>
            <a:r>
              <a:rPr sz="2900" dirty="0"/>
              <a:t>A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497840" y="1636547"/>
            <a:ext cx="7341870" cy="27247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739775" indent="-183515">
              <a:lnSpc>
                <a:spcPct val="100000"/>
              </a:lnSpc>
              <a:spcBef>
                <a:spcPts val="365"/>
              </a:spcBef>
              <a:buChar char="•"/>
              <a:tabLst>
                <a:tab pos="740410" algn="l"/>
              </a:tabLst>
            </a:pPr>
            <a:r>
              <a:rPr sz="2200" spc="-5" dirty="0">
                <a:latin typeface="Arial"/>
                <a:cs typeface="Arial"/>
              </a:rPr>
              <a:t>April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1947</a:t>
            </a:r>
            <a:endParaRPr sz="2200">
              <a:latin typeface="Arial"/>
              <a:cs typeface="Arial"/>
            </a:endParaRPr>
          </a:p>
          <a:p>
            <a:pPr marL="739775" indent="-183515">
              <a:lnSpc>
                <a:spcPct val="100000"/>
              </a:lnSpc>
              <a:spcBef>
                <a:spcPts val="260"/>
              </a:spcBef>
              <a:buChar char="•"/>
              <a:tabLst>
                <a:tab pos="740410" algn="l"/>
              </a:tabLst>
            </a:pPr>
            <a:r>
              <a:rPr sz="2200" spc="-5" dirty="0">
                <a:latin typeface="Arial"/>
                <a:cs typeface="Arial"/>
              </a:rPr>
              <a:t>Signing of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GATT</a:t>
            </a:r>
            <a:endParaRPr sz="2200">
              <a:latin typeface="Arial"/>
              <a:cs typeface="Arial"/>
            </a:endParaRPr>
          </a:p>
          <a:p>
            <a:pPr marL="739775" indent="-183515">
              <a:lnSpc>
                <a:spcPts val="2410"/>
              </a:lnSpc>
              <a:spcBef>
                <a:spcPts val="265"/>
              </a:spcBef>
              <a:buChar char="•"/>
              <a:tabLst>
                <a:tab pos="740410" algn="l"/>
              </a:tabLst>
            </a:pPr>
            <a:r>
              <a:rPr sz="2200" spc="-5" dirty="0">
                <a:latin typeface="Arial"/>
                <a:cs typeface="Arial"/>
              </a:rPr>
              <a:t>45,000 </a:t>
            </a:r>
            <a:r>
              <a:rPr sz="2200" spc="-10" dirty="0">
                <a:latin typeface="Arial"/>
                <a:cs typeface="Arial"/>
              </a:rPr>
              <a:t>tariff </a:t>
            </a:r>
            <a:r>
              <a:rPr sz="2200" spc="-5" dirty="0">
                <a:latin typeface="Arial"/>
                <a:cs typeface="Arial"/>
              </a:rPr>
              <a:t>concessions affecting $10 billion of</a:t>
            </a:r>
            <a:r>
              <a:rPr sz="2200" spc="6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trade</a:t>
            </a:r>
            <a:endParaRPr sz="2200">
              <a:latin typeface="Arial"/>
              <a:cs typeface="Arial"/>
            </a:endParaRPr>
          </a:p>
          <a:p>
            <a:pPr marL="50800">
              <a:lnSpc>
                <a:spcPts val="7459"/>
              </a:lnSpc>
            </a:pPr>
            <a:r>
              <a:rPr sz="9900" b="1" spc="465" baseline="-25252" dirty="0">
                <a:solidFill>
                  <a:srgbClr val="BEBEBE"/>
                </a:solidFill>
                <a:latin typeface="Arial"/>
                <a:cs typeface="Arial"/>
              </a:rPr>
              <a:t>2</a:t>
            </a:r>
            <a:r>
              <a:rPr sz="2900" b="1" dirty="0">
                <a:latin typeface="Arial"/>
                <a:cs typeface="Arial"/>
              </a:rPr>
              <a:t>AN</a:t>
            </a:r>
            <a:r>
              <a:rPr sz="2900" b="1" spc="5" dirty="0">
                <a:latin typeface="Arial"/>
                <a:cs typeface="Arial"/>
              </a:rPr>
              <a:t>N</a:t>
            </a:r>
            <a:r>
              <a:rPr sz="2900" b="1" dirty="0">
                <a:latin typeface="Arial"/>
                <a:cs typeface="Arial"/>
              </a:rPr>
              <a:t>ECY</a:t>
            </a:r>
            <a:endParaRPr sz="2900">
              <a:latin typeface="Arial"/>
              <a:cs typeface="Arial"/>
            </a:endParaRPr>
          </a:p>
          <a:p>
            <a:pPr marL="739775" indent="-183515">
              <a:lnSpc>
                <a:spcPts val="2410"/>
              </a:lnSpc>
              <a:buChar char="•"/>
              <a:tabLst>
                <a:tab pos="740410" algn="l"/>
              </a:tabLst>
            </a:pPr>
            <a:r>
              <a:rPr sz="2200" spc="-5" dirty="0">
                <a:latin typeface="Arial"/>
                <a:cs typeface="Arial"/>
              </a:rPr>
              <a:t>April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1949</a:t>
            </a:r>
            <a:endParaRPr sz="2200">
              <a:latin typeface="Arial"/>
              <a:cs typeface="Arial"/>
            </a:endParaRPr>
          </a:p>
          <a:p>
            <a:pPr marL="739775" indent="-183515">
              <a:lnSpc>
                <a:spcPct val="100000"/>
              </a:lnSpc>
              <a:spcBef>
                <a:spcPts val="265"/>
              </a:spcBef>
              <a:buChar char="•"/>
              <a:tabLst>
                <a:tab pos="740410" algn="l"/>
              </a:tabLst>
            </a:pPr>
            <a:r>
              <a:rPr sz="2200" spc="-5" dirty="0">
                <a:latin typeface="Arial"/>
                <a:cs typeface="Arial"/>
              </a:rPr>
              <a:t>Around 5,000 counts of </a:t>
            </a:r>
            <a:r>
              <a:rPr sz="2200" spc="-10" dirty="0">
                <a:latin typeface="Arial"/>
                <a:cs typeface="Arial"/>
              </a:rPr>
              <a:t>tariff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reductions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2212" y="4699189"/>
            <a:ext cx="7577455" cy="192595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900" b="1" spc="-45" dirty="0">
                <a:latin typeface="Arial"/>
                <a:cs typeface="Arial"/>
              </a:rPr>
              <a:t>TORQUAY</a:t>
            </a:r>
            <a:endParaRPr sz="29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80"/>
              </a:spcBef>
              <a:buChar char="•"/>
              <a:tabLst>
                <a:tab pos="195580" algn="l"/>
              </a:tabLst>
            </a:pPr>
            <a:r>
              <a:rPr sz="2200" spc="-5" dirty="0">
                <a:latin typeface="Arial"/>
                <a:cs typeface="Arial"/>
              </a:rPr>
              <a:t>September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1950</a:t>
            </a:r>
            <a:endParaRPr sz="2200">
              <a:latin typeface="Arial"/>
              <a:cs typeface="Arial"/>
            </a:endParaRPr>
          </a:p>
          <a:p>
            <a:pPr marL="195580" marR="5080" indent="-182880">
              <a:lnSpc>
                <a:spcPts val="2380"/>
              </a:lnSpc>
              <a:spcBef>
                <a:spcPts val="560"/>
              </a:spcBef>
              <a:buChar char="•"/>
              <a:tabLst>
                <a:tab pos="195580" algn="l"/>
              </a:tabLst>
            </a:pPr>
            <a:r>
              <a:rPr sz="2200" spc="-5" dirty="0">
                <a:latin typeface="Arial"/>
                <a:cs typeface="Arial"/>
              </a:rPr>
              <a:t>Around 8,700 </a:t>
            </a:r>
            <a:r>
              <a:rPr sz="2200" spc="-10" dirty="0">
                <a:latin typeface="Arial"/>
                <a:cs typeface="Arial"/>
              </a:rPr>
              <a:t>tariff </a:t>
            </a:r>
            <a:r>
              <a:rPr sz="2200" dirty="0">
                <a:latin typeface="Arial"/>
                <a:cs typeface="Arial"/>
              </a:rPr>
              <a:t>concessions, </a:t>
            </a:r>
            <a:r>
              <a:rPr sz="2200" spc="-5" dirty="0">
                <a:latin typeface="Arial"/>
                <a:cs typeface="Arial"/>
              </a:rPr>
              <a:t>cutting 1948 </a:t>
            </a:r>
            <a:r>
              <a:rPr sz="2200" spc="-10" dirty="0">
                <a:latin typeface="Arial"/>
                <a:cs typeface="Arial"/>
              </a:rPr>
              <a:t>tariff </a:t>
            </a:r>
            <a:r>
              <a:rPr sz="2200" spc="-5" dirty="0">
                <a:latin typeface="Arial"/>
                <a:cs typeface="Arial"/>
              </a:rPr>
              <a:t>levels by  25%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225"/>
              </a:spcBef>
              <a:buChar char="•"/>
              <a:tabLst>
                <a:tab pos="195580" algn="l"/>
              </a:tabLst>
            </a:pPr>
            <a:r>
              <a:rPr sz="2200" spc="-50" dirty="0">
                <a:latin typeface="Arial"/>
                <a:cs typeface="Arial"/>
              </a:rPr>
              <a:t>GATT </a:t>
            </a:r>
            <a:r>
              <a:rPr sz="2200" spc="-5" dirty="0">
                <a:latin typeface="Arial"/>
                <a:cs typeface="Arial"/>
              </a:rPr>
              <a:t>was </a:t>
            </a:r>
            <a:r>
              <a:rPr sz="2200" dirty="0">
                <a:latin typeface="Arial"/>
                <a:cs typeface="Arial"/>
              </a:rPr>
              <a:t>established </a:t>
            </a:r>
            <a:r>
              <a:rPr sz="2200" spc="-5" dirty="0">
                <a:latin typeface="Arial"/>
                <a:cs typeface="Arial"/>
              </a:rPr>
              <a:t>as a governing world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body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126947"/>
            <a:ext cx="4921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BEBEBE"/>
                </a:solidFill>
                <a:latin typeface="Arial"/>
                <a:cs typeface="Arial"/>
              </a:rPr>
              <a:t>4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138881"/>
            <a:ext cx="4921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BEBEBE"/>
                </a:solidFill>
                <a:latin typeface="Arial"/>
                <a:cs typeface="Arial"/>
              </a:rPr>
              <a:t>5</a:t>
            </a:r>
            <a:endParaRPr sz="6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93113" y="913891"/>
            <a:ext cx="20364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GENEVA</a:t>
            </a:r>
            <a:r>
              <a:rPr spc="-210" dirty="0"/>
              <a:t> </a:t>
            </a:r>
            <a:r>
              <a:rPr dirty="0"/>
              <a:t>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93113" y="1405573"/>
            <a:ext cx="4151629" cy="13430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8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January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1956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$2.5 billion in </a:t>
            </a:r>
            <a:r>
              <a:rPr sz="2400" spc="-10" dirty="0">
                <a:latin typeface="Arial"/>
                <a:cs typeface="Arial"/>
              </a:rPr>
              <a:t>tariff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reductions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Admission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Japan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3113" y="3152443"/>
            <a:ext cx="7580630" cy="193802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b="1" dirty="0">
                <a:latin typeface="Arial"/>
                <a:cs typeface="Arial"/>
              </a:rPr>
              <a:t>DILLON</a:t>
            </a:r>
            <a:endParaRPr sz="3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September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1960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$4.9 billion in </a:t>
            </a:r>
            <a:r>
              <a:rPr sz="2400" spc="-10" dirty="0">
                <a:latin typeface="Arial"/>
                <a:cs typeface="Arial"/>
              </a:rPr>
              <a:t>tariff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reduction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Creation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European Economic </a:t>
            </a:r>
            <a:r>
              <a:rPr sz="2400" dirty="0">
                <a:latin typeface="Arial"/>
                <a:cs typeface="Arial"/>
              </a:rPr>
              <a:t>Community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(EEC)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314069"/>
            <a:ext cx="491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BEBEBE"/>
                </a:solidFill>
                <a:latin typeface="Arial"/>
                <a:cs typeface="Arial"/>
              </a:rPr>
              <a:t>6</a:t>
            </a:r>
            <a:endParaRPr sz="6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313935"/>
            <a:ext cx="491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5" dirty="0">
                <a:solidFill>
                  <a:srgbClr val="BEBEBE"/>
                </a:solidFill>
                <a:latin typeface="Arial"/>
                <a:cs typeface="Arial"/>
              </a:rPr>
              <a:t>7</a:t>
            </a:r>
            <a:endParaRPr sz="66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KENNEDY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har char="•"/>
              <a:tabLst>
                <a:tab pos="195580" algn="l"/>
              </a:tabLst>
            </a:pPr>
            <a:r>
              <a:rPr dirty="0"/>
              <a:t>May</a:t>
            </a:r>
            <a:r>
              <a:rPr spc="-5" dirty="0"/>
              <a:t> 1964</a:t>
            </a:r>
          </a:p>
          <a:p>
            <a:pPr marL="194945" marR="50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pc="-5" dirty="0"/>
              <a:t>Adoption </a:t>
            </a:r>
            <a:r>
              <a:rPr dirty="0"/>
              <a:t>of </a:t>
            </a:r>
            <a:r>
              <a:rPr spc="-5" dirty="0"/>
              <a:t>Part </a:t>
            </a:r>
            <a:r>
              <a:rPr dirty="0"/>
              <a:t>IV of the </a:t>
            </a:r>
            <a:r>
              <a:rPr spc="-40" dirty="0"/>
              <a:t>GATT– </a:t>
            </a:r>
            <a:r>
              <a:rPr spc="-5" dirty="0"/>
              <a:t>absolution </a:t>
            </a:r>
            <a:r>
              <a:rPr dirty="0"/>
              <a:t>from  </a:t>
            </a:r>
            <a:r>
              <a:rPr spc="-5" dirty="0"/>
              <a:t>according reciprocity </a:t>
            </a:r>
            <a:r>
              <a:rPr dirty="0"/>
              <a:t>to </a:t>
            </a:r>
            <a:r>
              <a:rPr spc="-5" dirty="0"/>
              <a:t>developed</a:t>
            </a:r>
            <a:r>
              <a:rPr spc="75" dirty="0"/>
              <a:t> </a:t>
            </a:r>
            <a:r>
              <a:rPr spc="-5" dirty="0"/>
              <a:t>countries</a:t>
            </a: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spc="-5" dirty="0"/>
              <a:t>Reduction </a:t>
            </a:r>
            <a:r>
              <a:rPr dirty="0"/>
              <a:t>of </a:t>
            </a:r>
            <a:r>
              <a:rPr spc="-5" dirty="0"/>
              <a:t>$40 billion in</a:t>
            </a:r>
            <a:r>
              <a:rPr spc="70" dirty="0"/>
              <a:t> </a:t>
            </a:r>
            <a:r>
              <a:rPr spc="-10" dirty="0"/>
              <a:t>tariffs</a:t>
            </a: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pc="-5" dirty="0"/>
              <a:t>Adoption </a:t>
            </a:r>
            <a:r>
              <a:rPr dirty="0"/>
              <a:t>of </a:t>
            </a:r>
            <a:r>
              <a:rPr spc="-10" dirty="0"/>
              <a:t>an </a:t>
            </a:r>
            <a:r>
              <a:rPr spc="-5" dirty="0"/>
              <a:t>anti-dumping</a:t>
            </a:r>
            <a:r>
              <a:rPr spc="50" dirty="0"/>
              <a:t> </a:t>
            </a:r>
            <a:r>
              <a:rPr spc="-5" dirty="0"/>
              <a:t>code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07667" y="4144186"/>
            <a:ext cx="7050405" cy="230378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b="1" spc="-15" dirty="0">
                <a:latin typeface="Arial"/>
                <a:cs typeface="Arial"/>
              </a:rPr>
              <a:t>TOKYO</a:t>
            </a:r>
            <a:endParaRPr sz="3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September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1973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Reduction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more </a:t>
            </a:r>
            <a:r>
              <a:rPr sz="2400" dirty="0">
                <a:latin typeface="Arial"/>
                <a:cs typeface="Arial"/>
              </a:rPr>
              <a:t>than </a:t>
            </a:r>
            <a:r>
              <a:rPr sz="2400" spc="-5" dirty="0">
                <a:latin typeface="Arial"/>
                <a:cs typeface="Arial"/>
              </a:rPr>
              <a:t>$300 billion in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tariffs</a:t>
            </a:r>
            <a:endParaRPr sz="24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spcBef>
                <a:spcPts val="580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Control </a:t>
            </a:r>
            <a:r>
              <a:rPr sz="2400" dirty="0">
                <a:latin typeface="Arial"/>
                <a:cs typeface="Arial"/>
              </a:rPr>
              <a:t>of the </a:t>
            </a:r>
            <a:r>
              <a:rPr sz="2400" spc="-5" dirty="0">
                <a:latin typeface="Arial"/>
                <a:cs typeface="Arial"/>
              </a:rPr>
              <a:t>proliferation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non-tariff </a:t>
            </a:r>
            <a:r>
              <a:rPr sz="2400" spc="-5" dirty="0">
                <a:latin typeface="Arial"/>
                <a:cs typeface="Arial"/>
              </a:rPr>
              <a:t>barriers and  voluntary export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restrictions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01" y="1058672"/>
            <a:ext cx="8874125" cy="4207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890" indent="-4572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469900" algn="l"/>
              </a:tabLst>
            </a:pPr>
            <a:r>
              <a:rPr sz="2800" dirty="0">
                <a:latin typeface="Arial"/>
                <a:cs typeface="Arial"/>
              </a:rPr>
              <a:t>Failing manufacturing industries </a:t>
            </a:r>
            <a:r>
              <a:rPr sz="2800" spc="-5" dirty="0">
                <a:latin typeface="Arial"/>
                <a:cs typeface="Arial"/>
              </a:rPr>
              <a:t>sought </a:t>
            </a:r>
            <a:r>
              <a:rPr sz="2800" dirty="0">
                <a:latin typeface="Arial"/>
                <a:cs typeface="Arial"/>
              </a:rPr>
              <a:t>protection  from international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competition.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469900" marR="5715" indent="-4572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There followed a </a:t>
            </a:r>
            <a:r>
              <a:rPr sz="2800" dirty="0">
                <a:latin typeface="Arial"/>
                <a:cs typeface="Arial"/>
              </a:rPr>
              <a:t>series of Congressional initiatives  that </a:t>
            </a:r>
            <a:r>
              <a:rPr sz="2800" spc="-5" dirty="0">
                <a:latin typeface="Arial"/>
                <a:cs typeface="Arial"/>
              </a:rPr>
              <a:t>were basically</a:t>
            </a:r>
            <a:r>
              <a:rPr sz="2800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protectionist</a:t>
            </a:r>
            <a:r>
              <a:rPr sz="2800" spc="-5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469900" marR="5080" indent="-45720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Reagan Administration sought </a:t>
            </a:r>
            <a:r>
              <a:rPr sz="2800" spc="-10" dirty="0">
                <a:latin typeface="Arial"/>
                <a:cs typeface="Arial"/>
              </a:rPr>
              <a:t>to </a:t>
            </a:r>
            <a:r>
              <a:rPr sz="2800" b="1" dirty="0">
                <a:latin typeface="Arial"/>
                <a:cs typeface="Arial"/>
              </a:rPr>
              <a:t>counter </a:t>
            </a:r>
            <a:r>
              <a:rPr sz="2800" spc="-5" dirty="0">
                <a:latin typeface="Arial"/>
                <a:cs typeface="Arial"/>
              </a:rPr>
              <a:t>this  </a:t>
            </a:r>
            <a:r>
              <a:rPr sz="2800" dirty="0">
                <a:latin typeface="Arial"/>
                <a:cs typeface="Arial"/>
              </a:rPr>
              <a:t>protectionist trend by </a:t>
            </a:r>
            <a:r>
              <a:rPr sz="2800" spc="-5" dirty="0">
                <a:latin typeface="Arial"/>
                <a:cs typeface="Arial"/>
              </a:rPr>
              <a:t>calling for </a:t>
            </a:r>
            <a:r>
              <a:rPr sz="2800" b="1" spc="-5" dirty="0">
                <a:latin typeface="Arial"/>
                <a:cs typeface="Arial"/>
              </a:rPr>
              <a:t>a new round </a:t>
            </a:r>
            <a:r>
              <a:rPr sz="2800" b="1" dirty="0">
                <a:latin typeface="Arial"/>
                <a:cs typeface="Arial"/>
              </a:rPr>
              <a:t>of  </a:t>
            </a:r>
            <a:r>
              <a:rPr sz="2800" b="1" spc="-5" dirty="0">
                <a:latin typeface="Arial"/>
                <a:cs typeface="Arial"/>
              </a:rPr>
              <a:t>global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trade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5660" y="531621"/>
            <a:ext cx="491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BEBEBE"/>
                </a:solidFill>
              </a:rPr>
              <a:t>8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192783" y="442133"/>
            <a:ext cx="7388859" cy="30918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3200" b="1" spc="-40" dirty="0">
                <a:latin typeface="Arial"/>
                <a:cs typeface="Arial"/>
              </a:rPr>
              <a:t>URUGUAY</a:t>
            </a:r>
            <a:endParaRPr sz="3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90"/>
              </a:spcBef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September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1986</a:t>
            </a:r>
            <a:endParaRPr sz="28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spcBef>
                <a:spcPts val="675"/>
              </a:spcBef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Extension into the </a:t>
            </a:r>
            <a:r>
              <a:rPr sz="2800" dirty="0">
                <a:latin typeface="Arial"/>
                <a:cs typeface="Arial"/>
              </a:rPr>
              <a:t>areas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dirty="0">
                <a:latin typeface="Arial"/>
                <a:cs typeface="Arial"/>
              </a:rPr>
              <a:t>agricultural, textile 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clothing,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dirty="0">
                <a:latin typeface="Arial"/>
                <a:cs typeface="Arial"/>
              </a:rPr>
              <a:t>service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industries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0"/>
              </a:spcBef>
              <a:buChar char="•"/>
              <a:tabLst>
                <a:tab pos="195580" algn="l"/>
              </a:tabLst>
            </a:pPr>
            <a:r>
              <a:rPr sz="2800" dirty="0">
                <a:latin typeface="Arial"/>
                <a:cs typeface="Arial"/>
              </a:rPr>
              <a:t>Protection of intellectual property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rights</a:t>
            </a:r>
            <a:endParaRPr sz="2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75"/>
              </a:spcBef>
              <a:buChar char="•"/>
              <a:tabLst>
                <a:tab pos="195580" algn="l"/>
              </a:tabLst>
            </a:pPr>
            <a:r>
              <a:rPr sz="2800" spc="-5" dirty="0">
                <a:latin typeface="Arial"/>
                <a:cs typeface="Arial"/>
              </a:rPr>
              <a:t>Improved system of settling trade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disputes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965" y="4105732"/>
            <a:ext cx="8244205" cy="2616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1865" marR="5080" indent="-182880">
              <a:lnSpc>
                <a:spcPct val="100000"/>
              </a:lnSpc>
              <a:spcBef>
                <a:spcPts val="95"/>
              </a:spcBef>
              <a:buChar char="•"/>
              <a:tabLst>
                <a:tab pos="952500" algn="l"/>
              </a:tabLst>
            </a:pPr>
            <a:r>
              <a:rPr sz="2800" spc="-15" dirty="0">
                <a:latin typeface="Arial"/>
                <a:cs typeface="Arial"/>
              </a:rPr>
              <a:t>World </a:t>
            </a:r>
            <a:r>
              <a:rPr sz="2800" spc="-25" dirty="0">
                <a:latin typeface="Arial"/>
                <a:cs typeface="Arial"/>
              </a:rPr>
              <a:t>Trade </a:t>
            </a:r>
            <a:r>
              <a:rPr sz="2800" dirty="0">
                <a:latin typeface="Arial"/>
                <a:cs typeface="Arial"/>
              </a:rPr>
              <a:t>Organization </a:t>
            </a:r>
            <a:r>
              <a:rPr sz="2800" spc="-15" dirty="0">
                <a:latin typeface="Arial"/>
                <a:cs typeface="Arial"/>
              </a:rPr>
              <a:t>(WTO) </a:t>
            </a:r>
            <a:r>
              <a:rPr sz="2800" spc="-5" dirty="0">
                <a:latin typeface="Arial"/>
                <a:cs typeface="Arial"/>
              </a:rPr>
              <a:t>was  </a:t>
            </a:r>
            <a:r>
              <a:rPr sz="2800" dirty="0">
                <a:latin typeface="Arial"/>
                <a:cs typeface="Arial"/>
              </a:rPr>
              <a:t>established to </a:t>
            </a:r>
            <a:r>
              <a:rPr sz="2800" spc="-5" dirty="0">
                <a:latin typeface="Arial"/>
                <a:cs typeface="Arial"/>
              </a:rPr>
              <a:t>rule on claims of treaty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violation</a:t>
            </a:r>
            <a:endParaRPr sz="2800">
              <a:latin typeface="Arial"/>
              <a:cs typeface="Arial"/>
            </a:endParaRPr>
          </a:p>
          <a:p>
            <a:pPr marL="12700" marR="45720" algn="just">
              <a:lnSpc>
                <a:spcPct val="100000"/>
              </a:lnSpc>
              <a:spcBef>
                <a:spcPts val="1685"/>
              </a:spcBef>
            </a:pPr>
            <a:r>
              <a:rPr sz="2000" spc="-35" dirty="0">
                <a:latin typeface="Arial"/>
                <a:cs typeface="Arial"/>
              </a:rPr>
              <a:t>GATT </a:t>
            </a:r>
            <a:r>
              <a:rPr sz="2000" spc="-5" dirty="0">
                <a:latin typeface="Arial"/>
                <a:cs typeface="Arial"/>
              </a:rPr>
              <a:t>lives </a:t>
            </a:r>
            <a:r>
              <a:rPr sz="2000" dirty="0">
                <a:latin typeface="Arial"/>
                <a:cs typeface="Arial"/>
              </a:rPr>
              <a:t>on as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foundation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WTO. </a:t>
            </a:r>
            <a:r>
              <a:rPr sz="2000" dirty="0">
                <a:latin typeface="Arial"/>
                <a:cs typeface="Arial"/>
              </a:rPr>
              <a:t>Although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1947  agreement </a:t>
            </a:r>
            <a:r>
              <a:rPr sz="2000" spc="-5" dirty="0">
                <a:latin typeface="Arial"/>
                <a:cs typeface="Arial"/>
              </a:rPr>
              <a:t>itself is technically </a:t>
            </a:r>
            <a:r>
              <a:rPr sz="2000" dirty="0">
                <a:latin typeface="Arial"/>
                <a:cs typeface="Arial"/>
              </a:rPr>
              <a:t>defunct, its provisions were </a:t>
            </a:r>
            <a:r>
              <a:rPr sz="2000" spc="-5" dirty="0">
                <a:latin typeface="Arial"/>
                <a:cs typeface="Arial"/>
              </a:rPr>
              <a:t>incorporated  </a:t>
            </a:r>
            <a:r>
              <a:rPr sz="2000" dirty="0">
                <a:latin typeface="Arial"/>
                <a:cs typeface="Arial"/>
              </a:rPr>
              <a:t>into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40" dirty="0">
                <a:latin typeface="Arial"/>
                <a:cs typeface="Arial"/>
              </a:rPr>
              <a:t>GATT </a:t>
            </a:r>
            <a:r>
              <a:rPr sz="2000" spc="-5" dirty="0">
                <a:latin typeface="Arial"/>
                <a:cs typeface="Arial"/>
              </a:rPr>
              <a:t>1994 agreement, designed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keep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trade agreements  </a:t>
            </a:r>
            <a:r>
              <a:rPr sz="2000" dirty="0">
                <a:latin typeface="Arial"/>
                <a:cs typeface="Arial"/>
              </a:rPr>
              <a:t>going while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15" dirty="0">
                <a:latin typeface="Arial"/>
                <a:cs typeface="Arial"/>
              </a:rPr>
              <a:t>WTO </a:t>
            </a:r>
            <a:r>
              <a:rPr sz="2000" dirty="0">
                <a:latin typeface="Arial"/>
                <a:cs typeface="Arial"/>
              </a:rPr>
              <a:t>was </a:t>
            </a:r>
            <a:r>
              <a:rPr sz="2000" spc="-5" dirty="0">
                <a:latin typeface="Arial"/>
                <a:cs typeface="Arial"/>
              </a:rPr>
              <a:t>being </a:t>
            </a:r>
            <a:r>
              <a:rPr sz="2000" dirty="0">
                <a:latin typeface="Arial"/>
                <a:cs typeface="Arial"/>
              </a:rPr>
              <a:t>set up. The </a:t>
            </a:r>
            <a:r>
              <a:rPr sz="2000" spc="-40" dirty="0">
                <a:latin typeface="Arial"/>
                <a:cs typeface="Arial"/>
              </a:rPr>
              <a:t>GATT </a:t>
            </a:r>
            <a:r>
              <a:rPr sz="2000" dirty="0">
                <a:latin typeface="Arial"/>
                <a:cs typeface="Arial"/>
              </a:rPr>
              <a:t>1994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itself a  component of the </a:t>
            </a:r>
            <a:r>
              <a:rPr sz="2000" spc="-10" dirty="0">
                <a:latin typeface="Arial"/>
                <a:cs typeface="Arial"/>
              </a:rPr>
              <a:t>WTO</a:t>
            </a:r>
            <a:r>
              <a:rPr sz="2000" spc="-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Agreement.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9948" y="2201036"/>
            <a:ext cx="228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5722" y="2201036"/>
            <a:ext cx="1558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4035" algn="l"/>
                <a:tab pos="1166495" algn="l"/>
              </a:tabLst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-5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10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84300" y="1663073"/>
            <a:ext cx="1632585" cy="11125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760"/>
              </a:spcBef>
            </a:pPr>
            <a:r>
              <a:rPr sz="2600" spc="-45" dirty="0"/>
              <a:t>GATT</a:t>
            </a:r>
            <a:endParaRPr sz="2600"/>
          </a:p>
          <a:p>
            <a:pPr marL="12700" marR="5080" indent="348615">
              <a:lnSpc>
                <a:spcPct val="100000"/>
              </a:lnSpc>
              <a:spcBef>
                <a:spcPts val="455"/>
              </a:spcBef>
              <a:tabLst>
                <a:tab pos="1216025" algn="l"/>
              </a:tabLst>
            </a:pPr>
            <a:r>
              <a:rPr sz="1800" b="0" dirty="0">
                <a:latin typeface="Arial"/>
                <a:cs typeface="Arial"/>
              </a:rPr>
              <a:t>G</a:t>
            </a:r>
            <a:r>
              <a:rPr sz="1800" b="0" spc="-145" dirty="0">
                <a:latin typeface="Arial"/>
                <a:cs typeface="Arial"/>
              </a:rPr>
              <a:t>A</a:t>
            </a:r>
            <a:r>
              <a:rPr sz="1800" b="0" dirty="0">
                <a:latin typeface="Arial"/>
                <a:cs typeface="Arial"/>
              </a:rPr>
              <a:t>TT	</a:t>
            </a:r>
            <a:r>
              <a:rPr sz="1800" b="0" spc="-35" dirty="0">
                <a:latin typeface="Arial"/>
                <a:cs typeface="Arial"/>
              </a:rPr>
              <a:t>w</a:t>
            </a:r>
            <a:r>
              <a:rPr sz="1800" b="0" spc="-5" dirty="0">
                <a:latin typeface="Arial"/>
                <a:cs typeface="Arial"/>
              </a:rPr>
              <a:t>as  provisional.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948" y="3133725"/>
            <a:ext cx="3820160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indent="-330835">
              <a:lnSpc>
                <a:spcPct val="100000"/>
              </a:lnSpc>
              <a:spcBef>
                <a:spcPts val="100"/>
              </a:spcBef>
              <a:buAutoNum type="arabicParenR" startAt="2"/>
              <a:tabLst>
                <a:tab pos="342900" algn="l"/>
                <a:tab pos="343535" algn="l"/>
              </a:tabLst>
            </a:pPr>
            <a:r>
              <a:rPr sz="1800" spc="-30" dirty="0">
                <a:latin typeface="Arial"/>
                <a:cs typeface="Arial"/>
              </a:rPr>
              <a:t>GATT </a:t>
            </a:r>
            <a:r>
              <a:rPr sz="1800" spc="-5" dirty="0">
                <a:latin typeface="Arial"/>
                <a:cs typeface="Arial"/>
              </a:rPr>
              <a:t>has contracting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parties.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arenR" startAt="2"/>
            </a:pPr>
            <a:endParaRPr sz="2600">
              <a:latin typeface="Arial"/>
              <a:cs typeface="Arial"/>
            </a:endParaRPr>
          </a:p>
          <a:p>
            <a:pPr marL="396875" marR="5080" indent="-384810" algn="just">
              <a:lnSpc>
                <a:spcPct val="100000"/>
              </a:lnSpc>
              <a:buFont typeface="Arial"/>
              <a:buAutoNum type="arabicParenR" startAt="2"/>
              <a:tabLst>
                <a:tab pos="563245" algn="l"/>
              </a:tabLst>
            </a:pPr>
            <a:r>
              <a:rPr dirty="0"/>
              <a:t>	</a:t>
            </a:r>
            <a:r>
              <a:rPr sz="1800" spc="-40" dirty="0">
                <a:latin typeface="Arial"/>
                <a:cs typeface="Arial"/>
              </a:rPr>
              <a:t>GATT </a:t>
            </a:r>
            <a:r>
              <a:rPr sz="1800" spc="-5" dirty="0">
                <a:latin typeface="Arial"/>
                <a:cs typeface="Arial"/>
              </a:rPr>
              <a:t>system </a:t>
            </a:r>
            <a:r>
              <a:rPr sz="1800" spc="-10" dirty="0">
                <a:latin typeface="Arial"/>
                <a:cs typeface="Arial"/>
              </a:rPr>
              <a:t>allows </a:t>
            </a:r>
            <a:r>
              <a:rPr sz="1800" spc="-5" dirty="0">
                <a:latin typeface="Arial"/>
                <a:cs typeface="Arial"/>
              </a:rPr>
              <a:t>existing  domestic, legislation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continue  even if it violated </a:t>
            </a:r>
            <a:r>
              <a:rPr sz="1800" spc="-40" dirty="0">
                <a:latin typeface="Arial"/>
                <a:cs typeface="Arial"/>
              </a:rPr>
              <a:t>GATT  </a:t>
            </a:r>
            <a:r>
              <a:rPr sz="1800" spc="-5" dirty="0">
                <a:latin typeface="Arial"/>
                <a:cs typeface="Arial"/>
              </a:rPr>
              <a:t>agreement.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arenR" startAt="2"/>
            </a:pPr>
            <a:endParaRPr sz="2600">
              <a:latin typeface="Arial"/>
              <a:cs typeface="Arial"/>
            </a:endParaRPr>
          </a:p>
          <a:p>
            <a:pPr marL="396875" marR="8255" indent="-384810" algn="just">
              <a:lnSpc>
                <a:spcPct val="100000"/>
              </a:lnSpc>
              <a:buFont typeface="Arial"/>
              <a:buAutoNum type="arabicParenR" startAt="2"/>
              <a:tabLst>
                <a:tab pos="621665" algn="l"/>
              </a:tabLst>
            </a:pPr>
            <a:r>
              <a:rPr dirty="0"/>
              <a:t>	</a:t>
            </a:r>
            <a:r>
              <a:rPr sz="1800" spc="-40" dirty="0">
                <a:latin typeface="Arial"/>
                <a:cs typeface="Arial"/>
              </a:rPr>
              <a:t>GATT </a:t>
            </a:r>
            <a:r>
              <a:rPr sz="1800" spc="-1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less powerful </a:t>
            </a:r>
            <a:r>
              <a:rPr sz="1800" spc="-10" dirty="0">
                <a:latin typeface="Arial"/>
                <a:cs typeface="Arial"/>
              </a:rPr>
              <a:t>and  </a:t>
            </a:r>
            <a:r>
              <a:rPr sz="1800" spc="-5" dirty="0">
                <a:latin typeface="Arial"/>
                <a:cs typeface="Arial"/>
              </a:rPr>
              <a:t>dispute settlement mechanism  </a:t>
            </a:r>
            <a:r>
              <a:rPr sz="1800" spc="-15" dirty="0">
                <a:latin typeface="Arial"/>
                <a:cs typeface="Arial"/>
              </a:rPr>
              <a:t>was </a:t>
            </a:r>
            <a:r>
              <a:rPr sz="1800" spc="-5" dirty="0">
                <a:latin typeface="Arial"/>
                <a:cs typeface="Arial"/>
              </a:rPr>
              <a:t>less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efficient.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1583" y="1661549"/>
            <a:ext cx="2190750" cy="8382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09040">
              <a:lnSpc>
                <a:spcPct val="100000"/>
              </a:lnSpc>
              <a:spcBef>
                <a:spcPts val="760"/>
              </a:spcBef>
            </a:pPr>
            <a:r>
              <a:rPr sz="2600" b="1" spc="-10" dirty="0">
                <a:latin typeface="Arial"/>
                <a:cs typeface="Arial"/>
              </a:rPr>
              <a:t>WTO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370840" algn="l"/>
              </a:tabLst>
            </a:pPr>
            <a:r>
              <a:rPr sz="1800" dirty="0">
                <a:latin typeface="Times New Roman"/>
                <a:cs typeface="Times New Roman"/>
              </a:rPr>
              <a:t>1)	</a:t>
            </a:r>
            <a:r>
              <a:rPr sz="1800" spc="-20" dirty="0">
                <a:latin typeface="Times New Roman"/>
                <a:cs typeface="Times New Roman"/>
              </a:rPr>
              <a:t>WTO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permanent.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1583" y="2857880"/>
            <a:ext cx="2768600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" indent="-358775">
              <a:lnSpc>
                <a:spcPct val="100000"/>
              </a:lnSpc>
              <a:spcBef>
                <a:spcPts val="100"/>
              </a:spcBef>
              <a:buAutoNum type="arabicParenR" startAt="2"/>
              <a:tabLst>
                <a:tab pos="370840" algn="l"/>
                <a:tab pos="371475" algn="l"/>
              </a:tabLst>
            </a:pPr>
            <a:r>
              <a:rPr sz="1800" spc="-20" dirty="0">
                <a:latin typeface="Times New Roman"/>
                <a:cs typeface="Times New Roman"/>
              </a:rPr>
              <a:t>WTO </a:t>
            </a:r>
            <a:r>
              <a:rPr sz="1800" spc="-5" dirty="0">
                <a:latin typeface="Times New Roman"/>
                <a:cs typeface="Times New Roman"/>
              </a:rPr>
              <a:t>has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members.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arenR" startAt="2"/>
            </a:pPr>
            <a:endParaRPr sz="2600">
              <a:latin typeface="Times New Roman"/>
              <a:cs typeface="Times New Roman"/>
            </a:endParaRPr>
          </a:p>
          <a:p>
            <a:pPr marL="313055" indent="-300990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313690" algn="l"/>
              </a:tabLst>
            </a:pPr>
            <a:r>
              <a:rPr sz="1800" spc="-15" dirty="0">
                <a:latin typeface="Times New Roman"/>
                <a:cs typeface="Times New Roman"/>
              </a:rPr>
              <a:t>WTO </a:t>
            </a:r>
            <a:r>
              <a:rPr sz="1800" dirty="0">
                <a:latin typeface="Times New Roman"/>
                <a:cs typeface="Times New Roman"/>
              </a:rPr>
              <a:t>does </a:t>
            </a:r>
            <a:r>
              <a:rPr sz="1800" spc="-5" dirty="0">
                <a:latin typeface="Times New Roman"/>
                <a:cs typeface="Times New Roman"/>
              </a:rPr>
              <a:t>not permit this.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91583" y="4504182"/>
            <a:ext cx="381698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875" marR="5080" indent="-38481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4) </a:t>
            </a:r>
            <a:r>
              <a:rPr sz="1800" spc="-20" dirty="0">
                <a:latin typeface="Times New Roman"/>
                <a:cs typeface="Times New Roman"/>
              </a:rPr>
              <a:t>WTO </a:t>
            </a:r>
            <a:r>
              <a:rPr sz="1800" spc="-5" dirty="0">
                <a:latin typeface="Times New Roman"/>
                <a:cs typeface="Times New Roman"/>
              </a:rPr>
              <a:t>is </a:t>
            </a:r>
            <a:r>
              <a:rPr sz="1800" spc="-10" dirty="0">
                <a:latin typeface="Times New Roman"/>
                <a:cs typeface="Times New Roman"/>
              </a:rPr>
              <a:t>more </a:t>
            </a:r>
            <a:r>
              <a:rPr sz="1800" dirty="0">
                <a:latin typeface="Times New Roman"/>
                <a:cs typeface="Times New Roman"/>
              </a:rPr>
              <a:t>powerful and dispute  settlement </a:t>
            </a:r>
            <a:r>
              <a:rPr sz="1800" spc="-5" dirty="0">
                <a:latin typeface="Times New Roman"/>
                <a:cs typeface="Times New Roman"/>
              </a:rPr>
              <a:t>mechanism was more  efficient.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784730"/>
            <a:ext cx="491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BEBEBE"/>
                </a:solidFill>
              </a:rPr>
              <a:t>9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436369" y="1704262"/>
            <a:ext cx="7137400" cy="18649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sz="3200" b="1" dirty="0">
                <a:latin typeface="Arial"/>
                <a:cs typeface="Arial"/>
              </a:rPr>
              <a:t>DOHA</a:t>
            </a:r>
            <a:endParaRPr sz="3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605"/>
              </a:spcBef>
              <a:buChar char="•"/>
              <a:tabLst>
                <a:tab pos="195580" algn="l"/>
              </a:tabLst>
            </a:pPr>
            <a:r>
              <a:rPr sz="2400" spc="-5" dirty="0">
                <a:latin typeface="Arial"/>
                <a:cs typeface="Arial"/>
              </a:rPr>
              <a:t>November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2001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195580" algn="l"/>
              </a:tabLst>
            </a:pPr>
            <a:r>
              <a:rPr sz="2400" b="1" spc="-5" dirty="0">
                <a:latin typeface="Arial"/>
                <a:cs typeface="Arial"/>
              </a:rPr>
              <a:t>Current </a:t>
            </a:r>
            <a:r>
              <a:rPr sz="2400" spc="-5" dirty="0">
                <a:latin typeface="Arial"/>
                <a:cs typeface="Arial"/>
              </a:rPr>
              <a:t>trade-negotiation </a:t>
            </a:r>
            <a:r>
              <a:rPr sz="2400" dirty="0">
                <a:latin typeface="Arial"/>
                <a:cs typeface="Arial"/>
              </a:rPr>
              <a:t>round of the </a:t>
            </a:r>
            <a:r>
              <a:rPr sz="2400" i="1" dirty="0">
                <a:latin typeface="Arial"/>
                <a:cs typeface="Arial"/>
              </a:rPr>
              <a:t>World</a:t>
            </a:r>
            <a:r>
              <a:rPr sz="2400" i="1" spc="50" dirty="0">
                <a:latin typeface="Arial"/>
                <a:cs typeface="Arial"/>
              </a:rPr>
              <a:t> </a:t>
            </a:r>
            <a:r>
              <a:rPr sz="2400" i="1" spc="-40" dirty="0">
                <a:latin typeface="Arial"/>
                <a:cs typeface="Arial"/>
              </a:rPr>
              <a:t>Trade</a:t>
            </a:r>
            <a:endParaRPr sz="24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sz="2400" i="1" spc="-5" dirty="0">
                <a:latin typeface="Arial"/>
                <a:cs typeface="Arial"/>
              </a:rPr>
              <a:t>Organization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36369" y="3982716"/>
            <a:ext cx="5741670" cy="178117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95580" algn="l"/>
              </a:tabLst>
            </a:pPr>
            <a:r>
              <a:rPr sz="2400" b="1" spc="-5" dirty="0">
                <a:latin typeface="Arial"/>
                <a:cs typeface="Arial"/>
              </a:rPr>
              <a:t>Issues:</a:t>
            </a:r>
            <a:r>
              <a:rPr sz="2400" b="1" spc="-4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Agriculture</a:t>
            </a:r>
            <a:endParaRPr sz="2400">
              <a:latin typeface="Arial"/>
              <a:cs typeface="Arial"/>
            </a:endParaRPr>
          </a:p>
          <a:p>
            <a:pPr marL="1274445" marR="5080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Access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patented medicines  Special and </a:t>
            </a:r>
            <a:r>
              <a:rPr sz="2400" spc="-10" dirty="0">
                <a:latin typeface="Arial"/>
                <a:cs typeface="Arial"/>
              </a:rPr>
              <a:t>differential </a:t>
            </a:r>
            <a:r>
              <a:rPr sz="2400" dirty="0">
                <a:latin typeface="Arial"/>
                <a:cs typeface="Arial"/>
              </a:rPr>
              <a:t>treatment  </a:t>
            </a:r>
            <a:r>
              <a:rPr sz="2400" spc="-5" dirty="0">
                <a:latin typeface="Arial"/>
                <a:cs typeface="Arial"/>
              </a:rPr>
              <a:t>Implementation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12" y="213487"/>
            <a:ext cx="27622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60" y="798957"/>
            <a:ext cx="911606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For 47 </a:t>
            </a:r>
            <a:r>
              <a:rPr sz="2000" spc="-5" dirty="0">
                <a:latin typeface="Arial"/>
                <a:cs typeface="Arial"/>
              </a:rPr>
              <a:t>years, </a:t>
            </a:r>
            <a:r>
              <a:rPr sz="2000" spc="-35" dirty="0">
                <a:latin typeface="Arial"/>
                <a:cs typeface="Arial"/>
              </a:rPr>
              <a:t>GATT </a:t>
            </a:r>
            <a:r>
              <a:rPr sz="2000" dirty="0">
                <a:latin typeface="Arial"/>
                <a:cs typeface="Arial"/>
              </a:rPr>
              <a:t>reduced </a:t>
            </a:r>
            <a:r>
              <a:rPr sz="2000" spc="-10" dirty="0">
                <a:latin typeface="Arial"/>
                <a:cs typeface="Arial"/>
              </a:rPr>
              <a:t>tariffs. </a:t>
            </a:r>
            <a:r>
              <a:rPr sz="2000" spc="-5" dirty="0">
                <a:latin typeface="Arial"/>
                <a:cs typeface="Arial"/>
              </a:rPr>
              <a:t>This boosted </a:t>
            </a:r>
            <a:r>
              <a:rPr sz="2000" dirty="0">
                <a:latin typeface="Arial"/>
                <a:cs typeface="Arial"/>
              </a:rPr>
              <a:t>world </a:t>
            </a:r>
            <a:r>
              <a:rPr sz="2000" spc="-5" dirty="0">
                <a:latin typeface="Arial"/>
                <a:cs typeface="Arial"/>
              </a:rPr>
              <a:t>trade </a:t>
            </a:r>
            <a:r>
              <a:rPr sz="2000" dirty="0">
                <a:latin typeface="Arial"/>
                <a:cs typeface="Arial"/>
              </a:rPr>
              <a:t>8% a year </a:t>
            </a:r>
            <a:r>
              <a:rPr sz="2000" spc="-5" dirty="0">
                <a:latin typeface="Arial"/>
                <a:cs typeface="Arial"/>
              </a:rPr>
              <a:t>during 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1950s and </a:t>
            </a:r>
            <a:r>
              <a:rPr sz="2000" dirty="0">
                <a:latin typeface="Arial"/>
                <a:cs typeface="Arial"/>
              </a:rPr>
              <a:t>1960s, </a:t>
            </a:r>
            <a:r>
              <a:rPr sz="2000" spc="-10" dirty="0">
                <a:latin typeface="Arial"/>
                <a:cs typeface="Arial"/>
              </a:rPr>
              <a:t>faster </a:t>
            </a:r>
            <a:r>
              <a:rPr sz="2000" spc="-5" dirty="0">
                <a:latin typeface="Arial"/>
                <a:cs typeface="Arial"/>
              </a:rPr>
              <a:t>than </a:t>
            </a:r>
            <a:r>
              <a:rPr sz="2000" dirty="0">
                <a:latin typeface="Arial"/>
                <a:cs typeface="Arial"/>
              </a:rPr>
              <a:t>world economic </a:t>
            </a:r>
            <a:r>
              <a:rPr sz="2000" spc="-5" dirty="0">
                <a:latin typeface="Arial"/>
                <a:cs typeface="Arial"/>
              </a:rPr>
              <a:t>growth.It </a:t>
            </a:r>
            <a:r>
              <a:rPr sz="2000" dirty="0">
                <a:latin typeface="Arial"/>
                <a:cs typeface="Arial"/>
              </a:rPr>
              <a:t>was seen </a:t>
            </a:r>
            <a:r>
              <a:rPr sz="2000" spc="-5" dirty="0">
                <a:latin typeface="Arial"/>
                <a:cs typeface="Arial"/>
              </a:rPr>
              <a:t>as such </a:t>
            </a:r>
            <a:r>
              <a:rPr sz="2000" dirty="0">
                <a:latin typeface="Arial"/>
                <a:cs typeface="Arial"/>
              </a:rPr>
              <a:t>a  success that many </a:t>
            </a:r>
            <a:r>
              <a:rPr sz="2000" spc="-5" dirty="0">
                <a:latin typeface="Arial"/>
                <a:cs typeface="Arial"/>
              </a:rPr>
              <a:t>more countries wanted to </a:t>
            </a:r>
            <a:r>
              <a:rPr sz="2000" dirty="0">
                <a:latin typeface="Arial"/>
                <a:cs typeface="Arial"/>
              </a:rPr>
              <a:t>join. </a:t>
            </a:r>
            <a:r>
              <a:rPr sz="2000" spc="-5" dirty="0">
                <a:latin typeface="Arial"/>
                <a:cs typeface="Arial"/>
              </a:rPr>
              <a:t>By 1995,By </a:t>
            </a:r>
            <a:r>
              <a:rPr sz="2000" dirty="0">
                <a:latin typeface="Arial"/>
                <a:cs typeface="Arial"/>
              </a:rPr>
              <a:t>increasing </a:t>
            </a:r>
            <a:r>
              <a:rPr sz="2000" spc="-5" dirty="0">
                <a:latin typeface="Arial"/>
                <a:cs typeface="Arial"/>
              </a:rPr>
              <a:t>trade,  </a:t>
            </a:r>
            <a:r>
              <a:rPr sz="2000" spc="-35" dirty="0">
                <a:latin typeface="Arial"/>
                <a:cs typeface="Arial"/>
              </a:rPr>
              <a:t>GATT </a:t>
            </a:r>
            <a:r>
              <a:rPr sz="2000" spc="-5" dirty="0">
                <a:latin typeface="Arial"/>
                <a:cs typeface="Arial"/>
              </a:rPr>
              <a:t>promoted world peace. Before </a:t>
            </a:r>
            <a:r>
              <a:rPr sz="2000" spc="-75" dirty="0">
                <a:latin typeface="Arial"/>
                <a:cs typeface="Arial"/>
              </a:rPr>
              <a:t>GATT, </a:t>
            </a:r>
            <a:r>
              <a:rPr sz="2000" spc="-5" dirty="0">
                <a:latin typeface="Arial"/>
                <a:cs typeface="Arial"/>
              </a:rPr>
              <a:t>from 1850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1949, </a:t>
            </a:r>
            <a:r>
              <a:rPr sz="2000" spc="-5" dirty="0">
                <a:latin typeface="Arial"/>
                <a:cs typeface="Arial"/>
              </a:rPr>
              <a:t>the number </a:t>
            </a:r>
            <a:r>
              <a:rPr sz="2000" spc="-15" dirty="0">
                <a:latin typeface="Arial"/>
                <a:cs typeface="Arial"/>
              </a:rPr>
              <a:t>of  </a:t>
            </a:r>
            <a:r>
              <a:rPr sz="2000" spc="-5" dirty="0">
                <a:latin typeface="Arial"/>
                <a:cs typeface="Arial"/>
              </a:rPr>
              <a:t>wars </a:t>
            </a:r>
            <a:r>
              <a:rPr sz="2000" dirty="0">
                <a:latin typeface="Arial"/>
                <a:cs typeface="Arial"/>
              </a:rPr>
              <a:t>was ten </a:t>
            </a:r>
            <a:r>
              <a:rPr sz="2000" spc="-5" dirty="0">
                <a:latin typeface="Arial"/>
                <a:cs typeface="Arial"/>
              </a:rPr>
              <a:t>times greater than after </a:t>
            </a:r>
            <a:r>
              <a:rPr sz="2000" spc="-75" dirty="0">
                <a:latin typeface="Arial"/>
                <a:cs typeface="Arial"/>
              </a:rPr>
              <a:t>GATT, </a:t>
            </a:r>
            <a:r>
              <a:rPr sz="2000" dirty="0">
                <a:latin typeface="Arial"/>
                <a:cs typeface="Arial"/>
              </a:rPr>
              <a:t>1950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20" dirty="0">
                <a:latin typeface="Arial"/>
                <a:cs typeface="Arial"/>
              </a:rPr>
              <a:t>2000.GATT </a:t>
            </a:r>
            <a:r>
              <a:rPr sz="2000" spc="-5" dirty="0">
                <a:latin typeface="Arial"/>
                <a:cs typeface="Arial"/>
              </a:rPr>
              <a:t>also promoted  </a:t>
            </a:r>
            <a:r>
              <a:rPr sz="2000" dirty="0">
                <a:latin typeface="Arial"/>
                <a:cs typeface="Arial"/>
              </a:rPr>
              <a:t>improved communication by </a:t>
            </a:r>
            <a:r>
              <a:rPr sz="2000" spc="-5" dirty="0">
                <a:latin typeface="Arial"/>
                <a:cs typeface="Arial"/>
              </a:rPr>
              <a:t>providing </a:t>
            </a:r>
            <a:r>
              <a:rPr sz="2000" dirty="0">
                <a:latin typeface="Arial"/>
                <a:cs typeface="Arial"/>
              </a:rPr>
              <a:t>incentives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smaller </a:t>
            </a:r>
            <a:r>
              <a:rPr sz="2000" spc="-5" dirty="0">
                <a:latin typeface="Arial"/>
                <a:cs typeface="Arial"/>
              </a:rPr>
              <a:t>countries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learn  </a:t>
            </a:r>
            <a:r>
              <a:rPr sz="2000" dirty="0">
                <a:latin typeface="Arial"/>
                <a:cs typeface="Arial"/>
              </a:rPr>
              <a:t>English, </a:t>
            </a:r>
            <a:r>
              <a:rPr sz="2000" spc="-5" dirty="0">
                <a:latin typeface="Arial"/>
                <a:cs typeface="Arial"/>
              </a:rPr>
              <a:t>the language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world's largest consumer market. This adoption </a:t>
            </a:r>
            <a:r>
              <a:rPr sz="2000" dirty="0">
                <a:latin typeface="Arial"/>
                <a:cs typeface="Arial"/>
              </a:rPr>
              <a:t>of a  common </a:t>
            </a:r>
            <a:r>
              <a:rPr sz="2000" spc="-5" dirty="0">
                <a:latin typeface="Arial"/>
                <a:cs typeface="Arial"/>
              </a:rPr>
              <a:t>language reduces misunderstanding. It also </a:t>
            </a:r>
            <a:r>
              <a:rPr sz="2000" dirty="0">
                <a:latin typeface="Arial"/>
                <a:cs typeface="Arial"/>
              </a:rPr>
              <a:t>gives the less developed  </a:t>
            </a:r>
            <a:r>
              <a:rPr sz="2000" spc="-5" dirty="0">
                <a:latin typeface="Arial"/>
                <a:cs typeface="Arial"/>
              </a:rPr>
              <a:t>country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competitive advantage </a:t>
            </a:r>
            <a:r>
              <a:rPr sz="2000" dirty="0">
                <a:latin typeface="Arial"/>
                <a:cs typeface="Arial"/>
              </a:rPr>
              <a:t>by giving them insight into </a:t>
            </a:r>
            <a:r>
              <a:rPr sz="2000" spc="-5" dirty="0">
                <a:latin typeface="Arial"/>
                <a:cs typeface="Arial"/>
              </a:rPr>
              <a:t>the developed  country's culture, marketing,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product needs.But </a:t>
            </a:r>
            <a:r>
              <a:rPr sz="2000" dirty="0">
                <a:latin typeface="Arial"/>
                <a:cs typeface="Arial"/>
              </a:rPr>
              <a:t>low </a:t>
            </a:r>
            <a:r>
              <a:rPr sz="2000" spc="-5" dirty="0">
                <a:latin typeface="Arial"/>
                <a:cs typeface="Arial"/>
              </a:rPr>
              <a:t>tariffs destroy </a:t>
            </a:r>
            <a:r>
              <a:rPr sz="2000" dirty="0">
                <a:latin typeface="Arial"/>
                <a:cs typeface="Arial"/>
              </a:rPr>
              <a:t>some  domestic </a:t>
            </a:r>
            <a:r>
              <a:rPr sz="2000" spc="-5" dirty="0">
                <a:latin typeface="Arial"/>
                <a:cs typeface="Arial"/>
              </a:rPr>
              <a:t>industries, </a:t>
            </a:r>
            <a:r>
              <a:rPr sz="2000" dirty="0">
                <a:latin typeface="Arial"/>
                <a:cs typeface="Arial"/>
              </a:rPr>
              <a:t>contributing </a:t>
            </a:r>
            <a:r>
              <a:rPr sz="2000" spc="-5" dirty="0">
                <a:latin typeface="Arial"/>
                <a:cs typeface="Arial"/>
              </a:rPr>
              <a:t>to high </a:t>
            </a:r>
            <a:r>
              <a:rPr sz="2000" dirty="0">
                <a:latin typeface="Arial"/>
                <a:cs typeface="Arial"/>
              </a:rPr>
              <a:t>unemployment </a:t>
            </a:r>
            <a:r>
              <a:rPr sz="2000" spc="-5" dirty="0">
                <a:latin typeface="Arial"/>
                <a:cs typeface="Arial"/>
              </a:rPr>
              <a:t>in those </a:t>
            </a:r>
            <a:r>
              <a:rPr sz="2000" spc="-15" dirty="0">
                <a:latin typeface="Arial"/>
                <a:cs typeface="Arial"/>
              </a:rPr>
              <a:t>sectors.GATT  </a:t>
            </a:r>
            <a:r>
              <a:rPr sz="2000" dirty="0">
                <a:latin typeface="Arial"/>
                <a:cs typeface="Arial"/>
              </a:rPr>
              <a:t>did not </a:t>
            </a:r>
            <a:r>
              <a:rPr sz="2000" spc="-5" dirty="0">
                <a:latin typeface="Arial"/>
                <a:cs typeface="Arial"/>
              </a:rPr>
              <a:t>address </a:t>
            </a:r>
            <a:r>
              <a:rPr sz="2000" dirty="0">
                <a:latin typeface="Arial"/>
                <a:cs typeface="Arial"/>
              </a:rPr>
              <a:t>any </a:t>
            </a:r>
            <a:r>
              <a:rPr sz="2000" spc="-5" dirty="0">
                <a:latin typeface="Arial"/>
                <a:cs typeface="Arial"/>
              </a:rPr>
              <a:t>services </a:t>
            </a:r>
            <a:r>
              <a:rPr sz="2000" dirty="0">
                <a:latin typeface="Arial"/>
                <a:cs typeface="Arial"/>
              </a:rPr>
              <a:t>like FDI,Globalized financial </a:t>
            </a:r>
            <a:r>
              <a:rPr sz="2000" spc="-5" dirty="0">
                <a:latin typeface="Arial"/>
                <a:cs typeface="Arial"/>
              </a:rPr>
              <a:t>services in </a:t>
            </a:r>
            <a:r>
              <a:rPr sz="2000" spc="-10" dirty="0">
                <a:latin typeface="Arial"/>
                <a:cs typeface="Arial"/>
              </a:rPr>
              <a:t>80s.It  </a:t>
            </a:r>
            <a:r>
              <a:rPr sz="2000" dirty="0">
                <a:latin typeface="Arial"/>
                <a:cs typeface="Arial"/>
              </a:rPr>
              <a:t>reduced </a:t>
            </a:r>
            <a:r>
              <a:rPr sz="2000" spc="-5" dirty="0">
                <a:latin typeface="Arial"/>
                <a:cs typeface="Arial"/>
              </a:rPr>
              <a:t>the rights </a:t>
            </a:r>
            <a:r>
              <a:rPr sz="2000" dirty="0">
                <a:latin typeface="Arial"/>
                <a:cs typeface="Arial"/>
              </a:rPr>
              <a:t>of a </a:t>
            </a:r>
            <a:r>
              <a:rPr sz="2000" spc="-5" dirty="0">
                <a:latin typeface="Arial"/>
                <a:cs typeface="Arial"/>
              </a:rPr>
              <a:t>nation to rule </a:t>
            </a:r>
            <a:r>
              <a:rPr sz="2000" dirty="0">
                <a:latin typeface="Arial"/>
                <a:cs typeface="Arial"/>
              </a:rPr>
              <a:t>its own people. The </a:t>
            </a:r>
            <a:r>
              <a:rPr sz="2000" spc="-5" dirty="0">
                <a:latin typeface="Arial"/>
                <a:cs typeface="Arial"/>
              </a:rPr>
              <a:t>agreement requires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change domestic </a:t>
            </a:r>
            <a:r>
              <a:rPr sz="2000" dirty="0">
                <a:latin typeface="Arial"/>
                <a:cs typeface="Arial"/>
              </a:rPr>
              <a:t>laws </a:t>
            </a:r>
            <a:r>
              <a:rPr sz="2000" spc="-5" dirty="0">
                <a:latin typeface="Arial"/>
                <a:cs typeface="Arial"/>
              </a:rPr>
              <a:t>to gain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trade </a:t>
            </a:r>
            <a:r>
              <a:rPr sz="2000" spc="-15" dirty="0">
                <a:latin typeface="Arial"/>
                <a:cs typeface="Arial"/>
              </a:rPr>
              <a:t>benefits.GATT </a:t>
            </a:r>
            <a:r>
              <a:rPr sz="2000" dirty="0">
                <a:latin typeface="Arial"/>
                <a:cs typeface="Arial"/>
              </a:rPr>
              <a:t>do not have a  </a:t>
            </a:r>
            <a:r>
              <a:rPr sz="2000" spc="-5" dirty="0">
                <a:latin typeface="Arial"/>
                <a:cs typeface="Arial"/>
              </a:rPr>
              <a:t>dispute settlement </a:t>
            </a:r>
            <a:r>
              <a:rPr sz="2000" spc="-35" dirty="0">
                <a:latin typeface="Arial"/>
                <a:cs typeface="Arial"/>
              </a:rPr>
              <a:t>body.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these </a:t>
            </a:r>
            <a:r>
              <a:rPr sz="2000" dirty="0">
                <a:latin typeface="Arial"/>
                <a:cs typeface="Arial"/>
              </a:rPr>
              <a:t>reasons </a:t>
            </a:r>
            <a:r>
              <a:rPr sz="2000" spc="-5" dirty="0">
                <a:latin typeface="Arial"/>
                <a:cs typeface="Arial"/>
              </a:rPr>
              <a:t>gradually </a:t>
            </a:r>
            <a:r>
              <a:rPr sz="2000" spc="-35" dirty="0">
                <a:latin typeface="Arial"/>
                <a:cs typeface="Arial"/>
              </a:rPr>
              <a:t>GATT </a:t>
            </a:r>
            <a:r>
              <a:rPr sz="2000" dirty="0">
                <a:latin typeface="Arial"/>
                <a:cs typeface="Arial"/>
              </a:rPr>
              <a:t>become an  unsuccessful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achieve its objective for which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later period </a:t>
            </a:r>
            <a:r>
              <a:rPr sz="2000" spc="-10" dirty="0">
                <a:latin typeface="Arial"/>
                <a:cs typeface="Arial"/>
              </a:rPr>
              <a:t>WTO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2432" y="2567939"/>
            <a:ext cx="4840605" cy="965200"/>
            <a:chOff x="1932432" y="2567939"/>
            <a:chExt cx="4840605" cy="965200"/>
          </a:xfrm>
        </p:grpSpPr>
        <p:sp>
          <p:nvSpPr>
            <p:cNvPr id="3" name="object 3"/>
            <p:cNvSpPr/>
            <p:nvPr/>
          </p:nvSpPr>
          <p:spPr>
            <a:xfrm>
              <a:off x="1932432" y="2567939"/>
              <a:ext cx="4840224" cy="964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130552" y="2766059"/>
              <a:ext cx="4443984" cy="568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82626"/>
            <a:ext cx="386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The Story So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35" dirty="0">
                <a:latin typeface="Arial"/>
                <a:cs typeface="Arial"/>
              </a:rPr>
              <a:t>Far...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0540" y="1195832"/>
            <a:ext cx="81362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0" marR="42545" indent="-457834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495934" algn="l"/>
              </a:tabLst>
            </a:pPr>
            <a:r>
              <a:rPr sz="3200" spc="-5" dirty="0">
                <a:latin typeface="Arial"/>
                <a:cs typeface="Arial"/>
              </a:rPr>
              <a:t>Globalization started blossoming in the  </a:t>
            </a:r>
            <a:r>
              <a:rPr sz="3200" spc="-15" dirty="0">
                <a:latin typeface="Arial"/>
                <a:cs typeface="Arial"/>
              </a:rPr>
              <a:t>1890’s. </a:t>
            </a:r>
            <a:r>
              <a:rPr sz="3200" spc="-5" dirty="0">
                <a:latin typeface="Arial"/>
                <a:cs typeface="Arial"/>
              </a:rPr>
              <a:t>By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end of </a:t>
            </a:r>
            <a:r>
              <a:rPr sz="3200" dirty="0">
                <a:latin typeface="Arial"/>
                <a:cs typeface="Arial"/>
              </a:rPr>
              <a:t>the 19</a:t>
            </a:r>
            <a:r>
              <a:rPr sz="3150" baseline="25132" dirty="0">
                <a:latin typeface="Arial"/>
                <a:cs typeface="Arial"/>
              </a:rPr>
              <a:t>th </a:t>
            </a:r>
            <a:r>
              <a:rPr sz="3200" spc="-35" dirty="0">
                <a:latin typeface="Arial"/>
                <a:cs typeface="Arial"/>
              </a:rPr>
              <a:t>century,  </a:t>
            </a:r>
            <a:r>
              <a:rPr sz="3200" spc="-5" dirty="0">
                <a:latin typeface="Arial"/>
                <a:cs typeface="Arial"/>
              </a:rPr>
              <a:t>trade </a:t>
            </a:r>
            <a:r>
              <a:rPr sz="3200" dirty="0">
                <a:latin typeface="Arial"/>
                <a:cs typeface="Arial"/>
              </a:rPr>
              <a:t>was very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free.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259" y="3107435"/>
            <a:ext cx="8031480" cy="3750945"/>
            <a:chOff x="556259" y="3107435"/>
            <a:chExt cx="8031480" cy="3750945"/>
          </a:xfrm>
        </p:grpSpPr>
        <p:sp>
          <p:nvSpPr>
            <p:cNvPr id="5" name="object 5"/>
            <p:cNvSpPr/>
            <p:nvPr/>
          </p:nvSpPr>
          <p:spPr>
            <a:xfrm>
              <a:off x="556259" y="5954266"/>
              <a:ext cx="8031480" cy="903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1499" y="3107435"/>
              <a:ext cx="8001000" cy="2857500"/>
            </a:xfrm>
            <a:custGeom>
              <a:avLst/>
              <a:gdLst/>
              <a:ahLst/>
              <a:cxnLst/>
              <a:rect l="l" t="t" r="r" b="b"/>
              <a:pathLst>
                <a:path w="8001000" h="2857500">
                  <a:moveTo>
                    <a:pt x="7755382" y="0"/>
                  </a:moveTo>
                  <a:lnTo>
                    <a:pt x="245579" y="0"/>
                  </a:lnTo>
                  <a:lnTo>
                    <a:pt x="196085" y="4990"/>
                  </a:lnTo>
                  <a:lnTo>
                    <a:pt x="149986" y="19303"/>
                  </a:lnTo>
                  <a:lnTo>
                    <a:pt x="108271" y="41951"/>
                  </a:lnTo>
                  <a:lnTo>
                    <a:pt x="71926" y="71945"/>
                  </a:lnTo>
                  <a:lnTo>
                    <a:pt x="41939" y="108297"/>
                  </a:lnTo>
                  <a:lnTo>
                    <a:pt x="19298" y="150018"/>
                  </a:lnTo>
                  <a:lnTo>
                    <a:pt x="4989" y="196121"/>
                  </a:lnTo>
                  <a:lnTo>
                    <a:pt x="0" y="245617"/>
                  </a:lnTo>
                  <a:lnTo>
                    <a:pt x="0" y="2611920"/>
                  </a:lnTo>
                  <a:lnTo>
                    <a:pt x="4989" y="2661414"/>
                  </a:lnTo>
                  <a:lnTo>
                    <a:pt x="19298" y="2707513"/>
                  </a:lnTo>
                  <a:lnTo>
                    <a:pt x="41939" y="2749228"/>
                  </a:lnTo>
                  <a:lnTo>
                    <a:pt x="71926" y="2785573"/>
                  </a:lnTo>
                  <a:lnTo>
                    <a:pt x="108271" y="2815560"/>
                  </a:lnTo>
                  <a:lnTo>
                    <a:pt x="149986" y="2838201"/>
                  </a:lnTo>
                  <a:lnTo>
                    <a:pt x="196085" y="2852510"/>
                  </a:lnTo>
                  <a:lnTo>
                    <a:pt x="245579" y="2857500"/>
                  </a:lnTo>
                  <a:lnTo>
                    <a:pt x="7755382" y="2857500"/>
                  </a:lnTo>
                  <a:lnTo>
                    <a:pt x="7804878" y="2852510"/>
                  </a:lnTo>
                  <a:lnTo>
                    <a:pt x="7850981" y="2838201"/>
                  </a:lnTo>
                  <a:lnTo>
                    <a:pt x="7892702" y="2815560"/>
                  </a:lnTo>
                  <a:lnTo>
                    <a:pt x="7929054" y="2785573"/>
                  </a:lnTo>
                  <a:lnTo>
                    <a:pt x="7959048" y="2749228"/>
                  </a:lnTo>
                  <a:lnTo>
                    <a:pt x="7981696" y="2707513"/>
                  </a:lnTo>
                  <a:lnTo>
                    <a:pt x="7996009" y="2661414"/>
                  </a:lnTo>
                  <a:lnTo>
                    <a:pt x="8001000" y="2611920"/>
                  </a:lnTo>
                  <a:lnTo>
                    <a:pt x="8001000" y="245617"/>
                  </a:lnTo>
                  <a:lnTo>
                    <a:pt x="7996009" y="196121"/>
                  </a:lnTo>
                  <a:lnTo>
                    <a:pt x="7981696" y="150018"/>
                  </a:lnTo>
                  <a:lnTo>
                    <a:pt x="7959048" y="108297"/>
                  </a:lnTo>
                  <a:lnTo>
                    <a:pt x="7929054" y="71945"/>
                  </a:lnTo>
                  <a:lnTo>
                    <a:pt x="7892702" y="41951"/>
                  </a:lnTo>
                  <a:lnTo>
                    <a:pt x="7850981" y="19304"/>
                  </a:lnTo>
                  <a:lnTo>
                    <a:pt x="7804878" y="4990"/>
                  </a:lnTo>
                  <a:lnTo>
                    <a:pt x="7755382" y="0"/>
                  </a:lnTo>
                  <a:close/>
                </a:path>
              </a:pathLst>
            </a:custGeom>
            <a:solidFill>
              <a:srgbClr val="ECECEC">
                <a:alpha val="2392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1499" y="3107435"/>
              <a:ext cx="8001000" cy="2857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708" y="1707895"/>
            <a:ext cx="903986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0" marR="55880" indent="-457834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508634" algn="l"/>
              </a:tabLst>
            </a:pPr>
            <a:r>
              <a:rPr sz="3200" spc="-5" dirty="0">
                <a:latin typeface="Arial"/>
                <a:cs typeface="Arial"/>
              </a:rPr>
              <a:t>Globalization then </a:t>
            </a:r>
            <a:r>
              <a:rPr sz="3200" spc="-10" dirty="0">
                <a:latin typeface="Arial"/>
                <a:cs typeface="Arial"/>
              </a:rPr>
              <a:t>began </a:t>
            </a:r>
            <a:r>
              <a:rPr sz="3200" spc="-5" dirty="0">
                <a:latin typeface="Arial"/>
                <a:cs typeface="Arial"/>
              </a:rPr>
              <a:t>failing at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end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b="1" spc="-15" dirty="0">
                <a:latin typeface="Arial"/>
                <a:cs typeface="Arial"/>
              </a:rPr>
              <a:t>World </a:t>
            </a:r>
            <a:r>
              <a:rPr sz="3200" b="1" spc="-40" dirty="0">
                <a:latin typeface="Arial"/>
                <a:cs typeface="Arial"/>
              </a:rPr>
              <a:t>War </a:t>
            </a:r>
            <a:r>
              <a:rPr sz="3200" b="1" spc="-5" dirty="0">
                <a:latin typeface="Arial"/>
                <a:cs typeface="Arial"/>
              </a:rPr>
              <a:t>I</a:t>
            </a:r>
            <a:r>
              <a:rPr sz="3200" spc="-5" dirty="0">
                <a:latin typeface="Arial"/>
                <a:cs typeface="Arial"/>
              </a:rPr>
              <a:t>, at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beginning of the 20</a:t>
            </a:r>
            <a:r>
              <a:rPr sz="3150" spc="-7" baseline="25132" dirty="0">
                <a:latin typeface="Arial"/>
                <a:cs typeface="Arial"/>
              </a:rPr>
              <a:t>th 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3200" spc="-30" dirty="0">
                <a:latin typeface="Arial"/>
                <a:cs typeface="Arial"/>
              </a:rPr>
              <a:t>century.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Arial"/>
              <a:cs typeface="Arial"/>
            </a:endParaRPr>
          </a:p>
          <a:p>
            <a:pPr marL="508000" indent="-457834">
              <a:lnSpc>
                <a:spcPct val="100000"/>
              </a:lnSpc>
              <a:buChar char="•"/>
              <a:tabLst>
                <a:tab pos="508000" algn="l"/>
                <a:tab pos="508634" algn="l"/>
                <a:tab pos="2739390" algn="l"/>
                <a:tab pos="4765040" algn="l"/>
                <a:tab pos="6542405" algn="l"/>
                <a:tab pos="8637905" algn="l"/>
              </a:tabLst>
            </a:pPr>
            <a:r>
              <a:rPr sz="3200" spc="-5" dirty="0">
                <a:latin typeface="Arial"/>
                <a:cs typeface="Arial"/>
              </a:rPr>
              <a:t>Economic	pressure	pushed	countries	to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3313" y="4146244"/>
            <a:ext cx="149161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impose  </a:t>
            </a:r>
            <a:r>
              <a:rPr sz="3200" spc="-10" dirty="0">
                <a:latin typeface="Arial"/>
                <a:cs typeface="Arial"/>
              </a:rPr>
              <a:t>demand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3079" y="4146244"/>
            <a:ext cx="51428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 marR="5080" indent="-139065">
              <a:lnSpc>
                <a:spcPct val="100000"/>
              </a:lnSpc>
              <a:spcBef>
                <a:spcPts val="105"/>
              </a:spcBef>
              <a:tabLst>
                <a:tab pos="1358265" algn="l"/>
                <a:tab pos="1503045" algn="l"/>
                <a:tab pos="2717800" algn="l"/>
                <a:tab pos="3155315" algn="l"/>
                <a:tab pos="3914140" algn="l"/>
                <a:tab pos="4452620" algn="l"/>
              </a:tabLst>
            </a:pPr>
            <a:r>
              <a:rPr sz="3200" dirty="0">
                <a:latin typeface="Arial"/>
                <a:cs typeface="Arial"/>
              </a:rPr>
              <a:t>trade	</a:t>
            </a:r>
            <a:r>
              <a:rPr sz="3200" spc="-5" dirty="0">
                <a:latin typeface="Arial"/>
                <a:cs typeface="Arial"/>
              </a:rPr>
              <a:t>barriers	</a:t>
            </a:r>
            <a:r>
              <a:rPr sz="3200" dirty="0">
                <a:latin typeface="Arial"/>
                <a:cs typeface="Arial"/>
              </a:rPr>
              <a:t>to	divert  away		from	im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or</a:t>
            </a:r>
            <a:r>
              <a:rPr sz="3200" spc="-20" dirty="0">
                <a:latin typeface="Arial"/>
                <a:cs typeface="Arial"/>
              </a:rPr>
              <a:t>t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-10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99680" y="4146244"/>
            <a:ext cx="1447165" cy="1002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marR="5080" indent="-2032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ti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l  tow</a:t>
            </a:r>
            <a:r>
              <a:rPr sz="3200" spc="-10" dirty="0">
                <a:latin typeface="Arial"/>
                <a:cs typeface="Arial"/>
              </a:rPr>
              <a:t>ar</a:t>
            </a:r>
            <a:r>
              <a:rPr sz="3200" dirty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3313" y="5122291"/>
            <a:ext cx="53955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domestically produced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goods.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2388" y="1999488"/>
            <a:ext cx="6530340" cy="4859020"/>
            <a:chOff x="2342388" y="1999488"/>
            <a:chExt cx="6530340" cy="4859020"/>
          </a:xfrm>
        </p:grpSpPr>
        <p:sp>
          <p:nvSpPr>
            <p:cNvPr id="3" name="object 3"/>
            <p:cNvSpPr/>
            <p:nvPr/>
          </p:nvSpPr>
          <p:spPr>
            <a:xfrm>
              <a:off x="2342388" y="6271258"/>
              <a:ext cx="6530340" cy="5867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57628" y="1999488"/>
              <a:ext cx="6499860" cy="4282440"/>
            </a:xfrm>
            <a:custGeom>
              <a:avLst/>
              <a:gdLst/>
              <a:ahLst/>
              <a:cxnLst/>
              <a:rect l="l" t="t" r="r" b="b"/>
              <a:pathLst>
                <a:path w="6499859" h="4282440">
                  <a:moveTo>
                    <a:pt x="6131814" y="0"/>
                  </a:moveTo>
                  <a:lnTo>
                    <a:pt x="368046" y="0"/>
                  </a:lnTo>
                  <a:lnTo>
                    <a:pt x="321867" y="2866"/>
                  </a:lnTo>
                  <a:lnTo>
                    <a:pt x="277403" y="11236"/>
                  </a:lnTo>
                  <a:lnTo>
                    <a:pt x="234999" y="24766"/>
                  </a:lnTo>
                  <a:lnTo>
                    <a:pt x="194998" y="43110"/>
                  </a:lnTo>
                  <a:lnTo>
                    <a:pt x="157746" y="65924"/>
                  </a:lnTo>
                  <a:lnTo>
                    <a:pt x="123587" y="92865"/>
                  </a:lnTo>
                  <a:lnTo>
                    <a:pt x="92865" y="123587"/>
                  </a:lnTo>
                  <a:lnTo>
                    <a:pt x="65924" y="157746"/>
                  </a:lnTo>
                  <a:lnTo>
                    <a:pt x="43110" y="194998"/>
                  </a:lnTo>
                  <a:lnTo>
                    <a:pt x="24766" y="234999"/>
                  </a:lnTo>
                  <a:lnTo>
                    <a:pt x="11236" y="277403"/>
                  </a:lnTo>
                  <a:lnTo>
                    <a:pt x="2866" y="321867"/>
                  </a:lnTo>
                  <a:lnTo>
                    <a:pt x="0" y="368046"/>
                  </a:lnTo>
                  <a:lnTo>
                    <a:pt x="0" y="3914406"/>
                  </a:lnTo>
                  <a:lnTo>
                    <a:pt x="2866" y="3960572"/>
                  </a:lnTo>
                  <a:lnTo>
                    <a:pt x="11236" y="4005027"/>
                  </a:lnTo>
                  <a:lnTo>
                    <a:pt x="24766" y="4047425"/>
                  </a:lnTo>
                  <a:lnTo>
                    <a:pt x="43110" y="4087422"/>
                  </a:lnTo>
                  <a:lnTo>
                    <a:pt x="65924" y="4124673"/>
                  </a:lnTo>
                  <a:lnTo>
                    <a:pt x="92865" y="4158833"/>
                  </a:lnTo>
                  <a:lnTo>
                    <a:pt x="123587" y="4189558"/>
                  </a:lnTo>
                  <a:lnTo>
                    <a:pt x="157746" y="4216501"/>
                  </a:lnTo>
                  <a:lnTo>
                    <a:pt x="194998" y="4239319"/>
                  </a:lnTo>
                  <a:lnTo>
                    <a:pt x="234999" y="4257667"/>
                  </a:lnTo>
                  <a:lnTo>
                    <a:pt x="277403" y="4271200"/>
                  </a:lnTo>
                  <a:lnTo>
                    <a:pt x="321867" y="4279572"/>
                  </a:lnTo>
                  <a:lnTo>
                    <a:pt x="368046" y="4282440"/>
                  </a:lnTo>
                  <a:lnTo>
                    <a:pt x="6131814" y="4282440"/>
                  </a:lnTo>
                  <a:lnTo>
                    <a:pt x="6177992" y="4279572"/>
                  </a:lnTo>
                  <a:lnTo>
                    <a:pt x="6222456" y="4271200"/>
                  </a:lnTo>
                  <a:lnTo>
                    <a:pt x="6264860" y="4257667"/>
                  </a:lnTo>
                  <a:lnTo>
                    <a:pt x="6304861" y="4239319"/>
                  </a:lnTo>
                  <a:lnTo>
                    <a:pt x="6342113" y="4216501"/>
                  </a:lnTo>
                  <a:lnTo>
                    <a:pt x="6376272" y="4189558"/>
                  </a:lnTo>
                  <a:lnTo>
                    <a:pt x="6406994" y="4158833"/>
                  </a:lnTo>
                  <a:lnTo>
                    <a:pt x="6433935" y="4124673"/>
                  </a:lnTo>
                  <a:lnTo>
                    <a:pt x="6456749" y="4087422"/>
                  </a:lnTo>
                  <a:lnTo>
                    <a:pt x="6475093" y="4047425"/>
                  </a:lnTo>
                  <a:lnTo>
                    <a:pt x="6488623" y="4005027"/>
                  </a:lnTo>
                  <a:lnTo>
                    <a:pt x="6496993" y="3960572"/>
                  </a:lnTo>
                  <a:lnTo>
                    <a:pt x="6499860" y="3914406"/>
                  </a:lnTo>
                  <a:lnTo>
                    <a:pt x="6499860" y="368046"/>
                  </a:lnTo>
                  <a:lnTo>
                    <a:pt x="6496993" y="321867"/>
                  </a:lnTo>
                  <a:lnTo>
                    <a:pt x="6488623" y="277403"/>
                  </a:lnTo>
                  <a:lnTo>
                    <a:pt x="6475093" y="234999"/>
                  </a:lnTo>
                  <a:lnTo>
                    <a:pt x="6456749" y="194998"/>
                  </a:lnTo>
                  <a:lnTo>
                    <a:pt x="6433935" y="157746"/>
                  </a:lnTo>
                  <a:lnTo>
                    <a:pt x="6406994" y="123587"/>
                  </a:lnTo>
                  <a:lnTo>
                    <a:pt x="6376272" y="92865"/>
                  </a:lnTo>
                  <a:lnTo>
                    <a:pt x="6342113" y="65924"/>
                  </a:lnTo>
                  <a:lnTo>
                    <a:pt x="6304861" y="43110"/>
                  </a:lnTo>
                  <a:lnTo>
                    <a:pt x="6264860" y="24766"/>
                  </a:lnTo>
                  <a:lnTo>
                    <a:pt x="6222456" y="11236"/>
                  </a:lnTo>
                  <a:lnTo>
                    <a:pt x="6177992" y="2866"/>
                  </a:lnTo>
                  <a:lnTo>
                    <a:pt x="6131814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57628" y="1999488"/>
              <a:ext cx="6499860" cy="42824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482" y="183007"/>
            <a:ext cx="821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International </a:t>
            </a:r>
            <a:r>
              <a:rPr sz="3600" spc="-45" dirty="0"/>
              <a:t>Trade </a:t>
            </a:r>
            <a:r>
              <a:rPr sz="3600" spc="-5" dirty="0"/>
              <a:t>Organization</a:t>
            </a:r>
            <a:r>
              <a:rPr sz="3600" spc="70" dirty="0"/>
              <a:t> </a:t>
            </a:r>
            <a:r>
              <a:rPr sz="3600" spc="-15" dirty="0"/>
              <a:t>(ITO)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93980" y="1347597"/>
            <a:ext cx="8914130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 </a:t>
            </a:r>
            <a:r>
              <a:rPr sz="2800" dirty="0">
                <a:latin typeface="Arial"/>
                <a:cs typeface="Arial"/>
              </a:rPr>
              <a:t>prospective organ proposed by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b="1" spc="-5" dirty="0">
                <a:latin typeface="Arial"/>
                <a:cs typeface="Arial"/>
              </a:rPr>
              <a:t>Bretton </a:t>
            </a:r>
            <a:r>
              <a:rPr sz="2800" b="1" spc="-15" dirty="0">
                <a:latin typeface="Arial"/>
                <a:cs typeface="Arial"/>
              </a:rPr>
              <a:t>Woods  </a:t>
            </a:r>
            <a:r>
              <a:rPr sz="2800" b="1" spc="-5" dirty="0">
                <a:latin typeface="Arial"/>
                <a:cs typeface="Arial"/>
              </a:rPr>
              <a:t>Conference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establish rules and regulations </a:t>
            </a:r>
            <a:r>
              <a:rPr sz="2800" spc="-5" dirty="0">
                <a:latin typeface="Arial"/>
                <a:cs typeface="Arial"/>
              </a:rPr>
              <a:t>for  </a:t>
            </a:r>
            <a:r>
              <a:rPr sz="2800" b="1" spc="-5" dirty="0">
                <a:latin typeface="Arial"/>
                <a:cs typeface="Arial"/>
              </a:rPr>
              <a:t>international</a:t>
            </a:r>
            <a:r>
              <a:rPr sz="2800" b="1" spc="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trade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25" dirty="0">
                <a:latin typeface="Arial"/>
                <a:cs typeface="Arial"/>
              </a:rPr>
              <a:t>ITO </a:t>
            </a:r>
            <a:r>
              <a:rPr sz="2800" spc="-5" dirty="0">
                <a:latin typeface="Arial"/>
                <a:cs typeface="Arial"/>
              </a:rPr>
              <a:t>charter was </a:t>
            </a:r>
            <a:r>
              <a:rPr sz="2800" dirty="0">
                <a:latin typeface="Arial"/>
                <a:cs typeface="Arial"/>
              </a:rPr>
              <a:t>agreed on at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b="1" spc="-10" dirty="0">
                <a:latin typeface="Arial"/>
                <a:cs typeface="Arial"/>
              </a:rPr>
              <a:t>UN  </a:t>
            </a:r>
            <a:r>
              <a:rPr sz="2800" b="1" spc="-5" dirty="0">
                <a:latin typeface="Arial"/>
                <a:cs typeface="Arial"/>
              </a:rPr>
              <a:t>Conference </a:t>
            </a:r>
            <a:r>
              <a:rPr sz="2800" b="1" dirty="0">
                <a:latin typeface="Arial"/>
                <a:cs typeface="Arial"/>
              </a:rPr>
              <a:t>on </a:t>
            </a:r>
            <a:r>
              <a:rPr sz="2800" b="1" spc="-35" dirty="0">
                <a:latin typeface="Arial"/>
                <a:cs typeface="Arial"/>
              </a:rPr>
              <a:t>Trade </a:t>
            </a:r>
            <a:r>
              <a:rPr sz="2800" b="1" spc="-5" dirty="0">
                <a:latin typeface="Arial"/>
                <a:cs typeface="Arial"/>
              </a:rPr>
              <a:t>and Employment </a:t>
            </a:r>
            <a:r>
              <a:rPr sz="2800" spc="-5" dirty="0">
                <a:latin typeface="Arial"/>
                <a:cs typeface="Arial"/>
              </a:rPr>
              <a:t>in March  </a:t>
            </a:r>
            <a:r>
              <a:rPr sz="2800" dirty="0">
                <a:latin typeface="Arial"/>
                <a:cs typeface="Arial"/>
              </a:rPr>
              <a:t>1948, but </a:t>
            </a:r>
            <a:r>
              <a:rPr sz="2800" spc="-5" dirty="0">
                <a:latin typeface="Arial"/>
                <a:cs typeface="Arial"/>
              </a:rPr>
              <a:t>was </a:t>
            </a:r>
            <a:r>
              <a:rPr sz="2800" b="1" dirty="0">
                <a:latin typeface="Arial"/>
                <a:cs typeface="Arial"/>
              </a:rPr>
              <a:t>never </a:t>
            </a:r>
            <a:r>
              <a:rPr sz="2800" b="1" spc="-5" dirty="0">
                <a:latin typeface="Arial"/>
                <a:cs typeface="Arial"/>
              </a:rPr>
              <a:t>ratified </a:t>
            </a:r>
            <a:r>
              <a:rPr sz="2800" b="1" spc="5" dirty="0">
                <a:latin typeface="Arial"/>
                <a:cs typeface="Arial"/>
              </a:rPr>
              <a:t>by </a:t>
            </a:r>
            <a:r>
              <a:rPr sz="2800" b="1" dirty="0">
                <a:latin typeface="Arial"/>
                <a:cs typeface="Arial"/>
              </a:rPr>
              <a:t>the </a:t>
            </a:r>
            <a:r>
              <a:rPr sz="2800" b="1" spc="-10" dirty="0">
                <a:latin typeface="Arial"/>
                <a:cs typeface="Arial"/>
              </a:rPr>
              <a:t>US </a:t>
            </a:r>
            <a:r>
              <a:rPr sz="2800" b="1" dirty="0">
                <a:latin typeface="Arial"/>
                <a:cs typeface="Arial"/>
              </a:rPr>
              <a:t>Senate</a:t>
            </a:r>
            <a:r>
              <a:rPr sz="2800" dirty="0">
                <a:latin typeface="Arial"/>
                <a:cs typeface="Arial"/>
              </a:rPr>
              <a:t>, thus  never </a:t>
            </a:r>
            <a:r>
              <a:rPr sz="2800" spc="-5" dirty="0">
                <a:latin typeface="Arial"/>
                <a:cs typeface="Arial"/>
              </a:rPr>
              <a:t>coming into</a:t>
            </a:r>
            <a:r>
              <a:rPr sz="2800" spc="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existence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80" y="183007"/>
            <a:ext cx="8219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International </a:t>
            </a:r>
            <a:r>
              <a:rPr sz="3600" spc="-45" dirty="0"/>
              <a:t>Trade </a:t>
            </a:r>
            <a:r>
              <a:rPr sz="3600" spc="-5" dirty="0"/>
              <a:t>Organization</a:t>
            </a:r>
            <a:r>
              <a:rPr sz="3600" spc="70" dirty="0"/>
              <a:t> </a:t>
            </a:r>
            <a:r>
              <a:rPr sz="3600" spc="-15" dirty="0"/>
              <a:t>(ITO)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00990" y="1162304"/>
            <a:ext cx="8913495" cy="4788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Arial"/>
                <a:cs typeface="Arial"/>
              </a:rPr>
              <a:t>Why was it not</a:t>
            </a:r>
            <a:r>
              <a:rPr sz="2500" spc="4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ratified?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400">
              <a:latin typeface="Arial"/>
              <a:cs typeface="Arial"/>
            </a:endParaRPr>
          </a:p>
          <a:p>
            <a:pPr marL="355600" marR="5080" indent="-342900">
              <a:lnSpc>
                <a:spcPts val="2700"/>
              </a:lnSpc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Arial"/>
                <a:cs typeface="Arial"/>
              </a:rPr>
              <a:t>UN </a:t>
            </a:r>
            <a:r>
              <a:rPr sz="2500" dirty="0">
                <a:latin typeface="Arial"/>
                <a:cs typeface="Arial"/>
              </a:rPr>
              <a:t>members </a:t>
            </a:r>
            <a:r>
              <a:rPr sz="2500" spc="-5" dirty="0">
                <a:latin typeface="Arial"/>
                <a:cs typeface="Arial"/>
              </a:rPr>
              <a:t>countries were </a:t>
            </a:r>
            <a:r>
              <a:rPr sz="2500" dirty="0">
                <a:latin typeface="Arial"/>
                <a:cs typeface="Arial"/>
              </a:rPr>
              <a:t>then </a:t>
            </a:r>
            <a:r>
              <a:rPr sz="2500" spc="-5" dirty="0">
                <a:latin typeface="Arial"/>
                <a:cs typeface="Arial"/>
              </a:rPr>
              <a:t>too anxious to begin trade  liberalization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0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Much of its political support had</a:t>
            </a:r>
            <a:r>
              <a:rPr sz="2500" spc="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evaporated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400">
              <a:latin typeface="Arial"/>
              <a:cs typeface="Arial"/>
            </a:endParaRPr>
          </a:p>
          <a:p>
            <a:pPr marL="355600" marR="5715" indent="-342900">
              <a:lnSpc>
                <a:spcPts val="27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  <a:tab pos="972185" algn="l"/>
                <a:tab pos="1890395" algn="l"/>
                <a:tab pos="2597150" algn="l"/>
                <a:tab pos="4011929" algn="l"/>
                <a:tab pos="6005830" algn="l"/>
                <a:tab pos="6871334" algn="l"/>
                <a:tab pos="7719059" algn="l"/>
                <a:tab pos="8459470" algn="l"/>
              </a:tabLst>
            </a:pPr>
            <a:r>
              <a:rPr sz="2500" spc="-10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S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a</a:t>
            </a:r>
            <a:r>
              <a:rPr sz="2500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105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reasury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Dep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5" dirty="0">
                <a:latin typeface="Arial"/>
                <a:cs typeface="Arial"/>
              </a:rPr>
              <a:t>rtments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w</a:t>
            </a:r>
            <a:r>
              <a:rPr sz="2500" spc="5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re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b</a:t>
            </a:r>
            <a:r>
              <a:rPr sz="2500" dirty="0">
                <a:latin typeface="Arial"/>
                <a:cs typeface="Arial"/>
              </a:rPr>
              <a:t>u</a:t>
            </a:r>
            <a:r>
              <a:rPr sz="2500" spc="-5" dirty="0">
                <a:latin typeface="Arial"/>
                <a:cs typeface="Arial"/>
              </a:rPr>
              <a:t>sy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with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10" dirty="0">
                <a:latin typeface="Arial"/>
                <a:cs typeface="Arial"/>
              </a:rPr>
              <a:t>US  </a:t>
            </a:r>
            <a:r>
              <a:rPr sz="2500" spc="-5" dirty="0">
                <a:latin typeface="Arial"/>
                <a:cs typeface="Arial"/>
              </a:rPr>
              <a:t>reciprocal trade agreements with individual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countries</a:t>
            </a:r>
            <a:endParaRPr sz="2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50">
              <a:latin typeface="Arial"/>
              <a:cs typeface="Arial"/>
            </a:endParaRPr>
          </a:p>
          <a:p>
            <a:pPr marL="355600" marR="5080" indent="-342900">
              <a:lnSpc>
                <a:spcPts val="27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  <a:tab pos="1161415" algn="l"/>
                <a:tab pos="2071370" algn="l"/>
                <a:tab pos="2900680" algn="l"/>
                <a:tab pos="4133850" algn="l"/>
                <a:tab pos="4919980" algn="l"/>
                <a:tab pos="5621655" algn="l"/>
                <a:tab pos="6404610" algn="l"/>
                <a:tab pos="7793355" algn="l"/>
                <a:tab pos="8634730" algn="l"/>
              </a:tabLst>
            </a:pPr>
            <a:r>
              <a:rPr sz="2500" spc="-5" dirty="0">
                <a:latin typeface="Arial"/>
                <a:cs typeface="Arial"/>
              </a:rPr>
              <a:t>The	Cold	</a:t>
            </a:r>
            <a:r>
              <a:rPr sz="2500" spc="-105" dirty="0">
                <a:latin typeface="Arial"/>
                <a:cs typeface="Arial"/>
              </a:rPr>
              <a:t>W</a:t>
            </a:r>
            <a:r>
              <a:rPr sz="2500" spc="10" dirty="0">
                <a:latin typeface="Arial"/>
                <a:cs typeface="Arial"/>
              </a:rPr>
              <a:t>a</a:t>
            </a:r>
            <a:r>
              <a:rPr sz="2500" spc="-5" dirty="0">
                <a:latin typeface="Arial"/>
                <a:cs typeface="Arial"/>
              </a:rPr>
              <a:t>r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b</a:t>
            </a:r>
            <a:r>
              <a:rPr sz="2500" spc="1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g</a:t>
            </a:r>
            <a:r>
              <a:rPr sz="2500" dirty="0">
                <a:latin typeface="Arial"/>
                <a:cs typeface="Arial"/>
              </a:rPr>
              <a:t>a</a:t>
            </a:r>
            <a:r>
              <a:rPr sz="2500" spc="-5" dirty="0">
                <a:latin typeface="Arial"/>
                <a:cs typeface="Arial"/>
              </a:rPr>
              <a:t>n,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the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I</a:t>
            </a:r>
            <a:r>
              <a:rPr sz="2500" spc="-55" dirty="0">
                <a:latin typeface="Arial"/>
                <a:cs typeface="Arial"/>
              </a:rPr>
              <a:t>T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b</a:t>
            </a:r>
            <a:r>
              <a:rPr sz="2500" dirty="0">
                <a:latin typeface="Arial"/>
                <a:cs typeface="Arial"/>
              </a:rPr>
              <a:t>e</a:t>
            </a:r>
            <a:r>
              <a:rPr sz="2500" spc="-5" dirty="0">
                <a:latin typeface="Arial"/>
                <a:cs typeface="Arial"/>
              </a:rPr>
              <a:t>came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o</a:t>
            </a:r>
            <a:r>
              <a:rPr sz="2500" dirty="0">
                <a:latin typeface="Arial"/>
                <a:cs typeface="Arial"/>
              </a:rPr>
              <a:t>n</a:t>
            </a:r>
            <a:r>
              <a:rPr sz="2500" spc="-5" dirty="0">
                <a:latin typeface="Arial"/>
                <a:cs typeface="Arial"/>
              </a:rPr>
              <a:t>ly</a:t>
            </a:r>
            <a:r>
              <a:rPr sz="2500" dirty="0">
                <a:latin typeface="Arial"/>
                <a:cs typeface="Arial"/>
              </a:rPr>
              <a:t>	</a:t>
            </a:r>
            <a:r>
              <a:rPr sz="2500" spc="-5" dirty="0">
                <a:latin typeface="Arial"/>
                <a:cs typeface="Arial"/>
              </a:rPr>
              <a:t>of  secondary interest to </a:t>
            </a:r>
            <a:r>
              <a:rPr sz="2500" spc="-10" dirty="0">
                <a:latin typeface="Arial"/>
                <a:cs typeface="Arial"/>
              </a:rPr>
              <a:t>US </a:t>
            </a:r>
            <a:r>
              <a:rPr sz="2500" spc="-5" dirty="0">
                <a:latin typeface="Arial"/>
                <a:cs typeface="Arial"/>
              </a:rPr>
              <a:t>politicians and</a:t>
            </a:r>
            <a:r>
              <a:rPr sz="2500" spc="7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bureaucrats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5384" y="2357627"/>
            <a:ext cx="4204716" cy="3794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83007"/>
            <a:ext cx="8433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General agreement </a:t>
            </a:r>
            <a:r>
              <a:rPr sz="3600" dirty="0"/>
              <a:t>on </a:t>
            </a:r>
            <a:r>
              <a:rPr sz="3600" spc="-5" dirty="0"/>
              <a:t>tariffs </a:t>
            </a:r>
            <a:r>
              <a:rPr sz="3600" dirty="0"/>
              <a:t>and</a:t>
            </a:r>
            <a:r>
              <a:rPr sz="3600" spc="30" dirty="0"/>
              <a:t> </a:t>
            </a:r>
            <a:r>
              <a:rPr sz="3600" spc="-5" dirty="0"/>
              <a:t>trade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36042" y="1113536"/>
            <a:ext cx="8930640" cy="454914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 multilateral </a:t>
            </a:r>
            <a:r>
              <a:rPr sz="2800" dirty="0">
                <a:latin typeface="Arial"/>
                <a:cs typeface="Arial"/>
              </a:rPr>
              <a:t>agreement regulating international  trade.It </a:t>
            </a:r>
            <a:r>
              <a:rPr sz="2800" spc="-5" dirty="0">
                <a:latin typeface="Arial"/>
                <a:cs typeface="Arial"/>
              </a:rPr>
              <a:t>was in </a:t>
            </a:r>
            <a:r>
              <a:rPr sz="2800" spc="-10" dirty="0">
                <a:latin typeface="Arial"/>
                <a:cs typeface="Arial"/>
              </a:rPr>
              <a:t>effect </a:t>
            </a:r>
            <a:r>
              <a:rPr sz="2800" spc="-5" dirty="0">
                <a:latin typeface="Arial"/>
                <a:cs typeface="Arial"/>
              </a:rPr>
              <a:t>from </a:t>
            </a:r>
            <a:r>
              <a:rPr sz="2800" b="1" dirty="0">
                <a:latin typeface="Arial"/>
                <a:cs typeface="Arial"/>
              </a:rPr>
              <a:t>June </a:t>
            </a:r>
            <a:r>
              <a:rPr sz="2800" b="1" spc="-5" dirty="0">
                <a:latin typeface="Arial"/>
                <a:cs typeface="Arial"/>
              </a:rPr>
              <a:t>30, 1948</a:t>
            </a:r>
            <a:r>
              <a:rPr sz="2800" spc="-5" dirty="0">
                <a:latin typeface="Arial"/>
                <a:cs typeface="Arial"/>
              </a:rPr>
              <a:t>, </a:t>
            </a:r>
            <a:r>
              <a:rPr sz="2800" dirty="0">
                <a:latin typeface="Arial"/>
                <a:cs typeface="Arial"/>
              </a:rPr>
              <a:t>until  </a:t>
            </a:r>
            <a:r>
              <a:rPr sz="2800" b="1" dirty="0">
                <a:latin typeface="Arial"/>
                <a:cs typeface="Arial"/>
              </a:rPr>
              <a:t>January 1, 1995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-5" dirty="0">
                <a:latin typeface="Arial"/>
                <a:cs typeface="Arial"/>
              </a:rPr>
              <a:t>when it was </a:t>
            </a:r>
            <a:r>
              <a:rPr sz="2800" dirty="0">
                <a:latin typeface="Arial"/>
                <a:cs typeface="Arial"/>
              </a:rPr>
              <a:t>absorbed by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spc="-10" dirty="0">
                <a:latin typeface="Arial"/>
                <a:cs typeface="Arial"/>
              </a:rPr>
              <a:t>World  </a:t>
            </a:r>
            <a:r>
              <a:rPr sz="2800" spc="-25" dirty="0">
                <a:latin typeface="Arial"/>
                <a:cs typeface="Arial"/>
              </a:rPr>
              <a:t>Trade </a:t>
            </a:r>
            <a:r>
              <a:rPr sz="2800" spc="-5" dirty="0">
                <a:latin typeface="Arial"/>
                <a:cs typeface="Arial"/>
              </a:rPr>
              <a:t>Organization</a:t>
            </a:r>
            <a:r>
              <a:rPr sz="2800" spc="80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(WTO).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Arial"/>
              <a:cs typeface="Arial"/>
            </a:endParaRPr>
          </a:p>
          <a:p>
            <a:pPr marL="355600" marR="5715" indent="-342900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Aims for </a:t>
            </a:r>
            <a:r>
              <a:rPr sz="2800" dirty="0">
                <a:latin typeface="Arial"/>
                <a:cs typeface="Arial"/>
              </a:rPr>
              <a:t>substantial reduction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0" dirty="0">
                <a:latin typeface="Arial"/>
                <a:cs typeface="Arial"/>
              </a:rPr>
              <a:t>tariffs </a:t>
            </a:r>
            <a:r>
              <a:rPr sz="2800" spc="-5" dirty="0">
                <a:latin typeface="Arial"/>
                <a:cs typeface="Arial"/>
              </a:rPr>
              <a:t>and other </a:t>
            </a:r>
            <a:r>
              <a:rPr sz="2800" dirty="0">
                <a:latin typeface="Arial"/>
                <a:cs typeface="Arial"/>
              </a:rPr>
              <a:t>trade  barriers, and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elimination of preferences, </a:t>
            </a:r>
            <a:r>
              <a:rPr sz="2800" spc="-5" dirty="0">
                <a:latin typeface="Arial"/>
                <a:cs typeface="Arial"/>
              </a:rPr>
              <a:t>on a  reciprocal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mutually </a:t>
            </a:r>
            <a:r>
              <a:rPr sz="2800" dirty="0">
                <a:latin typeface="Arial"/>
                <a:cs typeface="Arial"/>
              </a:rPr>
              <a:t>advantageous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basis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450">
              <a:latin typeface="Arial"/>
              <a:cs typeface="Arial"/>
            </a:endParaRPr>
          </a:p>
          <a:p>
            <a:pPr marL="355600" marR="5080" indent="-342900" algn="just">
              <a:lnSpc>
                <a:spcPts val="2690"/>
              </a:lnSpc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Negotiated </a:t>
            </a:r>
            <a:r>
              <a:rPr sz="2800" spc="-5" dirty="0">
                <a:latin typeface="Arial"/>
                <a:cs typeface="Arial"/>
              </a:rPr>
              <a:t>during the UN </a:t>
            </a:r>
            <a:r>
              <a:rPr sz="2800" dirty="0">
                <a:latin typeface="Arial"/>
                <a:cs typeface="Arial"/>
              </a:rPr>
              <a:t>Conference </a:t>
            </a:r>
            <a:r>
              <a:rPr sz="2800" spc="-5" dirty="0">
                <a:latin typeface="Arial"/>
                <a:cs typeface="Arial"/>
              </a:rPr>
              <a:t>on </a:t>
            </a:r>
            <a:r>
              <a:rPr sz="2800" spc="-25" dirty="0">
                <a:latin typeface="Arial"/>
                <a:cs typeface="Arial"/>
              </a:rPr>
              <a:t>Trade </a:t>
            </a:r>
            <a:r>
              <a:rPr sz="2800" spc="-5" dirty="0">
                <a:latin typeface="Arial"/>
                <a:cs typeface="Arial"/>
              </a:rPr>
              <a:t>and  </a:t>
            </a:r>
            <a:r>
              <a:rPr sz="2800" dirty="0">
                <a:latin typeface="Arial"/>
                <a:cs typeface="Arial"/>
              </a:rPr>
              <a:t>Employment, and </a:t>
            </a:r>
            <a:r>
              <a:rPr sz="2800" spc="-5" dirty="0">
                <a:latin typeface="Arial"/>
                <a:cs typeface="Arial"/>
              </a:rPr>
              <a:t>was the outcome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the failure </a:t>
            </a:r>
            <a:r>
              <a:rPr sz="2800" dirty="0">
                <a:latin typeface="Arial"/>
                <a:cs typeface="Arial"/>
              </a:rPr>
              <a:t>of  </a:t>
            </a:r>
            <a:r>
              <a:rPr sz="2800" spc="-5" dirty="0">
                <a:latin typeface="Arial"/>
                <a:cs typeface="Arial"/>
              </a:rPr>
              <a:t>negotiating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governments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" y="476758"/>
            <a:ext cx="44183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Objective </a:t>
            </a:r>
            <a:r>
              <a:rPr sz="4000" spc="-10" dirty="0"/>
              <a:t>of</a:t>
            </a:r>
            <a:r>
              <a:rPr sz="4000" spc="-15" dirty="0"/>
              <a:t> </a:t>
            </a:r>
            <a:r>
              <a:rPr sz="4000" spc="-85" dirty="0"/>
              <a:t>GATT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3980" y="1517649"/>
            <a:ext cx="877506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primary objectives of </a:t>
            </a:r>
            <a:r>
              <a:rPr sz="2800" spc="-55" dirty="0">
                <a:latin typeface="Arial"/>
                <a:cs typeface="Arial"/>
              </a:rPr>
              <a:t>GATT </a:t>
            </a:r>
            <a:r>
              <a:rPr sz="2800" spc="-5" dirty="0">
                <a:latin typeface="Arial"/>
                <a:cs typeface="Arial"/>
              </a:rPr>
              <a:t>was to </a:t>
            </a:r>
            <a:r>
              <a:rPr sz="2800" dirty="0">
                <a:latin typeface="Arial"/>
                <a:cs typeface="Arial"/>
              </a:rPr>
              <a:t>expand  international trade by liberalizing so as </a:t>
            </a:r>
            <a:r>
              <a:rPr sz="2800" spc="-5" dirty="0">
                <a:latin typeface="Arial"/>
                <a:cs typeface="Arial"/>
              </a:rPr>
              <a:t>to </a:t>
            </a:r>
            <a:r>
              <a:rPr sz="2800" dirty="0">
                <a:latin typeface="Arial"/>
                <a:cs typeface="Arial"/>
              </a:rPr>
              <a:t>bring about  </a:t>
            </a:r>
            <a:r>
              <a:rPr sz="2800" spc="-5" dirty="0">
                <a:latin typeface="Arial"/>
                <a:cs typeface="Arial"/>
              </a:rPr>
              <a:t>all round </a:t>
            </a:r>
            <a:r>
              <a:rPr sz="2800" dirty="0">
                <a:latin typeface="Arial"/>
                <a:cs typeface="Arial"/>
              </a:rPr>
              <a:t>economic </a:t>
            </a:r>
            <a:r>
              <a:rPr sz="2800" spc="-20" dirty="0">
                <a:latin typeface="Arial"/>
                <a:cs typeface="Arial"/>
              </a:rPr>
              <a:t>prosperity, </a:t>
            </a:r>
            <a:r>
              <a:rPr sz="2800" spc="-5" dirty="0">
                <a:latin typeface="Arial"/>
                <a:cs typeface="Arial"/>
              </a:rPr>
              <a:t>the important objective  </a:t>
            </a:r>
            <a:r>
              <a:rPr sz="2800" dirty="0">
                <a:latin typeface="Arial"/>
                <a:cs typeface="Arial"/>
              </a:rPr>
              <a:t>are as </a:t>
            </a:r>
            <a:r>
              <a:rPr sz="2800" spc="-5" dirty="0">
                <a:latin typeface="Arial"/>
                <a:cs typeface="Arial"/>
              </a:rPr>
              <a:t>follows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as:-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0401" y="3651884"/>
            <a:ext cx="66675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10565" algn="l"/>
                <a:tab pos="2894965" algn="l"/>
                <a:tab pos="3731260" algn="l"/>
                <a:tab pos="4767580" algn="l"/>
                <a:tab pos="5606415" algn="l"/>
              </a:tabLst>
            </a:pPr>
            <a:r>
              <a:rPr sz="2800" spc="-5" dirty="0">
                <a:latin typeface="Arial"/>
                <a:cs typeface="Arial"/>
              </a:rPr>
              <a:t>fu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y</a:t>
            </a:r>
            <a:r>
              <a:rPr sz="2800" spc="-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nt</a:t>
            </a:r>
            <a:r>
              <a:rPr sz="2800" dirty="0">
                <a:latin typeface="Arial"/>
                <a:cs typeface="Arial"/>
              </a:rPr>
              <a:t>	an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ge</a:t>
            </a:r>
            <a:r>
              <a:rPr sz="2800" dirty="0">
                <a:latin typeface="Arial"/>
                <a:cs typeface="Arial"/>
              </a:rPr>
              <a:t>	an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dy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4201" y="4078604"/>
            <a:ext cx="6746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84630" algn="l"/>
                <a:tab pos="2105025" algn="l"/>
                <a:tab pos="3022600" algn="l"/>
                <a:tab pos="4495165" algn="l"/>
                <a:tab pos="5412740" algn="l"/>
              </a:tabLst>
            </a:pPr>
            <a:r>
              <a:rPr sz="2800" spc="-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me</a:t>
            </a:r>
            <a:r>
              <a:rPr sz="2800" dirty="0">
                <a:latin typeface="Arial"/>
                <a:cs typeface="Arial"/>
              </a:rPr>
              <a:t>	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real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me</a:t>
            </a:r>
            <a:r>
              <a:rPr sz="2800" dirty="0">
                <a:latin typeface="Arial"/>
                <a:cs typeface="Arial"/>
              </a:rPr>
              <a:t>	an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45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fe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980" y="3224606"/>
            <a:ext cx="47415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Raising </a:t>
            </a:r>
            <a:r>
              <a:rPr sz="2800" dirty="0">
                <a:latin typeface="Arial"/>
                <a:cs typeface="Arial"/>
              </a:rPr>
              <a:t>standards </a:t>
            </a:r>
            <a:r>
              <a:rPr sz="2800" spc="-5" dirty="0">
                <a:latin typeface="Arial"/>
                <a:cs typeface="Arial"/>
              </a:rPr>
              <a:t>of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living.</a:t>
            </a:r>
            <a:endParaRPr sz="2800">
              <a:latin typeface="Arial"/>
              <a:cs typeface="Arial"/>
            </a:endParaRPr>
          </a:p>
          <a:p>
            <a:pPr marL="469900" marR="2859405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Ens</a:t>
            </a:r>
            <a:r>
              <a:rPr sz="2800" dirty="0">
                <a:latin typeface="Arial"/>
                <a:cs typeface="Arial"/>
              </a:rPr>
              <a:t>u</a:t>
            </a:r>
            <a:r>
              <a:rPr sz="2800" spc="-5" dirty="0">
                <a:latin typeface="Arial"/>
                <a:cs typeface="Arial"/>
              </a:rPr>
              <a:t>ri</a:t>
            </a:r>
            <a:r>
              <a:rPr sz="2800" spc="5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g  growing  </a:t>
            </a:r>
            <a:r>
              <a:rPr sz="2800" dirty="0">
                <a:latin typeface="Arial"/>
                <a:cs typeface="Arial"/>
              </a:rPr>
              <a:t>demand.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980" y="4931740"/>
            <a:ext cx="8051800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Developing </a:t>
            </a:r>
            <a:r>
              <a:rPr sz="2800" dirty="0">
                <a:latin typeface="Arial"/>
                <a:cs typeface="Arial"/>
              </a:rPr>
              <a:t>full use </a:t>
            </a:r>
            <a:r>
              <a:rPr sz="2800" spc="-5" dirty="0">
                <a:latin typeface="Arial"/>
                <a:cs typeface="Arial"/>
              </a:rPr>
              <a:t>of resources of the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world.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Arial"/>
                <a:cs typeface="Arial"/>
              </a:rPr>
              <a:t>Expansion </a:t>
            </a:r>
            <a:r>
              <a:rPr sz="2800" dirty="0">
                <a:latin typeface="Arial"/>
                <a:cs typeface="Arial"/>
              </a:rPr>
              <a:t>of </a:t>
            </a:r>
            <a:r>
              <a:rPr sz="2800" spc="-5" dirty="0">
                <a:latin typeface="Arial"/>
                <a:cs typeface="Arial"/>
              </a:rPr>
              <a:t>production </a:t>
            </a:r>
            <a:r>
              <a:rPr sz="2800" dirty="0">
                <a:latin typeface="Arial"/>
                <a:cs typeface="Arial"/>
              </a:rPr>
              <a:t>and international</a:t>
            </a:r>
            <a:r>
              <a:rPr sz="2800" spc="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trade.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039" y="649985"/>
            <a:ext cx="88239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0" spc="-45" dirty="0">
                <a:latin typeface="Arial"/>
                <a:cs typeface="Arial"/>
              </a:rPr>
              <a:t>GATT </a:t>
            </a:r>
            <a:r>
              <a:rPr sz="2400" b="0" spc="-5" dirty="0">
                <a:latin typeface="Arial"/>
                <a:cs typeface="Arial"/>
              </a:rPr>
              <a:t>has certain conventions and </a:t>
            </a:r>
            <a:r>
              <a:rPr sz="2400" b="0" dirty="0">
                <a:latin typeface="Arial"/>
                <a:cs typeface="Arial"/>
              </a:rPr>
              <a:t>general </a:t>
            </a:r>
            <a:r>
              <a:rPr sz="2400" b="0" spc="-5" dirty="0">
                <a:latin typeface="Arial"/>
                <a:cs typeface="Arial"/>
              </a:rPr>
              <a:t>principles governing  international </a:t>
            </a:r>
            <a:r>
              <a:rPr sz="2400" b="0" dirty="0">
                <a:latin typeface="Arial"/>
                <a:cs typeface="Arial"/>
              </a:rPr>
              <a:t>trade </a:t>
            </a:r>
            <a:r>
              <a:rPr sz="2400" b="0" spc="-5" dirty="0">
                <a:latin typeface="Arial"/>
                <a:cs typeface="Arial"/>
              </a:rPr>
              <a:t>among </a:t>
            </a:r>
            <a:r>
              <a:rPr sz="2400" b="0" dirty="0">
                <a:latin typeface="Arial"/>
                <a:cs typeface="Arial"/>
              </a:rPr>
              <a:t>countries that </a:t>
            </a:r>
            <a:r>
              <a:rPr sz="2400" b="0" spc="-5" dirty="0">
                <a:latin typeface="Arial"/>
                <a:cs typeface="Arial"/>
              </a:rPr>
              <a:t>follows </a:t>
            </a:r>
            <a:r>
              <a:rPr sz="2400" b="0" dirty="0">
                <a:latin typeface="Arial"/>
                <a:cs typeface="Arial"/>
              </a:rPr>
              <a:t>the </a:t>
            </a:r>
            <a:r>
              <a:rPr sz="2400" b="0" spc="-50" dirty="0">
                <a:latin typeface="Arial"/>
                <a:cs typeface="Arial"/>
              </a:rPr>
              <a:t>GATT  </a:t>
            </a:r>
            <a:r>
              <a:rPr sz="2400" b="0" spc="-5" dirty="0">
                <a:latin typeface="Arial"/>
                <a:cs typeface="Arial"/>
              </a:rPr>
              <a:t>agreement:-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039" y="2479040"/>
            <a:ext cx="881888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Any </a:t>
            </a:r>
            <a:r>
              <a:rPr sz="2400" dirty="0">
                <a:latin typeface="Arial"/>
                <a:cs typeface="Arial"/>
              </a:rPr>
              <a:t>proposed change </a:t>
            </a:r>
            <a:r>
              <a:rPr sz="2400" spc="-5" dirty="0">
                <a:latin typeface="Arial"/>
                <a:cs typeface="Arial"/>
              </a:rPr>
              <a:t>in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tariff </a:t>
            </a:r>
            <a:r>
              <a:rPr sz="2400" spc="-5" dirty="0">
                <a:latin typeface="Arial"/>
                <a:cs typeface="Arial"/>
              </a:rPr>
              <a:t>or any type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commercial  policy of a member </a:t>
            </a:r>
            <a:r>
              <a:rPr sz="2400" dirty="0">
                <a:latin typeface="Arial"/>
                <a:cs typeface="Arial"/>
              </a:rPr>
              <a:t>country </a:t>
            </a:r>
            <a:r>
              <a:rPr sz="2400" spc="-5" dirty="0">
                <a:latin typeface="Arial"/>
                <a:cs typeface="Arial"/>
              </a:rPr>
              <a:t>should not be undertaken </a:t>
            </a:r>
            <a:r>
              <a:rPr sz="2400" dirty="0">
                <a:latin typeface="Arial"/>
                <a:cs typeface="Arial"/>
              </a:rPr>
              <a:t>without  </a:t>
            </a:r>
            <a:r>
              <a:rPr sz="2400" spc="-5" dirty="0">
                <a:latin typeface="Arial"/>
                <a:cs typeface="Arial"/>
              </a:rPr>
              <a:t>the consultation with the other parties </a:t>
            </a:r>
            <a:r>
              <a:rPr sz="2400" dirty="0">
                <a:latin typeface="Arial"/>
                <a:cs typeface="Arial"/>
              </a:rPr>
              <a:t>to the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agreement.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The </a:t>
            </a:r>
            <a:r>
              <a:rPr sz="2400" dirty="0">
                <a:latin typeface="Arial"/>
                <a:cs typeface="Arial"/>
              </a:rPr>
              <a:t>countries that </a:t>
            </a:r>
            <a:r>
              <a:rPr sz="2400" spc="-5" dirty="0">
                <a:latin typeface="Arial"/>
                <a:cs typeface="Arial"/>
              </a:rPr>
              <a:t>adhear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get work </a:t>
            </a:r>
            <a:r>
              <a:rPr sz="2400" dirty="0">
                <a:latin typeface="Arial"/>
                <a:cs typeface="Arial"/>
              </a:rPr>
              <a:t>towards the </a:t>
            </a:r>
            <a:r>
              <a:rPr sz="2400" spc="-5" dirty="0">
                <a:latin typeface="Arial"/>
                <a:cs typeface="Arial"/>
              </a:rPr>
              <a:t>reduction of  </a:t>
            </a:r>
            <a:r>
              <a:rPr sz="2400" spc="-10" dirty="0">
                <a:latin typeface="Arial"/>
                <a:cs typeface="Arial"/>
              </a:rPr>
              <a:t>tariff </a:t>
            </a:r>
            <a:r>
              <a:rPr sz="2400" spc="-5" dirty="0">
                <a:latin typeface="Arial"/>
                <a:cs typeface="Arial"/>
              </a:rPr>
              <a:t>and other barriers </a:t>
            </a:r>
            <a:r>
              <a:rPr sz="2400" dirty="0">
                <a:latin typeface="Arial"/>
                <a:cs typeface="Arial"/>
              </a:rPr>
              <a:t>to the international trade </a:t>
            </a:r>
            <a:r>
              <a:rPr sz="2400" spc="-5" dirty="0">
                <a:latin typeface="Arial"/>
                <a:cs typeface="Arial"/>
              </a:rPr>
              <a:t>should </a:t>
            </a:r>
            <a:r>
              <a:rPr sz="2400" dirty="0">
                <a:latin typeface="Arial"/>
                <a:cs typeface="Arial"/>
              </a:rPr>
              <a:t>be  </a:t>
            </a:r>
            <a:r>
              <a:rPr sz="2400" spc="-5" dirty="0">
                <a:latin typeface="Arial"/>
                <a:cs typeface="Arial"/>
              </a:rPr>
              <a:t>negotiated within </a:t>
            </a:r>
            <a:r>
              <a:rPr sz="2400" dirty="0">
                <a:latin typeface="Arial"/>
                <a:cs typeface="Arial"/>
              </a:rPr>
              <a:t>the frame </a:t>
            </a:r>
            <a:r>
              <a:rPr sz="2400" spc="-5" dirty="0">
                <a:latin typeface="Arial"/>
                <a:cs typeface="Arial"/>
              </a:rPr>
              <a:t>work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GATT.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412" y="123824"/>
            <a:ext cx="2603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Arial Black"/>
                <a:cs typeface="Arial Black"/>
              </a:rPr>
              <a:t>#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208" y="174116"/>
            <a:ext cx="7838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940" algn="l"/>
                <a:tab pos="1251585" algn="l"/>
                <a:tab pos="2799080" algn="l"/>
                <a:tab pos="3234690" algn="l"/>
                <a:tab pos="3821429" algn="l"/>
                <a:tab pos="5168900" algn="l"/>
                <a:tab pos="6183630" algn="l"/>
                <a:tab pos="7418705" algn="l"/>
              </a:tabLst>
            </a:pPr>
            <a:r>
              <a:rPr sz="2400" b="1" dirty="0">
                <a:latin typeface="Times New Roman"/>
                <a:cs typeface="Times New Roman"/>
              </a:rPr>
              <a:t>For	</a:t>
            </a:r>
            <a:r>
              <a:rPr sz="2400" b="1" spc="-5" dirty="0">
                <a:latin typeface="Times New Roman"/>
                <a:cs typeface="Times New Roman"/>
              </a:rPr>
              <a:t>the	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15" dirty="0">
                <a:latin typeface="Times New Roman"/>
                <a:cs typeface="Times New Roman"/>
              </a:rPr>
              <a:t>s</a:t>
            </a:r>
            <a:r>
              <a:rPr sz="2400" b="1" dirty="0">
                <a:latin typeface="Times New Roman"/>
                <a:cs typeface="Times New Roman"/>
              </a:rPr>
              <a:t>at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on</a:t>
            </a:r>
            <a:r>
              <a:rPr sz="2400" b="1" dirty="0">
                <a:latin typeface="Times New Roman"/>
                <a:cs typeface="Times New Roman"/>
              </a:rPr>
              <a:t>	of	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e	objective	G</a:t>
            </a:r>
            <a:r>
              <a:rPr sz="2400" b="1" spc="-18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TT	</a:t>
            </a:r>
            <a:r>
              <a:rPr sz="2400" b="1" spc="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d</a:t>
            </a:r>
            <a:r>
              <a:rPr sz="2400" b="1" spc="-5" dirty="0">
                <a:latin typeface="Times New Roman"/>
                <a:cs typeface="Times New Roman"/>
              </a:rPr>
              <a:t>opted</a:t>
            </a:r>
            <a:r>
              <a:rPr sz="2400" b="1" dirty="0">
                <a:latin typeface="Times New Roman"/>
                <a:cs typeface="Times New Roman"/>
              </a:rPr>
              <a:t>	</a:t>
            </a:r>
            <a:r>
              <a:rPr sz="2400" b="1" spc="-5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412" y="559689"/>
            <a:ext cx="8875395" cy="624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following:-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647065" algn="l"/>
              </a:tabLst>
            </a:pPr>
            <a:r>
              <a:rPr sz="2400" b="1" dirty="0">
                <a:latin typeface="Times New Roman"/>
                <a:cs typeface="Times New Roman"/>
              </a:rPr>
              <a:t>NON </a:t>
            </a:r>
            <a:r>
              <a:rPr sz="2400" b="1" spc="-15" dirty="0">
                <a:latin typeface="Times New Roman"/>
                <a:cs typeface="Times New Roman"/>
              </a:rPr>
              <a:t>DISCRIMINATION-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principle of non-discrimination  requires that </a:t>
            </a:r>
            <a:r>
              <a:rPr sz="2400" dirty="0">
                <a:latin typeface="Times New Roman"/>
                <a:cs typeface="Times New Roman"/>
              </a:rPr>
              <a:t>no </a:t>
            </a:r>
            <a:r>
              <a:rPr sz="2400" spc="-10" dirty="0">
                <a:latin typeface="Times New Roman"/>
                <a:cs typeface="Times New Roman"/>
              </a:rPr>
              <a:t>member </a:t>
            </a:r>
            <a:r>
              <a:rPr sz="2400" dirty="0">
                <a:latin typeface="Times New Roman"/>
                <a:cs typeface="Times New Roman"/>
              </a:rPr>
              <a:t>country shall </a:t>
            </a:r>
            <a:r>
              <a:rPr sz="2400" spc="-5" dirty="0">
                <a:latin typeface="Times New Roman"/>
                <a:cs typeface="Times New Roman"/>
              </a:rPr>
              <a:t>discriminate between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 conduct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international </a:t>
            </a:r>
            <a:r>
              <a:rPr sz="2400" dirty="0">
                <a:latin typeface="Times New Roman"/>
                <a:cs typeface="Times New Roman"/>
              </a:rPr>
              <a:t>trade, </a:t>
            </a:r>
            <a:r>
              <a:rPr sz="2400" spc="-5" dirty="0">
                <a:latin typeface="Times New Roman"/>
                <a:cs typeface="Times New Roman"/>
              </a:rPr>
              <a:t>to </a:t>
            </a:r>
            <a:r>
              <a:rPr sz="2400" dirty="0">
                <a:latin typeface="Times New Roman"/>
                <a:cs typeface="Times New Roman"/>
              </a:rPr>
              <a:t>ensure </a:t>
            </a:r>
            <a:r>
              <a:rPr sz="2400" spc="-5" dirty="0">
                <a:latin typeface="Times New Roman"/>
                <a:cs typeface="Times New Roman"/>
              </a:rPr>
              <a:t>non-discrimination the  members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GATT </a:t>
            </a:r>
            <a:r>
              <a:rPr sz="2400" dirty="0">
                <a:latin typeface="Times New Roman"/>
                <a:cs typeface="Times New Roman"/>
              </a:rPr>
              <a:t>to apply the </a:t>
            </a:r>
            <a:r>
              <a:rPr sz="2400" spc="-5" dirty="0">
                <a:latin typeface="Times New Roman"/>
                <a:cs typeface="Times New Roman"/>
              </a:rPr>
              <a:t>principle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b="1" dirty="0">
                <a:latin typeface="Times New Roman"/>
                <a:cs typeface="Times New Roman"/>
              </a:rPr>
              <a:t>MFN(most </a:t>
            </a:r>
            <a:r>
              <a:rPr sz="2400" b="1" spc="-10" dirty="0">
                <a:latin typeface="Times New Roman"/>
                <a:cs typeface="Times New Roman"/>
              </a:rPr>
              <a:t>favoured  </a:t>
            </a:r>
            <a:r>
              <a:rPr sz="2400" b="1" spc="-5" dirty="0">
                <a:latin typeface="Times New Roman"/>
                <a:cs typeface="Times New Roman"/>
              </a:rPr>
              <a:t>nation) </a:t>
            </a:r>
            <a:r>
              <a:rPr sz="2400" spc="-5" dirty="0">
                <a:latin typeface="Times New Roman"/>
                <a:cs typeface="Times New Roman"/>
              </a:rPr>
              <a:t>status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all import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export duties. The </a:t>
            </a:r>
            <a:r>
              <a:rPr sz="2400" spc="-70" dirty="0">
                <a:latin typeface="Times New Roman"/>
                <a:cs typeface="Times New Roman"/>
              </a:rPr>
              <a:t>GATT </a:t>
            </a:r>
            <a:r>
              <a:rPr sz="2400" dirty="0">
                <a:latin typeface="Times New Roman"/>
                <a:cs typeface="Times New Roman"/>
              </a:rPr>
              <a:t>also </a:t>
            </a:r>
            <a:r>
              <a:rPr sz="2400" spc="-5" dirty="0">
                <a:latin typeface="Times New Roman"/>
                <a:cs typeface="Times New Roman"/>
              </a:rPr>
              <a:t>permit </a:t>
            </a:r>
            <a:r>
              <a:rPr sz="2400" spc="5" dirty="0">
                <a:latin typeface="Times New Roman"/>
                <a:cs typeface="Times New Roman"/>
              </a:rPr>
              <a:t>to  </a:t>
            </a:r>
            <a:r>
              <a:rPr sz="2400" spc="-10" dirty="0">
                <a:latin typeface="Times New Roman"/>
                <a:cs typeface="Times New Roman"/>
              </a:rPr>
              <a:t>member </a:t>
            </a:r>
            <a:r>
              <a:rPr sz="2400" dirty="0">
                <a:latin typeface="Times New Roman"/>
                <a:cs typeface="Times New Roman"/>
              </a:rPr>
              <a:t>to adopt step to counter </a:t>
            </a:r>
            <a:r>
              <a:rPr sz="2400" spc="-5" dirty="0">
                <a:latin typeface="Times New Roman"/>
                <a:cs typeface="Times New Roman"/>
              </a:rPr>
              <a:t>dumping </a:t>
            </a:r>
            <a:r>
              <a:rPr sz="2400" dirty="0">
                <a:latin typeface="Times New Roman"/>
                <a:cs typeface="Times New Roman"/>
              </a:rPr>
              <a:t>and export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subsidies.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imes New Roman"/>
              <a:buAutoNum type="arabicParenR"/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93027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PROHIBITION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30" dirty="0">
                <a:latin typeface="Times New Roman"/>
                <a:cs typeface="Times New Roman"/>
              </a:rPr>
              <a:t>QUANTITATIVE </a:t>
            </a:r>
            <a:r>
              <a:rPr sz="2400" b="1" dirty="0">
                <a:latin typeface="Times New Roman"/>
                <a:cs typeface="Times New Roman"/>
              </a:rPr>
              <a:t>RESTRICTIONS</a:t>
            </a:r>
            <a:r>
              <a:rPr sz="2400" dirty="0">
                <a:latin typeface="Times New Roman"/>
                <a:cs typeface="Times New Roman"/>
              </a:rPr>
              <a:t>-  </a:t>
            </a:r>
            <a:r>
              <a:rPr sz="2400" spc="-70" dirty="0">
                <a:latin typeface="Times New Roman"/>
                <a:cs typeface="Times New Roman"/>
              </a:rPr>
              <a:t>GATT </a:t>
            </a:r>
            <a:r>
              <a:rPr sz="2400" dirty="0">
                <a:latin typeface="Times New Roman"/>
                <a:cs typeface="Times New Roman"/>
              </a:rPr>
              <a:t>seek to </a:t>
            </a:r>
            <a:r>
              <a:rPr sz="2400" spc="-5" dirty="0">
                <a:latin typeface="Times New Roman"/>
                <a:cs typeface="Times New Roman"/>
              </a:rPr>
              <a:t>prohibit quantitative restrictions as </a:t>
            </a:r>
            <a:r>
              <a:rPr sz="2400" dirty="0">
                <a:latin typeface="Times New Roman"/>
                <a:cs typeface="Times New Roman"/>
              </a:rPr>
              <a:t>far </a:t>
            </a:r>
            <a:r>
              <a:rPr sz="2400" spc="-5" dirty="0">
                <a:latin typeface="Times New Roman"/>
                <a:cs typeface="Times New Roman"/>
              </a:rPr>
              <a:t>as possible and  </a:t>
            </a:r>
            <a:r>
              <a:rPr sz="2400" spc="-10" dirty="0">
                <a:latin typeface="Times New Roman"/>
                <a:cs typeface="Times New Roman"/>
              </a:rPr>
              <a:t>limit </a:t>
            </a:r>
            <a:r>
              <a:rPr sz="2400" spc="-5" dirty="0">
                <a:latin typeface="Times New Roman"/>
                <a:cs typeface="Times New Roman"/>
              </a:rPr>
              <a:t>restrictions on trade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less rigid </a:t>
            </a:r>
            <a:r>
              <a:rPr sz="2400" spc="-10" dirty="0">
                <a:latin typeface="Times New Roman"/>
                <a:cs typeface="Times New Roman"/>
              </a:rPr>
              <a:t>tariffs, </a:t>
            </a:r>
            <a:r>
              <a:rPr sz="2400" dirty="0">
                <a:latin typeface="Times New Roman"/>
                <a:cs typeface="Times New Roman"/>
              </a:rPr>
              <a:t>however </a:t>
            </a:r>
            <a:r>
              <a:rPr sz="2400" spc="-5" dirty="0">
                <a:latin typeface="Times New Roman"/>
                <a:cs typeface="Times New Roman"/>
              </a:rPr>
              <a:t>certain  exceptions to this prohibition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granted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countries, confronted with  </a:t>
            </a:r>
            <a:r>
              <a:rPr sz="2400" dirty="0">
                <a:latin typeface="Times New Roman"/>
                <a:cs typeface="Times New Roman"/>
              </a:rPr>
              <a:t>balance of </a:t>
            </a:r>
            <a:r>
              <a:rPr sz="2400" spc="-5" dirty="0">
                <a:latin typeface="Times New Roman"/>
                <a:cs typeface="Times New Roman"/>
              </a:rPr>
              <a:t>payment difficulties </a:t>
            </a:r>
            <a:r>
              <a:rPr sz="2400" dirty="0">
                <a:latin typeface="Times New Roman"/>
                <a:cs typeface="Times New Roman"/>
              </a:rPr>
              <a:t>and to the developing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countries.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arenR"/>
            </a:pPr>
            <a:endParaRPr sz="2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arenR"/>
              <a:tabLst>
                <a:tab pos="871219" algn="l"/>
              </a:tabLst>
            </a:pPr>
            <a:r>
              <a:rPr sz="2400" b="1" spc="-45" dirty="0">
                <a:latin typeface="Times New Roman"/>
                <a:cs typeface="Times New Roman"/>
              </a:rPr>
              <a:t>CONSULTATION</a:t>
            </a:r>
            <a:r>
              <a:rPr sz="2400" spc="-45" dirty="0">
                <a:latin typeface="Times New Roman"/>
                <a:cs typeface="Times New Roman"/>
              </a:rPr>
              <a:t>-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providing a forum </a:t>
            </a:r>
            <a:r>
              <a:rPr sz="2400" spc="-5" dirty="0">
                <a:latin typeface="Times New Roman"/>
                <a:cs typeface="Times New Roman"/>
              </a:rPr>
              <a:t>for continuing  consultation, </a:t>
            </a:r>
            <a:r>
              <a:rPr sz="2400" spc="-70" dirty="0">
                <a:latin typeface="Times New Roman"/>
                <a:cs typeface="Times New Roman"/>
              </a:rPr>
              <a:t>GATT </a:t>
            </a:r>
            <a:r>
              <a:rPr sz="2400" dirty="0">
                <a:latin typeface="Times New Roman"/>
                <a:cs typeface="Times New Roman"/>
              </a:rPr>
              <a:t>has </a:t>
            </a:r>
            <a:r>
              <a:rPr sz="2400" spc="-5" dirty="0">
                <a:latin typeface="Times New Roman"/>
                <a:cs typeface="Times New Roman"/>
              </a:rPr>
              <a:t>provided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" dirty="0">
                <a:latin typeface="Times New Roman"/>
                <a:cs typeface="Times New Roman"/>
              </a:rPr>
              <a:t>resolve disagreements </a:t>
            </a:r>
            <a:r>
              <a:rPr sz="2400" dirty="0">
                <a:latin typeface="Times New Roman"/>
                <a:cs typeface="Times New Roman"/>
              </a:rPr>
              <a:t>through  consultation.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1081</Words>
  <Application>Microsoft Office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The Story So Far...</vt:lpstr>
      <vt:lpstr>Slide 3</vt:lpstr>
      <vt:lpstr>International Trade Organization (ITO)</vt:lpstr>
      <vt:lpstr>International Trade Organization (ITO)</vt:lpstr>
      <vt:lpstr>General agreement on tariffs and trade</vt:lpstr>
      <vt:lpstr>Objective of GATT</vt:lpstr>
      <vt:lpstr>GATT has certain conventions and general principles governing  international trade among countries that follows the GATT  agreement:-</vt:lpstr>
      <vt:lpstr>Slide 9</vt:lpstr>
      <vt:lpstr>GATT: ROUNDS</vt:lpstr>
      <vt:lpstr>GENEVA</vt:lpstr>
      <vt:lpstr>GENEVA II</vt:lpstr>
      <vt:lpstr>KENNEDY</vt:lpstr>
      <vt:lpstr>Slide 14</vt:lpstr>
      <vt:lpstr>8</vt:lpstr>
      <vt:lpstr>GATT GATT was  provisional.</vt:lpstr>
      <vt:lpstr>9</vt:lpstr>
      <vt:lpstr>CONCLUSION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asus</cp:lastModifiedBy>
  <cp:revision>2</cp:revision>
  <dcterms:created xsi:type="dcterms:W3CDTF">2021-02-15T15:15:40Z</dcterms:created>
  <dcterms:modified xsi:type="dcterms:W3CDTF">2021-04-28T17:42:45Z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2021-02-15T00:00:00Z</vt:filetime>
  </property>
</Properties>
</file>