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4/28/2021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4/28/2021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4/28/2021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4/28/2021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30175"/>
            <a:ext cx="7772400" cy="1470025"/>
          </a:xfrm>
        </p:spPr>
        <p:txBody>
          <a:bodyPr>
            <a:normAutofit fontScale="90000"/>
          </a:bodyPr>
          <a:lstStyle/>
          <a:p>
            <a:r>
              <a:rPr lang="en-US" b="1" dirty="0" smtClean="0"/>
              <a:t>FACULTY OF </a:t>
            </a:r>
            <a:r>
              <a:rPr lang="en-US" b="1" smtClean="0"/>
              <a:t>MANAGEMENT </a:t>
            </a:r>
            <a:r>
              <a:rPr lang="en-US" b="1" smtClean="0"/>
              <a:t>STUDIES (MLSU)</a:t>
            </a:r>
            <a:endParaRPr lang="en-US" b="1" dirty="0"/>
          </a:p>
        </p:txBody>
      </p:sp>
      <p:sp>
        <p:nvSpPr>
          <p:cNvPr id="8" name="Title 1"/>
          <p:cNvSpPr txBox="1">
            <a:spLocks/>
          </p:cNvSpPr>
          <p:nvPr/>
        </p:nvSpPr>
        <p:spPr>
          <a:xfrm>
            <a:off x="457200" y="4854575"/>
            <a:ext cx="8229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BY : </a:t>
            </a:r>
            <a:r>
              <a:rPr kumimoji="0" lang="en-US" sz="2800" b="1" i="0" u="none" strike="noStrike" kern="1200" cap="none" spc="0" normalizeH="0" baseline="0" noProof="0" dirty="0" err="1" smtClean="0">
                <a:ln>
                  <a:noFill/>
                </a:ln>
                <a:solidFill>
                  <a:sysClr val="windowText" lastClr="000000"/>
                </a:solidFill>
                <a:effectLst/>
                <a:uLnTx/>
                <a:uFillTx/>
                <a:latin typeface="Calibri"/>
                <a:ea typeface="+mj-ea"/>
                <a:cs typeface="+mj-cs"/>
              </a:rPr>
              <a:t>Ms</a:t>
            </a: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 TANUJA</a:t>
            </a:r>
            <a:r>
              <a:rPr kumimoji="0" lang="en-US" sz="2800" b="1" i="0" u="none" strike="noStrike" kern="1200" cap="none" spc="0" normalizeH="0" noProof="0" dirty="0" smtClean="0">
                <a:ln>
                  <a:noFill/>
                </a:ln>
                <a:solidFill>
                  <a:sysClr val="windowText" lastClr="000000"/>
                </a:solidFill>
                <a:effectLst/>
                <a:uLnTx/>
                <a:uFillTx/>
                <a:latin typeface="Calibri"/>
                <a:ea typeface="+mj-ea"/>
                <a:cs typeface="+mj-cs"/>
              </a:rPr>
              <a:t> SINGHAL               </a:t>
            </a:r>
            <a:r>
              <a:rPr lang="en-US" sz="2800" b="1" baseline="0" dirty="0" smtClean="0">
                <a:solidFill>
                  <a:sysClr val="windowText" lastClr="000000"/>
                </a:solidFill>
                <a:latin typeface="Calibri"/>
              </a:rPr>
              <a:t>FOR : CMAT 3</a:t>
            </a:r>
            <a:r>
              <a:rPr lang="en-US" sz="2800" b="1" baseline="30000" dirty="0" smtClean="0">
                <a:solidFill>
                  <a:sysClr val="windowText" lastClr="000000"/>
                </a:solidFill>
                <a:latin typeface="Calibri"/>
              </a:rPr>
              <a:t>rd</a:t>
            </a:r>
            <a:r>
              <a:rPr lang="en-US" sz="2800" b="1" baseline="0" dirty="0" smtClean="0">
                <a:solidFill>
                  <a:sysClr val="windowText" lastClr="000000"/>
                </a:solidFill>
                <a:latin typeface="Calibri"/>
              </a:rPr>
              <a:t> SEM</a:t>
            </a:r>
            <a:endPar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endParaRPr>
          </a:p>
        </p:txBody>
      </p:sp>
      <p:sp>
        <p:nvSpPr>
          <p:cNvPr id="12" name="Title 1"/>
          <p:cNvSpPr txBox="1">
            <a:spLocks/>
          </p:cNvSpPr>
          <p:nvPr/>
        </p:nvSpPr>
        <p:spPr>
          <a:xfrm>
            <a:off x="609600" y="25908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HUMAN RESOURCE  TRAINING AND DEVELOPMENT</a:t>
            </a:r>
            <a:endParaRPr lang="en-US" sz="2400" dirty="0"/>
          </a:p>
        </p:txBody>
      </p:sp>
      <p:sp>
        <p:nvSpPr>
          <p:cNvPr id="13" name="Title 1"/>
          <p:cNvSpPr txBox="1">
            <a:spLocks/>
          </p:cNvSpPr>
          <p:nvPr/>
        </p:nvSpPr>
        <p:spPr>
          <a:xfrm>
            <a:off x="872837" y="3810000"/>
            <a:ext cx="7523018" cy="119697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t>UNIT = 1</a:t>
            </a:r>
          </a:p>
          <a:p>
            <a:r>
              <a:rPr lang="en-US" sz="2000" b="1" dirty="0" smtClean="0"/>
              <a:t>TOPIC :</a:t>
            </a:r>
            <a:r>
              <a:rPr lang="en-IN" sz="2000" b="1" dirty="0" smtClean="0"/>
              <a:t> WHAT ARE THE MOST COMMON TRAINING CHALLENGES AND HOW DO SUCCESSFUL MANAGERS OVERCOME THEM</a:t>
            </a:r>
            <a:endParaRPr lang="en-US" sz="2000" b="1" dirty="0"/>
          </a:p>
        </p:txBody>
      </p:sp>
    </p:spTree>
    <p:extLst>
      <p:ext uri="{BB962C8B-B14F-4D97-AF65-F5344CB8AC3E}">
        <p14:creationId xmlns:p14="http://schemas.microsoft.com/office/powerpoint/2010/main" val="301687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IN" dirty="0" err="1" smtClean="0"/>
              <a:t>Contd</a:t>
            </a:r>
            <a:r>
              <a:rPr lang="en-IN" dirty="0" smtClean="0"/>
              <a:t>…….</a:t>
            </a:r>
            <a:endParaRPr lang="en-IN" dirty="0"/>
          </a:p>
        </p:txBody>
      </p:sp>
      <p:sp>
        <p:nvSpPr>
          <p:cNvPr id="3" name="Content Placeholder 2"/>
          <p:cNvSpPr>
            <a:spLocks noGrp="1"/>
          </p:cNvSpPr>
          <p:nvPr>
            <p:ph sz="quarter" idx="1"/>
          </p:nvPr>
        </p:nvSpPr>
        <p:spPr/>
        <p:txBody>
          <a:bodyPr>
            <a:noAutofit/>
          </a:bodyPr>
          <a:lstStyle/>
          <a:p>
            <a:r>
              <a:rPr lang="en-IN" sz="1800" dirty="0">
                <a:solidFill>
                  <a:srgbClr val="0070C0"/>
                </a:solidFill>
              </a:rPr>
              <a:t>Whether your organization is well-established or a brand new </a:t>
            </a:r>
            <a:r>
              <a:rPr lang="en-IN" sz="1800" dirty="0" err="1">
                <a:solidFill>
                  <a:srgbClr val="0070C0"/>
                </a:solidFill>
              </a:rPr>
              <a:t>startup</a:t>
            </a:r>
            <a:r>
              <a:rPr lang="en-IN" sz="1800" dirty="0">
                <a:solidFill>
                  <a:srgbClr val="0070C0"/>
                </a:solidFill>
              </a:rPr>
              <a:t>, one thing you cannot afford to ignore is providing your employees with the best possible training you can. After all, it’s the scaffold that will help your business grow and remain competitive.</a:t>
            </a:r>
          </a:p>
          <a:p>
            <a:endParaRPr lang="en-IN" sz="1800" dirty="0">
              <a:solidFill>
                <a:srgbClr val="0070C0"/>
              </a:solidFill>
            </a:endParaRPr>
          </a:p>
          <a:p>
            <a:endParaRPr lang="en-IN" sz="1800" dirty="0">
              <a:solidFill>
                <a:srgbClr val="0070C0"/>
              </a:solidFill>
            </a:endParaRPr>
          </a:p>
          <a:p>
            <a:r>
              <a:rPr lang="en-IN" sz="1800" dirty="0">
                <a:solidFill>
                  <a:srgbClr val="0070C0"/>
                </a:solidFill>
              </a:rPr>
              <a:t>However, </a:t>
            </a:r>
            <a:r>
              <a:rPr lang="en-IN" sz="1800" dirty="0">
                <a:solidFill>
                  <a:srgbClr val="FF0000"/>
                </a:solidFill>
              </a:rPr>
              <a:t>it’s not </a:t>
            </a:r>
            <a:r>
              <a:rPr lang="en-IN" sz="1800" dirty="0" smtClean="0">
                <a:solidFill>
                  <a:srgbClr val="FF0000"/>
                </a:solidFill>
              </a:rPr>
              <a:t>necessarily easy to set up: </a:t>
            </a:r>
            <a:r>
              <a:rPr lang="en-IN" sz="1800" dirty="0" smtClean="0">
                <a:solidFill>
                  <a:srgbClr val="0070C0"/>
                </a:solidFill>
              </a:rPr>
              <a:t>each </a:t>
            </a:r>
            <a:r>
              <a:rPr lang="en-IN" sz="1800" dirty="0">
                <a:solidFill>
                  <a:srgbClr val="0070C0"/>
                </a:solidFill>
              </a:rPr>
              <a:t>company is unique, and there is no one-size-fits-all training solution out there. You need to create a learning and development program that addresses the training challenges your organization and employees face. One that will help you remain at the top of the game and flexible enough to change as your company evolves.</a:t>
            </a:r>
          </a:p>
          <a:p>
            <a:endParaRPr lang="en-IN" sz="1800" dirty="0">
              <a:solidFill>
                <a:srgbClr val="0070C0"/>
              </a:solidFill>
            </a:endParaRPr>
          </a:p>
          <a:p>
            <a:r>
              <a:rPr lang="en-IN" sz="1800" dirty="0">
                <a:solidFill>
                  <a:srgbClr val="0070C0"/>
                </a:solidFill>
              </a:rPr>
              <a:t>The challenges of training and development in an organization are fairly similar wherever you go, especially when you are establishing your training program, and can be parsed down into a few key considerations. So, what are the most common challenges faced by training managers? How can they be overcome? Here are some ideas and suggestions for you to consider.</a:t>
            </a:r>
          </a:p>
        </p:txBody>
      </p:sp>
    </p:spTree>
    <p:extLst>
      <p:ext uri="{BB962C8B-B14F-4D97-AF65-F5344CB8AC3E}">
        <p14:creationId xmlns:p14="http://schemas.microsoft.com/office/powerpoint/2010/main" val="2335201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IN" dirty="0" smtClean="0"/>
              <a:t>Cont.…..</a:t>
            </a:r>
            <a:endParaRPr lang="en-IN" dirty="0"/>
          </a:p>
        </p:txBody>
      </p:sp>
      <p:sp>
        <p:nvSpPr>
          <p:cNvPr id="3" name="Content Placeholder 2"/>
          <p:cNvSpPr>
            <a:spLocks noGrp="1"/>
          </p:cNvSpPr>
          <p:nvPr>
            <p:ph sz="quarter" idx="1"/>
          </p:nvPr>
        </p:nvSpPr>
        <p:spPr/>
        <p:txBody>
          <a:bodyPr>
            <a:normAutofit fontScale="47500" lnSpcReduction="20000"/>
          </a:bodyPr>
          <a:lstStyle/>
          <a:p>
            <a:r>
              <a:rPr lang="en-IN" sz="4600" dirty="0">
                <a:solidFill>
                  <a:srgbClr val="FF0000"/>
                </a:solidFill>
              </a:rPr>
              <a:t>What training needs to be delivered – and to who?</a:t>
            </a:r>
          </a:p>
          <a:p>
            <a:r>
              <a:rPr lang="en-IN" sz="4400" dirty="0"/>
              <a:t>The first of the most common issues in training and development is pretty obvious – what exactly should your program be comprised of? A big problem some Learning and Development managers face is a portfolio of courses that is too big, too unwieldy, out of date, repetitive or just plain useless.</a:t>
            </a:r>
          </a:p>
          <a:p>
            <a:endParaRPr lang="en-IN" sz="4400" dirty="0"/>
          </a:p>
          <a:p>
            <a:r>
              <a:rPr lang="en-IN" sz="4400" dirty="0"/>
              <a:t>A successful manager will avoid this by choosing and developing the courses that are most useful, not only for the organization as a whole but also for each individual learner. After all, the training needs of a senior manager are going to vary from a newly </a:t>
            </a:r>
            <a:r>
              <a:rPr lang="en-IN" sz="4400" dirty="0" smtClean="0"/>
              <a:t>on boarded </a:t>
            </a:r>
            <a:r>
              <a:rPr lang="en-IN" sz="4400" dirty="0"/>
              <a:t>team employee. If you’re tackling a well-established learning and development platform, don’t be afraid to wield the axe to old courses</a:t>
            </a:r>
            <a:r>
              <a:rPr lang="en-IN" dirty="0"/>
              <a:t>.</a:t>
            </a:r>
          </a:p>
        </p:txBody>
      </p:sp>
    </p:spTree>
    <p:extLst>
      <p:ext uri="{BB962C8B-B14F-4D97-AF65-F5344CB8AC3E}">
        <p14:creationId xmlns:p14="http://schemas.microsoft.com/office/powerpoint/2010/main" val="67777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381000"/>
            <a:ext cx="6324600" cy="5016758"/>
          </a:xfrm>
          <a:prstGeom prst="rect">
            <a:avLst/>
          </a:prstGeom>
        </p:spPr>
        <p:txBody>
          <a:bodyPr wrap="square">
            <a:spAutoFit/>
          </a:bodyPr>
          <a:lstStyle/>
          <a:p>
            <a:r>
              <a:rPr lang="en-IN" sz="3200" dirty="0">
                <a:solidFill>
                  <a:srgbClr val="FF0000"/>
                </a:solidFill>
              </a:rPr>
              <a:t>Standardization of training</a:t>
            </a:r>
          </a:p>
          <a:p>
            <a:r>
              <a:rPr lang="en-IN" dirty="0"/>
              <a:t>Being consistent and producing the same learning outcomes from the same learning materials is another of the challenges facing training and development, particularly in large corporate environments. If you rely on external trainers for some delivery, it’s hard to ensure that teaching styles and expertise are universally consistent. In this circumstance, this training challenge can be mitigated by developing a clear, unambiguous syllabus.</a:t>
            </a:r>
          </a:p>
          <a:p>
            <a:endParaRPr lang="en-IN" dirty="0"/>
          </a:p>
          <a:p>
            <a:r>
              <a:rPr lang="en-IN" dirty="0"/>
              <a:t>Considering that the majority of your Learning and Development will be online, consideration should be given to creating standardized training modules. For example, all modules could have identical time constraints, have highly-defined, clearly stated learning outcomes, or be delivered in a visually identical manner.</a:t>
            </a:r>
          </a:p>
          <a:p>
            <a:endParaRPr lang="en-IN" dirty="0"/>
          </a:p>
        </p:txBody>
      </p:sp>
    </p:spTree>
    <p:extLst>
      <p:ext uri="{BB962C8B-B14F-4D97-AF65-F5344CB8AC3E}">
        <p14:creationId xmlns:p14="http://schemas.microsoft.com/office/powerpoint/2010/main" val="2839455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796106"/>
            <a:ext cx="6858000" cy="5139869"/>
          </a:xfrm>
          <a:prstGeom prst="rect">
            <a:avLst/>
          </a:prstGeom>
        </p:spPr>
        <p:txBody>
          <a:bodyPr wrap="square">
            <a:spAutoFit/>
          </a:bodyPr>
          <a:lstStyle/>
          <a:p>
            <a:r>
              <a:rPr lang="en-IN" sz="2800" dirty="0">
                <a:solidFill>
                  <a:srgbClr val="0070C0"/>
                </a:solidFill>
              </a:rPr>
              <a:t>Global workforce, cultural differences</a:t>
            </a:r>
          </a:p>
          <a:p>
            <a:r>
              <a:rPr lang="en-IN" sz="2000" dirty="0"/>
              <a:t>If you work in a multinational corporation, you’ll know that considering the breadth and diversity of the workforce can be one of the big challenges faced by training managers. How do you not only deliver your required training globally but also take into consideration language and cultural issues? Learning styles vary around the world, and what may make a successful training session in one country might fall flat in another.</a:t>
            </a:r>
          </a:p>
          <a:p>
            <a:endParaRPr lang="en-IN" sz="2000" dirty="0"/>
          </a:p>
          <a:p>
            <a:r>
              <a:rPr lang="en-IN" sz="2000" dirty="0"/>
              <a:t>Take into account your potential learning audience, and develop resources that are not only multilingual but also multicultural. Also, consider the method of delivery: You’ll find that some cultures benefit more from collaborative group training sessions, while others </a:t>
            </a:r>
            <a:r>
              <a:rPr lang="en-IN" sz="2000" dirty="0" smtClean="0"/>
              <a:t>favour </a:t>
            </a:r>
            <a:r>
              <a:rPr lang="en-IN" sz="2000" dirty="0"/>
              <a:t>an individual approach.</a:t>
            </a:r>
          </a:p>
        </p:txBody>
      </p:sp>
    </p:spTree>
    <p:extLst>
      <p:ext uri="{BB962C8B-B14F-4D97-AF65-F5344CB8AC3E}">
        <p14:creationId xmlns:p14="http://schemas.microsoft.com/office/powerpoint/2010/main" val="3252574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367146"/>
            <a:ext cx="6594764" cy="5909310"/>
          </a:xfrm>
          <a:prstGeom prst="rect">
            <a:avLst/>
          </a:prstGeom>
        </p:spPr>
        <p:txBody>
          <a:bodyPr wrap="square">
            <a:spAutoFit/>
          </a:bodyPr>
          <a:lstStyle/>
          <a:p>
            <a:r>
              <a:rPr lang="en-IN" dirty="0">
                <a:solidFill>
                  <a:srgbClr val="FF0000"/>
                </a:solidFill>
              </a:rPr>
              <a:t>Different generations in the same workplace</a:t>
            </a:r>
          </a:p>
          <a:p>
            <a:r>
              <a:rPr lang="en-IN" dirty="0"/>
              <a:t>It’s inevitable that you’ll have people of different generations on staff, and this is another one of the training and development issues in the workplace. Much has been made of the millennial generation, and the fact that they are much more at home with online Learning and Development.</a:t>
            </a:r>
          </a:p>
          <a:p>
            <a:endParaRPr lang="en-IN" dirty="0"/>
          </a:p>
          <a:p>
            <a:r>
              <a:rPr lang="en-IN" dirty="0"/>
              <a:t>This is great for them and you, because they respond very well to learning techniques that deploy things such as </a:t>
            </a:r>
            <a:r>
              <a:rPr lang="en-IN" dirty="0" smtClean="0"/>
              <a:t>micro learning </a:t>
            </a:r>
            <a:r>
              <a:rPr lang="en-IN" dirty="0"/>
              <a:t>and augmented reality. However, you still need to consider older employees. Just as different cultures have different learning styles, so do different generations.</a:t>
            </a:r>
          </a:p>
          <a:p>
            <a:endParaRPr lang="en-IN" dirty="0"/>
          </a:p>
          <a:p>
            <a:r>
              <a:rPr lang="en-IN" dirty="0"/>
              <a:t>While you could develop different delivery methods for your content to address this issue, another technique is to deploy your trainees as a learning asset. </a:t>
            </a:r>
            <a:r>
              <a:rPr lang="en-IN" dirty="0" err="1"/>
              <a:t>Millennials</a:t>
            </a:r>
            <a:r>
              <a:rPr lang="en-IN" dirty="0"/>
              <a:t> are great ambassadors for new ways of training, being able to communicate what they have learned (and how) to their teams with passion and clarity. They are fantastic at passing on your learning objectives, so consider them as part of your educational toolkit.</a:t>
            </a:r>
          </a:p>
        </p:txBody>
      </p:sp>
    </p:spTree>
    <p:extLst>
      <p:ext uri="{BB962C8B-B14F-4D97-AF65-F5344CB8AC3E}">
        <p14:creationId xmlns:p14="http://schemas.microsoft.com/office/powerpoint/2010/main" val="3080924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7620000" cy="5232202"/>
          </a:xfrm>
          <a:prstGeom prst="rect">
            <a:avLst/>
          </a:prstGeom>
        </p:spPr>
        <p:txBody>
          <a:bodyPr wrap="square">
            <a:spAutoFit/>
          </a:bodyPr>
          <a:lstStyle/>
          <a:p>
            <a:r>
              <a:rPr lang="en-IN" sz="2800" dirty="0">
                <a:solidFill>
                  <a:schemeClr val="accent3">
                    <a:lumMod val="75000"/>
                  </a:schemeClr>
                </a:solidFill>
              </a:rPr>
              <a:t>Engaging with the training</a:t>
            </a:r>
          </a:p>
          <a:p>
            <a:r>
              <a:rPr lang="en-IN" dirty="0"/>
              <a:t>Ensuring that your employees are fully engaged with your Learning platform and content is yet another of the problems faced in training and development. This is mainly because the trainee either cannot understand the objectives or see the relevance of the training to him or her. Sometimes, it may be that the mode of delivery feels stale and uninteresting.</a:t>
            </a:r>
          </a:p>
          <a:p>
            <a:endParaRPr lang="en-IN" dirty="0"/>
          </a:p>
          <a:p>
            <a:r>
              <a:rPr lang="en-IN" dirty="0"/>
              <a:t>Two ways to tackle this issue present themselves: The first is to create a dynamic training portfolio that uses a variety of methods to deliver its learning objectives. So, as mentioned above, use techniques such as </a:t>
            </a:r>
            <a:r>
              <a:rPr lang="en-IN" dirty="0" smtClean="0"/>
              <a:t>micro learning</a:t>
            </a:r>
            <a:r>
              <a:rPr lang="en-IN" dirty="0"/>
              <a:t>, or use different </a:t>
            </a:r>
            <a:r>
              <a:rPr lang="en-IN" dirty="0" smtClean="0"/>
              <a:t>audio visual </a:t>
            </a:r>
            <a:r>
              <a:rPr lang="en-IN" dirty="0"/>
              <a:t>elements in your eLearning provision.</a:t>
            </a:r>
          </a:p>
          <a:p>
            <a:endParaRPr lang="en-IN" dirty="0"/>
          </a:p>
          <a:p>
            <a:r>
              <a:rPr lang="en-IN" dirty="0"/>
              <a:t>However, a far more effective approach to ensuring engagement is to make the potential trainee a stakeholder in their own learning. Using surveys and appraisals, create appealing custom content that will make your employees feel that they have been involved in its development.</a:t>
            </a:r>
          </a:p>
        </p:txBody>
      </p:sp>
    </p:spTree>
    <p:extLst>
      <p:ext uri="{BB962C8B-B14F-4D97-AF65-F5344CB8AC3E}">
        <p14:creationId xmlns:p14="http://schemas.microsoft.com/office/powerpoint/2010/main" val="2290029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273" y="260690"/>
            <a:ext cx="7391400" cy="4955203"/>
          </a:xfrm>
          <a:prstGeom prst="rect">
            <a:avLst/>
          </a:prstGeom>
        </p:spPr>
        <p:txBody>
          <a:bodyPr wrap="square">
            <a:spAutoFit/>
          </a:bodyPr>
          <a:lstStyle/>
          <a:p>
            <a:r>
              <a:rPr lang="en-IN" sz="2800" dirty="0" smtClean="0">
                <a:solidFill>
                  <a:srgbClr val="FF0000"/>
                </a:solidFill>
              </a:rPr>
              <a:t>Getting feedback </a:t>
            </a:r>
            <a:r>
              <a:rPr lang="en-IN" sz="2800" dirty="0">
                <a:solidFill>
                  <a:srgbClr val="FF0000"/>
                </a:solidFill>
              </a:rPr>
              <a:t>and course </a:t>
            </a:r>
            <a:r>
              <a:rPr lang="en-IN" sz="2800" dirty="0" smtClean="0">
                <a:solidFill>
                  <a:srgbClr val="FF0000"/>
                </a:solidFill>
              </a:rPr>
              <a:t>completion</a:t>
            </a:r>
            <a:endParaRPr lang="en-IN" sz="2800" dirty="0">
              <a:solidFill>
                <a:srgbClr val="FF0000"/>
              </a:solidFill>
            </a:endParaRPr>
          </a:p>
          <a:p>
            <a:r>
              <a:rPr lang="en-IN" dirty="0"/>
              <a:t>Allied with the above, the exit process of course delivery is the last of the training challenges your talent development might face. Just as organizations have life cycles, so do training courses. Ensuring course completion is vital. Without it, how can you ensure that the learning objectives were achieved? With eLearning, it’s easy to monitor individual completion and achievement rates. Indeed, most eLearning platforms have monitoring and reporting tools to help you with this </a:t>
            </a:r>
            <a:r>
              <a:rPr lang="en-IN" dirty="0" smtClean="0"/>
              <a:t>.</a:t>
            </a:r>
            <a:endParaRPr lang="en-IN" dirty="0"/>
          </a:p>
          <a:p>
            <a:endParaRPr lang="en-IN" dirty="0"/>
          </a:p>
          <a:p>
            <a:endParaRPr lang="en-IN" dirty="0"/>
          </a:p>
          <a:p>
            <a:r>
              <a:rPr lang="en-IN" dirty="0"/>
              <a:t>It’s also important, however, to get feedback on the course, and, crucially, to be seen acting on what you’ve been told. This way, you are more likely to keep trainees engaged. In turn, they’ll feel more like stakeholders in their own development, and you get insights into what worked well and what wasn’t quite as good in your eLearning offering. From that, you can then feed this into your course development cycle, ensuring that your content remains up to date and relevant.</a:t>
            </a:r>
          </a:p>
        </p:txBody>
      </p:sp>
    </p:spTree>
    <p:extLst>
      <p:ext uri="{BB962C8B-B14F-4D97-AF65-F5344CB8AC3E}">
        <p14:creationId xmlns:p14="http://schemas.microsoft.com/office/powerpoint/2010/main" val="545946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582341"/>
            <a:ext cx="5410200" cy="4154984"/>
          </a:xfrm>
          <a:prstGeom prst="rect">
            <a:avLst/>
          </a:prstGeom>
        </p:spPr>
        <p:txBody>
          <a:bodyPr wrap="square">
            <a:spAutoFit/>
          </a:bodyPr>
          <a:lstStyle/>
          <a:p>
            <a:r>
              <a:rPr lang="en-IN" sz="2400" dirty="0">
                <a:solidFill>
                  <a:srgbClr val="FF0000"/>
                </a:solidFill>
              </a:rPr>
              <a:t>Overcoming Training Challenges</a:t>
            </a:r>
          </a:p>
          <a:p>
            <a:r>
              <a:rPr lang="en-IN" sz="2000" dirty="0"/>
              <a:t>We’ve highlighted the main training challenges in organizations, but as you can see, they’re all easily surmountable. The keys are consistency, logic, and flexibility, as well as an ability to consider the Learning and Development process holistically – and to include your employees in the process. It may be said that the trainees themselves are one of the challenges faced by trainers, but don’t view them like that: In fact, they’re often the solution!</a:t>
            </a:r>
          </a:p>
          <a:p>
            <a:endParaRPr lang="en-IN" sz="2000" dirty="0"/>
          </a:p>
        </p:txBody>
      </p:sp>
    </p:spTree>
    <p:extLst>
      <p:ext uri="{BB962C8B-B14F-4D97-AF65-F5344CB8AC3E}">
        <p14:creationId xmlns:p14="http://schemas.microsoft.com/office/powerpoint/2010/main" val="28445699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72</TotalTime>
  <Words>1246</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FACULTY OF MANAGEMENT STUDIES (MLSU)</vt:lpstr>
      <vt:lpstr>Contd…….</vt:lpstr>
      <vt:lpstr>Cont.…..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TRAINING AND DEVELOPMENT</dc:title>
  <dc:creator>mayank</dc:creator>
  <cp:lastModifiedBy>sony</cp:lastModifiedBy>
  <cp:revision>24</cp:revision>
  <dcterms:created xsi:type="dcterms:W3CDTF">2006-08-16T00:00:00Z</dcterms:created>
  <dcterms:modified xsi:type="dcterms:W3CDTF">2021-04-27T19:19:37Z</dcterms:modified>
</cp:coreProperties>
</file>