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90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4/27/2021</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4/27/2021</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4/27/2021</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4/27/2021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4/27/2021</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91158-0ED8-429F-8B60-DA4273069290}"/>
              </a:ext>
            </a:extLst>
          </p:cNvPr>
          <p:cNvSpPr>
            <a:spLocks noGrp="1"/>
          </p:cNvSpPr>
          <p:nvPr>
            <p:ph type="ctrTitle"/>
          </p:nvPr>
        </p:nvSpPr>
        <p:spPr>
          <a:xfrm>
            <a:off x="1561708" y="2091263"/>
            <a:ext cx="9068586" cy="673280"/>
          </a:xfrm>
        </p:spPr>
        <p:txBody>
          <a:bodyPr/>
          <a:lstStyle/>
          <a:p>
            <a:r>
              <a:rPr lang="en-IN" sz="3600" dirty="0"/>
              <a:t>Mohan lal sukhadia university ( FMS )</a:t>
            </a:r>
          </a:p>
        </p:txBody>
      </p:sp>
      <p:sp>
        <p:nvSpPr>
          <p:cNvPr id="3" name="Subtitle 2">
            <a:extLst>
              <a:ext uri="{FF2B5EF4-FFF2-40B4-BE49-F238E27FC236}">
                <a16:creationId xmlns:a16="http://schemas.microsoft.com/office/drawing/2014/main" id="{5771457E-AEF6-4E28-9F52-3385B86AC95C}"/>
              </a:ext>
            </a:extLst>
          </p:cNvPr>
          <p:cNvSpPr>
            <a:spLocks noGrp="1"/>
          </p:cNvSpPr>
          <p:nvPr>
            <p:ph type="subTitle" idx="1"/>
          </p:nvPr>
        </p:nvSpPr>
        <p:spPr>
          <a:xfrm>
            <a:off x="1457738" y="2764543"/>
            <a:ext cx="9395791" cy="2301659"/>
          </a:xfrm>
        </p:spPr>
        <p:txBody>
          <a:bodyPr>
            <a:noAutofit/>
          </a:bodyPr>
          <a:lstStyle/>
          <a:p>
            <a:r>
              <a:rPr lang="en-IN" sz="2800" dirty="0"/>
              <a:t>CMAT (3 SEM ) Training and Development</a:t>
            </a:r>
          </a:p>
          <a:p>
            <a:r>
              <a:rPr lang="en-IN" sz="2800" dirty="0"/>
              <a:t>Unit </a:t>
            </a:r>
            <a:r>
              <a:rPr lang="en-IN" sz="2800"/>
              <a:t>-  1</a:t>
            </a:r>
            <a:endParaRPr lang="en-IN" sz="2800" dirty="0"/>
          </a:p>
          <a:p>
            <a:r>
              <a:rPr lang="en-IN" sz="2800" dirty="0"/>
              <a:t>Topic – Roles, responsibility and challenges of Training manager</a:t>
            </a:r>
          </a:p>
          <a:p>
            <a:r>
              <a:rPr lang="en-IN" sz="2800" dirty="0"/>
              <a:t>By –Tanuja Singhal  </a:t>
            </a:r>
          </a:p>
        </p:txBody>
      </p:sp>
    </p:spTree>
    <p:extLst>
      <p:ext uri="{BB962C8B-B14F-4D97-AF65-F5344CB8AC3E}">
        <p14:creationId xmlns:p14="http://schemas.microsoft.com/office/powerpoint/2010/main" val="2106281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AFCFF-3A3D-4B30-9304-8A95FE1F2D02}"/>
              </a:ext>
            </a:extLst>
          </p:cNvPr>
          <p:cNvSpPr>
            <a:spLocks noGrp="1"/>
          </p:cNvSpPr>
          <p:nvPr>
            <p:ph type="title"/>
          </p:nvPr>
        </p:nvSpPr>
        <p:spPr>
          <a:xfrm>
            <a:off x="768626" y="443812"/>
            <a:ext cx="10668000" cy="5956988"/>
          </a:xfrm>
        </p:spPr>
        <p:txBody>
          <a:bodyPr>
            <a:normAutofit fontScale="90000"/>
          </a:bodyPr>
          <a:lstStyle/>
          <a:p>
            <a:pPr algn="ctr"/>
            <a:r>
              <a:rPr lang="en-US" sz="3600" b="0" i="0" dirty="0">
                <a:solidFill>
                  <a:schemeClr val="accent2">
                    <a:lumMod val="50000"/>
                  </a:schemeClr>
                </a:solidFill>
                <a:effectLst/>
                <a:latin typeface="Helvetica Neue"/>
              </a:rPr>
              <a:t>TRAINING MANAGER </a:t>
            </a:r>
            <a:br>
              <a:rPr lang="en-US" sz="3600" b="0" i="0" dirty="0">
                <a:solidFill>
                  <a:srgbClr val="3B3835"/>
                </a:solidFill>
                <a:effectLst/>
                <a:latin typeface="Helvetica Neue"/>
              </a:rPr>
            </a:br>
            <a:r>
              <a:rPr lang="en-US" sz="3600" b="0" i="0" dirty="0">
                <a:solidFill>
                  <a:schemeClr val="accent2">
                    <a:lumMod val="75000"/>
                  </a:schemeClr>
                </a:solidFill>
                <a:effectLst/>
                <a:latin typeface="Helvetica Neue"/>
              </a:rPr>
              <a:t>A person who organizes and manages training programmers within an organization is known as Training Manager. They makes sure that staff gain and develop the skills in order to carry out their jobs effectively. Training manager should posses excellent communication and presentation skills and enjoy helping people to learn and develop . In this job one need to be able to relate to all levels of staff to identify training needs. You need a very organized approach and be able to plan ahead and managed your time well.</a:t>
            </a:r>
            <a:endParaRPr lang="en-IN" sz="3600" dirty="0">
              <a:solidFill>
                <a:schemeClr val="accent2">
                  <a:lumMod val="75000"/>
                </a:schemeClr>
              </a:solidFill>
            </a:endParaRPr>
          </a:p>
        </p:txBody>
      </p:sp>
    </p:spTree>
    <p:extLst>
      <p:ext uri="{BB962C8B-B14F-4D97-AF65-F5344CB8AC3E}">
        <p14:creationId xmlns:p14="http://schemas.microsoft.com/office/powerpoint/2010/main" val="3251845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57EC6-84D7-46F5-82A6-82ECA650384B}"/>
              </a:ext>
            </a:extLst>
          </p:cNvPr>
          <p:cNvSpPr>
            <a:spLocks noGrp="1"/>
          </p:cNvSpPr>
          <p:nvPr>
            <p:ph type="title"/>
          </p:nvPr>
        </p:nvSpPr>
        <p:spPr>
          <a:xfrm>
            <a:off x="609600" y="642594"/>
            <a:ext cx="11118574" cy="5758206"/>
          </a:xfrm>
        </p:spPr>
        <p:txBody>
          <a:bodyPr>
            <a:normAutofit fontScale="90000"/>
          </a:bodyPr>
          <a:lstStyle/>
          <a:p>
            <a:r>
              <a:rPr lang="en-US" sz="3600" b="0" i="0" dirty="0">
                <a:solidFill>
                  <a:srgbClr val="3B3835"/>
                </a:solidFill>
                <a:effectLst/>
                <a:latin typeface="Helvetica Neue"/>
              </a:rPr>
              <a:t>                </a:t>
            </a:r>
            <a:r>
              <a:rPr lang="en-US" sz="3600" b="0" i="0" dirty="0">
                <a:solidFill>
                  <a:schemeClr val="accent1">
                    <a:lumMod val="75000"/>
                  </a:schemeClr>
                </a:solidFill>
                <a:effectLst/>
                <a:latin typeface="Helvetica Neue"/>
              </a:rPr>
              <a:t>ROLES OF TRAINING MANAGER </a:t>
            </a:r>
            <a:br>
              <a:rPr lang="en-US" sz="3600" b="0" i="0" dirty="0">
                <a:solidFill>
                  <a:srgbClr val="3B3835"/>
                </a:solidFill>
                <a:effectLst/>
                <a:latin typeface="Helvetica Neue"/>
              </a:rPr>
            </a:br>
            <a:r>
              <a:rPr lang="en-US" sz="3600" b="0" i="0" dirty="0">
                <a:solidFill>
                  <a:schemeClr val="accent1">
                    <a:lumMod val="50000"/>
                  </a:schemeClr>
                </a:solidFill>
                <a:effectLst/>
                <a:latin typeface="Helvetica Neue"/>
              </a:rPr>
              <a:t>1) Conduct orientation sessions and arrange on-the-job training for new hires. </a:t>
            </a:r>
            <a:br>
              <a:rPr lang="en-US" sz="3600" b="0" i="0" dirty="0">
                <a:solidFill>
                  <a:schemeClr val="accent1">
                    <a:lumMod val="50000"/>
                  </a:schemeClr>
                </a:solidFill>
                <a:effectLst/>
                <a:latin typeface="Helvetica Neue"/>
              </a:rPr>
            </a:br>
            <a:r>
              <a:rPr lang="en-US" sz="3600" b="0" i="0" dirty="0">
                <a:solidFill>
                  <a:schemeClr val="accent1">
                    <a:lumMod val="50000"/>
                  </a:schemeClr>
                </a:solidFill>
                <a:effectLst/>
                <a:latin typeface="Helvetica Neue"/>
              </a:rPr>
              <a:t>2) Evaluate instructor performance and the effectiveness of training programs, providing recommendations for improvement. </a:t>
            </a:r>
            <a:br>
              <a:rPr lang="en-US" sz="3600" b="0" i="0" dirty="0">
                <a:solidFill>
                  <a:schemeClr val="accent1">
                    <a:lumMod val="50000"/>
                  </a:schemeClr>
                </a:solidFill>
                <a:effectLst/>
                <a:latin typeface="Helvetica Neue"/>
              </a:rPr>
            </a:br>
            <a:r>
              <a:rPr lang="en-US" sz="3600" b="0" i="0" dirty="0">
                <a:solidFill>
                  <a:schemeClr val="accent1">
                    <a:lumMod val="50000"/>
                  </a:schemeClr>
                </a:solidFill>
                <a:effectLst/>
                <a:latin typeface="Helvetica Neue"/>
              </a:rPr>
              <a:t>3) Develop testing and evaluation procedures. </a:t>
            </a:r>
            <a:br>
              <a:rPr lang="en-US" sz="3600" b="0" i="0" dirty="0">
                <a:solidFill>
                  <a:schemeClr val="accent1">
                    <a:lumMod val="50000"/>
                  </a:schemeClr>
                </a:solidFill>
                <a:effectLst/>
                <a:latin typeface="Helvetica Neue"/>
              </a:rPr>
            </a:br>
            <a:r>
              <a:rPr lang="en-US" sz="3600" b="0" i="0" dirty="0">
                <a:solidFill>
                  <a:schemeClr val="accent1">
                    <a:lumMod val="50000"/>
                  </a:schemeClr>
                </a:solidFill>
                <a:effectLst/>
                <a:latin typeface="Helvetica Neue"/>
              </a:rPr>
              <a:t>4) Conduct or arrange for ongoing technical training and personal development classes for staff members. </a:t>
            </a:r>
            <a:br>
              <a:rPr lang="en-US" sz="3600" b="0" i="0" dirty="0">
                <a:solidFill>
                  <a:schemeClr val="accent1">
                    <a:lumMod val="50000"/>
                  </a:schemeClr>
                </a:solidFill>
                <a:effectLst/>
                <a:latin typeface="Helvetica Neue"/>
              </a:rPr>
            </a:br>
            <a:r>
              <a:rPr lang="en-US" sz="3600" b="0" i="0" dirty="0">
                <a:solidFill>
                  <a:schemeClr val="accent1">
                    <a:lumMod val="50000"/>
                  </a:schemeClr>
                </a:solidFill>
                <a:effectLst/>
                <a:latin typeface="Helvetica Neue"/>
              </a:rPr>
              <a:t>5) Confer with management and conduct surveys to identify training needs based on projected production processes, changes, and other factors.</a:t>
            </a:r>
            <a:endParaRPr lang="en-IN" sz="3600" dirty="0">
              <a:solidFill>
                <a:schemeClr val="accent1">
                  <a:lumMod val="50000"/>
                </a:schemeClr>
              </a:solidFill>
            </a:endParaRPr>
          </a:p>
        </p:txBody>
      </p:sp>
    </p:spTree>
    <p:extLst>
      <p:ext uri="{BB962C8B-B14F-4D97-AF65-F5344CB8AC3E}">
        <p14:creationId xmlns:p14="http://schemas.microsoft.com/office/powerpoint/2010/main" val="240127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92C78-3A79-4613-95D4-E0E67C0ED8F1}"/>
              </a:ext>
            </a:extLst>
          </p:cNvPr>
          <p:cNvSpPr>
            <a:spLocks noGrp="1"/>
          </p:cNvSpPr>
          <p:nvPr>
            <p:ph type="title"/>
          </p:nvPr>
        </p:nvSpPr>
        <p:spPr>
          <a:xfrm>
            <a:off x="556591" y="298173"/>
            <a:ext cx="11039061" cy="6248401"/>
          </a:xfrm>
        </p:spPr>
        <p:txBody>
          <a:bodyPr>
            <a:normAutofit/>
          </a:bodyPr>
          <a:lstStyle/>
          <a:p>
            <a:r>
              <a:rPr lang="en-US" sz="3200" b="0" i="0" dirty="0">
                <a:solidFill>
                  <a:srgbClr val="3B3835"/>
                </a:solidFill>
                <a:effectLst/>
                <a:latin typeface="Helvetica Neue"/>
              </a:rPr>
              <a:t>                             </a:t>
            </a:r>
            <a:r>
              <a:rPr lang="en-US" sz="3200" b="0" i="0" dirty="0">
                <a:solidFill>
                  <a:schemeClr val="accent1">
                    <a:lumMod val="50000"/>
                  </a:schemeClr>
                </a:solidFill>
                <a:effectLst/>
                <a:latin typeface="Helvetica Neue"/>
              </a:rPr>
              <a:t>RESPONSIBILITIES</a:t>
            </a:r>
            <a:br>
              <a:rPr lang="en-US" sz="3200" b="0" i="0" dirty="0">
                <a:solidFill>
                  <a:srgbClr val="3B3835"/>
                </a:solidFill>
                <a:effectLst/>
                <a:latin typeface="Helvetica Neue"/>
              </a:rPr>
            </a:br>
            <a:r>
              <a:rPr lang="en-US" sz="3200" b="0" i="0" dirty="0">
                <a:solidFill>
                  <a:schemeClr val="accent1">
                    <a:lumMod val="75000"/>
                  </a:schemeClr>
                </a:solidFill>
                <a:effectLst/>
                <a:latin typeface="Helvetica Neue"/>
              </a:rPr>
              <a:t>Training managers have the primary responsibility of working with line managers to identify and meet personnel training needs. The training manager should establish training and entry-level requirements for key training positions and implement programs to select and develop training personnel. The training organization should exhibit a strong desire to meet the training needs of the line organization in both its approach to day-to-day activities and its long term strategic planning. The training organization should help line managers, supervisors, and personnel recognize that training strengthens personnel and facility performance.</a:t>
            </a:r>
            <a:endParaRPr lang="en-IN" sz="3200" dirty="0">
              <a:solidFill>
                <a:schemeClr val="accent1">
                  <a:lumMod val="75000"/>
                </a:schemeClr>
              </a:solidFill>
            </a:endParaRPr>
          </a:p>
        </p:txBody>
      </p:sp>
      <p:sp>
        <p:nvSpPr>
          <p:cNvPr id="3" name="Title 1">
            <a:extLst>
              <a:ext uri="{FF2B5EF4-FFF2-40B4-BE49-F238E27FC236}">
                <a16:creationId xmlns:a16="http://schemas.microsoft.com/office/drawing/2014/main" id="{391276BC-CA73-40F1-8FEA-118D52EA67F2}"/>
              </a:ext>
            </a:extLst>
          </p:cNvPr>
          <p:cNvSpPr txBox="1">
            <a:spLocks/>
          </p:cNvSpPr>
          <p:nvPr/>
        </p:nvSpPr>
        <p:spPr>
          <a:xfrm>
            <a:off x="576469" y="655847"/>
            <a:ext cx="11039061" cy="59039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IN"/>
          </a:p>
        </p:txBody>
      </p:sp>
    </p:spTree>
    <p:extLst>
      <p:ext uri="{BB962C8B-B14F-4D97-AF65-F5344CB8AC3E}">
        <p14:creationId xmlns:p14="http://schemas.microsoft.com/office/powerpoint/2010/main" val="2341674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50</TotalTime>
  <Words>313</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Century Gothic</vt:lpstr>
      <vt:lpstr>Garamond</vt:lpstr>
      <vt:lpstr>Helvetica Neue</vt:lpstr>
      <vt:lpstr>Savon</vt:lpstr>
      <vt:lpstr>Mohan lal sukhadia university ( FMS )</vt:lpstr>
      <vt:lpstr>TRAINING MANAGER  A person who organizes and manages training programmers within an organization is known as Training Manager. They makes sure that staff gain and develop the skills in order to carry out their jobs effectively. Training manager should posses excellent communication and presentation skills and enjoy helping people to learn and develop . In this job one need to be able to relate to all levels of staff to identify training needs. You need a very organized approach and be able to plan ahead and managed your time well.</vt:lpstr>
      <vt:lpstr>                ROLES OF TRAINING MANAGER  1) Conduct orientation sessions and arrange on-the-job training for new hires.  2) Evaluate instructor performance and the effectiveness of training programs, providing recommendations for improvement.  3) Develop testing and evaluation procedures.  4) Conduct or arrange for ongoing technical training and personal development classes for staff members.  5) Confer with management and conduct surveys to identify training needs based on projected production processes, changes, and other factors.</vt:lpstr>
      <vt:lpstr>                             RESPONSIBILITIES Training managers have the primary responsibility of working with line managers to identify and meet personnel training needs. The training manager should establish training and entry-level requirements for key training positions and implement programs to select and develop training personnel. The training organization should exhibit a strong desire to meet the training needs of the line organization in both its approach to day-to-day activities and its long term strategic planning. The training organization should help line managers, supervisors, and personnel recognize that training strengthens personnel and facility performance.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Mohan lal sukhadia university ( FMS )</dc:title>
  <dc:creator>Aishna Pagaria</dc:creator>
  <cp:lastModifiedBy>Aishna Pagaria</cp:lastModifiedBy>
  <cp:revision>5</cp:revision>
  <dcterms:created xsi:type="dcterms:W3CDTF">2021-04-27T13:12:12Z</dcterms:created>
  <dcterms:modified xsi:type="dcterms:W3CDTF">2021-04-27T14:03:05Z</dcterms:modified>
</cp:coreProperties>
</file>