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43" autoAdjust="0"/>
  </p:normalViewPr>
  <p:slideViewPr>
    <p:cSldViewPr>
      <p:cViewPr varScale="1">
        <p:scale>
          <a:sx n="72" d="100"/>
          <a:sy n="72" d="100"/>
        </p:scale>
        <p:origin x="-132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244069-C7A3-4B50-87FA-8BBDE0172032}" type="datetimeFigureOut">
              <a:rPr lang="en-IN" smtClean="0"/>
              <a:t>28-04-2021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32431B-A962-4E66-8F11-7AD490C5C3C7}" type="slidenum">
              <a:rPr lang="en-IN" smtClean="0"/>
              <a:t>‹#›</a:t>
            </a:fld>
            <a:endParaRPr lang="en-IN"/>
          </a:p>
        </p:txBody>
      </p:sp>
    </p:spTree>
    <p:extLst>
      <p:ext uri="{BB962C8B-B14F-4D97-AF65-F5344CB8AC3E}">
        <p14:creationId xmlns:p14="http://schemas.microsoft.com/office/powerpoint/2010/main" val="3089852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632431B-A962-4E66-8F11-7AD490C5C3C7}" type="slidenum">
              <a:rPr lang="en-IN" smtClean="0"/>
              <a:t>3</a:t>
            </a:fld>
            <a:endParaRPr lang="en-IN"/>
          </a:p>
        </p:txBody>
      </p:sp>
    </p:spTree>
    <p:extLst>
      <p:ext uri="{BB962C8B-B14F-4D97-AF65-F5344CB8AC3E}">
        <p14:creationId xmlns:p14="http://schemas.microsoft.com/office/powerpoint/2010/main" val="168504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D8BD707-D9CF-40AE-B4C6-C98DA3205C09}" type="datetimeFigureOut">
              <a:rPr lang="en-US" smtClean="0"/>
              <a:pPr/>
              <a:t>4/28/2021</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D8BD707-D9CF-40AE-B4C6-C98DA3205C09}" type="datetimeFigureOut">
              <a:rPr lang="en-US" smtClean="0"/>
              <a:pPr/>
              <a:t>4/28/2021</a:t>
            </a:fld>
            <a:endParaRPr lang="en-US"/>
          </a:p>
        </p:txBody>
      </p:sp>
      <p:sp>
        <p:nvSpPr>
          <p:cNvPr id="12" name="Slide Number Placeholder 11"/>
          <p:cNvSpPr>
            <a:spLocks noGrp="1"/>
          </p:cNvSpPr>
          <p:nvPr>
            <p:ph type="sldNum" sz="quarter" idx="15"/>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4/28/2021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D8BD707-D9CF-40AE-B4C6-C98DA3205C09}" type="datetimeFigureOut">
              <a:rPr lang="en-US" smtClean="0"/>
              <a:pPr/>
              <a:t>4/28/2021</a:t>
            </a:fld>
            <a:endParaRPr lang="en-US"/>
          </a:p>
        </p:txBody>
      </p:sp>
      <p:sp>
        <p:nvSpPr>
          <p:cNvPr id="12" name="Slide Number Placeholder 11"/>
          <p:cNvSpPr>
            <a:spLocks noGrp="1"/>
          </p:cNvSpPr>
          <p:nvPr>
            <p:ph type="sldNum" sz="quarter" idx="16"/>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D8BD707-D9CF-40AE-B4C6-C98DA3205C09}" type="datetimeFigureOut">
              <a:rPr lang="en-US" smtClean="0"/>
              <a:pPr/>
              <a:t>4/28/2021</a:t>
            </a:fld>
            <a:endParaRPr lang="en-US"/>
          </a:p>
        </p:txBody>
      </p:sp>
      <p:sp>
        <p:nvSpPr>
          <p:cNvPr id="12" name="Slide Number Placeholder 11"/>
          <p:cNvSpPr>
            <a:spLocks noGrp="1"/>
          </p:cNvSpPr>
          <p:nvPr>
            <p:ph type="sldNum" sz="quarter" idx="17"/>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D8BD707-D9CF-40AE-B4C6-C98DA3205C09}" type="datetimeFigureOut">
              <a:rPr lang="en-US" smtClean="0"/>
              <a:pPr/>
              <a:t>4/28/2021</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D8BD707-D9CF-40AE-B4C6-C98DA3205C09}" type="datetimeFigureOut">
              <a:rPr lang="en-US" smtClean="0"/>
              <a:pPr/>
              <a:t>4/28/2021</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D8BD707-D9CF-40AE-B4C6-C98DA3205C09}" type="datetimeFigureOut">
              <a:rPr lang="en-US" smtClean="0"/>
              <a:pPr/>
              <a:t>4/28/2021</a:t>
            </a:fld>
            <a:endParaRPr lang="en-US"/>
          </a:p>
        </p:txBody>
      </p:sp>
      <p:sp>
        <p:nvSpPr>
          <p:cNvPr id="19" name="Slide Number Placeholder 18"/>
          <p:cNvSpPr>
            <a:spLocks noGrp="1"/>
          </p:cNvSpPr>
          <p:nvPr>
            <p:ph type="sldNum" sz="quarter" idx="16"/>
          </p:nvPr>
        </p:nvSpPr>
        <p:spPr/>
        <p:txBody>
          <a:bodyPr/>
          <a:lstStyle/>
          <a:p>
            <a:fld id="{B6F15528-21DE-4FAA-801E-634DDDAF4B2B}" type="slidenum">
              <a:rPr lang="en-US" smtClean="0"/>
              <a:pPr/>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D8BD707-D9CF-40AE-B4C6-C98DA3205C09}" type="datetimeFigureOut">
              <a:rPr lang="en-US" smtClean="0"/>
              <a:pPr/>
              <a:t>4/28/2021</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D8BD707-D9CF-40AE-B4C6-C98DA3205C09}" type="datetimeFigureOut">
              <a:rPr lang="en-US" smtClean="0"/>
              <a:pPr/>
              <a:t>4/28/2021</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6F15528-21DE-4FAA-801E-634DDDAF4B2B}" type="slidenum">
              <a:rPr lang="en-US" smtClean="0"/>
              <a:pPr/>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130175"/>
            <a:ext cx="7772400" cy="1470025"/>
          </a:xfrm>
          <a:prstGeom prst="rect">
            <a:avLst/>
          </a:prstGeom>
        </p:spPr>
        <p:txBody>
          <a:bodyPr>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n-US" sz="3600" dirty="0" smtClean="0">
                <a:solidFill>
                  <a:schemeClr val="tx1"/>
                </a:solidFill>
              </a:rPr>
              <a:t>FACULTY OF MANAGEMENT </a:t>
            </a:r>
            <a:r>
              <a:rPr lang="en-US" sz="3600" dirty="0" smtClean="0">
                <a:solidFill>
                  <a:schemeClr val="tx1"/>
                </a:solidFill>
              </a:rPr>
              <a:t>STUDIES (MLSU)</a:t>
            </a:r>
            <a:endParaRPr lang="en-US" sz="3600" dirty="0">
              <a:solidFill>
                <a:schemeClr val="tx1"/>
              </a:solidFill>
            </a:endParaRPr>
          </a:p>
        </p:txBody>
      </p:sp>
      <p:sp>
        <p:nvSpPr>
          <p:cNvPr id="3" name="Title 1"/>
          <p:cNvSpPr txBox="1">
            <a:spLocks/>
          </p:cNvSpPr>
          <p:nvPr/>
        </p:nvSpPr>
        <p:spPr>
          <a:xfrm>
            <a:off x="609600" y="16002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HUMAN RESOURCE  TRAINING AND DEVELOPMENT</a:t>
            </a:r>
            <a:endParaRPr lang="en-US" sz="2800" dirty="0"/>
          </a:p>
        </p:txBody>
      </p:sp>
      <p:sp>
        <p:nvSpPr>
          <p:cNvPr id="4" name="Title 1"/>
          <p:cNvSpPr txBox="1">
            <a:spLocks/>
          </p:cNvSpPr>
          <p:nvPr/>
        </p:nvSpPr>
        <p:spPr>
          <a:xfrm>
            <a:off x="872837" y="3352800"/>
            <a:ext cx="7523018" cy="11969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t>UNIT = 2</a:t>
            </a:r>
          </a:p>
          <a:p>
            <a:r>
              <a:rPr lang="en-US" sz="2400" b="1" dirty="0" smtClean="0"/>
              <a:t>TOPIC </a:t>
            </a:r>
            <a:r>
              <a:rPr lang="en-US" sz="2400" b="1" dirty="0" smtClean="0"/>
              <a:t>: </a:t>
            </a:r>
            <a:r>
              <a:rPr lang="en-IN" sz="2400" dirty="0"/>
              <a:t>ORGANISATION AND MANAGEMENT OF TRAINING FUNCTION </a:t>
            </a:r>
            <a:endParaRPr lang="en-US" sz="2400" b="1" dirty="0"/>
          </a:p>
        </p:txBody>
      </p:sp>
      <p:sp>
        <p:nvSpPr>
          <p:cNvPr id="5" name="Title 1"/>
          <p:cNvSpPr txBox="1">
            <a:spLocks/>
          </p:cNvSpPr>
          <p:nvPr/>
        </p:nvSpPr>
        <p:spPr>
          <a:xfrm>
            <a:off x="457200" y="4854575"/>
            <a:ext cx="8229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effectLst/>
                <a:uLnTx/>
                <a:uFillTx/>
                <a:latin typeface="Calibri"/>
                <a:ea typeface="+mj-ea"/>
                <a:cs typeface="+mj-cs"/>
              </a:rPr>
              <a:t>BY : </a:t>
            </a:r>
            <a:r>
              <a:rPr kumimoji="0" lang="en-US" sz="2800" b="1" i="0" u="none" strike="noStrike" kern="1200" cap="none" spc="0" normalizeH="0" baseline="0" noProof="0" dirty="0" err="1" smtClean="0">
                <a:ln>
                  <a:noFill/>
                </a:ln>
                <a:effectLst/>
                <a:uLnTx/>
                <a:uFillTx/>
                <a:latin typeface="Calibri"/>
                <a:ea typeface="+mj-ea"/>
                <a:cs typeface="+mj-cs"/>
              </a:rPr>
              <a:t>Ms</a:t>
            </a:r>
            <a:r>
              <a:rPr kumimoji="0" lang="en-US" sz="2800" b="1" i="0" u="none" strike="noStrike" kern="1200" cap="none" spc="0" normalizeH="0" baseline="0" noProof="0" dirty="0" smtClean="0">
                <a:ln>
                  <a:noFill/>
                </a:ln>
                <a:effectLst/>
                <a:uLnTx/>
                <a:uFillTx/>
                <a:latin typeface="Calibri"/>
                <a:ea typeface="+mj-ea"/>
                <a:cs typeface="+mj-cs"/>
              </a:rPr>
              <a:t> TANUJA</a:t>
            </a:r>
            <a:r>
              <a:rPr kumimoji="0" lang="en-US" sz="2800" b="1" i="0" u="none" strike="noStrike" kern="1200" cap="none" spc="0" normalizeH="0" noProof="0" dirty="0" smtClean="0">
                <a:ln>
                  <a:noFill/>
                </a:ln>
                <a:effectLst/>
                <a:uLnTx/>
                <a:uFillTx/>
                <a:latin typeface="Calibri"/>
                <a:ea typeface="+mj-ea"/>
                <a:cs typeface="+mj-cs"/>
              </a:rPr>
              <a:t> SINGHAL               </a:t>
            </a:r>
            <a:r>
              <a:rPr lang="en-US" sz="2800" b="1" baseline="0" dirty="0" smtClean="0">
                <a:latin typeface="Calibri"/>
              </a:rPr>
              <a:t>FOR : CMAT 3</a:t>
            </a:r>
            <a:r>
              <a:rPr lang="en-US" sz="2800" b="1" baseline="30000" dirty="0" smtClean="0">
                <a:latin typeface="Calibri"/>
              </a:rPr>
              <a:t>rd</a:t>
            </a:r>
            <a:r>
              <a:rPr lang="en-US" sz="2800" b="1" baseline="0" dirty="0" smtClean="0">
                <a:latin typeface="Calibri"/>
              </a:rPr>
              <a:t> SEM</a:t>
            </a:r>
            <a:endParaRPr kumimoji="0" lang="en-US" sz="2800" b="1" i="0" u="none" strike="noStrike" kern="1200" cap="none" spc="0" normalizeH="0" baseline="0" noProof="0" dirty="0" smtClean="0">
              <a:ln>
                <a:noFill/>
              </a:ln>
              <a:effectLst/>
              <a:uLnTx/>
              <a:uFillTx/>
              <a:latin typeface="Calibri"/>
            </a:endParaRPr>
          </a:p>
        </p:txBody>
      </p:sp>
    </p:spTree>
    <p:extLst>
      <p:ext uri="{BB962C8B-B14F-4D97-AF65-F5344CB8AC3E}">
        <p14:creationId xmlns:p14="http://schemas.microsoft.com/office/powerpoint/2010/main" val="258362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983" y="1447800"/>
            <a:ext cx="5943600" cy="3046988"/>
          </a:xfrm>
          <a:prstGeom prst="rect">
            <a:avLst/>
          </a:prstGeom>
          <a:solidFill>
            <a:schemeClr val="tx2">
              <a:lumMod val="25000"/>
              <a:lumOff val="75000"/>
            </a:schemeClr>
          </a:solidFill>
        </p:spPr>
        <p:txBody>
          <a:bodyPr wrap="square">
            <a:spAutoFit/>
          </a:bodyPr>
          <a:lstStyle/>
          <a:p>
            <a:r>
              <a:rPr lang="en-IN" sz="2400" dirty="0" smtClean="0">
                <a:solidFill>
                  <a:srgbClr val="FF0000"/>
                </a:solidFill>
              </a:rPr>
              <a:t> </a:t>
            </a:r>
            <a:r>
              <a:rPr lang="en-IN" sz="2400" dirty="0" smtClean="0">
                <a:solidFill>
                  <a:srgbClr val="002060"/>
                </a:solidFill>
              </a:rPr>
              <a:t>ORGANISATION AND MANAGEMENT OF TRAINING FUNCTION :</a:t>
            </a:r>
          </a:p>
          <a:p>
            <a:r>
              <a:rPr lang="en-IN" sz="2400" dirty="0" smtClean="0">
                <a:solidFill>
                  <a:srgbClr val="FF0000"/>
                </a:solidFill>
              </a:rPr>
              <a:t>Training </a:t>
            </a:r>
            <a:r>
              <a:rPr lang="en-IN" sz="2400" dirty="0">
                <a:solidFill>
                  <a:srgbClr val="FF0000"/>
                </a:solidFill>
              </a:rPr>
              <a:t>is a performance organization, not a classroom or events management activity. The focus of the training organization is to help the business and individuals within the business to perform better. ... It ends when an individual achieves a targeted level of performance.</a:t>
            </a:r>
          </a:p>
        </p:txBody>
      </p:sp>
    </p:spTree>
    <p:extLst>
      <p:ext uri="{BB962C8B-B14F-4D97-AF65-F5344CB8AC3E}">
        <p14:creationId xmlns:p14="http://schemas.microsoft.com/office/powerpoint/2010/main" val="261709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6858000" cy="5663089"/>
          </a:xfrm>
          <a:prstGeom prst="rect">
            <a:avLst/>
          </a:prstGeom>
        </p:spPr>
        <p:txBody>
          <a:bodyPr wrap="square">
            <a:spAutoFit/>
          </a:bodyPr>
          <a:lstStyle/>
          <a:p>
            <a:r>
              <a:rPr lang="en-IN" sz="2800" dirty="0">
                <a:solidFill>
                  <a:srgbClr val="FF0000"/>
                </a:solidFill>
              </a:rPr>
              <a:t>MANAGEMENT OF TRAINING FUNCTION </a:t>
            </a:r>
            <a:r>
              <a:rPr lang="en-IN" sz="2800" dirty="0" smtClean="0">
                <a:solidFill>
                  <a:srgbClr val="FF0000"/>
                </a:solidFill>
              </a:rPr>
              <a:t> :</a:t>
            </a:r>
            <a:endParaRPr lang="en-IN" sz="2800" dirty="0">
              <a:solidFill>
                <a:srgbClr val="FF0000"/>
              </a:solidFill>
            </a:endParaRPr>
          </a:p>
          <a:p>
            <a:endParaRPr lang="en-IN" sz="2800" dirty="0">
              <a:solidFill>
                <a:srgbClr val="FF0000"/>
              </a:solidFill>
            </a:endParaRPr>
          </a:p>
          <a:p>
            <a:endParaRPr lang="en-IN" dirty="0"/>
          </a:p>
          <a:p>
            <a:r>
              <a:rPr lang="en-IN" sz="2000" dirty="0"/>
              <a:t>Given the rapid pace of change in today’s business environment, employees must continually learn through their careers to maintain performance and ensure business sustainability. The Managing the Training Function program enables participants to understand the key elements of managing training in small and large organizations and to bring the training function into the strategic core of an organization.</a:t>
            </a:r>
          </a:p>
          <a:p>
            <a:r>
              <a:rPr lang="en-IN" sz="2000" dirty="0" smtClean="0"/>
              <a:t>This </a:t>
            </a:r>
            <a:r>
              <a:rPr lang="en-IN" sz="2000" dirty="0"/>
              <a:t>program will to provide HR professionals with the necessary techniques to address employee training and development needs in alignment with the overall strategic goals of the organization.</a:t>
            </a:r>
          </a:p>
          <a:p>
            <a:r>
              <a:rPr lang="en-IN" sz="2000" dirty="0" smtClean="0"/>
              <a:t>Training </a:t>
            </a:r>
            <a:r>
              <a:rPr lang="en-IN" sz="2000" dirty="0"/>
              <a:t>and development is potentially a powerful strategic function. It can make a major contribution to organizational, group and individual effectiveness, efficiency, growth and success. </a:t>
            </a:r>
          </a:p>
        </p:txBody>
      </p:sp>
    </p:spTree>
    <p:extLst>
      <p:ext uri="{BB962C8B-B14F-4D97-AF65-F5344CB8AC3E}">
        <p14:creationId xmlns:p14="http://schemas.microsoft.com/office/powerpoint/2010/main" val="153431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990600"/>
            <a:ext cx="5486400" cy="5755422"/>
          </a:xfrm>
          <a:prstGeom prst="rect">
            <a:avLst/>
          </a:prstGeom>
        </p:spPr>
        <p:txBody>
          <a:bodyPr wrap="square">
            <a:spAutoFit/>
          </a:bodyPr>
          <a:lstStyle/>
          <a:p>
            <a:r>
              <a:rPr lang="en-IN" sz="4000" b="1" dirty="0">
                <a:solidFill>
                  <a:srgbClr val="00B0F0"/>
                </a:solidFill>
              </a:rPr>
              <a:t>How do organizations manage training?</a:t>
            </a:r>
          </a:p>
          <a:p>
            <a:r>
              <a:rPr lang="en-IN" sz="2400" dirty="0"/>
              <a:t>Here are </a:t>
            </a:r>
            <a:r>
              <a:rPr lang="en-IN" sz="2400" dirty="0" smtClean="0"/>
              <a:t>some  </a:t>
            </a:r>
            <a:r>
              <a:rPr lang="en-IN" sz="2400" dirty="0"/>
              <a:t>keys to managing staff training and </a:t>
            </a:r>
            <a:r>
              <a:rPr lang="en-IN" sz="2400" dirty="0" smtClean="0"/>
              <a:t>development –</a:t>
            </a:r>
          </a:p>
          <a:p>
            <a:endParaRPr lang="en-IN" sz="2400" dirty="0"/>
          </a:p>
          <a:p>
            <a:pPr marL="514350" indent="-514350">
              <a:buFont typeface="+mj-lt"/>
              <a:buAutoNum type="romanUcPeriod"/>
            </a:pPr>
            <a:r>
              <a:rPr lang="en-IN" sz="2400" dirty="0"/>
              <a:t>Conduct an analysis of training needs and interests. ...</a:t>
            </a:r>
          </a:p>
          <a:p>
            <a:pPr marL="514350" indent="-514350">
              <a:buFont typeface="+mj-lt"/>
              <a:buAutoNum type="romanUcPeriod"/>
            </a:pPr>
            <a:r>
              <a:rPr lang="en-IN" sz="2400" dirty="0"/>
              <a:t>Prioritize training needs and interests. ...</a:t>
            </a:r>
          </a:p>
          <a:p>
            <a:pPr marL="514350" indent="-514350">
              <a:buFont typeface="+mj-lt"/>
              <a:buAutoNum type="romanUcPeriod"/>
            </a:pPr>
            <a:r>
              <a:rPr lang="en-IN" sz="2400" dirty="0"/>
              <a:t>Set your budget and allocate time and money. ...</a:t>
            </a:r>
          </a:p>
          <a:p>
            <a:pPr marL="514350" indent="-514350">
              <a:buFont typeface="+mj-lt"/>
              <a:buAutoNum type="romanUcPeriod"/>
            </a:pPr>
            <a:r>
              <a:rPr lang="en-IN" sz="2400" dirty="0"/>
              <a:t>Select training and development types. ...</a:t>
            </a:r>
          </a:p>
          <a:p>
            <a:pPr marL="514350" indent="-514350">
              <a:buFont typeface="+mj-lt"/>
              <a:buAutoNum type="romanUcPeriod"/>
            </a:pPr>
            <a:r>
              <a:rPr lang="en-IN" sz="2400" dirty="0"/>
              <a:t>Create training and development initiatives.</a:t>
            </a:r>
          </a:p>
        </p:txBody>
      </p:sp>
    </p:spTree>
    <p:extLst>
      <p:ext uri="{BB962C8B-B14F-4D97-AF65-F5344CB8AC3E}">
        <p14:creationId xmlns:p14="http://schemas.microsoft.com/office/powerpoint/2010/main" val="3216624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838200"/>
            <a:ext cx="5181600" cy="5324535"/>
          </a:xfrm>
          <a:prstGeom prst="rect">
            <a:avLst/>
          </a:prstGeom>
        </p:spPr>
        <p:txBody>
          <a:bodyPr wrap="square">
            <a:spAutoFit/>
          </a:bodyPr>
          <a:lstStyle/>
          <a:p>
            <a:r>
              <a:rPr lang="en-IN" sz="3600" dirty="0" smtClean="0"/>
              <a:t>YOU CAN EXPAND YOUR KNOWLEDGE THROUGH THIS LINK ALSO </a:t>
            </a:r>
          </a:p>
          <a:p>
            <a:endParaRPr lang="en-IN" sz="3600" dirty="0"/>
          </a:p>
          <a:p>
            <a:r>
              <a:rPr lang="en-IN" sz="4000" dirty="0" smtClean="0"/>
              <a:t>:</a:t>
            </a:r>
            <a:r>
              <a:rPr lang="en-IN" sz="4000" dirty="0" smtClean="0">
                <a:solidFill>
                  <a:srgbClr val="FFFF00"/>
                </a:solidFill>
              </a:rPr>
              <a:t>https</a:t>
            </a:r>
            <a:r>
              <a:rPr lang="en-IN" sz="4000" dirty="0">
                <a:solidFill>
                  <a:srgbClr val="FFFF00"/>
                </a:solidFill>
              </a:rPr>
              <a:t>://www.slideshare.net/anandavi/management-training-and-development-11880521</a:t>
            </a:r>
          </a:p>
        </p:txBody>
      </p:sp>
    </p:spTree>
    <p:extLst>
      <p:ext uri="{BB962C8B-B14F-4D97-AF65-F5344CB8AC3E}">
        <p14:creationId xmlns:p14="http://schemas.microsoft.com/office/powerpoint/2010/main" val="493661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1"/>
            <a:ext cx="6172200" cy="2585323"/>
          </a:xfrm>
          <a:prstGeom prst="rect">
            <a:avLst/>
          </a:prstGeom>
        </p:spPr>
        <p:txBody>
          <a:bodyPr wrap="square">
            <a:spAutoFit/>
          </a:bodyPr>
          <a:lstStyle/>
          <a:p>
            <a:r>
              <a:rPr lang="en-IN" dirty="0"/>
              <a:t>At Training Industry, we study the practices of high-performing training organizations to better understand what and why some organizations achieve better results than others. We’ve learned that great training organizations focus on the basics of training management: strategic alignment, content development, delivery, administration, technology integration, portfolio management, reporting, and diagnostics. From many of my conversations with leaders of training functions that are not performing well, most believe they are focused on the same capabilities.</a:t>
            </a:r>
          </a:p>
        </p:txBody>
      </p:sp>
      <p:sp>
        <p:nvSpPr>
          <p:cNvPr id="3" name="Rectangle 2"/>
          <p:cNvSpPr/>
          <p:nvPr/>
        </p:nvSpPr>
        <p:spPr>
          <a:xfrm>
            <a:off x="1981200" y="2813924"/>
            <a:ext cx="4495800" cy="3570208"/>
          </a:xfrm>
          <a:prstGeom prst="rect">
            <a:avLst/>
          </a:prstGeom>
        </p:spPr>
        <p:txBody>
          <a:bodyPr wrap="square">
            <a:spAutoFit/>
          </a:bodyPr>
          <a:lstStyle/>
          <a:p>
            <a:r>
              <a:rPr lang="en-IN" sz="2000" dirty="0">
                <a:solidFill>
                  <a:srgbClr val="FF0000"/>
                </a:solidFill>
              </a:rPr>
              <a:t>Here are seven fundamentals to help learning leaders in achieving great results.</a:t>
            </a:r>
          </a:p>
          <a:p>
            <a:endParaRPr lang="en-IN" dirty="0"/>
          </a:p>
          <a:p>
            <a:r>
              <a:rPr lang="en-IN" sz="2400" dirty="0">
                <a:solidFill>
                  <a:srgbClr val="FFFF00"/>
                </a:solidFill>
              </a:rPr>
              <a:t>Focus on performance</a:t>
            </a:r>
            <a:r>
              <a:rPr lang="en-IN" dirty="0"/>
              <a:t>. Training is a performance organization, not a classroom or events management activity. The focus of the training organization is to help the business and individuals within the business to perform better. Our responsibility to the learner does not end when the course is over. It ends when an individual achieves a targeted level of performance.</a:t>
            </a:r>
          </a:p>
        </p:txBody>
      </p:sp>
    </p:spTree>
    <p:extLst>
      <p:ext uri="{BB962C8B-B14F-4D97-AF65-F5344CB8AC3E}">
        <p14:creationId xmlns:p14="http://schemas.microsoft.com/office/powerpoint/2010/main" val="838003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066799"/>
            <a:ext cx="5562600" cy="5016758"/>
          </a:xfrm>
          <a:prstGeom prst="rect">
            <a:avLst/>
          </a:prstGeom>
        </p:spPr>
        <p:txBody>
          <a:bodyPr wrap="square">
            <a:spAutoFit/>
          </a:bodyPr>
          <a:lstStyle/>
          <a:p>
            <a:r>
              <a:rPr lang="en-IN" sz="2000" dirty="0">
                <a:solidFill>
                  <a:srgbClr val="FFFF00"/>
                </a:solidFill>
              </a:rPr>
              <a:t>Design learning solutions for jobs or tasks </a:t>
            </a:r>
            <a:r>
              <a:rPr lang="en-IN" sz="2000" dirty="0" smtClean="0"/>
              <a:t>–</a:t>
            </a:r>
          </a:p>
          <a:p>
            <a:r>
              <a:rPr lang="en-IN" sz="2000" dirty="0" smtClean="0"/>
              <a:t> </a:t>
            </a:r>
            <a:r>
              <a:rPr lang="en-IN" sz="2000" dirty="0"/>
              <a:t>not for topics. Training is about helping a learner perform a task or a role, not providing them with information. Yes, courses that communicate information help us understand what we should be doing, but our training must teach a learner how to do a job, not what doing a good job looks like</a:t>
            </a:r>
            <a:r>
              <a:rPr lang="en-IN" sz="2000" dirty="0" smtClean="0"/>
              <a:t>.</a:t>
            </a:r>
          </a:p>
          <a:p>
            <a:endParaRPr lang="en-IN" sz="2000" dirty="0"/>
          </a:p>
          <a:p>
            <a:endParaRPr lang="en-IN" sz="2000" dirty="0"/>
          </a:p>
          <a:p>
            <a:r>
              <a:rPr lang="en-IN" sz="2000" dirty="0">
                <a:solidFill>
                  <a:srgbClr val="FFFF00"/>
                </a:solidFill>
              </a:rPr>
              <a:t>Be process </a:t>
            </a:r>
            <a:r>
              <a:rPr lang="en-IN" sz="2000" dirty="0" smtClean="0">
                <a:solidFill>
                  <a:srgbClr val="FFFF00"/>
                </a:solidFill>
              </a:rPr>
              <a:t>excellent</a:t>
            </a:r>
          </a:p>
          <a:p>
            <a:r>
              <a:rPr lang="en-IN" sz="2000" dirty="0" smtClean="0"/>
              <a:t>. </a:t>
            </a:r>
            <a:r>
              <a:rPr lang="en-IN" sz="2000" dirty="0"/>
              <a:t>Good processes beget good </a:t>
            </a:r>
            <a:r>
              <a:rPr lang="en-IN" sz="2000" dirty="0" smtClean="0"/>
              <a:t>behaviours. </a:t>
            </a:r>
            <a:r>
              <a:rPr lang="en-IN" sz="2000" dirty="0"/>
              <a:t>High-performing training organizations are an integration of many processes. If your training processes are well-designed and managed, then those who perform the processes of training will deliver a better training experience.</a:t>
            </a:r>
          </a:p>
        </p:txBody>
      </p:sp>
    </p:spTree>
    <p:extLst>
      <p:ext uri="{BB962C8B-B14F-4D97-AF65-F5344CB8AC3E}">
        <p14:creationId xmlns:p14="http://schemas.microsoft.com/office/powerpoint/2010/main" val="161500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457200"/>
            <a:ext cx="5410200" cy="5324535"/>
          </a:xfrm>
          <a:prstGeom prst="rect">
            <a:avLst/>
          </a:prstGeom>
        </p:spPr>
        <p:txBody>
          <a:bodyPr wrap="square">
            <a:spAutoFit/>
          </a:bodyPr>
          <a:lstStyle/>
          <a:p>
            <a:r>
              <a:rPr lang="en-IN" sz="2000" dirty="0">
                <a:solidFill>
                  <a:srgbClr val="FFFF00"/>
                </a:solidFill>
              </a:rPr>
              <a:t>Performance improvement takes time. </a:t>
            </a:r>
            <a:r>
              <a:rPr lang="en-IN" sz="2000" dirty="0"/>
              <a:t>Training is not a single event. </a:t>
            </a:r>
            <a:r>
              <a:rPr lang="en-IN" sz="2000" dirty="0" smtClean="0"/>
              <a:t>Embargoes </a:t>
            </a:r>
            <a:r>
              <a:rPr lang="en-IN" sz="2000" dirty="0"/>
              <a:t>taught us that learning best occurs over an extended period of time (spacing effect), not when we consume large amounts of information in a single setting. An effective learning solution integrates all aspects of learning – from </a:t>
            </a:r>
            <a:r>
              <a:rPr lang="en-IN" sz="2000" dirty="0" smtClean="0"/>
              <a:t>on boarding</a:t>
            </a:r>
            <a:r>
              <a:rPr lang="en-IN" sz="2000" dirty="0"/>
              <a:t>, formal training, reinforcement, and evaluation</a:t>
            </a:r>
            <a:r>
              <a:rPr lang="en-IN" sz="2000" dirty="0" smtClean="0"/>
              <a:t>.</a:t>
            </a:r>
          </a:p>
          <a:p>
            <a:endParaRPr lang="en-IN" sz="2000" dirty="0"/>
          </a:p>
          <a:p>
            <a:endParaRPr lang="en-IN" sz="2000" dirty="0" smtClean="0">
              <a:solidFill>
                <a:srgbClr val="FFFF00"/>
              </a:solidFill>
            </a:endParaRPr>
          </a:p>
          <a:p>
            <a:endParaRPr lang="en-IN" sz="2000" dirty="0">
              <a:solidFill>
                <a:srgbClr val="FFFF00"/>
              </a:solidFill>
            </a:endParaRPr>
          </a:p>
          <a:p>
            <a:r>
              <a:rPr lang="en-IN" sz="2000" dirty="0" smtClean="0">
                <a:solidFill>
                  <a:srgbClr val="FFFF00"/>
                </a:solidFill>
              </a:rPr>
              <a:t>Design </a:t>
            </a:r>
            <a:r>
              <a:rPr lang="en-IN" sz="2000" dirty="0">
                <a:solidFill>
                  <a:srgbClr val="FFFF00"/>
                </a:solidFill>
              </a:rPr>
              <a:t>practice into daily job routines</a:t>
            </a:r>
            <a:r>
              <a:rPr lang="en-IN" sz="2000" dirty="0"/>
              <a:t>. It is a well-understood truth that the best way to learn something is to do it. Practice is doing and should be deliberate. Design practice into the learning experience, and that includes on-the-job routines. Make practice an </a:t>
            </a:r>
            <a:r>
              <a:rPr lang="en-IN" sz="2000" dirty="0" smtClean="0"/>
              <a:t>on going </a:t>
            </a:r>
            <a:r>
              <a:rPr lang="en-IN" sz="2000" dirty="0"/>
              <a:t>improvement routine.</a:t>
            </a:r>
          </a:p>
        </p:txBody>
      </p:sp>
    </p:spTree>
    <p:extLst>
      <p:ext uri="{BB962C8B-B14F-4D97-AF65-F5344CB8AC3E}">
        <p14:creationId xmlns:p14="http://schemas.microsoft.com/office/powerpoint/2010/main" val="203624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3912" y="1582341"/>
            <a:ext cx="6473687" cy="4401205"/>
          </a:xfrm>
          <a:prstGeom prst="rect">
            <a:avLst/>
          </a:prstGeom>
        </p:spPr>
        <p:txBody>
          <a:bodyPr wrap="square">
            <a:spAutoFit/>
          </a:bodyPr>
          <a:lstStyle/>
          <a:p>
            <a:r>
              <a:rPr lang="en-IN" sz="2000" dirty="0">
                <a:solidFill>
                  <a:srgbClr val="FFFF00"/>
                </a:solidFill>
              </a:rPr>
              <a:t>Reinforce </a:t>
            </a:r>
            <a:r>
              <a:rPr lang="en-IN" sz="2000">
                <a:solidFill>
                  <a:srgbClr val="FFFF00"/>
                </a:solidFill>
              </a:rPr>
              <a:t>good </a:t>
            </a:r>
            <a:r>
              <a:rPr lang="en-IN" sz="2000" smtClean="0">
                <a:solidFill>
                  <a:srgbClr val="FFFF00"/>
                </a:solidFill>
              </a:rPr>
              <a:t>behaviour. </a:t>
            </a:r>
            <a:r>
              <a:rPr lang="en-IN" sz="2000" dirty="0" smtClean="0"/>
              <a:t>On going </a:t>
            </a:r>
            <a:r>
              <a:rPr lang="en-IN" sz="2000" dirty="0"/>
              <a:t>performance improvement comes from the reinforcement of good </a:t>
            </a:r>
            <a:r>
              <a:rPr lang="en-IN" sz="2000" dirty="0" smtClean="0"/>
              <a:t>behaviour </a:t>
            </a:r>
            <a:r>
              <a:rPr lang="en-IN" sz="2000" dirty="0"/>
              <a:t>and best practices. Reinforcement should be an </a:t>
            </a:r>
            <a:r>
              <a:rPr lang="en-IN" sz="2000" dirty="0" smtClean="0"/>
              <a:t>on going </a:t>
            </a:r>
            <a:r>
              <a:rPr lang="en-IN" sz="2000" dirty="0"/>
              <a:t>activity, whether it be from access to timely information or reminders of what is expected and needed on the job</a:t>
            </a:r>
            <a:r>
              <a:rPr lang="en-IN" sz="2000" dirty="0" smtClean="0"/>
              <a:t>.</a:t>
            </a:r>
          </a:p>
          <a:p>
            <a:endParaRPr lang="en-IN" sz="2000" dirty="0"/>
          </a:p>
          <a:p>
            <a:endParaRPr lang="en-IN" sz="2000" dirty="0" smtClean="0"/>
          </a:p>
          <a:p>
            <a:endParaRPr lang="en-IN" sz="2000" dirty="0"/>
          </a:p>
          <a:p>
            <a:r>
              <a:rPr lang="en-IN" sz="2000" dirty="0">
                <a:solidFill>
                  <a:srgbClr val="FFFF00"/>
                </a:solidFill>
              </a:rPr>
              <a:t>Technology is an enabler</a:t>
            </a:r>
            <a:r>
              <a:rPr lang="en-IN" sz="2000" dirty="0"/>
              <a:t>. Tools and technologies for learning are not solutions chasing a problem. They are enablers that help us do the fundamentals effectively and more efficiently. Use technologies to help with the learning experience, but don’t expect them to be a solution when the basic process is not sound</a:t>
            </a:r>
            <a:r>
              <a:rPr lang="en-IN" dirty="0"/>
              <a:t>.</a:t>
            </a:r>
          </a:p>
        </p:txBody>
      </p:sp>
    </p:spTree>
    <p:extLst>
      <p:ext uri="{BB962C8B-B14F-4D97-AF65-F5344CB8AC3E}">
        <p14:creationId xmlns:p14="http://schemas.microsoft.com/office/powerpoint/2010/main" val="3329823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62</TotalTime>
  <Words>781</Words>
  <Application>Microsoft Office PowerPoint</Application>
  <PresentationFormat>On-screen Show (4:3)</PresentationFormat>
  <Paragraphs>45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BlackTie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NATURE AND SCOPE OF E - CHANNELS</dc:title>
  <dc:creator>mayank</dc:creator>
  <cp:lastModifiedBy>sony</cp:lastModifiedBy>
  <cp:revision>17</cp:revision>
  <dcterms:created xsi:type="dcterms:W3CDTF">2006-08-16T00:00:00Z</dcterms:created>
  <dcterms:modified xsi:type="dcterms:W3CDTF">2021-04-27T19:22:55Z</dcterms:modified>
</cp:coreProperties>
</file>