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5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1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7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2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9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6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9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53FFB-2339-499F-9A24-7E0CDE191215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C5D7-DB2E-4E15-A60D-80365BE62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0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FACULTY OF </a:t>
            </a:r>
            <a:r>
              <a:rPr lang="en-US" b="1" smtClean="0"/>
              <a:t>MANAGEMENT </a:t>
            </a:r>
            <a:r>
              <a:rPr lang="en-US" b="1" smtClean="0"/>
              <a:t>STUDIES (MLSU)</a:t>
            </a:r>
            <a:endParaRPr lang="en-US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8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HUMAN RESOURCE, TRAINING AND DEVELOPMENT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66336" y="318520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/>
              <a:t>UNIT = 3</a:t>
            </a:r>
          </a:p>
          <a:p>
            <a:r>
              <a:rPr lang="en-US" sz="2800" dirty="0" smtClean="0"/>
              <a:t>TOPIC </a:t>
            </a:r>
            <a:r>
              <a:rPr lang="en-US" sz="2800" dirty="0" smtClean="0"/>
              <a:t>: </a:t>
            </a:r>
            <a:r>
              <a:rPr lang="en-US" sz="2800" dirty="0" smtClean="0"/>
              <a:t>LESSON PLANNING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854575"/>
            <a:ext cx="8229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 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Ms</a:t>
            </a:r>
            <a:r>
              <a:rPr lang="en-US" sz="2800" b="1" dirty="0">
                <a:solidFill>
                  <a:sysClr val="windowText" lastClr="000000"/>
                </a:solidFill>
                <a:latin typeface="Calibri"/>
              </a:rPr>
              <a:t>.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TANUJA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SINGHAL               </a:t>
            </a:r>
            <a:r>
              <a:rPr lang="en-US" sz="2800" b="1" baseline="0" dirty="0" smtClean="0">
                <a:solidFill>
                  <a:sysClr val="windowText" lastClr="000000"/>
                </a:solidFill>
                <a:latin typeface="Calibri"/>
              </a:rPr>
              <a:t>FOR : CMAT 3</a:t>
            </a:r>
            <a:r>
              <a:rPr lang="en-US" sz="2800" b="1" baseline="30000" dirty="0" smtClean="0">
                <a:solidFill>
                  <a:sysClr val="windowText" lastClr="000000"/>
                </a:solidFill>
                <a:latin typeface="Calibri"/>
              </a:rPr>
              <a:t>rd</a:t>
            </a:r>
            <a:r>
              <a:rPr lang="en-US" sz="2800" b="1" baseline="0" dirty="0" smtClean="0">
                <a:solidFill>
                  <a:sysClr val="windowText" lastClr="000000"/>
                </a:solidFill>
                <a:latin typeface="Calibri"/>
              </a:rPr>
              <a:t> SEM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366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And Unit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Decide </a:t>
            </a:r>
            <a:r>
              <a:rPr lang="en-US" dirty="0"/>
              <a:t>a topic </a:t>
            </a:r>
          </a:p>
          <a:p>
            <a:r>
              <a:rPr lang="en-US" dirty="0" smtClean="0"/>
              <a:t>Determine </a:t>
            </a:r>
            <a:r>
              <a:rPr lang="en-US" dirty="0"/>
              <a:t>objectives </a:t>
            </a:r>
          </a:p>
          <a:p>
            <a:r>
              <a:rPr lang="en-US" dirty="0" smtClean="0"/>
              <a:t>Identify </a:t>
            </a:r>
            <a:r>
              <a:rPr lang="en-US" dirty="0"/>
              <a:t>learning outcomes- (the desirable results) </a:t>
            </a:r>
          </a:p>
          <a:p>
            <a:r>
              <a:rPr lang="en-US" dirty="0" smtClean="0"/>
              <a:t>Determine </a:t>
            </a:r>
            <a:r>
              <a:rPr lang="en-US" dirty="0"/>
              <a:t>assessment </a:t>
            </a:r>
          </a:p>
          <a:p>
            <a:r>
              <a:rPr lang="en-US" dirty="0" smtClean="0"/>
              <a:t>Design </a:t>
            </a:r>
            <a:r>
              <a:rPr lang="en-US" dirty="0"/>
              <a:t>learning experiences and organize material- the content </a:t>
            </a:r>
          </a:p>
          <a:p>
            <a:r>
              <a:rPr lang="en-US" dirty="0" smtClean="0"/>
              <a:t>Develop </a:t>
            </a:r>
            <a:r>
              <a:rPr lang="en-US" dirty="0"/>
              <a:t>evaluation mechanism-evaluation Information marketing-course description</a:t>
            </a:r>
          </a:p>
        </p:txBody>
      </p:sp>
    </p:spTree>
    <p:extLst>
      <p:ext uri="{BB962C8B-B14F-4D97-AF65-F5344CB8AC3E}">
        <p14:creationId xmlns:p14="http://schemas.microsoft.com/office/powerpoint/2010/main" val="1135466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up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Outcomes </a:t>
            </a:r>
            <a:r>
              <a:rPr lang="en-US" dirty="0"/>
              <a:t>can be written up in the following format: </a:t>
            </a:r>
          </a:p>
          <a:p>
            <a:r>
              <a:rPr lang="en-US" dirty="0" smtClean="0"/>
              <a:t>At </a:t>
            </a:r>
            <a:r>
              <a:rPr lang="en-US" dirty="0"/>
              <a:t>the end of this course students should be able to: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Define...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Summarize</a:t>
            </a:r>
            <a:r>
              <a:rPr lang="en-US" dirty="0"/>
              <a:t>...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Demonstrate</a:t>
            </a:r>
            <a:r>
              <a:rPr lang="en-US" dirty="0"/>
              <a:t>...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Analyses</a:t>
            </a:r>
            <a:r>
              <a:rPr lang="en-US" dirty="0"/>
              <a:t>...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Critique</a:t>
            </a:r>
            <a:r>
              <a:rPr lang="en-US" dirty="0"/>
              <a:t>...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Integrate</a:t>
            </a:r>
            <a:r>
              <a:rPr lang="en-US" dirty="0"/>
              <a:t>...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Discussion </a:t>
            </a:r>
            <a:r>
              <a:rPr lang="en-US" dirty="0"/>
              <a:t>of Outcomes </a:t>
            </a:r>
          </a:p>
          <a:p>
            <a:r>
              <a:rPr lang="en-US" dirty="0" smtClean="0"/>
              <a:t>Discussion </a:t>
            </a:r>
            <a:r>
              <a:rPr lang="en-US" dirty="0"/>
              <a:t>of Outcomes </a:t>
            </a:r>
          </a:p>
          <a:p>
            <a:r>
              <a:rPr lang="en-US" dirty="0" smtClean="0"/>
              <a:t>Check </a:t>
            </a:r>
            <a:r>
              <a:rPr lang="en-US" dirty="0"/>
              <a:t>of Understanding </a:t>
            </a:r>
          </a:p>
          <a:p>
            <a:r>
              <a:rPr lang="en-US" dirty="0" smtClean="0"/>
              <a:t>Assessment </a:t>
            </a:r>
          </a:p>
          <a:p>
            <a:r>
              <a:rPr lang="en-US" dirty="0" smtClean="0"/>
              <a:t>Planning </a:t>
            </a:r>
            <a:r>
              <a:rPr lang="en-US" dirty="0"/>
              <a:t>Content </a:t>
            </a:r>
          </a:p>
          <a:p>
            <a:r>
              <a:rPr lang="en-US" dirty="0" smtClean="0"/>
              <a:t>Important </a:t>
            </a:r>
            <a:r>
              <a:rPr lang="en-US" dirty="0"/>
              <a:t>Points </a:t>
            </a:r>
          </a:p>
          <a:p>
            <a:r>
              <a:rPr lang="en-US" dirty="0" smtClean="0"/>
              <a:t>Evaluation </a:t>
            </a:r>
          </a:p>
          <a:p>
            <a:r>
              <a:rPr lang="en-US" dirty="0" smtClean="0"/>
              <a:t>Course </a:t>
            </a:r>
            <a:r>
              <a:rPr lang="en-US" dirty="0"/>
              <a:t>Descriptions</a:t>
            </a:r>
          </a:p>
        </p:txBody>
      </p:sp>
    </p:spTree>
    <p:extLst>
      <p:ext uri="{BB962C8B-B14F-4D97-AF65-F5344CB8AC3E}">
        <p14:creationId xmlns:p14="http://schemas.microsoft.com/office/powerpoint/2010/main" val="300079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 Steps In Lesson 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r>
              <a:rPr lang="en-US" dirty="0"/>
              <a:t>learning objectives </a:t>
            </a:r>
          </a:p>
          <a:p>
            <a:r>
              <a:rPr lang="en-US" dirty="0" smtClean="0"/>
              <a:t>Develop </a:t>
            </a:r>
            <a:r>
              <a:rPr lang="en-US" dirty="0"/>
              <a:t>the introduction </a:t>
            </a:r>
          </a:p>
          <a:p>
            <a:r>
              <a:rPr lang="en-US" dirty="0" smtClean="0"/>
              <a:t>Plan </a:t>
            </a:r>
            <a:r>
              <a:rPr lang="en-US" dirty="0"/>
              <a:t>the specific learning activities (the main body of the lesson) </a:t>
            </a:r>
          </a:p>
          <a:p>
            <a:r>
              <a:rPr lang="en-US" dirty="0" smtClean="0"/>
              <a:t>Plan </a:t>
            </a:r>
            <a:r>
              <a:rPr lang="en-US" dirty="0"/>
              <a:t>to check for understanding </a:t>
            </a:r>
          </a:p>
          <a:p>
            <a:r>
              <a:rPr lang="en-US" dirty="0" smtClean="0"/>
              <a:t>Develop </a:t>
            </a:r>
            <a:r>
              <a:rPr lang="en-US" dirty="0"/>
              <a:t>a conclusion and a preview </a:t>
            </a:r>
          </a:p>
          <a:p>
            <a:r>
              <a:rPr lang="en-US" dirty="0" smtClean="0"/>
              <a:t>Create </a:t>
            </a:r>
            <a:r>
              <a:rPr lang="en-US" dirty="0"/>
              <a:t>a realistic timeline</a:t>
            </a:r>
          </a:p>
        </p:txBody>
      </p:sp>
    </p:spTree>
    <p:extLst>
      <p:ext uri="{BB962C8B-B14F-4D97-AF65-F5344CB8AC3E}">
        <p14:creationId xmlns:p14="http://schemas.microsoft.com/office/powerpoint/2010/main" val="95050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 Planning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lesson plan is a road map of the </a:t>
            </a:r>
            <a:r>
              <a:rPr lang="en-US" dirty="0" smtClean="0"/>
              <a:t>instructions.</a:t>
            </a:r>
          </a:p>
          <a:p>
            <a:r>
              <a:rPr lang="en-US" dirty="0" smtClean="0"/>
              <a:t>It </a:t>
            </a:r>
            <a:r>
              <a:rPr lang="en-US" dirty="0"/>
              <a:t>helps in achieving goals and objectives, and same can be said on the part of the </a:t>
            </a:r>
            <a:r>
              <a:rPr lang="en-US" dirty="0" smtClean="0"/>
              <a:t>students.</a:t>
            </a:r>
          </a:p>
          <a:p>
            <a:r>
              <a:rPr lang="en-US" dirty="0" smtClean="0"/>
              <a:t>It </a:t>
            </a:r>
            <a:r>
              <a:rPr lang="en-US" dirty="0"/>
              <a:t>helps to get rid of problems or avoid </a:t>
            </a:r>
            <a:r>
              <a:rPr lang="en-US" dirty="0" smtClean="0"/>
              <a:t>them.</a:t>
            </a:r>
          </a:p>
          <a:p>
            <a:r>
              <a:rPr lang="en-US" dirty="0" smtClean="0"/>
              <a:t>It </a:t>
            </a:r>
            <a:r>
              <a:rPr lang="en-US" dirty="0"/>
              <a:t>gives a reality check of everyday </a:t>
            </a:r>
            <a:r>
              <a:rPr lang="en-US" dirty="0" smtClean="0"/>
              <a:t>performance.</a:t>
            </a:r>
          </a:p>
          <a:p>
            <a:r>
              <a:rPr lang="en-US" dirty="0" smtClean="0"/>
              <a:t>It </a:t>
            </a:r>
            <a:r>
              <a:rPr lang="en-US" dirty="0"/>
              <a:t>improves the habit and attitude of the </a:t>
            </a:r>
            <a:r>
              <a:rPr lang="en-US" dirty="0" smtClean="0"/>
              <a:t>students.</a:t>
            </a:r>
          </a:p>
          <a:p>
            <a:r>
              <a:rPr lang="en-US" dirty="0" smtClean="0"/>
              <a:t>It </a:t>
            </a:r>
            <a:r>
              <a:rPr lang="en-US" dirty="0"/>
              <a:t>improves the teaching </a:t>
            </a:r>
            <a:r>
              <a:rPr lang="en-US" dirty="0" smtClean="0"/>
              <a:t>skills.</a:t>
            </a:r>
          </a:p>
          <a:p>
            <a:r>
              <a:rPr lang="en-US" dirty="0" smtClean="0"/>
              <a:t>It </a:t>
            </a:r>
            <a:r>
              <a:rPr lang="en-US" dirty="0"/>
              <a:t>makes teaching ordinary and </a:t>
            </a:r>
            <a:r>
              <a:rPr lang="en-US" dirty="0" smtClean="0"/>
              <a:t>easy.</a:t>
            </a:r>
          </a:p>
          <a:p>
            <a:r>
              <a:rPr lang="en-US" dirty="0" smtClean="0"/>
              <a:t>It </a:t>
            </a:r>
            <a:r>
              <a:rPr lang="en-US" dirty="0"/>
              <a:t>makes the teacher organized during </a:t>
            </a:r>
            <a:r>
              <a:rPr lang="en-US" dirty="0" smtClean="0"/>
              <a:t>teaching.</a:t>
            </a:r>
          </a:p>
          <a:p>
            <a:r>
              <a:rPr lang="en-US" dirty="0" smtClean="0"/>
              <a:t>Lesson </a:t>
            </a:r>
            <a:r>
              <a:rPr lang="en-US" dirty="0"/>
              <a:t>planning determines when to include the interesting facts to attract the students’ attention. </a:t>
            </a:r>
          </a:p>
          <a:p>
            <a:r>
              <a:rPr lang="en-US" dirty="0" smtClean="0"/>
              <a:t>It </a:t>
            </a:r>
            <a:r>
              <a:rPr lang="en-US" dirty="0"/>
              <a:t>enables the teacher to impart the things the students can do at the best of their abilities.</a:t>
            </a:r>
          </a:p>
        </p:txBody>
      </p:sp>
    </p:spTree>
    <p:extLst>
      <p:ext uri="{BB962C8B-B14F-4D97-AF65-F5344CB8AC3E}">
        <p14:creationId xmlns:p14="http://schemas.microsoft.com/office/powerpoint/2010/main" val="77221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lesson planning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Objectives for student learning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smtClean="0"/>
              <a:t>Teaching/learning activities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Strategies to check student understanding</a:t>
            </a:r>
          </a:p>
        </p:txBody>
      </p:sp>
    </p:spTree>
    <p:extLst>
      <p:ext uri="{BB962C8B-B14F-4D97-AF65-F5344CB8AC3E}">
        <p14:creationId xmlns:p14="http://schemas.microsoft.com/office/powerpoint/2010/main" val="335356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Lesson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Development </a:t>
            </a:r>
          </a:p>
          <a:p>
            <a:r>
              <a:rPr lang="en-US" dirty="0" smtClean="0"/>
              <a:t>Conclusion </a:t>
            </a:r>
          </a:p>
          <a:p>
            <a:r>
              <a:rPr lang="en-US" dirty="0" smtClean="0"/>
              <a:t>Ask </a:t>
            </a:r>
            <a:r>
              <a:rPr lang="en-US" dirty="0"/>
              <a:t>for questions </a:t>
            </a:r>
          </a:p>
          <a:p>
            <a:r>
              <a:rPr lang="en-US" dirty="0" smtClean="0"/>
              <a:t>Summarize </a:t>
            </a:r>
            <a:r>
              <a:rPr lang="en-US" dirty="0"/>
              <a:t>the main points and explain how they relate to the course </a:t>
            </a:r>
          </a:p>
          <a:p>
            <a:r>
              <a:rPr lang="en-US" dirty="0" smtClean="0"/>
              <a:t>Next </a:t>
            </a:r>
            <a:r>
              <a:rPr lang="en-US" dirty="0"/>
              <a:t>lesson </a:t>
            </a:r>
          </a:p>
          <a:p>
            <a:r>
              <a:rPr lang="en-US" dirty="0" smtClean="0"/>
              <a:t>Recapitalize </a:t>
            </a:r>
            <a:r>
              <a:rPr lang="en-US" dirty="0"/>
              <a:t>or one-minute writing about the taught lesson</a:t>
            </a:r>
          </a:p>
        </p:txBody>
      </p:sp>
    </p:spTree>
    <p:extLst>
      <p:ext uri="{BB962C8B-B14F-4D97-AF65-F5344CB8AC3E}">
        <p14:creationId xmlns:p14="http://schemas.microsoft.com/office/powerpoint/2010/main" val="246210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Lesson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basic </a:t>
            </a:r>
            <a:r>
              <a:rPr lang="en-US" dirty="0"/>
              <a:t>elements: </a:t>
            </a:r>
          </a:p>
          <a:p>
            <a:r>
              <a:rPr lang="en-US" dirty="0" smtClean="0"/>
              <a:t>3-5 </a:t>
            </a:r>
            <a:r>
              <a:rPr lang="en-US" dirty="0"/>
              <a:t>lesson objectives </a:t>
            </a:r>
          </a:p>
          <a:p>
            <a:r>
              <a:rPr lang="en-US" dirty="0" smtClean="0"/>
              <a:t>Content </a:t>
            </a:r>
            <a:r>
              <a:rPr lang="en-US" dirty="0"/>
              <a:t>to be covered </a:t>
            </a:r>
          </a:p>
          <a:p>
            <a:r>
              <a:rPr lang="en-US" dirty="0" smtClean="0"/>
              <a:t>Activities </a:t>
            </a:r>
            <a:r>
              <a:rPr lang="en-US" dirty="0"/>
              <a:t>(lecture, group work, problem-solving, etc.) </a:t>
            </a:r>
          </a:p>
          <a:p>
            <a:r>
              <a:rPr lang="en-US" dirty="0" smtClean="0"/>
              <a:t>Resources </a:t>
            </a:r>
            <a:r>
              <a:rPr lang="en-US" dirty="0"/>
              <a:t>and materials needed (including technology) </a:t>
            </a:r>
          </a:p>
          <a:p>
            <a:r>
              <a:rPr lang="en-US" dirty="0" smtClean="0"/>
              <a:t>Timing </a:t>
            </a:r>
          </a:p>
          <a:p>
            <a:r>
              <a:rPr lang="en-US" dirty="0" smtClean="0"/>
              <a:t>Out </a:t>
            </a:r>
            <a:r>
              <a:rPr lang="en-US" dirty="0"/>
              <a:t>of class work and assessment</a:t>
            </a:r>
          </a:p>
        </p:txBody>
      </p:sp>
    </p:spTree>
    <p:extLst>
      <p:ext uri="{BB962C8B-B14F-4D97-AF65-F5344CB8AC3E}">
        <p14:creationId xmlns:p14="http://schemas.microsoft.com/office/powerpoint/2010/main" val="389397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following classic lesson planning models are most popular in lesson planning. These are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Gagne’s frame work for instructional development,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Hunter’s seven steps of lesson planning 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The 5 E's lesson planning model</a:t>
            </a:r>
          </a:p>
        </p:txBody>
      </p:sp>
    </p:spTree>
    <p:extLst>
      <p:ext uri="{BB962C8B-B14F-4D97-AF65-F5344CB8AC3E}">
        <p14:creationId xmlns:p14="http://schemas.microsoft.com/office/powerpoint/2010/main" val="409876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Gagne’s frame work for instructional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Gaining </a:t>
            </a:r>
            <a:r>
              <a:rPr lang="en-US" dirty="0"/>
              <a:t>attention </a:t>
            </a:r>
          </a:p>
          <a:p>
            <a:r>
              <a:rPr lang="en-US" dirty="0" smtClean="0"/>
              <a:t>Informing </a:t>
            </a:r>
            <a:r>
              <a:rPr lang="en-US" dirty="0"/>
              <a:t>learners of the objective </a:t>
            </a:r>
          </a:p>
          <a:p>
            <a:r>
              <a:rPr lang="en-US" dirty="0" smtClean="0"/>
              <a:t>Stimulating </a:t>
            </a:r>
            <a:r>
              <a:rPr lang="en-US" dirty="0"/>
              <a:t>recall of prior learning </a:t>
            </a:r>
          </a:p>
          <a:p>
            <a:r>
              <a:rPr lang="en-US" dirty="0" smtClean="0"/>
              <a:t>Presenting </a:t>
            </a:r>
            <a:r>
              <a:rPr lang="en-US" dirty="0"/>
              <a:t>the content  Providing learning guidance </a:t>
            </a:r>
          </a:p>
          <a:p>
            <a:r>
              <a:rPr lang="en-US" dirty="0" smtClean="0"/>
              <a:t>Providing </a:t>
            </a:r>
            <a:r>
              <a:rPr lang="en-US" dirty="0"/>
              <a:t>opportunities to </a:t>
            </a:r>
            <a:r>
              <a:rPr lang="en-US" dirty="0" smtClean="0"/>
              <a:t>practice</a:t>
            </a:r>
          </a:p>
          <a:p>
            <a:r>
              <a:rPr lang="en-US" dirty="0" smtClean="0"/>
              <a:t>Providing </a:t>
            </a:r>
            <a:r>
              <a:rPr lang="en-US" dirty="0"/>
              <a:t>feedback (information about how to improve) </a:t>
            </a:r>
          </a:p>
          <a:p>
            <a:r>
              <a:rPr lang="en-US" dirty="0" smtClean="0"/>
              <a:t>Assessing </a:t>
            </a:r>
            <a:r>
              <a:rPr lang="en-US" dirty="0"/>
              <a:t>performance (exam, tests, papers) </a:t>
            </a:r>
          </a:p>
          <a:p>
            <a:r>
              <a:rPr lang="en-US" dirty="0" smtClean="0"/>
              <a:t>Enhancing </a:t>
            </a:r>
            <a:r>
              <a:rPr lang="en-US" dirty="0"/>
              <a:t>retention and transfer</a:t>
            </a:r>
          </a:p>
        </p:txBody>
      </p:sp>
    </p:spTree>
    <p:extLst>
      <p:ext uri="{BB962C8B-B14F-4D97-AF65-F5344CB8AC3E}">
        <p14:creationId xmlns:p14="http://schemas.microsoft.com/office/powerpoint/2010/main" val="346159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Madeline Hunter’s Seven Steps Lesson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Getting </a:t>
            </a:r>
            <a:r>
              <a:rPr lang="en-US" dirty="0"/>
              <a:t>Students Ready to </a:t>
            </a:r>
            <a:r>
              <a:rPr lang="en-US" dirty="0" smtClean="0"/>
              <a:t>Learn</a:t>
            </a:r>
          </a:p>
          <a:p>
            <a:r>
              <a:rPr lang="en-US" dirty="0" smtClean="0"/>
              <a:t>Review </a:t>
            </a:r>
          </a:p>
          <a:p>
            <a:r>
              <a:rPr lang="en-US" dirty="0" smtClean="0"/>
              <a:t>Protective Set</a:t>
            </a:r>
          </a:p>
          <a:p>
            <a:r>
              <a:rPr lang="en-US" dirty="0" smtClean="0"/>
              <a:t>Stating </a:t>
            </a:r>
            <a:r>
              <a:rPr lang="en-US" dirty="0"/>
              <a:t>the </a:t>
            </a:r>
            <a:r>
              <a:rPr lang="en-US" dirty="0" smtClean="0"/>
              <a:t>objective</a:t>
            </a:r>
          </a:p>
          <a:p>
            <a:pPr marL="0" indent="0">
              <a:buNone/>
            </a:pPr>
            <a:r>
              <a:rPr lang="en-US" dirty="0" smtClean="0"/>
              <a:t>Instruction </a:t>
            </a:r>
          </a:p>
          <a:p>
            <a:r>
              <a:rPr lang="en-US" dirty="0" smtClean="0"/>
              <a:t>Input </a:t>
            </a:r>
            <a:r>
              <a:rPr lang="en-US" dirty="0"/>
              <a:t>and modeling </a:t>
            </a:r>
          </a:p>
          <a:p>
            <a:pPr marL="0" indent="0">
              <a:buNone/>
            </a:pPr>
            <a:r>
              <a:rPr lang="en-US" dirty="0" smtClean="0"/>
              <a:t>Checking </a:t>
            </a:r>
            <a:r>
              <a:rPr lang="en-US" dirty="0"/>
              <a:t>for Understanding </a:t>
            </a:r>
          </a:p>
          <a:p>
            <a:r>
              <a:rPr lang="en-US" dirty="0" smtClean="0"/>
              <a:t>Check </a:t>
            </a:r>
            <a:r>
              <a:rPr lang="en-US" dirty="0"/>
              <a:t>for understanding </a:t>
            </a:r>
          </a:p>
          <a:p>
            <a:r>
              <a:rPr lang="en-US" dirty="0" smtClean="0"/>
              <a:t>Guided </a:t>
            </a:r>
            <a:r>
              <a:rPr lang="en-US" dirty="0"/>
              <a:t>practice (provide feedback without </a:t>
            </a:r>
            <a:r>
              <a:rPr lang="en-US" dirty="0" smtClean="0"/>
              <a:t>grading)</a:t>
            </a:r>
          </a:p>
          <a:p>
            <a:pPr marL="0" indent="0">
              <a:buNone/>
            </a:pPr>
            <a:r>
              <a:rPr lang="en-US" dirty="0" smtClean="0"/>
              <a:t>Independent Practice</a:t>
            </a:r>
          </a:p>
          <a:p>
            <a:r>
              <a:rPr lang="en-US" dirty="0" smtClean="0"/>
              <a:t>Independent </a:t>
            </a:r>
            <a:r>
              <a:rPr lang="en-US" dirty="0"/>
              <a:t>practice (usually for a graded assignment)</a:t>
            </a:r>
          </a:p>
        </p:txBody>
      </p:sp>
    </p:spTree>
    <p:extLst>
      <p:ext uri="{BB962C8B-B14F-4D97-AF65-F5344CB8AC3E}">
        <p14:creationId xmlns:p14="http://schemas.microsoft.com/office/powerpoint/2010/main" val="4569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E’s of Lesson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Engage </a:t>
            </a:r>
          </a:p>
          <a:p>
            <a:r>
              <a:rPr lang="en-US" dirty="0" smtClean="0"/>
              <a:t>Explore </a:t>
            </a:r>
          </a:p>
          <a:p>
            <a:r>
              <a:rPr lang="en-US" dirty="0" smtClean="0"/>
              <a:t>Explain </a:t>
            </a:r>
          </a:p>
          <a:p>
            <a:r>
              <a:rPr lang="en-US" dirty="0" smtClean="0"/>
              <a:t>Elaborate </a:t>
            </a:r>
          </a:p>
          <a:p>
            <a:r>
              <a:rPr lang="en-US" dirty="0" smtClean="0"/>
              <a:t>Evaluate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11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511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FACULTY OF MANAGEMENT STUDIES (MLSU)</vt:lpstr>
      <vt:lpstr>Lesson Planning </vt:lpstr>
      <vt:lpstr>Process of lesson planning </vt:lpstr>
      <vt:lpstr>Designing a Lesson Plan</vt:lpstr>
      <vt:lpstr>Approaches To Lesson Planning</vt:lpstr>
      <vt:lpstr>The following classic lesson planning models are most popular in lesson planning. These are </vt:lpstr>
      <vt:lpstr>Gagne’s frame work for instructional development</vt:lpstr>
      <vt:lpstr>Madeline Hunter’s Seven Steps Lesson Plan</vt:lpstr>
      <vt:lpstr>5 E’s of Lesson Planning</vt:lpstr>
      <vt:lpstr>Course And Unit Planning</vt:lpstr>
      <vt:lpstr>Writing up Outcomes</vt:lpstr>
      <vt:lpstr> Steps In Lesson Planning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3</cp:revision>
  <dcterms:created xsi:type="dcterms:W3CDTF">2021-04-27T18:47:26Z</dcterms:created>
  <dcterms:modified xsi:type="dcterms:W3CDTF">2021-04-27T19:09:40Z</dcterms:modified>
</cp:coreProperties>
</file>