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CF020-616D-41C7-A81C-0C79B1E22A7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4CD04854-438E-43D2-B92C-ADDBE9D5353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9FA5B6E5-06F1-4EA0-9815-813795D20641}"/>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18E8FE16-2C5D-412C-97EC-1DCD21F37F7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69F3FB1D-08FD-4E61-B4F6-AAE412F53389}"/>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0333904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584BD-D036-4E13-B273-433F4940276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EFB95F3-6315-4DF6-962A-865C6850682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CFBF89D-5A39-4A03-8330-3860A13E7160}"/>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D5A23FAC-ACB6-4065-B977-18EB9C88215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85D0B50-42A7-4110-B5D3-921C440D8083}"/>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32506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3C8961E-2269-4130-83CB-48F5720E169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944D7C6-CCAC-4E25-BA93-60B26930992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F84B5AD1-F1C8-4CA0-9602-53F275BBBC52}"/>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E71D859E-81B0-4692-ACCF-83603C9847F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FD77EF9-126F-45F8-A814-34196CE63425}"/>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567102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857D3-24F1-4DBD-B6AC-227480298D5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EDF05A49-0369-4300-AA5A-B237C90E87F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4C95B2A5-6AD1-432F-A165-B59BB2C622EE}"/>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607DCC1A-2CD0-4501-B8DF-DCCA680193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5A93206E-A331-47D3-B8E3-20E55A6D1F3A}"/>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68820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42330-EB65-4CDE-AC4A-63E185B2FBF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DEF8E304-88ED-4528-906C-65197ABE5A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D01FA5-7490-46C2-889B-B2FD7DC01325}"/>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84DE42C5-3AF1-43C5-A29B-F556591FE472}"/>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067BFCFF-2840-40F0-88E9-8A5CF5D76B59}"/>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4665402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77A74-1264-424C-8DC4-753D1139E356}"/>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B5EF9769-5FCA-4F2E-9240-4BF518A40E6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FDEF90C1-8A7C-4C2B-9C21-CCA9CCDE46A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D5987C25-B5F7-4E09-8C35-862E08B8D09E}"/>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6" name="Footer Placeholder 5">
            <a:extLst>
              <a:ext uri="{FF2B5EF4-FFF2-40B4-BE49-F238E27FC236}">
                <a16:creationId xmlns:a16="http://schemas.microsoft.com/office/drawing/2014/main" id="{4D64C98A-9196-4002-B2DE-ECE575055C18}"/>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737033B-2D4E-4CBC-9F8F-0467C56101DD}"/>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7049305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AA4528-E5B7-4957-9F4E-3C3F645C5EC2}"/>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4A72D74-5C33-470F-9C58-E8C848ECAB7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3DF4768-8DEC-430D-8DD8-F683FD073C7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5031EBE8-9A1E-4D8C-9615-FE01F7FF37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2A457CA-1DB2-4619-A368-849B5F758FE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6B4B4E1A-4F83-4E2B-AAA8-292A6FEE1A0C}"/>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8" name="Footer Placeholder 7">
            <a:extLst>
              <a:ext uri="{FF2B5EF4-FFF2-40B4-BE49-F238E27FC236}">
                <a16:creationId xmlns:a16="http://schemas.microsoft.com/office/drawing/2014/main" id="{809B17FC-DD32-4B8B-88E6-43F94E1DC6AE}"/>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23BFD41C-25B8-4788-A897-DBF2ACB91320}"/>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6102850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0E5D8-3828-4FE3-8D5E-C9351678942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2278A4F-CF43-4A36-BD21-4C9DEE01D34B}"/>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4" name="Footer Placeholder 3">
            <a:extLst>
              <a:ext uri="{FF2B5EF4-FFF2-40B4-BE49-F238E27FC236}">
                <a16:creationId xmlns:a16="http://schemas.microsoft.com/office/drawing/2014/main" id="{6B207F00-AC73-4AF3-9D5E-1D2B7DF96DD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8B35FDFD-6777-4CA6-815C-6689778C0098}"/>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3986789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F736A0-ACEB-4541-9039-8AD41C8379A4}"/>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3" name="Footer Placeholder 2">
            <a:extLst>
              <a:ext uri="{FF2B5EF4-FFF2-40B4-BE49-F238E27FC236}">
                <a16:creationId xmlns:a16="http://schemas.microsoft.com/office/drawing/2014/main" id="{32FEFF6F-5930-4BF3-9302-CF99B6A04094}"/>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AC013957-8367-4717-90C4-AACC790A88D2}"/>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4673227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DB1F0A-0832-4DF4-8AB9-613FAEB6D7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B5DC50E-D16D-46B2-8E13-B6929CC1D4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4F4142BB-48C4-4FAC-9F1B-3F0A49B06D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69AC404-2C39-44DD-81BE-C6B9516E59ED}"/>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6" name="Footer Placeholder 5">
            <a:extLst>
              <a:ext uri="{FF2B5EF4-FFF2-40B4-BE49-F238E27FC236}">
                <a16:creationId xmlns:a16="http://schemas.microsoft.com/office/drawing/2014/main" id="{B49CAF1A-304B-4A1C-AF8F-AD3E2926C13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EF425AB-D0BF-49BB-B229-CE6A76CE29B0}"/>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42624260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12E2BC-7D2C-448E-AAA9-0D3DEBAA22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81ECDD5E-5D5B-4C74-A83E-C0BD055F93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DC2073A1-B383-40DE-9D92-63A02470B4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A82CC8-8483-4D1A-9AB2-DBFC81DD6AE1}"/>
              </a:ext>
            </a:extLst>
          </p:cNvPr>
          <p:cNvSpPr>
            <a:spLocks noGrp="1"/>
          </p:cNvSpPr>
          <p:nvPr>
            <p:ph type="dt" sz="half" idx="10"/>
          </p:nvPr>
        </p:nvSpPr>
        <p:spPr/>
        <p:txBody>
          <a:bodyPr/>
          <a:lstStyle/>
          <a:p>
            <a:fld id="{00CF34A4-1AA1-4985-95E0-6E67CEAE9C49}" type="datetimeFigureOut">
              <a:rPr lang="en-IN" smtClean="0"/>
              <a:t>27-04-2021</a:t>
            </a:fld>
            <a:endParaRPr lang="en-IN"/>
          </a:p>
        </p:txBody>
      </p:sp>
      <p:sp>
        <p:nvSpPr>
          <p:cNvPr id="6" name="Footer Placeholder 5">
            <a:extLst>
              <a:ext uri="{FF2B5EF4-FFF2-40B4-BE49-F238E27FC236}">
                <a16:creationId xmlns:a16="http://schemas.microsoft.com/office/drawing/2014/main" id="{26A02F51-0B47-4CF4-B14C-2B7A07BD0FD9}"/>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B97A5B1-6E19-4A7D-9F96-FD4D7372C4AF}"/>
              </a:ext>
            </a:extLst>
          </p:cNvPr>
          <p:cNvSpPr>
            <a:spLocks noGrp="1"/>
          </p:cNvSpPr>
          <p:nvPr>
            <p:ph type="sldNum" sz="quarter" idx="12"/>
          </p:nvPr>
        </p:nvSpPr>
        <p:spPr/>
        <p:txBody>
          <a:bodyPr/>
          <a:lstStyle/>
          <a:p>
            <a:fld id="{8702414C-FFA1-405A-A414-B63B710F1D31}" type="slidenum">
              <a:rPr lang="en-IN" smtClean="0"/>
              <a:t>‹#›</a:t>
            </a:fld>
            <a:endParaRPr lang="en-IN"/>
          </a:p>
        </p:txBody>
      </p:sp>
    </p:spTree>
    <p:extLst>
      <p:ext uri="{BB962C8B-B14F-4D97-AF65-F5344CB8AC3E}">
        <p14:creationId xmlns:p14="http://schemas.microsoft.com/office/powerpoint/2010/main" val="29604192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1C06AD3-FA18-4EC9-9248-9409AC2D05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6347BD3A-E0D1-4EFE-8524-2F496C7898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5919062-AF83-4478-841B-98A9B85437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CF34A4-1AA1-4985-95E0-6E67CEAE9C49}" type="datetimeFigureOut">
              <a:rPr lang="en-IN" smtClean="0"/>
              <a:t>27-04-2021</a:t>
            </a:fld>
            <a:endParaRPr lang="en-IN"/>
          </a:p>
        </p:txBody>
      </p:sp>
      <p:sp>
        <p:nvSpPr>
          <p:cNvPr id="5" name="Footer Placeholder 4">
            <a:extLst>
              <a:ext uri="{FF2B5EF4-FFF2-40B4-BE49-F238E27FC236}">
                <a16:creationId xmlns:a16="http://schemas.microsoft.com/office/drawing/2014/main" id="{AD2258E7-BD93-4E15-B519-A8DC1407AE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AD6071BF-9580-41AD-91F9-3714C118551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02414C-FFA1-405A-A414-B63B710F1D31}" type="slidenum">
              <a:rPr lang="en-IN" smtClean="0"/>
              <a:t>‹#›</a:t>
            </a:fld>
            <a:endParaRPr lang="en-IN"/>
          </a:p>
        </p:txBody>
      </p:sp>
    </p:spTree>
    <p:extLst>
      <p:ext uri="{BB962C8B-B14F-4D97-AF65-F5344CB8AC3E}">
        <p14:creationId xmlns:p14="http://schemas.microsoft.com/office/powerpoint/2010/main" val="389187737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1C8A5A-98B4-4425-989F-E91F62446B4B}"/>
              </a:ext>
            </a:extLst>
          </p:cNvPr>
          <p:cNvSpPr>
            <a:spLocks noGrp="1"/>
          </p:cNvSpPr>
          <p:nvPr>
            <p:ph type="ctrTitle"/>
          </p:nvPr>
        </p:nvSpPr>
        <p:spPr/>
        <p:txBody>
          <a:bodyPr>
            <a:normAutofit fontScale="90000"/>
          </a:bodyPr>
          <a:lstStyle/>
          <a:p>
            <a:r>
              <a:rPr lang="en-IN" dirty="0"/>
              <a:t>MOHAN LAL SUKHADIA UNIVERSITY </a:t>
            </a:r>
            <a:br>
              <a:rPr lang="en-IN" dirty="0"/>
            </a:br>
            <a:r>
              <a:rPr lang="en-IN" dirty="0"/>
              <a:t>(FMS )</a:t>
            </a:r>
          </a:p>
        </p:txBody>
      </p:sp>
      <p:sp>
        <p:nvSpPr>
          <p:cNvPr id="3" name="Subtitle 2">
            <a:extLst>
              <a:ext uri="{FF2B5EF4-FFF2-40B4-BE49-F238E27FC236}">
                <a16:creationId xmlns:a16="http://schemas.microsoft.com/office/drawing/2014/main" id="{8C0129FE-8E65-478F-B6A4-DAE549411FD2}"/>
              </a:ext>
            </a:extLst>
          </p:cNvPr>
          <p:cNvSpPr>
            <a:spLocks noGrp="1"/>
          </p:cNvSpPr>
          <p:nvPr>
            <p:ph type="subTitle" idx="1"/>
          </p:nvPr>
        </p:nvSpPr>
        <p:spPr>
          <a:xfrm>
            <a:off x="1523999" y="3602038"/>
            <a:ext cx="9210261" cy="2997545"/>
          </a:xfrm>
        </p:spPr>
        <p:txBody>
          <a:bodyPr>
            <a:normAutofit/>
          </a:bodyPr>
          <a:lstStyle/>
          <a:p>
            <a:r>
              <a:rPr lang="en-IN" sz="2800" dirty="0"/>
              <a:t>CMAT 3 SEM ( Training and Development ) </a:t>
            </a:r>
          </a:p>
          <a:p>
            <a:r>
              <a:rPr lang="en-IN" sz="2800" dirty="0"/>
              <a:t>Unit – 3</a:t>
            </a:r>
          </a:p>
          <a:p>
            <a:r>
              <a:rPr lang="en-IN" sz="2800" dirty="0"/>
              <a:t>Topic- Planning the training session and learning process  </a:t>
            </a:r>
          </a:p>
          <a:p>
            <a:r>
              <a:rPr lang="en-IN" sz="2800" dirty="0"/>
              <a:t>By – Tanuja Singhal</a:t>
            </a:r>
          </a:p>
        </p:txBody>
      </p:sp>
    </p:spTree>
    <p:extLst>
      <p:ext uri="{BB962C8B-B14F-4D97-AF65-F5344CB8AC3E}">
        <p14:creationId xmlns:p14="http://schemas.microsoft.com/office/powerpoint/2010/main" val="1451716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CA8908-32DB-4104-9E44-0B5F9197B128}"/>
              </a:ext>
            </a:extLst>
          </p:cNvPr>
          <p:cNvSpPr>
            <a:spLocks noGrp="1"/>
          </p:cNvSpPr>
          <p:nvPr>
            <p:ph type="title"/>
          </p:nvPr>
        </p:nvSpPr>
        <p:spPr>
          <a:xfrm>
            <a:off x="573155" y="305145"/>
            <a:ext cx="10691191" cy="6247710"/>
          </a:xfrm>
        </p:spPr>
        <p:txBody>
          <a:bodyPr>
            <a:normAutofit fontScale="90000"/>
          </a:bodyPr>
          <a:lstStyle/>
          <a:p>
            <a:r>
              <a:rPr lang="en-US" sz="4200" b="1" dirty="0"/>
              <a:t>                     Step 6: Focus on Timing</a:t>
            </a:r>
            <a:br>
              <a:rPr lang="en-US" sz="3800" dirty="0"/>
            </a:br>
            <a:r>
              <a:rPr lang="en-US" sz="3800" dirty="0"/>
              <a:t>Finally, think about the timing of your session. Some concepts or skills will take more time to master than others, so identify these up front, and allow students extra time to absorb or practice the material. Record the time that you will allocate for each concept or section on your training plan, and make sure that you've allowed plenty of time to focus on the core concepts – if you don't have enough time, you'll need to run additional sessions, or narrow your learning objectives and reduce the number of topics that you plan to cover</a:t>
            </a:r>
            <a:endParaRPr lang="en-IN" sz="3800" dirty="0"/>
          </a:p>
        </p:txBody>
      </p:sp>
    </p:spTree>
    <p:extLst>
      <p:ext uri="{BB962C8B-B14F-4D97-AF65-F5344CB8AC3E}">
        <p14:creationId xmlns:p14="http://schemas.microsoft.com/office/powerpoint/2010/main" val="3967706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2C0A81-668D-4C5F-8B4C-0F6719E46D86}"/>
              </a:ext>
            </a:extLst>
          </p:cNvPr>
          <p:cNvSpPr>
            <a:spLocks noGrp="1"/>
          </p:cNvSpPr>
          <p:nvPr>
            <p:ph type="title"/>
          </p:nvPr>
        </p:nvSpPr>
        <p:spPr>
          <a:xfrm>
            <a:off x="838200" y="365125"/>
            <a:ext cx="10515600" cy="6168197"/>
          </a:xfrm>
        </p:spPr>
        <p:txBody>
          <a:bodyPr>
            <a:normAutofit fontScale="90000"/>
          </a:bodyPr>
          <a:lstStyle/>
          <a:p>
            <a:pPr fontAlgn="base"/>
            <a:r>
              <a:rPr lang="en-US" sz="3600" b="1" i="0" dirty="0">
                <a:solidFill>
                  <a:srgbClr val="333333"/>
                </a:solidFill>
                <a:effectLst/>
                <a:latin typeface="ProximaNova-b7"/>
              </a:rPr>
              <a:t>                        What Is a Training Session Plan?</a:t>
            </a:r>
            <a:br>
              <a:rPr lang="en-US" sz="3600" b="1" i="0" dirty="0">
                <a:solidFill>
                  <a:srgbClr val="333333"/>
                </a:solidFill>
                <a:effectLst/>
                <a:latin typeface="ProximaNova-b7"/>
              </a:rPr>
            </a:br>
            <a:br>
              <a:rPr lang="en-US" sz="3600" b="1" i="0" dirty="0">
                <a:solidFill>
                  <a:srgbClr val="333333"/>
                </a:solidFill>
                <a:effectLst/>
                <a:latin typeface="ProximaNova-b7"/>
              </a:rPr>
            </a:br>
            <a:r>
              <a:rPr lang="en-US" sz="3600" b="0" i="0" dirty="0">
                <a:solidFill>
                  <a:srgbClr val="333333"/>
                </a:solidFill>
                <a:effectLst/>
                <a:latin typeface="ProximaNova-n4"/>
              </a:rPr>
              <a:t>A training session plan – also called a learning plan – is an organized description of the activities and resources you'll use to guide a group toward a specific learning objective.</a:t>
            </a:r>
            <a:br>
              <a:rPr lang="en-US" sz="3600" b="0" i="0" dirty="0">
                <a:solidFill>
                  <a:srgbClr val="333333"/>
                </a:solidFill>
                <a:effectLst/>
                <a:latin typeface="ProximaNova-n4"/>
              </a:rPr>
            </a:br>
            <a:r>
              <a:rPr lang="en-US" sz="3600" b="0" i="0" dirty="0">
                <a:solidFill>
                  <a:srgbClr val="333333"/>
                </a:solidFill>
                <a:effectLst/>
                <a:latin typeface="ProximaNova-n4"/>
              </a:rPr>
              <a:t>It details the subject matter that you'll teach, how long each section should take, the methods of instruction for each topic covered, and the measures you'll use to check that people have learned what you needed them to learn.</a:t>
            </a:r>
            <a:br>
              <a:rPr lang="en-US" sz="3600" b="0" i="0" dirty="0">
                <a:solidFill>
                  <a:srgbClr val="333333"/>
                </a:solidFill>
                <a:effectLst/>
                <a:latin typeface="ProximaNova-n4"/>
              </a:rPr>
            </a:br>
            <a:r>
              <a:rPr lang="en-US" sz="3600" b="0" i="0" dirty="0">
                <a:solidFill>
                  <a:srgbClr val="333333"/>
                </a:solidFill>
                <a:effectLst/>
                <a:latin typeface="ProximaNova-n4"/>
              </a:rPr>
              <a:t>It can be as simple as a brief outline, or more complex, with scripts, prompts, and lists of questions that you plan to ask.</a:t>
            </a:r>
            <a:br>
              <a:rPr lang="en-US" b="0" i="0" dirty="0">
                <a:solidFill>
                  <a:srgbClr val="333333"/>
                </a:solidFill>
                <a:effectLst/>
                <a:latin typeface="ProximaNova-n4"/>
              </a:rPr>
            </a:br>
            <a:endParaRPr lang="en-IN" dirty="0"/>
          </a:p>
        </p:txBody>
      </p:sp>
    </p:spTree>
    <p:extLst>
      <p:ext uri="{BB962C8B-B14F-4D97-AF65-F5344CB8AC3E}">
        <p14:creationId xmlns:p14="http://schemas.microsoft.com/office/powerpoint/2010/main" val="38662187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CA92-3DEB-4B01-B6CF-56B7CB5CECB1}"/>
              </a:ext>
            </a:extLst>
          </p:cNvPr>
          <p:cNvSpPr>
            <a:spLocks noGrp="1"/>
          </p:cNvSpPr>
          <p:nvPr>
            <p:ph type="title"/>
          </p:nvPr>
        </p:nvSpPr>
        <p:spPr>
          <a:xfrm>
            <a:off x="838200" y="278296"/>
            <a:ext cx="10515600" cy="6579703"/>
          </a:xfrm>
        </p:spPr>
        <p:txBody>
          <a:bodyPr>
            <a:normAutofit fontScale="90000"/>
          </a:bodyPr>
          <a:lstStyle/>
          <a:p>
            <a:pPr fontAlgn="base"/>
            <a:r>
              <a:rPr lang="en-US" sz="3600" b="1" i="0" dirty="0">
                <a:solidFill>
                  <a:srgbClr val="333333"/>
                </a:solidFill>
                <a:effectLst/>
                <a:latin typeface="ProximaNova-b7"/>
              </a:rPr>
              <a:t>                 Why Use a Training Session Plan?</a:t>
            </a:r>
            <a:br>
              <a:rPr lang="en-US" sz="3600" b="1" i="0" dirty="0">
                <a:solidFill>
                  <a:srgbClr val="333333"/>
                </a:solidFill>
                <a:effectLst/>
                <a:latin typeface="ProximaNova-b7"/>
              </a:rPr>
            </a:br>
            <a:br>
              <a:rPr lang="en-US" sz="3600" b="1" i="0" dirty="0">
                <a:solidFill>
                  <a:srgbClr val="333333"/>
                </a:solidFill>
                <a:effectLst/>
                <a:latin typeface="ProximaNova-b7"/>
              </a:rPr>
            </a:br>
            <a:r>
              <a:rPr lang="en-US" sz="3600" b="0" i="0" dirty="0">
                <a:solidFill>
                  <a:srgbClr val="333333"/>
                </a:solidFill>
                <a:effectLst/>
                <a:latin typeface="ProximaNova-n4"/>
              </a:rPr>
              <a:t>It takes time to plan a good training session. However, you and your trainees will benefit from this preparation.</a:t>
            </a:r>
            <a:br>
              <a:rPr lang="en-US" sz="3600" b="0" i="0" dirty="0">
                <a:solidFill>
                  <a:srgbClr val="333333"/>
                </a:solidFill>
                <a:effectLst/>
                <a:latin typeface="ProximaNova-n4"/>
              </a:rPr>
            </a:br>
            <a:r>
              <a:rPr lang="en-US" sz="3600" b="0" i="0" dirty="0">
                <a:solidFill>
                  <a:srgbClr val="333333"/>
                </a:solidFill>
                <a:effectLst/>
                <a:latin typeface="ProximaNova-n4"/>
              </a:rPr>
              <a:t>As you plan, you visualize each step of the class. This helps you ensure that you've thought about everything that you need to say, and that you present information in a logical order. You'll also be able to prepare for points that people might find difficult to understand.</a:t>
            </a:r>
            <a:br>
              <a:rPr lang="en-US" sz="3600" b="0" i="0" dirty="0">
                <a:solidFill>
                  <a:srgbClr val="333333"/>
                </a:solidFill>
                <a:effectLst/>
                <a:latin typeface="ProximaNova-n4"/>
              </a:rPr>
            </a:br>
            <a:r>
              <a:rPr lang="en-US" sz="3600" b="0" i="0" dirty="0">
                <a:solidFill>
                  <a:srgbClr val="333333"/>
                </a:solidFill>
                <a:effectLst/>
                <a:latin typeface="ProximaNova-n4"/>
              </a:rPr>
              <a:t>After your session, you can use your plan to work out what went well – and what didn't – so that you can adapt it for future lessons.</a:t>
            </a:r>
            <a:br>
              <a:rPr lang="en-US" sz="3600" b="0" i="0" dirty="0">
                <a:solidFill>
                  <a:srgbClr val="333333"/>
                </a:solidFill>
                <a:effectLst/>
                <a:latin typeface="ProximaNova-n4"/>
              </a:rPr>
            </a:br>
            <a:r>
              <a:rPr lang="en-US" sz="3600" b="0" i="0" dirty="0">
                <a:solidFill>
                  <a:srgbClr val="333333"/>
                </a:solidFill>
                <a:effectLst/>
                <a:latin typeface="ProximaNova-n4"/>
              </a:rPr>
              <a:t>Last, a training session plan will be invaluable for a substitute instructor, if you can't make it to class.</a:t>
            </a:r>
            <a:br>
              <a:rPr lang="en-US" b="0" i="0" dirty="0">
                <a:solidFill>
                  <a:srgbClr val="333333"/>
                </a:solidFill>
                <a:effectLst/>
                <a:latin typeface="ProximaNova-n4"/>
              </a:rPr>
            </a:br>
            <a:endParaRPr lang="en-IN" dirty="0"/>
          </a:p>
        </p:txBody>
      </p:sp>
    </p:spTree>
    <p:extLst>
      <p:ext uri="{BB962C8B-B14F-4D97-AF65-F5344CB8AC3E}">
        <p14:creationId xmlns:p14="http://schemas.microsoft.com/office/powerpoint/2010/main" val="18795134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BCE6D-8D74-4A5D-9A08-BB165844A8BE}"/>
              </a:ext>
            </a:extLst>
          </p:cNvPr>
          <p:cNvSpPr>
            <a:spLocks noGrp="1"/>
          </p:cNvSpPr>
          <p:nvPr>
            <p:ph type="title"/>
          </p:nvPr>
        </p:nvSpPr>
        <p:spPr>
          <a:xfrm>
            <a:off x="838199" y="365125"/>
            <a:ext cx="10783957" cy="6274214"/>
          </a:xfrm>
        </p:spPr>
        <p:txBody>
          <a:bodyPr/>
          <a:lstStyle/>
          <a:p>
            <a:pPr fontAlgn="base"/>
            <a:r>
              <a:rPr lang="en-US" b="1" i="0" dirty="0">
                <a:solidFill>
                  <a:srgbClr val="333333"/>
                </a:solidFill>
                <a:effectLst/>
                <a:latin typeface="ProximaNova-b7"/>
              </a:rPr>
              <a:t>         How to Develop a Session Plan</a:t>
            </a:r>
            <a:br>
              <a:rPr lang="en-US" b="1" i="0" dirty="0">
                <a:solidFill>
                  <a:srgbClr val="333333"/>
                </a:solidFill>
                <a:effectLst/>
                <a:latin typeface="ProximaNova-b7"/>
              </a:rPr>
            </a:br>
            <a:br>
              <a:rPr lang="en-US" b="1" i="0" dirty="0">
                <a:solidFill>
                  <a:srgbClr val="333333"/>
                </a:solidFill>
                <a:effectLst/>
                <a:latin typeface="ProximaNova-b7"/>
              </a:rPr>
            </a:br>
            <a:r>
              <a:rPr lang="en-US" b="0" i="0" dirty="0">
                <a:solidFill>
                  <a:srgbClr val="333333"/>
                </a:solidFill>
                <a:effectLst/>
                <a:latin typeface="ProximaNova-n4"/>
              </a:rPr>
              <a:t>To develop a session plan, it's useful to use a standard training plan template. This helps you organize material consistently over sessions, and avoid duplicating topics.</a:t>
            </a:r>
            <a:br>
              <a:rPr lang="en-US" b="0" i="0" dirty="0">
                <a:solidFill>
                  <a:srgbClr val="333333"/>
                </a:solidFill>
                <a:effectLst/>
                <a:latin typeface="ProximaNova-n4"/>
              </a:rPr>
            </a:br>
            <a:r>
              <a:rPr lang="en-US" b="0" i="0" dirty="0">
                <a:solidFill>
                  <a:srgbClr val="333333"/>
                </a:solidFill>
                <a:effectLst/>
                <a:latin typeface="ProximaNova-n4"/>
              </a:rPr>
              <a:t>You can download a lesson plan template here. Then, to plan your session, follow the steps below.</a:t>
            </a:r>
            <a:br>
              <a:rPr lang="en-US" b="0" i="0" dirty="0">
                <a:solidFill>
                  <a:srgbClr val="333333"/>
                </a:solidFill>
                <a:effectLst/>
                <a:latin typeface="ProximaNova-n4"/>
              </a:rPr>
            </a:br>
            <a:endParaRPr lang="en-IN" dirty="0"/>
          </a:p>
        </p:txBody>
      </p:sp>
    </p:spTree>
    <p:extLst>
      <p:ext uri="{BB962C8B-B14F-4D97-AF65-F5344CB8AC3E}">
        <p14:creationId xmlns:p14="http://schemas.microsoft.com/office/powerpoint/2010/main" val="2220595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DBF723-391A-4BFA-A4A0-F6F261637969}"/>
              </a:ext>
            </a:extLst>
          </p:cNvPr>
          <p:cNvSpPr>
            <a:spLocks noGrp="1"/>
          </p:cNvSpPr>
          <p:nvPr>
            <p:ph type="title"/>
          </p:nvPr>
        </p:nvSpPr>
        <p:spPr>
          <a:xfrm>
            <a:off x="838200" y="378377"/>
            <a:ext cx="10515600" cy="6168197"/>
          </a:xfrm>
        </p:spPr>
        <p:txBody>
          <a:bodyPr>
            <a:normAutofit/>
          </a:bodyPr>
          <a:lstStyle/>
          <a:p>
            <a:pPr fontAlgn="base"/>
            <a:r>
              <a:rPr lang="en-US" sz="3600" b="1" i="0" dirty="0">
                <a:solidFill>
                  <a:srgbClr val="333333"/>
                </a:solidFill>
                <a:effectLst/>
                <a:latin typeface="ProximaNova-b7"/>
              </a:rPr>
              <a:t>Step 1: Define Learning Objectives</a:t>
            </a:r>
            <a:br>
              <a:rPr lang="en-US" sz="3600" b="1" i="0" dirty="0">
                <a:solidFill>
                  <a:srgbClr val="333333"/>
                </a:solidFill>
                <a:effectLst/>
                <a:latin typeface="ProximaNova-b7"/>
              </a:rPr>
            </a:br>
            <a:r>
              <a:rPr lang="en-US" sz="3600" b="0" i="0" dirty="0">
                <a:solidFill>
                  <a:srgbClr val="333333"/>
                </a:solidFill>
                <a:effectLst/>
                <a:latin typeface="ProximaNova-n4"/>
              </a:rPr>
              <a:t>Your first step is to specify what you want your trainees to learn, and determine how you will measure this.</a:t>
            </a:r>
            <a:br>
              <a:rPr lang="en-US" sz="3600" b="0" i="0" dirty="0">
                <a:solidFill>
                  <a:srgbClr val="333333"/>
                </a:solidFill>
                <a:effectLst/>
                <a:latin typeface="ProximaNova-n4"/>
              </a:rPr>
            </a:br>
            <a:r>
              <a:rPr lang="en-US" sz="3600" b="0" i="0" dirty="0">
                <a:solidFill>
                  <a:srgbClr val="333333"/>
                </a:solidFill>
                <a:effectLst/>
                <a:latin typeface="ProximaNova-n4"/>
              </a:rPr>
              <a:t>Think about these questions:</a:t>
            </a:r>
            <a:br>
              <a:rPr lang="en-US" sz="3600" b="0" i="0" dirty="0">
                <a:solidFill>
                  <a:srgbClr val="333333"/>
                </a:solidFill>
                <a:effectLst/>
                <a:latin typeface="ProximaNova-n4"/>
              </a:rPr>
            </a:br>
            <a:r>
              <a:rPr lang="en-US" sz="3600" b="0" i="0" dirty="0">
                <a:solidFill>
                  <a:srgbClr val="333333"/>
                </a:solidFill>
                <a:effectLst/>
                <a:latin typeface="ProximaNova-n4"/>
              </a:rPr>
              <a:t>What are the most important concepts or skills that trainees need to understand by the end of the class?</a:t>
            </a:r>
            <a:br>
              <a:rPr lang="en-US" sz="3600" b="0" i="0" dirty="0">
                <a:solidFill>
                  <a:srgbClr val="333333"/>
                </a:solidFill>
                <a:effectLst/>
                <a:latin typeface="ProximaNova-n4"/>
              </a:rPr>
            </a:br>
            <a:r>
              <a:rPr lang="en-US" sz="3600" b="0" i="0" dirty="0">
                <a:solidFill>
                  <a:srgbClr val="333333"/>
                </a:solidFill>
                <a:effectLst/>
                <a:latin typeface="ProximaNova-n4"/>
              </a:rPr>
              <a:t>Why are these concepts and skills important?</a:t>
            </a:r>
            <a:br>
              <a:rPr lang="en-US" sz="3600" b="0" i="0" dirty="0">
                <a:solidFill>
                  <a:srgbClr val="333333"/>
                </a:solidFill>
                <a:effectLst/>
                <a:latin typeface="ProximaNova-n4"/>
              </a:rPr>
            </a:br>
            <a:r>
              <a:rPr lang="en-US" sz="3600" b="0" i="0" dirty="0">
                <a:solidFill>
                  <a:srgbClr val="333333"/>
                </a:solidFill>
                <a:effectLst/>
                <a:latin typeface="ProximaNova-n4"/>
              </a:rPr>
              <a:t>How will you know that they have understood these correctly?</a:t>
            </a:r>
            <a:br>
              <a:rPr lang="en-US" sz="2000" b="0" i="0" dirty="0">
                <a:solidFill>
                  <a:srgbClr val="333333"/>
                </a:solidFill>
                <a:effectLst/>
                <a:latin typeface="ProximaNova-n4"/>
              </a:rPr>
            </a:br>
            <a:endParaRPr lang="en-IN" sz="2000" dirty="0"/>
          </a:p>
        </p:txBody>
      </p:sp>
    </p:spTree>
    <p:extLst>
      <p:ext uri="{BB962C8B-B14F-4D97-AF65-F5344CB8AC3E}">
        <p14:creationId xmlns:p14="http://schemas.microsoft.com/office/powerpoint/2010/main" val="349570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ABAEFF-452F-4060-9A23-22E34AE8F629}"/>
              </a:ext>
            </a:extLst>
          </p:cNvPr>
          <p:cNvSpPr>
            <a:spLocks noGrp="1"/>
          </p:cNvSpPr>
          <p:nvPr>
            <p:ph type="title"/>
          </p:nvPr>
        </p:nvSpPr>
        <p:spPr>
          <a:xfrm>
            <a:off x="838200" y="365125"/>
            <a:ext cx="10515600" cy="6141692"/>
          </a:xfrm>
        </p:spPr>
        <p:txBody>
          <a:bodyPr>
            <a:normAutofit/>
          </a:bodyPr>
          <a:lstStyle/>
          <a:p>
            <a:r>
              <a:rPr lang="en-US" sz="3600" b="1" dirty="0"/>
              <a:t>         Step 2 Clarify Key Topics and Related Concepts </a:t>
            </a:r>
            <a:br>
              <a:rPr lang="en-US" sz="3200" b="1" dirty="0"/>
            </a:br>
            <a:r>
              <a:rPr lang="en-US" sz="3200" dirty="0"/>
              <a:t>Your class will focus on a few central ideas or skills, but you'll need to explain related concepts to reach your learning objectives. List your key topics and their related concepts, and then group them together – for example, using an Affinity Diagram  –Step 2: Clarify Key Topics and Related Concepts Your class will focus on a few central ideas or skills, but you'll need to explain related concepts to reach your learning objectives. List your key topics and their related concepts, and then group them together – for example, using an Affinity Diagram  – to show how they're connected.to show how they're connected.</a:t>
            </a:r>
            <a:endParaRPr lang="en-IN" sz="3200" dirty="0"/>
          </a:p>
        </p:txBody>
      </p:sp>
    </p:spTree>
    <p:extLst>
      <p:ext uri="{BB962C8B-B14F-4D97-AF65-F5344CB8AC3E}">
        <p14:creationId xmlns:p14="http://schemas.microsoft.com/office/powerpoint/2010/main" val="2094139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52F6AB5-CD96-4001-ACF8-4B5DA243C587}"/>
              </a:ext>
            </a:extLst>
          </p:cNvPr>
          <p:cNvSpPr>
            <a:spLocks noGrp="1"/>
          </p:cNvSpPr>
          <p:nvPr>
            <p:ph type="title"/>
          </p:nvPr>
        </p:nvSpPr>
        <p:spPr>
          <a:xfrm>
            <a:off x="838200" y="365125"/>
            <a:ext cx="10515600" cy="6340475"/>
          </a:xfrm>
        </p:spPr>
        <p:txBody>
          <a:bodyPr>
            <a:noAutofit/>
          </a:bodyPr>
          <a:lstStyle/>
          <a:p>
            <a:r>
              <a:rPr lang="en-US" sz="3500" b="1" dirty="0"/>
              <a:t>                      Step 3: Organize Material</a:t>
            </a:r>
            <a:br>
              <a:rPr lang="en-US" sz="3500" dirty="0"/>
            </a:br>
            <a:r>
              <a:rPr lang="en-US" sz="3500" dirty="0"/>
              <a:t> Once you have a general idea of what you need to cover, draft a lesson outline. List all of the points that you need to cover, in the order in which you'll cover them. Use the 5 E Learning Cycle  to link information to trainees' existing skills and knowledge. This will help them put it into a personal context, which, in turn, will help them retain it better. Now, insert the information from your outline into your training plan template. Check back against your initial brainstorming document to make sure that you've covered everything that you need to say. Also, compare your template with your objectives for the session, to make sure that you'll achieve them.</a:t>
            </a:r>
            <a:endParaRPr lang="en-IN" sz="3500" dirty="0"/>
          </a:p>
        </p:txBody>
      </p:sp>
    </p:spTree>
    <p:extLst>
      <p:ext uri="{BB962C8B-B14F-4D97-AF65-F5344CB8AC3E}">
        <p14:creationId xmlns:p14="http://schemas.microsoft.com/office/powerpoint/2010/main" val="564017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94C1FF1-319E-4E82-B5E8-89381907F64F}"/>
              </a:ext>
            </a:extLst>
          </p:cNvPr>
          <p:cNvSpPr>
            <a:spLocks noGrp="1"/>
          </p:cNvSpPr>
          <p:nvPr>
            <p:ph type="title"/>
          </p:nvPr>
        </p:nvSpPr>
        <p:spPr>
          <a:xfrm>
            <a:off x="384313" y="365124"/>
            <a:ext cx="11555896" cy="6260963"/>
          </a:xfrm>
        </p:spPr>
        <p:txBody>
          <a:bodyPr>
            <a:noAutofit/>
          </a:bodyPr>
          <a:lstStyle/>
          <a:p>
            <a:r>
              <a:rPr lang="en-US" sz="2800" b="1" dirty="0"/>
              <a:t>                           Step 4: Plan Presentation Techniques </a:t>
            </a:r>
            <a:br>
              <a:rPr lang="en-US" sz="2200" dirty="0"/>
            </a:br>
            <a:r>
              <a:rPr lang="en-US" sz="2200" dirty="0"/>
              <a:t>Now think about how you will teach this material to your students. It's best to use several different presentation approaches to keep students engaged, and to appeal to people with different learning styles . (This is very important, because learning styles vary widely. Consider using these activities in your training session: Lectures are ideal for introducing a topic. Keep lectures to 30 minutes or less, and summarize the important points at the beginning and end. You may want to use a guest speaker if the topic is highly specialized. Demonstrations work best when you need to show the steps in a process or task. Learners can try the task out for themselves, or you can demonstrate it in front of the group. Discussions and debates are useful after a lecture, because they allow trainees to ask questions about the concepts that they have just learned. Consider handing out a list of questions or topics to prompt a discussion. Online learning is helpful when trainees need to gain practical experience of IT skills, if they need to access video or audio material, or if quizzes and self-test activities will be useful. Role play  involves trainees acting out a new skill in a simulated environment, and learning from feedback from other participants. Small group teaching helps learners clarify their understanding of the new information. They can explain it to one another in their own words, and answer questions. Case studies  can help learners put new information into context. As they process the information and relate it to a situation that's relevant to them, they create mental connections that will help them recall the information later. Once you've decided which training methods to use, note them in your template</a:t>
            </a:r>
            <a:endParaRPr lang="en-IN" sz="2200" dirty="0"/>
          </a:p>
        </p:txBody>
      </p:sp>
    </p:spTree>
    <p:extLst>
      <p:ext uri="{BB962C8B-B14F-4D97-AF65-F5344CB8AC3E}">
        <p14:creationId xmlns:p14="http://schemas.microsoft.com/office/powerpoint/2010/main" val="197997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A8BCB-0631-4EC5-9019-1F76CEBD7968}"/>
              </a:ext>
            </a:extLst>
          </p:cNvPr>
          <p:cNvSpPr>
            <a:spLocks noGrp="1"/>
          </p:cNvSpPr>
          <p:nvPr>
            <p:ph type="title"/>
          </p:nvPr>
        </p:nvSpPr>
        <p:spPr>
          <a:xfrm>
            <a:off x="424069" y="365125"/>
            <a:ext cx="11410121" cy="6380232"/>
          </a:xfrm>
        </p:spPr>
        <p:txBody>
          <a:bodyPr>
            <a:normAutofit fontScale="90000"/>
          </a:bodyPr>
          <a:lstStyle/>
          <a:p>
            <a:r>
              <a:rPr lang="en-US" b="1" dirty="0"/>
              <a:t>                     Step 5: Include Evaluation</a:t>
            </a:r>
            <a:br>
              <a:rPr lang="en-US" dirty="0"/>
            </a:br>
            <a:r>
              <a:rPr lang="en-US" dirty="0"/>
              <a:t>Now, think about when you'll check that students have understood key points. Build in learning checks and question-and-answer sessions, and include these in your template. Also, consider how you will evaluate the session. You may want to use a formal measurement approach aligned with Kirkpatrick's Four-Level Training Evaluation Model , or you may want to create a simple on- or off-line questionnaire that will help you tell if the session has been successful.</a:t>
            </a:r>
            <a:endParaRPr lang="en-IN" dirty="0"/>
          </a:p>
        </p:txBody>
      </p:sp>
    </p:spTree>
    <p:extLst>
      <p:ext uri="{BB962C8B-B14F-4D97-AF65-F5344CB8AC3E}">
        <p14:creationId xmlns:p14="http://schemas.microsoft.com/office/powerpoint/2010/main" val="418255433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TotalTime>
  <Words>1217</Words>
  <Application>Microsoft Office PowerPoint</Application>
  <PresentationFormat>Widescreen</PresentationFormat>
  <Paragraphs>14</Paragraphs>
  <Slides>10</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Arial</vt:lpstr>
      <vt:lpstr>Calibri</vt:lpstr>
      <vt:lpstr>Calibri Light</vt:lpstr>
      <vt:lpstr>ProximaNova-b7</vt:lpstr>
      <vt:lpstr>ProximaNova-n4</vt:lpstr>
      <vt:lpstr>Office Theme</vt:lpstr>
      <vt:lpstr>MOHAN LAL SUKHADIA UNIVERSITY  (FMS )</vt:lpstr>
      <vt:lpstr>                        What Is a Training Session Plan?  A training session plan – also called a learning plan – is an organized description of the activities and resources you'll use to guide a group toward a specific learning objective. It details the subject matter that you'll teach, how long each section should take, the methods of instruction for each topic covered, and the measures you'll use to check that people have learned what you needed them to learn. It can be as simple as a brief outline, or more complex, with scripts, prompts, and lists of questions that you plan to ask. </vt:lpstr>
      <vt:lpstr>                 Why Use a Training Session Plan?  It takes time to plan a good training session. However, you and your trainees will benefit from this preparation. As you plan, you visualize each step of the class. This helps you ensure that you've thought about everything that you need to say, and that you present information in a logical order. You'll also be able to prepare for points that people might find difficult to understand. After your session, you can use your plan to work out what went well – and what didn't – so that you can adapt it for future lessons. Last, a training session plan will be invaluable for a substitute instructor, if you can't make it to class. </vt:lpstr>
      <vt:lpstr>         How to Develop a Session Plan  To develop a session plan, it's useful to use a standard training plan template. This helps you organize material consistently over sessions, and avoid duplicating topics. You can download a lesson plan template here. Then, to plan your session, follow the steps below. </vt:lpstr>
      <vt:lpstr>Step 1: Define Learning Objectives Your first step is to specify what you want your trainees to learn, and determine how you will measure this. Think about these questions: What are the most important concepts or skills that trainees need to understand by the end of the class? Why are these concepts and skills important? How will you know that they have understood these correctly? </vt:lpstr>
      <vt:lpstr>         Step 2 Clarify Key Topics and Related Concepts  Your class will focus on a few central ideas or skills, but you'll need to explain related concepts to reach your learning objectives. List your key topics and their related concepts, and then group them together – for example, using an Affinity Diagram  –Step 2: Clarify Key Topics and Related Concepts Your class will focus on a few central ideas or skills, but you'll need to explain related concepts to reach your learning objectives. List your key topics and their related concepts, and then group them together – for example, using an Affinity Diagram  – to show how they're connected.to show how they're connected.</vt:lpstr>
      <vt:lpstr>                      Step 3: Organize Material  Once you have a general idea of what you need to cover, draft a lesson outline. List all of the points that you need to cover, in the order in which you'll cover them. Use the 5 E Learning Cycle  to link information to trainees' existing skills and knowledge. This will help them put it into a personal context, which, in turn, will help them retain it better. Now, insert the information from your outline into your training plan template. Check back against your initial brainstorming document to make sure that you've covered everything that you need to say. Also, compare your template with your objectives for the session, to make sure that you'll achieve them.</vt:lpstr>
      <vt:lpstr>                           Step 4: Plan Presentation Techniques  Now think about how you will teach this material to your students. It's best to use several different presentation approaches to keep students engaged, and to appeal to people with different learning styles . (This is very important, because learning styles vary widely. Consider using these activities in your training session: Lectures are ideal for introducing a topic. Keep lectures to 30 minutes or less, and summarize the important points at the beginning and end. You may want to use a guest speaker if the topic is highly specialized. Demonstrations work best when you need to show the steps in a process or task. Learners can try the task out for themselves, or you can demonstrate it in front of the group. Discussions and debates are useful after a lecture, because they allow trainees to ask questions about the concepts that they have just learned. Consider handing out a list of questions or topics to prompt a discussion. Online learning is helpful when trainees need to gain practical experience of IT skills, if they need to access video or audio material, or if quizzes and self-test activities will be useful. Role play  involves trainees acting out a new skill in a simulated environment, and learning from feedback from other participants. Small group teaching helps learners clarify their understanding of the new information. They can explain it to one another in their own words, and answer questions. Case studies  can help learners put new information into context. As they process the information and relate it to a situation that's relevant to them, they create mental connections that will help them recall the information later. Once you've decided which training methods to use, note them in your template</vt:lpstr>
      <vt:lpstr>                     Step 5: Include Evaluation Now, think about when you'll check that students have understood key points. Build in learning checks and question-and-answer sessions, and include these in your template. Also, consider how you will evaluate the session. You may want to use a formal measurement approach aligned with Kirkpatrick's Four-Level Training Evaluation Model , or you may want to create a simple on- or off-line questionnaire that will help you tell if the session has been successful.</vt:lpstr>
      <vt:lpstr>                     Step 6: Focus on Timing Finally, think about the timing of your session. Some concepts or skills will take more time to master than others, so identify these up front, and allow students extra time to absorb or practice the material. Record the time that you will allocate for each concept or section on your training plan, and make sure that you've allowed plenty of time to focus on the core concepts – if you don't have enough time, you'll need to run additional sessions, or narrow your learning objectives and reduce the number of topics that you plan to cover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MOHAN LAL SUKHADIA UNIVERSITY  FMS</dc:title>
  <dc:creator>Aishna Pagaria</dc:creator>
  <cp:lastModifiedBy>Aishna Pagaria</cp:lastModifiedBy>
  <cp:revision>6</cp:revision>
  <dcterms:created xsi:type="dcterms:W3CDTF">2021-04-27T14:19:00Z</dcterms:created>
  <dcterms:modified xsi:type="dcterms:W3CDTF">2021-04-27T15:06:48Z</dcterms:modified>
</cp:coreProperties>
</file>