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C169-2A84-4C1A-8A7C-8163FA120D70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9B56-418D-4030-8B1B-9720074D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4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C169-2A84-4C1A-8A7C-8163FA120D70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9B56-418D-4030-8B1B-9720074D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2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C169-2A84-4C1A-8A7C-8163FA120D70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9B56-418D-4030-8B1B-9720074D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72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C169-2A84-4C1A-8A7C-8163FA120D70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9B56-418D-4030-8B1B-9720074D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8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C169-2A84-4C1A-8A7C-8163FA120D70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9B56-418D-4030-8B1B-9720074D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4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C169-2A84-4C1A-8A7C-8163FA120D70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9B56-418D-4030-8B1B-9720074D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3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C169-2A84-4C1A-8A7C-8163FA120D70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9B56-418D-4030-8B1B-9720074D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61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C169-2A84-4C1A-8A7C-8163FA120D70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9B56-418D-4030-8B1B-9720074D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0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C169-2A84-4C1A-8A7C-8163FA120D70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9B56-418D-4030-8B1B-9720074D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7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C169-2A84-4C1A-8A7C-8163FA120D70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9B56-418D-4030-8B1B-9720074D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3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C169-2A84-4C1A-8A7C-8163FA120D70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9B56-418D-4030-8B1B-9720074D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5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EC169-2A84-4C1A-8A7C-8163FA120D70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49B56-418D-4030-8B1B-9720074D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5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175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FACULTY OF MANAGEMENT </a:t>
            </a:r>
            <a:r>
              <a:rPr lang="en-US" b="1" dirty="0" smtClean="0"/>
              <a:t>STUDIES (MLSU)</a:t>
            </a:r>
            <a:endParaRPr lang="en-US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1828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HUMAN RESOURCE, TRAINING AND DEVELOPMENT</a:t>
            </a:r>
            <a:endParaRPr lang="en-US" sz="3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66336" y="318520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/>
              <a:t>UNIT = 3</a:t>
            </a:r>
          </a:p>
          <a:p>
            <a:r>
              <a:rPr lang="en-US" sz="2800" dirty="0" smtClean="0"/>
              <a:t>TOPIC : INSTRUCTIONAL OBJECTIVES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4854575"/>
            <a:ext cx="8229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 :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Ms</a:t>
            </a:r>
            <a:r>
              <a:rPr lang="en-US" sz="2800" b="1" dirty="0">
                <a:solidFill>
                  <a:sysClr val="windowText" lastClr="000000"/>
                </a:solidFill>
                <a:latin typeface="Calibri"/>
              </a:rPr>
              <a:t>.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TANUJA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SINGHAL               </a:t>
            </a:r>
            <a:r>
              <a:rPr lang="en-US" sz="2800" b="1" baseline="0" dirty="0" smtClean="0">
                <a:solidFill>
                  <a:sysClr val="windowText" lastClr="000000"/>
                </a:solidFill>
                <a:latin typeface="Calibri"/>
              </a:rPr>
              <a:t>FOR : CMAT 3</a:t>
            </a:r>
            <a:r>
              <a:rPr lang="en-US" sz="2800" b="1" baseline="30000" dirty="0" smtClean="0">
                <a:solidFill>
                  <a:sysClr val="windowText" lastClr="000000"/>
                </a:solidFill>
                <a:latin typeface="Calibri"/>
              </a:rPr>
              <a:t>rd</a:t>
            </a:r>
            <a:r>
              <a:rPr lang="en-US" sz="2800" b="1" baseline="0" dirty="0" smtClean="0">
                <a:solidFill>
                  <a:sysClr val="windowText" lastClr="000000"/>
                </a:solidFill>
                <a:latin typeface="Calibri"/>
              </a:rPr>
              <a:t> SEM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6822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VERBS SUITABLE FOR COGNITIVE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Remembering (define, describe, identify, know, label, list, match, name, outline, recall etc.)</a:t>
            </a:r>
          </a:p>
          <a:p>
            <a:r>
              <a:rPr lang="en-US" dirty="0" smtClean="0"/>
              <a:t>Understanding comprehends, converts, defends, distinguishes, estimates, explains, extends</a:t>
            </a:r>
          </a:p>
          <a:p>
            <a:r>
              <a:rPr lang="en-US" dirty="0" smtClean="0"/>
              <a:t>Applying operates, predicts, prepares, produces, relates, shows, solves, uses</a:t>
            </a:r>
          </a:p>
          <a:p>
            <a:r>
              <a:rPr lang="en-US" dirty="0" smtClean="0"/>
              <a:t>Analyzing analyzes, breaks down, compares, contrasts, diagrams, deconstructs, differentiates</a:t>
            </a:r>
          </a:p>
          <a:p>
            <a:r>
              <a:rPr lang="en-US" dirty="0" smtClean="0"/>
              <a:t>Evaluating evaluates, explains, interprets, justifies, relates, summarizes, supports</a:t>
            </a:r>
          </a:p>
          <a:p>
            <a:r>
              <a:rPr lang="en-US" dirty="0" smtClean="0"/>
              <a:t>Creating generates, modifies, organizes, plans, rearranges, reconstructs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935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BLOOM’S TAXONOMY : AFFECTIVE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affective domain(</a:t>
            </a:r>
            <a:r>
              <a:rPr lang="en-US" dirty="0" err="1"/>
              <a:t>Krathwohl</a:t>
            </a:r>
            <a:r>
              <a:rPr lang="en-US" dirty="0"/>
              <a:t>, Bloom, </a:t>
            </a:r>
            <a:r>
              <a:rPr lang="en-US" dirty="0" err="1"/>
              <a:t>Masia</a:t>
            </a:r>
            <a:r>
              <a:rPr lang="en-US" dirty="0"/>
              <a:t>, 1973) includes the manner in which we deal with things emotionally, such as feelings, values, appreciation, enthusiasm, motivation and </a:t>
            </a:r>
            <a:r>
              <a:rPr lang="en-US" dirty="0" smtClean="0"/>
              <a:t>attitude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five major categories are listed from the simplest behavior to the most complex </a:t>
            </a:r>
            <a:endParaRPr lang="en-US" dirty="0" smtClean="0"/>
          </a:p>
          <a:p>
            <a:r>
              <a:rPr lang="en-US" dirty="0" smtClean="0"/>
              <a:t>Receiving</a:t>
            </a:r>
          </a:p>
          <a:p>
            <a:r>
              <a:rPr lang="en-US" dirty="0" smtClean="0"/>
              <a:t>Responding </a:t>
            </a:r>
          </a:p>
          <a:p>
            <a:r>
              <a:rPr lang="en-US" dirty="0" smtClean="0"/>
              <a:t>Valuing </a:t>
            </a:r>
          </a:p>
          <a:p>
            <a:r>
              <a:rPr lang="en-US" dirty="0" smtClean="0"/>
              <a:t>Organizing </a:t>
            </a:r>
          </a:p>
          <a:p>
            <a:r>
              <a:rPr lang="en-US" dirty="0" smtClean="0"/>
              <a:t>characterization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649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VERBS SUITABLE FOR AFFECTIVE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 Receiving </a:t>
            </a:r>
            <a:r>
              <a:rPr lang="en-US" dirty="0" smtClean="0"/>
              <a:t>acknowledge-, </a:t>
            </a:r>
            <a:r>
              <a:rPr lang="en-US" dirty="0"/>
              <a:t>asks, attentive, courteous, dutiful, follows, gives, listens, </a:t>
            </a:r>
            <a:r>
              <a:rPr lang="en-US" dirty="0" smtClean="0"/>
              <a:t>understands</a:t>
            </a:r>
          </a:p>
          <a:p>
            <a:r>
              <a:rPr lang="en-US" dirty="0" smtClean="0"/>
              <a:t>Responding answers-, </a:t>
            </a:r>
            <a:r>
              <a:rPr lang="en-US" dirty="0"/>
              <a:t>assists, aids, complies, conforms, discuss, performs, presents, tells </a:t>
            </a:r>
          </a:p>
          <a:p>
            <a:r>
              <a:rPr lang="en-US" dirty="0" smtClean="0"/>
              <a:t>Valuing appreciates-, </a:t>
            </a:r>
            <a:r>
              <a:rPr lang="en-US" dirty="0"/>
              <a:t>cherish, treasure, demonstrates, initiates, invites, joins, justifies, proposes, </a:t>
            </a:r>
            <a:endParaRPr lang="en-US" dirty="0" smtClean="0"/>
          </a:p>
          <a:p>
            <a:r>
              <a:rPr lang="en-US" dirty="0" smtClean="0"/>
              <a:t>Organization compares-, </a:t>
            </a:r>
            <a:r>
              <a:rPr lang="en-US" dirty="0"/>
              <a:t>relates, synthesizes </a:t>
            </a:r>
          </a:p>
          <a:p>
            <a:r>
              <a:rPr lang="en-US" dirty="0" smtClean="0"/>
              <a:t>Characterization acts-, </a:t>
            </a:r>
            <a:r>
              <a:rPr lang="en-US" dirty="0"/>
              <a:t>discriminates, displays, influences, modifies, performs, qualifies</a:t>
            </a:r>
          </a:p>
        </p:txBody>
      </p:sp>
    </p:spTree>
    <p:extLst>
      <p:ext uri="{BB962C8B-B14F-4D97-AF65-F5344CB8AC3E}">
        <p14:creationId xmlns:p14="http://schemas.microsoft.com/office/powerpoint/2010/main" val="3238207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BLLOM’S TAXONOMY : THE PHYCHOMOTOR DOMAIN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 psychomotor domain (Simpson, 1972) includes physical movement, coordination, and use of the motor- skill </a:t>
            </a:r>
            <a:r>
              <a:rPr lang="en-US" dirty="0" smtClean="0"/>
              <a:t>areas.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Psychomotor </a:t>
            </a:r>
            <a:r>
              <a:rPr lang="en-US" dirty="0"/>
              <a:t>skills rage from manual tasks. The major levels of Psychomotor Domain </a:t>
            </a:r>
            <a:r>
              <a:rPr lang="en-US" dirty="0" smtClean="0"/>
              <a:t>are</a:t>
            </a:r>
          </a:p>
          <a:p>
            <a:r>
              <a:rPr lang="en-US" dirty="0" smtClean="0"/>
              <a:t>Perception </a:t>
            </a:r>
            <a:r>
              <a:rPr lang="en-US" dirty="0"/>
              <a:t>(awareness through sensory </a:t>
            </a:r>
            <a:r>
              <a:rPr lang="en-US" dirty="0" smtClean="0"/>
              <a:t>cues)</a:t>
            </a:r>
          </a:p>
          <a:p>
            <a:r>
              <a:rPr lang="en-US" dirty="0" smtClean="0"/>
              <a:t>Set</a:t>
            </a:r>
          </a:p>
          <a:p>
            <a:r>
              <a:rPr lang="en-US" dirty="0" smtClean="0"/>
              <a:t>Guided Response</a:t>
            </a:r>
          </a:p>
          <a:p>
            <a:r>
              <a:rPr lang="en-US" dirty="0" smtClean="0"/>
              <a:t>Mechanism </a:t>
            </a:r>
            <a:r>
              <a:rPr lang="en-US" dirty="0"/>
              <a:t>(basic </a:t>
            </a:r>
            <a:r>
              <a:rPr lang="en-US" dirty="0" smtClean="0"/>
              <a:t>proficiency)</a:t>
            </a:r>
          </a:p>
          <a:p>
            <a:r>
              <a:rPr lang="en-US" dirty="0" smtClean="0"/>
              <a:t>Complex </a:t>
            </a:r>
            <a:r>
              <a:rPr lang="en-US" dirty="0"/>
              <a:t>Overt response (</a:t>
            </a:r>
            <a:r>
              <a:rPr lang="en-US" dirty="0" smtClean="0"/>
              <a:t>Expert)</a:t>
            </a:r>
          </a:p>
          <a:p>
            <a:r>
              <a:rPr lang="en-US" dirty="0" smtClean="0"/>
              <a:t>Adaptation</a:t>
            </a:r>
          </a:p>
          <a:p>
            <a:r>
              <a:rPr lang="en-US" dirty="0" smtClean="0"/>
              <a:t>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25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VERBS SUITABLE FOR PHYCHOMOTOR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Perception- </a:t>
            </a:r>
            <a:r>
              <a:rPr lang="en-US" dirty="0"/>
              <a:t>chooses, describes, detects, differentiates, distinguishes, </a:t>
            </a:r>
            <a:r>
              <a:rPr lang="en-US" dirty="0" smtClean="0"/>
              <a:t>identifies</a:t>
            </a:r>
          </a:p>
          <a:p>
            <a:r>
              <a:rPr lang="en-US" dirty="0" smtClean="0"/>
              <a:t>Set- </a:t>
            </a:r>
            <a:r>
              <a:rPr lang="en-US" dirty="0"/>
              <a:t>proceeds, reacts, shows, states, </a:t>
            </a:r>
            <a:r>
              <a:rPr lang="en-US" dirty="0" smtClean="0"/>
              <a:t>volunteers.</a:t>
            </a:r>
          </a:p>
          <a:p>
            <a:r>
              <a:rPr lang="en-US" dirty="0" smtClean="0"/>
              <a:t>Guided Response- </a:t>
            </a:r>
            <a:r>
              <a:rPr lang="en-US" dirty="0"/>
              <a:t>copies, traces, follows, react, reproduce, </a:t>
            </a:r>
            <a:r>
              <a:rPr lang="en-US" dirty="0" smtClean="0"/>
              <a:t>responds</a:t>
            </a:r>
          </a:p>
          <a:p>
            <a:r>
              <a:rPr lang="en-US" dirty="0" smtClean="0"/>
              <a:t>Mechanism </a:t>
            </a:r>
            <a:r>
              <a:rPr lang="en-US" dirty="0"/>
              <a:t>(basic proficiency</a:t>
            </a:r>
            <a:r>
              <a:rPr lang="en-US" dirty="0" smtClean="0"/>
              <a:t>)- </a:t>
            </a:r>
            <a:r>
              <a:rPr lang="en-US" dirty="0"/>
              <a:t>assembles, calibrates, constructs, dismantles, </a:t>
            </a:r>
            <a:r>
              <a:rPr lang="en-US" dirty="0" smtClean="0"/>
              <a:t>displays</a:t>
            </a:r>
          </a:p>
          <a:p>
            <a:r>
              <a:rPr lang="en-US" dirty="0" smtClean="0"/>
              <a:t>Complex </a:t>
            </a:r>
            <a:r>
              <a:rPr lang="en-US" dirty="0"/>
              <a:t>overt Response (Expert</a:t>
            </a:r>
            <a:r>
              <a:rPr lang="en-US" dirty="0" smtClean="0"/>
              <a:t>)- </a:t>
            </a:r>
            <a:r>
              <a:rPr lang="en-US" dirty="0"/>
              <a:t>manipulates, measures, mends, mixes, organizes, </a:t>
            </a:r>
            <a:r>
              <a:rPr lang="en-US" dirty="0" smtClean="0"/>
              <a:t>sketches.</a:t>
            </a:r>
          </a:p>
          <a:p>
            <a:r>
              <a:rPr lang="en-US" dirty="0" smtClean="0"/>
              <a:t>Adaptation- </a:t>
            </a:r>
            <a:r>
              <a:rPr lang="en-US" dirty="0"/>
              <a:t>adapts, alters, changes, rearranges, reorganizes, </a:t>
            </a:r>
            <a:r>
              <a:rPr lang="en-US" dirty="0" smtClean="0"/>
              <a:t>revises</a:t>
            </a:r>
          </a:p>
          <a:p>
            <a:r>
              <a:rPr lang="en-US" dirty="0" smtClean="0"/>
              <a:t>Organization- </a:t>
            </a:r>
            <a:r>
              <a:rPr lang="en-US" dirty="0"/>
              <a:t>constructs, creates, designs, initiate, makes, originates</a:t>
            </a:r>
          </a:p>
        </p:txBody>
      </p:sp>
    </p:spTree>
    <p:extLst>
      <p:ext uri="{BB962C8B-B14F-4D97-AF65-F5344CB8AC3E}">
        <p14:creationId xmlns:p14="http://schemas.microsoft.com/office/powerpoint/2010/main" val="1573782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TO USE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Some of the reasons for employing Bloom’s Taxonomy </a:t>
            </a:r>
            <a:r>
              <a:rPr lang="en-US" dirty="0" smtClean="0"/>
              <a:t>include</a:t>
            </a:r>
          </a:p>
          <a:p>
            <a:r>
              <a:rPr lang="en-US" dirty="0" smtClean="0"/>
              <a:t>Accurately </a:t>
            </a:r>
            <a:r>
              <a:rPr lang="en-US" dirty="0"/>
              <a:t>measuring of Students’ </a:t>
            </a:r>
            <a:r>
              <a:rPr lang="en-US" dirty="0" smtClean="0"/>
              <a:t>abilities</a:t>
            </a:r>
          </a:p>
          <a:p>
            <a:r>
              <a:rPr lang="en-US" dirty="0" smtClean="0"/>
              <a:t>Establishes </a:t>
            </a:r>
            <a:r>
              <a:rPr lang="en-US" dirty="0"/>
              <a:t>intended learning outcomes in professor/student </a:t>
            </a:r>
            <a:r>
              <a:rPr lang="en-US" dirty="0" smtClean="0"/>
              <a:t>interactions</a:t>
            </a:r>
          </a:p>
          <a:p>
            <a:r>
              <a:rPr lang="en-US" dirty="0" smtClean="0"/>
              <a:t>Helps </a:t>
            </a:r>
            <a:r>
              <a:rPr lang="en-US" dirty="0"/>
              <a:t>faculty to design and implement appropriate assessment tasks, measures, and </a:t>
            </a:r>
            <a:r>
              <a:rPr lang="en-US" dirty="0" smtClean="0"/>
              <a:t>instruments.</a:t>
            </a:r>
          </a:p>
          <a:p>
            <a:r>
              <a:rPr lang="en-US" dirty="0" smtClean="0"/>
              <a:t>Helps </a:t>
            </a:r>
            <a:r>
              <a:rPr lang="en-US" dirty="0"/>
              <a:t>to ensure that instruction and assessment are appropriately aligned with the intended outcomes</a:t>
            </a:r>
          </a:p>
        </p:txBody>
      </p:sp>
    </p:spTree>
    <p:extLst>
      <p:ext uri="{BB962C8B-B14F-4D97-AF65-F5344CB8AC3E}">
        <p14:creationId xmlns:p14="http://schemas.microsoft.com/office/powerpoint/2010/main" val="85115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AN INSTRUCTIONAL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 instructional objective is a statement that will describe what the learner will be able to do after completing the instruction. (</a:t>
            </a:r>
            <a:r>
              <a:rPr lang="en-US" dirty="0" err="1"/>
              <a:t>Kibler</a:t>
            </a:r>
            <a:r>
              <a:rPr lang="en-US" dirty="0"/>
              <a:t>, </a:t>
            </a:r>
            <a:r>
              <a:rPr lang="en-US" dirty="0" err="1"/>
              <a:t>Kegla</a:t>
            </a:r>
            <a:r>
              <a:rPr lang="en-US" dirty="0"/>
              <a:t>, Barker, Miles, 1974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</a:t>
            </a:r>
            <a:r>
              <a:rPr lang="en-US" dirty="0"/>
              <a:t>Robert </a:t>
            </a:r>
            <a:r>
              <a:rPr lang="en-US" dirty="0" err="1"/>
              <a:t>Mager</a:t>
            </a:r>
            <a:r>
              <a:rPr lang="en-US" dirty="0"/>
              <a:t> (1984), in his book Preparing Instructional Objectives, describes an objective as "a collection of words and/or pictures and diagrams intended to let others know what you intend for your students to achieve" </a:t>
            </a:r>
          </a:p>
        </p:txBody>
      </p:sp>
    </p:spTree>
    <p:extLst>
      <p:ext uri="{BB962C8B-B14F-4D97-AF65-F5344CB8AC3E}">
        <p14:creationId xmlns:p14="http://schemas.microsoft.com/office/powerpoint/2010/main" val="1025994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INSTRUCTIONAL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An easy way to remember the characteristics of a good objective, is the acronym, "SMART." It stands </a:t>
            </a:r>
            <a:r>
              <a:rPr lang="en-US" dirty="0" smtClean="0"/>
              <a:t>for</a:t>
            </a:r>
          </a:p>
          <a:p>
            <a:r>
              <a:rPr lang="en-US" dirty="0" smtClean="0"/>
              <a:t>Specific </a:t>
            </a:r>
          </a:p>
          <a:p>
            <a:r>
              <a:rPr lang="en-US" dirty="0" smtClean="0"/>
              <a:t>Measureable </a:t>
            </a:r>
          </a:p>
          <a:p>
            <a:r>
              <a:rPr lang="en-US" dirty="0" smtClean="0"/>
              <a:t>Attainable </a:t>
            </a:r>
          </a:p>
          <a:p>
            <a:r>
              <a:rPr lang="en-US" dirty="0" smtClean="0"/>
              <a:t>Realistic </a:t>
            </a:r>
          </a:p>
          <a:p>
            <a:r>
              <a:rPr lang="en-US" dirty="0" smtClean="0"/>
              <a:t>Time </a:t>
            </a:r>
            <a:r>
              <a:rPr lang="en-US" dirty="0"/>
              <a:t>bound</a:t>
            </a:r>
          </a:p>
        </p:txBody>
      </p:sp>
    </p:spTree>
    <p:extLst>
      <p:ext uri="{BB962C8B-B14F-4D97-AF65-F5344CB8AC3E}">
        <p14:creationId xmlns:p14="http://schemas.microsoft.com/office/powerpoint/2010/main" val="223028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four components of an objective:  1) the action verb </a:t>
            </a:r>
          </a:p>
          <a:p>
            <a:r>
              <a:rPr lang="en-US" dirty="0" smtClean="0"/>
              <a:t>2</a:t>
            </a:r>
            <a:r>
              <a:rPr lang="en-US" dirty="0"/>
              <a:t>) conditions </a:t>
            </a:r>
          </a:p>
          <a:p>
            <a:r>
              <a:rPr lang="en-US" dirty="0" smtClean="0"/>
              <a:t>3</a:t>
            </a:r>
            <a:r>
              <a:rPr lang="en-US" dirty="0"/>
              <a:t>) standard </a:t>
            </a:r>
          </a:p>
          <a:p>
            <a:r>
              <a:rPr lang="en-US" dirty="0" smtClean="0"/>
              <a:t>4</a:t>
            </a:r>
            <a:r>
              <a:rPr lang="en-US" dirty="0"/>
              <a:t>) the intended audience</a:t>
            </a:r>
          </a:p>
        </p:txBody>
      </p:sp>
    </p:spTree>
    <p:extLst>
      <p:ext uri="{BB962C8B-B14F-4D97-AF65-F5344CB8AC3E}">
        <p14:creationId xmlns:p14="http://schemas.microsoft.com/office/powerpoint/2010/main" val="3502434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DR. BENJAMIN BLOOM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Dr. Benjamin Bloom (February 21,1913- September </a:t>
            </a:r>
            <a:r>
              <a:rPr lang="en-US" dirty="0" smtClean="0"/>
              <a:t>13,1999)</a:t>
            </a:r>
          </a:p>
          <a:p>
            <a:r>
              <a:rPr lang="en-US" dirty="0" smtClean="0"/>
              <a:t>American </a:t>
            </a:r>
            <a:r>
              <a:rPr lang="en-US" dirty="0"/>
              <a:t>Educational </a:t>
            </a:r>
            <a:r>
              <a:rPr lang="en-US" dirty="0" smtClean="0"/>
              <a:t>Psychologist</a:t>
            </a:r>
          </a:p>
          <a:p>
            <a:r>
              <a:rPr lang="en-US" dirty="0" smtClean="0"/>
              <a:t>Classification </a:t>
            </a:r>
            <a:r>
              <a:rPr lang="en-US" dirty="0"/>
              <a:t>of Educational </a:t>
            </a:r>
            <a:r>
              <a:rPr lang="en-US" dirty="0" smtClean="0"/>
              <a:t>Objectives</a:t>
            </a:r>
          </a:p>
          <a:p>
            <a:r>
              <a:rPr lang="en-US" dirty="0" smtClean="0"/>
              <a:t>Theory </a:t>
            </a:r>
            <a:r>
              <a:rPr lang="en-US" dirty="0"/>
              <a:t>of </a:t>
            </a:r>
            <a:r>
              <a:rPr lang="en-US" dirty="0" smtClean="0"/>
              <a:t>mastery-learning</a:t>
            </a:r>
          </a:p>
          <a:p>
            <a:r>
              <a:rPr lang="en-US" dirty="0" smtClean="0"/>
              <a:t>Research </a:t>
            </a:r>
            <a:r>
              <a:rPr lang="en-US" dirty="0"/>
              <a:t>team under his supervision has developed a taxonomy of Educational Objectives in 1956</a:t>
            </a:r>
          </a:p>
        </p:txBody>
      </p:sp>
    </p:spTree>
    <p:extLst>
      <p:ext uri="{BB962C8B-B14F-4D97-AF65-F5344CB8AC3E}">
        <p14:creationId xmlns:p14="http://schemas.microsoft.com/office/powerpoint/2010/main" val="2637871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BLOOM’S TAXONOMY OF INSTRUCTIONAL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Taxonomy simply means “</a:t>
            </a:r>
            <a:r>
              <a:rPr lang="en-US" dirty="0" smtClean="0"/>
              <a:t>Classification”</a:t>
            </a:r>
          </a:p>
          <a:p>
            <a:r>
              <a:rPr lang="en-US" dirty="0" smtClean="0"/>
              <a:t>The </a:t>
            </a:r>
            <a:r>
              <a:rPr lang="en-US" dirty="0"/>
              <a:t>purpose of Bloom’s Taxonomy is to promote higher forms of thinking in education such as analyzing and evaluating concepts, processes, procedures, and principles, rather than just remembering facts (rote learning</a:t>
            </a:r>
            <a:r>
              <a:rPr lang="en-US" dirty="0" smtClean="0"/>
              <a:t>).</a:t>
            </a:r>
          </a:p>
          <a:p>
            <a:r>
              <a:rPr lang="en-US" dirty="0" smtClean="0"/>
              <a:t>It </a:t>
            </a:r>
            <a:r>
              <a:rPr lang="en-US" dirty="0"/>
              <a:t>is often used when designing instruction or learning processes (instructional Design)</a:t>
            </a:r>
          </a:p>
        </p:txBody>
      </p:sp>
    </p:spTree>
    <p:extLst>
      <p:ext uri="{BB962C8B-B14F-4D97-AF65-F5344CB8AC3E}">
        <p14:creationId xmlns:p14="http://schemas.microsoft.com/office/powerpoint/2010/main" val="3335105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THREE DOMAINS OF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Cognitive: mental skills (knowledge) </a:t>
            </a:r>
            <a:r>
              <a:rPr lang="en-US" dirty="0" smtClean="0"/>
              <a:t>Head</a:t>
            </a:r>
          </a:p>
          <a:p>
            <a:endParaRPr lang="en-US" dirty="0" smtClean="0"/>
          </a:p>
          <a:p>
            <a:r>
              <a:rPr lang="en-US" dirty="0" smtClean="0"/>
              <a:t>Affective</a:t>
            </a:r>
            <a:r>
              <a:rPr lang="en-US" dirty="0"/>
              <a:t>: growth in feelings or emotional areas (attitude or self) </a:t>
            </a:r>
            <a:r>
              <a:rPr lang="en-US" dirty="0" smtClean="0"/>
              <a:t>Heart</a:t>
            </a:r>
          </a:p>
          <a:p>
            <a:endParaRPr lang="en-US" dirty="0"/>
          </a:p>
          <a:p>
            <a:r>
              <a:rPr lang="en-US" dirty="0" smtClean="0"/>
              <a:t>Psychomotor</a:t>
            </a:r>
            <a:r>
              <a:rPr lang="en-US" dirty="0"/>
              <a:t>: manual or physical skills (skills) Hands</a:t>
            </a:r>
          </a:p>
        </p:txBody>
      </p:sp>
    </p:spTree>
    <p:extLst>
      <p:ext uri="{BB962C8B-B14F-4D97-AF65-F5344CB8AC3E}">
        <p14:creationId xmlns:p14="http://schemas.microsoft.com/office/powerpoint/2010/main" val="1262175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BLOOM’S REVISED TAXONOMY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err="1"/>
              <a:t>Lorin</a:t>
            </a:r>
            <a:r>
              <a:rPr lang="en-US" dirty="0"/>
              <a:t> Anderson and David </a:t>
            </a:r>
            <a:r>
              <a:rPr lang="en-US" dirty="0" err="1"/>
              <a:t>Krathwohl</a:t>
            </a:r>
            <a:r>
              <a:rPr lang="en-US" dirty="0"/>
              <a:t> (former students) revisited the Cognitive Domain in mid-nineties and made some changes in it.</a:t>
            </a:r>
          </a:p>
        </p:txBody>
      </p:sp>
    </p:spTree>
    <p:extLst>
      <p:ext uri="{BB962C8B-B14F-4D97-AF65-F5344CB8AC3E}">
        <p14:creationId xmlns:p14="http://schemas.microsoft.com/office/powerpoint/2010/main" val="1077877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COGNITIVE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Bloom’s Taxonomy: The Cognitive Domain The cognitive domain involves knowledge and the development of intellectual skills (Bloom, 1956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are six major categories of cognitive a process, starting from the simplest to the most complex</a:t>
            </a:r>
            <a:r>
              <a:rPr lang="en-US" dirty="0" smtClean="0"/>
              <a:t>.</a:t>
            </a:r>
          </a:p>
          <a:p>
            <a:r>
              <a:rPr lang="en-US" dirty="0" smtClean="0"/>
              <a:t>Knowledge                                     </a:t>
            </a:r>
            <a:r>
              <a:rPr lang="en-US" dirty="0"/>
              <a:t>Remembering </a:t>
            </a:r>
            <a:endParaRPr lang="en-US" dirty="0" smtClean="0"/>
          </a:p>
          <a:p>
            <a:r>
              <a:rPr lang="en-US" dirty="0" smtClean="0"/>
              <a:t>Comprehension                           Understanding</a:t>
            </a:r>
          </a:p>
          <a:p>
            <a:r>
              <a:rPr lang="en-US" dirty="0" smtClean="0"/>
              <a:t>Application                                             Applying</a:t>
            </a:r>
          </a:p>
          <a:p>
            <a:r>
              <a:rPr lang="en-US" dirty="0" smtClean="0"/>
              <a:t>Analysis                                                   Analyzing</a:t>
            </a:r>
          </a:p>
          <a:p>
            <a:r>
              <a:rPr lang="en-US" dirty="0" smtClean="0"/>
              <a:t>Synthesis                                                   Creating</a:t>
            </a:r>
          </a:p>
          <a:p>
            <a:r>
              <a:rPr lang="en-US" dirty="0" smtClean="0"/>
              <a:t>Evaluation                                              Evaluating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741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621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FACULTY OF MANAGEMENT STUDIES (MLSU)</vt:lpstr>
      <vt:lpstr>WHAT IS AN INSTRUCTIONAL OBJECTIVE</vt:lpstr>
      <vt:lpstr>CHARACTERISTICS OF INSTRUCTIONAL OBJECTIVES</vt:lpstr>
      <vt:lpstr>COMPONENTS</vt:lpstr>
      <vt:lpstr>DR. BENJAMIN BLOOM</vt:lpstr>
      <vt:lpstr>BLOOM’S TAXONOMY OF INSTRUCTIONAL OBJECTIVES</vt:lpstr>
      <vt:lpstr>THE THREE DOMAINS OF LEARNING</vt:lpstr>
      <vt:lpstr>BLOOM’S REVISED TAXONOMY</vt:lpstr>
      <vt:lpstr>THE COGNITIVE DOMAIN</vt:lpstr>
      <vt:lpstr>VERBS SUITABLE FOR COGNITIVE DOMAIN</vt:lpstr>
      <vt:lpstr>BLOOM’S TAXONOMY : AFFECTIVE DOMAIN</vt:lpstr>
      <vt:lpstr>VERBS SUITABLE FOR AFFECTIVE DOMAIN</vt:lpstr>
      <vt:lpstr>BLLOM’S TAXONOMY : THE PHYCHOMOTOR DOMAIN </vt:lpstr>
      <vt:lpstr>VERBS SUITABLE FOR PHYCHOMOTOR DOMAIN</vt:lpstr>
      <vt:lpstr>WHY TO USE 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5</cp:revision>
  <dcterms:created xsi:type="dcterms:W3CDTF">2021-04-27T18:01:44Z</dcterms:created>
  <dcterms:modified xsi:type="dcterms:W3CDTF">2021-04-27T19:36:17Z</dcterms:modified>
</cp:coreProperties>
</file>