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6" r:id="rId2"/>
    <p:sldId id="291" r:id="rId3"/>
    <p:sldId id="284" r:id="rId4"/>
    <p:sldId id="257" r:id="rId5"/>
    <p:sldId id="258" r:id="rId6"/>
    <p:sldId id="259" r:id="rId7"/>
    <p:sldId id="260" r:id="rId8"/>
    <p:sldId id="261" r:id="rId9"/>
    <p:sldId id="262" r:id="rId10"/>
    <p:sldId id="263" r:id="rId11"/>
    <p:sldId id="264" r:id="rId12"/>
    <p:sldId id="265" r:id="rId13"/>
    <p:sldId id="286" r:id="rId14"/>
    <p:sldId id="267" r:id="rId15"/>
    <p:sldId id="268" r:id="rId16"/>
    <p:sldId id="287" r:id="rId17"/>
    <p:sldId id="269" r:id="rId18"/>
    <p:sldId id="288" r:id="rId19"/>
    <p:sldId id="270" r:id="rId20"/>
    <p:sldId id="271" r:id="rId21"/>
    <p:sldId id="285" r:id="rId22"/>
    <p:sldId id="273" r:id="rId23"/>
    <p:sldId id="274" r:id="rId24"/>
    <p:sldId id="275" r:id="rId25"/>
    <p:sldId id="276" r:id="rId26"/>
    <p:sldId id="277" r:id="rId27"/>
    <p:sldId id="290" r:id="rId28"/>
    <p:sldId id="278" r:id="rId29"/>
    <p:sldId id="279" r:id="rId30"/>
    <p:sldId id="280" r:id="rId31"/>
    <p:sldId id="289" r:id="rId32"/>
    <p:sldId id="281" r:id="rId33"/>
    <p:sldId id="282" r:id="rId34"/>
    <p:sldId id="28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73" autoAdjust="0"/>
  </p:normalViewPr>
  <p:slideViewPr>
    <p:cSldViewPr>
      <p:cViewPr varScale="1">
        <p:scale>
          <a:sx n="68" d="100"/>
          <a:sy n="68"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ABB55-0B9D-4E1B-B680-94B468B9C8BF}" type="datetimeFigureOut">
              <a:rPr lang="en-US" smtClean="0"/>
              <a:t>4/28/2021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4721A-6DEE-41AB-9B0D-625148D35E36}" type="slidenum">
              <a:rPr lang="en-US" smtClean="0"/>
              <a:t>‹#›</a:t>
            </a:fld>
            <a:endParaRPr lang="en-US"/>
          </a:p>
        </p:txBody>
      </p:sp>
    </p:spTree>
    <p:extLst>
      <p:ext uri="{BB962C8B-B14F-4D97-AF65-F5344CB8AC3E}">
        <p14:creationId xmlns:p14="http://schemas.microsoft.com/office/powerpoint/2010/main" val="194289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04721A-6DEE-41AB-9B0D-625148D35E36}" type="slidenum">
              <a:rPr lang="en-US" smtClean="0"/>
              <a:t>34</a:t>
            </a:fld>
            <a:endParaRPr lang="en-US"/>
          </a:p>
        </p:txBody>
      </p:sp>
    </p:spTree>
    <p:extLst>
      <p:ext uri="{BB962C8B-B14F-4D97-AF65-F5344CB8AC3E}">
        <p14:creationId xmlns:p14="http://schemas.microsoft.com/office/powerpoint/2010/main" val="134061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949978-6AE4-4485-B996-16226BE34DD4}"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85995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9978-6AE4-4485-B996-16226BE34DD4}"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167655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9978-6AE4-4485-B996-16226BE34DD4}"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239132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9978-6AE4-4485-B996-16226BE34DD4}"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8148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949978-6AE4-4485-B996-16226BE34DD4}"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402891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949978-6AE4-4485-B996-16226BE34DD4}"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75874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949978-6AE4-4485-B996-16226BE34DD4}" type="datetimeFigureOut">
              <a:rPr lang="en-US" smtClean="0"/>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419551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949978-6AE4-4485-B996-16226BE34DD4}" type="datetimeFigureOut">
              <a:rPr lang="en-US" smtClean="0"/>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18337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49978-6AE4-4485-B996-16226BE34DD4}" type="datetimeFigureOut">
              <a:rPr lang="en-US" smtClean="0"/>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17885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9978-6AE4-4485-B996-16226BE34DD4}"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397294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9978-6AE4-4485-B996-16226BE34DD4}"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3F9D-5538-4B7F-B626-EFE8FE723FCA}" type="slidenum">
              <a:rPr lang="en-US" smtClean="0"/>
              <a:t>‹#›</a:t>
            </a:fld>
            <a:endParaRPr lang="en-US"/>
          </a:p>
        </p:txBody>
      </p:sp>
    </p:spTree>
    <p:extLst>
      <p:ext uri="{BB962C8B-B14F-4D97-AF65-F5344CB8AC3E}">
        <p14:creationId xmlns:p14="http://schemas.microsoft.com/office/powerpoint/2010/main" val="2598201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49978-6AE4-4485-B996-16226BE34DD4}" type="datetimeFigureOut">
              <a:rPr lang="en-US" smtClean="0"/>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03F9D-5538-4B7F-B626-EFE8FE723FCA}" type="slidenum">
              <a:rPr lang="en-US" smtClean="0"/>
              <a:t>‹#›</a:t>
            </a:fld>
            <a:endParaRPr lang="en-US"/>
          </a:p>
        </p:txBody>
      </p:sp>
    </p:spTree>
    <p:extLst>
      <p:ext uri="{BB962C8B-B14F-4D97-AF65-F5344CB8AC3E}">
        <p14:creationId xmlns:p14="http://schemas.microsoft.com/office/powerpoint/2010/main" val="242785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0175"/>
            <a:ext cx="7772400" cy="1470025"/>
          </a:xfrm>
        </p:spPr>
        <p:txBody>
          <a:bodyPr>
            <a:normAutofit/>
          </a:bodyPr>
          <a:lstStyle/>
          <a:p>
            <a:r>
              <a:rPr lang="en-US" b="1" dirty="0" smtClean="0"/>
              <a:t>FACULTY OF MANAGEMENT </a:t>
            </a:r>
            <a:r>
              <a:rPr lang="en-US" b="1" dirty="0" smtClean="0"/>
              <a:t>STUDIES (MLSU)</a:t>
            </a:r>
            <a:endParaRPr lang="en-US" b="1" dirty="0"/>
          </a:p>
        </p:txBody>
      </p:sp>
      <p:sp>
        <p:nvSpPr>
          <p:cNvPr id="6" name="Title 1"/>
          <p:cNvSpPr txBox="1">
            <a:spLocks/>
          </p:cNvSpPr>
          <p:nvPr/>
        </p:nvSpPr>
        <p:spPr>
          <a:xfrm>
            <a:off x="838200" y="18288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HUMAN RESOURCE, TRAINING AND DEVELOPMENT</a:t>
            </a:r>
            <a:endParaRPr lang="en-US" sz="3200" dirty="0"/>
          </a:p>
        </p:txBody>
      </p:sp>
      <p:sp>
        <p:nvSpPr>
          <p:cNvPr id="9" name="Title 1"/>
          <p:cNvSpPr txBox="1">
            <a:spLocks/>
          </p:cNvSpPr>
          <p:nvPr/>
        </p:nvSpPr>
        <p:spPr>
          <a:xfrm>
            <a:off x="866336" y="3185209"/>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UNIT = 4</a:t>
            </a:r>
          </a:p>
          <a:p>
            <a:r>
              <a:rPr lang="en-US" sz="2800" dirty="0" smtClean="0"/>
              <a:t>TOPIC : </a:t>
            </a:r>
            <a:r>
              <a:rPr lang="en-US" sz="2800" dirty="0"/>
              <a:t>TRAINING METHODS AND TECHNIQUES</a:t>
            </a:r>
          </a:p>
        </p:txBody>
      </p:sp>
      <p:sp>
        <p:nvSpPr>
          <p:cNvPr id="10" name="Title 1"/>
          <p:cNvSpPr txBox="1">
            <a:spLocks/>
          </p:cNvSpPr>
          <p:nvPr/>
        </p:nvSpPr>
        <p:spPr>
          <a:xfrm>
            <a:off x="457200" y="4854575"/>
            <a:ext cx="8229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BY : </a:t>
            </a:r>
            <a:r>
              <a:rPr kumimoji="0" lang="en-US" sz="2800" b="1" i="0" u="none" strike="noStrike" kern="1200" cap="none" spc="0" normalizeH="0" baseline="0" noProof="0" dirty="0" err="1" smtClean="0">
                <a:ln>
                  <a:noFill/>
                </a:ln>
                <a:solidFill>
                  <a:sysClr val="windowText" lastClr="000000"/>
                </a:solidFill>
                <a:effectLst/>
                <a:uLnTx/>
                <a:uFillTx/>
                <a:latin typeface="Calibri"/>
                <a:ea typeface="+mj-ea"/>
                <a:cs typeface="+mj-cs"/>
              </a:rPr>
              <a:t>Ms</a:t>
            </a:r>
            <a:r>
              <a:rPr lang="en-US" sz="2800" b="1" dirty="0">
                <a:solidFill>
                  <a:sysClr val="windowText" lastClr="000000"/>
                </a:solidFill>
                <a:latin typeface="Calibri"/>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TANUJA</a:t>
            </a:r>
            <a:r>
              <a:rPr kumimoji="0" lang="en-US" sz="2800" b="1" i="0" u="none" strike="noStrike" kern="1200" cap="none" spc="0" normalizeH="0" noProof="0" dirty="0" smtClean="0">
                <a:ln>
                  <a:noFill/>
                </a:ln>
                <a:solidFill>
                  <a:sysClr val="windowText" lastClr="000000"/>
                </a:solidFill>
                <a:effectLst/>
                <a:uLnTx/>
                <a:uFillTx/>
                <a:latin typeface="Calibri"/>
                <a:ea typeface="+mj-ea"/>
                <a:cs typeface="+mj-cs"/>
              </a:rPr>
              <a:t> SINGHAL               </a:t>
            </a:r>
            <a:r>
              <a:rPr lang="en-US" sz="2800" b="1" baseline="0" dirty="0" smtClean="0">
                <a:solidFill>
                  <a:sysClr val="windowText" lastClr="000000"/>
                </a:solidFill>
                <a:latin typeface="Calibri"/>
              </a:rPr>
              <a:t>FOR : CMAT 3</a:t>
            </a:r>
            <a:r>
              <a:rPr lang="en-US" sz="2800" b="1" baseline="30000" dirty="0" smtClean="0">
                <a:solidFill>
                  <a:sysClr val="windowText" lastClr="000000"/>
                </a:solidFill>
                <a:latin typeface="Calibri"/>
              </a:rPr>
              <a:t>rd</a:t>
            </a:r>
            <a:r>
              <a:rPr lang="en-US" sz="2800" b="1" baseline="0" dirty="0" smtClean="0">
                <a:solidFill>
                  <a:sysClr val="windowText" lastClr="000000"/>
                </a:solidFill>
                <a:latin typeface="Calibri"/>
              </a:rPr>
              <a:t> SEM</a:t>
            </a:r>
            <a:endPar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endParaRPr>
          </a:p>
        </p:txBody>
      </p:sp>
    </p:spTree>
    <p:extLst>
      <p:ext uri="{BB962C8B-B14F-4D97-AF65-F5344CB8AC3E}">
        <p14:creationId xmlns:p14="http://schemas.microsoft.com/office/powerpoint/2010/main" val="1882482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LECTURES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rgbClr val="7030A0"/>
                </a:solidFill>
                <a:latin typeface="Times New Roman" pitchFamily="18" charset="0"/>
                <a:cs typeface="Times New Roman" pitchFamily="18" charset="0"/>
              </a:rPr>
              <a:t>Lectures </a:t>
            </a:r>
            <a:r>
              <a:rPr lang="en-US" sz="2400" dirty="0">
                <a:solidFill>
                  <a:srgbClr val="7030A0"/>
                </a:solidFill>
                <a:latin typeface="Times New Roman" pitchFamily="18" charset="0"/>
                <a:cs typeface="Times New Roman" pitchFamily="18" charset="0"/>
              </a:rPr>
              <a:t>usually take place in a classroom-format.</a:t>
            </a:r>
          </a:p>
          <a:p>
            <a:pPr marL="0" indent="0">
              <a:buNone/>
            </a:pPr>
            <a:r>
              <a:rPr lang="en-US" sz="2400" dirty="0">
                <a:solidFill>
                  <a:srgbClr val="7030A0"/>
                </a:solidFill>
                <a:latin typeface="Times New Roman" pitchFamily="18" charset="0"/>
                <a:cs typeface="Times New Roman" pitchFamily="18" charset="0"/>
              </a:rPr>
              <a:t>It seems the only advantage to a lecture is the ability to get a huge amount of information to a lot of people in a short amount of time. It has been said to be the least effective of all training methods. In many cases, lectures contain no form of interaction from the trainer to the trainee and can be quite boring. Studies show that people only retain 20 percent of what they are taught in a lecture.</a:t>
            </a:r>
          </a:p>
          <a:p>
            <a:pPr marL="0" indent="0">
              <a:buNone/>
            </a:pPr>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Truck drivers could receive lectures on issues such as company policies and safety.</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478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GROUP DISCUSSIONS &amp; TUTORIALS</a:t>
            </a:r>
            <a:endParaRPr lang="en-US" dirty="0"/>
          </a:p>
        </p:txBody>
      </p:sp>
      <p:sp>
        <p:nvSpPr>
          <p:cNvPr id="3" name="Content Placeholder 2"/>
          <p:cNvSpPr>
            <a:spLocks noGrp="1"/>
          </p:cNvSpPr>
          <p:nvPr>
            <p:ph idx="1"/>
          </p:nvPr>
        </p:nvSpPr>
        <p:spPr>
          <a:xfrm>
            <a:off x="457200" y="1447800"/>
            <a:ext cx="8229600" cy="5029200"/>
          </a:xfrm>
        </p:spPr>
        <p:txBody>
          <a:bodyPr>
            <a:noAutofit/>
          </a:bodyPr>
          <a:lstStyle/>
          <a:p>
            <a:pPr marL="0" indent="0">
              <a:buNone/>
            </a:pPr>
            <a:r>
              <a:rPr lang="en-US" sz="2400" dirty="0" smtClean="0">
                <a:solidFill>
                  <a:srgbClr val="7030A0"/>
                </a:solidFill>
                <a:latin typeface="Times New Roman" pitchFamily="18" charset="0"/>
                <a:cs typeface="Times New Roman" pitchFamily="18" charset="0"/>
              </a:rPr>
              <a:t>These </a:t>
            </a:r>
            <a:r>
              <a:rPr lang="en-US" sz="2400" dirty="0">
                <a:solidFill>
                  <a:srgbClr val="7030A0"/>
                </a:solidFill>
                <a:latin typeface="Times New Roman" pitchFamily="18" charset="0"/>
                <a:cs typeface="Times New Roman" pitchFamily="18" charset="0"/>
              </a:rPr>
              <a:t>most likely take place in a classroom where a group of people discuss issues.</a:t>
            </a:r>
          </a:p>
          <a:p>
            <a:pPr marL="0" indent="0">
              <a:buNone/>
            </a:pPr>
            <a:r>
              <a:rPr lang="en-US" sz="2400" dirty="0">
                <a:solidFill>
                  <a:srgbClr val="7030A0"/>
                </a:solidFill>
                <a:latin typeface="Times New Roman" pitchFamily="18" charset="0"/>
                <a:cs typeface="Times New Roman" pitchFamily="18" charset="0"/>
              </a:rPr>
              <a:t>For example, if an unfamiliar program is to be implemented, a group discussion on the new program would allow employees to ask questions and provide ideas on how the program would work best.</a:t>
            </a:r>
          </a:p>
          <a:p>
            <a:pPr marL="0" indent="0">
              <a:buNone/>
            </a:pPr>
            <a:r>
              <a:rPr lang="en-US" sz="2400" dirty="0">
                <a:solidFill>
                  <a:srgbClr val="7030A0"/>
                </a:solidFill>
                <a:latin typeface="Times New Roman" pitchFamily="18" charset="0"/>
                <a:cs typeface="Times New Roman" pitchFamily="18" charset="0"/>
              </a:rPr>
              <a:t>A better form of training than lectures, it allows all trainees to discuss issues concerning the new program. It also enables every attendee to voice different ideas and bounce them off one another.</a:t>
            </a:r>
          </a:p>
          <a:p>
            <a:pPr marL="0" indent="0">
              <a:buNone/>
            </a:pPr>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Truck drivers could have group discussions and tutorials on safety issues they face on the road. This is a good way to gain feedback and suggestions from other drivers.</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09456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7. ROLE PLAYING</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solidFill>
                  <a:srgbClr val="7030A0"/>
                </a:solidFill>
                <a:latin typeface="Times New Roman" pitchFamily="18" charset="0"/>
                <a:cs typeface="Times New Roman" pitchFamily="18" charset="0"/>
              </a:rPr>
              <a:t>Role </a:t>
            </a:r>
            <a:r>
              <a:rPr lang="en-US" sz="2400" dirty="0">
                <a:solidFill>
                  <a:srgbClr val="7030A0"/>
                </a:solidFill>
                <a:latin typeface="Times New Roman" pitchFamily="18" charset="0"/>
                <a:cs typeface="Times New Roman" pitchFamily="18" charset="0"/>
              </a:rPr>
              <a:t>playing allows employees to act out issues that could occur in the workplace. Key skills often touched upon are negotiating and teamwork.</a:t>
            </a:r>
          </a:p>
          <a:p>
            <a:pPr marL="0" indent="0">
              <a:buNone/>
            </a:pPr>
            <a:r>
              <a:rPr lang="en-US" sz="2400" dirty="0">
                <a:solidFill>
                  <a:srgbClr val="7030A0"/>
                </a:solidFill>
                <a:latin typeface="Times New Roman" pitchFamily="18" charset="0"/>
                <a:cs typeface="Times New Roman" pitchFamily="18" charset="0"/>
              </a:rPr>
              <a:t>A role play could take place between two people simulating an issue that could arise in the workplace. This could occur with a group of people split into pairs, or whereby two people role play in front of the classroom.</a:t>
            </a:r>
          </a:p>
          <a:p>
            <a:pPr marL="0" indent="0">
              <a:buNone/>
            </a:pPr>
            <a:r>
              <a:rPr lang="en-US" sz="2400" dirty="0">
                <a:solidFill>
                  <a:srgbClr val="7030A0"/>
                </a:solidFill>
                <a:latin typeface="Times New Roman" pitchFamily="18" charset="0"/>
                <a:cs typeface="Times New Roman" pitchFamily="18" charset="0"/>
              </a:rPr>
              <a:t>Role playing can be effective in connecting theory and practice, but may not be popular with people who don´t feel comfortable performing in front of a group of people.</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16502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ROLE PLAYING</a:t>
            </a:r>
            <a:endParaRPr lang="en-US" dirty="0"/>
          </a:p>
        </p:txBody>
      </p:sp>
      <p:sp>
        <p:nvSpPr>
          <p:cNvPr id="3" name="Content Placeholder 2"/>
          <p:cNvSpPr>
            <a:spLocks noGrp="1"/>
          </p:cNvSpPr>
          <p:nvPr>
            <p:ph idx="1"/>
          </p:nvPr>
        </p:nvSpPr>
        <p:spPr>
          <a:xfrm>
            <a:off x="457200" y="1600201"/>
            <a:ext cx="8229600" cy="2438400"/>
          </a:xfrm>
        </p:spPr>
        <p:txBody>
          <a:bodyPr>
            <a:normAutofit/>
          </a:bodyPr>
          <a:lstStyle/>
          <a:p>
            <a:r>
              <a:rPr lang="en-US" sz="2400" b="1" dirty="0" smtClean="0">
                <a:latin typeface="Times New Roman" pitchFamily="18" charset="0"/>
                <a:cs typeface="Times New Roman" pitchFamily="18" charset="0"/>
              </a:rPr>
              <a:t>Example:</a:t>
            </a:r>
            <a:r>
              <a:rPr lang="en-US" sz="2400" dirty="0" smtClean="0">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Truck drivers could role play an issue such as a large line-up of trucks is found at the weighing station and one driver tells another that he might as well go ahead and skip the whole thing. Or role play a driver who gets pulled over by a police officer and doesn´t agree with the speeding charge.</a:t>
            </a:r>
          </a:p>
        </p:txBody>
      </p:sp>
    </p:spTree>
    <p:extLst>
      <p:ext uri="{BB962C8B-B14F-4D97-AF65-F5344CB8AC3E}">
        <p14:creationId xmlns:p14="http://schemas.microsoft.com/office/powerpoint/2010/main" val="2478623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smtClean="0"/>
              <a:t>8. MANAGEMENT GAMES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7030A0"/>
                </a:solidFill>
                <a:latin typeface="Times New Roman" pitchFamily="18" charset="0"/>
                <a:cs typeface="Times New Roman" pitchFamily="18" charset="0"/>
              </a:rPr>
              <a:t>Management </a:t>
            </a:r>
            <a:r>
              <a:rPr lang="en-US" dirty="0">
                <a:solidFill>
                  <a:srgbClr val="7030A0"/>
                </a:solidFill>
                <a:latin typeface="Times New Roman" pitchFamily="18" charset="0"/>
                <a:cs typeface="Times New Roman" pitchFamily="18" charset="0"/>
              </a:rPr>
              <a:t>games simulate real-life issues faced in the workplace. They attract all types of trainees including active, practical and reflective employees.</a:t>
            </a:r>
          </a:p>
          <a:p>
            <a:pPr marL="0" indent="0">
              <a:buNone/>
            </a:pPr>
            <a:r>
              <a:rPr lang="en-US" dirty="0">
                <a:solidFill>
                  <a:srgbClr val="7030A0"/>
                </a:solidFill>
                <a:latin typeface="Times New Roman" pitchFamily="18" charset="0"/>
                <a:cs typeface="Times New Roman" pitchFamily="18" charset="0"/>
              </a:rPr>
              <a:t>Some examples of management games could include:</a:t>
            </a:r>
          </a:p>
          <a:p>
            <a:pPr lvl="0"/>
            <a:r>
              <a:rPr lang="en-US" dirty="0">
                <a:solidFill>
                  <a:srgbClr val="7030A0"/>
                </a:solidFill>
                <a:latin typeface="Times New Roman" pitchFamily="18" charset="0"/>
                <a:cs typeface="Times New Roman" pitchFamily="18" charset="0"/>
              </a:rPr>
              <a:t>Computer simulations of business situations that managers ´play´.</a:t>
            </a:r>
          </a:p>
          <a:p>
            <a:pPr lvl="0"/>
            <a:r>
              <a:rPr lang="en-US" dirty="0">
                <a:solidFill>
                  <a:srgbClr val="7030A0"/>
                </a:solidFill>
                <a:latin typeface="Times New Roman" pitchFamily="18" charset="0"/>
                <a:cs typeface="Times New Roman" pitchFamily="18" charset="0"/>
              </a:rPr>
              <a:t>Board games that simulate a business situation.</a:t>
            </a:r>
          </a:p>
          <a:p>
            <a:pPr lvl="0"/>
            <a:r>
              <a:rPr lang="en-US" dirty="0">
                <a:solidFill>
                  <a:srgbClr val="7030A0"/>
                </a:solidFill>
                <a:latin typeface="Times New Roman" pitchFamily="18" charset="0"/>
                <a:cs typeface="Times New Roman" pitchFamily="18" charset="0"/>
              </a:rPr>
              <a:t>Games surrounding thought and creativity - to help managers find creative ways to solve problems in the workplace, or to implement innovative ideas.</a:t>
            </a:r>
          </a:p>
          <a:p>
            <a:r>
              <a:rPr lang="en-US" b="1" dirty="0">
                <a:latin typeface="Times New Roman" pitchFamily="18" charset="0"/>
                <a:cs typeface="Times New Roman" pitchFamily="18" charset="0"/>
              </a:rPr>
              <a:t>Example:</a:t>
            </a:r>
            <a:r>
              <a:rPr lang="en-US" dirty="0">
                <a:latin typeface="Times New Roman" pitchFamily="18" charset="0"/>
                <a:cs typeface="Times New Roman" pitchFamily="18" charset="0"/>
              </a:rPr>
              <a:t> In a trucking business, managers could create games that teach truckers the impact of late deliveries, poor customer service or unsafe driving.</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03455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9. OUTDOOR TRAINING</a:t>
            </a:r>
            <a:endParaRPr lang="en-US" dirty="0"/>
          </a:p>
        </p:txBody>
      </p:sp>
      <p:sp>
        <p:nvSpPr>
          <p:cNvPr id="3" name="Content Placeholder 2"/>
          <p:cNvSpPr>
            <a:spLocks noGrp="1"/>
          </p:cNvSpPr>
          <p:nvPr>
            <p:ph idx="1"/>
          </p:nvPr>
        </p:nvSpPr>
        <p:spPr>
          <a:xfrm>
            <a:off x="457200" y="1600200"/>
            <a:ext cx="8229600" cy="4495799"/>
          </a:xfrm>
        </p:spPr>
        <p:txBody>
          <a:bodyPr>
            <a:noAutofit/>
          </a:bodyPr>
          <a:lstStyle/>
          <a:p>
            <a:pPr marL="0" indent="0">
              <a:buNone/>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nice break from regular classroom or computer-based training, the usual purpose of outdoor training is to develop teamwork skills.</a:t>
            </a:r>
          </a:p>
          <a:p>
            <a:pPr marL="0" indent="0">
              <a:buNone/>
            </a:pPr>
            <a:r>
              <a:rPr lang="en-US" sz="2400" dirty="0" smtClean="0">
                <a:latin typeface="Times New Roman" pitchFamily="18" charset="0"/>
                <a:cs typeface="Times New Roman" pitchFamily="18" charset="0"/>
              </a:rPr>
              <a:t>  	Some </a:t>
            </a:r>
            <a:r>
              <a:rPr lang="en-US" sz="2400" dirty="0">
                <a:latin typeface="Times New Roman" pitchFamily="18" charset="0"/>
                <a:cs typeface="Times New Roman" pitchFamily="18" charset="0"/>
              </a:rPr>
              <a:t>examples include:</a:t>
            </a:r>
          </a:p>
          <a:p>
            <a:pPr lvl="0"/>
            <a:r>
              <a:rPr lang="en-US" sz="2400" dirty="0">
                <a:solidFill>
                  <a:srgbClr val="7030A0"/>
                </a:solidFill>
                <a:latin typeface="Times New Roman" pitchFamily="18" charset="0"/>
                <a:cs typeface="Times New Roman" pitchFamily="18" charset="0"/>
              </a:rPr>
              <a:t>Wilderness or adventure training - participants live outdoors and engage in activities like whitewater rafting, sailing, and mountain climbing.</a:t>
            </a:r>
          </a:p>
          <a:p>
            <a:pPr lvl="0"/>
            <a:r>
              <a:rPr lang="en-US" sz="2400" dirty="0">
                <a:solidFill>
                  <a:srgbClr val="7030A0"/>
                </a:solidFill>
                <a:latin typeface="Times New Roman" pitchFamily="18" charset="0"/>
                <a:cs typeface="Times New Roman" pitchFamily="18" charset="0"/>
              </a:rPr>
              <a:t>Low-impact programming - equipment can include simple props or a permanently installed "low ropes" course.</a:t>
            </a:r>
          </a:p>
          <a:p>
            <a:pPr lvl="0"/>
            <a:r>
              <a:rPr lang="en-US" sz="2400" dirty="0">
                <a:solidFill>
                  <a:srgbClr val="7030A0"/>
                </a:solidFill>
                <a:latin typeface="Times New Roman" pitchFamily="18" charset="0"/>
                <a:cs typeface="Times New Roman" pitchFamily="18" charset="0"/>
              </a:rPr>
              <a:t>High-impact programming - Could include navigating a 40-foot "high ropes" course, rock climbing, or rappelling.</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69646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9. OUTDOOR TRAINING</a:t>
            </a:r>
            <a:endParaRPr lang="en-US" dirty="0"/>
          </a:p>
        </p:txBody>
      </p:sp>
      <p:sp>
        <p:nvSpPr>
          <p:cNvPr id="3" name="Content Placeholder 2"/>
          <p:cNvSpPr>
            <a:spLocks noGrp="1"/>
          </p:cNvSpPr>
          <p:nvPr>
            <p:ph idx="1"/>
          </p:nvPr>
        </p:nvSpPr>
        <p:spPr>
          <a:xfrm>
            <a:off x="457200" y="1981200"/>
            <a:ext cx="8229600" cy="3048000"/>
          </a:xfrm>
        </p:spPr>
        <p:txBody>
          <a:bodyPr>
            <a:normAutofit/>
          </a:bodyPr>
          <a:lstStyle/>
          <a:p>
            <a:pPr marL="0" indent="0">
              <a:buNone/>
            </a:pPr>
            <a:endParaRPr lang="en-US" sz="2400" b="1" dirty="0" smtClean="0">
              <a:latin typeface="Times New Roman" pitchFamily="18" charset="0"/>
              <a:cs typeface="Times New Roman" pitchFamily="18" charset="0"/>
            </a:endParaRPr>
          </a:p>
          <a:p>
            <a:pPr marL="0" indent="0">
              <a:buNone/>
            </a:pPr>
            <a:r>
              <a:rPr lang="en-US" sz="2400" dirty="0" smtClean="0">
                <a:solidFill>
                  <a:srgbClr val="7030A0"/>
                </a:solidFill>
                <a:latin typeface="Times New Roman" pitchFamily="18" charset="0"/>
                <a:cs typeface="Times New Roman" pitchFamily="18" charset="0"/>
              </a:rPr>
              <a:t>Outgoing and active participants may get the most out of this form of training. One risk trainers might encounter is distraction, or people who don´t like outdoor activities.</a:t>
            </a:r>
          </a:p>
          <a:p>
            <a:r>
              <a:rPr lang="en-US" sz="2400" b="1" dirty="0" smtClean="0">
                <a:latin typeface="Times New Roman" pitchFamily="18" charset="0"/>
                <a:cs typeface="Times New Roman" pitchFamily="18" charset="0"/>
              </a:rPr>
              <a:t>Example:</a:t>
            </a:r>
            <a:r>
              <a:rPr lang="en-US" sz="2400" dirty="0" smtClean="0">
                <a:latin typeface="Times New Roman" pitchFamily="18" charset="0"/>
                <a:cs typeface="Times New Roman" pitchFamily="18" charset="0"/>
              </a:rPr>
              <a:t> As truck drivers are often on the road alone, they could participate in a nature-training course along with depot personnel to build esprit de corps.</a:t>
            </a:r>
          </a:p>
          <a:p>
            <a:endParaRPr lang="en-US" sz="2400" dirty="0"/>
          </a:p>
        </p:txBody>
      </p:sp>
    </p:spTree>
    <p:extLst>
      <p:ext uri="{BB962C8B-B14F-4D97-AF65-F5344CB8AC3E}">
        <p14:creationId xmlns:p14="http://schemas.microsoft.com/office/powerpoint/2010/main" val="3716775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10. FILMS &amp; VIDEOS</a:t>
            </a:r>
            <a:endParaRPr lang="en-US" dirty="0"/>
          </a:p>
        </p:txBody>
      </p:sp>
      <p:sp>
        <p:nvSpPr>
          <p:cNvPr id="3" name="Content Placeholder 2"/>
          <p:cNvSpPr>
            <a:spLocks noGrp="1"/>
          </p:cNvSpPr>
          <p:nvPr>
            <p:ph idx="1"/>
          </p:nvPr>
        </p:nvSpPr>
        <p:spPr>
          <a:xfrm>
            <a:off x="457200" y="1600200"/>
            <a:ext cx="8229600" cy="4525963"/>
          </a:xfrm>
        </p:spPr>
        <p:txBody>
          <a:bodyPr>
            <a:noAutofit/>
          </a:bodyPr>
          <a:lstStyle/>
          <a:p>
            <a:pPr marL="0" indent="0">
              <a:buNone/>
            </a:pPr>
            <a:r>
              <a:rPr lang="en-US" sz="2400" dirty="0" smtClean="0">
                <a:solidFill>
                  <a:srgbClr val="7030A0"/>
                </a:solidFill>
                <a:latin typeface="Times New Roman" pitchFamily="18" charset="0"/>
                <a:cs typeface="Times New Roman" pitchFamily="18" charset="0"/>
              </a:rPr>
              <a:t>Films </a:t>
            </a:r>
            <a:r>
              <a:rPr lang="en-US" sz="2400" dirty="0">
                <a:solidFill>
                  <a:srgbClr val="7030A0"/>
                </a:solidFill>
                <a:latin typeface="Times New Roman" pitchFamily="18" charset="0"/>
                <a:cs typeface="Times New Roman" pitchFamily="18" charset="0"/>
              </a:rPr>
              <a:t>and videos can be used on their own or in conjunction with other training methods.</a:t>
            </a:r>
          </a:p>
          <a:p>
            <a:pPr marL="0" indent="0">
              <a:buNone/>
            </a:pPr>
            <a:r>
              <a:rPr lang="en-US" sz="2400" dirty="0">
                <a:solidFill>
                  <a:srgbClr val="7030A0"/>
                </a:solidFill>
                <a:latin typeface="Times New Roman" pitchFamily="18" charset="0"/>
                <a:cs typeface="Times New Roman" pitchFamily="18" charset="0"/>
              </a:rPr>
              <a:t>To be truly effective, training films and videos should be geared towards a specific objective. Only if they are produced effectively, will they keep the trainees attention. They are also effective in stimulating discussion on specific issues after the film or video is finished.</a:t>
            </a:r>
          </a:p>
          <a:p>
            <a:pPr marL="0" indent="0">
              <a:buNone/>
            </a:pPr>
            <a:r>
              <a:rPr lang="en-US" sz="2400" dirty="0">
                <a:solidFill>
                  <a:srgbClr val="7030A0"/>
                </a:solidFill>
                <a:latin typeface="Times New Roman" pitchFamily="18" charset="0"/>
                <a:cs typeface="Times New Roman" pitchFamily="18" charset="0"/>
              </a:rPr>
              <a:t>Films and videos are good training tools, but have some of the same disadvantages as a lecture - i.e., no interaction from the trainees.</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405413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10. FILMS &amp; VIDEOS</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solidFill>
                  <a:srgbClr val="7030A0"/>
                </a:solidFill>
                <a:latin typeface="Times New Roman" pitchFamily="18" charset="0"/>
                <a:cs typeface="Times New Roman" pitchFamily="18" charset="0"/>
              </a:rPr>
              <a:t>A few risks to think about - showing a film or video from an outside source may not touch on issues directly affecting a specific company. Trainees may find the information very interesting but irrelevant to their position in the company.</a:t>
            </a:r>
          </a:p>
          <a:p>
            <a:pPr marL="0" indent="0">
              <a:buNone/>
            </a:pPr>
            <a:r>
              <a:rPr lang="en-US" sz="2000" dirty="0" smtClean="0">
                <a:solidFill>
                  <a:srgbClr val="7030A0"/>
                </a:solidFill>
                <a:latin typeface="Times New Roman" pitchFamily="18" charset="0"/>
                <a:cs typeface="Times New Roman" pitchFamily="18" charset="0"/>
              </a:rPr>
              <a:t>Some trainers like to show videos as a break from another training method, i.e. as a break from a lecture instead of a coffee break.</a:t>
            </a:r>
          </a:p>
          <a:p>
            <a:pPr marL="0" indent="0">
              <a:buNone/>
            </a:pPr>
            <a:endParaRPr lang="en-US" sz="2000" dirty="0" smtClean="0">
              <a:solidFill>
                <a:srgbClr val="7030A0"/>
              </a:solidFill>
              <a:latin typeface="Times New Roman" pitchFamily="18" charset="0"/>
              <a:cs typeface="Times New Roman" pitchFamily="18" charset="0"/>
            </a:endParaRPr>
          </a:p>
          <a:p>
            <a:pPr marL="0" indent="0">
              <a:buNone/>
            </a:pPr>
            <a:r>
              <a:rPr lang="en-US" sz="2000" dirty="0" smtClean="0">
                <a:solidFill>
                  <a:srgbClr val="7030A0"/>
                </a:solidFill>
                <a:latin typeface="Times New Roman" pitchFamily="18" charset="0"/>
                <a:cs typeface="Times New Roman" pitchFamily="18" charset="0"/>
              </a:rPr>
              <a:t>This is not a good idea for two reasons. One: after a long lecture, trainees will usually want a break from any training material, so a training film wouldn´t be too popular. Two: using films and videos solely for the purpose of a break could get expensive.</a:t>
            </a:r>
          </a:p>
          <a:p>
            <a:pPr marL="0" indent="0">
              <a:buNone/>
            </a:pPr>
            <a:r>
              <a:rPr lang="en-US" sz="2000" b="1" dirty="0" smtClean="0">
                <a:latin typeface="Times New Roman" pitchFamily="18" charset="0"/>
                <a:cs typeface="Times New Roman" pitchFamily="18" charset="0"/>
              </a:rPr>
              <a:t>Example:</a:t>
            </a:r>
            <a:r>
              <a:rPr lang="en-US" sz="2000" dirty="0" smtClean="0">
                <a:latin typeface="Times New Roman" pitchFamily="18" charset="0"/>
                <a:cs typeface="Times New Roman" pitchFamily="18" charset="0"/>
              </a:rPr>
              <a:t> Videos for truckers could show the proper way to interact with customers or illustrate preventive maintenance techniques.</a:t>
            </a:r>
          </a:p>
          <a:p>
            <a:endParaRPr lang="en-US" sz="2000" dirty="0"/>
          </a:p>
        </p:txBody>
      </p:sp>
    </p:spTree>
    <p:extLst>
      <p:ext uri="{BB962C8B-B14F-4D97-AF65-F5344CB8AC3E}">
        <p14:creationId xmlns:p14="http://schemas.microsoft.com/office/powerpoint/2010/main" val="3733414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11. CASE STUDIES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rgbClr val="7030A0"/>
                </a:solidFill>
                <a:latin typeface="Times New Roman" pitchFamily="18" charset="0"/>
                <a:cs typeface="Times New Roman" pitchFamily="18" charset="0"/>
              </a:rPr>
              <a:t>Case </a:t>
            </a:r>
            <a:r>
              <a:rPr lang="en-US" sz="2400" dirty="0">
                <a:solidFill>
                  <a:srgbClr val="7030A0"/>
                </a:solidFill>
                <a:latin typeface="Times New Roman" pitchFamily="18" charset="0"/>
                <a:cs typeface="Times New Roman" pitchFamily="18" charset="0"/>
              </a:rPr>
              <a:t>studies provide trainees with a chance to analyze and discuss real workplace issues. They develop analytical and problem-solving skills, and provide practical illustrations of principle or theory. They can also build a strong sense of teamwork as teams struggle together to make sense of a case.</a:t>
            </a:r>
          </a:p>
          <a:p>
            <a:pPr marL="0" indent="0">
              <a:buNone/>
            </a:pPr>
            <a:r>
              <a:rPr lang="en-US" sz="2400" dirty="0">
                <a:solidFill>
                  <a:srgbClr val="7030A0"/>
                </a:solidFill>
                <a:latin typeface="Times New Roman" pitchFamily="18" charset="0"/>
                <a:cs typeface="Times New Roman" pitchFamily="18" charset="0"/>
              </a:rPr>
              <a:t>All types of issues could be covered - i.e. how to handle a new product launch</a:t>
            </a:r>
            <a:r>
              <a:rPr lang="en-US" sz="2400" dirty="0" smtClean="0">
                <a:solidFill>
                  <a:srgbClr val="7030A0"/>
                </a:solidFill>
                <a:latin typeface="Times New Roman" pitchFamily="18" charset="0"/>
                <a:cs typeface="Times New Roman" pitchFamily="18" charset="0"/>
              </a:rPr>
              <a:t>.</a:t>
            </a:r>
          </a:p>
          <a:p>
            <a:pPr marL="0" indent="0">
              <a:buNone/>
            </a:pPr>
            <a:endParaRPr lang="en-US" sz="2400" dirty="0">
              <a:solidFill>
                <a:srgbClr val="7030A0"/>
              </a:solidFill>
              <a:latin typeface="Times New Roman" pitchFamily="18" charset="0"/>
              <a:cs typeface="Times New Roman" pitchFamily="18" charset="0"/>
            </a:endParaRPr>
          </a:p>
          <a:p>
            <a:pPr marL="0" indent="0">
              <a:buNone/>
            </a:pPr>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Truck drivers could use case studies to learn what issues have been faced in the trucking industry in the past and what they could do if a similar situation were to occur.</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88732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ony\Desktop\Employees-Training-Methods-Techniqu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945402"/>
            <a:ext cx="6553200" cy="4769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798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12. PLANNED READING</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solidFill>
                  <a:srgbClr val="7030A0"/>
                </a:solidFill>
                <a:latin typeface="Times New Roman" pitchFamily="18" charset="0"/>
                <a:cs typeface="Times New Roman" pitchFamily="18" charset="0"/>
              </a:rPr>
              <a:t>Basically </a:t>
            </a:r>
            <a:r>
              <a:rPr lang="en-US" sz="2400" dirty="0">
                <a:solidFill>
                  <a:srgbClr val="7030A0"/>
                </a:solidFill>
                <a:latin typeface="Times New Roman" pitchFamily="18" charset="0"/>
                <a:cs typeface="Times New Roman" pitchFamily="18" charset="0"/>
              </a:rPr>
              <a:t>planned reading is pre-stage preparation to more formal methods of training. Some trainees need to grasp specific issues before heading into the classroom or the team-building session.</a:t>
            </a:r>
          </a:p>
          <a:p>
            <a:pPr marL="0" indent="0">
              <a:buNone/>
            </a:pPr>
            <a:r>
              <a:rPr lang="en-US" sz="2400" dirty="0">
                <a:solidFill>
                  <a:srgbClr val="7030A0"/>
                </a:solidFill>
                <a:latin typeface="Times New Roman" pitchFamily="18" charset="0"/>
                <a:cs typeface="Times New Roman" pitchFamily="18" charset="0"/>
              </a:rPr>
              <a:t>Planned reading will provide employees with a better idea of what the issues are, giving them a chance to think of any questions beforehand.</a:t>
            </a:r>
          </a:p>
          <a:p>
            <a:pPr marL="0" indent="0">
              <a:buNone/>
            </a:pPr>
            <a:endParaRPr lang="en-US" sz="2400" b="1" dirty="0" smtClean="0">
              <a:latin typeface="Times New Roman" pitchFamily="18" charset="0"/>
              <a:cs typeface="Times New Roman" pitchFamily="18" charset="0"/>
            </a:endParaRPr>
          </a:p>
          <a:p>
            <a:pPr marL="0" indent="0">
              <a:buNone/>
            </a:pPr>
            <a:r>
              <a:rPr lang="en-US" sz="2400" b="1" dirty="0" smtClean="0">
                <a:latin typeface="Times New Roman" pitchFamily="18" charset="0"/>
                <a:cs typeface="Times New Roman" pitchFamily="18" charset="0"/>
              </a:rPr>
              <a:t>Example</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Here we may be stretching if we think that truckers are going to read through a lot of material the training department sends them.</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277223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r>
              <a:rPr lang="en-US" dirty="0" smtClean="0"/>
              <a:t>TRAINING TECHNIQUES</a:t>
            </a:r>
            <a:endParaRPr lang="en-US" dirty="0"/>
          </a:p>
        </p:txBody>
      </p:sp>
    </p:spTree>
    <p:extLst>
      <p:ext uri="{BB962C8B-B14F-4D97-AF65-F5344CB8AC3E}">
        <p14:creationId xmlns:p14="http://schemas.microsoft.com/office/powerpoint/2010/main" val="82427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TRAINING TECHNIQUES</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7030A0"/>
                </a:solidFill>
                <a:latin typeface="Times New Roman" pitchFamily="18" charset="0"/>
                <a:cs typeface="Times New Roman" pitchFamily="18" charset="0"/>
              </a:rPr>
              <a:t>So you’ve got all the skills and characteristics needed to conduct your employee training. You know you are an excellent communicator, very well organized and that you possess significant knowledge about the industry. However, regardless of your qualities, if you use the same training techniques for trainers that are outdated and cliché, the feedback from your trainees will not be desirable.</a:t>
            </a:r>
          </a:p>
          <a:p>
            <a:r>
              <a:rPr lang="en-US" dirty="0">
                <a:solidFill>
                  <a:srgbClr val="7030A0"/>
                </a:solidFill>
                <a:latin typeface="Times New Roman" pitchFamily="18" charset="0"/>
                <a:cs typeface="Times New Roman" pitchFamily="18" charset="0"/>
              </a:rPr>
              <a:t>So how do you adapt to different audiences, and how do you choose techniques that best fit the company you’re training?</a:t>
            </a:r>
          </a:p>
          <a:p>
            <a:r>
              <a:rPr lang="en-US" dirty="0">
                <a:solidFill>
                  <a:srgbClr val="7030A0"/>
                </a:solidFill>
                <a:latin typeface="Times New Roman" pitchFamily="18" charset="0"/>
                <a:cs typeface="Times New Roman" pitchFamily="18" charset="0"/>
              </a:rPr>
              <a:t>Here are nine golden training tips for corporate trainers, to help you level up your game:</a:t>
            </a:r>
          </a:p>
          <a:p>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87152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GET TO KNOW YOUR TRAINEES</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7030A0"/>
                </a:solidFill>
                <a:latin typeface="Times New Roman" pitchFamily="18" charset="0"/>
                <a:cs typeface="Times New Roman" pitchFamily="18" charset="0"/>
              </a:rPr>
              <a:t>The </a:t>
            </a:r>
            <a:r>
              <a:rPr lang="en-US" dirty="0">
                <a:solidFill>
                  <a:srgbClr val="7030A0"/>
                </a:solidFill>
                <a:latin typeface="Times New Roman" pitchFamily="18" charset="0"/>
                <a:cs typeface="Times New Roman" pitchFamily="18" charset="0"/>
              </a:rPr>
              <a:t>number one, golden rule. It does not matter if you are the most articulate trainer in this industry, without knowing the audience you’re targeting, all of your investment in the training can go to waste. Why does it matter?</a:t>
            </a:r>
          </a:p>
          <a:p>
            <a:pPr marL="0" indent="0">
              <a:buNone/>
            </a:pPr>
            <a:endParaRPr lang="en-US" dirty="0" smtClean="0">
              <a:solidFill>
                <a:srgbClr val="7030A0"/>
              </a:solidFill>
              <a:latin typeface="Times New Roman" pitchFamily="18" charset="0"/>
              <a:cs typeface="Times New Roman" pitchFamily="18" charset="0"/>
            </a:endParaRPr>
          </a:p>
          <a:p>
            <a:pPr marL="0" indent="0">
              <a:buNone/>
            </a:pPr>
            <a:r>
              <a:rPr lang="en-US" dirty="0" smtClean="0">
                <a:solidFill>
                  <a:srgbClr val="7030A0"/>
                </a:solidFill>
                <a:latin typeface="Times New Roman" pitchFamily="18" charset="0"/>
                <a:cs typeface="Times New Roman" pitchFamily="18" charset="0"/>
              </a:rPr>
              <a:t>Because </a:t>
            </a:r>
            <a:r>
              <a:rPr lang="en-US" dirty="0">
                <a:solidFill>
                  <a:srgbClr val="7030A0"/>
                </a:solidFill>
                <a:latin typeface="Times New Roman" pitchFamily="18" charset="0"/>
                <a:cs typeface="Times New Roman" pitchFamily="18" charset="0"/>
              </a:rPr>
              <a:t>people have different ways of catching up on information. Some are visual learners, and they will remember what they see instead of what they hear.  Some are night learners, learners through media usage, or learners that would appreciate your face to face input. Others may be </a:t>
            </a:r>
            <a:r>
              <a:rPr lang="en-US" dirty="0" err="1">
                <a:solidFill>
                  <a:srgbClr val="7030A0"/>
                </a:solidFill>
                <a:latin typeface="Times New Roman" pitchFamily="18" charset="0"/>
                <a:cs typeface="Times New Roman" pitchFamily="18" charset="0"/>
              </a:rPr>
              <a:t>Kinaesthetic</a:t>
            </a:r>
            <a:r>
              <a:rPr lang="en-US" dirty="0">
                <a:solidFill>
                  <a:srgbClr val="7030A0"/>
                </a:solidFill>
                <a:latin typeface="Times New Roman" pitchFamily="18" charset="0"/>
                <a:cs typeface="Times New Roman" pitchFamily="18" charset="0"/>
              </a:rPr>
              <a:t> learners, the ones that need to do things in order to learn. Knowing and admitting the difference in their learning styles is crucial and determines the efficiency of the training.</a:t>
            </a:r>
          </a:p>
          <a:p>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712827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PLAN AHEAD</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7030A0"/>
                </a:solidFill>
                <a:latin typeface="Times New Roman" pitchFamily="18" charset="0"/>
                <a:cs typeface="Times New Roman" pitchFamily="18" charset="0"/>
              </a:rPr>
              <a:t>Every </a:t>
            </a:r>
            <a:r>
              <a:rPr lang="en-US" dirty="0">
                <a:solidFill>
                  <a:srgbClr val="7030A0"/>
                </a:solidFill>
                <a:latin typeface="Times New Roman" pitchFamily="18" charset="0"/>
                <a:cs typeface="Times New Roman" pitchFamily="18" charset="0"/>
              </a:rPr>
              <a:t>idea has a concept. Your training sessions should have one too. Before the day of the training comes, make sure you’re not going to be jumping all over the place with one information not matching with the over. This scenario can create confusion to your trainees, and although you may be a master at improvising, you may decrease the retention rate on your training. Remember that one of the essential skills of effective trainers is being organized; therefore, you need to rely on your practical techniques in this sense of order as well. Make sure you have a training calendar or a session plan, earlier on. Consider the fact that people are investing time and money, and they have high expectations on the equipment or behavioral changes you’re about to provide them with.</a:t>
            </a:r>
          </a:p>
          <a:p>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560144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ACTIVE TRAINING APPROACH</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7030A0"/>
                </a:solidFill>
                <a:latin typeface="Times New Roman" pitchFamily="18" charset="0"/>
                <a:cs typeface="Times New Roman" pitchFamily="18" charset="0"/>
              </a:rPr>
              <a:t>By </a:t>
            </a:r>
            <a:r>
              <a:rPr lang="en-US" dirty="0">
                <a:solidFill>
                  <a:srgbClr val="7030A0"/>
                </a:solidFill>
                <a:latin typeface="Times New Roman" pitchFamily="18" charset="0"/>
                <a:cs typeface="Times New Roman" pitchFamily="18" charset="0"/>
              </a:rPr>
              <a:t>using the Active training approach, you can engage learners directly in the training process. This technique is known as the best practical benefit for learners. That’s because through it, they are in charge of their learning, by following lessons that are opened for interpretation.</a:t>
            </a:r>
          </a:p>
          <a:p>
            <a:pPr marL="0" indent="0">
              <a:buNone/>
            </a:pPr>
            <a:endParaRPr lang="en-US" dirty="0" smtClean="0">
              <a:solidFill>
                <a:srgbClr val="7030A0"/>
              </a:solidFill>
              <a:latin typeface="Times New Roman" pitchFamily="18" charset="0"/>
              <a:cs typeface="Times New Roman" pitchFamily="18" charset="0"/>
            </a:endParaRPr>
          </a:p>
          <a:p>
            <a:pPr marL="0" indent="0">
              <a:buNone/>
            </a:pPr>
            <a:r>
              <a:rPr lang="en-US" dirty="0" smtClean="0">
                <a:solidFill>
                  <a:srgbClr val="7030A0"/>
                </a:solidFill>
                <a:latin typeface="Times New Roman" pitchFamily="18" charset="0"/>
                <a:cs typeface="Times New Roman" pitchFamily="18" charset="0"/>
              </a:rPr>
              <a:t>Getting </a:t>
            </a:r>
            <a:r>
              <a:rPr lang="en-US" dirty="0">
                <a:solidFill>
                  <a:srgbClr val="7030A0"/>
                </a:solidFill>
                <a:latin typeface="Times New Roman" pitchFamily="18" charset="0"/>
                <a:cs typeface="Times New Roman" pitchFamily="18" charset="0"/>
              </a:rPr>
              <a:t>your trainees more involved means that you have to practice case study reviews, quizzes, demonstrations, group discussions, and workshops. The point is that you have to get them talking by enhancing their critical thinking skills as well. This technique is mostly learner-centric, although it still needs the trainer to facilitate the process of interacting. It empowers communication and group development by defeating the traditional concept of training through lecturing.</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61190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EXPERIENTIAL TRAINING APPROACH</a:t>
            </a:r>
            <a:endParaRPr lang="en-US" b="1" dirty="0"/>
          </a:p>
        </p:txBody>
      </p:sp>
      <p:sp>
        <p:nvSpPr>
          <p:cNvPr id="3" name="Content Placeholder 2"/>
          <p:cNvSpPr>
            <a:spLocks noGrp="1"/>
          </p:cNvSpPr>
          <p:nvPr>
            <p:ph idx="1"/>
          </p:nvPr>
        </p:nvSpPr>
        <p:spPr/>
        <p:txBody>
          <a:bodyPr>
            <a:normAutofit/>
          </a:bodyPr>
          <a:lstStyle/>
          <a:p>
            <a:r>
              <a:rPr lang="en-US" sz="2400" dirty="0" smtClean="0">
                <a:solidFill>
                  <a:srgbClr val="7030A0"/>
                </a:solidFill>
                <a:latin typeface="Times New Roman" pitchFamily="18" charset="0"/>
                <a:cs typeface="Times New Roman" pitchFamily="18" charset="0"/>
              </a:rPr>
              <a:t>This </a:t>
            </a:r>
            <a:r>
              <a:rPr lang="en-US" sz="2400" dirty="0">
                <a:solidFill>
                  <a:srgbClr val="7030A0"/>
                </a:solidFill>
                <a:latin typeface="Times New Roman" pitchFamily="18" charset="0"/>
                <a:cs typeface="Times New Roman" pitchFamily="18" charset="0"/>
              </a:rPr>
              <a:t>approach is highly connected to the Actively training technique. Except that through Experiential training or hands-on training, as it is sometimes referred to, you also want to get your trainees involved in doing what they have been taught. You want them to practice their learned skills in their daily work environment. Four more concrete techniques that trainers use through experiential learning are:</a:t>
            </a:r>
          </a:p>
          <a:p>
            <a:pPr lvl="0"/>
            <a:r>
              <a:rPr lang="en-US" sz="2400" dirty="0">
                <a:solidFill>
                  <a:srgbClr val="7030A0"/>
                </a:solidFill>
                <a:latin typeface="Times New Roman" pitchFamily="18" charset="0"/>
                <a:cs typeface="Times New Roman" pitchFamily="18" charset="0"/>
              </a:rPr>
              <a:t>Onboard training</a:t>
            </a:r>
          </a:p>
          <a:p>
            <a:pPr lvl="0"/>
            <a:r>
              <a:rPr lang="en-US" sz="2400" dirty="0">
                <a:solidFill>
                  <a:srgbClr val="7030A0"/>
                </a:solidFill>
                <a:latin typeface="Times New Roman" pitchFamily="18" charset="0"/>
                <a:cs typeface="Times New Roman" pitchFamily="18" charset="0"/>
              </a:rPr>
              <a:t>Mentoring</a:t>
            </a:r>
          </a:p>
          <a:p>
            <a:pPr lvl="0"/>
            <a:r>
              <a:rPr lang="en-US" sz="2400" dirty="0">
                <a:solidFill>
                  <a:srgbClr val="7030A0"/>
                </a:solidFill>
                <a:latin typeface="Times New Roman" pitchFamily="18" charset="0"/>
                <a:cs typeface="Times New Roman" pitchFamily="18" charset="0"/>
              </a:rPr>
              <a:t>Role plays</a:t>
            </a:r>
          </a:p>
          <a:p>
            <a:pPr lvl="0"/>
            <a:r>
              <a:rPr lang="en-US" sz="2400" dirty="0" smtClean="0">
                <a:solidFill>
                  <a:srgbClr val="7030A0"/>
                </a:solidFill>
                <a:latin typeface="Times New Roman" pitchFamily="18" charset="0"/>
                <a:cs typeface="Times New Roman" pitchFamily="18" charset="0"/>
              </a:rPr>
              <a:t>Simulations</a:t>
            </a:r>
            <a:endParaRPr lang="en-US"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7640899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EXPERIENTIAL TRAINING APPROACH</a:t>
            </a:r>
            <a:endParaRPr lang="en-US" dirty="0"/>
          </a:p>
        </p:txBody>
      </p:sp>
      <p:sp>
        <p:nvSpPr>
          <p:cNvPr id="3" name="Content Placeholder 2"/>
          <p:cNvSpPr>
            <a:spLocks noGrp="1"/>
          </p:cNvSpPr>
          <p:nvPr>
            <p:ph idx="1"/>
          </p:nvPr>
        </p:nvSpPr>
        <p:spPr>
          <a:xfrm>
            <a:off x="457200" y="1981200"/>
            <a:ext cx="8229600" cy="3048000"/>
          </a:xfrm>
        </p:spPr>
        <p:txBody>
          <a:bodyPr>
            <a:normAutofit/>
          </a:bodyPr>
          <a:lstStyle/>
          <a:p>
            <a:r>
              <a:rPr lang="en-US" sz="2400" dirty="0" smtClean="0">
                <a:solidFill>
                  <a:srgbClr val="7030A0"/>
                </a:solidFill>
                <a:latin typeface="Times New Roman" pitchFamily="18" charset="0"/>
                <a:cs typeface="Times New Roman" pitchFamily="18" charset="0"/>
              </a:rPr>
              <a:t>The key to effective simulations and role-plays is to picking up real situations from work. Whereas in mentoring, you might want to assign older employees to assist new hires. Each of these methods requires commitment and genuine engagement from the employees, and it’s an ideal situation where you can evaluate the success of your training so far. Also, you can take notes on where you need to narrow down your focus.</a:t>
            </a:r>
          </a:p>
          <a:p>
            <a:endParaRPr lang="en-US" sz="2400" dirty="0">
              <a:solidFill>
                <a:srgbClr val="7030A0"/>
              </a:solidFill>
            </a:endParaRPr>
          </a:p>
        </p:txBody>
      </p:sp>
    </p:spTree>
    <p:extLst>
      <p:ext uri="{BB962C8B-B14F-4D97-AF65-F5344CB8AC3E}">
        <p14:creationId xmlns:p14="http://schemas.microsoft.com/office/powerpoint/2010/main" val="26196344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QUESTIONS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7030A0"/>
                </a:solidFill>
                <a:latin typeface="Times New Roman" pitchFamily="18" charset="0"/>
                <a:cs typeface="Times New Roman" pitchFamily="18" charset="0"/>
              </a:rPr>
              <a:t>You </a:t>
            </a:r>
            <a:r>
              <a:rPr lang="en-US" dirty="0">
                <a:solidFill>
                  <a:srgbClr val="7030A0"/>
                </a:solidFill>
                <a:latin typeface="Times New Roman" pitchFamily="18" charset="0"/>
                <a:cs typeface="Times New Roman" pitchFamily="18" charset="0"/>
              </a:rPr>
              <a:t>might be thinking why didn’t we simply merge this as one of the trainer’s tips within the previously elaborated techniques. That is because we do not want to undermine the importance of asking the proper questions, and actually waiting for relevant answers.</a:t>
            </a:r>
          </a:p>
          <a:p>
            <a:r>
              <a:rPr lang="en-US" dirty="0">
                <a:solidFill>
                  <a:srgbClr val="7030A0"/>
                </a:solidFill>
                <a:latin typeface="Times New Roman" pitchFamily="18" charset="0"/>
                <a:cs typeface="Times New Roman" pitchFamily="18" charset="0"/>
              </a:rPr>
              <a:t>“</a:t>
            </a:r>
            <a:r>
              <a:rPr lang="en-US" i="1" dirty="0">
                <a:solidFill>
                  <a:srgbClr val="7030A0"/>
                </a:solidFill>
                <a:latin typeface="Times New Roman" pitchFamily="18" charset="0"/>
                <a:cs typeface="Times New Roman" pitchFamily="18" charset="0"/>
              </a:rPr>
              <a:t>Thinking is not driven by answers but by questions</a:t>
            </a:r>
            <a:r>
              <a:rPr lang="en-US" dirty="0">
                <a:solidFill>
                  <a:srgbClr val="7030A0"/>
                </a:solidFill>
                <a:latin typeface="Times New Roman" pitchFamily="18" charset="0"/>
                <a:cs typeface="Times New Roman" pitchFamily="18" charset="0"/>
              </a:rPr>
              <a:t>.” a quote from “The art of Socratic questions”, a book by Dr. Richard Paul and Dr. Linda Elder.</a:t>
            </a:r>
          </a:p>
          <a:p>
            <a:r>
              <a:rPr lang="en-US" dirty="0">
                <a:solidFill>
                  <a:srgbClr val="7030A0"/>
                </a:solidFill>
                <a:latin typeface="Times New Roman" pitchFamily="18" charset="0"/>
                <a:cs typeface="Times New Roman" pitchFamily="18" charset="0"/>
              </a:rPr>
              <a:t>Good trainers know that questions encourage discussions and creativity. They increase knowledge and support trainees’ memory. But most of all, they promote a good feeling of recognizing one another’s diverse opinions. Using the questions technique, you will impact and reinforce all the bits of information that the group is trying to digest.</a:t>
            </a:r>
          </a:p>
        </p:txBody>
      </p:sp>
    </p:spTree>
    <p:extLst>
      <p:ext uri="{BB962C8B-B14F-4D97-AF65-F5344CB8AC3E}">
        <p14:creationId xmlns:p14="http://schemas.microsoft.com/office/powerpoint/2010/main" val="42207528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Learning Management Systems (LMS)</a:t>
            </a:r>
            <a:endParaRPr lang="en-US" b="1" dirty="0"/>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marL="0" indent="0">
              <a:buNone/>
            </a:pPr>
            <a:r>
              <a:rPr lang="en-US" dirty="0" smtClean="0">
                <a:solidFill>
                  <a:srgbClr val="002060"/>
                </a:solidFill>
                <a:latin typeface="Times New Roman" pitchFamily="18" charset="0"/>
                <a:cs typeface="Times New Roman" pitchFamily="18" charset="0"/>
              </a:rPr>
              <a:t>Diving </a:t>
            </a:r>
            <a:r>
              <a:rPr lang="en-US" dirty="0">
                <a:solidFill>
                  <a:srgbClr val="002060"/>
                </a:solidFill>
                <a:latin typeface="Times New Roman" pitchFamily="18" charset="0"/>
                <a:cs typeface="Times New Roman" pitchFamily="18" charset="0"/>
              </a:rPr>
              <a:t>into this perfect and innovative way to distribute educational courses. Learning management systems are one of the most efficient training tools for trainers. Through LMS, you can identify gaps, gather relevant data on trainees, and you can use different authoring tools to make the whole training process much more effective. However, probably the most important quality of using an LMS is that you let learners be in control of their learning, 27/7. They develop a self-paced technique, with more freedom to take their time or fasten up courses, based on their learning style. Considering all these LMS assets, it is important to choose your LMS platform carefully, taking into account its user-friendly features, pricing, and customer support.</a:t>
            </a:r>
          </a:p>
          <a:p>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974639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dirty="0" smtClean="0"/>
              <a:t>TRAINING METHODS</a:t>
            </a:r>
            <a:endParaRPr lang="en-US" dirty="0"/>
          </a:p>
        </p:txBody>
      </p:sp>
    </p:spTree>
    <p:extLst>
      <p:ext uri="{BB962C8B-B14F-4D97-AF65-F5344CB8AC3E}">
        <p14:creationId xmlns:p14="http://schemas.microsoft.com/office/powerpoint/2010/main" val="3799744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VIDEO TRAINING</a:t>
            </a:r>
            <a:endParaRPr lang="en-US" b="1" dirty="0"/>
          </a:p>
        </p:txBody>
      </p:sp>
      <p:sp>
        <p:nvSpPr>
          <p:cNvPr id="3" name="Content Placeholder 2"/>
          <p:cNvSpPr>
            <a:spLocks noGrp="1"/>
          </p:cNvSpPr>
          <p:nvPr>
            <p:ph idx="1"/>
          </p:nvPr>
        </p:nvSpPr>
        <p:spPr/>
        <p:txBody>
          <a:bodyPr>
            <a:noAutofit/>
          </a:bodyPr>
          <a:lstStyle/>
          <a:p>
            <a:pPr marL="0" indent="0">
              <a:buNone/>
            </a:pPr>
            <a:r>
              <a:rPr lang="en-US" sz="2100" dirty="0" smtClean="0">
                <a:solidFill>
                  <a:srgbClr val="7030A0"/>
                </a:solidFill>
                <a:latin typeface="Times New Roman" pitchFamily="18" charset="0"/>
                <a:cs typeface="Times New Roman" pitchFamily="18" charset="0"/>
              </a:rPr>
              <a:t>Videos are no longer viewed as an entertainment purpose only. On a study conducted by Brandon Hall Group, 95 % of companies use videos for learning purposes. It’s an exciting trend, and it can include many interactive, fun tools to keep the audience fully engaged. You can live stream your video along with the subject matter online through your LMS platform.</a:t>
            </a:r>
          </a:p>
          <a:p>
            <a:r>
              <a:rPr lang="en-US" sz="2100" dirty="0" smtClean="0">
                <a:solidFill>
                  <a:srgbClr val="7030A0"/>
                </a:solidFill>
                <a:latin typeface="Times New Roman" pitchFamily="18" charset="0"/>
                <a:cs typeface="Times New Roman" pitchFamily="18" charset="0"/>
              </a:rPr>
              <a:t>Why videos?</a:t>
            </a:r>
          </a:p>
          <a:p>
            <a:pPr marL="0" indent="0">
              <a:buNone/>
            </a:pPr>
            <a:r>
              <a:rPr lang="en-US" sz="2100" dirty="0" smtClean="0">
                <a:solidFill>
                  <a:srgbClr val="7030A0"/>
                </a:solidFill>
                <a:latin typeface="Times New Roman" pitchFamily="18" charset="0"/>
                <a:cs typeface="Times New Roman" pitchFamily="18" charset="0"/>
              </a:rPr>
              <a:t>Because they are always accessible and available and can be used as refreshers whenever people want to go back to the content they have learned. Specifically, if you make them accessible through a variety of devices such as smartphones and tablets. Videos will directly increase employees’ productivity and will breakdown any complicated information you have prepared for them. And if you’re wondering what makes a good video, then these are the essentials:</a:t>
            </a:r>
          </a:p>
        </p:txBody>
      </p:sp>
    </p:spTree>
    <p:extLst>
      <p:ext uri="{BB962C8B-B14F-4D97-AF65-F5344CB8AC3E}">
        <p14:creationId xmlns:p14="http://schemas.microsoft.com/office/powerpoint/2010/main" val="707662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TRAINING</a:t>
            </a:r>
            <a:endParaRPr lang="en-US" dirty="0"/>
          </a:p>
        </p:txBody>
      </p:sp>
      <p:sp>
        <p:nvSpPr>
          <p:cNvPr id="3" name="Content Placeholder 2"/>
          <p:cNvSpPr>
            <a:spLocks noGrp="1"/>
          </p:cNvSpPr>
          <p:nvPr>
            <p:ph idx="1"/>
          </p:nvPr>
        </p:nvSpPr>
        <p:spPr>
          <a:xfrm>
            <a:off x="457200" y="1867486"/>
            <a:ext cx="8229600" cy="3618914"/>
          </a:xfrm>
        </p:spPr>
        <p:txBody>
          <a:bodyPr/>
          <a:lstStyle/>
          <a:p>
            <a:r>
              <a:rPr lang="en-US" sz="2400" dirty="0" smtClean="0">
                <a:solidFill>
                  <a:srgbClr val="7030A0"/>
                </a:solidFill>
                <a:latin typeface="Times New Roman" pitchFamily="18" charset="0"/>
                <a:cs typeface="Times New Roman" pitchFamily="18" charset="0"/>
              </a:rPr>
              <a:t>Understanding of the audience</a:t>
            </a:r>
          </a:p>
          <a:p>
            <a:r>
              <a:rPr lang="en-US" sz="2400" dirty="0" smtClean="0">
                <a:solidFill>
                  <a:srgbClr val="7030A0"/>
                </a:solidFill>
                <a:latin typeface="Times New Roman" pitchFamily="18" charset="0"/>
                <a:cs typeface="Times New Roman" pitchFamily="18" charset="0"/>
              </a:rPr>
              <a:t>Visually engaging</a:t>
            </a:r>
          </a:p>
          <a:p>
            <a:r>
              <a:rPr lang="en-US" sz="2400" dirty="0" smtClean="0">
                <a:solidFill>
                  <a:srgbClr val="7030A0"/>
                </a:solidFill>
                <a:latin typeface="Times New Roman" pitchFamily="18" charset="0"/>
                <a:cs typeface="Times New Roman" pitchFamily="18" charset="0"/>
              </a:rPr>
              <a:t>Clear and concise</a:t>
            </a:r>
          </a:p>
          <a:p>
            <a:r>
              <a:rPr lang="en-US" sz="2400" dirty="0" smtClean="0">
                <a:solidFill>
                  <a:srgbClr val="7030A0"/>
                </a:solidFill>
                <a:latin typeface="Times New Roman" pitchFamily="18" charset="0"/>
                <a:cs typeface="Times New Roman" pitchFamily="18" charset="0"/>
              </a:rPr>
              <a:t>Organized</a:t>
            </a:r>
          </a:p>
          <a:p>
            <a:r>
              <a:rPr lang="en-US" sz="2400" dirty="0" smtClean="0">
                <a:solidFill>
                  <a:srgbClr val="7030A0"/>
                </a:solidFill>
                <a:latin typeface="Times New Roman" pitchFamily="18" charset="0"/>
                <a:cs typeface="Times New Roman" pitchFamily="18" charset="0"/>
              </a:rPr>
              <a:t>Good lighting</a:t>
            </a:r>
          </a:p>
          <a:p>
            <a:r>
              <a:rPr lang="en-US" sz="2400" dirty="0" smtClean="0">
                <a:solidFill>
                  <a:srgbClr val="7030A0"/>
                </a:solidFill>
                <a:latin typeface="Times New Roman" pitchFamily="18" charset="0"/>
                <a:cs typeface="Times New Roman" pitchFamily="18" charset="0"/>
              </a:rPr>
              <a:t>Good editing</a:t>
            </a:r>
          </a:p>
          <a:p>
            <a:r>
              <a:rPr lang="en-US" sz="2400" dirty="0" smtClean="0">
                <a:solidFill>
                  <a:srgbClr val="7030A0"/>
                </a:solidFill>
                <a:latin typeface="Times New Roman" pitchFamily="18" charset="0"/>
                <a:cs typeface="Times New Roman" pitchFamily="18" charset="0"/>
              </a:rPr>
              <a:t>Excellent audio</a:t>
            </a:r>
          </a:p>
          <a:p>
            <a:endParaRPr lang="en-US" dirty="0"/>
          </a:p>
        </p:txBody>
      </p:sp>
    </p:spTree>
    <p:extLst>
      <p:ext uri="{BB962C8B-B14F-4D97-AF65-F5344CB8AC3E}">
        <p14:creationId xmlns:p14="http://schemas.microsoft.com/office/powerpoint/2010/main" val="25746483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GAMIFIED LEARNING</a:t>
            </a:r>
            <a:endParaRPr lang="en-US" b="1" dirty="0"/>
          </a:p>
        </p:txBody>
      </p:sp>
      <p:sp>
        <p:nvSpPr>
          <p:cNvPr id="3" name="Content Placeholder 2"/>
          <p:cNvSpPr>
            <a:spLocks noGrp="1"/>
          </p:cNvSpPr>
          <p:nvPr>
            <p:ph idx="1"/>
          </p:nvPr>
        </p:nvSpPr>
        <p:spPr/>
        <p:txBody>
          <a:bodyPr>
            <a:noAutofit/>
          </a:bodyPr>
          <a:lstStyle/>
          <a:p>
            <a:r>
              <a:rPr lang="en-US" sz="2100" dirty="0" smtClean="0">
                <a:solidFill>
                  <a:srgbClr val="7030A0"/>
                </a:solidFill>
                <a:latin typeface="Times New Roman" pitchFamily="18" charset="0"/>
                <a:cs typeface="Times New Roman" pitchFamily="18" charset="0"/>
              </a:rPr>
              <a:t>On </a:t>
            </a:r>
            <a:r>
              <a:rPr lang="en-US" sz="2100" dirty="0">
                <a:solidFill>
                  <a:srgbClr val="7030A0"/>
                </a:solidFill>
                <a:latin typeface="Times New Roman" pitchFamily="18" charset="0"/>
                <a:cs typeface="Times New Roman" pitchFamily="18" charset="0"/>
              </a:rPr>
              <a:t>our previous article on the importance of </a:t>
            </a:r>
            <a:r>
              <a:rPr lang="en-US" sz="2100" dirty="0" err="1">
                <a:solidFill>
                  <a:srgbClr val="7030A0"/>
                </a:solidFill>
                <a:latin typeface="Times New Roman" pitchFamily="18" charset="0"/>
                <a:cs typeface="Times New Roman" pitchFamily="18" charset="0"/>
              </a:rPr>
              <a:t>gamification</a:t>
            </a:r>
            <a:r>
              <a:rPr lang="en-US" sz="2100" dirty="0">
                <a:solidFill>
                  <a:srgbClr val="7030A0"/>
                </a:solidFill>
                <a:latin typeface="Times New Roman" pitchFamily="18" charset="0"/>
                <a:cs typeface="Times New Roman" pitchFamily="18" charset="0"/>
              </a:rPr>
              <a:t>, we have defined it as </a:t>
            </a:r>
            <a:r>
              <a:rPr lang="en-US" sz="2100" i="1" dirty="0">
                <a:solidFill>
                  <a:srgbClr val="7030A0"/>
                </a:solidFill>
                <a:latin typeface="Times New Roman" pitchFamily="18" charset="0"/>
                <a:cs typeface="Times New Roman" pitchFamily="18" charset="0"/>
              </a:rPr>
              <a:t>the concept of applying game-design thinking to non-game applications</a:t>
            </a:r>
            <a:r>
              <a:rPr lang="en-US" sz="2100" dirty="0">
                <a:solidFill>
                  <a:srgbClr val="7030A0"/>
                </a:solidFill>
                <a:latin typeface="Times New Roman" pitchFamily="18" charset="0"/>
                <a:cs typeface="Times New Roman" pitchFamily="18" charset="0"/>
              </a:rPr>
              <a:t>. What is of highlighted importance in using games to learn is the level of reflection they can provide. Of course, productivity is predicted because you’re mixing elements of competition, achievement, and fun. However, </a:t>
            </a:r>
            <a:r>
              <a:rPr lang="en-US" sz="2100" dirty="0" err="1">
                <a:solidFill>
                  <a:srgbClr val="7030A0"/>
                </a:solidFill>
                <a:latin typeface="Times New Roman" pitchFamily="18" charset="0"/>
                <a:cs typeface="Times New Roman" pitchFamily="18" charset="0"/>
              </a:rPr>
              <a:t>gamification</a:t>
            </a:r>
            <a:r>
              <a:rPr lang="en-US" sz="2100" dirty="0">
                <a:solidFill>
                  <a:srgbClr val="7030A0"/>
                </a:solidFill>
                <a:latin typeface="Times New Roman" pitchFamily="18" charset="0"/>
                <a:cs typeface="Times New Roman" pitchFamily="18" charset="0"/>
              </a:rPr>
              <a:t> also allows you to break down skills that have been performed throughout the game.</a:t>
            </a:r>
          </a:p>
          <a:p>
            <a:r>
              <a:rPr lang="en-US" sz="2100" dirty="0">
                <a:solidFill>
                  <a:srgbClr val="7030A0"/>
                </a:solidFill>
                <a:latin typeface="Times New Roman" pitchFamily="18" charset="0"/>
                <a:cs typeface="Times New Roman" pitchFamily="18" charset="0"/>
              </a:rPr>
              <a:t>Say, if an employee had a difficult time on the stages of the game that involved critical thinking and problem-solving skills, you as a trainer can take notes and mark your further areas of training investment. Overall said, employees, will be able to experiment on strategies and possible solutions to a problem, without the pressure of performing perfectly – because after all, it is a game they’re doing.</a:t>
            </a:r>
          </a:p>
          <a:p>
            <a:endParaRPr lang="en-US" sz="2100" dirty="0">
              <a:latin typeface="Times New Roman" pitchFamily="18" charset="0"/>
              <a:cs typeface="Times New Roman" pitchFamily="18" charset="0"/>
            </a:endParaRPr>
          </a:p>
        </p:txBody>
      </p:sp>
    </p:spTree>
    <p:extLst>
      <p:ext uri="{BB962C8B-B14F-4D97-AF65-F5344CB8AC3E}">
        <p14:creationId xmlns:p14="http://schemas.microsoft.com/office/powerpoint/2010/main" val="37866757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BLENDED LEARNING</a:t>
            </a:r>
            <a:endParaRPr lang="en-US" b="1" dirty="0"/>
          </a:p>
        </p:txBody>
      </p:sp>
      <p:sp>
        <p:nvSpPr>
          <p:cNvPr id="3" name="Content Placeholder 2"/>
          <p:cNvSpPr>
            <a:spLocks noGrp="1"/>
          </p:cNvSpPr>
          <p:nvPr>
            <p:ph idx="1"/>
          </p:nvPr>
        </p:nvSpPr>
        <p:spPr>
          <a:xfrm>
            <a:off x="457200" y="2438400"/>
            <a:ext cx="8229600" cy="2362200"/>
          </a:xfrm>
        </p:spPr>
        <p:txBody>
          <a:bodyPr>
            <a:normAutofit/>
          </a:bodyPr>
          <a:lstStyle/>
          <a:p>
            <a:r>
              <a:rPr lang="en-US" sz="2400" dirty="0" smtClean="0">
                <a:solidFill>
                  <a:srgbClr val="7030A0"/>
                </a:solidFill>
                <a:latin typeface="Times New Roman" pitchFamily="18" charset="0"/>
                <a:cs typeface="Times New Roman" pitchFamily="18" charset="0"/>
              </a:rPr>
              <a:t>It </a:t>
            </a:r>
            <a:r>
              <a:rPr lang="en-US" sz="2400" dirty="0">
                <a:solidFill>
                  <a:srgbClr val="7030A0"/>
                </a:solidFill>
                <a:latin typeface="Times New Roman" pitchFamily="18" charset="0"/>
                <a:cs typeface="Times New Roman" pitchFamily="18" charset="0"/>
              </a:rPr>
              <a:t>is indeed difficult to tailor your training features according to individual preferences. That requires a decent needs analysis conducted first, and a detailed look upon your audience. The good thing is that you can actually enjoy the benefits of each employee training method by using blended learning.</a:t>
            </a:r>
          </a:p>
          <a:p>
            <a:endParaRPr lang="en-US"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3160285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ny\Desktop\LOGO\thank-you-page-examples.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1752600"/>
            <a:ext cx="6762750" cy="353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314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TECHNOLOGY-BASED LEARNING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Times New Roman" pitchFamily="18" charset="0"/>
                <a:cs typeface="Times New Roman" pitchFamily="18" charset="0"/>
              </a:rPr>
              <a:t>Common </a:t>
            </a:r>
            <a:r>
              <a:rPr lang="en-US" dirty="0">
                <a:latin typeface="Times New Roman" pitchFamily="18" charset="0"/>
                <a:cs typeface="Times New Roman" pitchFamily="18" charset="0"/>
              </a:rPr>
              <a:t>methods of learning via technology include:</a:t>
            </a:r>
          </a:p>
          <a:p>
            <a:pPr lvl="0"/>
            <a:r>
              <a:rPr lang="en-US" dirty="0">
                <a:solidFill>
                  <a:srgbClr val="7030A0"/>
                </a:solidFill>
                <a:latin typeface="Times New Roman" pitchFamily="18" charset="0"/>
                <a:cs typeface="Times New Roman" pitchFamily="18" charset="0"/>
              </a:rPr>
              <a:t>Basic PC-based programs</a:t>
            </a:r>
          </a:p>
          <a:p>
            <a:pPr lvl="0"/>
            <a:r>
              <a:rPr lang="en-US" dirty="0">
                <a:solidFill>
                  <a:srgbClr val="7030A0"/>
                </a:solidFill>
                <a:latin typeface="Times New Roman" pitchFamily="18" charset="0"/>
                <a:cs typeface="Times New Roman" pitchFamily="18" charset="0"/>
              </a:rPr>
              <a:t>Interactive multimedia - using a PC-based CD-ROM</a:t>
            </a:r>
          </a:p>
          <a:p>
            <a:pPr lvl="0"/>
            <a:r>
              <a:rPr lang="en-US" dirty="0">
                <a:solidFill>
                  <a:srgbClr val="7030A0"/>
                </a:solidFill>
                <a:latin typeface="Times New Roman" pitchFamily="18" charset="0"/>
                <a:cs typeface="Times New Roman" pitchFamily="18" charset="0"/>
              </a:rPr>
              <a:t>Interactive video - using a computer in conjunction with a VCR</a:t>
            </a:r>
          </a:p>
          <a:p>
            <a:pPr lvl="0"/>
            <a:r>
              <a:rPr lang="en-US" dirty="0">
                <a:solidFill>
                  <a:srgbClr val="7030A0"/>
                </a:solidFill>
                <a:latin typeface="Times New Roman" pitchFamily="18" charset="0"/>
                <a:cs typeface="Times New Roman" pitchFamily="18" charset="0"/>
              </a:rPr>
              <a:t>Web-based training programs</a:t>
            </a:r>
          </a:p>
          <a:p>
            <a:r>
              <a:rPr lang="en-US" dirty="0">
                <a:solidFill>
                  <a:srgbClr val="7030A0"/>
                </a:solidFill>
                <a:latin typeface="Times New Roman" pitchFamily="18" charset="0"/>
                <a:cs typeface="Times New Roman" pitchFamily="18" charset="0"/>
              </a:rPr>
              <a:t>The forms of training with technology are almost unlimited. A trainer also gets more of the </a:t>
            </a:r>
            <a:r>
              <a:rPr lang="en-US" dirty="0" err="1">
                <a:solidFill>
                  <a:srgbClr val="7030A0"/>
                </a:solidFill>
                <a:latin typeface="Times New Roman" pitchFamily="18" charset="0"/>
                <a:cs typeface="Times New Roman" pitchFamily="18" charset="0"/>
              </a:rPr>
              <a:t>learner''s</a:t>
            </a:r>
            <a:r>
              <a:rPr lang="en-US" dirty="0">
                <a:solidFill>
                  <a:srgbClr val="7030A0"/>
                </a:solidFill>
                <a:latin typeface="Times New Roman" pitchFamily="18" charset="0"/>
                <a:cs typeface="Times New Roman" pitchFamily="18" charset="0"/>
              </a:rPr>
              <a:t> involvement than in any other environment and trainees have the benefit of learning at their own pace.</a:t>
            </a:r>
          </a:p>
          <a:p>
            <a:pPr marL="0" indent="0">
              <a:buNone/>
            </a:pPr>
            <a:r>
              <a:rPr lang="en-US" b="1" dirty="0">
                <a:latin typeface="Times New Roman" pitchFamily="18" charset="0"/>
                <a:cs typeface="Times New Roman" pitchFamily="18" charset="0"/>
              </a:rPr>
              <a:t>Example:</a:t>
            </a:r>
            <a:r>
              <a:rPr lang="en-US" dirty="0">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In the trucking industry one can imagine interactive multimedia training on tractor-trailers followed by a proficiency test to see how well the employee knows the truck.</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42347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SIMULATORS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latin typeface="Times New Roman" pitchFamily="18" charset="0"/>
                <a:cs typeface="Times New Roman" pitchFamily="18" charset="0"/>
              </a:rPr>
              <a:t>Simulators </a:t>
            </a:r>
            <a:r>
              <a:rPr lang="en-US" dirty="0">
                <a:latin typeface="Times New Roman" pitchFamily="18" charset="0"/>
                <a:cs typeface="Times New Roman" pitchFamily="18" charset="0"/>
              </a:rPr>
              <a:t>are used to imitate real work experiences.</a:t>
            </a:r>
          </a:p>
          <a:p>
            <a:pPr marL="0" indent="0">
              <a:buNone/>
            </a:pPr>
            <a:r>
              <a:rPr lang="en-US" dirty="0">
                <a:solidFill>
                  <a:srgbClr val="7030A0"/>
                </a:solidFill>
                <a:latin typeface="Times New Roman" pitchFamily="18" charset="0"/>
                <a:cs typeface="Times New Roman" pitchFamily="18" charset="0"/>
              </a:rPr>
              <a:t>Most simulators are very expensive but for certain jobs, like learning to fly a 747, they are indispensable. Astronauts also train extensively using simulators to imitate the challenges and micro-gravity experienced on a space mission. The military also uses video games (similar to the "shoot-</a:t>
            </a:r>
            <a:r>
              <a:rPr lang="en-US" dirty="0" err="1">
                <a:solidFill>
                  <a:srgbClr val="7030A0"/>
                </a:solidFill>
                <a:latin typeface="Times New Roman" pitchFamily="18" charset="0"/>
                <a:cs typeface="Times New Roman" pitchFamily="18" charset="0"/>
              </a:rPr>
              <a:t>em</a:t>
            </a:r>
            <a:r>
              <a:rPr lang="en-US" dirty="0">
                <a:solidFill>
                  <a:srgbClr val="7030A0"/>
                </a:solidFill>
                <a:latin typeface="Times New Roman" pitchFamily="18" charset="0"/>
                <a:cs typeface="Times New Roman" pitchFamily="18" charset="0"/>
              </a:rPr>
              <a:t>-up" ones your 14-year old plays) to train soldiers.</a:t>
            </a:r>
          </a:p>
          <a:p>
            <a:pPr marL="0" indent="0">
              <a:buNone/>
            </a:pPr>
            <a:r>
              <a:rPr lang="en-US" b="1" dirty="0">
                <a:latin typeface="Times New Roman" pitchFamily="18" charset="0"/>
                <a:cs typeface="Times New Roman" pitchFamily="18" charset="0"/>
              </a:rPr>
              <a:t>Example:</a:t>
            </a:r>
            <a:r>
              <a:rPr lang="en-US" dirty="0">
                <a:latin typeface="Times New Roman" pitchFamily="18" charset="0"/>
                <a:cs typeface="Times New Roman" pitchFamily="18" charset="0"/>
              </a:rPr>
              <a:t> Truck drivers could use simulators to practice responding to dangerous driving situations.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190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ON-THE-JOB TRAINING</a:t>
            </a:r>
            <a:endParaRPr lang="en-US" dirty="0"/>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pPr marL="0" indent="0">
              <a:buNone/>
            </a:pPr>
            <a:r>
              <a:rPr lang="en-US" sz="4400" dirty="0" smtClean="0">
                <a:latin typeface="Times New Roman" pitchFamily="18" charset="0"/>
                <a:cs typeface="Times New Roman" pitchFamily="18" charset="0"/>
              </a:rPr>
              <a:t>Jumping </a:t>
            </a:r>
            <a:r>
              <a:rPr lang="en-US" sz="4400" dirty="0">
                <a:latin typeface="Times New Roman" pitchFamily="18" charset="0"/>
                <a:cs typeface="Times New Roman" pitchFamily="18" charset="0"/>
              </a:rPr>
              <a:t>right into work from day one can sometimes be the most effective type of training.</a:t>
            </a:r>
          </a:p>
          <a:p>
            <a:pPr marL="0" indent="0">
              <a:buNone/>
            </a:pPr>
            <a:r>
              <a:rPr lang="en-US" sz="4400" dirty="0">
                <a:latin typeface="Times New Roman" pitchFamily="18" charset="0"/>
                <a:cs typeface="Times New Roman" pitchFamily="18" charset="0"/>
              </a:rPr>
              <a:t>Here are a few examples of on-the-job training:</a:t>
            </a:r>
          </a:p>
          <a:p>
            <a:pPr lvl="0"/>
            <a:r>
              <a:rPr lang="en-US" sz="4400" dirty="0">
                <a:solidFill>
                  <a:srgbClr val="7030A0"/>
                </a:solidFill>
                <a:latin typeface="Times New Roman" pitchFamily="18" charset="0"/>
                <a:cs typeface="Times New Roman" pitchFamily="18" charset="0"/>
              </a:rPr>
              <a:t>Read the manual - a rather boring, but thorough way of gaining knowledge of about a task.</a:t>
            </a:r>
          </a:p>
          <a:p>
            <a:pPr lvl="0"/>
            <a:r>
              <a:rPr lang="en-US" sz="4400" dirty="0">
                <a:solidFill>
                  <a:srgbClr val="7030A0"/>
                </a:solidFill>
                <a:latin typeface="Times New Roman" pitchFamily="18" charset="0"/>
                <a:cs typeface="Times New Roman" pitchFamily="18" charset="0"/>
              </a:rPr>
              <a:t>A combination of observation, explanation and practice.</a:t>
            </a:r>
          </a:p>
          <a:p>
            <a:pPr lvl="0"/>
            <a:r>
              <a:rPr lang="en-US" sz="4400" dirty="0">
                <a:solidFill>
                  <a:srgbClr val="7030A0"/>
                </a:solidFill>
                <a:latin typeface="Times New Roman" pitchFamily="18" charset="0"/>
                <a:cs typeface="Times New Roman" pitchFamily="18" charset="0"/>
              </a:rPr>
              <a:t>Trainers go through the job description to explain duties and answer questions.</a:t>
            </a:r>
          </a:p>
          <a:p>
            <a:pPr lvl="0"/>
            <a:r>
              <a:rPr lang="en-US" sz="4400" dirty="0">
                <a:solidFill>
                  <a:srgbClr val="7030A0"/>
                </a:solidFill>
                <a:latin typeface="Times New Roman" pitchFamily="18" charset="0"/>
                <a:cs typeface="Times New Roman" pitchFamily="18" charset="0"/>
              </a:rPr>
              <a:t>Use the intranet so trainees can post questions concerning their jobs and experts within the company can answer them.</a:t>
            </a:r>
          </a:p>
          <a:p>
            <a:pPr marL="0" indent="0">
              <a:buNone/>
            </a:pPr>
            <a:r>
              <a:rPr lang="en-US" sz="4400" dirty="0">
                <a:solidFill>
                  <a:srgbClr val="7030A0"/>
                </a:solidFill>
                <a:latin typeface="Times New Roman" pitchFamily="18" charset="0"/>
                <a:cs typeface="Times New Roman" pitchFamily="18" charset="0"/>
              </a:rPr>
              <a:t>On-the-job training gives employees motivation to start the job. Some reports indicate that people learn more efficiently if they learn hands-on, rather than listening to an instructor. However, this method might not be for everyone, as it could be very stressful.</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51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New trucking employees could ride with experienced drivers. They could ask questions about truck weigh stations, proper highway speeds, picking up hitchhikers, or any other issues that may arise.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47574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COACHING/MENTORING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7030A0"/>
                </a:solidFill>
                <a:latin typeface="Times New Roman" pitchFamily="18" charset="0"/>
                <a:cs typeface="Times New Roman" pitchFamily="18" charset="0"/>
              </a:rPr>
              <a:t>Coaching/mentoring </a:t>
            </a:r>
            <a:r>
              <a:rPr lang="en-US" dirty="0">
                <a:solidFill>
                  <a:srgbClr val="7030A0"/>
                </a:solidFill>
                <a:latin typeface="Times New Roman" pitchFamily="18" charset="0"/>
                <a:cs typeface="Times New Roman" pitchFamily="18" charset="0"/>
              </a:rPr>
              <a:t>gives employees a chance to receive training one-on-one from an experienced professional. This usually takes place after another more formal process has taken place to expand on what trainees have already learned.</a:t>
            </a:r>
          </a:p>
          <a:p>
            <a:pPr marL="0" indent="0">
              <a:buNone/>
            </a:pPr>
            <a:r>
              <a:rPr lang="en-US" dirty="0">
                <a:solidFill>
                  <a:srgbClr val="7030A0"/>
                </a:solidFill>
                <a:latin typeface="Times New Roman" pitchFamily="18" charset="0"/>
                <a:cs typeface="Times New Roman" pitchFamily="18" charset="0"/>
              </a:rPr>
              <a:t>Here are three examples of coaching/mentoring:</a:t>
            </a:r>
          </a:p>
          <a:p>
            <a:pPr lvl="0"/>
            <a:r>
              <a:rPr lang="en-US" dirty="0">
                <a:solidFill>
                  <a:srgbClr val="7030A0"/>
                </a:solidFill>
                <a:latin typeface="Times New Roman" pitchFamily="18" charset="0"/>
                <a:cs typeface="Times New Roman" pitchFamily="18" charset="0"/>
              </a:rPr>
              <a:t>Hire professional coaches for </a:t>
            </a:r>
            <a:r>
              <a:rPr lang="en-US" dirty="0" smtClean="0">
                <a:solidFill>
                  <a:srgbClr val="7030A0"/>
                </a:solidFill>
                <a:latin typeface="Times New Roman" pitchFamily="18" charset="0"/>
                <a:cs typeface="Times New Roman" pitchFamily="18" charset="0"/>
              </a:rPr>
              <a:t>managers</a:t>
            </a:r>
            <a:endParaRPr lang="en-US" dirty="0">
              <a:solidFill>
                <a:srgbClr val="7030A0"/>
              </a:solidFill>
              <a:latin typeface="Times New Roman" pitchFamily="18" charset="0"/>
              <a:cs typeface="Times New Roman" pitchFamily="18" charset="0"/>
            </a:endParaRPr>
          </a:p>
          <a:p>
            <a:pPr lvl="0"/>
            <a:r>
              <a:rPr lang="en-US" dirty="0">
                <a:solidFill>
                  <a:srgbClr val="7030A0"/>
                </a:solidFill>
                <a:latin typeface="Times New Roman" pitchFamily="18" charset="0"/>
                <a:cs typeface="Times New Roman" pitchFamily="18" charset="0"/>
              </a:rPr>
              <a:t>Set up a formal mentoring program between senior and junior managers</a:t>
            </a:r>
          </a:p>
          <a:p>
            <a:pPr lvl="0"/>
            <a:r>
              <a:rPr lang="en-US" dirty="0">
                <a:solidFill>
                  <a:srgbClr val="7030A0"/>
                </a:solidFill>
                <a:latin typeface="Times New Roman" pitchFamily="18" charset="0"/>
                <a:cs typeface="Times New Roman" pitchFamily="18" charset="0"/>
              </a:rPr>
              <a:t>Implement less formal coaching/mentoring to encourage the more experienced employees to coach the less experienced.</a:t>
            </a:r>
          </a:p>
          <a:p>
            <a:pPr marL="0" indent="0">
              <a:buNone/>
            </a:pPr>
            <a:r>
              <a:rPr lang="en-US" dirty="0">
                <a:solidFill>
                  <a:srgbClr val="7030A0"/>
                </a:solidFill>
                <a:latin typeface="Times New Roman" pitchFamily="18" charset="0"/>
                <a:cs typeface="Times New Roman" pitchFamily="18" charset="0"/>
              </a:rPr>
              <a:t>Coaching/mentoring gives trainees the chance to ask questions and receive thorough and honest answers - something they might not receive in a classroom with a group of people.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58217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Again, truck drivers could gain valuable knowledge from more experienced drivers using this method.</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38581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2267</Words>
  <Application>Microsoft Office PowerPoint</Application>
  <PresentationFormat>On-screen Show (4:3)</PresentationFormat>
  <Paragraphs>134</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FACULTY OF MANAGEMENT STUDIES (MLSU)</vt:lpstr>
      <vt:lpstr>PowerPoint Presentation</vt:lpstr>
      <vt:lpstr>TRAINING METHODS</vt:lpstr>
      <vt:lpstr>1. TECHNOLOGY-BASED LEARNING</vt:lpstr>
      <vt:lpstr>2. SIMULATORS</vt:lpstr>
      <vt:lpstr>3. ON-THE-JOB TRAINING</vt:lpstr>
      <vt:lpstr>PowerPoint Presentation</vt:lpstr>
      <vt:lpstr>4. COACHING/MENTORING</vt:lpstr>
      <vt:lpstr>PowerPoint Presentation</vt:lpstr>
      <vt:lpstr>5. LECTURES</vt:lpstr>
      <vt:lpstr>6. GROUP DISCUSSIONS &amp; TUTORIALS</vt:lpstr>
      <vt:lpstr>7. ROLE PLAYING</vt:lpstr>
      <vt:lpstr>7. ROLE PLAYING</vt:lpstr>
      <vt:lpstr>8. MANAGEMENT GAMES</vt:lpstr>
      <vt:lpstr>9. OUTDOOR TRAINING</vt:lpstr>
      <vt:lpstr>9. OUTDOOR TRAINING</vt:lpstr>
      <vt:lpstr>10. FILMS &amp; VIDEOS</vt:lpstr>
      <vt:lpstr>10. FILMS &amp; VIDEOS</vt:lpstr>
      <vt:lpstr>11. CASE STUDIES</vt:lpstr>
      <vt:lpstr>12. PLANNED READING</vt:lpstr>
      <vt:lpstr>TRAINING TECHNIQUES</vt:lpstr>
      <vt:lpstr>TRAINING TECHNIQUES</vt:lpstr>
      <vt:lpstr>GET TO KNOW YOUR TRAINEES</vt:lpstr>
      <vt:lpstr>PLAN AHEAD</vt:lpstr>
      <vt:lpstr>ACTIVE TRAINING APPROACH</vt:lpstr>
      <vt:lpstr>EXPERIENTIAL TRAINING APPROACH</vt:lpstr>
      <vt:lpstr>EXPERIENTIAL TRAINING APPROACH</vt:lpstr>
      <vt:lpstr>QUESTIONS</vt:lpstr>
      <vt:lpstr>Learning Management Systems (LMS)</vt:lpstr>
      <vt:lpstr>VIDEO TRAINING</vt:lpstr>
      <vt:lpstr>VIDEO TRAINING</vt:lpstr>
      <vt:lpstr>GAMIFIED LEARNING</vt:lpstr>
      <vt:lpstr>BLENDED LEARNING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OF MANAGEMENT STUDIES</dc:title>
  <dc:creator>sony</dc:creator>
  <cp:lastModifiedBy>sony</cp:lastModifiedBy>
  <cp:revision>13</cp:revision>
  <dcterms:created xsi:type="dcterms:W3CDTF">2020-10-12T17:12:54Z</dcterms:created>
  <dcterms:modified xsi:type="dcterms:W3CDTF">2021-04-27T19:37:07Z</dcterms:modified>
</cp:coreProperties>
</file>