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61" r:id="rId2"/>
    <p:sldId id="260" r:id="rId3"/>
    <p:sldId id="257" r:id="rId4"/>
    <p:sldId id="258" r:id="rId5"/>
    <p:sldId id="266" r:id="rId6"/>
    <p:sldId id="267" r:id="rId7"/>
    <p:sldId id="263"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4BF9334-E97E-4BC1-82D2-CEA935C2C419}">
          <p14:sldIdLst>
            <p14:sldId id="261"/>
            <p14:sldId id="260"/>
            <p14:sldId id="257"/>
            <p14:sldId id="258"/>
            <p14:sldId id="266"/>
            <p14:sldId id="267"/>
            <p14:sldId id="263"/>
            <p14:sldId id="262"/>
            <p14:sldId id="264"/>
            <p14:sldId id="265"/>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4" d="100"/>
          <a:sy n="74" d="100"/>
        </p:scale>
        <p:origin x="-37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A7972D9-A31A-4894-93AF-2927FE07912E}" type="datetimeFigureOut">
              <a:rPr lang="en-IN" smtClean="0"/>
              <a:t>28-04-2021</a:t>
            </a:fld>
            <a:endParaRPr lang="en-IN"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IN"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341D629-138E-4E8A-B49B-084D913194C1}" type="slidenum">
              <a:rPr lang="en-IN" smtClean="0"/>
              <a:t>‹#›</a:t>
            </a:fld>
            <a:endParaRPr lang="en-IN"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142394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64749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281220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289762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A7972D9-A31A-4894-93AF-2927FE07912E}" type="datetimeFigureOut">
              <a:rPr lang="en-IN" smtClean="0"/>
              <a:t>28-04-2021</a:t>
            </a:fld>
            <a:endParaRPr lang="en-IN"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IN"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341D629-138E-4E8A-B49B-084D913194C1}" type="slidenum">
              <a:rPr lang="en-IN" smtClean="0"/>
              <a:t>‹#›</a:t>
            </a:fld>
            <a:endParaRPr lang="en-IN"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527981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400432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432243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337489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972D9-A31A-4894-93AF-2927FE07912E}" type="datetimeFigureOut">
              <a:rPr lang="en-IN" smtClean="0"/>
              <a:t>28-04-2021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D341D629-138E-4E8A-B49B-084D913194C1}" type="slidenum">
              <a:rPr lang="en-IN" smtClean="0"/>
              <a:t>‹#›</a:t>
            </a:fld>
            <a:endParaRPr lang="en-IN" dirty="0"/>
          </a:p>
        </p:txBody>
      </p:sp>
    </p:spTree>
    <p:extLst>
      <p:ext uri="{BB962C8B-B14F-4D97-AF65-F5344CB8AC3E}">
        <p14:creationId xmlns:p14="http://schemas.microsoft.com/office/powerpoint/2010/main" val="318747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A7972D9-A31A-4894-93AF-2927FE07912E}" type="datetimeFigureOut">
              <a:rPr lang="en-IN" smtClean="0"/>
              <a:t>28-04-2021</a:t>
            </a:fld>
            <a:endParaRPr lang="en-IN"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IN"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341D629-138E-4E8A-B49B-084D913194C1}" type="slidenum">
              <a:rPr lang="en-IN" smtClean="0"/>
              <a:t>‹#›</a:t>
            </a:fld>
            <a:endParaRPr lang="en-IN"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320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A7972D9-A31A-4894-93AF-2927FE07912E}" type="datetimeFigureOut">
              <a:rPr lang="en-IN" smtClean="0"/>
              <a:t>28-04-2021</a:t>
            </a:fld>
            <a:endParaRPr lang="en-IN"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IN"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341D629-138E-4E8A-B49B-084D913194C1}" type="slidenum">
              <a:rPr lang="en-IN" smtClean="0"/>
              <a:t>‹#›</a:t>
            </a:fld>
            <a:endParaRPr lang="en-IN"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221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A7972D9-A31A-4894-93AF-2927FE07912E}" type="datetimeFigureOut">
              <a:rPr lang="en-IN" smtClean="0"/>
              <a:t>28-04-2021</a:t>
            </a:fld>
            <a:endParaRPr lang="en-IN"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IN"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341D629-138E-4E8A-B49B-084D913194C1}" type="slidenum">
              <a:rPr lang="en-IN" smtClean="0"/>
              <a:t>‹#›</a:t>
            </a:fld>
            <a:endParaRPr lang="en-IN"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46455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7437" y="608526"/>
            <a:ext cx="8510807" cy="1246031"/>
          </a:xfrm>
        </p:spPr>
        <p:txBody>
          <a:bodyPr>
            <a:noAutofit/>
          </a:bodyPr>
          <a:lstStyle/>
          <a:p>
            <a:pPr algn="ctr"/>
            <a:r>
              <a:rPr lang="en-US" b="1" dirty="0" smtClean="0"/>
              <a:t>FACULTY OF MANAGEMENT </a:t>
            </a:r>
            <a:r>
              <a:rPr lang="en-US" b="1" dirty="0" smtClean="0"/>
              <a:t>STUDIES (MLSU)</a:t>
            </a:r>
            <a:endParaRPr lang="en-IN" b="1" dirty="0"/>
          </a:p>
        </p:txBody>
      </p:sp>
      <p:sp>
        <p:nvSpPr>
          <p:cNvPr id="4" name="TextBox 3"/>
          <p:cNvSpPr txBox="1"/>
          <p:nvPr/>
        </p:nvSpPr>
        <p:spPr>
          <a:xfrm>
            <a:off x="3512100" y="3615035"/>
            <a:ext cx="5309946" cy="954107"/>
          </a:xfrm>
          <a:prstGeom prst="rect">
            <a:avLst/>
          </a:prstGeom>
          <a:noFill/>
        </p:spPr>
        <p:txBody>
          <a:bodyPr wrap="square" rtlCol="0">
            <a:spAutoFit/>
          </a:bodyPr>
          <a:lstStyle/>
          <a:p>
            <a:pPr algn="ctr"/>
            <a:r>
              <a:rPr lang="en-US" sz="2400" dirty="0" smtClean="0"/>
              <a:t>UNIT = 5 </a:t>
            </a:r>
          </a:p>
          <a:p>
            <a:r>
              <a:rPr lang="en-US" sz="2800" dirty="0" smtClean="0"/>
              <a:t>TOPIC </a:t>
            </a:r>
            <a:r>
              <a:rPr lang="en-US" sz="3200" dirty="0" smtClean="0"/>
              <a:t>– </a:t>
            </a:r>
            <a:r>
              <a:rPr lang="en-US" sz="2800" dirty="0" smtClean="0"/>
              <a:t>TRAINING EVALUATION</a:t>
            </a:r>
            <a:endParaRPr lang="en-IN" sz="2800" dirty="0"/>
          </a:p>
        </p:txBody>
      </p:sp>
      <p:sp>
        <p:nvSpPr>
          <p:cNvPr id="8" name="Title 1"/>
          <p:cNvSpPr txBox="1">
            <a:spLocks/>
          </p:cNvSpPr>
          <p:nvPr/>
        </p:nvSpPr>
        <p:spPr>
          <a:xfrm>
            <a:off x="1609859" y="4854575"/>
            <a:ext cx="9813701"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BY : </a:t>
            </a:r>
            <a:r>
              <a:rPr kumimoji="0" lang="en-US" sz="2800" b="1" i="0" u="none" strike="noStrike" kern="1200" cap="none" spc="0" normalizeH="0" baseline="0" noProof="0" dirty="0" err="1" smtClean="0">
                <a:ln>
                  <a:noFill/>
                </a:ln>
                <a:solidFill>
                  <a:sysClr val="windowText" lastClr="000000"/>
                </a:solidFill>
                <a:effectLst/>
                <a:uLnTx/>
                <a:uFillTx/>
                <a:latin typeface="Calibri"/>
                <a:ea typeface="+mj-ea"/>
                <a:cs typeface="+mj-cs"/>
              </a:rPr>
              <a:t>Ms</a:t>
            </a: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 TANUJA</a:t>
            </a:r>
            <a:r>
              <a:rPr kumimoji="0" lang="en-US" sz="2800" b="1" i="0" u="none" strike="noStrike" kern="1200" cap="none" spc="0" normalizeH="0" noProof="0" dirty="0" smtClean="0">
                <a:ln>
                  <a:noFill/>
                </a:ln>
                <a:solidFill>
                  <a:sysClr val="windowText" lastClr="000000"/>
                </a:solidFill>
                <a:effectLst/>
                <a:uLnTx/>
                <a:uFillTx/>
                <a:latin typeface="Calibri"/>
                <a:ea typeface="+mj-ea"/>
                <a:cs typeface="+mj-cs"/>
              </a:rPr>
              <a:t> SINGHAL                                 </a:t>
            </a:r>
            <a:r>
              <a:rPr lang="en-US" sz="2800" b="1" baseline="0" dirty="0" smtClean="0">
                <a:solidFill>
                  <a:sysClr val="windowText" lastClr="000000"/>
                </a:solidFill>
                <a:latin typeface="Calibri"/>
              </a:rPr>
              <a:t>FOR : CMAT 3</a:t>
            </a:r>
            <a:r>
              <a:rPr lang="en-US" sz="2800" b="1" baseline="30000" dirty="0" smtClean="0">
                <a:solidFill>
                  <a:sysClr val="windowText" lastClr="000000"/>
                </a:solidFill>
                <a:latin typeface="Calibri"/>
              </a:rPr>
              <a:t>rd</a:t>
            </a:r>
            <a:r>
              <a:rPr lang="en-US" sz="2800" b="1" baseline="0" dirty="0" smtClean="0">
                <a:solidFill>
                  <a:sysClr val="windowText" lastClr="000000"/>
                </a:solidFill>
                <a:latin typeface="Calibri"/>
              </a:rPr>
              <a:t> SEM</a:t>
            </a:r>
            <a:endPar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endParaRPr>
          </a:p>
        </p:txBody>
      </p:sp>
      <p:sp>
        <p:nvSpPr>
          <p:cNvPr id="9" name="Title 1"/>
          <p:cNvSpPr txBox="1">
            <a:spLocks/>
          </p:cNvSpPr>
          <p:nvPr/>
        </p:nvSpPr>
        <p:spPr>
          <a:xfrm>
            <a:off x="1931831" y="2011245"/>
            <a:ext cx="9002331"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HUMAN RESOURCE  TRAINING AND DEVELOPMENT</a:t>
            </a:r>
            <a:endParaRPr lang="en-US" sz="2800" dirty="0"/>
          </a:p>
        </p:txBody>
      </p:sp>
    </p:spTree>
    <p:extLst>
      <p:ext uri="{BB962C8B-B14F-4D97-AF65-F5344CB8AC3E}">
        <p14:creationId xmlns:p14="http://schemas.microsoft.com/office/powerpoint/2010/main" val="152257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4886" y="815810"/>
            <a:ext cx="8671933" cy="3308598"/>
          </a:xfrm>
          <a:prstGeom prst="rect">
            <a:avLst/>
          </a:prstGeom>
        </p:spPr>
        <p:txBody>
          <a:bodyPr wrap="square">
            <a:spAutoFit/>
          </a:bodyPr>
          <a:lstStyle/>
          <a:p>
            <a:pPr fontAlgn="base"/>
            <a:r>
              <a:rPr lang="en-US" sz="1900" dirty="0">
                <a:solidFill>
                  <a:srgbClr val="000000"/>
                </a:solidFill>
                <a:latin typeface="Georgia" panose="02040502050405020303" pitchFamily="18" charset="0"/>
              </a:rPr>
              <a:t>7. </a:t>
            </a:r>
            <a:r>
              <a:rPr lang="en-US" sz="1900" dirty="0" smtClean="0">
                <a:solidFill>
                  <a:srgbClr val="000000"/>
                </a:solidFill>
                <a:latin typeface="Georgia" panose="02040502050405020303" pitchFamily="18" charset="0"/>
              </a:rPr>
              <a:t> Measurements </a:t>
            </a:r>
            <a:r>
              <a:rPr lang="en-US" sz="1900" dirty="0">
                <a:solidFill>
                  <a:srgbClr val="000000"/>
                </a:solidFill>
                <a:latin typeface="Georgia" panose="02040502050405020303" pitchFamily="18" charset="0"/>
              </a:rPr>
              <a:t>of levels in </a:t>
            </a:r>
            <a:r>
              <a:rPr lang="en-US" sz="1900" dirty="0" smtClean="0">
                <a:solidFill>
                  <a:srgbClr val="000000"/>
                </a:solidFill>
                <a:latin typeface="Georgia" panose="02040502050405020303" pitchFamily="18" charset="0"/>
              </a:rPr>
              <a:t>employees </a:t>
            </a:r>
            <a:r>
              <a:rPr lang="en-US" sz="1900" dirty="0">
                <a:solidFill>
                  <a:srgbClr val="000000"/>
                </a:solidFill>
                <a:latin typeface="Georgia" panose="02040502050405020303" pitchFamily="18" charset="0"/>
              </a:rPr>
              <a:t>absenteeism, turnover, productivity, wastage or scrap of materials, accidents, breakage of machinery during pre-training period and post-training period</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8. </a:t>
            </a:r>
            <a:r>
              <a:rPr lang="en-US" sz="1900" dirty="0" smtClean="0">
                <a:solidFill>
                  <a:srgbClr val="000000"/>
                </a:solidFill>
                <a:latin typeface="Georgia" panose="02040502050405020303" pitchFamily="18" charset="0"/>
              </a:rPr>
              <a:t> Evaluation </a:t>
            </a:r>
            <a:r>
              <a:rPr lang="en-US" sz="1900" dirty="0">
                <a:solidFill>
                  <a:srgbClr val="000000"/>
                </a:solidFill>
                <a:latin typeface="Georgia" panose="02040502050405020303" pitchFamily="18" charset="0"/>
              </a:rPr>
              <a:t>of </a:t>
            </a:r>
            <a:r>
              <a:rPr lang="en-US" sz="1900" dirty="0" smtClean="0">
                <a:solidFill>
                  <a:srgbClr val="000000"/>
                </a:solidFill>
                <a:latin typeface="Georgia" panose="02040502050405020303" pitchFamily="18" charset="0"/>
              </a:rPr>
              <a:t>trainees </a:t>
            </a:r>
            <a:r>
              <a:rPr lang="en-US" sz="1900" dirty="0">
                <a:solidFill>
                  <a:srgbClr val="000000"/>
                </a:solidFill>
                <a:latin typeface="Georgia" panose="02040502050405020303" pitchFamily="18" charset="0"/>
              </a:rPr>
              <a:t>skill level before and after training</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9. </a:t>
            </a:r>
            <a:r>
              <a:rPr lang="en-US" sz="1900" dirty="0" smtClean="0">
                <a:solidFill>
                  <a:srgbClr val="000000"/>
                </a:solidFill>
                <a:latin typeface="Georgia" panose="02040502050405020303" pitchFamily="18" charset="0"/>
              </a:rPr>
              <a:t> Collection </a:t>
            </a:r>
            <a:r>
              <a:rPr lang="en-US" sz="1900" dirty="0">
                <a:solidFill>
                  <a:srgbClr val="000000"/>
                </a:solidFill>
                <a:latin typeface="Georgia" panose="02040502050405020303" pitchFamily="18" charset="0"/>
              </a:rPr>
              <a:t>of opinions of the </a:t>
            </a:r>
            <a:r>
              <a:rPr lang="en-US" sz="1900" dirty="0" smtClean="0">
                <a:solidFill>
                  <a:srgbClr val="000000"/>
                </a:solidFill>
                <a:latin typeface="Georgia" panose="02040502050405020303" pitchFamily="18" charset="0"/>
              </a:rPr>
              <a:t>trainees </a:t>
            </a:r>
            <a:r>
              <a:rPr lang="en-US" sz="1900" dirty="0">
                <a:solidFill>
                  <a:srgbClr val="000000"/>
                </a:solidFill>
                <a:latin typeface="Georgia" panose="02040502050405020303" pitchFamily="18" charset="0"/>
              </a:rPr>
              <a:t>subordinates regarding their job performance and behaviour</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10. Collection of information through evaluation forms duly filled up by the trainees.</a:t>
            </a:r>
          </a:p>
        </p:txBody>
      </p:sp>
    </p:spTree>
    <p:extLst>
      <p:ext uri="{BB962C8B-B14F-4D97-AF65-F5344CB8AC3E}">
        <p14:creationId xmlns:p14="http://schemas.microsoft.com/office/powerpoint/2010/main" val="127780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6658"/>
            <a:ext cx="9601200" cy="1485900"/>
          </a:xfrm>
        </p:spPr>
        <p:txBody>
          <a:bodyPr>
            <a:normAutofit/>
          </a:bodyPr>
          <a:lstStyle/>
          <a:p>
            <a:pPr fontAlgn="base"/>
            <a:r>
              <a:rPr lang="en-IN" b="1" dirty="0" smtClean="0"/>
              <a:t>               </a:t>
            </a:r>
            <a:r>
              <a:rPr lang="en-IN" b="1" u="sng" dirty="0" smtClean="0"/>
              <a:t>Training </a:t>
            </a:r>
            <a:r>
              <a:rPr lang="en-IN" b="1" u="sng" dirty="0"/>
              <a:t>Evaluation</a:t>
            </a:r>
          </a:p>
        </p:txBody>
      </p:sp>
      <p:sp>
        <p:nvSpPr>
          <p:cNvPr id="7" name="Rectangle 6"/>
          <p:cNvSpPr/>
          <p:nvPr/>
        </p:nvSpPr>
        <p:spPr>
          <a:xfrm>
            <a:off x="1661534" y="1792558"/>
            <a:ext cx="9467384" cy="2031325"/>
          </a:xfrm>
          <a:prstGeom prst="rect">
            <a:avLst/>
          </a:prstGeom>
        </p:spPr>
        <p:txBody>
          <a:bodyPr wrap="square">
            <a:spAutoFit/>
          </a:bodyPr>
          <a:lstStyle/>
          <a:p>
            <a:r>
              <a:rPr lang="en-US" dirty="0"/>
              <a:t>Training evaluation is the systematic process of analyzing if training programs </a:t>
            </a:r>
            <a:r>
              <a:rPr lang="en-US" dirty="0" smtClean="0"/>
              <a:t>and </a:t>
            </a:r>
          </a:p>
          <a:p>
            <a:r>
              <a:rPr lang="en-US" dirty="0" smtClean="0"/>
              <a:t>initiatives </a:t>
            </a:r>
            <a:r>
              <a:rPr lang="en-US" dirty="0"/>
              <a:t>are effective and efficient. Training evaluations usually </a:t>
            </a:r>
            <a:r>
              <a:rPr lang="en-US" dirty="0" smtClean="0"/>
              <a:t>cover </a:t>
            </a:r>
            <a:r>
              <a:rPr lang="en-US" dirty="0"/>
              <a:t>questions </a:t>
            </a:r>
            <a:endParaRPr lang="en-US" dirty="0" smtClean="0"/>
          </a:p>
          <a:p>
            <a:r>
              <a:rPr lang="en-US" dirty="0" smtClean="0"/>
              <a:t>like </a:t>
            </a:r>
            <a:r>
              <a:rPr lang="en-US" dirty="0"/>
              <a:t>"Was the topic discussed at the right level of </a:t>
            </a:r>
            <a:r>
              <a:rPr lang="en-US" dirty="0" smtClean="0"/>
              <a:t>complexity </a:t>
            </a:r>
            <a:r>
              <a:rPr lang="en-US" dirty="0"/>
              <a:t>for your background?" </a:t>
            </a:r>
            <a:endParaRPr lang="en-US" dirty="0" smtClean="0"/>
          </a:p>
          <a:p>
            <a:r>
              <a:rPr lang="en-US" dirty="0" smtClean="0"/>
              <a:t>and </a:t>
            </a:r>
            <a:r>
              <a:rPr lang="en-US" dirty="0"/>
              <a:t>"Did the facilitator demonstrate </a:t>
            </a:r>
            <a:r>
              <a:rPr lang="en-US" dirty="0" smtClean="0"/>
              <a:t>a </a:t>
            </a:r>
            <a:r>
              <a:rPr lang="en-US" dirty="0"/>
              <a:t>good understanding of and effectively </a:t>
            </a:r>
            <a:endParaRPr lang="en-US" dirty="0" smtClean="0"/>
          </a:p>
          <a:p>
            <a:r>
              <a:rPr lang="en-US" dirty="0" smtClean="0"/>
              <a:t>delivered </a:t>
            </a:r>
            <a:r>
              <a:rPr lang="en-US" dirty="0"/>
              <a:t>the program material?", </a:t>
            </a:r>
            <a:r>
              <a:rPr lang="en-US" dirty="0" smtClean="0"/>
              <a:t>among </a:t>
            </a:r>
            <a:r>
              <a:rPr lang="en-US" dirty="0"/>
              <a:t>others. Trainers and human resource </a:t>
            </a:r>
            <a:endParaRPr lang="en-US" dirty="0" smtClean="0"/>
          </a:p>
          <a:p>
            <a:r>
              <a:rPr lang="en-US" dirty="0" smtClean="0"/>
              <a:t>professionals </a:t>
            </a:r>
            <a:r>
              <a:rPr lang="en-US" dirty="0"/>
              <a:t>use training </a:t>
            </a:r>
            <a:r>
              <a:rPr lang="en-US" dirty="0" smtClean="0"/>
              <a:t>evaluation </a:t>
            </a:r>
            <a:r>
              <a:rPr lang="en-US" dirty="0"/>
              <a:t>to assess if employee training programs are </a:t>
            </a:r>
            <a:endParaRPr lang="en-US" dirty="0" smtClean="0"/>
          </a:p>
          <a:p>
            <a:r>
              <a:rPr lang="en-US" dirty="0" smtClean="0"/>
              <a:t>aligned </a:t>
            </a:r>
            <a:r>
              <a:rPr lang="en-US" dirty="0"/>
              <a:t>with and </a:t>
            </a:r>
            <a:r>
              <a:rPr lang="en-US" dirty="0" smtClean="0"/>
              <a:t>meet </a:t>
            </a:r>
            <a:r>
              <a:rPr lang="en-US" dirty="0"/>
              <a:t>the company’s goals and objectives.</a:t>
            </a:r>
            <a:endParaRPr lang="en-IN" dirty="0"/>
          </a:p>
        </p:txBody>
      </p:sp>
      <p:sp>
        <p:nvSpPr>
          <p:cNvPr id="9" name="Rectangle 8"/>
          <p:cNvSpPr/>
          <p:nvPr/>
        </p:nvSpPr>
        <p:spPr>
          <a:xfrm>
            <a:off x="1661534" y="4234445"/>
            <a:ext cx="8341110" cy="1754326"/>
          </a:xfrm>
          <a:prstGeom prst="rect">
            <a:avLst/>
          </a:prstGeom>
        </p:spPr>
        <p:txBody>
          <a:bodyPr wrap="square">
            <a:spAutoFit/>
          </a:bodyPr>
          <a:lstStyle/>
          <a:p>
            <a:r>
              <a:rPr lang="en-US" dirty="0"/>
              <a:t>Training evaluation basically helps with the discovery of training gaps and opportunities in training employees. It collects information that can help determine improvements on training programs and help trainers decide if certain programs should be discontinued. The training evaluation process is essential to assess training effectiveness, help improve overall work quality and boost employee morale and motivation by engaging them in the development of training programs.</a:t>
            </a:r>
            <a:endParaRPr lang="en-IN" dirty="0"/>
          </a:p>
        </p:txBody>
      </p:sp>
    </p:spTree>
    <p:extLst>
      <p:ext uri="{BB962C8B-B14F-4D97-AF65-F5344CB8AC3E}">
        <p14:creationId xmlns:p14="http://schemas.microsoft.com/office/powerpoint/2010/main" val="145480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3114" y="1550544"/>
            <a:ext cx="9601200" cy="3581400"/>
          </a:xfrm>
        </p:spPr>
        <p:txBody>
          <a:bodyPr>
            <a:normAutofit/>
          </a:bodyPr>
          <a:lstStyle/>
          <a:p>
            <a:pPr marL="0" indent="0">
              <a:buSzPct val="70000"/>
              <a:buNone/>
            </a:pPr>
            <a:endParaRPr lang="en-US" sz="4800" dirty="0"/>
          </a:p>
          <a:p>
            <a:pPr>
              <a:buSzPct val="70000"/>
              <a:buFont typeface="Wingdings" panose="05000000000000000000" pitchFamily="2" charset="2"/>
              <a:buChar char="§"/>
            </a:pPr>
            <a:endParaRPr lang="en-IN" sz="2300" dirty="0" smtClean="0"/>
          </a:p>
          <a:p>
            <a:pPr>
              <a:buSzPct val="70000"/>
              <a:buFont typeface="Wingdings" panose="05000000000000000000" pitchFamily="2" charset="2"/>
              <a:buChar char="§"/>
            </a:pPr>
            <a:endParaRPr lang="en-IN" sz="2300" dirty="0"/>
          </a:p>
          <a:p>
            <a:endParaRPr lang="en-IN" dirty="0"/>
          </a:p>
        </p:txBody>
      </p:sp>
      <p:sp>
        <p:nvSpPr>
          <p:cNvPr id="4" name="Rectangle 3"/>
          <p:cNvSpPr/>
          <p:nvPr/>
        </p:nvSpPr>
        <p:spPr>
          <a:xfrm>
            <a:off x="1587190" y="402555"/>
            <a:ext cx="6698166" cy="3016210"/>
          </a:xfrm>
          <a:prstGeom prst="rect">
            <a:avLst/>
          </a:prstGeom>
        </p:spPr>
        <p:txBody>
          <a:bodyPr wrap="square">
            <a:spAutoFit/>
          </a:bodyPr>
          <a:lstStyle/>
          <a:p>
            <a:pPr fontAlgn="base"/>
            <a:endParaRPr lang="en-US" sz="3200" b="1" dirty="0" smtClean="0">
              <a:solidFill>
                <a:srgbClr val="000000"/>
              </a:solidFill>
              <a:latin typeface="Georgia" panose="02040502050405020303" pitchFamily="18" charset="0"/>
            </a:endParaRPr>
          </a:p>
          <a:p>
            <a:pPr fontAlgn="base"/>
            <a:r>
              <a:rPr lang="en-US" sz="3200" b="1" dirty="0" smtClean="0">
                <a:solidFill>
                  <a:srgbClr val="000000"/>
                </a:solidFill>
                <a:latin typeface="Georgia" panose="02040502050405020303" pitchFamily="18" charset="0"/>
              </a:rPr>
              <a:t>Levels Of Training Evaluation </a:t>
            </a:r>
          </a:p>
          <a:p>
            <a:pPr fontAlgn="base"/>
            <a:endParaRPr lang="en-US" b="1" dirty="0" smtClean="0">
              <a:solidFill>
                <a:srgbClr val="000000"/>
              </a:solidFill>
              <a:latin typeface="Georgia" panose="02040502050405020303" pitchFamily="18" charset="0"/>
            </a:endParaRPr>
          </a:p>
          <a:p>
            <a:pPr fontAlgn="base"/>
            <a:endParaRPr lang="en-US" b="1" dirty="0" smtClean="0">
              <a:solidFill>
                <a:srgbClr val="000000"/>
              </a:solidFill>
              <a:latin typeface="Georgia" panose="02040502050405020303" pitchFamily="18" charset="0"/>
            </a:endParaRPr>
          </a:p>
          <a:p>
            <a:pPr fontAlgn="base"/>
            <a:r>
              <a:rPr lang="en-US" b="1" dirty="0" smtClean="0">
                <a:solidFill>
                  <a:srgbClr val="000000"/>
                </a:solidFill>
                <a:latin typeface="Georgia" panose="02040502050405020303" pitchFamily="18" charset="0"/>
              </a:rPr>
              <a:t>1. Pre-Training Evaluation</a:t>
            </a:r>
            <a:r>
              <a:rPr lang="en-US" b="1" dirty="0">
                <a:solidFill>
                  <a:srgbClr val="000000"/>
                </a:solidFill>
                <a:latin typeface="Georgia" panose="02040502050405020303" pitchFamily="18" charset="0"/>
              </a:rPr>
              <a:t> </a:t>
            </a:r>
            <a:endParaRPr lang="en-US" b="1" dirty="0" smtClean="0">
              <a:solidFill>
                <a:srgbClr val="000000"/>
              </a:solidFill>
              <a:latin typeface="Georgia" panose="02040502050405020303" pitchFamily="18" charset="0"/>
            </a:endParaRPr>
          </a:p>
          <a:p>
            <a:pPr marL="342900" indent="-342900" fontAlgn="base">
              <a:buAutoNum type="arabicPeriod"/>
            </a:pPr>
            <a:endParaRPr lang="en-US" b="1" dirty="0" smtClean="0">
              <a:solidFill>
                <a:srgbClr val="000000"/>
              </a:solidFill>
              <a:latin typeface="Georgia" panose="02040502050405020303" pitchFamily="18" charset="0"/>
            </a:endParaRPr>
          </a:p>
          <a:p>
            <a:pPr fontAlgn="base"/>
            <a:r>
              <a:rPr lang="en-US" b="1" dirty="0" smtClean="0">
                <a:solidFill>
                  <a:srgbClr val="000000"/>
                </a:solidFill>
                <a:latin typeface="Georgia" panose="02040502050405020303" pitchFamily="18" charset="0"/>
              </a:rPr>
              <a:t>2. Intermediate </a:t>
            </a:r>
            <a:r>
              <a:rPr lang="en-US" b="1" dirty="0">
                <a:solidFill>
                  <a:srgbClr val="000000"/>
                </a:solidFill>
                <a:latin typeface="Georgia" panose="02040502050405020303" pitchFamily="18" charset="0"/>
              </a:rPr>
              <a:t>Training Evaluation  </a:t>
            </a:r>
            <a:endParaRPr lang="en-US" b="1" dirty="0" smtClean="0">
              <a:solidFill>
                <a:srgbClr val="000000"/>
              </a:solidFill>
              <a:latin typeface="Georgia" panose="02040502050405020303" pitchFamily="18" charset="0"/>
            </a:endParaRPr>
          </a:p>
          <a:p>
            <a:pPr fontAlgn="base"/>
            <a:endParaRPr lang="en-US" b="1" dirty="0" smtClean="0">
              <a:solidFill>
                <a:srgbClr val="000000"/>
              </a:solidFill>
              <a:latin typeface="Georgia" panose="02040502050405020303" pitchFamily="18" charset="0"/>
            </a:endParaRPr>
          </a:p>
          <a:p>
            <a:pPr fontAlgn="base"/>
            <a:r>
              <a:rPr lang="en-US" b="1" dirty="0" smtClean="0">
                <a:solidFill>
                  <a:srgbClr val="000000"/>
                </a:solidFill>
                <a:latin typeface="Georgia" panose="02040502050405020303" pitchFamily="18" charset="0"/>
              </a:rPr>
              <a:t>3. Post-Training </a:t>
            </a:r>
            <a:r>
              <a:rPr lang="en-US" b="1" dirty="0">
                <a:solidFill>
                  <a:srgbClr val="000000"/>
                </a:solidFill>
                <a:latin typeface="Georgia" panose="02040502050405020303" pitchFamily="18" charset="0"/>
              </a:rPr>
              <a:t>Evaluation</a:t>
            </a:r>
            <a:endParaRPr lang="en-US" b="1" dirty="0">
              <a:solidFill>
                <a:srgbClr val="000000"/>
              </a:solidFill>
              <a:effectLst/>
              <a:latin typeface="Georgia" panose="02040502050405020303" pitchFamily="18" charset="0"/>
            </a:endParaRPr>
          </a:p>
        </p:txBody>
      </p:sp>
      <p:sp>
        <p:nvSpPr>
          <p:cNvPr id="5" name="Rectangle 4"/>
          <p:cNvSpPr/>
          <p:nvPr/>
        </p:nvSpPr>
        <p:spPr>
          <a:xfrm>
            <a:off x="1587189" y="3073041"/>
            <a:ext cx="8147825" cy="2862322"/>
          </a:xfrm>
          <a:prstGeom prst="rect">
            <a:avLst/>
          </a:prstGeom>
        </p:spPr>
        <p:txBody>
          <a:bodyPr wrap="square">
            <a:spAutoFit/>
          </a:bodyPr>
          <a:lstStyle/>
          <a:p>
            <a:pPr fontAlgn="base"/>
            <a:endParaRPr lang="en-US" b="1" dirty="0" smtClean="0">
              <a:solidFill>
                <a:srgbClr val="000000"/>
              </a:solidFill>
              <a:latin typeface="Georgia" panose="02040502050405020303" pitchFamily="18" charset="0"/>
            </a:endParaRPr>
          </a:p>
          <a:p>
            <a:pPr fontAlgn="base"/>
            <a:endParaRPr lang="en-US" b="1" dirty="0">
              <a:solidFill>
                <a:srgbClr val="000000"/>
              </a:solidFill>
              <a:latin typeface="Georgia" panose="02040502050405020303" pitchFamily="18" charset="0"/>
            </a:endParaRPr>
          </a:p>
          <a:p>
            <a:pPr fontAlgn="base"/>
            <a:endParaRPr lang="en-US" b="1" dirty="0" smtClean="0">
              <a:solidFill>
                <a:srgbClr val="000000"/>
              </a:solidFill>
              <a:latin typeface="Georgia" panose="02040502050405020303" pitchFamily="18" charset="0"/>
            </a:endParaRPr>
          </a:p>
          <a:p>
            <a:pPr fontAlgn="base"/>
            <a:r>
              <a:rPr lang="en-US" b="1" dirty="0" smtClean="0">
                <a:solidFill>
                  <a:srgbClr val="000000"/>
                </a:solidFill>
                <a:latin typeface="Georgia" panose="02040502050405020303" pitchFamily="18" charset="0"/>
              </a:rPr>
              <a:t>1</a:t>
            </a:r>
            <a:r>
              <a:rPr lang="en-US" b="1" dirty="0">
                <a:solidFill>
                  <a:srgbClr val="000000"/>
                </a:solidFill>
                <a:latin typeface="Georgia" panose="02040502050405020303" pitchFamily="18" charset="0"/>
              </a:rPr>
              <a:t>. Pre-Training </a:t>
            </a:r>
            <a:r>
              <a:rPr lang="en-US" b="1" dirty="0" smtClean="0">
                <a:solidFill>
                  <a:srgbClr val="000000"/>
                </a:solidFill>
                <a:latin typeface="Georgia" panose="02040502050405020303" pitchFamily="18" charset="0"/>
              </a:rPr>
              <a:t>Evaluation</a:t>
            </a:r>
            <a:endParaRPr lang="en-US" b="1" dirty="0">
              <a:solidFill>
                <a:srgbClr val="000000"/>
              </a:solidFill>
              <a:latin typeface="Georgia" panose="02040502050405020303" pitchFamily="18" charset="0"/>
            </a:endParaRPr>
          </a:p>
          <a:p>
            <a:pPr fontAlgn="base"/>
            <a:r>
              <a:rPr lang="en-US" dirty="0">
                <a:solidFill>
                  <a:srgbClr val="000000"/>
                </a:solidFill>
                <a:latin typeface="Georgia" panose="02040502050405020303" pitchFamily="18" charset="0"/>
              </a:rPr>
              <a:t>In this stage, an evaluation is made in the beginning of the training programme in order to understand the expectations of the trainees from the training programmes and the extent to which they have understood its objectives. This step enables the training segment to modify the training curricula in such a way that the objectives of the training programme are aligned to those of the trainees.</a:t>
            </a:r>
            <a:endParaRPr lang="en-US" b="0" dirty="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91751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3508" y="845919"/>
            <a:ext cx="9601200" cy="3581400"/>
          </a:xfrm>
        </p:spPr>
        <p:txBody>
          <a:bodyPr>
            <a:noAutofit/>
          </a:bodyPr>
          <a:lstStyle/>
          <a:p>
            <a:pPr marL="0" indent="0">
              <a:buSzPct val="70000"/>
              <a:buNone/>
            </a:pPr>
            <a:endParaRPr lang="en-IN" sz="2300" dirty="0" smtClean="0"/>
          </a:p>
          <a:p>
            <a:pPr>
              <a:buSzPct val="70000"/>
            </a:pPr>
            <a:endParaRPr lang="en-IN" sz="2300" dirty="0"/>
          </a:p>
          <a:p>
            <a:pPr marL="0" lvl="0" indent="0">
              <a:buSzPct val="70000"/>
              <a:buNone/>
            </a:pPr>
            <a:endParaRPr lang="en-IN" sz="2300" dirty="0"/>
          </a:p>
          <a:p>
            <a:pPr>
              <a:buSzPct val="50000"/>
              <a:buFont typeface="Wingdings" panose="05000000000000000000" pitchFamily="2" charset="2"/>
              <a:buChar char="§"/>
            </a:pPr>
            <a:endParaRPr lang="en-IN" sz="2300" dirty="0"/>
          </a:p>
        </p:txBody>
      </p:sp>
      <p:sp>
        <p:nvSpPr>
          <p:cNvPr id="2" name="Rectangle 1"/>
          <p:cNvSpPr/>
          <p:nvPr/>
        </p:nvSpPr>
        <p:spPr>
          <a:xfrm>
            <a:off x="1572321" y="1066958"/>
            <a:ext cx="8017727" cy="3139321"/>
          </a:xfrm>
          <a:prstGeom prst="rect">
            <a:avLst/>
          </a:prstGeom>
        </p:spPr>
        <p:txBody>
          <a:bodyPr wrap="square">
            <a:spAutoFit/>
          </a:bodyPr>
          <a:lstStyle/>
          <a:p>
            <a:pPr fontAlgn="base"/>
            <a:r>
              <a:rPr lang="en-US" b="1" dirty="0">
                <a:solidFill>
                  <a:srgbClr val="000000"/>
                </a:solidFill>
                <a:latin typeface="Georgia" panose="02040502050405020303" pitchFamily="18" charset="0"/>
              </a:rPr>
              <a:t>2. Intermediate Training </a:t>
            </a:r>
            <a:r>
              <a:rPr lang="en-US" b="1" dirty="0" smtClean="0">
                <a:solidFill>
                  <a:srgbClr val="000000"/>
                </a:solidFill>
                <a:latin typeface="Georgia" panose="02040502050405020303" pitchFamily="18" charset="0"/>
              </a:rPr>
              <a:t>Evaluation</a:t>
            </a:r>
            <a:endParaRPr lang="en-US" b="1" dirty="0">
              <a:solidFill>
                <a:srgbClr val="000000"/>
              </a:solidFill>
              <a:latin typeface="Georgia" panose="02040502050405020303" pitchFamily="18" charset="0"/>
            </a:endParaRPr>
          </a:p>
          <a:p>
            <a:pPr fontAlgn="base"/>
            <a:r>
              <a:rPr lang="en-US" dirty="0">
                <a:solidFill>
                  <a:srgbClr val="000000"/>
                </a:solidFill>
                <a:latin typeface="Georgia" panose="02040502050405020303" pitchFamily="18" charset="0"/>
              </a:rPr>
              <a:t>Training and development segment wants to ensure that training is progressing as expected. Mid-course corrections can be made in the event of deviation from the envisaged objectives. For example, if trainees perceive that a training programme is aimed at building communication skill is more theory-oriented, rather than practice-oriented, the feedback may be useful to modify the instruction method. Thus, it serves as a verifying tool</a:t>
            </a:r>
            <a:r>
              <a:rPr lang="en-US" dirty="0" smtClean="0">
                <a:solidFill>
                  <a:srgbClr val="000000"/>
                </a:solidFill>
                <a:latin typeface="Georgia" panose="02040502050405020303" pitchFamily="18" charset="0"/>
              </a:rPr>
              <a:t>.</a:t>
            </a:r>
          </a:p>
          <a:p>
            <a:pPr fontAlgn="base"/>
            <a:endParaRPr lang="en-US" dirty="0">
              <a:solidFill>
                <a:srgbClr val="424142"/>
              </a:solidFill>
              <a:latin typeface="Georgia" panose="02040502050405020303" pitchFamily="18" charset="0"/>
            </a:endParaRPr>
          </a:p>
          <a:p>
            <a:pPr fontAlgn="base"/>
            <a:r>
              <a:rPr lang="en-US" b="1" dirty="0">
                <a:solidFill>
                  <a:srgbClr val="000000"/>
                </a:solidFill>
                <a:latin typeface="Georgia" panose="02040502050405020303" pitchFamily="18" charset="0"/>
              </a:rPr>
              <a:t>3. </a:t>
            </a:r>
            <a:r>
              <a:rPr lang="en-US" b="1">
                <a:solidFill>
                  <a:srgbClr val="000000"/>
                </a:solidFill>
                <a:latin typeface="Georgia" panose="02040502050405020303" pitchFamily="18" charset="0"/>
              </a:rPr>
              <a:t>Post-Training </a:t>
            </a:r>
            <a:r>
              <a:rPr lang="en-US" b="1" smtClean="0">
                <a:solidFill>
                  <a:srgbClr val="000000"/>
                </a:solidFill>
                <a:latin typeface="Georgia" panose="02040502050405020303" pitchFamily="18" charset="0"/>
              </a:rPr>
              <a:t>Evaluation</a:t>
            </a:r>
            <a:endParaRPr lang="en-US" b="1" dirty="0">
              <a:solidFill>
                <a:srgbClr val="000000"/>
              </a:solidFill>
              <a:latin typeface="Georgia" panose="02040502050405020303" pitchFamily="18" charset="0"/>
            </a:endParaRPr>
          </a:p>
          <a:p>
            <a:pPr fontAlgn="base"/>
            <a:r>
              <a:rPr lang="en-US" dirty="0">
                <a:solidFill>
                  <a:srgbClr val="000000"/>
                </a:solidFill>
                <a:latin typeface="Georgia" panose="02040502050405020303" pitchFamily="18" charset="0"/>
              </a:rPr>
              <a:t>The criteria used for assessing the impact of training programme include Reaction, Learning, Behaviour and </a:t>
            </a:r>
            <a:r>
              <a:rPr lang="en-US" dirty="0" smtClean="0">
                <a:solidFill>
                  <a:srgbClr val="000000"/>
                </a:solidFill>
                <a:latin typeface="Georgia" panose="02040502050405020303" pitchFamily="18" charset="0"/>
              </a:rPr>
              <a:t>Results.</a:t>
            </a:r>
            <a:endParaRPr lang="en-US" b="0" dirty="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96948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solidFill>
                  <a:srgbClr val="000000"/>
                </a:solidFill>
                <a:latin typeface="Georgia" panose="02040502050405020303" pitchFamily="18" charset="0"/>
                <a:ea typeface="+mn-ea"/>
                <a:cs typeface="+mn-cs"/>
              </a:rPr>
              <a:t>Training Evaluation </a:t>
            </a:r>
            <a:r>
              <a:rPr lang="en-IN" sz="2800" b="1" dirty="0" smtClean="0">
                <a:solidFill>
                  <a:srgbClr val="000000"/>
                </a:solidFill>
                <a:latin typeface="Georgia" panose="02040502050405020303" pitchFamily="18" charset="0"/>
                <a:ea typeface="+mn-ea"/>
                <a:cs typeface="+mn-cs"/>
              </a:rPr>
              <a:t>Methods</a:t>
            </a:r>
            <a:r>
              <a:rPr lang="en-IN" sz="2800" b="1" dirty="0">
                <a:solidFill>
                  <a:srgbClr val="000000"/>
                </a:solidFill>
                <a:latin typeface="Georgia" panose="02040502050405020303" pitchFamily="18" charset="0"/>
                <a:ea typeface="+mn-ea"/>
                <a:cs typeface="+mn-cs"/>
              </a:rPr>
              <a:t/>
            </a:r>
            <a:br>
              <a:rPr lang="en-IN" sz="2800" b="1" dirty="0">
                <a:solidFill>
                  <a:srgbClr val="000000"/>
                </a:solidFill>
                <a:latin typeface="Georgia" panose="02040502050405020303" pitchFamily="18" charset="0"/>
                <a:ea typeface="+mn-ea"/>
                <a:cs typeface="+mn-cs"/>
              </a:rPr>
            </a:br>
            <a:endParaRPr lang="en-IN" sz="2800" b="1" dirty="0">
              <a:solidFill>
                <a:srgbClr val="000000"/>
              </a:solidFill>
              <a:latin typeface="Georgia" panose="02040502050405020303" pitchFamily="18" charset="0"/>
              <a:ea typeface="+mn-ea"/>
              <a:cs typeface="+mn-cs"/>
            </a:endParaRPr>
          </a:p>
        </p:txBody>
      </p:sp>
      <p:sp>
        <p:nvSpPr>
          <p:cNvPr id="3" name="Rectangle 2"/>
          <p:cNvSpPr/>
          <p:nvPr/>
        </p:nvSpPr>
        <p:spPr>
          <a:xfrm>
            <a:off x="1520282" y="1801803"/>
            <a:ext cx="8995318" cy="4124206"/>
          </a:xfrm>
          <a:prstGeom prst="rect">
            <a:avLst/>
          </a:prstGeom>
        </p:spPr>
        <p:txBody>
          <a:bodyPr wrap="square">
            <a:spAutoFit/>
          </a:bodyPr>
          <a:lstStyle/>
          <a:p>
            <a:r>
              <a:rPr lang="en-US" b="1" dirty="0" smtClean="0">
                <a:solidFill>
                  <a:srgbClr val="000000"/>
                </a:solidFill>
                <a:latin typeface="Georgia" panose="02040502050405020303" pitchFamily="18" charset="0"/>
              </a:rPr>
              <a:t>1. Satisfaction </a:t>
            </a:r>
            <a:r>
              <a:rPr lang="en-US" b="1" dirty="0">
                <a:solidFill>
                  <a:srgbClr val="000000"/>
                </a:solidFill>
                <a:latin typeface="Georgia" panose="02040502050405020303" pitchFamily="18" charset="0"/>
              </a:rPr>
              <a:t>and Participant reaction</a:t>
            </a:r>
          </a:p>
          <a:p>
            <a:r>
              <a:rPr lang="en-US" sz="1900" dirty="0">
                <a:solidFill>
                  <a:srgbClr val="000000"/>
                </a:solidFill>
                <a:latin typeface="Georgia" panose="02040502050405020303" pitchFamily="18" charset="0"/>
              </a:rPr>
              <a:t>Satisfaction evaluation is the most basic measure for assessing the success rate of any training. For the purpose, the trainer, usually, hands out a survey at the end of the course to test the reaction of the participants. Most of the time, it covers common questions like whether the participants enjoyed the training or did they like the trainer.</a:t>
            </a:r>
          </a:p>
          <a:p>
            <a:endParaRPr lang="en-US" dirty="0"/>
          </a:p>
          <a:p>
            <a:r>
              <a:rPr lang="en-US" b="1" dirty="0" smtClean="0">
                <a:solidFill>
                  <a:srgbClr val="000000"/>
                </a:solidFill>
                <a:latin typeface="Georgia" panose="02040502050405020303" pitchFamily="18" charset="0"/>
              </a:rPr>
              <a:t>2. Knowledge </a:t>
            </a:r>
            <a:r>
              <a:rPr lang="en-US" b="1" dirty="0">
                <a:solidFill>
                  <a:srgbClr val="000000"/>
                </a:solidFill>
                <a:latin typeface="Georgia" panose="02040502050405020303" pitchFamily="18" charset="0"/>
              </a:rPr>
              <a:t>Acquisition</a:t>
            </a:r>
          </a:p>
          <a:p>
            <a:r>
              <a:rPr lang="en-US" sz="1900" dirty="0">
                <a:solidFill>
                  <a:srgbClr val="000000"/>
                </a:solidFill>
                <a:latin typeface="Georgia" panose="02040502050405020303" pitchFamily="18" charset="0"/>
              </a:rPr>
              <a:t>Knowledge acquisition is the second level of the training evaluation and involves the examination as the attachment of the training course to check how much the participants have learned from the training course. It is a fact that most of the participants take training seriously only if they know that they are required to demonstrate the concepts that they have learned during the training.</a:t>
            </a:r>
          </a:p>
          <a:p>
            <a:endParaRPr lang="en-US" dirty="0"/>
          </a:p>
        </p:txBody>
      </p:sp>
    </p:spTree>
    <p:extLst>
      <p:ext uri="{BB962C8B-B14F-4D97-AF65-F5344CB8AC3E}">
        <p14:creationId xmlns:p14="http://schemas.microsoft.com/office/powerpoint/2010/main" val="274199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452" y="757612"/>
            <a:ext cx="9799478" cy="5863144"/>
          </a:xfrm>
          <a:prstGeom prst="rect">
            <a:avLst/>
          </a:prstGeom>
        </p:spPr>
        <p:txBody>
          <a:bodyPr wrap="none">
            <a:spAutoFit/>
          </a:bodyPr>
          <a:lstStyle/>
          <a:p>
            <a:r>
              <a:rPr lang="en-IN" b="1" dirty="0" smtClean="0">
                <a:solidFill>
                  <a:srgbClr val="000000"/>
                </a:solidFill>
                <a:latin typeface="Georgia" panose="02040502050405020303" pitchFamily="18" charset="0"/>
              </a:rPr>
              <a:t>3. Behavioral </a:t>
            </a:r>
            <a:r>
              <a:rPr lang="en-IN" b="1" dirty="0">
                <a:solidFill>
                  <a:srgbClr val="000000"/>
                </a:solidFill>
                <a:latin typeface="Georgia" panose="02040502050405020303" pitchFamily="18" charset="0"/>
              </a:rPr>
              <a:t>Application</a:t>
            </a:r>
          </a:p>
          <a:p>
            <a:r>
              <a:rPr lang="en-US" sz="1900" dirty="0">
                <a:solidFill>
                  <a:srgbClr val="000000"/>
                </a:solidFill>
                <a:latin typeface="Georgia" panose="02040502050405020303" pitchFamily="18" charset="0"/>
              </a:rPr>
              <a:t>This method demonstrates the level to which the participants apply their newly acquired </a:t>
            </a:r>
          </a:p>
          <a:p>
            <a:r>
              <a:rPr lang="en-US" sz="1900" dirty="0">
                <a:solidFill>
                  <a:srgbClr val="000000"/>
                </a:solidFill>
                <a:latin typeface="Georgia" panose="02040502050405020303" pitchFamily="18" charset="0"/>
              </a:rPr>
              <a:t>knowledge in their real life and real-world problems. This provides crystal clear evidence </a:t>
            </a:r>
          </a:p>
          <a:p>
            <a:r>
              <a:rPr lang="en-US" sz="1900" dirty="0">
                <a:solidFill>
                  <a:srgbClr val="000000"/>
                </a:solidFill>
                <a:latin typeface="Georgia" panose="02040502050405020303" pitchFamily="18" charset="0"/>
              </a:rPr>
              <a:t>of who is applying the knowledge, where the knowledge is being applied and for what</a:t>
            </a:r>
          </a:p>
          <a:p>
            <a:r>
              <a:rPr lang="en-US" sz="1900" dirty="0">
                <a:solidFill>
                  <a:srgbClr val="000000"/>
                </a:solidFill>
                <a:latin typeface="Georgia" panose="02040502050405020303" pitchFamily="18" charset="0"/>
              </a:rPr>
              <a:t>purposes. This can assist the management to avoid any misapplications.</a:t>
            </a:r>
          </a:p>
          <a:p>
            <a:endParaRPr lang="en-US" sz="1900" dirty="0">
              <a:solidFill>
                <a:srgbClr val="000000"/>
              </a:solidFill>
              <a:latin typeface="Georgia" panose="02040502050405020303" pitchFamily="18" charset="0"/>
            </a:endParaRPr>
          </a:p>
          <a:p>
            <a:r>
              <a:rPr lang="en-US" b="1" dirty="0" smtClean="0">
                <a:solidFill>
                  <a:srgbClr val="000000"/>
                </a:solidFill>
                <a:latin typeface="Georgia" panose="02040502050405020303" pitchFamily="18" charset="0"/>
              </a:rPr>
              <a:t>4. Measuring </a:t>
            </a:r>
            <a:r>
              <a:rPr lang="en-US" b="1" dirty="0">
                <a:solidFill>
                  <a:srgbClr val="000000"/>
                </a:solidFill>
                <a:latin typeface="Georgia" panose="02040502050405020303" pitchFamily="18" charset="0"/>
              </a:rPr>
              <a:t>the Business Improvement</a:t>
            </a:r>
          </a:p>
          <a:p>
            <a:r>
              <a:rPr lang="en-US" sz="1900" dirty="0">
                <a:solidFill>
                  <a:srgbClr val="000000"/>
                </a:solidFill>
                <a:latin typeface="Georgia" panose="02040502050405020303" pitchFamily="18" charset="0"/>
              </a:rPr>
              <a:t>The primary objective of nearly all the organizations arranging the training courses is to </a:t>
            </a:r>
          </a:p>
          <a:p>
            <a:r>
              <a:rPr lang="en-US" sz="1900" dirty="0">
                <a:solidFill>
                  <a:srgbClr val="000000"/>
                </a:solidFill>
                <a:latin typeface="Georgia" panose="02040502050405020303" pitchFamily="18" charset="0"/>
              </a:rPr>
              <a:t>generate a particular business improvement. So, it means that we can assess the success </a:t>
            </a:r>
          </a:p>
          <a:p>
            <a:r>
              <a:rPr lang="en-US" sz="1900" dirty="0">
                <a:solidFill>
                  <a:srgbClr val="000000"/>
                </a:solidFill>
                <a:latin typeface="Georgia" panose="02040502050405020303" pitchFamily="18" charset="0"/>
              </a:rPr>
              <a:t>level of a training program by the improvement made in that particular field, once the </a:t>
            </a:r>
          </a:p>
          <a:p>
            <a:r>
              <a:rPr lang="en-US" sz="1900" dirty="0">
                <a:solidFill>
                  <a:srgbClr val="000000"/>
                </a:solidFill>
                <a:latin typeface="Georgia" panose="02040502050405020303" pitchFamily="18" charset="0"/>
              </a:rPr>
              <a:t>training is complete and the participants are ready to apply their knowledge for the cause </a:t>
            </a:r>
          </a:p>
          <a:p>
            <a:r>
              <a:rPr lang="en-US" sz="1900" dirty="0">
                <a:solidFill>
                  <a:srgbClr val="000000"/>
                </a:solidFill>
                <a:latin typeface="Georgia" panose="02040502050405020303" pitchFamily="18" charset="0"/>
              </a:rPr>
              <a:t>of development of the brand.</a:t>
            </a:r>
          </a:p>
          <a:p>
            <a:endParaRPr lang="en-US" dirty="0"/>
          </a:p>
          <a:p>
            <a:r>
              <a:rPr lang="en-US" b="1" dirty="0" smtClean="0">
                <a:solidFill>
                  <a:srgbClr val="000000"/>
                </a:solidFill>
                <a:latin typeface="Georgia" panose="02040502050405020303" pitchFamily="18" charset="0"/>
              </a:rPr>
              <a:t>5. Return </a:t>
            </a:r>
            <a:r>
              <a:rPr lang="en-US" b="1" dirty="0">
                <a:solidFill>
                  <a:srgbClr val="000000"/>
                </a:solidFill>
                <a:latin typeface="Georgia" panose="02040502050405020303" pitchFamily="18" charset="0"/>
              </a:rPr>
              <a:t>on Investment (ROI)</a:t>
            </a:r>
          </a:p>
          <a:p>
            <a:r>
              <a:rPr lang="en-US" sz="1900" dirty="0" smtClean="0">
                <a:solidFill>
                  <a:srgbClr val="000000"/>
                </a:solidFill>
                <a:latin typeface="Georgia" panose="02040502050405020303" pitchFamily="18" charset="0"/>
              </a:rPr>
              <a:t>This training </a:t>
            </a:r>
            <a:r>
              <a:rPr lang="en-US" sz="1900" dirty="0">
                <a:solidFill>
                  <a:srgbClr val="000000"/>
                </a:solidFill>
                <a:latin typeface="Georgia" panose="02040502050405020303" pitchFamily="18" charset="0"/>
              </a:rPr>
              <a:t>evaluation methods is related to the measurement </a:t>
            </a:r>
            <a:r>
              <a:rPr lang="en-US" sz="1900" dirty="0" smtClean="0">
                <a:solidFill>
                  <a:srgbClr val="000000"/>
                </a:solidFill>
                <a:latin typeface="Georgia" panose="02040502050405020303" pitchFamily="18" charset="0"/>
              </a:rPr>
              <a:t>of </a:t>
            </a:r>
            <a:r>
              <a:rPr lang="en-US" sz="1900" dirty="0">
                <a:solidFill>
                  <a:srgbClr val="000000"/>
                </a:solidFill>
                <a:latin typeface="Georgia" panose="02040502050405020303" pitchFamily="18" charset="0"/>
              </a:rPr>
              <a:t>return on investment. </a:t>
            </a:r>
            <a:endParaRPr lang="en-US" sz="1900" dirty="0" smtClean="0">
              <a:solidFill>
                <a:srgbClr val="000000"/>
              </a:solidFill>
              <a:latin typeface="Georgia" panose="02040502050405020303" pitchFamily="18" charset="0"/>
            </a:endParaRPr>
          </a:p>
          <a:p>
            <a:r>
              <a:rPr lang="en-US" sz="1900" dirty="0" smtClean="0">
                <a:solidFill>
                  <a:srgbClr val="000000"/>
                </a:solidFill>
                <a:latin typeface="Georgia" panose="02040502050405020303" pitchFamily="18" charset="0"/>
              </a:rPr>
              <a:t>It </a:t>
            </a:r>
            <a:r>
              <a:rPr lang="en-US" sz="1900" dirty="0">
                <a:solidFill>
                  <a:srgbClr val="000000"/>
                </a:solidFill>
                <a:latin typeface="Georgia" panose="02040502050405020303" pitchFamily="18" charset="0"/>
              </a:rPr>
              <a:t>deals with training regarding costs and returns. Costs like those </a:t>
            </a:r>
            <a:r>
              <a:rPr lang="en-US" sz="1900" dirty="0" smtClean="0">
                <a:solidFill>
                  <a:srgbClr val="000000"/>
                </a:solidFill>
                <a:latin typeface="Georgia" panose="02040502050405020303" pitchFamily="18" charset="0"/>
              </a:rPr>
              <a:t>of </a:t>
            </a:r>
            <a:r>
              <a:rPr lang="en-US" sz="1900" dirty="0">
                <a:solidFill>
                  <a:srgbClr val="000000"/>
                </a:solidFill>
                <a:latin typeface="Georgia" panose="02040502050405020303" pitchFamily="18" charset="0"/>
              </a:rPr>
              <a:t>the course fee, </a:t>
            </a:r>
            <a:endParaRPr lang="en-US" sz="1900" dirty="0" smtClean="0">
              <a:solidFill>
                <a:srgbClr val="000000"/>
              </a:solidFill>
              <a:latin typeface="Georgia" panose="02040502050405020303" pitchFamily="18" charset="0"/>
            </a:endParaRPr>
          </a:p>
          <a:p>
            <a:r>
              <a:rPr lang="en-US" sz="1900" dirty="0" smtClean="0">
                <a:solidFill>
                  <a:srgbClr val="000000"/>
                </a:solidFill>
                <a:latin typeface="Georgia" panose="02040502050405020303" pitchFamily="18" charset="0"/>
              </a:rPr>
              <a:t>facility </a:t>
            </a:r>
            <a:r>
              <a:rPr lang="en-US" sz="1900" dirty="0">
                <a:solidFill>
                  <a:srgbClr val="000000"/>
                </a:solidFill>
                <a:latin typeface="Georgia" panose="02040502050405020303" pitchFamily="18" charset="0"/>
              </a:rPr>
              <a:t>fee, staff management and their wages, time used for the training </a:t>
            </a:r>
            <a:r>
              <a:rPr lang="en-US" sz="1900" dirty="0" smtClean="0">
                <a:solidFill>
                  <a:srgbClr val="000000"/>
                </a:solidFill>
                <a:latin typeface="Georgia" panose="02040502050405020303" pitchFamily="18" charset="0"/>
              </a:rPr>
              <a:t>the </a:t>
            </a:r>
            <a:r>
              <a:rPr lang="en-US" sz="1900" dirty="0">
                <a:solidFill>
                  <a:srgbClr val="000000"/>
                </a:solidFill>
                <a:latin typeface="Georgia" panose="02040502050405020303" pitchFamily="18" charset="0"/>
              </a:rPr>
              <a:t>participants </a:t>
            </a:r>
            <a:endParaRPr lang="en-US" sz="1900" dirty="0" smtClean="0">
              <a:solidFill>
                <a:srgbClr val="000000"/>
              </a:solidFill>
              <a:latin typeface="Georgia" panose="02040502050405020303" pitchFamily="18" charset="0"/>
            </a:endParaRPr>
          </a:p>
          <a:p>
            <a:r>
              <a:rPr lang="en-US" sz="1900" dirty="0" smtClean="0">
                <a:solidFill>
                  <a:srgbClr val="000000"/>
                </a:solidFill>
                <a:latin typeface="Georgia" panose="02040502050405020303" pitchFamily="18" charset="0"/>
              </a:rPr>
              <a:t>and </a:t>
            </a:r>
            <a:r>
              <a:rPr lang="en-US" sz="1900" dirty="0">
                <a:solidFill>
                  <a:srgbClr val="000000"/>
                </a:solidFill>
                <a:latin typeface="Georgia" panose="02040502050405020303" pitchFamily="18" charset="0"/>
              </a:rPr>
              <a:t>returns like the business improvement, increased number of </a:t>
            </a:r>
            <a:r>
              <a:rPr lang="en-US" sz="1900" dirty="0" smtClean="0">
                <a:solidFill>
                  <a:srgbClr val="000000"/>
                </a:solidFill>
                <a:latin typeface="Georgia" panose="02040502050405020303" pitchFamily="18" charset="0"/>
              </a:rPr>
              <a:t>conversions </a:t>
            </a:r>
            <a:r>
              <a:rPr lang="en-US" sz="1900" dirty="0">
                <a:solidFill>
                  <a:srgbClr val="000000"/>
                </a:solidFill>
                <a:latin typeface="Georgia" panose="02040502050405020303" pitchFamily="18" charset="0"/>
              </a:rPr>
              <a:t>and </a:t>
            </a:r>
            <a:endParaRPr lang="en-US" sz="1900" dirty="0" smtClean="0">
              <a:solidFill>
                <a:srgbClr val="000000"/>
              </a:solidFill>
              <a:latin typeface="Georgia" panose="02040502050405020303" pitchFamily="18" charset="0"/>
            </a:endParaRPr>
          </a:p>
          <a:p>
            <a:r>
              <a:rPr lang="en-US" sz="1900" dirty="0" smtClean="0">
                <a:solidFill>
                  <a:srgbClr val="000000"/>
                </a:solidFill>
                <a:latin typeface="Georgia" panose="02040502050405020303" pitchFamily="18" charset="0"/>
              </a:rPr>
              <a:t>financial </a:t>
            </a:r>
            <a:r>
              <a:rPr lang="en-US" sz="1900" dirty="0">
                <a:solidFill>
                  <a:srgbClr val="000000"/>
                </a:solidFill>
                <a:latin typeface="Georgia" panose="02040502050405020303" pitchFamily="18" charset="0"/>
              </a:rPr>
              <a:t>gains, both short term and long term net gains.</a:t>
            </a:r>
          </a:p>
          <a:p>
            <a:endParaRPr lang="en-US" b="1" dirty="0">
              <a:solidFill>
                <a:srgbClr val="222222"/>
              </a:solidFill>
              <a:latin typeface="tahoma" panose="020B0604030504040204" pitchFamily="34" charset="0"/>
            </a:endParaRPr>
          </a:p>
        </p:txBody>
      </p:sp>
    </p:spTree>
    <p:extLst>
      <p:ext uri="{BB962C8B-B14F-4D97-AF65-F5344CB8AC3E}">
        <p14:creationId xmlns:p14="http://schemas.microsoft.com/office/powerpoint/2010/main" val="507909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659" y="473927"/>
            <a:ext cx="9601200" cy="1485900"/>
          </a:xfrm>
        </p:spPr>
        <p:txBody>
          <a:bodyPr>
            <a:normAutofit/>
          </a:bodyPr>
          <a:lstStyle/>
          <a:p>
            <a:r>
              <a:rPr lang="en-IN" sz="2800" b="1" dirty="0">
                <a:solidFill>
                  <a:srgbClr val="000000"/>
                </a:solidFill>
                <a:latin typeface="Georgia" panose="02040502050405020303" pitchFamily="18" charset="0"/>
                <a:ea typeface="+mn-ea"/>
                <a:cs typeface="+mn-cs"/>
              </a:rPr>
              <a:t>Principles of Training </a:t>
            </a:r>
            <a:r>
              <a:rPr lang="en-IN" sz="2800" b="1" dirty="0" smtClean="0">
                <a:solidFill>
                  <a:srgbClr val="000000"/>
                </a:solidFill>
                <a:latin typeface="Georgia" panose="02040502050405020303" pitchFamily="18" charset="0"/>
                <a:ea typeface="+mn-ea"/>
                <a:cs typeface="+mn-cs"/>
              </a:rPr>
              <a:t>Evaluation</a:t>
            </a:r>
            <a:endParaRPr lang="en-IN" sz="2800" b="1" dirty="0">
              <a:solidFill>
                <a:srgbClr val="000000"/>
              </a:solidFill>
              <a:latin typeface="Georgia" panose="02040502050405020303" pitchFamily="18" charset="0"/>
              <a:ea typeface="+mn-ea"/>
              <a:cs typeface="+mn-cs"/>
            </a:endParaRPr>
          </a:p>
        </p:txBody>
      </p:sp>
      <p:sp>
        <p:nvSpPr>
          <p:cNvPr id="4" name="Rectangle 3"/>
          <p:cNvSpPr/>
          <p:nvPr/>
        </p:nvSpPr>
        <p:spPr>
          <a:xfrm>
            <a:off x="1449659" y="1720840"/>
            <a:ext cx="8976731" cy="3693319"/>
          </a:xfrm>
          <a:prstGeom prst="rect">
            <a:avLst/>
          </a:prstGeom>
        </p:spPr>
        <p:txBody>
          <a:bodyPr wrap="square">
            <a:spAutoFit/>
          </a:bodyPr>
          <a:lstStyle/>
          <a:p>
            <a:pPr marL="342900" indent="-342900" fontAlgn="base">
              <a:buAutoNum type="arabicPeriod"/>
            </a:pPr>
            <a:r>
              <a:rPr lang="en-US" dirty="0" smtClean="0">
                <a:solidFill>
                  <a:srgbClr val="000000"/>
                </a:solidFill>
                <a:latin typeface="Georgia" panose="02040502050405020303" pitchFamily="18" charset="0"/>
              </a:rPr>
              <a:t>Evaluation </a:t>
            </a:r>
            <a:r>
              <a:rPr lang="en-US" dirty="0">
                <a:solidFill>
                  <a:srgbClr val="000000"/>
                </a:solidFill>
                <a:latin typeface="Georgia" panose="02040502050405020303" pitchFamily="18" charset="0"/>
              </a:rPr>
              <a:t>specialist must be clear of the training program and also about the goals and purposes of evaluation</a:t>
            </a:r>
            <a:r>
              <a:rPr lang="en-US" dirty="0" smtClean="0">
                <a:solidFill>
                  <a:srgbClr val="000000"/>
                </a:solidFill>
                <a:latin typeface="Georgia" panose="02040502050405020303" pitchFamily="18" charset="0"/>
              </a:rPr>
              <a:t>.</a:t>
            </a:r>
          </a:p>
          <a:p>
            <a:pPr marL="342900" indent="-342900" fontAlgn="base">
              <a:buAutoNum type="arabicPeriod"/>
            </a:pPr>
            <a:endParaRPr lang="en-US" dirty="0">
              <a:solidFill>
                <a:srgbClr val="424142"/>
              </a:solidFill>
              <a:latin typeface="Georgia" panose="02040502050405020303" pitchFamily="18" charset="0"/>
            </a:endParaRPr>
          </a:p>
          <a:p>
            <a:pPr fontAlgn="base"/>
            <a:r>
              <a:rPr lang="en-US" dirty="0">
                <a:solidFill>
                  <a:srgbClr val="000000"/>
                </a:solidFill>
                <a:latin typeface="Georgia" panose="02040502050405020303" pitchFamily="18" charset="0"/>
              </a:rPr>
              <a:t>2. </a:t>
            </a:r>
            <a:r>
              <a:rPr lang="en-US" dirty="0" smtClean="0">
                <a:solidFill>
                  <a:srgbClr val="000000"/>
                </a:solidFill>
                <a:latin typeface="Georgia" panose="02040502050405020303" pitchFamily="18" charset="0"/>
              </a:rPr>
              <a:t>  Evaluation </a:t>
            </a:r>
            <a:r>
              <a:rPr lang="en-US" dirty="0">
                <a:solidFill>
                  <a:srgbClr val="000000"/>
                </a:solidFill>
                <a:latin typeface="Georgia" panose="02040502050405020303" pitchFamily="18" charset="0"/>
              </a:rPr>
              <a:t>should be continuous</a:t>
            </a:r>
            <a:r>
              <a:rPr lang="en-US" dirty="0" smtClean="0">
                <a:solidFill>
                  <a:srgbClr val="000000"/>
                </a:solidFill>
                <a:latin typeface="Georgia" panose="02040502050405020303" pitchFamily="18" charset="0"/>
              </a:rPr>
              <a:t>.</a:t>
            </a:r>
          </a:p>
          <a:p>
            <a:pPr fontAlgn="base"/>
            <a:endParaRPr lang="en-US" dirty="0">
              <a:solidFill>
                <a:srgbClr val="424142"/>
              </a:solidFill>
              <a:latin typeface="Georgia" panose="02040502050405020303" pitchFamily="18" charset="0"/>
            </a:endParaRPr>
          </a:p>
          <a:p>
            <a:pPr fontAlgn="base"/>
            <a:r>
              <a:rPr lang="en-US" dirty="0">
                <a:solidFill>
                  <a:srgbClr val="000000"/>
                </a:solidFill>
                <a:latin typeface="Georgia" panose="02040502050405020303" pitchFamily="18" charset="0"/>
              </a:rPr>
              <a:t>3. </a:t>
            </a:r>
            <a:r>
              <a:rPr lang="en-US" dirty="0" smtClean="0">
                <a:solidFill>
                  <a:srgbClr val="000000"/>
                </a:solidFill>
                <a:latin typeface="Georgia" panose="02040502050405020303" pitchFamily="18" charset="0"/>
              </a:rPr>
              <a:t>  Evaluation </a:t>
            </a:r>
            <a:r>
              <a:rPr lang="en-US" dirty="0">
                <a:solidFill>
                  <a:srgbClr val="000000"/>
                </a:solidFill>
                <a:latin typeface="Georgia" panose="02040502050405020303" pitchFamily="18" charset="0"/>
              </a:rPr>
              <a:t>must be specific</a:t>
            </a:r>
            <a:r>
              <a:rPr lang="en-US" dirty="0" smtClean="0">
                <a:solidFill>
                  <a:srgbClr val="000000"/>
                </a:solidFill>
                <a:latin typeface="Georgia" panose="02040502050405020303" pitchFamily="18" charset="0"/>
              </a:rPr>
              <a:t>.</a:t>
            </a:r>
          </a:p>
          <a:p>
            <a:pPr fontAlgn="base"/>
            <a:endParaRPr lang="en-US" dirty="0">
              <a:solidFill>
                <a:srgbClr val="424142"/>
              </a:solidFill>
              <a:latin typeface="Georgia" panose="02040502050405020303" pitchFamily="18" charset="0"/>
            </a:endParaRPr>
          </a:p>
          <a:p>
            <a:pPr fontAlgn="base"/>
            <a:r>
              <a:rPr lang="en-US" dirty="0">
                <a:solidFill>
                  <a:srgbClr val="000000"/>
                </a:solidFill>
                <a:latin typeface="Georgia" panose="02040502050405020303" pitchFamily="18" charset="0"/>
              </a:rPr>
              <a:t>4. </a:t>
            </a:r>
            <a:r>
              <a:rPr lang="en-US" dirty="0" smtClean="0">
                <a:solidFill>
                  <a:srgbClr val="000000"/>
                </a:solidFill>
                <a:latin typeface="Georgia" panose="02040502050405020303" pitchFamily="18" charset="0"/>
              </a:rPr>
              <a:t>  Evaluation </a:t>
            </a:r>
            <a:r>
              <a:rPr lang="en-US" dirty="0">
                <a:solidFill>
                  <a:srgbClr val="000000"/>
                </a:solidFill>
                <a:latin typeface="Georgia" panose="02040502050405020303" pitchFamily="18" charset="0"/>
              </a:rPr>
              <a:t>must provide the means and focus for trainers to be able to appraise themselves, their practices, and their products</a:t>
            </a:r>
            <a:r>
              <a:rPr lang="en-US" dirty="0" smtClean="0">
                <a:solidFill>
                  <a:srgbClr val="000000"/>
                </a:solidFill>
                <a:latin typeface="Georgia" panose="02040502050405020303" pitchFamily="18" charset="0"/>
              </a:rPr>
              <a:t>.</a:t>
            </a:r>
          </a:p>
          <a:p>
            <a:pPr fontAlgn="base"/>
            <a:endParaRPr lang="en-US" dirty="0">
              <a:solidFill>
                <a:srgbClr val="424142"/>
              </a:solidFill>
              <a:latin typeface="Georgia" panose="02040502050405020303" pitchFamily="18" charset="0"/>
            </a:endParaRPr>
          </a:p>
          <a:p>
            <a:pPr fontAlgn="base"/>
            <a:r>
              <a:rPr lang="en-US" dirty="0">
                <a:solidFill>
                  <a:srgbClr val="000000"/>
                </a:solidFill>
                <a:latin typeface="Georgia" panose="02040502050405020303" pitchFamily="18" charset="0"/>
              </a:rPr>
              <a:t>5. </a:t>
            </a:r>
            <a:r>
              <a:rPr lang="en-US" dirty="0" smtClean="0">
                <a:solidFill>
                  <a:srgbClr val="000000"/>
                </a:solidFill>
                <a:latin typeface="Georgia" panose="02040502050405020303" pitchFamily="18" charset="0"/>
              </a:rPr>
              <a:t>  Evaluation </a:t>
            </a:r>
            <a:r>
              <a:rPr lang="en-US" dirty="0">
                <a:solidFill>
                  <a:srgbClr val="000000"/>
                </a:solidFill>
                <a:latin typeface="Georgia" panose="02040502050405020303" pitchFamily="18" charset="0"/>
              </a:rPr>
              <a:t>must be based on objective methods and standards</a:t>
            </a:r>
            <a:r>
              <a:rPr lang="en-US" dirty="0" smtClean="0">
                <a:solidFill>
                  <a:srgbClr val="000000"/>
                </a:solidFill>
                <a:latin typeface="Georgia" panose="02040502050405020303" pitchFamily="18" charset="0"/>
              </a:rPr>
              <a:t>.</a:t>
            </a:r>
          </a:p>
          <a:p>
            <a:pPr fontAlgn="base"/>
            <a:endParaRPr lang="en-US" dirty="0">
              <a:solidFill>
                <a:srgbClr val="424142"/>
              </a:solidFill>
              <a:latin typeface="Georgia" panose="02040502050405020303" pitchFamily="18" charset="0"/>
            </a:endParaRPr>
          </a:p>
          <a:p>
            <a:pPr fontAlgn="base"/>
            <a:r>
              <a:rPr lang="en-US" dirty="0">
                <a:solidFill>
                  <a:srgbClr val="000000"/>
                </a:solidFill>
                <a:latin typeface="Georgia" panose="02040502050405020303" pitchFamily="18" charset="0"/>
              </a:rPr>
              <a:t>6. </a:t>
            </a:r>
            <a:r>
              <a:rPr lang="en-US" dirty="0" smtClean="0">
                <a:solidFill>
                  <a:srgbClr val="000000"/>
                </a:solidFill>
                <a:latin typeface="Georgia" panose="02040502050405020303" pitchFamily="18" charset="0"/>
              </a:rPr>
              <a:t>  Realistic </a:t>
            </a:r>
            <a:r>
              <a:rPr lang="en-US" dirty="0">
                <a:solidFill>
                  <a:srgbClr val="000000"/>
                </a:solidFill>
                <a:latin typeface="Georgia" panose="02040502050405020303" pitchFamily="18" charset="0"/>
              </a:rPr>
              <a:t>target dates must be set for each phase of the evaluation process.</a:t>
            </a:r>
            <a:endParaRPr lang="en-US" b="0" dirty="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2062719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5808" y="435422"/>
            <a:ext cx="9601200" cy="4036217"/>
          </a:xfrm>
        </p:spPr>
        <p:txBody>
          <a:bodyPr>
            <a:normAutofit fontScale="85000" lnSpcReduction="20000"/>
          </a:bodyPr>
          <a:lstStyle/>
          <a:p>
            <a:pPr marL="0" indent="0" defTabSz="457200" fontAlgn="base">
              <a:buNone/>
            </a:pPr>
            <a:r>
              <a:rPr lang="en-US" sz="3000" b="1" dirty="0" smtClean="0">
                <a:solidFill>
                  <a:srgbClr val="000000"/>
                </a:solidFill>
                <a:latin typeface="Georgia" panose="02040502050405020303" pitchFamily="18" charset="0"/>
              </a:rPr>
              <a:t> Need For Training Evaluation</a:t>
            </a:r>
          </a:p>
          <a:p>
            <a:pPr marL="0" indent="0" defTabSz="457200" fontAlgn="base">
              <a:buNone/>
            </a:pPr>
            <a:endParaRPr lang="en-US" dirty="0" smtClean="0"/>
          </a:p>
          <a:p>
            <a:pPr marL="0" indent="0" fontAlgn="base">
              <a:buNone/>
            </a:pPr>
            <a:r>
              <a:rPr lang="en-US" sz="2100" dirty="0">
                <a:solidFill>
                  <a:srgbClr val="000000"/>
                </a:solidFill>
                <a:latin typeface="Georgia" panose="02040502050405020303" pitchFamily="18" charset="0"/>
              </a:rPr>
              <a:t>1.  To justify the role of training, considering budget availability and cutback situations</a:t>
            </a:r>
          </a:p>
          <a:p>
            <a:pPr marL="457200" indent="-457200" fontAlgn="base">
              <a:buAutoNum type="arabicPeriod"/>
            </a:pPr>
            <a:endParaRPr lang="en-US" sz="2100" dirty="0">
              <a:solidFill>
                <a:srgbClr val="000000"/>
              </a:solidFill>
              <a:latin typeface="Georgia" panose="02040502050405020303" pitchFamily="18" charset="0"/>
            </a:endParaRPr>
          </a:p>
          <a:p>
            <a:pPr marL="0" indent="0" fontAlgn="base">
              <a:buNone/>
            </a:pPr>
            <a:r>
              <a:rPr lang="en-US" sz="2100" dirty="0">
                <a:solidFill>
                  <a:srgbClr val="000000"/>
                </a:solidFill>
                <a:latin typeface="Georgia" panose="02040502050405020303" pitchFamily="18" charset="0"/>
              </a:rPr>
              <a:t>2.  To improve the quality of training for employee development, training delivery, </a:t>
            </a:r>
          </a:p>
          <a:p>
            <a:pPr marL="0" indent="0" fontAlgn="base">
              <a:buNone/>
            </a:pPr>
            <a:r>
              <a:rPr lang="en-US" sz="2100" dirty="0">
                <a:solidFill>
                  <a:srgbClr val="000000"/>
                </a:solidFill>
                <a:latin typeface="Georgia" panose="02040502050405020303" pitchFamily="18" charset="0"/>
              </a:rPr>
              <a:t>trainer deployment, duration, methodology, etc.</a:t>
            </a:r>
          </a:p>
          <a:p>
            <a:pPr marL="0" indent="0" fontAlgn="base">
              <a:buNone/>
            </a:pPr>
            <a:endParaRPr lang="en-US" sz="2100" dirty="0">
              <a:solidFill>
                <a:srgbClr val="000000"/>
              </a:solidFill>
              <a:latin typeface="Georgia" panose="02040502050405020303" pitchFamily="18" charset="0"/>
            </a:endParaRPr>
          </a:p>
          <a:p>
            <a:pPr marL="0" indent="0" fontAlgn="base">
              <a:buNone/>
            </a:pPr>
            <a:r>
              <a:rPr lang="en-US" sz="2100" dirty="0">
                <a:solidFill>
                  <a:srgbClr val="000000"/>
                </a:solidFill>
                <a:latin typeface="Georgia" panose="02040502050405020303" pitchFamily="18" charset="0"/>
              </a:rPr>
              <a:t>3.  To assess the effectiveness of the overall programme, quality, and competency of the </a:t>
            </a:r>
            <a:r>
              <a:rPr lang="en-US" sz="2100" dirty="0" smtClean="0">
                <a:solidFill>
                  <a:srgbClr val="000000"/>
                </a:solidFill>
                <a:latin typeface="Georgia" panose="02040502050405020303" pitchFamily="18" charset="0"/>
              </a:rPr>
              <a:t>trainer.</a:t>
            </a:r>
            <a:endParaRPr lang="en-US" sz="2100" dirty="0">
              <a:solidFill>
                <a:srgbClr val="000000"/>
              </a:solidFill>
              <a:latin typeface="Georgia" panose="02040502050405020303" pitchFamily="18" charset="0"/>
            </a:endParaRPr>
          </a:p>
          <a:p>
            <a:pPr marL="0" indent="0" fontAlgn="base">
              <a:buNone/>
            </a:pPr>
            <a:endParaRPr lang="en-US" sz="2100" dirty="0">
              <a:solidFill>
                <a:srgbClr val="000000"/>
              </a:solidFill>
              <a:latin typeface="Georgia" panose="02040502050405020303" pitchFamily="18" charset="0"/>
            </a:endParaRPr>
          </a:p>
          <a:p>
            <a:pPr marL="0" indent="0" fontAlgn="base">
              <a:buNone/>
            </a:pPr>
            <a:r>
              <a:rPr lang="en-US" sz="2100" dirty="0">
                <a:solidFill>
                  <a:srgbClr val="000000"/>
                </a:solidFill>
                <a:latin typeface="Georgia" panose="02040502050405020303" pitchFamily="18" charset="0"/>
              </a:rPr>
              <a:t>4.  To justify the course through cost-benefit analysis and ROI approach </a:t>
            </a:r>
            <a:r>
              <a:rPr lang="en-US" sz="2100" dirty="0" smtClean="0">
                <a:solidFill>
                  <a:srgbClr val="000000"/>
                </a:solidFill>
                <a:latin typeface="Georgia" panose="02040502050405020303" pitchFamily="18" charset="0"/>
              </a:rPr>
              <a:t>,The </a:t>
            </a:r>
            <a:r>
              <a:rPr lang="en-US" sz="2100" dirty="0">
                <a:solidFill>
                  <a:srgbClr val="000000"/>
                </a:solidFill>
                <a:latin typeface="Georgia" panose="02040502050405020303" pitchFamily="18" charset="0"/>
              </a:rPr>
              <a:t>evaluation </a:t>
            </a:r>
            <a:r>
              <a:rPr lang="en-US" sz="2100" dirty="0" smtClean="0">
                <a:solidFill>
                  <a:srgbClr val="000000"/>
                </a:solidFill>
                <a:latin typeface="Georgia" panose="02040502050405020303" pitchFamily="18" charset="0"/>
              </a:rPr>
              <a:t>data </a:t>
            </a:r>
            <a:r>
              <a:rPr lang="en-US" sz="2100" dirty="0">
                <a:solidFill>
                  <a:srgbClr val="000000"/>
                </a:solidFill>
                <a:latin typeface="Georgia" panose="02040502050405020303" pitchFamily="18" charset="0"/>
              </a:rPr>
              <a:t>once </a:t>
            </a:r>
            <a:r>
              <a:rPr lang="en-US" sz="2100" dirty="0" smtClean="0">
                <a:solidFill>
                  <a:srgbClr val="000000"/>
                </a:solidFill>
                <a:latin typeface="Georgia" panose="02040502050405020303" pitchFamily="18" charset="0"/>
              </a:rPr>
              <a:t>collected </a:t>
            </a:r>
            <a:r>
              <a:rPr lang="en-US" sz="2100" dirty="0">
                <a:solidFill>
                  <a:srgbClr val="000000"/>
                </a:solidFill>
                <a:latin typeface="Georgia" panose="02040502050405020303" pitchFamily="18" charset="0"/>
              </a:rPr>
              <a:t>takes many </a:t>
            </a:r>
            <a:r>
              <a:rPr lang="en-US" sz="2100" dirty="0" smtClean="0">
                <a:solidFill>
                  <a:srgbClr val="000000"/>
                </a:solidFill>
                <a:latin typeface="Georgia" panose="02040502050405020303" pitchFamily="18" charset="0"/>
              </a:rPr>
              <a:t>forms </a:t>
            </a:r>
            <a:r>
              <a:rPr lang="en-US" sz="2100" dirty="0">
                <a:solidFill>
                  <a:srgbClr val="000000"/>
                </a:solidFill>
                <a:latin typeface="Georgia" panose="02040502050405020303" pitchFamily="18" charset="0"/>
              </a:rPr>
              <a:t>and is highly valuable.</a:t>
            </a:r>
          </a:p>
          <a:p>
            <a:pPr marL="0" indent="0" fontAlgn="base">
              <a:buNone/>
            </a:pPr>
            <a:endParaRPr lang="en-US" sz="1900" dirty="0">
              <a:solidFill>
                <a:srgbClr val="000000"/>
              </a:solidFill>
              <a:latin typeface="Georgia" panose="02040502050405020303" pitchFamily="18" charset="0"/>
            </a:endParaRPr>
          </a:p>
        </p:txBody>
      </p:sp>
      <p:sp>
        <p:nvSpPr>
          <p:cNvPr id="2" name="Rectangle 1"/>
          <p:cNvSpPr/>
          <p:nvPr/>
        </p:nvSpPr>
        <p:spPr>
          <a:xfrm>
            <a:off x="1505808" y="5815584"/>
            <a:ext cx="9601200" cy="646331"/>
          </a:xfrm>
          <a:prstGeom prst="rect">
            <a:avLst/>
          </a:prstGeom>
        </p:spPr>
        <p:txBody>
          <a:bodyPr wrap="square">
            <a:spAutoFit/>
          </a:bodyPr>
          <a:lstStyle/>
          <a:p>
            <a:r>
              <a:rPr lang="en-US" dirty="0" smtClean="0">
                <a:solidFill>
                  <a:srgbClr val="000000"/>
                </a:solidFill>
                <a:latin typeface="Georgia" panose="02040502050405020303" pitchFamily="18" charset="0"/>
              </a:rPr>
              <a:t>6.  Provide </a:t>
            </a:r>
            <a:r>
              <a:rPr lang="en-US" dirty="0">
                <a:solidFill>
                  <a:srgbClr val="000000"/>
                </a:solidFill>
                <a:latin typeface="Georgia" panose="02040502050405020303" pitchFamily="18" charset="0"/>
              </a:rPr>
              <a:t>feedback on whether the training or development activity is effective in achieving its </a:t>
            </a:r>
            <a:r>
              <a:rPr lang="en-US" dirty="0" smtClean="0">
                <a:solidFill>
                  <a:srgbClr val="000000"/>
                </a:solidFill>
                <a:latin typeface="Georgia" panose="02040502050405020303" pitchFamily="18" charset="0"/>
              </a:rPr>
              <a:t>aims.</a:t>
            </a:r>
            <a:endParaRPr lang="en-IN" dirty="0">
              <a:solidFill>
                <a:srgbClr val="000000"/>
              </a:solidFill>
              <a:latin typeface="Georgia" panose="02040502050405020303" pitchFamily="18" charset="0"/>
            </a:endParaRPr>
          </a:p>
        </p:txBody>
      </p:sp>
      <p:sp>
        <p:nvSpPr>
          <p:cNvPr id="4" name="Rectangle 3"/>
          <p:cNvSpPr/>
          <p:nvPr/>
        </p:nvSpPr>
        <p:spPr>
          <a:xfrm>
            <a:off x="1505808" y="4820446"/>
            <a:ext cx="9478144" cy="646331"/>
          </a:xfrm>
          <a:prstGeom prst="rect">
            <a:avLst/>
          </a:prstGeom>
        </p:spPr>
        <p:txBody>
          <a:bodyPr wrap="square">
            <a:spAutoFit/>
          </a:bodyPr>
          <a:lstStyle/>
          <a:p>
            <a:r>
              <a:rPr lang="en-US" dirty="0" smtClean="0">
                <a:solidFill>
                  <a:srgbClr val="000000"/>
                </a:solidFill>
                <a:latin typeface="Georgia" panose="02040502050405020303" pitchFamily="18" charset="0"/>
              </a:rPr>
              <a:t>5.  Provide </a:t>
            </a:r>
            <a:r>
              <a:rPr lang="en-US" dirty="0">
                <a:solidFill>
                  <a:srgbClr val="000000"/>
                </a:solidFill>
                <a:latin typeface="Georgia" panose="02040502050405020303" pitchFamily="18" charset="0"/>
              </a:rPr>
              <a:t>information on how to increase the effectiveness of current or later development </a:t>
            </a:r>
            <a:r>
              <a:rPr lang="en-US" dirty="0" smtClean="0">
                <a:solidFill>
                  <a:srgbClr val="000000"/>
                </a:solidFill>
                <a:latin typeface="Georgia" panose="02040502050405020303" pitchFamily="18" charset="0"/>
              </a:rPr>
              <a:t>activities.</a:t>
            </a:r>
            <a:endParaRPr lang="en-IN"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002468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5843" y="431637"/>
            <a:ext cx="9601200" cy="1485900"/>
          </a:xfrm>
        </p:spPr>
        <p:txBody>
          <a:bodyPr>
            <a:normAutofit/>
          </a:bodyPr>
          <a:lstStyle/>
          <a:p>
            <a:pPr fontAlgn="base"/>
            <a:r>
              <a:rPr lang="en-US" sz="2800" b="1" dirty="0">
                <a:solidFill>
                  <a:srgbClr val="000000"/>
                </a:solidFill>
                <a:latin typeface="Georgia" panose="02040502050405020303" pitchFamily="18" charset="0"/>
                <a:ea typeface="+mn-ea"/>
                <a:cs typeface="+mn-cs"/>
              </a:rPr>
              <a:t>M</a:t>
            </a:r>
            <a:r>
              <a:rPr lang="en-US" sz="2800" b="1" dirty="0" smtClean="0">
                <a:solidFill>
                  <a:srgbClr val="000000"/>
                </a:solidFill>
                <a:latin typeface="Georgia" panose="02040502050405020303" pitchFamily="18" charset="0"/>
                <a:ea typeface="+mn-ea"/>
                <a:cs typeface="+mn-cs"/>
              </a:rPr>
              <a:t>ethods </a:t>
            </a:r>
            <a:r>
              <a:rPr lang="en-US" sz="2800" b="1" dirty="0">
                <a:solidFill>
                  <a:srgbClr val="000000"/>
                </a:solidFill>
                <a:latin typeface="Georgia" panose="02040502050405020303" pitchFamily="18" charset="0"/>
                <a:ea typeface="+mn-ea"/>
                <a:cs typeface="+mn-cs"/>
              </a:rPr>
              <a:t>of </a:t>
            </a:r>
            <a:r>
              <a:rPr lang="en-US" sz="2800" b="1" dirty="0" smtClean="0">
                <a:solidFill>
                  <a:srgbClr val="000000"/>
                </a:solidFill>
                <a:latin typeface="Georgia" panose="02040502050405020303" pitchFamily="18" charset="0"/>
                <a:ea typeface="+mn-ea"/>
                <a:cs typeface="+mn-cs"/>
              </a:rPr>
              <a:t>Evaluating </a:t>
            </a:r>
            <a:r>
              <a:rPr lang="en-US" sz="2800" b="1" dirty="0">
                <a:solidFill>
                  <a:srgbClr val="000000"/>
                </a:solidFill>
                <a:latin typeface="Georgia" panose="02040502050405020303" pitchFamily="18" charset="0"/>
                <a:ea typeface="+mn-ea"/>
                <a:cs typeface="+mn-cs"/>
              </a:rPr>
              <a:t>the </a:t>
            </a:r>
            <a:r>
              <a:rPr lang="en-US" sz="2800" b="1" dirty="0" smtClean="0">
                <a:solidFill>
                  <a:srgbClr val="000000"/>
                </a:solidFill>
                <a:latin typeface="Georgia" panose="02040502050405020303" pitchFamily="18" charset="0"/>
                <a:ea typeface="+mn-ea"/>
                <a:cs typeface="+mn-cs"/>
              </a:rPr>
              <a:t>Effectiveness </a:t>
            </a:r>
            <a:r>
              <a:rPr lang="en-US" sz="2800" b="1" dirty="0">
                <a:solidFill>
                  <a:srgbClr val="000000"/>
                </a:solidFill>
                <a:latin typeface="Georgia" panose="02040502050405020303" pitchFamily="18" charset="0"/>
                <a:ea typeface="+mn-ea"/>
                <a:cs typeface="+mn-cs"/>
              </a:rPr>
              <a:t>of a </a:t>
            </a:r>
            <a:r>
              <a:rPr lang="en-US" sz="2800" b="1" dirty="0" smtClean="0">
                <a:solidFill>
                  <a:srgbClr val="000000"/>
                </a:solidFill>
                <a:latin typeface="Georgia" panose="02040502050405020303" pitchFamily="18" charset="0"/>
                <a:ea typeface="+mn-ea"/>
                <a:cs typeface="+mn-cs"/>
              </a:rPr>
              <a:t>Training </a:t>
            </a:r>
            <a:r>
              <a:rPr lang="en-US" sz="2800" b="1" dirty="0">
                <a:solidFill>
                  <a:srgbClr val="000000"/>
                </a:solidFill>
                <a:latin typeface="Georgia" panose="02040502050405020303" pitchFamily="18" charset="0"/>
                <a:ea typeface="+mn-ea"/>
                <a:cs typeface="+mn-cs"/>
              </a:rPr>
              <a:t>P</a:t>
            </a:r>
            <a:r>
              <a:rPr lang="en-US" sz="2800" b="1" dirty="0" smtClean="0">
                <a:solidFill>
                  <a:srgbClr val="000000"/>
                </a:solidFill>
                <a:latin typeface="Georgia" panose="02040502050405020303" pitchFamily="18" charset="0"/>
                <a:ea typeface="+mn-ea"/>
                <a:cs typeface="+mn-cs"/>
              </a:rPr>
              <a:t>rogramme</a:t>
            </a:r>
            <a:endParaRPr lang="en-US" sz="2800" b="1" dirty="0">
              <a:solidFill>
                <a:srgbClr val="000000"/>
              </a:solidFill>
              <a:latin typeface="Georgia" panose="02040502050405020303" pitchFamily="18" charset="0"/>
              <a:ea typeface="+mn-ea"/>
              <a:cs typeface="+mn-cs"/>
            </a:endParaRPr>
          </a:p>
        </p:txBody>
      </p:sp>
      <p:sp>
        <p:nvSpPr>
          <p:cNvPr id="3" name="Rectangle 2"/>
          <p:cNvSpPr/>
          <p:nvPr/>
        </p:nvSpPr>
        <p:spPr>
          <a:xfrm>
            <a:off x="1505415" y="1917537"/>
            <a:ext cx="8920975" cy="3893374"/>
          </a:xfrm>
          <a:prstGeom prst="rect">
            <a:avLst/>
          </a:prstGeom>
        </p:spPr>
        <p:txBody>
          <a:bodyPr wrap="square">
            <a:spAutoFit/>
          </a:bodyPr>
          <a:lstStyle/>
          <a:p>
            <a:pPr fontAlgn="base"/>
            <a:r>
              <a:rPr lang="en-US" sz="1900" dirty="0" smtClean="0">
                <a:solidFill>
                  <a:srgbClr val="000000"/>
                </a:solidFill>
                <a:latin typeface="Georgia" panose="02040502050405020303" pitchFamily="18" charset="0"/>
              </a:rPr>
              <a:t>1.  Assessment </a:t>
            </a:r>
            <a:r>
              <a:rPr lang="en-US" sz="1900" dirty="0">
                <a:solidFill>
                  <a:srgbClr val="000000"/>
                </a:solidFill>
                <a:latin typeface="Georgia" panose="02040502050405020303" pitchFamily="18" charset="0"/>
              </a:rPr>
              <a:t>of trainers’ comments and reactions to the training programme after the training is over</a:t>
            </a:r>
            <a:r>
              <a:rPr lang="en-US" sz="1900" dirty="0" smtClean="0">
                <a:solidFill>
                  <a:srgbClr val="000000"/>
                </a:solidFill>
                <a:latin typeface="Georgia" panose="02040502050405020303" pitchFamily="18" charset="0"/>
              </a:rPr>
              <a:t>.</a:t>
            </a:r>
          </a:p>
          <a:p>
            <a:pPr marL="457200" indent="-457200" fontAlgn="base">
              <a:buAutoNum type="arabicPeriod"/>
            </a:pPr>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2. </a:t>
            </a:r>
            <a:r>
              <a:rPr lang="en-US" sz="1900" dirty="0" smtClean="0">
                <a:solidFill>
                  <a:srgbClr val="000000"/>
                </a:solidFill>
                <a:latin typeface="Georgia" panose="02040502050405020303" pitchFamily="18" charset="0"/>
              </a:rPr>
              <a:t> Observation </a:t>
            </a:r>
            <a:r>
              <a:rPr lang="en-US" sz="1900" dirty="0">
                <a:solidFill>
                  <a:srgbClr val="000000"/>
                </a:solidFill>
                <a:latin typeface="Georgia" panose="02040502050405020303" pitchFamily="18" charset="0"/>
              </a:rPr>
              <a:t>of trainees during the training programme</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3. </a:t>
            </a:r>
            <a:r>
              <a:rPr lang="en-US" sz="1900" dirty="0" smtClean="0">
                <a:solidFill>
                  <a:srgbClr val="000000"/>
                </a:solidFill>
                <a:latin typeface="Georgia" panose="02040502050405020303" pitchFamily="18" charset="0"/>
              </a:rPr>
              <a:t> Comparing </a:t>
            </a:r>
            <a:r>
              <a:rPr lang="en-US" sz="1900" dirty="0">
                <a:solidFill>
                  <a:srgbClr val="000000"/>
                </a:solidFill>
                <a:latin typeface="Georgia" panose="02040502050405020303" pitchFamily="18" charset="0"/>
              </a:rPr>
              <a:t>on-the-job performance of the trainees before and after training</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4. </a:t>
            </a:r>
            <a:r>
              <a:rPr lang="en-US" sz="1900" dirty="0" smtClean="0">
                <a:solidFill>
                  <a:srgbClr val="000000"/>
                </a:solidFill>
                <a:latin typeface="Georgia" panose="02040502050405020303" pitchFamily="18" charset="0"/>
              </a:rPr>
              <a:t> Collection </a:t>
            </a:r>
            <a:r>
              <a:rPr lang="en-US" sz="1900" dirty="0">
                <a:solidFill>
                  <a:srgbClr val="000000"/>
                </a:solidFill>
                <a:latin typeface="Georgia" panose="02040502050405020303" pitchFamily="18" charset="0"/>
              </a:rPr>
              <a:t>of opinions and judgements of trainers, superiors and peers</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5. </a:t>
            </a:r>
            <a:r>
              <a:rPr lang="en-US" sz="1900" dirty="0" smtClean="0">
                <a:solidFill>
                  <a:srgbClr val="000000"/>
                </a:solidFill>
                <a:latin typeface="Georgia" panose="02040502050405020303" pitchFamily="18" charset="0"/>
              </a:rPr>
              <a:t> Giving </a:t>
            </a:r>
            <a:r>
              <a:rPr lang="en-US" sz="1900" dirty="0">
                <a:solidFill>
                  <a:srgbClr val="000000"/>
                </a:solidFill>
                <a:latin typeface="Georgia" panose="02040502050405020303" pitchFamily="18" charset="0"/>
              </a:rPr>
              <a:t>oral and written tests to trainees to find out how far they have learnt through the training programme</a:t>
            </a:r>
            <a:r>
              <a:rPr lang="en-US" sz="1900" dirty="0" smtClean="0">
                <a:solidFill>
                  <a:srgbClr val="000000"/>
                </a:solidFill>
                <a:latin typeface="Georgia" panose="02040502050405020303" pitchFamily="18" charset="0"/>
              </a:rPr>
              <a:t>.</a:t>
            </a:r>
          </a:p>
          <a:p>
            <a:pPr fontAlgn="base"/>
            <a:endParaRPr lang="en-US" sz="1900" dirty="0">
              <a:solidFill>
                <a:srgbClr val="000000"/>
              </a:solidFill>
              <a:latin typeface="Georgia" panose="02040502050405020303" pitchFamily="18" charset="0"/>
            </a:endParaRPr>
          </a:p>
          <a:p>
            <a:pPr fontAlgn="base"/>
            <a:r>
              <a:rPr lang="en-US" sz="1900" dirty="0">
                <a:solidFill>
                  <a:srgbClr val="000000"/>
                </a:solidFill>
                <a:latin typeface="Georgia" panose="02040502050405020303" pitchFamily="18" charset="0"/>
              </a:rPr>
              <a:t>6. </a:t>
            </a:r>
            <a:r>
              <a:rPr lang="en-US" sz="1900" dirty="0" smtClean="0">
                <a:solidFill>
                  <a:srgbClr val="000000"/>
                </a:solidFill>
                <a:latin typeface="Georgia" panose="02040502050405020303" pitchFamily="18" charset="0"/>
              </a:rPr>
              <a:t> Cost-benefit </a:t>
            </a:r>
            <a:r>
              <a:rPr lang="en-US" sz="1900" dirty="0">
                <a:solidFill>
                  <a:srgbClr val="000000"/>
                </a:solidFill>
                <a:latin typeface="Georgia" panose="02040502050405020303" pitchFamily="18" charset="0"/>
              </a:rPr>
              <a:t>of the training programme.</a:t>
            </a:r>
          </a:p>
        </p:txBody>
      </p:sp>
    </p:spTree>
    <p:extLst>
      <p:ext uri="{BB962C8B-B14F-4D97-AF65-F5344CB8AC3E}">
        <p14:creationId xmlns:p14="http://schemas.microsoft.com/office/powerpoint/2010/main" val="249973206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0</TotalTime>
  <Words>915</Words>
  <Application>Microsoft Office PowerPoint</Application>
  <PresentationFormat>Custom</PresentationFormat>
  <Paragraphs>105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Crop</vt:lpstr>
      <vt:lpstr>FACULTY OF MANAGEMENT STUDIES (MLSU)</vt:lpstr>
      <vt:lpstr>               Training Evaluation</vt:lpstr>
      <vt:lpstr>PowerPoint Presentation</vt:lpstr>
      <vt:lpstr>PowerPoint Presentation</vt:lpstr>
      <vt:lpstr>Training Evaluation Methods </vt:lpstr>
      <vt:lpstr>PowerPoint Presentation</vt:lpstr>
      <vt:lpstr>Principles of Training Evaluation</vt:lpstr>
      <vt:lpstr>PowerPoint Presentation</vt:lpstr>
      <vt:lpstr>Methods of Evaluating the Effectiveness of a Training Programme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2020-10-01T14:20:28Z</dcterms:created>
  <dcterms:modified xsi:type="dcterms:W3CDTF">2021-04-27T19:37:56Z</dcterms:modified>
</cp:coreProperties>
</file>