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A542B5-1809-4693-A080-940253A2C806}"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1041425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A542B5-1809-4693-A080-940253A2C806}"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13166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A542B5-1809-4693-A080-940253A2C806}"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276308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A542B5-1809-4693-A080-940253A2C806}"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2303124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A542B5-1809-4693-A080-940253A2C806}" type="datetimeFigureOut">
              <a:rPr lang="en-US" smtClean="0"/>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285236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A542B5-1809-4693-A080-940253A2C806}"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796116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A542B5-1809-4693-A080-940253A2C806}" type="datetimeFigureOut">
              <a:rPr lang="en-US" smtClean="0"/>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3970713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A542B5-1809-4693-A080-940253A2C806}" type="datetimeFigureOut">
              <a:rPr lang="en-US" smtClean="0"/>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3661704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542B5-1809-4693-A080-940253A2C806}" type="datetimeFigureOut">
              <a:rPr lang="en-US" smtClean="0"/>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1799500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542B5-1809-4693-A080-940253A2C806}"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292315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542B5-1809-4693-A080-940253A2C806}" type="datetimeFigureOut">
              <a:rPr lang="en-US" smtClean="0"/>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E2F1BA-BA5F-4B79-A3FE-627459D2443F}" type="slidenum">
              <a:rPr lang="en-US" smtClean="0"/>
              <a:t>‹#›</a:t>
            </a:fld>
            <a:endParaRPr lang="en-US"/>
          </a:p>
        </p:txBody>
      </p:sp>
    </p:spTree>
    <p:extLst>
      <p:ext uri="{BB962C8B-B14F-4D97-AF65-F5344CB8AC3E}">
        <p14:creationId xmlns:p14="http://schemas.microsoft.com/office/powerpoint/2010/main" val="32869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542B5-1809-4693-A080-940253A2C806}" type="datetimeFigureOut">
              <a:rPr lang="en-US" smtClean="0"/>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2F1BA-BA5F-4B79-A3FE-627459D2443F}" type="slidenum">
              <a:rPr lang="en-US" smtClean="0"/>
              <a:t>‹#›</a:t>
            </a:fld>
            <a:endParaRPr lang="en-US"/>
          </a:p>
        </p:txBody>
      </p:sp>
    </p:spTree>
    <p:extLst>
      <p:ext uri="{BB962C8B-B14F-4D97-AF65-F5344CB8AC3E}">
        <p14:creationId xmlns:p14="http://schemas.microsoft.com/office/powerpoint/2010/main" val="415660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3017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FACULTY OF MANAGEMENT </a:t>
            </a:r>
            <a:r>
              <a:rPr lang="en-US" b="1" dirty="0" smtClean="0"/>
              <a:t>STUDIES (MLSU)</a:t>
            </a:r>
            <a:endParaRPr lang="en-US" b="1" dirty="0"/>
          </a:p>
        </p:txBody>
      </p:sp>
      <p:sp>
        <p:nvSpPr>
          <p:cNvPr id="5" name="Title 1"/>
          <p:cNvSpPr txBox="1">
            <a:spLocks/>
          </p:cNvSpPr>
          <p:nvPr/>
        </p:nvSpPr>
        <p:spPr>
          <a:xfrm>
            <a:off x="838200" y="18288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HUMAN RESOURCE, TRAINING AND DEVELOPMENT</a:t>
            </a:r>
            <a:endParaRPr lang="en-US" sz="3200" dirty="0"/>
          </a:p>
        </p:txBody>
      </p:sp>
      <p:sp>
        <p:nvSpPr>
          <p:cNvPr id="6" name="Title 1"/>
          <p:cNvSpPr txBox="1">
            <a:spLocks/>
          </p:cNvSpPr>
          <p:nvPr/>
        </p:nvSpPr>
        <p:spPr>
          <a:xfrm>
            <a:off x="866336" y="3185209"/>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UNIT 5</a:t>
            </a:r>
          </a:p>
          <a:p>
            <a:r>
              <a:rPr lang="en-US" sz="2800" dirty="0" smtClean="0"/>
              <a:t>TOPIC : TRAINING COMMUNICATION</a:t>
            </a:r>
            <a:endParaRPr lang="en-US" sz="2800" dirty="0"/>
          </a:p>
        </p:txBody>
      </p:sp>
      <p:sp>
        <p:nvSpPr>
          <p:cNvPr id="7" name="Title 1"/>
          <p:cNvSpPr txBox="1">
            <a:spLocks/>
          </p:cNvSpPr>
          <p:nvPr/>
        </p:nvSpPr>
        <p:spPr>
          <a:xfrm>
            <a:off x="457200" y="4854575"/>
            <a:ext cx="8229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BY : </a:t>
            </a:r>
            <a:r>
              <a:rPr kumimoji="0" lang="en-US" sz="2800" b="1" i="0" u="none" strike="noStrike" kern="1200" cap="none" spc="0" normalizeH="0" baseline="0" noProof="0" dirty="0" err="1" smtClean="0">
                <a:ln>
                  <a:noFill/>
                </a:ln>
                <a:solidFill>
                  <a:sysClr val="windowText" lastClr="000000"/>
                </a:solidFill>
                <a:effectLst/>
                <a:uLnTx/>
                <a:uFillTx/>
                <a:latin typeface="Calibri"/>
                <a:ea typeface="+mj-ea"/>
                <a:cs typeface="+mj-cs"/>
              </a:rPr>
              <a:t>Ms</a:t>
            </a:r>
            <a:r>
              <a:rPr lang="en-US" sz="2800" b="1" dirty="0">
                <a:solidFill>
                  <a:sysClr val="windowText" lastClr="000000"/>
                </a:solidFill>
                <a:latin typeface="Calibri"/>
              </a:rPr>
              <a:t>.</a:t>
            </a:r>
            <a:r>
              <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rPr>
              <a:t>TANUJA</a:t>
            </a:r>
            <a:r>
              <a:rPr kumimoji="0" lang="en-US" sz="2800" b="1" i="0" u="none" strike="noStrike" kern="1200" cap="none" spc="0" normalizeH="0" noProof="0" dirty="0" smtClean="0">
                <a:ln>
                  <a:noFill/>
                </a:ln>
                <a:solidFill>
                  <a:sysClr val="windowText" lastClr="000000"/>
                </a:solidFill>
                <a:effectLst/>
                <a:uLnTx/>
                <a:uFillTx/>
                <a:latin typeface="Calibri"/>
                <a:ea typeface="+mj-ea"/>
                <a:cs typeface="+mj-cs"/>
              </a:rPr>
              <a:t> SINGHAL               </a:t>
            </a:r>
            <a:r>
              <a:rPr lang="en-US" sz="2800" b="1" baseline="0" dirty="0" smtClean="0">
                <a:solidFill>
                  <a:sysClr val="windowText" lastClr="000000"/>
                </a:solidFill>
                <a:latin typeface="Calibri"/>
              </a:rPr>
              <a:t>FOR : CMAT 3</a:t>
            </a:r>
            <a:r>
              <a:rPr lang="en-US" sz="2800" b="1" baseline="30000" dirty="0" smtClean="0">
                <a:solidFill>
                  <a:sysClr val="windowText" lastClr="000000"/>
                </a:solidFill>
                <a:latin typeface="Calibri"/>
              </a:rPr>
              <a:t>rd</a:t>
            </a:r>
            <a:r>
              <a:rPr lang="en-US" sz="2800" b="1" baseline="0" dirty="0" smtClean="0">
                <a:solidFill>
                  <a:sysClr val="windowText" lastClr="000000"/>
                </a:solidFill>
                <a:latin typeface="Calibri"/>
              </a:rPr>
              <a:t> SEM</a:t>
            </a:r>
            <a:endParaRPr kumimoji="0" lang="en-US" sz="2800" b="1" i="0" u="none" strike="noStrike" kern="1200" cap="none" spc="0" normalizeH="0" baseline="0" noProof="0" dirty="0" smtClean="0">
              <a:ln>
                <a:noFill/>
              </a:ln>
              <a:solidFill>
                <a:sysClr val="windowText" lastClr="000000"/>
              </a:solidFill>
              <a:effectLst/>
              <a:uLnTx/>
              <a:uFillTx/>
              <a:latin typeface="Calibri"/>
              <a:ea typeface="+mj-ea"/>
              <a:cs typeface="+mj-cs"/>
            </a:endParaRPr>
          </a:p>
        </p:txBody>
      </p:sp>
    </p:spTree>
    <p:extLst>
      <p:ext uri="{BB962C8B-B14F-4D97-AF65-F5344CB8AC3E}">
        <p14:creationId xmlns:p14="http://schemas.microsoft.com/office/powerpoint/2010/main" val="2828374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Consider Your Delivery And Timing</a:t>
            </a:r>
            <a:endParaRPr lang="en-US" dirty="0"/>
          </a:p>
        </p:txBody>
      </p:sp>
      <p:sp>
        <p:nvSpPr>
          <p:cNvPr id="3" name="Content Placeholder 2"/>
          <p:cNvSpPr>
            <a:spLocks noGrp="1"/>
          </p:cNvSpPr>
          <p:nvPr>
            <p:ph idx="1"/>
          </p:nvPr>
        </p:nvSpPr>
        <p:spPr/>
        <p:txBody>
          <a:bodyPr>
            <a:noAutofit/>
          </a:bodyPr>
          <a:lstStyle/>
          <a:p>
            <a:pPr marL="0" indent="0">
              <a:buNone/>
            </a:pPr>
            <a:r>
              <a:rPr lang="en-US" sz="1600" dirty="0" smtClean="0"/>
              <a:t>Communicate </a:t>
            </a:r>
            <a:r>
              <a:rPr lang="en-US" sz="1600" dirty="0"/>
              <a:t>directly to people whenever </a:t>
            </a:r>
            <a:r>
              <a:rPr lang="en-US" sz="1600" dirty="0" smtClean="0"/>
              <a:t>possible</a:t>
            </a:r>
          </a:p>
          <a:p>
            <a:pPr marL="0" indent="0">
              <a:buNone/>
            </a:pPr>
            <a:r>
              <a:rPr lang="en-US" sz="1600" dirty="0" smtClean="0"/>
              <a:t>Watch </a:t>
            </a:r>
            <a:r>
              <a:rPr lang="en-US" sz="1600" dirty="0"/>
              <a:t>your tone of </a:t>
            </a:r>
            <a:r>
              <a:rPr lang="en-US" sz="1600" dirty="0" smtClean="0"/>
              <a:t>voice</a:t>
            </a:r>
          </a:p>
          <a:p>
            <a:pPr marL="0" indent="0">
              <a:buNone/>
            </a:pPr>
            <a:r>
              <a:rPr lang="en-US" sz="1600" dirty="0" smtClean="0"/>
              <a:t>Use </a:t>
            </a:r>
            <a:r>
              <a:rPr lang="en-US" sz="1600" dirty="0"/>
              <a:t>written communications </a:t>
            </a:r>
            <a:r>
              <a:rPr lang="en-US" sz="1600" dirty="0" smtClean="0"/>
              <a:t>effectively</a:t>
            </a:r>
          </a:p>
          <a:p>
            <a:pPr marL="0" indent="0">
              <a:buNone/>
            </a:pPr>
            <a:r>
              <a:rPr lang="en-US" sz="1600" dirty="0" smtClean="0"/>
              <a:t>In </a:t>
            </a:r>
            <a:r>
              <a:rPr lang="en-US" sz="1600" dirty="0"/>
              <a:t>addition to content, the delivery and timing of your communication also has an effect on the way it is received</a:t>
            </a:r>
            <a:r>
              <a:rPr lang="en-US" sz="1600" dirty="0" smtClean="0"/>
              <a:t>.</a:t>
            </a:r>
          </a:p>
          <a:p>
            <a:pPr marL="0" indent="0">
              <a:buNone/>
            </a:pPr>
            <a:r>
              <a:rPr lang="en-US" sz="1600" dirty="0" smtClean="0"/>
              <a:t>Usually</a:t>
            </a:r>
            <a:r>
              <a:rPr lang="en-US" sz="1600" dirty="0"/>
              <a:t>, the most effective form of communication is direct communication. When you speak directly to an individual, your message has the best chance of getting across in the way you </a:t>
            </a:r>
            <a:r>
              <a:rPr lang="en-US" sz="1600" dirty="0" smtClean="0"/>
              <a:t>intended.</a:t>
            </a:r>
          </a:p>
          <a:p>
            <a:pPr marL="0" indent="0">
              <a:buNone/>
            </a:pPr>
            <a:r>
              <a:rPr lang="en-US" sz="1600" dirty="0" smtClean="0"/>
              <a:t>Keep </a:t>
            </a:r>
            <a:r>
              <a:rPr lang="en-US" sz="1600" dirty="0"/>
              <a:t>a calm and even tone of voice. This way your listener can focus on the message, rather than be confused by emotional undertones. If you are angry or upset, take some deep breaths and try to calm down before you speak</a:t>
            </a:r>
            <a:r>
              <a:rPr lang="en-US" sz="1600" dirty="0" smtClean="0"/>
              <a:t>.</a:t>
            </a:r>
          </a:p>
          <a:p>
            <a:pPr marL="0" indent="0">
              <a:buNone/>
            </a:pPr>
            <a:r>
              <a:rPr lang="en-US" sz="1600" dirty="0" smtClean="0"/>
              <a:t>When </a:t>
            </a:r>
            <a:r>
              <a:rPr lang="en-US" sz="1600" dirty="0"/>
              <a:t>you can’t communicate face to face and need to use written communications such as a letter or , be sure to</a:t>
            </a:r>
            <a:r>
              <a:rPr lang="en-US" sz="1600" dirty="0" smtClean="0"/>
              <a:t>:</a:t>
            </a:r>
          </a:p>
          <a:p>
            <a:pPr marL="0" indent="0">
              <a:buNone/>
            </a:pPr>
            <a:r>
              <a:rPr lang="en-US" sz="1600" dirty="0" smtClean="0"/>
              <a:t>Keep </a:t>
            </a:r>
            <a:r>
              <a:rPr lang="en-US" sz="1600" dirty="0"/>
              <a:t>them brief, to the point, and </a:t>
            </a:r>
            <a:r>
              <a:rPr lang="en-US" sz="1600" dirty="0" smtClean="0"/>
              <a:t>professional</a:t>
            </a:r>
          </a:p>
          <a:p>
            <a:pPr marL="0" indent="0">
              <a:buNone/>
            </a:pPr>
            <a:r>
              <a:rPr lang="en-US" sz="1600" dirty="0" smtClean="0"/>
              <a:t>Clearly </a:t>
            </a:r>
            <a:r>
              <a:rPr lang="en-US" sz="1600" dirty="0"/>
              <a:t>state your reason for </a:t>
            </a:r>
            <a:r>
              <a:rPr lang="en-US" sz="1600" dirty="0" smtClean="0"/>
              <a:t>writing</a:t>
            </a:r>
          </a:p>
          <a:p>
            <a:pPr marL="0" indent="0">
              <a:buNone/>
            </a:pPr>
            <a:r>
              <a:rPr lang="en-US" sz="1600" dirty="0" smtClean="0"/>
              <a:t>Provide </a:t>
            </a:r>
            <a:r>
              <a:rPr lang="en-US" sz="1600" dirty="0"/>
              <a:t>adequate details, such as key facts and </a:t>
            </a:r>
            <a:r>
              <a:rPr lang="en-US" sz="1600" dirty="0" smtClean="0"/>
              <a:t>figures</a:t>
            </a:r>
          </a:p>
          <a:p>
            <a:pPr marL="0" indent="0">
              <a:buNone/>
            </a:pPr>
            <a:r>
              <a:rPr lang="en-US" sz="1600" dirty="0" smtClean="0"/>
              <a:t>Be </a:t>
            </a:r>
            <a:r>
              <a:rPr lang="en-US" sz="1600" dirty="0"/>
              <a:t>sure to summarize your main points in a brief </a:t>
            </a:r>
            <a:r>
              <a:rPr lang="en-US" sz="1600" dirty="0" smtClean="0"/>
              <a:t>conclusion</a:t>
            </a:r>
          </a:p>
          <a:p>
            <a:pPr marL="0" indent="0">
              <a:buNone/>
            </a:pPr>
            <a:r>
              <a:rPr lang="en-US" sz="1600" dirty="0" smtClean="0"/>
              <a:t>Spell </a:t>
            </a:r>
            <a:r>
              <a:rPr lang="en-US" sz="1600" dirty="0"/>
              <a:t>check and proofread the document to make sure there are no errors</a:t>
            </a:r>
          </a:p>
        </p:txBody>
      </p:sp>
    </p:spTree>
    <p:extLst>
      <p:ext uri="{BB962C8B-B14F-4D97-AF65-F5344CB8AC3E}">
        <p14:creationId xmlns:p14="http://schemas.microsoft.com/office/powerpoint/2010/main" val="1297020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Consider Your Delivery And Timing (cont.)</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Time </a:t>
            </a:r>
            <a:r>
              <a:rPr lang="en-US" dirty="0"/>
              <a:t>communications so they are delivered</a:t>
            </a:r>
            <a:r>
              <a:rPr lang="en-US" dirty="0" smtClean="0"/>
              <a:t>:</a:t>
            </a:r>
          </a:p>
          <a:p>
            <a:pPr marL="0" indent="0">
              <a:buNone/>
            </a:pPr>
            <a:r>
              <a:rPr lang="en-US" dirty="0" smtClean="0"/>
              <a:t>When </a:t>
            </a:r>
            <a:r>
              <a:rPr lang="en-US" dirty="0"/>
              <a:t>you have the person’s </a:t>
            </a:r>
            <a:r>
              <a:rPr lang="en-US" dirty="0" smtClean="0"/>
              <a:t>attention</a:t>
            </a:r>
          </a:p>
          <a:p>
            <a:pPr marL="0" indent="0">
              <a:buNone/>
            </a:pPr>
            <a:r>
              <a:rPr lang="en-US" dirty="0" smtClean="0"/>
              <a:t>When </a:t>
            </a:r>
            <a:r>
              <a:rPr lang="en-US" dirty="0"/>
              <a:t>the person is most </a:t>
            </a:r>
            <a:r>
              <a:rPr lang="en-US" dirty="0" smtClean="0"/>
              <a:t>receptive</a:t>
            </a:r>
          </a:p>
          <a:p>
            <a:pPr marL="0" indent="0">
              <a:buNone/>
            </a:pPr>
            <a:r>
              <a:rPr lang="en-US" dirty="0" smtClean="0"/>
              <a:t>When </a:t>
            </a:r>
            <a:r>
              <a:rPr lang="en-US" dirty="0"/>
              <a:t>you are prepared to answer </a:t>
            </a:r>
            <a:r>
              <a:rPr lang="en-US" dirty="0" smtClean="0"/>
              <a:t>questions</a:t>
            </a:r>
          </a:p>
          <a:p>
            <a:pPr marL="0" indent="0">
              <a:buNone/>
            </a:pPr>
            <a:r>
              <a:rPr lang="en-US" dirty="0" smtClean="0"/>
              <a:t>Timing </a:t>
            </a:r>
            <a:r>
              <a:rPr lang="en-US" dirty="0"/>
              <a:t>is also an important element of effective communication. Time your communications so that they are delivered</a:t>
            </a:r>
            <a:r>
              <a:rPr lang="en-US" dirty="0" smtClean="0"/>
              <a:t>:</a:t>
            </a:r>
          </a:p>
          <a:p>
            <a:pPr marL="0" indent="0">
              <a:buNone/>
            </a:pPr>
            <a:r>
              <a:rPr lang="en-US" dirty="0" smtClean="0"/>
              <a:t>When </a:t>
            </a:r>
            <a:r>
              <a:rPr lang="en-US" dirty="0"/>
              <a:t>you have the attention of the person to whom you are speaking. If you try to communicate with someone who is in the middle of doing something or surrounded by distractions, your message is unlikely to be heard</a:t>
            </a:r>
            <a:r>
              <a:rPr lang="en-US" dirty="0" smtClean="0"/>
              <a:t>.</a:t>
            </a:r>
          </a:p>
          <a:p>
            <a:pPr marL="0" indent="0">
              <a:buNone/>
            </a:pPr>
            <a:r>
              <a:rPr lang="en-US" dirty="0" smtClean="0"/>
              <a:t>When </a:t>
            </a:r>
            <a:r>
              <a:rPr lang="en-US" dirty="0"/>
              <a:t>the person is most receptive. Trying to communicate with co-workers when they’re rushing out the door at the end of the day or on their way to lunch isn’t likely to produce positive results. Pick a time when they will be able to focus exclusively on your message</a:t>
            </a:r>
            <a:r>
              <a:rPr lang="en-US" dirty="0" smtClean="0"/>
              <a:t>.</a:t>
            </a:r>
          </a:p>
          <a:p>
            <a:pPr marL="0" indent="0">
              <a:buNone/>
            </a:pPr>
            <a:r>
              <a:rPr lang="en-US" dirty="0" smtClean="0"/>
              <a:t>When </a:t>
            </a:r>
            <a:r>
              <a:rPr lang="en-US" dirty="0"/>
              <a:t>you are prepared to answer questions. Remember that good communication is interactive. You should always be prepared to answer questions and clear up any issues that are unclear to your listener.</a:t>
            </a:r>
            <a:r>
              <a:rPr lang="en-US" dirty="0" smtClean="0"/>
              <a:t/>
            </a:r>
            <a:br>
              <a:rPr lang="en-US" dirty="0" smtClean="0"/>
            </a:br>
            <a:endParaRPr lang="en-US" dirty="0"/>
          </a:p>
        </p:txBody>
      </p:sp>
    </p:spTree>
    <p:extLst>
      <p:ext uri="{BB962C8B-B14F-4D97-AF65-F5344CB8AC3E}">
        <p14:creationId xmlns:p14="http://schemas.microsoft.com/office/powerpoint/2010/main" val="1490079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Target Your Audience Whom are you addressing?</a:t>
            </a:r>
            <a:endParaRPr lang="en-US" dirty="0"/>
          </a:p>
        </p:txBody>
      </p:sp>
      <p:sp>
        <p:nvSpPr>
          <p:cNvPr id="3" name="Content Placeholder 2"/>
          <p:cNvSpPr>
            <a:spLocks noGrp="1"/>
          </p:cNvSpPr>
          <p:nvPr>
            <p:ph idx="1"/>
          </p:nvPr>
        </p:nvSpPr>
        <p:spPr/>
        <p:txBody>
          <a:bodyPr>
            <a:noAutofit/>
          </a:bodyPr>
          <a:lstStyle/>
          <a:p>
            <a:pPr marL="0" indent="0">
              <a:buNone/>
            </a:pPr>
            <a:r>
              <a:rPr lang="en-US" sz="1600" dirty="0" smtClean="0"/>
              <a:t>What’s </a:t>
            </a:r>
            <a:r>
              <a:rPr lang="en-US" sz="1600" dirty="0"/>
              <a:t>important to them</a:t>
            </a:r>
            <a:r>
              <a:rPr lang="en-US" sz="1600" dirty="0" smtClean="0"/>
              <a:t>?</a:t>
            </a:r>
          </a:p>
          <a:p>
            <a:pPr marL="0" indent="0">
              <a:buNone/>
            </a:pPr>
            <a:r>
              <a:rPr lang="en-US" sz="1600" dirty="0" smtClean="0"/>
              <a:t>What </a:t>
            </a:r>
            <a:r>
              <a:rPr lang="en-US" sz="1600" dirty="0"/>
              <a:t>are their concerns and responsibilities</a:t>
            </a:r>
            <a:r>
              <a:rPr lang="en-US" sz="1600" dirty="0" smtClean="0"/>
              <a:t>?</a:t>
            </a:r>
          </a:p>
          <a:p>
            <a:pPr marL="0" indent="0">
              <a:buNone/>
            </a:pPr>
            <a:r>
              <a:rPr lang="en-US" sz="1600" dirty="0" smtClean="0"/>
              <a:t>What’s </a:t>
            </a:r>
            <a:r>
              <a:rPr lang="en-US" sz="1600" dirty="0"/>
              <a:t>their stake in this communication</a:t>
            </a:r>
            <a:r>
              <a:rPr lang="en-US" sz="1600" dirty="0" smtClean="0"/>
              <a:t>?</a:t>
            </a:r>
          </a:p>
          <a:p>
            <a:pPr marL="0" indent="0">
              <a:buNone/>
            </a:pPr>
            <a:r>
              <a:rPr lang="en-US" sz="1600" dirty="0" smtClean="0"/>
              <a:t>Are </a:t>
            </a:r>
            <a:r>
              <a:rPr lang="en-US" sz="1600" dirty="0"/>
              <a:t>there any special issues</a:t>
            </a:r>
            <a:r>
              <a:rPr lang="en-US" sz="1600" dirty="0" smtClean="0"/>
              <a:t>?</a:t>
            </a:r>
          </a:p>
          <a:p>
            <a:pPr marL="0" indent="0">
              <a:buNone/>
            </a:pPr>
            <a:r>
              <a:rPr lang="en-US" sz="1600" dirty="0" smtClean="0"/>
              <a:t>It </a:t>
            </a:r>
            <a:r>
              <a:rPr lang="en-US" sz="1600" dirty="0"/>
              <a:t>is also essential to target your audience as we mentioned earlier</a:t>
            </a:r>
            <a:r>
              <a:rPr lang="en-US" sz="1600" dirty="0" smtClean="0"/>
              <a:t>.</a:t>
            </a:r>
          </a:p>
          <a:p>
            <a:pPr marL="0" indent="0">
              <a:buNone/>
            </a:pPr>
            <a:r>
              <a:rPr lang="en-US" sz="1600" dirty="0" smtClean="0"/>
              <a:t>First</a:t>
            </a:r>
            <a:r>
              <a:rPr lang="en-US" sz="1600" dirty="0"/>
              <a:t>, consider to whom you are directing your communication. Is it a co-worker? Your boss? A customer? It’s important to target your remarks to suit the person or persons to whom they are addressed</a:t>
            </a:r>
            <a:r>
              <a:rPr lang="en-US" sz="1600" dirty="0" smtClean="0"/>
              <a:t>.</a:t>
            </a:r>
          </a:p>
          <a:p>
            <a:pPr marL="0" indent="0">
              <a:buNone/>
            </a:pPr>
            <a:r>
              <a:rPr lang="en-US" sz="1600" dirty="0" smtClean="0"/>
              <a:t>Think </a:t>
            </a:r>
            <a:r>
              <a:rPr lang="en-US" sz="1600" dirty="0"/>
              <a:t>about what is most important to this person. If your message is going to have a positive impact, you must be able to get through to this person on both an intellectual and emotional level. Feature the elements of your message that are directed at meeting this person’s needs</a:t>
            </a:r>
            <a:r>
              <a:rPr lang="en-US" sz="1600" dirty="0" smtClean="0"/>
              <a:t>.</a:t>
            </a:r>
          </a:p>
          <a:p>
            <a:pPr marL="0" indent="0">
              <a:buNone/>
            </a:pPr>
            <a:r>
              <a:rPr lang="en-US" sz="1600" dirty="0" smtClean="0"/>
              <a:t>What </a:t>
            </a:r>
            <a:r>
              <a:rPr lang="en-US" sz="1600" dirty="0"/>
              <a:t>are your listener’s concerns and responsibilities? What is his or her position in the organization? How does your communication help the person handle concerns and meet responsibilities</a:t>
            </a:r>
            <a:r>
              <a:rPr lang="en-US" sz="1600" dirty="0" smtClean="0"/>
              <a:t>?</a:t>
            </a:r>
          </a:p>
          <a:p>
            <a:pPr marL="0" indent="0">
              <a:buNone/>
            </a:pPr>
            <a:r>
              <a:rPr lang="en-US" sz="1600" dirty="0" smtClean="0"/>
              <a:t>Does </a:t>
            </a:r>
            <a:r>
              <a:rPr lang="en-US" sz="1600" dirty="0"/>
              <a:t>this person have a stake in the issue you are discussing? If so, be sure to focus on what this person stands to gain from what you have to </a:t>
            </a:r>
            <a:r>
              <a:rPr lang="en-US" sz="1600" dirty="0" err="1" smtClean="0"/>
              <a:t>say.Finally</a:t>
            </a:r>
            <a:r>
              <a:rPr lang="en-US" sz="1600" dirty="0"/>
              <a:t>, think about any special issues that may come into play. In a multicultural society and workplace, for example, you must consider the possibility that some of the people with whom you communicate might bring ideas and influences from other cultures. English may be a second language for some. These are things you must consider and deal with for your communications with these people to be effective.</a:t>
            </a:r>
          </a:p>
        </p:txBody>
      </p:sp>
    </p:spTree>
    <p:extLst>
      <p:ext uri="{BB962C8B-B14F-4D97-AF65-F5344CB8AC3E}">
        <p14:creationId xmlns:p14="http://schemas.microsoft.com/office/powerpoint/2010/main" val="1504222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Establish Credibility</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ü"/>
            </a:pPr>
            <a:r>
              <a:rPr lang="en-US" dirty="0" smtClean="0"/>
              <a:t>Speak </a:t>
            </a:r>
            <a:r>
              <a:rPr lang="en-US" dirty="0"/>
              <a:t>from </a:t>
            </a:r>
            <a:r>
              <a:rPr lang="en-US" dirty="0" smtClean="0"/>
              <a:t>experience</a:t>
            </a:r>
          </a:p>
          <a:p>
            <a:pPr>
              <a:buFont typeface="Wingdings" pitchFamily="2" charset="2"/>
              <a:buChar char="ü"/>
            </a:pPr>
            <a:r>
              <a:rPr lang="en-US" dirty="0" smtClean="0"/>
              <a:t>Back </a:t>
            </a:r>
            <a:r>
              <a:rPr lang="en-US" dirty="0"/>
              <a:t>up your statements with compelling </a:t>
            </a:r>
            <a:r>
              <a:rPr lang="en-US" dirty="0" smtClean="0"/>
              <a:t>evidence</a:t>
            </a:r>
          </a:p>
          <a:p>
            <a:pPr>
              <a:buFont typeface="Wingdings" pitchFamily="2" charset="2"/>
              <a:buChar char="ü"/>
            </a:pPr>
            <a:r>
              <a:rPr lang="en-US" dirty="0" smtClean="0"/>
              <a:t>Speak </a:t>
            </a:r>
            <a:r>
              <a:rPr lang="en-US" dirty="0"/>
              <a:t>with people, not to </a:t>
            </a:r>
            <a:r>
              <a:rPr lang="en-US" dirty="0" smtClean="0"/>
              <a:t>them</a:t>
            </a:r>
          </a:p>
          <a:p>
            <a:pPr>
              <a:buFont typeface="Wingdings" pitchFamily="2" charset="2"/>
              <a:buChar char="ü"/>
            </a:pPr>
            <a:r>
              <a:rPr lang="en-US" dirty="0" smtClean="0"/>
              <a:t>To </a:t>
            </a:r>
            <a:r>
              <a:rPr lang="en-US" dirty="0"/>
              <a:t>be heard and respected, you need to establish credibility with the people to whom you communicate on the </a:t>
            </a:r>
            <a:r>
              <a:rPr lang="en-US" dirty="0" smtClean="0"/>
              <a:t>job.</a:t>
            </a:r>
          </a:p>
          <a:p>
            <a:pPr>
              <a:buFont typeface="Wingdings" pitchFamily="2" charset="2"/>
              <a:buChar char="ü"/>
            </a:pPr>
            <a:r>
              <a:rPr lang="en-US" dirty="0" smtClean="0"/>
              <a:t>To </a:t>
            </a:r>
            <a:r>
              <a:rPr lang="en-US" dirty="0"/>
              <a:t>establish credibility—to make people believe and trust what you say—speak from your own experience as much as possible. This gives your message power and </a:t>
            </a:r>
            <a:r>
              <a:rPr lang="en-US" dirty="0" smtClean="0"/>
              <a:t>influence.</a:t>
            </a:r>
          </a:p>
          <a:p>
            <a:pPr>
              <a:buFont typeface="Wingdings" pitchFamily="2" charset="2"/>
              <a:buChar char="ü"/>
            </a:pPr>
            <a:r>
              <a:rPr lang="en-US" dirty="0" smtClean="0"/>
              <a:t>Back </a:t>
            </a:r>
            <a:r>
              <a:rPr lang="en-US" dirty="0"/>
              <a:t>up your statements with compelling evidence. Give your listeners sound, convincing reasons to accept your ideas and act on them. For example, if you want to convince your boss that a new procedure would be beneficial, you have to be prepared to show with facts and figures exactly how the procedure will save time, improve quality or customer satisfaction, make the job safer, or whatever the benefit may be</a:t>
            </a:r>
            <a:r>
              <a:rPr lang="en-US" dirty="0" smtClean="0"/>
              <a:t>.</a:t>
            </a:r>
          </a:p>
          <a:p>
            <a:pPr>
              <a:buFont typeface="Wingdings" pitchFamily="2" charset="2"/>
              <a:buChar char="ü"/>
            </a:pPr>
            <a:r>
              <a:rPr lang="en-US" dirty="0" smtClean="0"/>
              <a:t>Speak </a:t>
            </a:r>
            <a:r>
              <a:rPr lang="en-US" dirty="0"/>
              <a:t>with people, not to them. Engage people in your communications by including them in an interactive meeting of the minds. This involves listening as well as speaking.</a:t>
            </a:r>
            <a:r>
              <a:rPr lang="en-US" dirty="0" smtClean="0"/>
              <a:t/>
            </a:r>
            <a:br>
              <a:rPr lang="en-US" dirty="0" smtClean="0"/>
            </a:br>
            <a:endParaRPr lang="en-US" dirty="0"/>
          </a:p>
        </p:txBody>
      </p:sp>
    </p:spTree>
    <p:extLst>
      <p:ext uri="{BB962C8B-B14F-4D97-AF65-F5344CB8AC3E}">
        <p14:creationId xmlns:p14="http://schemas.microsoft.com/office/powerpoint/2010/main" val="3112176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Listen Actively Focus on the speaker Keep an open mind</a:t>
            </a:r>
            <a:endParaRPr lang="en-US" dirty="0"/>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ü"/>
            </a:pPr>
            <a:r>
              <a:rPr lang="en-US" sz="6400" dirty="0" smtClean="0"/>
              <a:t>Tolerate silence</a:t>
            </a:r>
          </a:p>
          <a:p>
            <a:pPr>
              <a:buFont typeface="Wingdings" pitchFamily="2" charset="2"/>
              <a:buChar char="ü"/>
            </a:pPr>
            <a:r>
              <a:rPr lang="en-US" sz="6400" dirty="0" smtClean="0"/>
              <a:t>Ask questions</a:t>
            </a:r>
          </a:p>
          <a:p>
            <a:pPr>
              <a:buFont typeface="Wingdings" pitchFamily="2" charset="2"/>
              <a:buChar char="ü"/>
            </a:pPr>
            <a:r>
              <a:rPr lang="en-US" sz="6400" dirty="0" smtClean="0"/>
              <a:t>Repeat </a:t>
            </a:r>
            <a:r>
              <a:rPr lang="en-US" sz="6400" dirty="0"/>
              <a:t>the speaker’s </a:t>
            </a:r>
            <a:r>
              <a:rPr lang="en-US" sz="6400" dirty="0" smtClean="0"/>
              <a:t>thoughts</a:t>
            </a:r>
          </a:p>
          <a:p>
            <a:pPr>
              <a:buFont typeface="Wingdings" pitchFamily="2" charset="2"/>
              <a:buChar char="ü"/>
            </a:pPr>
            <a:r>
              <a:rPr lang="en-US" sz="6400" dirty="0" smtClean="0"/>
              <a:t>Listen </a:t>
            </a:r>
            <a:r>
              <a:rPr lang="en-US" sz="6400" dirty="0"/>
              <a:t>for facts and key </a:t>
            </a:r>
            <a:r>
              <a:rPr lang="en-US" sz="6400" dirty="0" smtClean="0"/>
              <a:t>words</a:t>
            </a:r>
          </a:p>
          <a:p>
            <a:pPr>
              <a:buFont typeface="Wingdings" pitchFamily="2" charset="2"/>
              <a:buChar char="ü"/>
            </a:pPr>
            <a:r>
              <a:rPr lang="en-US" sz="6400" dirty="0" smtClean="0"/>
              <a:t>Active </a:t>
            </a:r>
            <a:r>
              <a:rPr lang="en-US" sz="6400" dirty="0"/>
              <a:t>listening is attentive and focused on acquiring and analyzing information. It is also empathetic. It involves an attempt on your part to understand the feelings, attitudes, and emotions of the speaker. The active listener reads between the lines and gets the entire message</a:t>
            </a:r>
            <a:r>
              <a:rPr lang="en-US" sz="6400" dirty="0" smtClean="0"/>
              <a:t>.</a:t>
            </a:r>
          </a:p>
          <a:p>
            <a:pPr>
              <a:buFont typeface="Wingdings" pitchFamily="2" charset="2"/>
              <a:buChar char="ü"/>
            </a:pPr>
            <a:r>
              <a:rPr lang="en-US" sz="6400" dirty="0" smtClean="0"/>
              <a:t>When </a:t>
            </a:r>
            <a:r>
              <a:rPr lang="en-US" sz="6400" dirty="0"/>
              <a:t>you are listening to someone, focus on what that person is saying. Don’t think about what you are going to say in reply until the speaker has made his or her point</a:t>
            </a:r>
            <a:r>
              <a:rPr lang="en-US" sz="6400" dirty="0" smtClean="0"/>
              <a:t>.</a:t>
            </a:r>
          </a:p>
          <a:p>
            <a:pPr>
              <a:buFont typeface="Wingdings" pitchFamily="2" charset="2"/>
              <a:buChar char="ü"/>
            </a:pPr>
            <a:r>
              <a:rPr lang="en-US" sz="6400" dirty="0" smtClean="0"/>
              <a:t>Keep </a:t>
            </a:r>
            <a:r>
              <a:rPr lang="en-US" sz="6400" dirty="0"/>
              <a:t>an open mind. Your personal biases or opinions can keep you from hearing and accepting valuable information</a:t>
            </a:r>
            <a:r>
              <a:rPr lang="en-US" sz="6400" dirty="0" smtClean="0"/>
              <a:t>.</a:t>
            </a:r>
          </a:p>
          <a:p>
            <a:pPr>
              <a:buFont typeface="Wingdings" pitchFamily="2" charset="2"/>
              <a:buChar char="ü"/>
            </a:pPr>
            <a:r>
              <a:rPr lang="en-US" sz="6400" dirty="0" smtClean="0"/>
              <a:t>Don’t </a:t>
            </a:r>
            <a:r>
              <a:rPr lang="en-US" sz="6400" dirty="0"/>
              <a:t>be afraid of silence. It can help both you and the speaker reflect on what has been said. It gives you time to think about your response and lets the speaker know you </a:t>
            </a:r>
            <a:r>
              <a:rPr lang="en-US" sz="6400" dirty="0" smtClean="0"/>
              <a:t>listened.</a:t>
            </a:r>
          </a:p>
          <a:p>
            <a:pPr>
              <a:buFont typeface="Wingdings" pitchFamily="2" charset="2"/>
              <a:buChar char="ü"/>
            </a:pPr>
            <a:r>
              <a:rPr lang="en-US" sz="6400" dirty="0" smtClean="0"/>
              <a:t>Ask </a:t>
            </a:r>
            <a:r>
              <a:rPr lang="en-US" sz="6400" dirty="0"/>
              <a:t>questions that encourage dialogue. This helps you clarify the issues, and it guides both of you to reach mutually acceptable </a:t>
            </a:r>
            <a:r>
              <a:rPr lang="en-US" sz="6400" dirty="0" smtClean="0"/>
              <a:t>conclusions.</a:t>
            </a:r>
          </a:p>
          <a:p>
            <a:pPr>
              <a:buFont typeface="Wingdings" pitchFamily="2" charset="2"/>
              <a:buChar char="ü"/>
            </a:pPr>
            <a:r>
              <a:rPr lang="en-US" sz="6400" dirty="0" smtClean="0"/>
              <a:t>Repeating </a:t>
            </a:r>
            <a:r>
              <a:rPr lang="en-US" sz="6400" dirty="0"/>
              <a:t>or paraphrasing the speaker’s thoughts can also help you clarify his or her meaning and clear up any misunderstandings</a:t>
            </a:r>
            <a:r>
              <a:rPr lang="en-US" sz="6400" dirty="0" smtClean="0"/>
              <a:t>.</a:t>
            </a:r>
          </a:p>
          <a:p>
            <a:pPr>
              <a:buFont typeface="Wingdings" pitchFamily="2" charset="2"/>
              <a:buChar char="ü"/>
            </a:pPr>
            <a:r>
              <a:rPr lang="en-US" sz="6400" dirty="0" smtClean="0"/>
              <a:t>Listen </a:t>
            </a:r>
            <a:r>
              <a:rPr lang="en-US" sz="6400" dirty="0"/>
              <a:t>for facts and key words that will give you clues about the speaker’s interests and concerns. For example, if a person repeats a word several times, give that word close attention when analyzing the message.</a:t>
            </a:r>
            <a:r>
              <a:rPr lang="en-US" dirty="0" smtClean="0"/>
              <a:t/>
            </a:r>
            <a:br>
              <a:rPr lang="en-US" dirty="0" smtClean="0"/>
            </a:br>
            <a:endParaRPr lang="en-US" dirty="0"/>
          </a:p>
        </p:txBody>
      </p:sp>
    </p:spTree>
    <p:extLst>
      <p:ext uri="{BB962C8B-B14F-4D97-AF65-F5344CB8AC3E}">
        <p14:creationId xmlns:p14="http://schemas.microsoft.com/office/powerpoint/2010/main" val="362942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Understand the Power of Nonverbal Communication</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en-US" dirty="0" smtClean="0"/>
              <a:t>Body </a:t>
            </a:r>
            <a:r>
              <a:rPr lang="en-US" dirty="0"/>
              <a:t>language gives important clues about the unspoken meaning of a </a:t>
            </a:r>
            <a:r>
              <a:rPr lang="en-US" dirty="0" smtClean="0"/>
              <a:t>message</a:t>
            </a:r>
          </a:p>
          <a:p>
            <a:pPr>
              <a:buFont typeface="Wingdings" pitchFamily="2" charset="2"/>
              <a:buChar char="ü"/>
            </a:pPr>
            <a:r>
              <a:rPr lang="en-US" dirty="0" smtClean="0"/>
              <a:t>Be </a:t>
            </a:r>
            <a:r>
              <a:rPr lang="en-US" dirty="0"/>
              <a:t>aware of your own body </a:t>
            </a:r>
            <a:r>
              <a:rPr lang="en-US" dirty="0" smtClean="0"/>
              <a:t>language</a:t>
            </a:r>
          </a:p>
          <a:p>
            <a:pPr>
              <a:buFont typeface="Wingdings" pitchFamily="2" charset="2"/>
              <a:buChar char="ü"/>
            </a:pPr>
            <a:r>
              <a:rPr lang="en-US" dirty="0" smtClean="0"/>
              <a:t>Not </a:t>
            </a:r>
            <a:r>
              <a:rPr lang="en-US" dirty="0"/>
              <a:t>all communication is verbal. Body language also has a powerful influence on effective communication</a:t>
            </a:r>
            <a:r>
              <a:rPr lang="en-US" dirty="0" smtClean="0"/>
              <a:t>.</a:t>
            </a:r>
          </a:p>
          <a:p>
            <a:pPr>
              <a:buFont typeface="Wingdings" pitchFamily="2" charset="2"/>
              <a:buChar char="ü"/>
            </a:pPr>
            <a:r>
              <a:rPr lang="en-US" dirty="0" smtClean="0"/>
              <a:t>The </a:t>
            </a:r>
            <a:r>
              <a:rPr lang="en-US" dirty="0"/>
              <a:t>body language of the person with whom you are communicating gives you important clues about the unspoken meaning of a message. Body language tells you about the feelings, attitudes, and emotions of the person with whom you are communicating</a:t>
            </a:r>
            <a:r>
              <a:rPr lang="en-US" dirty="0" smtClean="0"/>
              <a:t>.</a:t>
            </a:r>
          </a:p>
          <a:p>
            <a:pPr>
              <a:buFont typeface="Wingdings" pitchFamily="2" charset="2"/>
              <a:buChar char="ü"/>
            </a:pPr>
            <a:r>
              <a:rPr lang="en-US" dirty="0" smtClean="0"/>
              <a:t>And </a:t>
            </a:r>
            <a:r>
              <a:rPr lang="en-US" dirty="0"/>
              <a:t>it works the other way, too. Your body language sends signals to other people as well. That’s why it is important to be aware of your own body language as you speak. To present a positive image as you speak or listen, keep your arms open, your hands still, lean forward slightly to indicate you are engaged in the interaction, and make comfortable eye contact.</a:t>
            </a:r>
          </a:p>
        </p:txBody>
      </p:sp>
    </p:spTree>
    <p:extLst>
      <p:ext uri="{BB962C8B-B14F-4D97-AF65-F5344CB8AC3E}">
        <p14:creationId xmlns:p14="http://schemas.microsoft.com/office/powerpoint/2010/main" val="2994717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Power of Nonverbal Communication (cont.)</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ü"/>
            </a:pPr>
            <a:r>
              <a:rPr lang="en-US" dirty="0" smtClean="0"/>
              <a:t>Beware </a:t>
            </a:r>
            <a:r>
              <a:rPr lang="en-US" dirty="0"/>
              <a:t>of certain </a:t>
            </a:r>
            <a:r>
              <a:rPr lang="en-US" dirty="0" smtClean="0"/>
              <a:t>signals</a:t>
            </a:r>
          </a:p>
          <a:p>
            <a:pPr>
              <a:buFont typeface="Wingdings" pitchFamily="2" charset="2"/>
              <a:buChar char="ü"/>
            </a:pPr>
            <a:r>
              <a:rPr lang="en-US" dirty="0" smtClean="0"/>
              <a:t>Interpret </a:t>
            </a:r>
            <a:r>
              <a:rPr lang="en-US" dirty="0"/>
              <a:t>other people’s body </a:t>
            </a:r>
            <a:r>
              <a:rPr lang="en-US" dirty="0" smtClean="0"/>
              <a:t>language</a:t>
            </a:r>
          </a:p>
          <a:p>
            <a:pPr marL="0" indent="0">
              <a:buNone/>
            </a:pPr>
            <a:r>
              <a:rPr lang="en-US" b="1" dirty="0" smtClean="0"/>
              <a:t>Body </a:t>
            </a:r>
            <a:r>
              <a:rPr lang="en-US" b="1" dirty="0"/>
              <a:t>language signals to avoid include</a:t>
            </a:r>
            <a:r>
              <a:rPr lang="en-US" b="1" dirty="0" smtClean="0"/>
              <a:t>:</a:t>
            </a:r>
          </a:p>
          <a:p>
            <a:pPr>
              <a:buFont typeface="Wingdings" pitchFamily="2" charset="2"/>
              <a:buChar char="ü"/>
            </a:pPr>
            <a:r>
              <a:rPr lang="en-US" dirty="0" smtClean="0"/>
              <a:t>Finger </a:t>
            </a:r>
            <a:r>
              <a:rPr lang="en-US" dirty="0"/>
              <a:t>or pencil tapping, which can indicate </a:t>
            </a:r>
            <a:r>
              <a:rPr lang="en-US" dirty="0" smtClean="0"/>
              <a:t>impatience</a:t>
            </a:r>
          </a:p>
          <a:p>
            <a:pPr>
              <a:buFont typeface="Wingdings" pitchFamily="2" charset="2"/>
              <a:buChar char="ü"/>
            </a:pPr>
            <a:r>
              <a:rPr lang="en-US" dirty="0" smtClean="0"/>
              <a:t>Arms </a:t>
            </a:r>
            <a:r>
              <a:rPr lang="en-US" dirty="0"/>
              <a:t>crossed over the chest, which makes you appear defensive or </a:t>
            </a:r>
            <a:r>
              <a:rPr lang="en-US" dirty="0" smtClean="0"/>
              <a:t>unsure</a:t>
            </a:r>
          </a:p>
          <a:p>
            <a:pPr>
              <a:buFont typeface="Wingdings" pitchFamily="2" charset="2"/>
              <a:buChar char="ü"/>
            </a:pPr>
            <a:r>
              <a:rPr lang="en-US" dirty="0" smtClean="0"/>
              <a:t>Poor </a:t>
            </a:r>
            <a:r>
              <a:rPr lang="en-US" dirty="0"/>
              <a:t>eye contact, which signals </a:t>
            </a:r>
            <a:r>
              <a:rPr lang="en-US" dirty="0" smtClean="0"/>
              <a:t>insecurity</a:t>
            </a:r>
          </a:p>
          <a:p>
            <a:pPr>
              <a:buFont typeface="Wingdings" pitchFamily="2" charset="2"/>
              <a:buChar char="ü"/>
            </a:pPr>
            <a:r>
              <a:rPr lang="en-US" dirty="0" smtClean="0"/>
              <a:t>Clenched </a:t>
            </a:r>
            <a:r>
              <a:rPr lang="en-US" dirty="0"/>
              <a:t>fist, which indicates </a:t>
            </a:r>
            <a:r>
              <a:rPr lang="en-US" dirty="0" smtClean="0"/>
              <a:t>hostility</a:t>
            </a:r>
          </a:p>
          <a:p>
            <a:pPr>
              <a:buFont typeface="Wingdings" pitchFamily="2" charset="2"/>
              <a:buChar char="ü"/>
            </a:pPr>
            <a:r>
              <a:rPr lang="en-US" dirty="0" smtClean="0"/>
              <a:t>Shifting </a:t>
            </a:r>
            <a:r>
              <a:rPr lang="en-US" dirty="0"/>
              <a:t>position frequently or leg jiggling, which can indicate nervousness or </a:t>
            </a:r>
            <a:r>
              <a:rPr lang="en-US" dirty="0" smtClean="0"/>
              <a:t>impatience</a:t>
            </a:r>
          </a:p>
          <a:p>
            <a:pPr>
              <a:buFont typeface="Wingdings" pitchFamily="2" charset="2"/>
              <a:buChar char="ü"/>
            </a:pPr>
            <a:r>
              <a:rPr lang="en-US" dirty="0" smtClean="0"/>
              <a:t>Slumped </a:t>
            </a:r>
            <a:r>
              <a:rPr lang="en-US" dirty="0"/>
              <a:t>shoulders, which signals </a:t>
            </a:r>
            <a:r>
              <a:rPr lang="en-US" dirty="0" smtClean="0"/>
              <a:t>defeat</a:t>
            </a:r>
          </a:p>
          <a:p>
            <a:pPr>
              <a:buFont typeface="Wingdings" pitchFamily="2" charset="2"/>
              <a:buChar char="ü"/>
            </a:pPr>
            <a:r>
              <a:rPr lang="en-US" dirty="0" smtClean="0"/>
              <a:t>Constant </a:t>
            </a:r>
            <a:r>
              <a:rPr lang="en-US" dirty="0"/>
              <a:t>finger-pointing, which can appear </a:t>
            </a:r>
            <a:r>
              <a:rPr lang="en-US" dirty="0" smtClean="0"/>
              <a:t>dictatorial</a:t>
            </a:r>
          </a:p>
          <a:p>
            <a:pPr>
              <a:buFont typeface="Wingdings" pitchFamily="2" charset="2"/>
              <a:buChar char="ü"/>
            </a:pPr>
            <a:r>
              <a:rPr lang="en-US" dirty="0" smtClean="0"/>
              <a:t>Staring</a:t>
            </a:r>
            <a:r>
              <a:rPr lang="en-US" dirty="0"/>
              <a:t>, which can indicate hostility or an attempt to </a:t>
            </a:r>
            <a:r>
              <a:rPr lang="en-US" dirty="0" smtClean="0"/>
              <a:t>dominate</a:t>
            </a:r>
          </a:p>
          <a:p>
            <a:pPr>
              <a:buFont typeface="Wingdings" pitchFamily="2" charset="2"/>
              <a:buChar char="ü"/>
            </a:pPr>
            <a:r>
              <a:rPr lang="en-US" dirty="0" smtClean="0"/>
              <a:t>Try </a:t>
            </a:r>
            <a:r>
              <a:rPr lang="en-US" dirty="0"/>
              <a:t>to interpret nonverbal signals from others and use this information to help you communicate more effectively. For example, if the person you are talking to is standing with arms crossed, they are probably not receptive to what you have to say. You may need to try a different approach to get your message across.</a:t>
            </a:r>
            <a:r>
              <a:rPr lang="en-US" dirty="0" smtClean="0"/>
              <a:t/>
            </a:r>
            <a:br>
              <a:rPr lang="en-US" dirty="0" smtClean="0"/>
            </a:br>
            <a:endParaRPr lang="en-US" dirty="0"/>
          </a:p>
        </p:txBody>
      </p:sp>
    </p:spTree>
    <p:extLst>
      <p:ext uri="{BB962C8B-B14F-4D97-AF65-F5344CB8AC3E}">
        <p14:creationId xmlns:p14="http://schemas.microsoft.com/office/powerpoint/2010/main" val="1161841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Techniques of Effective Communication</a:t>
            </a:r>
            <a:endParaRPr lang="en-US" dirty="0"/>
          </a:p>
        </p:txBody>
      </p:sp>
      <p:sp>
        <p:nvSpPr>
          <p:cNvPr id="3" name="Content Placeholder 2"/>
          <p:cNvSpPr>
            <a:spLocks noGrp="1"/>
          </p:cNvSpPr>
          <p:nvPr>
            <p:ph idx="1"/>
          </p:nvPr>
        </p:nvSpPr>
        <p:spPr/>
        <p:txBody>
          <a:bodyPr/>
          <a:lstStyle/>
          <a:p>
            <a:pPr marL="0" indent="0">
              <a:buNone/>
            </a:pPr>
            <a:r>
              <a:rPr lang="en-US" dirty="0" smtClean="0"/>
              <a:t>Do </a:t>
            </a:r>
            <a:r>
              <a:rPr lang="en-US" dirty="0"/>
              <a:t>you understand what we’ve </a:t>
            </a:r>
            <a:r>
              <a:rPr lang="en-US" dirty="0" err="1"/>
              <a:t>discussed?Do</a:t>
            </a:r>
            <a:r>
              <a:rPr lang="en-US" dirty="0"/>
              <a:t> you understand what we have discussed about the basic techniques for effective workplace </a:t>
            </a:r>
            <a:r>
              <a:rPr lang="en-US" dirty="0" err="1"/>
              <a:t>communication?Now</a:t>
            </a:r>
            <a:r>
              <a:rPr lang="en-US" dirty="0"/>
              <a:t> let’s talk about some other important aspects of being an effective communicator on the job.</a:t>
            </a:r>
          </a:p>
        </p:txBody>
      </p:sp>
    </p:spTree>
    <p:extLst>
      <p:ext uri="{BB962C8B-B14F-4D97-AF65-F5344CB8AC3E}">
        <p14:creationId xmlns:p14="http://schemas.microsoft.com/office/powerpoint/2010/main" val="2047951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Art of Criticism Do it in private Begin with a positive statement</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ü"/>
            </a:pPr>
            <a:r>
              <a:rPr lang="en-US" sz="1600" dirty="0" smtClean="0"/>
              <a:t>Criticize </a:t>
            </a:r>
            <a:r>
              <a:rPr lang="en-US" sz="1600" dirty="0"/>
              <a:t>the work, not the </a:t>
            </a:r>
            <a:r>
              <a:rPr lang="en-US" sz="1600" dirty="0" smtClean="0"/>
              <a:t>worker</a:t>
            </a:r>
          </a:p>
          <a:p>
            <a:pPr>
              <a:buFont typeface="Wingdings" pitchFamily="2" charset="2"/>
              <a:buChar char="ü"/>
            </a:pPr>
            <a:r>
              <a:rPr lang="en-US" sz="1600" dirty="0" smtClean="0"/>
              <a:t>Explain </a:t>
            </a:r>
            <a:r>
              <a:rPr lang="en-US" sz="1600" dirty="0"/>
              <a:t>what needs to change, and </a:t>
            </a:r>
            <a:r>
              <a:rPr lang="en-US" sz="1600" dirty="0" smtClean="0"/>
              <a:t>how</a:t>
            </a:r>
          </a:p>
          <a:p>
            <a:pPr>
              <a:buFont typeface="Wingdings" pitchFamily="2" charset="2"/>
              <a:buChar char="ü"/>
            </a:pPr>
            <a:r>
              <a:rPr lang="en-US" sz="1600" dirty="0" smtClean="0"/>
              <a:t>Be </a:t>
            </a:r>
            <a:r>
              <a:rPr lang="en-US" sz="1600" dirty="0"/>
              <a:t>clear about your </a:t>
            </a:r>
            <a:r>
              <a:rPr lang="en-US" sz="1600" dirty="0" smtClean="0"/>
              <a:t>expectations</a:t>
            </a:r>
          </a:p>
          <a:p>
            <a:pPr>
              <a:buFont typeface="Wingdings" pitchFamily="2" charset="2"/>
              <a:buChar char="ü"/>
            </a:pPr>
            <a:r>
              <a:rPr lang="en-US" sz="1600" dirty="0" smtClean="0"/>
              <a:t>End </a:t>
            </a:r>
            <a:r>
              <a:rPr lang="en-US" sz="1600" dirty="0"/>
              <a:t>on a positive </a:t>
            </a:r>
            <a:r>
              <a:rPr lang="en-US" sz="1600" dirty="0" smtClean="0"/>
              <a:t>note</a:t>
            </a:r>
          </a:p>
          <a:p>
            <a:pPr>
              <a:buFont typeface="Wingdings" pitchFamily="2" charset="2"/>
              <a:buChar char="ü"/>
            </a:pPr>
            <a:r>
              <a:rPr lang="en-US" sz="1600" dirty="0" smtClean="0"/>
              <a:t>Of </a:t>
            </a:r>
            <a:r>
              <a:rPr lang="en-US" sz="1600" dirty="0"/>
              <a:t>course, it is easier to praise people than to criticize them. But even when you must criticize, you can still do so in a positive, objective </a:t>
            </a:r>
            <a:r>
              <a:rPr lang="en-US" sz="1600" dirty="0" smtClean="0"/>
              <a:t>way.</a:t>
            </a:r>
          </a:p>
          <a:p>
            <a:pPr>
              <a:buFont typeface="Wingdings" pitchFamily="2" charset="2"/>
              <a:buChar char="ü"/>
            </a:pPr>
            <a:r>
              <a:rPr lang="en-US" sz="1600" dirty="0" smtClean="0"/>
              <a:t>The </a:t>
            </a:r>
            <a:r>
              <a:rPr lang="en-US" sz="1600" dirty="0"/>
              <a:t>first rule of effective criticism is to do it in private. Do not embarrass a co-worker by discussing his or her shortcomings in public</a:t>
            </a:r>
            <a:r>
              <a:rPr lang="en-US" sz="1600" dirty="0" smtClean="0"/>
              <a:t>.</a:t>
            </a:r>
          </a:p>
          <a:p>
            <a:pPr>
              <a:buFont typeface="Wingdings" pitchFamily="2" charset="2"/>
              <a:buChar char="ü"/>
            </a:pPr>
            <a:r>
              <a:rPr lang="en-US" sz="1600" dirty="0" smtClean="0"/>
              <a:t>Always </a:t>
            </a:r>
            <a:r>
              <a:rPr lang="en-US" sz="1600" dirty="0"/>
              <a:t>try to begin with a positive statement. Find something about the co-worker’s performance that you can praise. This sets a positive tone for the conversation</a:t>
            </a:r>
            <a:r>
              <a:rPr lang="en-US" sz="1600" dirty="0" smtClean="0"/>
              <a:t>.</a:t>
            </a:r>
          </a:p>
          <a:p>
            <a:pPr>
              <a:buFont typeface="Wingdings" pitchFamily="2" charset="2"/>
              <a:buChar char="ü"/>
            </a:pPr>
            <a:r>
              <a:rPr lang="en-US" sz="1600" dirty="0" smtClean="0"/>
              <a:t>Use </a:t>
            </a:r>
            <a:r>
              <a:rPr lang="en-US" sz="1600" dirty="0"/>
              <a:t>objective feedback. Focus on the problem with the work; don’t attack the person </a:t>
            </a:r>
            <a:r>
              <a:rPr lang="en-US" sz="1600" dirty="0" smtClean="0"/>
              <a:t>personally.</a:t>
            </a:r>
          </a:p>
          <a:p>
            <a:pPr>
              <a:buFont typeface="Wingdings" pitchFamily="2" charset="2"/>
              <a:buChar char="ü"/>
            </a:pPr>
            <a:r>
              <a:rPr lang="en-US" sz="1600" dirty="0" smtClean="0"/>
              <a:t>Explain </a:t>
            </a:r>
            <a:r>
              <a:rPr lang="en-US" sz="1600" dirty="0"/>
              <a:t>what you believe went wrong and talk about how you can rectify the situation together</a:t>
            </a:r>
            <a:r>
              <a:rPr lang="en-US" sz="1600" dirty="0" smtClean="0"/>
              <a:t>.</a:t>
            </a:r>
          </a:p>
          <a:p>
            <a:pPr>
              <a:buFont typeface="Wingdings" pitchFamily="2" charset="2"/>
              <a:buChar char="ü"/>
            </a:pPr>
            <a:r>
              <a:rPr lang="en-US" sz="1600" dirty="0" smtClean="0"/>
              <a:t>Be </a:t>
            </a:r>
            <a:r>
              <a:rPr lang="en-US" sz="1600" dirty="0"/>
              <a:t>clear about your expectations. Be specific about the changes that you think need to be made</a:t>
            </a:r>
            <a:r>
              <a:rPr lang="en-US" sz="1600" dirty="0" smtClean="0"/>
              <a:t>.</a:t>
            </a:r>
          </a:p>
          <a:p>
            <a:pPr>
              <a:buFont typeface="Wingdings" pitchFamily="2" charset="2"/>
              <a:buChar char="ü"/>
            </a:pPr>
            <a:r>
              <a:rPr lang="en-US" sz="1600" dirty="0" smtClean="0"/>
              <a:t>End </a:t>
            </a:r>
            <a:r>
              <a:rPr lang="en-US" sz="1600" dirty="0"/>
              <a:t>the conversation on a positive note. Stress how the changes you’ve suggested can help both of you perform more effectively.</a:t>
            </a:r>
            <a:r>
              <a:rPr lang="en-US" sz="1600" dirty="0" smtClean="0"/>
              <a:t/>
            </a:r>
            <a:br>
              <a:rPr lang="en-US" sz="1600" dirty="0" smtClean="0"/>
            </a:br>
            <a:endParaRPr lang="en-US" sz="1600" dirty="0"/>
          </a:p>
        </p:txBody>
      </p:sp>
    </p:spTree>
    <p:extLst>
      <p:ext uri="{BB962C8B-B14F-4D97-AF65-F5344CB8AC3E}">
        <p14:creationId xmlns:p14="http://schemas.microsoft.com/office/powerpoint/2010/main" val="699561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Communicating Bad News</a:t>
            </a:r>
            <a:endParaRPr lang="en-US" dirty="0"/>
          </a:p>
        </p:txBody>
      </p:sp>
      <p:sp>
        <p:nvSpPr>
          <p:cNvPr id="3" name="Content Placeholder 2"/>
          <p:cNvSpPr>
            <a:spLocks noGrp="1"/>
          </p:cNvSpPr>
          <p:nvPr>
            <p:ph idx="1"/>
          </p:nvPr>
        </p:nvSpPr>
        <p:spPr/>
        <p:txBody>
          <a:bodyPr>
            <a:normAutofit fontScale="47500" lnSpcReduction="20000"/>
          </a:bodyPr>
          <a:lstStyle/>
          <a:p>
            <a:pPr>
              <a:buFont typeface="Wingdings" pitchFamily="2" charset="2"/>
              <a:buChar char="ü"/>
            </a:pPr>
            <a:r>
              <a:rPr lang="en-US" dirty="0" smtClean="0"/>
              <a:t>Be </a:t>
            </a:r>
            <a:r>
              <a:rPr lang="en-US" dirty="0" err="1" smtClean="0"/>
              <a:t>straightForward</a:t>
            </a:r>
            <a:endParaRPr lang="en-US" dirty="0" smtClean="0"/>
          </a:p>
          <a:p>
            <a:pPr>
              <a:buFont typeface="Wingdings" pitchFamily="2" charset="2"/>
              <a:buChar char="ü"/>
            </a:pPr>
            <a:r>
              <a:rPr lang="en-US" dirty="0" smtClean="0"/>
              <a:t>Act promptly</a:t>
            </a:r>
          </a:p>
          <a:p>
            <a:pPr>
              <a:buFont typeface="Wingdings" pitchFamily="2" charset="2"/>
              <a:buChar char="ü"/>
            </a:pPr>
            <a:r>
              <a:rPr lang="en-US" dirty="0" smtClean="0"/>
              <a:t>Take </a:t>
            </a:r>
            <a:r>
              <a:rPr lang="en-US" dirty="0"/>
              <a:t>a personal </a:t>
            </a:r>
            <a:r>
              <a:rPr lang="en-US" dirty="0" smtClean="0"/>
              <a:t>approach</a:t>
            </a:r>
          </a:p>
          <a:p>
            <a:pPr>
              <a:buFont typeface="Wingdings" pitchFamily="2" charset="2"/>
              <a:buChar char="ü"/>
            </a:pPr>
            <a:r>
              <a:rPr lang="en-US" dirty="0" smtClean="0"/>
              <a:t>Give </a:t>
            </a:r>
            <a:r>
              <a:rPr lang="en-US" dirty="0"/>
              <a:t>a </a:t>
            </a:r>
            <a:r>
              <a:rPr lang="en-US" dirty="0" smtClean="0"/>
              <a:t>reason</a:t>
            </a:r>
          </a:p>
          <a:p>
            <a:pPr>
              <a:buFont typeface="Wingdings" pitchFamily="2" charset="2"/>
              <a:buChar char="ü"/>
            </a:pPr>
            <a:r>
              <a:rPr lang="en-US" dirty="0" smtClean="0"/>
              <a:t>Put </a:t>
            </a:r>
            <a:r>
              <a:rPr lang="en-US" dirty="0"/>
              <a:t>the news in </a:t>
            </a:r>
            <a:r>
              <a:rPr lang="en-US" dirty="0" smtClean="0"/>
              <a:t>perspective</a:t>
            </a:r>
          </a:p>
          <a:p>
            <a:pPr>
              <a:buFont typeface="Wingdings" pitchFamily="2" charset="2"/>
              <a:buChar char="ü"/>
            </a:pPr>
            <a:r>
              <a:rPr lang="en-US" dirty="0" smtClean="0"/>
              <a:t>No </a:t>
            </a:r>
            <a:r>
              <a:rPr lang="en-US" dirty="0"/>
              <a:t>one likes to be the bearer of bad news. </a:t>
            </a:r>
            <a:r>
              <a:rPr lang="en-US" dirty="0" smtClean="0"/>
              <a:t>But </a:t>
            </a:r>
            <a:r>
              <a:rPr lang="en-US" dirty="0"/>
              <a:t>if you take the right approach, your message is likely at least to be accepted, if not always welcomed</a:t>
            </a:r>
            <a:r>
              <a:rPr lang="en-US" dirty="0" smtClean="0"/>
              <a:t>.</a:t>
            </a:r>
          </a:p>
          <a:p>
            <a:pPr>
              <a:buFont typeface="Wingdings" pitchFamily="2" charset="2"/>
              <a:buChar char="ü"/>
            </a:pPr>
            <a:r>
              <a:rPr lang="en-US" dirty="0" smtClean="0"/>
              <a:t>Be </a:t>
            </a:r>
            <a:r>
              <a:rPr lang="en-US" dirty="0"/>
              <a:t>straightforward. Confront the situation honestly and openly. Don’t hedge or try to hide the unpleasant truth. This will only diminish confidence in your future communications</a:t>
            </a:r>
            <a:r>
              <a:rPr lang="en-US" dirty="0" smtClean="0"/>
              <a:t>.</a:t>
            </a:r>
          </a:p>
          <a:p>
            <a:pPr>
              <a:buFont typeface="Wingdings" pitchFamily="2" charset="2"/>
              <a:buChar char="ü"/>
            </a:pPr>
            <a:r>
              <a:rPr lang="en-US" dirty="0" smtClean="0"/>
              <a:t>Act </a:t>
            </a:r>
            <a:r>
              <a:rPr lang="en-US" dirty="0"/>
              <a:t>promptly. Delay will only make the task more difficult</a:t>
            </a:r>
            <a:r>
              <a:rPr lang="en-US" dirty="0" smtClean="0"/>
              <a:t>.</a:t>
            </a:r>
          </a:p>
          <a:p>
            <a:pPr>
              <a:buFont typeface="Wingdings" pitchFamily="2" charset="2"/>
              <a:buChar char="ü"/>
            </a:pPr>
            <a:r>
              <a:rPr lang="en-US" dirty="0" smtClean="0"/>
              <a:t>Deliver </a:t>
            </a:r>
            <a:r>
              <a:rPr lang="en-US" dirty="0"/>
              <a:t>bad news face-to-face whenever possible. This gives you the opportunity to show your concern and deal with any questions directly. It also gives you the chance to monitor body language and adjust your approach accordingly</a:t>
            </a:r>
            <a:r>
              <a:rPr lang="en-US" dirty="0" smtClean="0"/>
              <a:t>.</a:t>
            </a:r>
          </a:p>
          <a:p>
            <a:pPr>
              <a:buFont typeface="Wingdings" pitchFamily="2" charset="2"/>
              <a:buChar char="ü"/>
            </a:pPr>
            <a:r>
              <a:rPr lang="en-US" dirty="0" smtClean="0"/>
              <a:t>Always </a:t>
            </a:r>
            <a:r>
              <a:rPr lang="en-US" dirty="0"/>
              <a:t>explain the reason behind the bad news. The more information people have, the more easily they will be able to accept the situation</a:t>
            </a:r>
            <a:r>
              <a:rPr lang="en-US" dirty="0" smtClean="0"/>
              <a:t>.</a:t>
            </a:r>
          </a:p>
          <a:p>
            <a:pPr>
              <a:buFont typeface="Wingdings" pitchFamily="2" charset="2"/>
              <a:buChar char="ü"/>
            </a:pPr>
            <a:r>
              <a:rPr lang="en-US" dirty="0" smtClean="0"/>
              <a:t>Finally</a:t>
            </a:r>
            <a:r>
              <a:rPr lang="en-US" dirty="0"/>
              <a:t>, put the situation in perspective. Generally, bad news isn’t all bad. In most cases, there’s an upside as well—however small. Be sure to highlight any positive aspects that will help the person you are speaking to look beyond disappointment and see the big picture.</a:t>
            </a:r>
            <a:r>
              <a:rPr lang="en-US" dirty="0" smtClean="0"/>
              <a:t/>
            </a:r>
            <a:br>
              <a:rPr lang="en-US" dirty="0" smtClean="0"/>
            </a:br>
            <a:endParaRPr lang="en-US" dirty="0"/>
          </a:p>
        </p:txBody>
      </p:sp>
    </p:spTree>
    <p:extLst>
      <p:ext uri="{BB962C8B-B14F-4D97-AF65-F5344CB8AC3E}">
        <p14:creationId xmlns:p14="http://schemas.microsoft.com/office/powerpoint/2010/main" val="906667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Effective Training Communication</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en-US" dirty="0" smtClean="0"/>
              <a:t>Better </a:t>
            </a:r>
            <a:r>
              <a:rPr lang="en-US" dirty="0"/>
              <a:t>access to </a:t>
            </a:r>
            <a:r>
              <a:rPr lang="en-US" dirty="0" smtClean="0"/>
              <a:t>information</a:t>
            </a:r>
          </a:p>
          <a:p>
            <a:pPr>
              <a:buFont typeface="Wingdings" pitchFamily="2" charset="2"/>
              <a:buChar char="ü"/>
            </a:pPr>
            <a:r>
              <a:rPr lang="en-US" dirty="0" smtClean="0"/>
              <a:t>Enhanced teamwork</a:t>
            </a:r>
          </a:p>
          <a:p>
            <a:pPr>
              <a:buFont typeface="Wingdings" pitchFamily="2" charset="2"/>
              <a:buChar char="ü"/>
            </a:pPr>
            <a:r>
              <a:rPr lang="en-US" dirty="0" smtClean="0"/>
              <a:t>Assured accountability</a:t>
            </a:r>
          </a:p>
          <a:p>
            <a:pPr>
              <a:buFont typeface="Wingdings" pitchFamily="2" charset="2"/>
              <a:buChar char="ü"/>
            </a:pPr>
            <a:r>
              <a:rPr lang="en-US" dirty="0" smtClean="0"/>
              <a:t>More consistency</a:t>
            </a:r>
          </a:p>
          <a:p>
            <a:pPr>
              <a:buFont typeface="Wingdings" pitchFamily="2" charset="2"/>
              <a:buChar char="ü"/>
            </a:pPr>
            <a:r>
              <a:rPr lang="en-US" dirty="0" smtClean="0"/>
              <a:t>The </a:t>
            </a:r>
            <a:r>
              <a:rPr lang="en-US" dirty="0"/>
              <a:t>benefits of effective communication are too numerous to list here. But these are perhaps the most important in the context of working relationships</a:t>
            </a:r>
            <a:r>
              <a:rPr lang="en-US" dirty="0" smtClean="0"/>
              <a:t>.</a:t>
            </a:r>
          </a:p>
          <a:p>
            <a:pPr>
              <a:buFont typeface="Wingdings" pitchFamily="2" charset="2"/>
              <a:buChar char="ü"/>
            </a:pPr>
            <a:r>
              <a:rPr lang="en-US" dirty="0" smtClean="0"/>
              <a:t>Good </a:t>
            </a:r>
            <a:r>
              <a:rPr lang="en-US" dirty="0"/>
              <a:t>communication between you and your co-workers means that you all have better access to the information you need to do your jobs well</a:t>
            </a:r>
            <a:r>
              <a:rPr lang="en-US" dirty="0" smtClean="0"/>
              <a:t>.</a:t>
            </a:r>
          </a:p>
          <a:p>
            <a:pPr>
              <a:buFont typeface="Wingdings" pitchFamily="2" charset="2"/>
              <a:buChar char="ü"/>
            </a:pPr>
            <a:r>
              <a:rPr lang="en-US" dirty="0" smtClean="0"/>
              <a:t>Effective </a:t>
            </a:r>
            <a:r>
              <a:rPr lang="en-US" dirty="0"/>
              <a:t>communication is also the basis of effective teamwork. Team members must be constantly in communication—explaining, listening, discussing, and keeping one another up to date</a:t>
            </a:r>
            <a:r>
              <a:rPr lang="en-US" dirty="0" smtClean="0"/>
              <a:t>.</a:t>
            </a:r>
          </a:p>
          <a:p>
            <a:pPr>
              <a:buFont typeface="Wingdings" pitchFamily="2" charset="2"/>
              <a:buChar char="ü"/>
            </a:pPr>
            <a:r>
              <a:rPr lang="en-US" dirty="0" smtClean="0"/>
              <a:t>Good </a:t>
            </a:r>
            <a:r>
              <a:rPr lang="en-US" dirty="0"/>
              <a:t>communication ensures accountability because everyone knows who’s responsible for what</a:t>
            </a:r>
            <a:r>
              <a:rPr lang="en-US" dirty="0" smtClean="0"/>
              <a:t>.</a:t>
            </a:r>
          </a:p>
          <a:p>
            <a:pPr>
              <a:buFont typeface="Wingdings" pitchFamily="2" charset="2"/>
              <a:buChar char="ü"/>
            </a:pPr>
            <a:r>
              <a:rPr lang="en-US" dirty="0" smtClean="0"/>
              <a:t>It </a:t>
            </a:r>
            <a:r>
              <a:rPr lang="en-US" dirty="0"/>
              <a:t>also ensures more consistency, since everyone is on the same page when it comes to procedures and work rules.</a:t>
            </a:r>
          </a:p>
        </p:txBody>
      </p:sp>
    </p:spTree>
    <p:extLst>
      <p:ext uri="{BB962C8B-B14F-4D97-AF65-F5344CB8AC3E}">
        <p14:creationId xmlns:p14="http://schemas.microsoft.com/office/powerpoint/2010/main" val="102177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Overcoming Resistance</a:t>
            </a:r>
            <a:endParaRPr lang="en-US" dirty="0"/>
          </a:p>
        </p:txBody>
      </p:sp>
      <p:sp>
        <p:nvSpPr>
          <p:cNvPr id="3" name="Content Placeholder 2"/>
          <p:cNvSpPr>
            <a:spLocks noGrp="1"/>
          </p:cNvSpPr>
          <p:nvPr>
            <p:ph idx="1"/>
          </p:nvPr>
        </p:nvSpPr>
        <p:spPr/>
        <p:txBody>
          <a:bodyPr>
            <a:normAutofit fontScale="47500" lnSpcReduction="20000"/>
          </a:bodyPr>
          <a:lstStyle/>
          <a:p>
            <a:pPr>
              <a:buFont typeface="Wingdings" pitchFamily="2" charset="2"/>
              <a:buChar char="ü"/>
            </a:pPr>
            <a:r>
              <a:rPr lang="en-US" dirty="0" smtClean="0"/>
              <a:t>Anticipate resistance</a:t>
            </a:r>
          </a:p>
          <a:p>
            <a:pPr>
              <a:buFont typeface="Wingdings" pitchFamily="2" charset="2"/>
              <a:buChar char="ü"/>
            </a:pPr>
            <a:r>
              <a:rPr lang="en-US" dirty="0" smtClean="0"/>
              <a:t>Respect </a:t>
            </a:r>
            <a:r>
              <a:rPr lang="en-US" dirty="0"/>
              <a:t>different </a:t>
            </a:r>
            <a:r>
              <a:rPr lang="en-US" dirty="0" smtClean="0"/>
              <a:t>views</a:t>
            </a:r>
          </a:p>
          <a:p>
            <a:pPr>
              <a:buFont typeface="Wingdings" pitchFamily="2" charset="2"/>
              <a:buChar char="ü"/>
            </a:pPr>
            <a:r>
              <a:rPr lang="en-US" dirty="0" smtClean="0"/>
              <a:t>Incorporate </a:t>
            </a:r>
            <a:r>
              <a:rPr lang="en-US" dirty="0"/>
              <a:t>opposing </a:t>
            </a:r>
            <a:r>
              <a:rPr lang="en-US" dirty="0" smtClean="0"/>
              <a:t>arguments</a:t>
            </a:r>
          </a:p>
          <a:p>
            <a:pPr>
              <a:buFont typeface="Wingdings" pitchFamily="2" charset="2"/>
              <a:buChar char="ü"/>
            </a:pPr>
            <a:r>
              <a:rPr lang="en-US" dirty="0" smtClean="0"/>
              <a:t>Point </a:t>
            </a:r>
            <a:r>
              <a:rPr lang="en-US" dirty="0"/>
              <a:t>out </a:t>
            </a:r>
            <a:r>
              <a:rPr lang="en-US" dirty="0" smtClean="0"/>
              <a:t>problems</a:t>
            </a:r>
          </a:p>
          <a:p>
            <a:pPr>
              <a:buFont typeface="Wingdings" pitchFamily="2" charset="2"/>
              <a:buChar char="ü"/>
            </a:pPr>
            <a:r>
              <a:rPr lang="en-US" dirty="0" smtClean="0"/>
              <a:t>Restate </a:t>
            </a:r>
            <a:r>
              <a:rPr lang="en-US" dirty="0"/>
              <a:t>your </a:t>
            </a:r>
            <a:r>
              <a:rPr lang="en-US" dirty="0" smtClean="0"/>
              <a:t>position</a:t>
            </a:r>
          </a:p>
          <a:p>
            <a:pPr>
              <a:buFont typeface="Wingdings" pitchFamily="2" charset="2"/>
              <a:buChar char="ü"/>
            </a:pPr>
            <a:r>
              <a:rPr lang="en-US" dirty="0" smtClean="0"/>
              <a:t>Agree </a:t>
            </a:r>
            <a:r>
              <a:rPr lang="en-US" dirty="0"/>
              <a:t>to </a:t>
            </a:r>
            <a:r>
              <a:rPr lang="en-US" dirty="0" smtClean="0"/>
              <a:t>differ</a:t>
            </a:r>
          </a:p>
          <a:p>
            <a:pPr>
              <a:buFont typeface="Wingdings" pitchFamily="2" charset="2"/>
              <a:buChar char="ü"/>
            </a:pPr>
            <a:r>
              <a:rPr lang="en-US" dirty="0" smtClean="0"/>
              <a:t>Obviously</a:t>
            </a:r>
            <a:r>
              <a:rPr lang="en-US" dirty="0"/>
              <a:t>, not all your thoughts and ideas will meet with immediate approval</a:t>
            </a:r>
            <a:r>
              <a:rPr lang="en-US" dirty="0" smtClean="0"/>
              <a:t>.</a:t>
            </a:r>
          </a:p>
          <a:p>
            <a:pPr>
              <a:buFont typeface="Wingdings" pitchFamily="2" charset="2"/>
              <a:buChar char="ü"/>
            </a:pPr>
            <a:r>
              <a:rPr lang="en-US" dirty="0" smtClean="0"/>
              <a:t>The </a:t>
            </a:r>
            <a:r>
              <a:rPr lang="en-US" dirty="0"/>
              <a:t>most effective communicators anticipate points of resistance as they are organizing their thoughts and putting together their message. Anticipating disagreement allows you to counter it and win dissenters over to your side</a:t>
            </a:r>
            <a:r>
              <a:rPr lang="en-US" dirty="0" smtClean="0"/>
              <a:t>.</a:t>
            </a:r>
          </a:p>
          <a:p>
            <a:pPr>
              <a:buFont typeface="Wingdings" pitchFamily="2" charset="2"/>
              <a:buChar char="ü"/>
            </a:pPr>
            <a:r>
              <a:rPr lang="en-US" dirty="0" smtClean="0"/>
              <a:t>Respect </a:t>
            </a:r>
            <a:r>
              <a:rPr lang="en-US" dirty="0"/>
              <a:t>opposing views even if you strongly disagree with them. Showing respect for another person’s point of view creates a positive atmosphere and opens the door for a meaningful dialogue</a:t>
            </a:r>
            <a:r>
              <a:rPr lang="en-US" dirty="0" smtClean="0"/>
              <a:t>.</a:t>
            </a:r>
          </a:p>
          <a:p>
            <a:pPr>
              <a:buFont typeface="Wingdings" pitchFamily="2" charset="2"/>
              <a:buChar char="ü"/>
            </a:pPr>
            <a:r>
              <a:rPr lang="en-US" dirty="0" smtClean="0"/>
              <a:t>Whenever </a:t>
            </a:r>
            <a:r>
              <a:rPr lang="en-US" dirty="0"/>
              <a:t>possible, incorporate opposing views into your position. This includes the opposition in your communication and diminishes the impact of their resistance</a:t>
            </a:r>
            <a:r>
              <a:rPr lang="en-US" dirty="0" smtClean="0"/>
              <a:t>.</a:t>
            </a:r>
          </a:p>
          <a:p>
            <a:pPr>
              <a:buFont typeface="Wingdings" pitchFamily="2" charset="2"/>
              <a:buChar char="ü"/>
            </a:pPr>
            <a:r>
              <a:rPr lang="en-US" dirty="0" smtClean="0"/>
              <a:t>Respectfully </a:t>
            </a:r>
            <a:r>
              <a:rPr lang="en-US" dirty="0"/>
              <a:t>point out problems you see with another person’s opinions. Be objective and criticize the ideas, not the person</a:t>
            </a:r>
            <a:r>
              <a:rPr lang="en-US" dirty="0" smtClean="0"/>
              <a:t>.</a:t>
            </a:r>
          </a:p>
          <a:p>
            <a:pPr>
              <a:buFont typeface="Wingdings" pitchFamily="2" charset="2"/>
              <a:buChar char="ü"/>
            </a:pPr>
            <a:r>
              <a:rPr lang="en-US" dirty="0" smtClean="0"/>
              <a:t>Restate </a:t>
            </a:r>
            <a:r>
              <a:rPr lang="en-US" dirty="0"/>
              <a:t>your position, making clear where you have adjusted your views to take the other person’s ideas into account</a:t>
            </a:r>
            <a:r>
              <a:rPr lang="en-US" dirty="0" smtClean="0"/>
              <a:t>.</a:t>
            </a:r>
          </a:p>
          <a:p>
            <a:pPr>
              <a:buFont typeface="Wingdings" pitchFamily="2" charset="2"/>
              <a:buChar char="ü"/>
            </a:pPr>
            <a:r>
              <a:rPr lang="en-US" dirty="0" smtClean="0"/>
              <a:t>If</a:t>
            </a:r>
            <a:r>
              <a:rPr lang="en-US" dirty="0"/>
              <a:t>, after all, you cannot agree on the issue at hand, at least agree to disagree. Let the other person know that although you still think you’re right, you are grateful for the input.</a:t>
            </a:r>
            <a:r>
              <a:rPr lang="en-US" dirty="0" smtClean="0"/>
              <a:t/>
            </a:r>
            <a:br>
              <a:rPr lang="en-US" dirty="0" smtClean="0"/>
            </a:br>
            <a:endParaRPr lang="en-US" dirty="0"/>
          </a:p>
        </p:txBody>
      </p:sp>
    </p:spTree>
    <p:extLst>
      <p:ext uri="{BB962C8B-B14F-4D97-AF65-F5344CB8AC3E}">
        <p14:creationId xmlns:p14="http://schemas.microsoft.com/office/powerpoint/2010/main" val="3910703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Participating Effectively In Meetings</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ü"/>
            </a:pPr>
            <a:r>
              <a:rPr lang="en-US" dirty="0" smtClean="0"/>
              <a:t>Be </a:t>
            </a:r>
            <a:r>
              <a:rPr lang="en-US" dirty="0"/>
              <a:t>on </a:t>
            </a:r>
            <a:r>
              <a:rPr lang="en-US" dirty="0" smtClean="0"/>
              <a:t>time</a:t>
            </a:r>
          </a:p>
          <a:p>
            <a:pPr>
              <a:buFont typeface="Wingdings" pitchFamily="2" charset="2"/>
              <a:buChar char="ü"/>
            </a:pPr>
            <a:r>
              <a:rPr lang="en-US" dirty="0" smtClean="0"/>
              <a:t>Come prepared</a:t>
            </a:r>
          </a:p>
          <a:p>
            <a:pPr>
              <a:buFont typeface="Wingdings" pitchFamily="2" charset="2"/>
              <a:buChar char="ü"/>
            </a:pPr>
            <a:r>
              <a:rPr lang="en-US" dirty="0" smtClean="0"/>
              <a:t>Listen </a:t>
            </a:r>
            <a:r>
              <a:rPr lang="en-US" dirty="0"/>
              <a:t>carefully to </a:t>
            </a:r>
            <a:r>
              <a:rPr lang="en-US" dirty="0" smtClean="0"/>
              <a:t>others</a:t>
            </a:r>
          </a:p>
          <a:p>
            <a:pPr>
              <a:buFont typeface="Wingdings" pitchFamily="2" charset="2"/>
              <a:buChar char="ü"/>
            </a:pPr>
            <a:r>
              <a:rPr lang="en-US" dirty="0" smtClean="0"/>
              <a:t>Take notes</a:t>
            </a:r>
          </a:p>
          <a:p>
            <a:pPr>
              <a:buFont typeface="Wingdings" pitchFamily="2" charset="2"/>
              <a:buChar char="ü"/>
            </a:pPr>
            <a:r>
              <a:rPr lang="en-US" dirty="0" smtClean="0"/>
              <a:t>The </a:t>
            </a:r>
            <a:r>
              <a:rPr lang="en-US" dirty="0"/>
              <a:t>key to participating more effectively in meetings is to take your share of responsibility for the success of the meeting. How can you do that</a:t>
            </a:r>
            <a:r>
              <a:rPr lang="en-US" dirty="0" smtClean="0"/>
              <a:t>?</a:t>
            </a:r>
          </a:p>
          <a:p>
            <a:pPr>
              <a:buFont typeface="Wingdings" pitchFamily="2" charset="2"/>
              <a:buChar char="ü"/>
            </a:pPr>
            <a:r>
              <a:rPr lang="en-US" dirty="0" smtClean="0"/>
              <a:t>First</a:t>
            </a:r>
            <a:r>
              <a:rPr lang="en-US" dirty="0"/>
              <a:t>, be on time. Coming late is disruptive and disrespectful to other participants and the meeting leader, and it may cause you to miss something important</a:t>
            </a:r>
            <a:r>
              <a:rPr lang="en-US" dirty="0" smtClean="0"/>
              <a:t>.</a:t>
            </a:r>
          </a:p>
          <a:p>
            <a:pPr>
              <a:buFont typeface="Wingdings" pitchFamily="2" charset="2"/>
              <a:buChar char="ü"/>
            </a:pPr>
            <a:r>
              <a:rPr lang="en-US" dirty="0" smtClean="0"/>
              <a:t>Come </a:t>
            </a:r>
            <a:r>
              <a:rPr lang="en-US" dirty="0"/>
              <a:t>prepared. Read, do, or think about what you’ve been asked by the leader. Bring any information or materials you’ve been asked to bring. Prepare any presentation you’ve been asked to give</a:t>
            </a:r>
            <a:r>
              <a:rPr lang="en-US" dirty="0" smtClean="0"/>
              <a:t>.</a:t>
            </a:r>
          </a:p>
          <a:p>
            <a:pPr>
              <a:buFont typeface="Wingdings" pitchFamily="2" charset="2"/>
              <a:buChar char="ü"/>
            </a:pPr>
            <a:r>
              <a:rPr lang="en-US" dirty="0" smtClean="0"/>
              <a:t>Listen </a:t>
            </a:r>
            <a:r>
              <a:rPr lang="en-US" dirty="0"/>
              <a:t>courteously and attentively to others. Don’t be thinking about what you want to say, what you have to do later in the day, or anything </a:t>
            </a:r>
            <a:r>
              <a:rPr lang="en-US" dirty="0" smtClean="0"/>
              <a:t>else.</a:t>
            </a:r>
          </a:p>
          <a:p>
            <a:pPr>
              <a:buFont typeface="Wingdings" pitchFamily="2" charset="2"/>
              <a:buChar char="ü"/>
            </a:pPr>
            <a:r>
              <a:rPr lang="en-US" dirty="0" smtClean="0"/>
              <a:t>Take </a:t>
            </a:r>
            <a:r>
              <a:rPr lang="en-US" dirty="0"/>
              <a:t>notes. Even if meeting minutes will be distributed later, this a good way to stay focused on what’s going on and note your impressions of the meeting, as well as record decisions made and follow-up action for which you are responsible.</a:t>
            </a:r>
            <a:r>
              <a:rPr lang="en-US" dirty="0" smtClean="0"/>
              <a:t/>
            </a:r>
            <a:br>
              <a:rPr lang="en-US" dirty="0" smtClean="0"/>
            </a:br>
            <a:endParaRPr lang="en-US" dirty="0"/>
          </a:p>
        </p:txBody>
      </p:sp>
    </p:spTree>
    <p:extLst>
      <p:ext uri="{BB962C8B-B14F-4D97-AF65-F5344CB8AC3E}">
        <p14:creationId xmlns:p14="http://schemas.microsoft.com/office/powerpoint/2010/main" val="11726040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Participating Effectively In Meetings (cont.)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Speak </a:t>
            </a:r>
            <a:r>
              <a:rPr lang="en-US" dirty="0"/>
              <a:t>briefly and to the </a:t>
            </a:r>
            <a:r>
              <a:rPr lang="en-US" dirty="0" smtClean="0"/>
              <a:t>point</a:t>
            </a:r>
          </a:p>
          <a:p>
            <a:pPr marL="0" indent="0">
              <a:buNone/>
            </a:pPr>
            <a:r>
              <a:rPr lang="en-US" dirty="0" smtClean="0"/>
              <a:t>Stick </a:t>
            </a:r>
            <a:r>
              <a:rPr lang="en-US" dirty="0"/>
              <a:t>to the </a:t>
            </a:r>
            <a:r>
              <a:rPr lang="en-US" dirty="0" smtClean="0"/>
              <a:t>agenda</a:t>
            </a:r>
          </a:p>
          <a:p>
            <a:pPr marL="0" indent="0">
              <a:buNone/>
            </a:pPr>
            <a:r>
              <a:rPr lang="en-US" dirty="0" smtClean="0"/>
              <a:t>Criticize constructively</a:t>
            </a:r>
          </a:p>
          <a:p>
            <a:pPr marL="0" indent="0">
              <a:buNone/>
            </a:pPr>
            <a:r>
              <a:rPr lang="en-US" dirty="0" smtClean="0"/>
              <a:t>Make </a:t>
            </a:r>
            <a:r>
              <a:rPr lang="en-US" dirty="0"/>
              <a:t>a note of follow-up </a:t>
            </a:r>
            <a:r>
              <a:rPr lang="en-US" dirty="0" smtClean="0"/>
              <a:t>responsibilities</a:t>
            </a:r>
          </a:p>
          <a:p>
            <a:pPr marL="0" indent="0">
              <a:buNone/>
            </a:pPr>
            <a:r>
              <a:rPr lang="en-US" dirty="0" smtClean="0"/>
              <a:t>If </a:t>
            </a:r>
            <a:r>
              <a:rPr lang="en-US" dirty="0"/>
              <a:t>you need to speak, be brief and to the point. Time is limited, and other people have things to say, too</a:t>
            </a:r>
            <a:r>
              <a:rPr lang="en-US" dirty="0" smtClean="0"/>
              <a:t>.</a:t>
            </a:r>
          </a:p>
          <a:p>
            <a:pPr marL="0" indent="0">
              <a:buNone/>
            </a:pPr>
            <a:r>
              <a:rPr lang="en-US" dirty="0" smtClean="0"/>
              <a:t>Keep </a:t>
            </a:r>
            <a:r>
              <a:rPr lang="en-US" dirty="0"/>
              <a:t>to the agenda. Don’t get going on other topics or other issues</a:t>
            </a:r>
            <a:r>
              <a:rPr lang="en-US" dirty="0" smtClean="0"/>
              <a:t>.</a:t>
            </a:r>
          </a:p>
          <a:p>
            <a:pPr marL="0" indent="0">
              <a:buNone/>
            </a:pPr>
            <a:r>
              <a:rPr lang="en-US" dirty="0" smtClean="0"/>
              <a:t>Criticize </a:t>
            </a:r>
            <a:r>
              <a:rPr lang="en-US" dirty="0"/>
              <a:t>constructively. Remember the golden rule of feedback, “Criticize actions and ideas, not people</a:t>
            </a:r>
            <a:r>
              <a:rPr lang="en-US" dirty="0" smtClean="0"/>
              <a:t>.</a:t>
            </a:r>
          </a:p>
          <a:p>
            <a:pPr marL="0" indent="0">
              <a:buNone/>
            </a:pPr>
            <a:r>
              <a:rPr lang="en-US" dirty="0" smtClean="0"/>
              <a:t>”</a:t>
            </a:r>
            <a:r>
              <a:rPr lang="en-US" dirty="0"/>
              <a:t>Make a note of any follow-up responsibilities you’ve been assigned. Make sure you take whatever action is necessary and report as requested to the meeting leader and/or other participants in a timely manner.</a:t>
            </a:r>
            <a:r>
              <a:rPr lang="en-US" dirty="0" smtClean="0"/>
              <a:t/>
            </a:r>
            <a:br>
              <a:rPr lang="en-US" dirty="0" smtClean="0"/>
            </a:br>
            <a:endParaRPr lang="en-US" dirty="0"/>
          </a:p>
        </p:txBody>
      </p:sp>
    </p:spTree>
    <p:extLst>
      <p:ext uri="{BB962C8B-B14F-4D97-AF65-F5344CB8AC3E}">
        <p14:creationId xmlns:p14="http://schemas.microsoft.com/office/powerpoint/2010/main" val="24001976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to Remember</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ü"/>
            </a:pPr>
            <a:r>
              <a:rPr lang="en-US" dirty="0" smtClean="0"/>
              <a:t>Effective </a:t>
            </a:r>
            <a:r>
              <a:rPr lang="en-US" dirty="0"/>
              <a:t>communication is the foundation of positive working </a:t>
            </a:r>
            <a:r>
              <a:rPr lang="en-US" dirty="0" smtClean="0"/>
              <a:t>relationships</a:t>
            </a:r>
          </a:p>
          <a:p>
            <a:pPr>
              <a:buFont typeface="Wingdings" pitchFamily="2" charset="2"/>
              <a:buChar char="ü"/>
            </a:pPr>
            <a:r>
              <a:rPr lang="en-US" dirty="0" smtClean="0"/>
              <a:t>Successful </a:t>
            </a:r>
            <a:r>
              <a:rPr lang="en-US" dirty="0"/>
              <a:t>communication requires you to think about your message, delivery, timing, and </a:t>
            </a:r>
            <a:r>
              <a:rPr lang="en-US" dirty="0" smtClean="0"/>
              <a:t>audience</a:t>
            </a:r>
          </a:p>
          <a:p>
            <a:pPr>
              <a:buFont typeface="Wingdings" pitchFamily="2" charset="2"/>
              <a:buChar char="ü"/>
            </a:pPr>
            <a:r>
              <a:rPr lang="en-US" dirty="0" smtClean="0"/>
              <a:t>Good </a:t>
            </a:r>
            <a:r>
              <a:rPr lang="en-US" dirty="0"/>
              <a:t>communication is interactive—you speak and you </a:t>
            </a:r>
            <a:r>
              <a:rPr lang="en-US" dirty="0" smtClean="0"/>
              <a:t>listen</a:t>
            </a:r>
          </a:p>
          <a:p>
            <a:pPr>
              <a:buFont typeface="Wingdings" pitchFamily="2" charset="2"/>
              <a:buChar char="ü"/>
            </a:pPr>
            <a:r>
              <a:rPr lang="en-US" dirty="0" smtClean="0"/>
              <a:t>These </a:t>
            </a:r>
            <a:r>
              <a:rPr lang="en-US" dirty="0"/>
              <a:t>are the main points you should take away from this training session</a:t>
            </a:r>
            <a:r>
              <a:rPr lang="en-US" dirty="0" smtClean="0"/>
              <a:t>.</a:t>
            </a:r>
          </a:p>
          <a:p>
            <a:pPr>
              <a:buFont typeface="Wingdings" pitchFamily="2" charset="2"/>
              <a:buChar char="ü"/>
            </a:pPr>
            <a:r>
              <a:rPr lang="en-US" dirty="0" smtClean="0"/>
              <a:t>Effective </a:t>
            </a:r>
            <a:r>
              <a:rPr lang="en-US" dirty="0"/>
              <a:t>communication is the foundation of positive working relationships</a:t>
            </a:r>
            <a:r>
              <a:rPr lang="en-US" dirty="0" smtClean="0"/>
              <a:t>.</a:t>
            </a:r>
          </a:p>
          <a:p>
            <a:pPr>
              <a:buFont typeface="Wingdings" pitchFamily="2" charset="2"/>
              <a:buChar char="ü"/>
            </a:pPr>
            <a:r>
              <a:rPr lang="en-US" dirty="0" smtClean="0"/>
              <a:t>Successful </a:t>
            </a:r>
            <a:r>
              <a:rPr lang="en-US" dirty="0"/>
              <a:t>communication requires you to think about your message, delivery, timing, and audience</a:t>
            </a:r>
            <a:r>
              <a:rPr lang="en-US" dirty="0" smtClean="0"/>
              <a:t>.</a:t>
            </a:r>
          </a:p>
          <a:p>
            <a:pPr>
              <a:buFont typeface="Wingdings" pitchFamily="2" charset="2"/>
              <a:buChar char="ü"/>
            </a:pPr>
            <a:r>
              <a:rPr lang="en-US" dirty="0" smtClean="0"/>
              <a:t>Good </a:t>
            </a:r>
            <a:r>
              <a:rPr lang="en-US" dirty="0"/>
              <a:t>communication is interactive— you speak and you listen</a:t>
            </a:r>
            <a:r>
              <a:rPr lang="en-US" dirty="0" smtClean="0"/>
              <a:t>.</a:t>
            </a:r>
          </a:p>
          <a:p>
            <a:pPr>
              <a:buFont typeface="Wingdings" pitchFamily="2" charset="2"/>
              <a:buChar char="ü"/>
            </a:pPr>
            <a:r>
              <a:rPr lang="en-US" dirty="0" smtClean="0"/>
              <a:t>Now </a:t>
            </a:r>
            <a:r>
              <a:rPr lang="en-US" dirty="0"/>
              <a:t>it’s time for the quiz.</a:t>
            </a:r>
          </a:p>
        </p:txBody>
      </p:sp>
    </p:spTree>
    <p:extLst>
      <p:ext uri="{BB962C8B-B14F-4D97-AF65-F5344CB8AC3E}">
        <p14:creationId xmlns:p14="http://schemas.microsoft.com/office/powerpoint/2010/main" val="1829834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Effective Communication (cont.)</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en-US" dirty="0" smtClean="0"/>
              <a:t>Better quality</a:t>
            </a:r>
          </a:p>
          <a:p>
            <a:pPr>
              <a:buFont typeface="Wingdings" pitchFamily="2" charset="2"/>
              <a:buChar char="ü"/>
            </a:pPr>
            <a:r>
              <a:rPr lang="en-US" dirty="0" smtClean="0"/>
              <a:t>Improved productivity</a:t>
            </a:r>
          </a:p>
          <a:p>
            <a:pPr>
              <a:buFont typeface="Wingdings" pitchFamily="2" charset="2"/>
              <a:buChar char="ü"/>
            </a:pPr>
            <a:r>
              <a:rPr lang="en-US" dirty="0" smtClean="0"/>
              <a:t>Greater safety</a:t>
            </a:r>
          </a:p>
          <a:p>
            <a:pPr>
              <a:buFont typeface="Wingdings" pitchFamily="2" charset="2"/>
              <a:buChar char="ü"/>
            </a:pPr>
            <a:r>
              <a:rPr lang="en-US" dirty="0" smtClean="0"/>
              <a:t>Increased </a:t>
            </a:r>
            <a:r>
              <a:rPr lang="en-US" dirty="0"/>
              <a:t>customer </a:t>
            </a:r>
            <a:r>
              <a:rPr lang="en-US" dirty="0" smtClean="0"/>
              <a:t>satisfaction</a:t>
            </a:r>
          </a:p>
          <a:p>
            <a:pPr>
              <a:buFont typeface="Wingdings" pitchFamily="2" charset="2"/>
              <a:buChar char="ü"/>
            </a:pPr>
            <a:r>
              <a:rPr lang="en-US" dirty="0" smtClean="0"/>
              <a:t>Effective </a:t>
            </a:r>
            <a:r>
              <a:rPr lang="en-US" dirty="0"/>
              <a:t>communication also ensures better quality. When everyone is communicating, mistakes and errors are avoided and standards can be met</a:t>
            </a:r>
            <a:r>
              <a:rPr lang="en-US" dirty="0" smtClean="0"/>
              <a:t>.</a:t>
            </a:r>
          </a:p>
          <a:p>
            <a:pPr>
              <a:buFont typeface="Wingdings" pitchFamily="2" charset="2"/>
              <a:buChar char="ü"/>
            </a:pPr>
            <a:r>
              <a:rPr lang="en-US" dirty="0" smtClean="0"/>
              <a:t>Good </a:t>
            </a:r>
            <a:r>
              <a:rPr lang="en-US" dirty="0"/>
              <a:t>communication helps you and your co-workers synchronize your efforts to improve </a:t>
            </a:r>
            <a:r>
              <a:rPr lang="en-US" dirty="0" smtClean="0"/>
              <a:t>productivity.</a:t>
            </a:r>
          </a:p>
          <a:p>
            <a:pPr>
              <a:buFont typeface="Wingdings" pitchFamily="2" charset="2"/>
              <a:buChar char="ü"/>
            </a:pPr>
            <a:r>
              <a:rPr lang="en-US" dirty="0" smtClean="0"/>
              <a:t>Effective </a:t>
            </a:r>
            <a:r>
              <a:rPr lang="en-US" dirty="0"/>
              <a:t>communication ensures greater safety. You alert co-workers to hazards. They warn you of potential problems. By communicating throughout your shift, you keep one another safe</a:t>
            </a:r>
            <a:r>
              <a:rPr lang="en-US" dirty="0" smtClean="0"/>
              <a:t>.</a:t>
            </a:r>
          </a:p>
          <a:p>
            <a:pPr>
              <a:buFont typeface="Wingdings" pitchFamily="2" charset="2"/>
              <a:buChar char="ü"/>
            </a:pPr>
            <a:r>
              <a:rPr lang="en-US" dirty="0" smtClean="0"/>
              <a:t>Good </a:t>
            </a:r>
            <a:r>
              <a:rPr lang="en-US" dirty="0"/>
              <a:t>communication with customers and among ourselves also helps increase customer satisfaction, which is essential for keeping our company competitive and profitable.</a:t>
            </a:r>
          </a:p>
        </p:txBody>
      </p:sp>
    </p:spTree>
    <p:extLst>
      <p:ext uri="{BB962C8B-B14F-4D97-AF65-F5344CB8AC3E}">
        <p14:creationId xmlns:p14="http://schemas.microsoft.com/office/powerpoint/2010/main" val="3688088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What Is Effective Communication?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Interactive</a:t>
            </a:r>
          </a:p>
          <a:p>
            <a:pPr marL="0" indent="0">
              <a:buNone/>
            </a:pPr>
            <a:r>
              <a:rPr lang="en-US" dirty="0" smtClean="0"/>
              <a:t>Informative</a:t>
            </a:r>
          </a:p>
          <a:p>
            <a:pPr marL="0" indent="0">
              <a:buNone/>
            </a:pPr>
            <a:r>
              <a:rPr lang="en-US" dirty="0" smtClean="0"/>
              <a:t>Positive</a:t>
            </a:r>
          </a:p>
          <a:p>
            <a:pPr marL="0" indent="0">
              <a:buNone/>
            </a:pPr>
            <a:r>
              <a:rPr lang="en-US" dirty="0" smtClean="0"/>
              <a:t>Productive</a:t>
            </a:r>
          </a:p>
          <a:p>
            <a:pPr marL="0" indent="0">
              <a:buNone/>
            </a:pPr>
            <a:r>
              <a:rPr lang="en-US" dirty="0" smtClean="0"/>
              <a:t>We’ve </a:t>
            </a:r>
            <a:r>
              <a:rPr lang="en-US" dirty="0"/>
              <a:t>repeatedly used the phrase “effective communication.” But what does this really mean? What is effective communication</a:t>
            </a:r>
            <a:r>
              <a:rPr lang="en-US" dirty="0" smtClean="0"/>
              <a:t>?</a:t>
            </a:r>
          </a:p>
          <a:p>
            <a:pPr marL="0" indent="0">
              <a:buNone/>
            </a:pPr>
            <a:r>
              <a:rPr lang="en-US" dirty="0" smtClean="0"/>
              <a:t>It </a:t>
            </a:r>
            <a:r>
              <a:rPr lang="en-US" dirty="0"/>
              <a:t>is interactive. It flows both ways. You speak and you listen</a:t>
            </a:r>
            <a:r>
              <a:rPr lang="en-US" dirty="0" smtClean="0"/>
              <a:t>.</a:t>
            </a:r>
          </a:p>
          <a:p>
            <a:pPr marL="0" indent="0">
              <a:buNone/>
            </a:pPr>
            <a:r>
              <a:rPr lang="en-US" dirty="0" smtClean="0"/>
              <a:t>Effective </a:t>
            </a:r>
            <a:r>
              <a:rPr lang="en-US" dirty="0"/>
              <a:t>communication is also informative. It tells you and others what you need to know</a:t>
            </a:r>
            <a:r>
              <a:rPr lang="en-US" dirty="0" smtClean="0"/>
              <a:t>.</a:t>
            </a:r>
          </a:p>
          <a:p>
            <a:pPr marL="0" indent="0">
              <a:buNone/>
            </a:pPr>
            <a:r>
              <a:rPr lang="en-US" dirty="0" smtClean="0"/>
              <a:t>It </a:t>
            </a:r>
            <a:r>
              <a:rPr lang="en-US" dirty="0"/>
              <a:t>is positive. It focuses on the exchange of ideas and information to improve relationships and interactions on the job</a:t>
            </a:r>
            <a:r>
              <a:rPr lang="en-US" dirty="0" smtClean="0"/>
              <a:t>.</a:t>
            </a:r>
          </a:p>
          <a:p>
            <a:pPr marL="0" indent="0">
              <a:buNone/>
            </a:pPr>
            <a:r>
              <a:rPr lang="en-US" dirty="0" smtClean="0"/>
              <a:t>And </a:t>
            </a:r>
            <a:r>
              <a:rPr lang="en-US" dirty="0"/>
              <a:t>finally, effective communication is productive. It allows you to interact successfully with co-workers and do what you have to do to perform your job efficiently.</a:t>
            </a:r>
          </a:p>
        </p:txBody>
      </p:sp>
    </p:spTree>
    <p:extLst>
      <p:ext uri="{BB962C8B-B14F-4D97-AF65-F5344CB8AC3E}">
        <p14:creationId xmlns:p14="http://schemas.microsoft.com/office/powerpoint/2010/main" val="1211068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Communication Breaks Down</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ü"/>
            </a:pPr>
            <a:r>
              <a:rPr lang="en-US" dirty="0" smtClean="0"/>
              <a:t>Too </a:t>
            </a:r>
            <a:r>
              <a:rPr lang="en-US" dirty="0"/>
              <a:t>many links in the </a:t>
            </a:r>
            <a:r>
              <a:rPr lang="en-US" dirty="0" smtClean="0"/>
              <a:t>chain</a:t>
            </a:r>
          </a:p>
          <a:p>
            <a:pPr>
              <a:buFont typeface="Wingdings" pitchFamily="2" charset="2"/>
              <a:buChar char="ü"/>
            </a:pPr>
            <a:r>
              <a:rPr lang="en-US" dirty="0" smtClean="0"/>
              <a:t>Too </a:t>
            </a:r>
            <a:r>
              <a:rPr lang="en-US" dirty="0"/>
              <a:t>many </a:t>
            </a:r>
            <a:r>
              <a:rPr lang="en-US" dirty="0" smtClean="0"/>
              <a:t>messages</a:t>
            </a:r>
          </a:p>
          <a:p>
            <a:pPr>
              <a:buFont typeface="Wingdings" pitchFamily="2" charset="2"/>
              <a:buChar char="ü"/>
            </a:pPr>
            <a:r>
              <a:rPr lang="en-US" dirty="0" smtClean="0"/>
              <a:t>Lack </a:t>
            </a:r>
            <a:r>
              <a:rPr lang="en-US" dirty="0"/>
              <a:t>of </a:t>
            </a:r>
            <a:r>
              <a:rPr lang="en-US" dirty="0" smtClean="0"/>
              <a:t>clarity</a:t>
            </a:r>
          </a:p>
          <a:p>
            <a:pPr>
              <a:buFont typeface="Wingdings" pitchFamily="2" charset="2"/>
              <a:buChar char="ü"/>
            </a:pPr>
            <a:r>
              <a:rPr lang="en-US" dirty="0" smtClean="0"/>
              <a:t>Unfortunately</a:t>
            </a:r>
            <a:r>
              <a:rPr lang="en-US" dirty="0"/>
              <a:t>, workplace communication isn’t always effective. There are several key reasons why communication can break </a:t>
            </a:r>
            <a:r>
              <a:rPr lang="en-US" dirty="0" smtClean="0"/>
              <a:t>down.</a:t>
            </a:r>
          </a:p>
          <a:p>
            <a:pPr>
              <a:buFont typeface="Wingdings" pitchFamily="2" charset="2"/>
              <a:buChar char="ü"/>
            </a:pPr>
            <a:r>
              <a:rPr lang="en-US" dirty="0" smtClean="0"/>
              <a:t>Sometimes </a:t>
            </a:r>
            <a:r>
              <a:rPr lang="en-US" dirty="0"/>
              <a:t>your message gets passed from person to person. The more links in the communication chain, the more quickly your message can become distorted, and the less accurate the information received by those furthest down the chain will be. In a couple of minutes we’ll conduct a little experiment to see exactly how this might occur</a:t>
            </a:r>
            <a:r>
              <a:rPr lang="en-US" dirty="0" smtClean="0"/>
              <a:t>.</a:t>
            </a:r>
          </a:p>
          <a:p>
            <a:pPr>
              <a:buFont typeface="Wingdings" pitchFamily="2" charset="2"/>
              <a:buChar char="ü"/>
            </a:pPr>
            <a:r>
              <a:rPr lang="en-US" dirty="0" smtClean="0"/>
              <a:t>Communication </a:t>
            </a:r>
            <a:r>
              <a:rPr lang="en-US" dirty="0"/>
              <a:t>also breaks down when too many messages are being communicated all at once. It’s hard to absorb so much information at one time. Realize, too, that any communication of yours is competing with a lot of other information people are receiving from other sources</a:t>
            </a:r>
            <a:r>
              <a:rPr lang="en-US" dirty="0" smtClean="0"/>
              <a:t>.</a:t>
            </a:r>
          </a:p>
          <a:p>
            <a:pPr>
              <a:buFont typeface="Wingdings" pitchFamily="2" charset="2"/>
              <a:buChar char="ü"/>
            </a:pPr>
            <a:r>
              <a:rPr lang="en-US" dirty="0" smtClean="0"/>
              <a:t>Another </a:t>
            </a:r>
            <a:r>
              <a:rPr lang="en-US" dirty="0"/>
              <a:t>cause of communication breakdown is lack of clarity. If your message is confusing or ambiguous, what a person actually hears might be quite different from what you intended to say.</a:t>
            </a:r>
          </a:p>
        </p:txBody>
      </p:sp>
    </p:spTree>
    <p:extLst>
      <p:ext uri="{BB962C8B-B14F-4D97-AF65-F5344CB8AC3E}">
        <p14:creationId xmlns:p14="http://schemas.microsoft.com/office/powerpoint/2010/main" val="1685398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Communication Breaks Down (cont.)</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en-US" dirty="0" smtClean="0"/>
              <a:t>Undefined expectations</a:t>
            </a:r>
          </a:p>
          <a:p>
            <a:pPr>
              <a:buFont typeface="Wingdings" pitchFamily="2" charset="2"/>
              <a:buChar char="ü"/>
            </a:pPr>
            <a:r>
              <a:rPr lang="en-US" dirty="0" smtClean="0"/>
              <a:t>Inadequate listening</a:t>
            </a:r>
          </a:p>
          <a:p>
            <a:pPr>
              <a:buFont typeface="Wingdings" pitchFamily="2" charset="2"/>
              <a:buChar char="ü"/>
            </a:pPr>
            <a:r>
              <a:rPr lang="en-US" dirty="0" smtClean="0"/>
              <a:t>Failure </a:t>
            </a:r>
            <a:r>
              <a:rPr lang="en-US" dirty="0"/>
              <a:t>to target </a:t>
            </a:r>
            <a:r>
              <a:rPr lang="en-US" dirty="0" smtClean="0"/>
              <a:t>audience</a:t>
            </a:r>
          </a:p>
          <a:p>
            <a:pPr>
              <a:buFont typeface="Wingdings" pitchFamily="2" charset="2"/>
              <a:buChar char="ü"/>
            </a:pPr>
            <a:r>
              <a:rPr lang="en-US" dirty="0" smtClean="0"/>
              <a:t>Another </a:t>
            </a:r>
            <a:r>
              <a:rPr lang="en-US" dirty="0"/>
              <a:t>reason communication frequently breaks down is undefined expectations. It is important to know and express what you expect to happen as a result of your communication. If expectations are not clearly defined, you may be unpleasantly surprised by the </a:t>
            </a:r>
            <a:r>
              <a:rPr lang="en-US" dirty="0" smtClean="0"/>
              <a:t>results</a:t>
            </a:r>
          </a:p>
          <a:p>
            <a:pPr>
              <a:buFont typeface="Wingdings" pitchFamily="2" charset="2"/>
              <a:buChar char="ü"/>
            </a:pPr>
            <a:r>
              <a:rPr lang="en-US" dirty="0" smtClean="0"/>
              <a:t>.</a:t>
            </a:r>
            <a:r>
              <a:rPr lang="en-US" dirty="0"/>
              <a:t>As we said earlier, effective communication is interactive. It flows two ways. When you communicate a message without taking the time to listen carefully to the response, the communication is </a:t>
            </a:r>
            <a:r>
              <a:rPr lang="en-US" dirty="0" smtClean="0"/>
              <a:t>incomplete.</a:t>
            </a:r>
          </a:p>
          <a:p>
            <a:pPr>
              <a:buFont typeface="Wingdings" pitchFamily="2" charset="2"/>
              <a:buChar char="ü"/>
            </a:pPr>
            <a:r>
              <a:rPr lang="en-US" dirty="0" smtClean="0"/>
              <a:t>Failure </a:t>
            </a:r>
            <a:r>
              <a:rPr lang="en-US" dirty="0"/>
              <a:t>to consider your audience—the person or people to whom you are speaking—usually leads to serious communication breakdowns. If you don’t take their concerns and priorities into account before you speak, they might very well not really hear what you have to say. We’ll talk more about targeting your audience a little later in the session.</a:t>
            </a:r>
          </a:p>
        </p:txBody>
      </p:sp>
    </p:spTree>
    <p:extLst>
      <p:ext uri="{BB962C8B-B14F-4D97-AF65-F5344CB8AC3E}">
        <p14:creationId xmlns:p14="http://schemas.microsoft.com/office/powerpoint/2010/main" val="3545481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Facts About Communication</a:t>
            </a:r>
            <a:endParaRPr lang="en-US" dirty="0"/>
          </a:p>
        </p:txBody>
      </p:sp>
      <p:sp>
        <p:nvSpPr>
          <p:cNvPr id="3" name="Content Placeholder 2"/>
          <p:cNvSpPr>
            <a:spLocks noGrp="1"/>
          </p:cNvSpPr>
          <p:nvPr>
            <p:ph idx="1"/>
          </p:nvPr>
        </p:nvSpPr>
        <p:spPr/>
        <p:txBody>
          <a:bodyPr/>
          <a:lstStyle/>
          <a:p>
            <a:pPr marL="0" indent="0">
              <a:buNone/>
            </a:pPr>
            <a:r>
              <a:rPr lang="en-US" dirty="0" smtClean="0"/>
              <a:t>Do </a:t>
            </a:r>
            <a:r>
              <a:rPr lang="en-US" dirty="0"/>
              <a:t>you understand what we’ve </a:t>
            </a:r>
            <a:r>
              <a:rPr lang="en-US" dirty="0" err="1"/>
              <a:t>discussed?Now</a:t>
            </a:r>
            <a:r>
              <a:rPr lang="en-US" dirty="0"/>
              <a:t> it’s time to ask yourself if you understand the information presented so far. What good communication means? Why communication can break </a:t>
            </a:r>
            <a:r>
              <a:rPr lang="en-US" dirty="0" err="1"/>
              <a:t>down?Now</a:t>
            </a:r>
            <a:r>
              <a:rPr lang="en-US" dirty="0"/>
              <a:t> we’ll discuss the basic techniques for effective communication on the job.</a:t>
            </a:r>
          </a:p>
        </p:txBody>
      </p:sp>
    </p:spTree>
    <p:extLst>
      <p:ext uri="{BB962C8B-B14F-4D97-AF65-F5344CB8AC3E}">
        <p14:creationId xmlns:p14="http://schemas.microsoft.com/office/powerpoint/2010/main" val="468529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 Your Message Across</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en-US" dirty="0" smtClean="0"/>
              <a:t>Think </a:t>
            </a:r>
            <a:r>
              <a:rPr lang="en-US" dirty="0"/>
              <a:t>about what you want to </a:t>
            </a:r>
            <a:r>
              <a:rPr lang="en-US" dirty="0" smtClean="0"/>
              <a:t>say</a:t>
            </a:r>
          </a:p>
          <a:p>
            <a:pPr>
              <a:buFont typeface="Wingdings" pitchFamily="2" charset="2"/>
              <a:buChar char="ü"/>
            </a:pPr>
            <a:r>
              <a:rPr lang="en-US" dirty="0" smtClean="0"/>
              <a:t>Organize </a:t>
            </a:r>
            <a:r>
              <a:rPr lang="en-US" dirty="0"/>
              <a:t>your thoughts into a logical </a:t>
            </a:r>
            <a:r>
              <a:rPr lang="en-US" dirty="0" smtClean="0"/>
              <a:t>sequence</a:t>
            </a:r>
          </a:p>
          <a:p>
            <a:pPr>
              <a:buFont typeface="Wingdings" pitchFamily="2" charset="2"/>
              <a:buChar char="ü"/>
            </a:pPr>
            <a:r>
              <a:rPr lang="en-US" dirty="0" smtClean="0"/>
              <a:t>Consider </a:t>
            </a:r>
            <a:r>
              <a:rPr lang="en-US" dirty="0"/>
              <a:t>your </a:t>
            </a:r>
            <a:r>
              <a:rPr lang="en-US" dirty="0" smtClean="0"/>
              <a:t>expectations</a:t>
            </a:r>
          </a:p>
          <a:p>
            <a:pPr>
              <a:buFont typeface="Wingdings" pitchFamily="2" charset="2"/>
              <a:buChar char="ü"/>
            </a:pPr>
            <a:r>
              <a:rPr lang="en-US" dirty="0" smtClean="0"/>
              <a:t>Keep </a:t>
            </a:r>
            <a:r>
              <a:rPr lang="en-US" dirty="0"/>
              <a:t>it </a:t>
            </a:r>
            <a:r>
              <a:rPr lang="en-US" dirty="0" smtClean="0"/>
              <a:t>simple</a:t>
            </a:r>
          </a:p>
          <a:p>
            <a:pPr>
              <a:buFont typeface="Wingdings" pitchFamily="2" charset="2"/>
              <a:buChar char="ü"/>
            </a:pPr>
            <a:r>
              <a:rPr lang="en-US" dirty="0" smtClean="0"/>
              <a:t>Effective </a:t>
            </a:r>
            <a:r>
              <a:rPr lang="en-US" dirty="0"/>
              <a:t>communication begins with a message. The message is the information you want to transfer from your head into the minds and hearts of the people to whom you speak or to whom you write</a:t>
            </a:r>
            <a:r>
              <a:rPr lang="en-US" dirty="0" smtClean="0"/>
              <a:t>.</a:t>
            </a:r>
          </a:p>
          <a:p>
            <a:pPr>
              <a:buFont typeface="Wingdings" pitchFamily="2" charset="2"/>
              <a:buChar char="ü"/>
            </a:pPr>
            <a:r>
              <a:rPr lang="en-US" dirty="0" smtClean="0"/>
              <a:t>Before </a:t>
            </a:r>
            <a:r>
              <a:rPr lang="en-US" dirty="0"/>
              <a:t>you speak or write, think carefully about what you want to say. Be as clear as possible about each of the points you want to make</a:t>
            </a:r>
            <a:r>
              <a:rPr lang="en-US" dirty="0" smtClean="0"/>
              <a:t>.</a:t>
            </a:r>
          </a:p>
          <a:p>
            <a:pPr>
              <a:buFont typeface="Wingdings" pitchFamily="2" charset="2"/>
              <a:buChar char="ü"/>
            </a:pPr>
            <a:r>
              <a:rPr lang="en-US" dirty="0" smtClean="0"/>
              <a:t>Then</a:t>
            </a:r>
            <a:r>
              <a:rPr lang="en-US" dirty="0"/>
              <a:t>, organize your thoughts into a logical sequence for communication</a:t>
            </a:r>
            <a:r>
              <a:rPr lang="en-US" dirty="0" smtClean="0"/>
              <a:t>.</a:t>
            </a:r>
          </a:p>
          <a:p>
            <a:pPr>
              <a:buFont typeface="Wingdings" pitchFamily="2" charset="2"/>
              <a:buChar char="ü"/>
            </a:pPr>
            <a:r>
              <a:rPr lang="en-US" dirty="0" smtClean="0"/>
              <a:t>Next</a:t>
            </a:r>
            <a:r>
              <a:rPr lang="en-US" dirty="0"/>
              <a:t>, consider your expectations. What results do you expect from this communication? Do you expect the other person to take some action as a result of what you tell them? Make sure your expectations are clearly outlined in your message</a:t>
            </a:r>
            <a:r>
              <a:rPr lang="en-US" dirty="0" smtClean="0"/>
              <a:t>.</a:t>
            </a:r>
          </a:p>
          <a:p>
            <a:pPr>
              <a:buFont typeface="Wingdings" pitchFamily="2" charset="2"/>
              <a:buChar char="ü"/>
            </a:pPr>
            <a:r>
              <a:rPr lang="en-US" dirty="0" smtClean="0"/>
              <a:t>Keep </a:t>
            </a:r>
            <a:r>
              <a:rPr lang="en-US" dirty="0"/>
              <a:t>your communications simple. One message at a time, simply and directly stated, is more likely to be heard and understood.</a:t>
            </a:r>
          </a:p>
        </p:txBody>
      </p:sp>
    </p:spTree>
    <p:extLst>
      <p:ext uri="{BB962C8B-B14F-4D97-AF65-F5344CB8AC3E}">
        <p14:creationId xmlns:p14="http://schemas.microsoft.com/office/powerpoint/2010/main" val="1055982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Get Your Message Across (cont.)</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en-US" dirty="0" smtClean="0"/>
              <a:t>Be precise</a:t>
            </a:r>
          </a:p>
          <a:p>
            <a:pPr>
              <a:buFont typeface="Wingdings" pitchFamily="2" charset="2"/>
              <a:buChar char="ü"/>
            </a:pPr>
            <a:r>
              <a:rPr lang="en-US" dirty="0" smtClean="0"/>
              <a:t>Be concise</a:t>
            </a:r>
          </a:p>
          <a:p>
            <a:pPr>
              <a:buFont typeface="Wingdings" pitchFamily="2" charset="2"/>
              <a:buChar char="ü"/>
            </a:pPr>
            <a:r>
              <a:rPr lang="en-US" dirty="0" smtClean="0"/>
              <a:t>Demonstrate </a:t>
            </a:r>
            <a:r>
              <a:rPr lang="en-US" dirty="0"/>
              <a:t>when </a:t>
            </a:r>
            <a:r>
              <a:rPr lang="en-US" dirty="0" smtClean="0"/>
              <a:t>appropriate</a:t>
            </a:r>
          </a:p>
          <a:p>
            <a:pPr>
              <a:buFont typeface="Wingdings" pitchFamily="2" charset="2"/>
              <a:buChar char="ü"/>
            </a:pPr>
            <a:r>
              <a:rPr lang="en-US" dirty="0" smtClean="0"/>
              <a:t>Repeat </a:t>
            </a:r>
            <a:r>
              <a:rPr lang="en-US" dirty="0"/>
              <a:t>your </a:t>
            </a:r>
            <a:r>
              <a:rPr lang="en-US" dirty="0" smtClean="0"/>
              <a:t>message</a:t>
            </a:r>
          </a:p>
          <a:p>
            <a:pPr>
              <a:buFont typeface="Wingdings" pitchFamily="2" charset="2"/>
              <a:buChar char="ü"/>
            </a:pPr>
            <a:r>
              <a:rPr lang="en-US" dirty="0" smtClean="0"/>
              <a:t>To </a:t>
            </a:r>
            <a:r>
              <a:rPr lang="en-US" dirty="0"/>
              <a:t>get your message across, be as precise as possible. Use concrete language and examples to explain what you mean so that you leave no room for misinterpretation</a:t>
            </a:r>
            <a:r>
              <a:rPr lang="en-US" dirty="0" smtClean="0"/>
              <a:t>.</a:t>
            </a:r>
          </a:p>
          <a:p>
            <a:pPr>
              <a:buFont typeface="Wingdings" pitchFamily="2" charset="2"/>
              <a:buChar char="ü"/>
            </a:pPr>
            <a:r>
              <a:rPr lang="en-US" dirty="0" smtClean="0"/>
              <a:t>Be </a:t>
            </a:r>
            <a:r>
              <a:rPr lang="en-US" dirty="0"/>
              <a:t>concise. Say only what needs to be said to get your point across. A lot of extra words will only confuse the issue</a:t>
            </a:r>
            <a:r>
              <a:rPr lang="en-US" dirty="0" smtClean="0"/>
              <a:t>.</a:t>
            </a:r>
          </a:p>
          <a:p>
            <a:pPr>
              <a:buFont typeface="Wingdings" pitchFamily="2" charset="2"/>
              <a:buChar char="ü"/>
            </a:pPr>
            <a:r>
              <a:rPr lang="en-US" dirty="0" smtClean="0"/>
              <a:t>Demonstrate </a:t>
            </a:r>
            <a:r>
              <a:rPr lang="en-US" dirty="0"/>
              <a:t>what you mean when appropriate. You know what they say: A picture is worth a thousand words. Show the other person what you mean, or draw them a diagram, a chart, or a graph to emphasize and enhance your message</a:t>
            </a:r>
            <a:r>
              <a:rPr lang="en-US" dirty="0" smtClean="0"/>
              <a:t>.</a:t>
            </a:r>
          </a:p>
          <a:p>
            <a:pPr>
              <a:buFont typeface="Wingdings" pitchFamily="2" charset="2"/>
              <a:buChar char="ü"/>
            </a:pPr>
            <a:r>
              <a:rPr lang="en-US" dirty="0" smtClean="0"/>
              <a:t>Finally</a:t>
            </a:r>
            <a:r>
              <a:rPr lang="en-US" dirty="0"/>
              <a:t>, repeat your message as needed. Studies have shown that a message often needs to be repeated on several different occasions to get through.</a:t>
            </a:r>
          </a:p>
        </p:txBody>
      </p:sp>
    </p:spTree>
    <p:extLst>
      <p:ext uri="{BB962C8B-B14F-4D97-AF65-F5344CB8AC3E}">
        <p14:creationId xmlns:p14="http://schemas.microsoft.com/office/powerpoint/2010/main" val="2086669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3532</Words>
  <Application>Microsoft Office PowerPoint</Application>
  <PresentationFormat>On-screen Show (4:3)</PresentationFormat>
  <Paragraphs>209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Benefits of Effective Training Communication</vt:lpstr>
      <vt:lpstr>Benefits of Effective Communication (cont.)</vt:lpstr>
      <vt:lpstr> What Is Effective Communication?</vt:lpstr>
      <vt:lpstr>Why Communication Breaks Down</vt:lpstr>
      <vt:lpstr>Why Communication Breaks Down (cont.)</vt:lpstr>
      <vt:lpstr>Facts About Communication</vt:lpstr>
      <vt:lpstr>Get Your Message Across</vt:lpstr>
      <vt:lpstr> Get Your Message Across (cont.)</vt:lpstr>
      <vt:lpstr>Consider Your Delivery And Timing</vt:lpstr>
      <vt:lpstr> Consider Your Delivery And Timing (cont.)</vt:lpstr>
      <vt:lpstr>Target Your Audience Whom are you addressing?</vt:lpstr>
      <vt:lpstr>Establish Credibility</vt:lpstr>
      <vt:lpstr>Listen Actively Focus on the speaker Keep an open mind</vt:lpstr>
      <vt:lpstr>Understand the Power of Nonverbal Communication</vt:lpstr>
      <vt:lpstr>Power of Nonverbal Communication (cont.)</vt:lpstr>
      <vt:lpstr>Basic Techniques of Effective Communication</vt:lpstr>
      <vt:lpstr>The Art of Criticism Do it in private Begin with a positive statement</vt:lpstr>
      <vt:lpstr> Communicating Bad News</vt:lpstr>
      <vt:lpstr>Overcoming Resistance</vt:lpstr>
      <vt:lpstr>Participating Effectively In Meetings</vt:lpstr>
      <vt:lpstr> Participating Effectively In Meetings (cont.) </vt:lpstr>
      <vt:lpstr>Key Points to Remember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7</cp:revision>
  <dcterms:created xsi:type="dcterms:W3CDTF">2021-04-27T16:40:44Z</dcterms:created>
  <dcterms:modified xsi:type="dcterms:W3CDTF">2021-04-27T19:38:32Z</dcterms:modified>
</cp:coreProperties>
</file>