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320AE79C-001A-4B61-A7EF-B77181F2BAD6}" type="datetimeFigureOut">
              <a:rPr lang="en-US" smtClean="0"/>
              <a:t>5/3/2021</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169495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219991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268918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91723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1601194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20AE79C-001A-4B61-A7EF-B77181F2BAD6}"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2608144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20AE79C-001A-4B61-A7EF-B77181F2BAD6}"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714301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0AE79C-001A-4B61-A7EF-B77181F2BAD6}"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4007965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0AE79C-001A-4B61-A7EF-B77181F2BAD6}"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282605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0AE79C-001A-4B61-A7EF-B77181F2BAD6}"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85968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0AE79C-001A-4B61-A7EF-B77181F2BAD6}"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121306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116120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0AE79C-001A-4B61-A7EF-B77181F2BAD6}"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261524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0AE79C-001A-4B61-A7EF-B77181F2BAD6}"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33022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AE79C-001A-4B61-A7EF-B77181F2BAD6}"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1304706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3949580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E79C-001A-4B61-A7EF-B77181F2BAD6}"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9D2C3-99AD-4EE2-86AE-F72FAB12C657}" type="slidenum">
              <a:rPr lang="en-US" smtClean="0"/>
              <a:t>‹#›</a:t>
            </a:fld>
            <a:endParaRPr lang="en-US"/>
          </a:p>
        </p:txBody>
      </p:sp>
    </p:spTree>
    <p:extLst>
      <p:ext uri="{BB962C8B-B14F-4D97-AF65-F5344CB8AC3E}">
        <p14:creationId xmlns:p14="http://schemas.microsoft.com/office/powerpoint/2010/main" val="3585651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20AE79C-001A-4B61-A7EF-B77181F2BAD6}" type="datetimeFigureOut">
              <a:rPr lang="en-US" smtClean="0"/>
              <a:t>5/3/2021</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BB9D2C3-99AD-4EE2-86AE-F72FAB12C657}" type="slidenum">
              <a:rPr lang="en-US" smtClean="0"/>
              <a:t>‹#›</a:t>
            </a:fld>
            <a:endParaRPr lang="en-US"/>
          </a:p>
        </p:txBody>
      </p:sp>
    </p:spTree>
    <p:extLst>
      <p:ext uri="{BB962C8B-B14F-4D97-AF65-F5344CB8AC3E}">
        <p14:creationId xmlns:p14="http://schemas.microsoft.com/office/powerpoint/2010/main" val="59984844"/>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 id="214748382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9F01-9437-4E58-8143-9C806C4E1D2D}"/>
              </a:ext>
            </a:extLst>
          </p:cNvPr>
          <p:cNvSpPr>
            <a:spLocks noGrp="1"/>
          </p:cNvSpPr>
          <p:nvPr>
            <p:ph type="ctrTitle"/>
          </p:nvPr>
        </p:nvSpPr>
        <p:spPr>
          <a:xfrm>
            <a:off x="1676399" y="676276"/>
            <a:ext cx="7134225" cy="1645920"/>
          </a:xfrm>
        </p:spPr>
        <p:txBody>
          <a:bodyPr/>
          <a:lstStyle/>
          <a:p>
            <a:pPr algn="ctr"/>
            <a:r>
              <a:rPr lang="hi-IN" dirty="0">
                <a:solidFill>
                  <a:srgbClr val="FFFF00"/>
                </a:solidFill>
              </a:rPr>
              <a:t>मतिराम</a:t>
            </a:r>
            <a:br>
              <a:rPr lang="hi-IN" dirty="0"/>
            </a:br>
            <a:r>
              <a:rPr lang="hi-IN" dirty="0"/>
              <a:t>(1604 ई. – 1701 ई.)</a:t>
            </a:r>
            <a:endParaRPr lang="en-US" dirty="0"/>
          </a:p>
        </p:txBody>
      </p:sp>
      <p:sp>
        <p:nvSpPr>
          <p:cNvPr id="3" name="Subtitle 2">
            <a:extLst>
              <a:ext uri="{FF2B5EF4-FFF2-40B4-BE49-F238E27FC236}">
                <a16:creationId xmlns:a16="http://schemas.microsoft.com/office/drawing/2014/main" id="{DF9BDC79-EF71-44B6-9C55-AD14646A9F58}"/>
              </a:ext>
            </a:extLst>
          </p:cNvPr>
          <p:cNvSpPr>
            <a:spLocks noGrp="1"/>
          </p:cNvSpPr>
          <p:nvPr>
            <p:ph type="subTitle" idx="1"/>
          </p:nvPr>
        </p:nvSpPr>
        <p:spPr>
          <a:xfrm>
            <a:off x="2695194" y="3091757"/>
            <a:ext cx="6801612" cy="3089967"/>
          </a:xfrm>
        </p:spPr>
        <p:txBody>
          <a:bodyPr>
            <a:normAutofit/>
          </a:bodyPr>
          <a:lstStyle/>
          <a:p>
            <a:pPr marL="285750" indent="-285750" algn="just">
              <a:buFont typeface="Arial" panose="020B0604020202020204" pitchFamily="34" charset="0"/>
              <a:buChar char="•"/>
            </a:pPr>
            <a:r>
              <a:rPr lang="hi-IN" sz="2000" dirty="0">
                <a:solidFill>
                  <a:srgbClr val="FFFF00"/>
                </a:solidFill>
              </a:rPr>
              <a:t>पिता – विश्वनाथ त्रिपाठी</a:t>
            </a:r>
          </a:p>
          <a:p>
            <a:pPr marL="285750" indent="-285750" algn="just">
              <a:buFont typeface="Arial" panose="020B0604020202020204" pitchFamily="34" charset="0"/>
              <a:buChar char="•"/>
            </a:pPr>
            <a:r>
              <a:rPr lang="hi-IN" sz="2000" dirty="0">
                <a:solidFill>
                  <a:srgbClr val="FFFF00"/>
                </a:solidFill>
              </a:rPr>
              <a:t>आश्रयदाता</a:t>
            </a:r>
          </a:p>
          <a:p>
            <a:pPr marL="457200" indent="-457200" algn="l">
              <a:buFont typeface="+mj-lt"/>
              <a:buAutoNum type="arabicPeriod"/>
            </a:pPr>
            <a:r>
              <a:rPr lang="hi-IN" sz="2000" dirty="0">
                <a:solidFill>
                  <a:srgbClr val="FFFF00"/>
                </a:solidFill>
              </a:rPr>
              <a:t>जहाँगीर</a:t>
            </a:r>
          </a:p>
          <a:p>
            <a:pPr marL="457200" indent="-457200" algn="l">
              <a:buFont typeface="+mj-lt"/>
              <a:buAutoNum type="arabicPeriod"/>
            </a:pPr>
            <a:r>
              <a:rPr lang="hi-IN" sz="2000" dirty="0">
                <a:solidFill>
                  <a:srgbClr val="FFFF00"/>
                </a:solidFill>
              </a:rPr>
              <a:t>बूंदी नरेश – राव भावसिंह हाड़ा</a:t>
            </a:r>
          </a:p>
          <a:p>
            <a:pPr marL="457200" indent="-457200" algn="l">
              <a:buFont typeface="+mj-lt"/>
              <a:buAutoNum type="arabicPeriod"/>
            </a:pPr>
            <a:r>
              <a:rPr lang="hi-IN" sz="2000" dirty="0">
                <a:solidFill>
                  <a:srgbClr val="FFFF00"/>
                </a:solidFill>
              </a:rPr>
              <a:t>कुँमायू नरेश – ज्ञानचंद </a:t>
            </a:r>
          </a:p>
          <a:p>
            <a:pPr marL="457200" indent="-457200" algn="l">
              <a:buFont typeface="+mj-lt"/>
              <a:buAutoNum type="arabicPeriod"/>
            </a:pPr>
            <a:r>
              <a:rPr lang="hi-IN" sz="2000" dirty="0">
                <a:solidFill>
                  <a:srgbClr val="FFFF00"/>
                </a:solidFill>
              </a:rPr>
              <a:t>बुन्देलखण्ड नरेश – स्वरूप सिंह बुन्देला</a:t>
            </a:r>
          </a:p>
        </p:txBody>
      </p:sp>
    </p:spTree>
    <p:extLst>
      <p:ext uri="{BB962C8B-B14F-4D97-AF65-F5344CB8AC3E}">
        <p14:creationId xmlns:p14="http://schemas.microsoft.com/office/powerpoint/2010/main" val="234930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2532-6DEC-4F92-A76B-46C106C2F840}"/>
              </a:ext>
            </a:extLst>
          </p:cNvPr>
          <p:cNvSpPr>
            <a:spLocks noGrp="1"/>
          </p:cNvSpPr>
          <p:nvPr>
            <p:ph type="title"/>
          </p:nvPr>
        </p:nvSpPr>
        <p:spPr>
          <a:xfrm>
            <a:off x="933449" y="857251"/>
            <a:ext cx="8841759" cy="1406522"/>
          </a:xfrm>
        </p:spPr>
        <p:txBody>
          <a:bodyPr>
            <a:normAutofit/>
          </a:bodyPr>
          <a:lstStyle/>
          <a:p>
            <a:pPr algn="ctr"/>
            <a:r>
              <a:rPr lang="hi-IN" sz="5400" dirty="0"/>
              <a:t>रचनाएँ</a:t>
            </a:r>
            <a:r>
              <a:rPr lang="hi-IN" sz="5400" dirty="0">
                <a:solidFill>
                  <a:srgbClr val="FFFF00"/>
                </a:solidFill>
              </a:rPr>
              <a:t> </a:t>
            </a:r>
            <a:endParaRPr lang="en-US" sz="5400" dirty="0">
              <a:solidFill>
                <a:srgbClr val="FFFF00"/>
              </a:solidFill>
            </a:endParaRPr>
          </a:p>
        </p:txBody>
      </p:sp>
      <p:sp>
        <p:nvSpPr>
          <p:cNvPr id="3" name="Content Placeholder 2">
            <a:extLst>
              <a:ext uri="{FF2B5EF4-FFF2-40B4-BE49-F238E27FC236}">
                <a16:creationId xmlns:a16="http://schemas.microsoft.com/office/drawing/2014/main" id="{4DD51FC2-E02E-4431-B4DF-B15948E1CCA4}"/>
              </a:ext>
            </a:extLst>
          </p:cNvPr>
          <p:cNvSpPr>
            <a:spLocks noGrp="1"/>
          </p:cNvSpPr>
          <p:nvPr>
            <p:ph idx="1"/>
          </p:nvPr>
        </p:nvSpPr>
        <p:spPr>
          <a:xfrm>
            <a:off x="1797666" y="2817814"/>
            <a:ext cx="8596668" cy="3259135"/>
          </a:xfrm>
        </p:spPr>
        <p:txBody>
          <a:bodyPr>
            <a:normAutofit/>
          </a:bodyPr>
          <a:lstStyle/>
          <a:p>
            <a:pPr>
              <a:lnSpc>
                <a:spcPct val="200000"/>
              </a:lnSpc>
            </a:pPr>
            <a:r>
              <a:rPr lang="hi-IN" sz="2000" dirty="0">
                <a:solidFill>
                  <a:srgbClr val="FFFF00"/>
                </a:solidFill>
              </a:rPr>
              <a:t>फूलमंजरी (रचनाकाल 1619 ई., जहाँगीर के आश्रय में लिखी गई)</a:t>
            </a:r>
          </a:p>
          <a:p>
            <a:pPr>
              <a:lnSpc>
                <a:spcPct val="200000"/>
              </a:lnSpc>
            </a:pPr>
            <a:r>
              <a:rPr lang="hi-IN" sz="2000" dirty="0">
                <a:solidFill>
                  <a:srgbClr val="FFFF00"/>
                </a:solidFill>
              </a:rPr>
              <a:t>ललित ललाम् (रचनाकाल 1661-64 ई., भावसिंह के आश्रय में)</a:t>
            </a:r>
          </a:p>
          <a:p>
            <a:pPr>
              <a:lnSpc>
                <a:spcPct val="200000"/>
              </a:lnSpc>
            </a:pPr>
            <a:r>
              <a:rPr lang="hi-IN" sz="2000" dirty="0">
                <a:solidFill>
                  <a:srgbClr val="FFFF00"/>
                </a:solidFill>
              </a:rPr>
              <a:t>सतसई (रचनाकाल 1681 ई., भोगनाथ के आश्रय में)</a:t>
            </a:r>
          </a:p>
          <a:p>
            <a:pPr>
              <a:lnSpc>
                <a:spcPct val="200000"/>
              </a:lnSpc>
            </a:pPr>
            <a:r>
              <a:rPr lang="hi-IN" sz="2000" dirty="0">
                <a:solidFill>
                  <a:srgbClr val="FFFF00"/>
                </a:solidFill>
              </a:rPr>
              <a:t>अलंकार पंचाशिका (रचनाकाल 1690 ई., ज्ञानचन्द के आश्रय में)                                </a:t>
            </a:r>
            <a:endParaRPr lang="en-US" sz="2000" dirty="0">
              <a:solidFill>
                <a:srgbClr val="FFFF00"/>
              </a:solidFill>
            </a:endParaRPr>
          </a:p>
        </p:txBody>
      </p:sp>
    </p:spTree>
    <p:extLst>
      <p:ext uri="{BB962C8B-B14F-4D97-AF65-F5344CB8AC3E}">
        <p14:creationId xmlns:p14="http://schemas.microsoft.com/office/powerpoint/2010/main" val="1121770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B672D9-3DAC-4D46-93DC-CF167326BABD}"/>
              </a:ext>
            </a:extLst>
          </p:cNvPr>
          <p:cNvSpPr>
            <a:spLocks noGrp="1"/>
          </p:cNvSpPr>
          <p:nvPr>
            <p:ph idx="1"/>
          </p:nvPr>
        </p:nvSpPr>
        <p:spPr>
          <a:xfrm>
            <a:off x="1797666" y="2046289"/>
            <a:ext cx="8596668" cy="3880773"/>
          </a:xfrm>
        </p:spPr>
        <p:txBody>
          <a:bodyPr>
            <a:normAutofit/>
          </a:bodyPr>
          <a:lstStyle/>
          <a:p>
            <a:pPr>
              <a:lnSpc>
                <a:spcPct val="200000"/>
              </a:lnSpc>
            </a:pPr>
            <a:r>
              <a:rPr lang="hi-IN" sz="2000" dirty="0">
                <a:solidFill>
                  <a:srgbClr val="FFFF00"/>
                </a:solidFill>
              </a:rPr>
              <a:t>वृत्तकौमुदी (रचनाकाल 1701 ई., स्वरुप सिंह बुन्देला के आश्रय में)</a:t>
            </a:r>
          </a:p>
          <a:p>
            <a:pPr>
              <a:lnSpc>
                <a:spcPct val="200000"/>
              </a:lnSpc>
            </a:pPr>
            <a:r>
              <a:rPr lang="hi-IN" sz="2000" dirty="0">
                <a:solidFill>
                  <a:srgbClr val="FFFF00"/>
                </a:solidFill>
              </a:rPr>
              <a:t>रसराज (रचनाकाल 1633-43 ई., स्वतंत्र रूप से लिखा गया)</a:t>
            </a:r>
          </a:p>
          <a:p>
            <a:pPr>
              <a:lnSpc>
                <a:spcPct val="200000"/>
              </a:lnSpc>
            </a:pPr>
            <a:r>
              <a:rPr lang="hi-IN" sz="2000" dirty="0">
                <a:solidFill>
                  <a:srgbClr val="FFFF00"/>
                </a:solidFill>
              </a:rPr>
              <a:t>लक्षण श्रृंगार (उपलब्ध नहीं)</a:t>
            </a:r>
          </a:p>
          <a:p>
            <a:pPr>
              <a:lnSpc>
                <a:spcPct val="200000"/>
              </a:lnSpc>
            </a:pPr>
            <a:r>
              <a:rPr lang="hi-IN" sz="2000" dirty="0">
                <a:solidFill>
                  <a:srgbClr val="FFFF00"/>
                </a:solidFill>
              </a:rPr>
              <a:t>साहित्यसार (उपलब्ध नहीं)</a:t>
            </a:r>
            <a:endParaRPr lang="en-US" sz="2000" dirty="0">
              <a:solidFill>
                <a:srgbClr val="FFFF00"/>
              </a:solidFill>
            </a:endParaRPr>
          </a:p>
        </p:txBody>
      </p:sp>
    </p:spTree>
    <p:extLst>
      <p:ext uri="{BB962C8B-B14F-4D97-AF65-F5344CB8AC3E}">
        <p14:creationId xmlns:p14="http://schemas.microsoft.com/office/powerpoint/2010/main" val="95211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56C62-E87F-43BA-A6BD-758D56495633}"/>
              </a:ext>
            </a:extLst>
          </p:cNvPr>
          <p:cNvSpPr>
            <a:spLocks noGrp="1"/>
          </p:cNvSpPr>
          <p:nvPr>
            <p:ph type="title"/>
          </p:nvPr>
        </p:nvSpPr>
        <p:spPr>
          <a:xfrm>
            <a:off x="1171575" y="561974"/>
            <a:ext cx="11420474" cy="1698523"/>
          </a:xfrm>
        </p:spPr>
        <p:txBody>
          <a:bodyPr>
            <a:normAutofit/>
          </a:bodyPr>
          <a:lstStyle/>
          <a:p>
            <a:pPr>
              <a:lnSpc>
                <a:spcPct val="150000"/>
              </a:lnSpc>
            </a:pPr>
            <a:r>
              <a:rPr lang="hi-IN" sz="3200" i="1" dirty="0"/>
              <a:t>तेरी और भांति की दीपसिखा सी देह</a:t>
            </a:r>
            <a:r>
              <a:rPr lang="hi-IN" sz="3200" b="0" i="1" dirty="0">
                <a:effectLst/>
                <a:latin typeface="-apple-system"/>
              </a:rPr>
              <a:t>।</a:t>
            </a:r>
            <a:br>
              <a:rPr lang="hi-IN" sz="3200" i="1" dirty="0"/>
            </a:br>
            <a:r>
              <a:rPr lang="hi-IN" sz="3200" i="1" dirty="0"/>
              <a:t>ज्यों ज्यों दीपति जगमगै, त्यों त्यों बढ़त सनेह</a:t>
            </a:r>
            <a:r>
              <a:rPr lang="hi-IN" sz="3200" b="0" i="1" dirty="0">
                <a:effectLst/>
                <a:latin typeface="-apple-system"/>
              </a:rPr>
              <a:t>।।</a:t>
            </a:r>
            <a:endParaRPr lang="en-US" sz="3200" i="1" dirty="0"/>
          </a:p>
        </p:txBody>
      </p:sp>
      <p:sp>
        <p:nvSpPr>
          <p:cNvPr id="3" name="Text Placeholder 2">
            <a:extLst>
              <a:ext uri="{FF2B5EF4-FFF2-40B4-BE49-F238E27FC236}">
                <a16:creationId xmlns:a16="http://schemas.microsoft.com/office/drawing/2014/main" id="{C852424E-A4D4-463B-B085-04C9A02084C3}"/>
              </a:ext>
            </a:extLst>
          </p:cNvPr>
          <p:cNvSpPr>
            <a:spLocks noGrp="1"/>
          </p:cNvSpPr>
          <p:nvPr>
            <p:ph type="body" idx="1"/>
          </p:nvPr>
        </p:nvSpPr>
        <p:spPr>
          <a:xfrm>
            <a:off x="677334" y="2609772"/>
            <a:ext cx="8596668" cy="3276677"/>
          </a:xfrm>
        </p:spPr>
        <p:txBody>
          <a:bodyPr/>
          <a:lstStyle/>
          <a:p>
            <a:pPr algn="just">
              <a:lnSpc>
                <a:spcPct val="150000"/>
              </a:lnSpc>
            </a:pPr>
            <a:r>
              <a:rPr lang="hi-IN" sz="2000" dirty="0">
                <a:solidFill>
                  <a:srgbClr val="FFFF00"/>
                </a:solidFill>
              </a:rPr>
              <a:t>प्रस्तुत दोहे में मतिराम ने उपमा व विरोधाभास अलंकारों का प्रयोग किया है</a:t>
            </a:r>
            <a:r>
              <a:rPr lang="hi-IN" sz="2000" b="0" i="0" dirty="0">
                <a:solidFill>
                  <a:srgbClr val="FFFF00"/>
                </a:solidFill>
                <a:effectLst/>
                <a:latin typeface="-apple-system"/>
              </a:rPr>
              <a:t>। प्रथम पंक्ति में जहाँ नायिका के देह की तुलना दीपक की ज्योति से कर उपमा का उदाहरण दिया है तो दूसरी पंक्ति में विरोधाभास का प्रयोग है कि दीपक की ज्योति बढ़ने से तेल ख़त्म होता है जबकि यहाँ नायिका की देह की कांति बढ़ने से स्नेह और अधिक बढ़ रहा है।</a:t>
            </a:r>
            <a:endParaRPr lang="en-US" dirty="0">
              <a:solidFill>
                <a:srgbClr val="FFFF00"/>
              </a:solidFill>
            </a:endParaRPr>
          </a:p>
        </p:txBody>
      </p:sp>
    </p:spTree>
    <p:extLst>
      <p:ext uri="{BB962C8B-B14F-4D97-AF65-F5344CB8AC3E}">
        <p14:creationId xmlns:p14="http://schemas.microsoft.com/office/powerpoint/2010/main" val="267582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011B-88AC-49D6-AA73-24CEA77DEBBA}"/>
              </a:ext>
            </a:extLst>
          </p:cNvPr>
          <p:cNvSpPr>
            <a:spLocks noGrp="1"/>
          </p:cNvSpPr>
          <p:nvPr>
            <p:ph type="title"/>
          </p:nvPr>
        </p:nvSpPr>
        <p:spPr>
          <a:xfrm>
            <a:off x="1133475" y="742950"/>
            <a:ext cx="8140528" cy="1727098"/>
          </a:xfrm>
        </p:spPr>
        <p:txBody>
          <a:bodyPr>
            <a:normAutofit/>
          </a:bodyPr>
          <a:lstStyle/>
          <a:p>
            <a:pPr>
              <a:lnSpc>
                <a:spcPct val="150000"/>
              </a:lnSpc>
            </a:pPr>
            <a:r>
              <a:rPr lang="hi-IN" sz="3200" i="1" dirty="0"/>
              <a:t>फूलति कली गुलाब की, सखि यह रूप लखै न</a:t>
            </a:r>
            <a:r>
              <a:rPr lang="hi-IN" sz="3200" b="0" i="1" dirty="0">
                <a:effectLst/>
                <a:latin typeface="-apple-system"/>
              </a:rPr>
              <a:t>।</a:t>
            </a:r>
            <a:br>
              <a:rPr lang="hi-IN" sz="3200" b="0" i="1" dirty="0">
                <a:effectLst/>
                <a:latin typeface="-apple-system"/>
              </a:rPr>
            </a:br>
            <a:r>
              <a:rPr lang="hi-IN" sz="3200" b="0" i="1" dirty="0">
                <a:effectLst/>
                <a:latin typeface="-apple-system"/>
              </a:rPr>
              <a:t>मनो बुलावति मधुप को, दै चुटकी की सैन।।</a:t>
            </a:r>
            <a:endParaRPr lang="en-US" sz="3200" i="1" dirty="0"/>
          </a:p>
        </p:txBody>
      </p:sp>
      <p:sp>
        <p:nvSpPr>
          <p:cNvPr id="3" name="Text Placeholder 2">
            <a:extLst>
              <a:ext uri="{FF2B5EF4-FFF2-40B4-BE49-F238E27FC236}">
                <a16:creationId xmlns:a16="http://schemas.microsoft.com/office/drawing/2014/main" id="{664DBA5C-77AB-4DE1-8B1D-1CA64B105DD9}"/>
              </a:ext>
            </a:extLst>
          </p:cNvPr>
          <p:cNvSpPr>
            <a:spLocks noGrp="1"/>
          </p:cNvSpPr>
          <p:nvPr>
            <p:ph type="body" idx="1"/>
          </p:nvPr>
        </p:nvSpPr>
        <p:spPr>
          <a:xfrm>
            <a:off x="677335" y="2875014"/>
            <a:ext cx="8596668" cy="3025877"/>
          </a:xfrm>
        </p:spPr>
        <p:txBody>
          <a:bodyPr>
            <a:normAutofit/>
          </a:bodyPr>
          <a:lstStyle/>
          <a:p>
            <a:pPr algn="just">
              <a:lnSpc>
                <a:spcPct val="150000"/>
              </a:lnSpc>
            </a:pPr>
            <a:r>
              <a:rPr lang="hi-IN" sz="2000" dirty="0">
                <a:solidFill>
                  <a:srgbClr val="FFFF00"/>
                </a:solidFill>
              </a:rPr>
              <a:t>प्रस्तुत दोहे मे मतिराम ने उत्प्रेक्षा अलंकार का सुन्दर प्रयोग किया है</a:t>
            </a:r>
            <a:r>
              <a:rPr lang="hi-IN" sz="2000" b="0" i="0" dirty="0">
                <a:solidFill>
                  <a:srgbClr val="FFFF00"/>
                </a:solidFill>
                <a:effectLst/>
                <a:latin typeface="-apple-system"/>
              </a:rPr>
              <a:t>। नायिका की सखी, उसके रूप का वर्णन करती हुई कहती है कि उसका गुलाब की कली के जैसा सुन्दर रूप ऐसा लगता है मानो भवरों को संकेत कर आमंत्रित कर रहा है। </a:t>
            </a:r>
            <a:endParaRPr lang="en-US" sz="2000" dirty="0">
              <a:solidFill>
                <a:srgbClr val="FFFF00"/>
              </a:solidFill>
            </a:endParaRPr>
          </a:p>
        </p:txBody>
      </p:sp>
    </p:spTree>
    <p:extLst>
      <p:ext uri="{BB962C8B-B14F-4D97-AF65-F5344CB8AC3E}">
        <p14:creationId xmlns:p14="http://schemas.microsoft.com/office/powerpoint/2010/main" val="977831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57C5F-7768-42D7-B196-AD028ABA35BB}"/>
              </a:ext>
            </a:extLst>
          </p:cNvPr>
          <p:cNvSpPr>
            <a:spLocks noGrp="1"/>
          </p:cNvSpPr>
          <p:nvPr>
            <p:ph type="title"/>
          </p:nvPr>
        </p:nvSpPr>
        <p:spPr>
          <a:xfrm>
            <a:off x="1076325" y="685800"/>
            <a:ext cx="8197678" cy="1697642"/>
          </a:xfrm>
        </p:spPr>
        <p:txBody>
          <a:bodyPr>
            <a:normAutofit/>
          </a:bodyPr>
          <a:lstStyle/>
          <a:p>
            <a:pPr>
              <a:lnSpc>
                <a:spcPct val="150000"/>
              </a:lnSpc>
            </a:pPr>
            <a:r>
              <a:rPr lang="hi-IN" sz="3200" i="1" dirty="0"/>
              <a:t>चंचलता तो चखनि की, कही न जाइ बनाय</a:t>
            </a:r>
            <a:r>
              <a:rPr lang="hi-IN" sz="3200" b="0" i="1" dirty="0">
                <a:effectLst/>
                <a:latin typeface="-apple-system"/>
              </a:rPr>
              <a:t>।</a:t>
            </a:r>
            <a:br>
              <a:rPr lang="hi-IN" sz="3200" i="1" dirty="0"/>
            </a:br>
            <a:r>
              <a:rPr lang="hi-IN" sz="3200" i="1" dirty="0"/>
              <a:t>जिन्है चाहि चंचल महा, चितौ अचल होइ जाय</a:t>
            </a:r>
            <a:r>
              <a:rPr lang="hi-IN" sz="3200" b="0" i="1" dirty="0">
                <a:effectLst/>
                <a:latin typeface="-apple-system"/>
              </a:rPr>
              <a:t>।।</a:t>
            </a:r>
            <a:endParaRPr lang="en-US" sz="3200" i="1" dirty="0"/>
          </a:p>
        </p:txBody>
      </p:sp>
      <p:sp>
        <p:nvSpPr>
          <p:cNvPr id="3" name="Text Placeholder 2">
            <a:extLst>
              <a:ext uri="{FF2B5EF4-FFF2-40B4-BE49-F238E27FC236}">
                <a16:creationId xmlns:a16="http://schemas.microsoft.com/office/drawing/2014/main" id="{513F26EC-C086-47E6-8D36-34B8B9F67DB8}"/>
              </a:ext>
            </a:extLst>
          </p:cNvPr>
          <p:cNvSpPr>
            <a:spLocks noGrp="1"/>
          </p:cNvSpPr>
          <p:nvPr>
            <p:ph type="body" idx="1"/>
          </p:nvPr>
        </p:nvSpPr>
        <p:spPr>
          <a:xfrm>
            <a:off x="677335" y="2859284"/>
            <a:ext cx="8596668" cy="3230550"/>
          </a:xfrm>
        </p:spPr>
        <p:txBody>
          <a:bodyPr>
            <a:normAutofit/>
          </a:bodyPr>
          <a:lstStyle/>
          <a:p>
            <a:pPr algn="just">
              <a:lnSpc>
                <a:spcPct val="150000"/>
              </a:lnSpc>
            </a:pPr>
            <a:r>
              <a:rPr lang="hi-IN" sz="2000" dirty="0">
                <a:solidFill>
                  <a:srgbClr val="FFFF00"/>
                </a:solidFill>
              </a:rPr>
              <a:t>मतिराम नायिका के सुन्दर-चंचल नैत्रो की प्रशंसा करते हुए कहते है कि नायिका के चंचल नेत्रों की शोभा वाणी और शब्दों से परे है वह उनकी प्रशंसा में निःशब्द हो गए है</a:t>
            </a:r>
            <a:r>
              <a:rPr lang="hi-IN" sz="2000" b="0" i="0" dirty="0">
                <a:solidFill>
                  <a:srgbClr val="FFFF00"/>
                </a:solidFill>
                <a:effectLst/>
                <a:latin typeface="-apple-system"/>
              </a:rPr>
              <a:t>। विशिष्ट बात यह है कि नायिका के नेत्र तो चंचल हैं परन्तु नेत्रो को देखने वाले का चित्त स्थिर हो जाता है अर्थात् नायिका के ऐसे सुन्दर नेत्रों से चित्त हट नहीं पाता। यहाँ विरोधाभास का सुन्दर वर्णन है।</a:t>
            </a:r>
            <a:endParaRPr lang="en-US" sz="2000" dirty="0">
              <a:solidFill>
                <a:srgbClr val="FFFF00"/>
              </a:solidFill>
            </a:endParaRPr>
          </a:p>
        </p:txBody>
      </p:sp>
    </p:spTree>
    <p:extLst>
      <p:ext uri="{BB962C8B-B14F-4D97-AF65-F5344CB8AC3E}">
        <p14:creationId xmlns:p14="http://schemas.microsoft.com/office/powerpoint/2010/main" val="384033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DA9DE-65D8-4D2B-A196-20E9320A628D}"/>
              </a:ext>
            </a:extLst>
          </p:cNvPr>
          <p:cNvSpPr>
            <a:spLocks noGrp="1"/>
          </p:cNvSpPr>
          <p:nvPr>
            <p:ph type="title"/>
          </p:nvPr>
        </p:nvSpPr>
        <p:spPr>
          <a:xfrm>
            <a:off x="962025" y="4114800"/>
            <a:ext cx="8245301" cy="1911350"/>
          </a:xfrm>
        </p:spPr>
        <p:txBody>
          <a:bodyPr>
            <a:noAutofit/>
          </a:bodyPr>
          <a:lstStyle/>
          <a:p>
            <a:pPr>
              <a:lnSpc>
                <a:spcPct val="150000"/>
              </a:lnSpc>
            </a:pPr>
            <a:r>
              <a:rPr lang="hi-IN" sz="2800" dirty="0">
                <a:solidFill>
                  <a:srgbClr val="FFFF00"/>
                </a:solidFill>
              </a:rPr>
              <a:t>डॉ. नीतू परिहार</a:t>
            </a:r>
            <a:br>
              <a:rPr lang="hi-IN" sz="2800" dirty="0">
                <a:solidFill>
                  <a:srgbClr val="FFFF00"/>
                </a:solidFill>
              </a:rPr>
            </a:br>
            <a:r>
              <a:rPr lang="hi-IN" sz="2800" dirty="0">
                <a:solidFill>
                  <a:srgbClr val="FFFF00"/>
                </a:solidFill>
              </a:rPr>
              <a:t>हिंदी–विभाग</a:t>
            </a:r>
            <a:br>
              <a:rPr lang="hi-IN" sz="2800" dirty="0">
                <a:solidFill>
                  <a:srgbClr val="FFFF00"/>
                </a:solidFill>
              </a:rPr>
            </a:br>
            <a:r>
              <a:rPr lang="hi-IN" sz="2800" dirty="0">
                <a:solidFill>
                  <a:srgbClr val="FFFF00"/>
                </a:solidFill>
              </a:rPr>
              <a:t>मोहनलाल सुखाड़िया विश्वविद्यालय, उदयपुर (राज.)</a:t>
            </a:r>
            <a:br>
              <a:rPr lang="en-US" sz="2800" dirty="0">
                <a:solidFill>
                  <a:srgbClr val="FFFF00"/>
                </a:solidFill>
              </a:rPr>
            </a:br>
            <a:endParaRPr lang="en-US" sz="2800" dirty="0">
              <a:solidFill>
                <a:srgbClr val="FFFF00"/>
              </a:solidFill>
            </a:endParaRPr>
          </a:p>
        </p:txBody>
      </p:sp>
      <p:sp>
        <p:nvSpPr>
          <p:cNvPr id="3" name="Rectangle 2">
            <a:extLst>
              <a:ext uri="{FF2B5EF4-FFF2-40B4-BE49-F238E27FC236}">
                <a16:creationId xmlns:a16="http://schemas.microsoft.com/office/drawing/2014/main" id="{F4A242BD-AC31-430E-819E-853AD63BECE2}"/>
              </a:ext>
            </a:extLst>
          </p:cNvPr>
          <p:cNvSpPr/>
          <p:nvPr/>
        </p:nvSpPr>
        <p:spPr>
          <a:xfrm>
            <a:off x="2838450" y="1371600"/>
            <a:ext cx="5934075" cy="2495549"/>
          </a:xfrm>
          <a:prstGeom prst="rect">
            <a:avLst/>
          </a:prstGeom>
          <a:noFill/>
        </p:spPr>
        <p:txBody>
          <a:bodyPr wrap="none" lIns="91440" tIns="45720" rIns="91440" bIns="45720">
            <a:prstTxWarp prst="textCascadeUp">
              <a:avLst/>
            </a:prstTxWarp>
            <a:spAutoFit/>
            <a:scene3d>
              <a:camera prst="orthographicFront"/>
              <a:lightRig rig="threePt" dir="t"/>
            </a:scene3d>
            <a:sp3d extrusionH="57150">
              <a:bevelT w="69850" h="69850" prst="divot"/>
            </a:sp3d>
          </a:bodyPr>
          <a:lstStyle/>
          <a:p>
            <a:pPr algn="ctr"/>
            <a:r>
              <a:rPr lang="hi-IN" sz="5400" b="1" cap="none" spc="0" dirty="0">
                <a:ln w="13462">
                  <a:solidFill>
                    <a:schemeClr val="bg1"/>
                  </a:solidFill>
                  <a:prstDash val="solid"/>
                </a:ln>
                <a:effectLst>
                  <a:glow rad="228600">
                    <a:schemeClr val="accent2">
                      <a:satMod val="175000"/>
                      <a:alpha val="40000"/>
                    </a:schemeClr>
                  </a:glow>
                  <a:outerShdw dist="38100" dir="2700000" algn="bl" rotWithShape="0">
                    <a:schemeClr val="accent5"/>
                  </a:outerShdw>
                </a:effectLst>
              </a:rPr>
              <a:t>धन्यवाद</a:t>
            </a:r>
            <a:endParaRPr lang="en-US" sz="5400" b="1" cap="none" spc="0" dirty="0">
              <a:ln w="13462">
                <a:solidFill>
                  <a:schemeClr val="bg1"/>
                </a:solidFill>
                <a:prstDash val="solid"/>
              </a:ln>
              <a:effectLst>
                <a:glow rad="228600">
                  <a:schemeClr val="accent2">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3539422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2304</TotalTime>
  <Words>386</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-apple-system</vt:lpstr>
      <vt:lpstr>Arial</vt:lpstr>
      <vt:lpstr>Tw Cen MT</vt:lpstr>
      <vt:lpstr>Circuit</vt:lpstr>
      <vt:lpstr>मतिराम (1604 ई. – 1701 ई.)</vt:lpstr>
      <vt:lpstr>रचनाएँ </vt:lpstr>
      <vt:lpstr>PowerPoint Presentation</vt:lpstr>
      <vt:lpstr>तेरी और भांति की दीपसिखा सी देह। ज्यों ज्यों दीपति जगमगै, त्यों त्यों बढ़त सनेह।।</vt:lpstr>
      <vt:lpstr>फूलति कली गुलाब की, सखि यह रूप लखै न। मनो बुलावति मधुप को, दै चुटकी की सैन।।</vt:lpstr>
      <vt:lpstr>चंचलता तो चखनि की, कही न जाइ बनाय। जिन्है चाहि चंचल महा, चितौ अचल होइ जाय।।</vt:lpstr>
      <vt:lpstr>डॉ. नीतू परिहार हिंदी–विभाग मोहनलाल सुखाड़िया विश्वविद्यालय, उदयपुर (राज.)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मतिराम (1604 ई. – 1701 ई.)</dc:title>
  <dc:creator>Mohammad Imran</dc:creator>
  <cp:lastModifiedBy>Mohammad Imran</cp:lastModifiedBy>
  <cp:revision>21</cp:revision>
  <dcterms:created xsi:type="dcterms:W3CDTF">2021-05-02T17:41:17Z</dcterms:created>
  <dcterms:modified xsi:type="dcterms:W3CDTF">2021-05-04T18:02:52Z</dcterms:modified>
</cp:coreProperties>
</file>