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4" r:id="rId6"/>
    <p:sldId id="261" r:id="rId7"/>
    <p:sldId id="262"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hammad Imran" userId="4f94ee3a4b1640cb" providerId="LiveId" clId="{D0DAC6F5-0EC7-48CF-93A8-B200D4000AEA}"/>
    <pc:docChg chg="undo custSel addSld delSld modSld">
      <pc:chgData name="Mohammad Imran" userId="4f94ee3a4b1640cb" providerId="LiveId" clId="{D0DAC6F5-0EC7-48CF-93A8-B200D4000AEA}" dt="2021-05-01T16:56:07.949" v="1576" actId="403"/>
      <pc:docMkLst>
        <pc:docMk/>
      </pc:docMkLst>
      <pc:sldChg chg="modSp mod">
        <pc:chgData name="Mohammad Imran" userId="4f94ee3a4b1640cb" providerId="LiveId" clId="{D0DAC6F5-0EC7-48CF-93A8-B200D4000AEA}" dt="2021-05-01T16:44:15.567" v="1273" actId="20577"/>
        <pc:sldMkLst>
          <pc:docMk/>
          <pc:sldMk cId="2284572506" sldId="257"/>
        </pc:sldMkLst>
        <pc:spChg chg="mod">
          <ac:chgData name="Mohammad Imran" userId="4f94ee3a4b1640cb" providerId="LiveId" clId="{D0DAC6F5-0EC7-48CF-93A8-B200D4000AEA}" dt="2021-05-01T16:41:01.807" v="1236" actId="27636"/>
          <ac:spMkLst>
            <pc:docMk/>
            <pc:sldMk cId="2284572506" sldId="257"/>
            <ac:spMk id="3" creationId="{8EB7F2E7-F6D0-4DC0-B665-EBD6869AF414}"/>
          </ac:spMkLst>
        </pc:spChg>
        <pc:spChg chg="mod">
          <ac:chgData name="Mohammad Imran" userId="4f94ee3a4b1640cb" providerId="LiveId" clId="{D0DAC6F5-0EC7-48CF-93A8-B200D4000AEA}" dt="2021-05-01T16:44:15.567" v="1273" actId="20577"/>
          <ac:spMkLst>
            <pc:docMk/>
            <pc:sldMk cId="2284572506" sldId="257"/>
            <ac:spMk id="4" creationId="{15113E89-0F76-453C-8B88-3F2BC2C66BAC}"/>
          </ac:spMkLst>
        </pc:spChg>
      </pc:sldChg>
      <pc:sldChg chg="modSp mod">
        <pc:chgData name="Mohammad Imran" userId="4f94ee3a4b1640cb" providerId="LiveId" clId="{D0DAC6F5-0EC7-48CF-93A8-B200D4000AEA}" dt="2021-05-01T16:56:07.949" v="1576" actId="403"/>
        <pc:sldMkLst>
          <pc:docMk/>
          <pc:sldMk cId="3038242056" sldId="260"/>
        </pc:sldMkLst>
        <pc:spChg chg="mod">
          <ac:chgData name="Mohammad Imran" userId="4f94ee3a4b1640cb" providerId="LiveId" clId="{D0DAC6F5-0EC7-48CF-93A8-B200D4000AEA}" dt="2021-05-01T16:40:14.996" v="1232" actId="20577"/>
          <ac:spMkLst>
            <pc:docMk/>
            <pc:sldMk cId="3038242056" sldId="260"/>
            <ac:spMk id="3" creationId="{8EAD09C9-A1E2-4334-ACCE-DC9C910243C3}"/>
          </ac:spMkLst>
        </pc:spChg>
        <pc:spChg chg="mod">
          <ac:chgData name="Mohammad Imran" userId="4f94ee3a4b1640cb" providerId="LiveId" clId="{D0DAC6F5-0EC7-48CF-93A8-B200D4000AEA}" dt="2021-05-01T16:56:07.949" v="1576" actId="403"/>
          <ac:spMkLst>
            <pc:docMk/>
            <pc:sldMk cId="3038242056" sldId="260"/>
            <ac:spMk id="6" creationId="{E341F6AD-CE57-4CB7-8452-C06EB6B1939C}"/>
          </ac:spMkLst>
        </pc:spChg>
      </pc:sldChg>
      <pc:sldChg chg="new del">
        <pc:chgData name="Mohammad Imran" userId="4f94ee3a4b1640cb" providerId="LiveId" clId="{D0DAC6F5-0EC7-48CF-93A8-B200D4000AEA}" dt="2021-05-01T15:53:05.677" v="1" actId="47"/>
        <pc:sldMkLst>
          <pc:docMk/>
          <pc:sldMk cId="122260493" sldId="261"/>
        </pc:sldMkLst>
      </pc:sldChg>
      <pc:sldChg chg="new del">
        <pc:chgData name="Mohammad Imran" userId="4f94ee3a4b1640cb" providerId="LiveId" clId="{D0DAC6F5-0EC7-48CF-93A8-B200D4000AEA}" dt="2021-05-01T15:54:19.252" v="12" actId="47"/>
        <pc:sldMkLst>
          <pc:docMk/>
          <pc:sldMk cId="1292167435" sldId="261"/>
        </pc:sldMkLst>
      </pc:sldChg>
      <pc:sldChg chg="modSp new del mod">
        <pc:chgData name="Mohammad Imran" userId="4f94ee3a4b1640cb" providerId="LiveId" clId="{D0DAC6F5-0EC7-48CF-93A8-B200D4000AEA}" dt="2021-05-01T15:53:57.019" v="10" actId="47"/>
        <pc:sldMkLst>
          <pc:docMk/>
          <pc:sldMk cId="1698410564" sldId="261"/>
        </pc:sldMkLst>
        <pc:spChg chg="mod">
          <ac:chgData name="Mohammad Imran" userId="4f94ee3a4b1640cb" providerId="LiveId" clId="{D0DAC6F5-0EC7-48CF-93A8-B200D4000AEA}" dt="2021-05-01T15:53:29.411" v="9"/>
          <ac:spMkLst>
            <pc:docMk/>
            <pc:sldMk cId="1698410564" sldId="261"/>
            <ac:spMk id="2" creationId="{D7A5C32A-BE13-453C-ACBA-0527CCFB9E68}"/>
          </ac:spMkLst>
        </pc:spChg>
      </pc:sldChg>
      <pc:sldChg chg="addSp delSp modSp new mod">
        <pc:chgData name="Mohammad Imran" userId="4f94ee3a4b1640cb" providerId="LiveId" clId="{D0DAC6F5-0EC7-48CF-93A8-B200D4000AEA}" dt="2021-05-01T16:38:41.380" v="1183" actId="404"/>
        <pc:sldMkLst>
          <pc:docMk/>
          <pc:sldMk cId="3356618713" sldId="261"/>
        </pc:sldMkLst>
        <pc:spChg chg="del mod">
          <ac:chgData name="Mohammad Imran" userId="4f94ee3a4b1640cb" providerId="LiveId" clId="{D0DAC6F5-0EC7-48CF-93A8-B200D4000AEA}" dt="2021-05-01T15:58:34.339" v="331" actId="478"/>
          <ac:spMkLst>
            <pc:docMk/>
            <pc:sldMk cId="3356618713" sldId="261"/>
            <ac:spMk id="2" creationId="{7644D450-BEBB-4C72-B621-404CE4B0F3F5}"/>
          </ac:spMkLst>
        </pc:spChg>
        <pc:spChg chg="add mod">
          <ac:chgData name="Mohammad Imran" userId="4f94ee3a4b1640cb" providerId="LiveId" clId="{D0DAC6F5-0EC7-48CF-93A8-B200D4000AEA}" dt="2021-05-01T16:37:03.839" v="1178" actId="403"/>
          <ac:spMkLst>
            <pc:docMk/>
            <pc:sldMk cId="3356618713" sldId="261"/>
            <ac:spMk id="3" creationId="{4108E0B8-BC29-49DF-A628-EAA2A1759668}"/>
          </ac:spMkLst>
        </pc:spChg>
        <pc:spChg chg="add mod">
          <ac:chgData name="Mohammad Imran" userId="4f94ee3a4b1640cb" providerId="LiveId" clId="{D0DAC6F5-0EC7-48CF-93A8-B200D4000AEA}" dt="2021-05-01T16:38:41.380" v="1183" actId="404"/>
          <ac:spMkLst>
            <pc:docMk/>
            <pc:sldMk cId="3356618713" sldId="261"/>
            <ac:spMk id="4" creationId="{DFC3D0B7-8802-40B6-A95E-B87479B0D012}"/>
          </ac:spMkLst>
        </pc:spChg>
      </pc:sldChg>
      <pc:sldChg chg="addSp modSp new mod">
        <pc:chgData name="Mohammad Imran" userId="4f94ee3a4b1640cb" providerId="LiveId" clId="{D0DAC6F5-0EC7-48CF-93A8-B200D4000AEA}" dt="2021-05-01T16:38:49.134" v="1184" actId="404"/>
        <pc:sldMkLst>
          <pc:docMk/>
          <pc:sldMk cId="1981450492" sldId="262"/>
        </pc:sldMkLst>
        <pc:spChg chg="add mod">
          <ac:chgData name="Mohammad Imran" userId="4f94ee3a4b1640cb" providerId="LiveId" clId="{D0DAC6F5-0EC7-48CF-93A8-B200D4000AEA}" dt="2021-05-01T16:38:49.134" v="1184" actId="404"/>
          <ac:spMkLst>
            <pc:docMk/>
            <pc:sldMk cId="1981450492" sldId="262"/>
            <ac:spMk id="2" creationId="{25E1FFCC-CFDF-45F9-8CBD-F3104852954B}"/>
          </ac:spMkLst>
        </pc:spChg>
        <pc:spChg chg="add mod">
          <ac:chgData name="Mohammad Imran" userId="4f94ee3a4b1640cb" providerId="LiveId" clId="{D0DAC6F5-0EC7-48CF-93A8-B200D4000AEA}" dt="2021-05-01T16:37:10.646" v="1179" actId="403"/>
          <ac:spMkLst>
            <pc:docMk/>
            <pc:sldMk cId="1981450492" sldId="262"/>
            <ac:spMk id="3" creationId="{84927BC4-7CF0-453C-989D-E4C44D5D989D}"/>
          </ac:spMkLst>
        </pc:spChg>
      </pc:sldChg>
      <pc:sldChg chg="new del">
        <pc:chgData name="Mohammad Imran" userId="4f94ee3a4b1640cb" providerId="LiveId" clId="{D0DAC6F5-0EC7-48CF-93A8-B200D4000AEA}" dt="2021-05-01T16:34:20.068" v="1162" actId="47"/>
        <pc:sldMkLst>
          <pc:docMk/>
          <pc:sldMk cId="581890259" sldId="263"/>
        </pc:sldMkLst>
      </pc:sldChg>
      <pc:sldChg chg="addSp modSp new mod">
        <pc:chgData name="Mohammad Imran" userId="4f94ee3a4b1640cb" providerId="LiveId" clId="{D0DAC6F5-0EC7-48CF-93A8-B200D4000AEA}" dt="2021-05-01T16:52:51.230" v="1575" actId="20577"/>
        <pc:sldMkLst>
          <pc:docMk/>
          <pc:sldMk cId="844937579" sldId="264"/>
        </pc:sldMkLst>
        <pc:spChg chg="add mod">
          <ac:chgData name="Mohammad Imran" userId="4f94ee3a4b1640cb" providerId="LiveId" clId="{D0DAC6F5-0EC7-48CF-93A8-B200D4000AEA}" dt="2021-05-01T16:48:30.262" v="1274"/>
          <ac:spMkLst>
            <pc:docMk/>
            <pc:sldMk cId="844937579" sldId="264"/>
            <ac:spMk id="2" creationId="{BB1EFED0-097F-4597-A314-C28689513609}"/>
          </ac:spMkLst>
        </pc:spChg>
        <pc:spChg chg="add mod">
          <ac:chgData name="Mohammad Imran" userId="4f94ee3a4b1640cb" providerId="LiveId" clId="{D0DAC6F5-0EC7-48CF-93A8-B200D4000AEA}" dt="2021-05-01T16:52:51.230" v="1575" actId="20577"/>
          <ac:spMkLst>
            <pc:docMk/>
            <pc:sldMk cId="844937579" sldId="264"/>
            <ac:spMk id="3" creationId="{F905C710-6F8D-4B5F-88C0-E3FA77512FE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4127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1F289EC9-8E0D-4131-B6D5-1F32DD0D9553}" type="datetimeFigureOut">
              <a:rPr lang="en-US" smtClean="0"/>
              <a:t>5/1/2021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1149484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2556517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538292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40015043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85143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3030987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41097367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3772945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1278596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289EC9-8E0D-4131-B6D5-1F32DD0D9553}" type="datetimeFigureOut">
              <a:rPr lang="en-US" smtClean="0"/>
              <a:t>5/1/2021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347764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F289EC9-8E0D-4131-B6D5-1F32DD0D9553}" type="datetimeFigureOut">
              <a:rPr lang="en-US" smtClean="0"/>
              <a:t>5/1/2021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865249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289EC9-8E0D-4131-B6D5-1F32DD0D9553}" type="datetimeFigureOut">
              <a:rPr lang="en-US" smtClean="0"/>
              <a:t>5/1/2021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410339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289EC9-8E0D-4131-B6D5-1F32DD0D9553}" type="datetimeFigureOut">
              <a:rPr lang="en-US" smtClean="0"/>
              <a:t>5/1/2021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396427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289EC9-8E0D-4131-B6D5-1F32DD0D9553}" type="datetimeFigureOut">
              <a:rPr lang="en-US" smtClean="0"/>
              <a:t>5/1/2021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286781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89EC9-8E0D-4131-B6D5-1F32DD0D9553}" type="datetimeFigureOut">
              <a:rPr lang="en-US" smtClean="0"/>
              <a:t>5/1/2021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3036349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289EC9-8E0D-4131-B6D5-1F32DD0D9553}" type="datetimeFigureOut">
              <a:rPr lang="en-US" smtClean="0"/>
              <a:t>5/1/2021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C45C2-7639-489D-99A5-51B2F9760C62}" type="slidenum">
              <a:rPr lang="en-US" smtClean="0"/>
              <a:t>‹#›</a:t>
            </a:fld>
            <a:endParaRPr lang="en-US"/>
          </a:p>
        </p:txBody>
      </p:sp>
    </p:spTree>
    <p:extLst>
      <p:ext uri="{BB962C8B-B14F-4D97-AF65-F5344CB8AC3E}">
        <p14:creationId xmlns:p14="http://schemas.microsoft.com/office/powerpoint/2010/main" val="298178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F289EC9-8E0D-4131-B6D5-1F32DD0D9553}" type="datetimeFigureOut">
              <a:rPr lang="en-US" smtClean="0"/>
              <a:t>5/1/2021</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97C45C2-7639-489D-99A5-51B2F9760C62}" type="slidenum">
              <a:rPr lang="en-US" smtClean="0"/>
              <a:t>‹#›</a:t>
            </a:fld>
            <a:endParaRPr lang="en-US"/>
          </a:p>
        </p:txBody>
      </p:sp>
    </p:spTree>
    <p:extLst>
      <p:ext uri="{BB962C8B-B14F-4D97-AF65-F5344CB8AC3E}">
        <p14:creationId xmlns:p14="http://schemas.microsoft.com/office/powerpoint/2010/main" val="2785576075"/>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61CD2-11D3-4723-8234-7ED97A8CA500}"/>
              </a:ext>
            </a:extLst>
          </p:cNvPr>
          <p:cNvSpPr>
            <a:spLocks noGrp="1"/>
          </p:cNvSpPr>
          <p:nvPr>
            <p:ph type="ctrTitle"/>
          </p:nvPr>
        </p:nvSpPr>
        <p:spPr>
          <a:xfrm>
            <a:off x="2008187" y="704850"/>
            <a:ext cx="8001000" cy="5419725"/>
          </a:xfrm>
        </p:spPr>
        <p:txBody>
          <a:bodyPr>
            <a:normAutofit/>
          </a:bodyPr>
          <a:lstStyle/>
          <a:p>
            <a:pPr algn="ctr"/>
            <a:r>
              <a:rPr lang="hi-IN" sz="6600" dirty="0"/>
              <a:t>बिहारी</a:t>
            </a:r>
            <a:br>
              <a:rPr lang="hi-IN" dirty="0"/>
            </a:br>
            <a:br>
              <a:rPr lang="hi-IN" dirty="0"/>
            </a:br>
            <a:r>
              <a:rPr lang="hi-IN" dirty="0">
                <a:solidFill>
                  <a:srgbClr val="00B0F0"/>
                </a:solidFill>
              </a:rPr>
              <a:t>रीतिकाल</a:t>
            </a:r>
            <a:br>
              <a:rPr lang="hi-IN" dirty="0"/>
            </a:br>
            <a:br>
              <a:rPr lang="hi-IN" dirty="0"/>
            </a:br>
            <a:r>
              <a:rPr lang="hi-IN" dirty="0">
                <a:solidFill>
                  <a:srgbClr val="00B0F0"/>
                </a:solidFill>
              </a:rPr>
              <a:t>रीतिसिद्ध</a:t>
            </a:r>
            <a:br>
              <a:rPr lang="en-US" dirty="0"/>
            </a:br>
            <a:endParaRPr lang="en-US" dirty="0"/>
          </a:p>
        </p:txBody>
      </p:sp>
      <p:cxnSp>
        <p:nvCxnSpPr>
          <p:cNvPr id="16" name="Straight Arrow Connector 15">
            <a:extLst>
              <a:ext uri="{FF2B5EF4-FFF2-40B4-BE49-F238E27FC236}">
                <a16:creationId xmlns:a16="http://schemas.microsoft.com/office/drawing/2014/main" id="{4DC7EF79-5F69-4F2D-97B2-7BAD1C198CE7}"/>
              </a:ext>
            </a:extLst>
          </p:cNvPr>
          <p:cNvCxnSpPr>
            <a:cxnSpLocks/>
          </p:cNvCxnSpPr>
          <p:nvPr/>
        </p:nvCxnSpPr>
        <p:spPr bwMode="auto">
          <a:xfrm>
            <a:off x="5946773" y="3971925"/>
            <a:ext cx="0" cy="514350"/>
          </a:xfrm>
          <a:prstGeom prst="straightConnector1">
            <a:avLst/>
          </a:prstGeom>
          <a:ln w="34925">
            <a:solidFill>
              <a:srgbClr val="FFFFFF">
                <a:alpha val="60000"/>
              </a:srgbClr>
            </a:solidFill>
            <a:tailEnd type="triangle"/>
          </a:ln>
          <a:effectLst>
            <a:outerShdw blurRad="317500" dir="2700000" algn="ctr">
              <a:srgbClr val="000000">
                <a:alpha val="43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EAADC25F-8F78-4E1A-B276-470F6B4EA053}"/>
              </a:ext>
            </a:extLst>
          </p:cNvPr>
          <p:cNvCxnSpPr>
            <a:cxnSpLocks/>
          </p:cNvCxnSpPr>
          <p:nvPr/>
        </p:nvCxnSpPr>
        <p:spPr bwMode="auto">
          <a:xfrm>
            <a:off x="5946773" y="2524125"/>
            <a:ext cx="0" cy="514350"/>
          </a:xfrm>
          <a:prstGeom prst="straightConnector1">
            <a:avLst/>
          </a:prstGeom>
          <a:ln w="34925">
            <a:solidFill>
              <a:srgbClr val="FFFFFF">
                <a:alpha val="60000"/>
              </a:srgbClr>
            </a:solidFill>
            <a:tailEnd type="triangle"/>
          </a:ln>
          <a:effectLst>
            <a:outerShdw blurRad="317500" dir="2700000" algn="ctr">
              <a:srgbClr val="000000">
                <a:alpha val="43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02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C0B2-850A-4E04-9DE6-6B05FBC871B3}"/>
              </a:ext>
            </a:extLst>
          </p:cNvPr>
          <p:cNvSpPr>
            <a:spLocks noGrp="1"/>
          </p:cNvSpPr>
          <p:nvPr>
            <p:ph type="ctrTitle"/>
          </p:nvPr>
        </p:nvSpPr>
        <p:spPr>
          <a:xfrm>
            <a:off x="2095500" y="788458"/>
            <a:ext cx="8001000" cy="1133476"/>
          </a:xfrm>
        </p:spPr>
        <p:txBody>
          <a:bodyPr/>
          <a:lstStyle/>
          <a:p>
            <a:pPr algn="ctr"/>
            <a:r>
              <a:rPr lang="hi-IN" dirty="0">
                <a:solidFill>
                  <a:srgbClr val="00B0F0"/>
                </a:solidFill>
              </a:rPr>
              <a:t>जीवन परिचय</a:t>
            </a:r>
            <a:endParaRPr lang="en-US" dirty="0">
              <a:solidFill>
                <a:srgbClr val="00B0F0"/>
              </a:solidFill>
            </a:endParaRPr>
          </a:p>
        </p:txBody>
      </p:sp>
      <p:sp>
        <p:nvSpPr>
          <p:cNvPr id="3" name="Subtitle 2">
            <a:extLst>
              <a:ext uri="{FF2B5EF4-FFF2-40B4-BE49-F238E27FC236}">
                <a16:creationId xmlns:a16="http://schemas.microsoft.com/office/drawing/2014/main" id="{8EB7F2E7-F6D0-4DC0-B665-EBD6869AF414}"/>
              </a:ext>
            </a:extLst>
          </p:cNvPr>
          <p:cNvSpPr>
            <a:spLocks noGrp="1"/>
          </p:cNvSpPr>
          <p:nvPr>
            <p:ph type="subTitle" idx="1"/>
          </p:nvPr>
        </p:nvSpPr>
        <p:spPr>
          <a:xfrm>
            <a:off x="3019425" y="2030398"/>
            <a:ext cx="6877050" cy="2905669"/>
          </a:xfrm>
        </p:spPr>
        <p:txBody>
          <a:bodyPr>
            <a:normAutofit/>
          </a:bodyPr>
          <a:lstStyle/>
          <a:p>
            <a:r>
              <a:rPr lang="hi-IN" sz="2400" dirty="0">
                <a:solidFill>
                  <a:schemeClr val="accent5">
                    <a:lumMod val="40000"/>
                    <a:lumOff val="60000"/>
                  </a:schemeClr>
                </a:solidFill>
              </a:rPr>
              <a:t>पूरा नाम - बिहारी लाल चौबे</a:t>
            </a:r>
          </a:p>
          <a:p>
            <a:r>
              <a:rPr lang="hi-IN" sz="2400" dirty="0">
                <a:solidFill>
                  <a:schemeClr val="accent5">
                    <a:lumMod val="40000"/>
                    <a:lumOff val="60000"/>
                  </a:schemeClr>
                </a:solidFill>
              </a:rPr>
              <a:t>जन्म    - 1603 ई., ग्वालियर (म.प्र.)</a:t>
            </a:r>
          </a:p>
          <a:p>
            <a:r>
              <a:rPr lang="hi-IN" sz="2400" dirty="0">
                <a:solidFill>
                  <a:schemeClr val="accent5">
                    <a:lumMod val="40000"/>
                    <a:lumOff val="60000"/>
                  </a:schemeClr>
                </a:solidFill>
              </a:rPr>
              <a:t>पिता    - केशवराय</a:t>
            </a:r>
          </a:p>
          <a:p>
            <a:r>
              <a:rPr lang="hi-IN" sz="2400" dirty="0">
                <a:solidFill>
                  <a:schemeClr val="accent5">
                    <a:lumMod val="40000"/>
                    <a:lumOff val="60000"/>
                  </a:schemeClr>
                </a:solidFill>
              </a:rPr>
              <a:t>गुरु     - नरहरिदास</a:t>
            </a:r>
          </a:p>
          <a:p>
            <a:r>
              <a:rPr lang="hi-IN" sz="2400" dirty="0">
                <a:solidFill>
                  <a:schemeClr val="accent5">
                    <a:lumMod val="40000"/>
                    <a:lumOff val="60000"/>
                  </a:schemeClr>
                </a:solidFill>
              </a:rPr>
              <a:t>आश्रय   - मिर्जा राजा जयसिंह (जयपुर)</a:t>
            </a:r>
          </a:p>
          <a:p>
            <a:endParaRPr lang="hi-IN" dirty="0"/>
          </a:p>
        </p:txBody>
      </p:sp>
      <p:sp>
        <p:nvSpPr>
          <p:cNvPr id="4" name="TextBox 3">
            <a:extLst>
              <a:ext uri="{FF2B5EF4-FFF2-40B4-BE49-F238E27FC236}">
                <a16:creationId xmlns:a16="http://schemas.microsoft.com/office/drawing/2014/main" id="{15113E89-0F76-453C-8B88-3F2BC2C66BAC}"/>
              </a:ext>
            </a:extLst>
          </p:cNvPr>
          <p:cNvSpPr txBox="1"/>
          <p:nvPr/>
        </p:nvSpPr>
        <p:spPr>
          <a:xfrm>
            <a:off x="1581150" y="4743332"/>
            <a:ext cx="9410700" cy="830997"/>
          </a:xfrm>
          <a:prstGeom prst="rect">
            <a:avLst/>
          </a:prstGeom>
          <a:noFill/>
        </p:spPr>
        <p:txBody>
          <a:bodyPr wrap="square" rtlCol="0">
            <a:spAutoFit/>
          </a:bodyPr>
          <a:lstStyle/>
          <a:p>
            <a:r>
              <a:rPr lang="hi-IN" sz="2400" dirty="0"/>
              <a:t>         </a:t>
            </a:r>
            <a:r>
              <a:rPr lang="hi-IN" sz="2400" dirty="0">
                <a:solidFill>
                  <a:srgbClr val="FFFF00"/>
                </a:solidFill>
              </a:rPr>
              <a:t>निम्बार्क सम्प्रदाय से दीक्षित </a:t>
            </a:r>
          </a:p>
          <a:p>
            <a:r>
              <a:rPr lang="hi-IN" sz="2400" dirty="0">
                <a:solidFill>
                  <a:srgbClr val="FFFF00"/>
                </a:solidFill>
              </a:rPr>
              <a:t>         शहजादा खुर्रम (शाहजहाँ) के कहने पर दिल्ली भी गए</a:t>
            </a:r>
            <a:endParaRPr lang="en-US" sz="2400" dirty="0">
              <a:solidFill>
                <a:srgbClr val="FFFF00"/>
              </a:solidFill>
            </a:endParaRPr>
          </a:p>
        </p:txBody>
      </p:sp>
    </p:spTree>
    <p:extLst>
      <p:ext uri="{BB962C8B-B14F-4D97-AF65-F5344CB8AC3E}">
        <p14:creationId xmlns:p14="http://schemas.microsoft.com/office/powerpoint/2010/main" val="2284572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DC118-6161-4CB3-A08D-C5D354EBE556}"/>
              </a:ext>
            </a:extLst>
          </p:cNvPr>
          <p:cNvSpPr>
            <a:spLocks noGrp="1"/>
          </p:cNvSpPr>
          <p:nvPr>
            <p:ph type="ctrTitle"/>
          </p:nvPr>
        </p:nvSpPr>
        <p:spPr>
          <a:xfrm>
            <a:off x="3407568" y="627327"/>
            <a:ext cx="5376863" cy="1095376"/>
          </a:xfrm>
        </p:spPr>
        <p:txBody>
          <a:bodyPr/>
          <a:lstStyle/>
          <a:p>
            <a:pPr algn="ctr"/>
            <a:r>
              <a:rPr lang="hi-IN" dirty="0">
                <a:solidFill>
                  <a:schemeClr val="accent5"/>
                </a:solidFill>
              </a:rPr>
              <a:t>रचना </a:t>
            </a:r>
            <a:endParaRPr lang="en-US" dirty="0">
              <a:solidFill>
                <a:schemeClr val="accent5"/>
              </a:solidFill>
            </a:endParaRPr>
          </a:p>
        </p:txBody>
      </p:sp>
      <p:sp>
        <p:nvSpPr>
          <p:cNvPr id="3" name="Subtitle 2">
            <a:extLst>
              <a:ext uri="{FF2B5EF4-FFF2-40B4-BE49-F238E27FC236}">
                <a16:creationId xmlns:a16="http://schemas.microsoft.com/office/drawing/2014/main" id="{8439BF7F-B2A0-448B-9952-E89F548503B1}"/>
              </a:ext>
            </a:extLst>
          </p:cNvPr>
          <p:cNvSpPr>
            <a:spLocks noGrp="1"/>
          </p:cNvSpPr>
          <p:nvPr>
            <p:ph type="subTitle" idx="1"/>
          </p:nvPr>
        </p:nvSpPr>
        <p:spPr>
          <a:xfrm>
            <a:off x="3136899" y="1969966"/>
            <a:ext cx="8355013" cy="2408230"/>
          </a:xfrm>
        </p:spPr>
        <p:txBody>
          <a:bodyPr/>
          <a:lstStyle/>
          <a:p>
            <a:r>
              <a:rPr lang="hi-IN" sz="2800" baseline="-25000" dirty="0">
                <a:solidFill>
                  <a:schemeClr val="accent5">
                    <a:lumMod val="40000"/>
                    <a:lumOff val="60000"/>
                  </a:schemeClr>
                </a:solidFill>
              </a:rPr>
              <a:t>बिहारी सतसई (1662)</a:t>
            </a:r>
          </a:p>
          <a:p>
            <a:endParaRPr lang="hi-IN" sz="2800" baseline="-25000" dirty="0"/>
          </a:p>
          <a:p>
            <a:r>
              <a:rPr lang="hi-IN" sz="2800" baseline="-25000" dirty="0">
                <a:solidFill>
                  <a:schemeClr val="accent5">
                    <a:lumMod val="40000"/>
                    <a:lumOff val="60000"/>
                  </a:schemeClr>
                </a:solidFill>
              </a:rPr>
              <a:t>713 दोहे </a:t>
            </a:r>
          </a:p>
          <a:p>
            <a:endParaRPr lang="hi-IN" dirty="0"/>
          </a:p>
        </p:txBody>
      </p:sp>
      <p:cxnSp>
        <p:nvCxnSpPr>
          <p:cNvPr id="5" name="Connector: Elbow 4">
            <a:extLst>
              <a:ext uri="{FF2B5EF4-FFF2-40B4-BE49-F238E27FC236}">
                <a16:creationId xmlns:a16="http://schemas.microsoft.com/office/drawing/2014/main" id="{A017694A-EE6F-428E-B46D-45BB3E89E882}"/>
              </a:ext>
            </a:extLst>
          </p:cNvPr>
          <p:cNvCxnSpPr>
            <a:cxnSpLocks/>
          </p:cNvCxnSpPr>
          <p:nvPr/>
        </p:nvCxnSpPr>
        <p:spPr>
          <a:xfrm>
            <a:off x="5569741" y="2217195"/>
            <a:ext cx="695325" cy="388408"/>
          </a:xfrm>
          <a:prstGeom prst="bentConnector3">
            <a:avLst>
              <a:gd name="adj1" fmla="val 50000"/>
            </a:avLst>
          </a:prstGeom>
          <a:ln>
            <a:solidFill>
              <a:schemeClr val="accent1">
                <a:lumMod val="40000"/>
                <a:lumOff val="60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BE12C95-3C16-43DD-B24B-18CBC09447B2}"/>
              </a:ext>
            </a:extLst>
          </p:cNvPr>
          <p:cNvSpPr txBox="1"/>
          <p:nvPr/>
        </p:nvSpPr>
        <p:spPr>
          <a:xfrm>
            <a:off x="6280148" y="2420937"/>
            <a:ext cx="2417759" cy="400110"/>
          </a:xfrm>
          <a:prstGeom prst="rect">
            <a:avLst/>
          </a:prstGeom>
          <a:noFill/>
        </p:spPr>
        <p:txBody>
          <a:bodyPr wrap="square" rtlCol="0">
            <a:spAutoFit/>
          </a:bodyPr>
          <a:lstStyle/>
          <a:p>
            <a:r>
              <a:rPr lang="hi-IN" sz="2000" dirty="0"/>
              <a:t>मुक्तक काव्य-रचना </a:t>
            </a:r>
            <a:endParaRPr lang="en-US" sz="2000" dirty="0"/>
          </a:p>
        </p:txBody>
      </p:sp>
      <p:cxnSp>
        <p:nvCxnSpPr>
          <p:cNvPr id="10" name="Connector: Elbow 9">
            <a:extLst>
              <a:ext uri="{FF2B5EF4-FFF2-40B4-BE49-F238E27FC236}">
                <a16:creationId xmlns:a16="http://schemas.microsoft.com/office/drawing/2014/main" id="{3D832EEC-531E-4E32-BD0E-5C935B21DBC1}"/>
              </a:ext>
            </a:extLst>
          </p:cNvPr>
          <p:cNvCxnSpPr>
            <a:cxnSpLocks/>
          </p:cNvCxnSpPr>
          <p:nvPr/>
        </p:nvCxnSpPr>
        <p:spPr>
          <a:xfrm>
            <a:off x="4206873" y="3040592"/>
            <a:ext cx="695325" cy="388408"/>
          </a:xfrm>
          <a:prstGeom prst="bentConnector3">
            <a:avLst>
              <a:gd name="adj1" fmla="val 50000"/>
            </a:avLst>
          </a:prstGeom>
          <a:ln>
            <a:solidFill>
              <a:schemeClr val="accent1">
                <a:lumMod val="40000"/>
                <a:lumOff val="60000"/>
                <a:alpha val="6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824CCFD-2645-4314-A9AA-5B19AD7F21D7}"/>
              </a:ext>
            </a:extLst>
          </p:cNvPr>
          <p:cNvSpPr txBox="1"/>
          <p:nvPr/>
        </p:nvSpPr>
        <p:spPr>
          <a:xfrm>
            <a:off x="4910930" y="3244334"/>
            <a:ext cx="2632870" cy="400110"/>
          </a:xfrm>
          <a:prstGeom prst="rect">
            <a:avLst/>
          </a:prstGeom>
          <a:noFill/>
        </p:spPr>
        <p:txBody>
          <a:bodyPr wrap="square" rtlCol="0">
            <a:spAutoFit/>
          </a:bodyPr>
          <a:lstStyle/>
          <a:p>
            <a:r>
              <a:rPr lang="hi-IN" sz="2000" dirty="0"/>
              <a:t>श्रृंगार, भक्ति, नीति</a:t>
            </a:r>
            <a:endParaRPr lang="en-US" sz="2000" dirty="0"/>
          </a:p>
        </p:txBody>
      </p:sp>
      <p:sp>
        <p:nvSpPr>
          <p:cNvPr id="12" name="TextBox 11">
            <a:extLst>
              <a:ext uri="{FF2B5EF4-FFF2-40B4-BE49-F238E27FC236}">
                <a16:creationId xmlns:a16="http://schemas.microsoft.com/office/drawing/2014/main" id="{89C5072D-0E2A-4AC4-A42A-BFCDDC07A0FB}"/>
              </a:ext>
            </a:extLst>
          </p:cNvPr>
          <p:cNvSpPr txBox="1"/>
          <p:nvPr/>
        </p:nvSpPr>
        <p:spPr>
          <a:xfrm>
            <a:off x="3219450" y="4625460"/>
            <a:ext cx="4324350" cy="1015663"/>
          </a:xfrm>
          <a:prstGeom prst="rect">
            <a:avLst/>
          </a:prstGeom>
          <a:noFill/>
        </p:spPr>
        <p:txBody>
          <a:bodyPr wrap="square" rtlCol="0">
            <a:spAutoFit/>
          </a:bodyPr>
          <a:lstStyle/>
          <a:p>
            <a:r>
              <a:rPr lang="hi-IN" sz="2000" dirty="0"/>
              <a:t>सतसैया के दोहरे, ज्यों नावक के तीर</a:t>
            </a:r>
          </a:p>
          <a:p>
            <a:endParaRPr lang="hi-IN" sz="2000" dirty="0"/>
          </a:p>
          <a:p>
            <a:r>
              <a:rPr lang="hi-IN" sz="2000" dirty="0"/>
              <a:t>देखने में छोटे लगे, घाव करे गंभीर</a:t>
            </a:r>
            <a:endParaRPr lang="en-US" sz="2000" dirty="0"/>
          </a:p>
        </p:txBody>
      </p:sp>
    </p:spTree>
    <p:extLst>
      <p:ext uri="{BB962C8B-B14F-4D97-AF65-F5344CB8AC3E}">
        <p14:creationId xmlns:p14="http://schemas.microsoft.com/office/powerpoint/2010/main" val="875579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B0F44-5884-4F83-BAA3-17D614269C4B}"/>
              </a:ext>
            </a:extLst>
          </p:cNvPr>
          <p:cNvSpPr>
            <a:spLocks noGrp="1"/>
          </p:cNvSpPr>
          <p:nvPr>
            <p:ph type="ctrTitle"/>
          </p:nvPr>
        </p:nvSpPr>
        <p:spPr>
          <a:xfrm>
            <a:off x="2095499" y="838199"/>
            <a:ext cx="8001000" cy="2667001"/>
          </a:xfrm>
        </p:spPr>
        <p:txBody>
          <a:bodyPr/>
          <a:lstStyle/>
          <a:p>
            <a:pPr algn="ctr"/>
            <a:r>
              <a:rPr lang="hi-IN" sz="4800" dirty="0">
                <a:solidFill>
                  <a:schemeClr val="accent5"/>
                </a:solidFill>
              </a:rPr>
              <a:t>बिहारी सतसई के प्रेरक ग्रंथ</a:t>
            </a:r>
            <a:br>
              <a:rPr lang="hi-IN" sz="4800" dirty="0">
                <a:solidFill>
                  <a:schemeClr val="accent5">
                    <a:lumMod val="40000"/>
                    <a:lumOff val="60000"/>
                  </a:schemeClr>
                </a:solidFill>
              </a:rPr>
            </a:br>
            <a:endParaRPr lang="en-US" dirty="0"/>
          </a:p>
        </p:txBody>
      </p:sp>
      <p:sp>
        <p:nvSpPr>
          <p:cNvPr id="3" name="Subtitle 2">
            <a:extLst>
              <a:ext uri="{FF2B5EF4-FFF2-40B4-BE49-F238E27FC236}">
                <a16:creationId xmlns:a16="http://schemas.microsoft.com/office/drawing/2014/main" id="{800C3801-F557-4AC8-9A51-79F3BED47664}"/>
              </a:ext>
            </a:extLst>
          </p:cNvPr>
          <p:cNvSpPr>
            <a:spLocks noGrp="1"/>
          </p:cNvSpPr>
          <p:nvPr>
            <p:ph type="subTitle" idx="1"/>
          </p:nvPr>
        </p:nvSpPr>
        <p:spPr>
          <a:xfrm>
            <a:off x="2690018" y="3429000"/>
            <a:ext cx="8431213" cy="2185458"/>
          </a:xfrm>
        </p:spPr>
        <p:txBody>
          <a:bodyPr>
            <a:normAutofit/>
          </a:bodyPr>
          <a:lstStyle/>
          <a:p>
            <a:pPr marL="457200" indent="-457200">
              <a:buFont typeface="+mj-lt"/>
              <a:buAutoNum type="arabicPeriod"/>
            </a:pPr>
            <a:r>
              <a:rPr lang="hi-IN" sz="2800" dirty="0">
                <a:solidFill>
                  <a:schemeClr val="accent5">
                    <a:lumMod val="40000"/>
                    <a:lumOff val="60000"/>
                  </a:schemeClr>
                </a:solidFill>
              </a:rPr>
              <a:t>गाथा सप्तशती - (हाल कवि, प्राकृत)</a:t>
            </a:r>
          </a:p>
          <a:p>
            <a:pPr marL="457200" indent="-457200">
              <a:buFont typeface="+mj-lt"/>
              <a:buAutoNum type="arabicPeriod"/>
            </a:pPr>
            <a:r>
              <a:rPr lang="hi-IN" sz="2800" dirty="0">
                <a:solidFill>
                  <a:schemeClr val="accent5">
                    <a:lumMod val="40000"/>
                    <a:lumOff val="60000"/>
                  </a:schemeClr>
                </a:solidFill>
              </a:rPr>
              <a:t>आर्या सप्तशती - (गोवर्धनाचार्य, संस्कृत)</a:t>
            </a:r>
          </a:p>
          <a:p>
            <a:pPr marL="457200" indent="-457200">
              <a:buFont typeface="+mj-lt"/>
              <a:buAutoNum type="arabicPeriod"/>
            </a:pPr>
            <a:r>
              <a:rPr lang="hi-IN" sz="2800" dirty="0">
                <a:solidFill>
                  <a:schemeClr val="accent5">
                    <a:lumMod val="40000"/>
                    <a:lumOff val="60000"/>
                  </a:schemeClr>
                </a:solidFill>
              </a:rPr>
              <a:t>अमरूकशतक   - (अमरूक कवि, संस्कृत</a:t>
            </a:r>
            <a:r>
              <a:rPr lang="hi-IN" dirty="0"/>
              <a:t>)</a:t>
            </a:r>
            <a:endParaRPr lang="en-US" dirty="0"/>
          </a:p>
        </p:txBody>
      </p:sp>
    </p:spTree>
    <p:extLst>
      <p:ext uri="{BB962C8B-B14F-4D97-AF65-F5344CB8AC3E}">
        <p14:creationId xmlns:p14="http://schemas.microsoft.com/office/powerpoint/2010/main" val="1422829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B1EFED0-097F-4597-A314-C28689513609}"/>
              </a:ext>
            </a:extLst>
          </p:cNvPr>
          <p:cNvSpPr txBox="1"/>
          <p:nvPr/>
        </p:nvSpPr>
        <p:spPr>
          <a:xfrm>
            <a:off x="1047750" y="1905000"/>
            <a:ext cx="9867900" cy="3285515"/>
          </a:xfrm>
          <a:prstGeom prst="rect">
            <a:avLst/>
          </a:prstGeom>
          <a:noFill/>
        </p:spPr>
        <p:txBody>
          <a:bodyPr wrap="square" rtlCol="0">
            <a:spAutoFit/>
          </a:bodyPr>
          <a:lstStyle/>
          <a:p>
            <a:pPr algn="l">
              <a:lnSpc>
                <a:spcPct val="150000"/>
              </a:lnSpc>
            </a:pPr>
            <a:r>
              <a:rPr lang="hi-IN" sz="2000" b="0" i="0" dirty="0">
                <a:solidFill>
                  <a:srgbClr val="0A0A0A"/>
                </a:solidFill>
                <a:effectLst/>
                <a:latin typeface="-apple-system"/>
              </a:rPr>
              <a:t>व्याख्या-</a:t>
            </a:r>
          </a:p>
          <a:p>
            <a:pPr algn="just">
              <a:lnSpc>
                <a:spcPct val="150000"/>
              </a:lnSpc>
            </a:pPr>
            <a:r>
              <a:rPr lang="hi-IN" sz="2000" b="0" i="0" dirty="0">
                <a:solidFill>
                  <a:srgbClr val="0A0A0A"/>
                </a:solidFill>
                <a:effectLst/>
                <a:latin typeface="-apple-system"/>
              </a:rPr>
              <a:t>इस दोहे के माध्यम से बिहारी लाल जी श्री कृष्ण के साथ विराजमान होने वाली श्रृंगार की अधिष्ठात्री देवी राधिका जी की स्तुति करते हुए उनसे अपने कष्टों को दूर करने का आह्वान करते हैं। वह कहते हैं कि जिनकी शरीर की एक झलक अर्थात राधा रानी के शरीर की परछाई को देख कर मेरे आराध्य श्री कृष्ण परम आनंदित हो जाते हैं। ऐसी चालाक अर्थात अपने भक्तों का कष्ट दूर करने में परम कुशल राधा जी मेरे सारे संसारिक दुखों को दूर कर सभी बाधाओं का निवारण करें।</a:t>
            </a:r>
          </a:p>
        </p:txBody>
      </p:sp>
      <p:sp>
        <p:nvSpPr>
          <p:cNvPr id="3" name="TextBox 2">
            <a:extLst>
              <a:ext uri="{FF2B5EF4-FFF2-40B4-BE49-F238E27FC236}">
                <a16:creationId xmlns:a16="http://schemas.microsoft.com/office/drawing/2014/main" id="{F905C710-6F8D-4B5F-88C0-E3FA77512FE6}"/>
              </a:ext>
            </a:extLst>
          </p:cNvPr>
          <p:cNvSpPr txBox="1"/>
          <p:nvPr/>
        </p:nvSpPr>
        <p:spPr>
          <a:xfrm>
            <a:off x="1047750" y="514350"/>
            <a:ext cx="6381750" cy="1151405"/>
          </a:xfrm>
          <a:prstGeom prst="rect">
            <a:avLst/>
          </a:prstGeom>
          <a:noFill/>
        </p:spPr>
        <p:txBody>
          <a:bodyPr wrap="square" rtlCol="0">
            <a:spAutoFit/>
          </a:bodyPr>
          <a:lstStyle/>
          <a:p>
            <a:pPr>
              <a:lnSpc>
                <a:spcPct val="150000"/>
              </a:lnSpc>
            </a:pPr>
            <a:r>
              <a:rPr lang="hi-IN" sz="2400" i="1" dirty="0">
                <a:solidFill>
                  <a:schemeClr val="accent5"/>
                </a:solidFill>
              </a:rPr>
              <a:t>मेरी भव-बाधा हरौ, राधा नागरि सोई।</a:t>
            </a:r>
          </a:p>
          <a:p>
            <a:pPr>
              <a:lnSpc>
                <a:spcPct val="150000"/>
              </a:lnSpc>
            </a:pPr>
            <a:r>
              <a:rPr lang="hi-IN" sz="2400" i="1" dirty="0">
                <a:solidFill>
                  <a:schemeClr val="accent5"/>
                </a:solidFill>
              </a:rPr>
              <a:t>जा तन की झांई परै, श्याम हरित-दुति होय।।</a:t>
            </a:r>
            <a:endParaRPr lang="en-US" sz="2400" i="1" dirty="0">
              <a:solidFill>
                <a:schemeClr val="accent5"/>
              </a:solidFill>
            </a:endParaRPr>
          </a:p>
        </p:txBody>
      </p:sp>
    </p:spTree>
    <p:extLst>
      <p:ext uri="{BB962C8B-B14F-4D97-AF65-F5344CB8AC3E}">
        <p14:creationId xmlns:p14="http://schemas.microsoft.com/office/powerpoint/2010/main" val="844937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08E0B8-BC29-49DF-A628-EAA2A1759668}"/>
              </a:ext>
            </a:extLst>
          </p:cNvPr>
          <p:cNvSpPr txBox="1"/>
          <p:nvPr/>
        </p:nvSpPr>
        <p:spPr>
          <a:xfrm>
            <a:off x="933450" y="581026"/>
            <a:ext cx="8448675" cy="1151405"/>
          </a:xfrm>
          <a:prstGeom prst="rect">
            <a:avLst/>
          </a:prstGeom>
          <a:noFill/>
        </p:spPr>
        <p:txBody>
          <a:bodyPr wrap="square" rtlCol="0">
            <a:spAutoFit/>
          </a:bodyPr>
          <a:lstStyle/>
          <a:p>
            <a:pPr>
              <a:lnSpc>
                <a:spcPct val="150000"/>
              </a:lnSpc>
            </a:pPr>
            <a:r>
              <a:rPr lang="hi-IN" sz="2400" i="1" dirty="0">
                <a:solidFill>
                  <a:schemeClr val="accent5"/>
                </a:solidFill>
              </a:rPr>
              <a:t>मोर-मुकुट की चंद्रिकनु, यौ राजत नंद नंद</a:t>
            </a:r>
            <a:r>
              <a:rPr lang="en-US" sz="2400" i="1" dirty="0">
                <a:solidFill>
                  <a:schemeClr val="accent5"/>
                </a:solidFill>
                <a:effectLst/>
                <a:latin typeface="Kruti Dev 010" pitchFamily="2" charset="0"/>
                <a:ea typeface="Calibri" panose="020F0502020204030204" pitchFamily="34" charset="0"/>
              </a:rPr>
              <a:t>A</a:t>
            </a:r>
            <a:br>
              <a:rPr lang="hi-IN" sz="2400" i="1" dirty="0">
                <a:solidFill>
                  <a:schemeClr val="accent5"/>
                </a:solidFill>
              </a:rPr>
            </a:br>
            <a:r>
              <a:rPr lang="hi-IN" sz="2400" i="1" dirty="0">
                <a:solidFill>
                  <a:schemeClr val="accent5"/>
                </a:solidFill>
              </a:rPr>
              <a:t>मनु ससि शेखर की अकस, किय शेखर सत चंद</a:t>
            </a:r>
            <a:r>
              <a:rPr lang="en-US" sz="2400" i="1" dirty="0">
                <a:solidFill>
                  <a:schemeClr val="accent5"/>
                </a:solidFill>
                <a:effectLst/>
                <a:latin typeface="Kruti Dev 010" pitchFamily="2" charset="0"/>
                <a:ea typeface="Calibri" panose="020F0502020204030204" pitchFamily="34" charset="0"/>
              </a:rPr>
              <a:t>AA</a:t>
            </a:r>
            <a:endParaRPr lang="en-US" sz="2400" i="1" dirty="0">
              <a:solidFill>
                <a:schemeClr val="accent5"/>
              </a:solidFill>
            </a:endParaRPr>
          </a:p>
        </p:txBody>
      </p:sp>
      <p:sp>
        <p:nvSpPr>
          <p:cNvPr id="4" name="TextBox 3">
            <a:extLst>
              <a:ext uri="{FF2B5EF4-FFF2-40B4-BE49-F238E27FC236}">
                <a16:creationId xmlns:a16="http://schemas.microsoft.com/office/drawing/2014/main" id="{DFC3D0B7-8802-40B6-A95E-B87479B0D012}"/>
              </a:ext>
            </a:extLst>
          </p:cNvPr>
          <p:cNvSpPr txBox="1"/>
          <p:nvPr/>
        </p:nvSpPr>
        <p:spPr>
          <a:xfrm>
            <a:off x="971549" y="2143125"/>
            <a:ext cx="9458325" cy="3283206"/>
          </a:xfrm>
          <a:prstGeom prst="rect">
            <a:avLst/>
          </a:prstGeom>
          <a:noFill/>
        </p:spPr>
        <p:txBody>
          <a:bodyPr wrap="square" rtlCol="0">
            <a:spAutoFit/>
          </a:bodyPr>
          <a:lstStyle/>
          <a:p>
            <a:pPr algn="just">
              <a:lnSpc>
                <a:spcPct val="150000"/>
              </a:lnSpc>
            </a:pPr>
            <a:r>
              <a:rPr lang="hi-IN" sz="2000" b="0" i="0" dirty="0">
                <a:solidFill>
                  <a:srgbClr val="0A0A0A"/>
                </a:solidFill>
                <a:effectLst/>
                <a:latin typeface="-apple-system"/>
              </a:rPr>
              <a:t>व्याख्या-</a:t>
            </a:r>
          </a:p>
          <a:p>
            <a:pPr algn="just">
              <a:lnSpc>
                <a:spcPct val="150000"/>
              </a:lnSpc>
            </a:pPr>
            <a:r>
              <a:rPr lang="hi-IN" sz="2000" b="0" i="0" dirty="0">
                <a:solidFill>
                  <a:srgbClr val="0A0A0A"/>
                </a:solidFill>
                <a:effectLst/>
                <a:latin typeface="-apple-system"/>
              </a:rPr>
              <a:t>श्री कृष्ण की प्रेयसी अर्थात राधा जी श्री कृष्ण के सौंदर्य पर मुग्ध होकर, श्रीकृष्ण के मस्तक पर शोभायमान मयूर पंख की तुलना चंद्रमा से करते हुए अपने मन की स्थिति का वर्णन अपनी सखी से करती है और कहती है कि, भगवान शिव जी के मस्तक पर चंद्रमा सुशोभित होकर उनकी आभा को बढ़ाता है और वे अत्यंत सुंदर प्रतीत होते हैं इसीलिए भगवान शिव से भी अधिक सुंदर लगने के लिए श्रीकृष्ण ने अपने मस्तक पर मयूर पंख रूपी सैकड़ों चंद्रमाओं को धारण कर लिया है।</a:t>
            </a:r>
            <a:endParaRPr lang="en-US" sz="2000" dirty="0"/>
          </a:p>
        </p:txBody>
      </p:sp>
    </p:spTree>
    <p:extLst>
      <p:ext uri="{BB962C8B-B14F-4D97-AF65-F5344CB8AC3E}">
        <p14:creationId xmlns:p14="http://schemas.microsoft.com/office/powerpoint/2010/main" val="335661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5E1FFCC-CFDF-45F9-8CBD-F3104852954B}"/>
              </a:ext>
            </a:extLst>
          </p:cNvPr>
          <p:cNvSpPr txBox="1"/>
          <p:nvPr/>
        </p:nvSpPr>
        <p:spPr>
          <a:xfrm>
            <a:off x="1000125" y="1933575"/>
            <a:ext cx="9886950" cy="3747180"/>
          </a:xfrm>
          <a:prstGeom prst="rect">
            <a:avLst/>
          </a:prstGeom>
          <a:noFill/>
        </p:spPr>
        <p:txBody>
          <a:bodyPr wrap="square" rtlCol="0">
            <a:spAutoFit/>
          </a:bodyPr>
          <a:lstStyle/>
          <a:p>
            <a:pPr algn="just">
              <a:lnSpc>
                <a:spcPct val="150000"/>
              </a:lnSpc>
            </a:pPr>
            <a:r>
              <a:rPr lang="hi-IN" sz="2000" b="0" i="0" dirty="0">
                <a:solidFill>
                  <a:srgbClr val="0A0A0A"/>
                </a:solidFill>
                <a:effectLst/>
                <a:latin typeface="-apple-system"/>
              </a:rPr>
              <a:t>व्याख्या-</a:t>
            </a:r>
          </a:p>
          <a:p>
            <a:pPr algn="just">
              <a:lnSpc>
                <a:spcPct val="150000"/>
              </a:lnSpc>
            </a:pPr>
            <a:r>
              <a:rPr lang="hi-IN" sz="2000" b="0" i="0" dirty="0">
                <a:solidFill>
                  <a:srgbClr val="0A0A0A"/>
                </a:solidFill>
                <a:effectLst/>
                <a:latin typeface="-apple-system"/>
              </a:rPr>
              <a:t>इस दोहे के माध्यम से बिहारी लाल जी ईश्वर के भक्तों को प्रेरित करते हुए कहते हैं कि, वें अपने आराध्य, जिसने उनको संपूर्ण जगत का ज्ञान कराया है, उसके बारे में जान ले। बिहारी लाल जी कहते हैं कि जिस ईश्वर ने तुम्हें मनुष्य बनाकर इस संसार में भेजा है, तुमने उस ईश्वर को जाना ही नहीं है।</a:t>
            </a:r>
          </a:p>
          <a:p>
            <a:pPr algn="just">
              <a:lnSpc>
                <a:spcPct val="150000"/>
              </a:lnSpc>
            </a:pPr>
            <a:r>
              <a:rPr lang="hi-IN" sz="2000" b="0" i="0" dirty="0">
                <a:solidFill>
                  <a:srgbClr val="0A0A0A"/>
                </a:solidFill>
                <a:effectLst/>
                <a:latin typeface="-apple-system"/>
              </a:rPr>
              <a:t>यह बात वैसे ही है जैसे कि हम अपनी आंखों के द्वारा इस संसार के समस्त वस्तुओं को तो देख सकते हैं, परंतु अपनी उन्हीं आंखों के द्वारा अपनी उस आंख को नहीं देख पाते हैं जिसके द्वारा हम इस संसार को देखते हैं।</a:t>
            </a:r>
          </a:p>
        </p:txBody>
      </p:sp>
      <p:sp>
        <p:nvSpPr>
          <p:cNvPr id="3" name="TextBox 2">
            <a:extLst>
              <a:ext uri="{FF2B5EF4-FFF2-40B4-BE49-F238E27FC236}">
                <a16:creationId xmlns:a16="http://schemas.microsoft.com/office/drawing/2014/main" id="{84927BC4-7CF0-453C-989D-E4C44D5D989D}"/>
              </a:ext>
            </a:extLst>
          </p:cNvPr>
          <p:cNvSpPr txBox="1"/>
          <p:nvPr/>
        </p:nvSpPr>
        <p:spPr>
          <a:xfrm>
            <a:off x="1000125" y="600075"/>
            <a:ext cx="6534150" cy="1151405"/>
          </a:xfrm>
          <a:prstGeom prst="rect">
            <a:avLst/>
          </a:prstGeom>
          <a:noFill/>
        </p:spPr>
        <p:txBody>
          <a:bodyPr wrap="square" rtlCol="0">
            <a:spAutoFit/>
          </a:bodyPr>
          <a:lstStyle/>
          <a:p>
            <a:pPr>
              <a:lnSpc>
                <a:spcPct val="150000"/>
              </a:lnSpc>
            </a:pPr>
            <a:r>
              <a:rPr lang="hi-IN" sz="2400" i="1" dirty="0">
                <a:solidFill>
                  <a:schemeClr val="accent5"/>
                </a:solidFill>
              </a:rPr>
              <a:t>जगतु जान्यौ जिहीं सकलु सो हरि जान्यो नाहिं।</a:t>
            </a:r>
          </a:p>
          <a:p>
            <a:pPr>
              <a:lnSpc>
                <a:spcPct val="150000"/>
              </a:lnSpc>
            </a:pPr>
            <a:r>
              <a:rPr lang="hi-IN" sz="2400" i="1" dirty="0">
                <a:solidFill>
                  <a:schemeClr val="accent5"/>
                </a:solidFill>
              </a:rPr>
              <a:t>ज्यौं आँखिनु सबु देखियै आँखि न देखि जाहिं।।</a:t>
            </a:r>
            <a:endParaRPr lang="en-US" sz="2400" i="1" dirty="0">
              <a:solidFill>
                <a:schemeClr val="accent5"/>
              </a:solidFill>
            </a:endParaRPr>
          </a:p>
        </p:txBody>
      </p:sp>
    </p:spTree>
    <p:extLst>
      <p:ext uri="{BB962C8B-B14F-4D97-AF65-F5344CB8AC3E}">
        <p14:creationId xmlns:p14="http://schemas.microsoft.com/office/powerpoint/2010/main" val="198145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AD09C9-A1E2-4334-ACCE-DC9C910243C3}"/>
              </a:ext>
            </a:extLst>
          </p:cNvPr>
          <p:cNvSpPr>
            <a:spLocks noGrp="1"/>
          </p:cNvSpPr>
          <p:nvPr>
            <p:ph type="body" idx="1"/>
          </p:nvPr>
        </p:nvSpPr>
        <p:spPr/>
        <p:txBody>
          <a:bodyPr>
            <a:normAutofit/>
          </a:bodyPr>
          <a:lstStyle/>
          <a:p>
            <a:r>
              <a:rPr lang="hi-IN" sz="2400" dirty="0">
                <a:solidFill>
                  <a:schemeClr val="accent5">
                    <a:lumMod val="40000"/>
                    <a:lumOff val="60000"/>
                  </a:schemeClr>
                </a:solidFill>
              </a:rPr>
              <a:t>डॉ.नीतू परिहार</a:t>
            </a:r>
          </a:p>
          <a:p>
            <a:r>
              <a:rPr lang="hi-IN" sz="2400" dirty="0">
                <a:solidFill>
                  <a:schemeClr val="accent5">
                    <a:lumMod val="40000"/>
                    <a:lumOff val="60000"/>
                  </a:schemeClr>
                </a:solidFill>
              </a:rPr>
              <a:t>हिंदी–विभाग</a:t>
            </a:r>
          </a:p>
          <a:p>
            <a:r>
              <a:rPr lang="hi-IN" sz="2400" dirty="0">
                <a:solidFill>
                  <a:schemeClr val="accent5">
                    <a:lumMod val="40000"/>
                    <a:lumOff val="60000"/>
                  </a:schemeClr>
                </a:solidFill>
              </a:rPr>
              <a:t>मोहनलाल सुखाड़िया विश्वविद्यालय, उदयपुर (राज.)</a:t>
            </a:r>
            <a:endParaRPr lang="en-US" sz="2400" dirty="0">
              <a:solidFill>
                <a:schemeClr val="accent5">
                  <a:lumMod val="40000"/>
                  <a:lumOff val="60000"/>
                </a:schemeClr>
              </a:solidFill>
            </a:endParaRPr>
          </a:p>
        </p:txBody>
      </p:sp>
      <p:sp>
        <p:nvSpPr>
          <p:cNvPr id="6" name="Rectangle 5">
            <a:extLst>
              <a:ext uri="{FF2B5EF4-FFF2-40B4-BE49-F238E27FC236}">
                <a16:creationId xmlns:a16="http://schemas.microsoft.com/office/drawing/2014/main" id="{E341F6AD-CE57-4CB7-8452-C06EB6B1939C}"/>
              </a:ext>
            </a:extLst>
          </p:cNvPr>
          <p:cNvSpPr/>
          <p:nvPr/>
        </p:nvSpPr>
        <p:spPr>
          <a:xfrm>
            <a:off x="1914525" y="1819869"/>
            <a:ext cx="6677187" cy="1569660"/>
          </a:xfrm>
          <a:prstGeom prst="rect">
            <a:avLst/>
          </a:prstGeom>
          <a:noFill/>
          <a:scene3d>
            <a:camera prst="isometricOffAxis1Right"/>
            <a:lightRig rig="threePt" dir="t"/>
          </a:scene3d>
          <a:sp3d>
            <a:bevelT prst="angle"/>
          </a:sp3d>
        </p:spPr>
        <p:txBody>
          <a:bodyPr wrap="square" lIns="91440" tIns="45720" rIns="91440" bIns="45720">
            <a:spAutoFit/>
          </a:bodyPr>
          <a:lstStyle/>
          <a:p>
            <a:pPr algn="ctr"/>
            <a:r>
              <a:rPr lang="hi-IN" sz="96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धन्यवाद</a:t>
            </a:r>
            <a:endParaRPr lang="en-US" sz="96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038242056"/>
      </p:ext>
    </p:extLst>
  </p:cSld>
  <p:clrMapOvr>
    <a:masterClrMapping/>
  </p:clrMapOvr>
</p:sld>
</file>

<file path=ppt/theme/theme1.xml><?xml version="1.0" encoding="utf-8"?>
<a:theme xmlns:a="http://schemas.openxmlformats.org/drawingml/2006/main" name="Slic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158</TotalTime>
  <Words>490</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-apple-system</vt:lpstr>
      <vt:lpstr>Century Gothic</vt:lpstr>
      <vt:lpstr>Kruti Dev 010</vt:lpstr>
      <vt:lpstr>Wingdings 3</vt:lpstr>
      <vt:lpstr>Slice</vt:lpstr>
      <vt:lpstr>बिहारी  रीतिकाल  रीतिसिद्ध </vt:lpstr>
      <vt:lpstr>जीवन परिचय</vt:lpstr>
      <vt:lpstr>रचना </vt:lpstr>
      <vt:lpstr>बिहारी सतसई के प्रेरक ग्रंथ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बिहारी</dc:title>
  <dc:creator>Mohammad Imran</dc:creator>
  <cp:lastModifiedBy>Mohammad Imran</cp:lastModifiedBy>
  <cp:revision>13</cp:revision>
  <dcterms:created xsi:type="dcterms:W3CDTF">2021-04-29T15:47:55Z</dcterms:created>
  <dcterms:modified xsi:type="dcterms:W3CDTF">2021-05-01T16:56:32Z</dcterms:modified>
</cp:coreProperties>
</file>