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3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51404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68270" y="2412619"/>
            <a:ext cx="601662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9437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437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437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9437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51404" cy="6857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1952" y="619505"/>
            <a:ext cx="834199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9437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080" y="1529334"/>
            <a:ext cx="10657839" cy="325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3588"/>
            <a:ext cx="1743075" cy="779145"/>
          </a:xfrm>
          <a:custGeom>
            <a:avLst/>
            <a:gdLst/>
            <a:ahLst/>
            <a:cxnLst/>
            <a:rect l="l" t="t" r="r" b="b"/>
            <a:pathLst>
              <a:path w="1743075" h="779145">
                <a:moveTo>
                  <a:pt x="1346200" y="0"/>
                </a:moveTo>
                <a:lnTo>
                  <a:pt x="0" y="0"/>
                </a:lnTo>
                <a:lnTo>
                  <a:pt x="0" y="778763"/>
                </a:lnTo>
                <a:lnTo>
                  <a:pt x="1346200" y="778763"/>
                </a:lnTo>
                <a:lnTo>
                  <a:pt x="1355891" y="777956"/>
                </a:lnTo>
                <a:lnTo>
                  <a:pt x="1363821" y="775827"/>
                </a:lnTo>
                <a:lnTo>
                  <a:pt x="1369988" y="772816"/>
                </a:lnTo>
                <a:lnTo>
                  <a:pt x="1374394" y="769366"/>
                </a:lnTo>
                <a:lnTo>
                  <a:pt x="1374394" y="764667"/>
                </a:lnTo>
                <a:lnTo>
                  <a:pt x="1379093" y="764667"/>
                </a:lnTo>
                <a:lnTo>
                  <a:pt x="1735582" y="408178"/>
                </a:lnTo>
                <a:lnTo>
                  <a:pt x="1740868" y="399587"/>
                </a:lnTo>
                <a:lnTo>
                  <a:pt x="1742630" y="388794"/>
                </a:lnTo>
                <a:lnTo>
                  <a:pt x="1740868" y="377120"/>
                </a:lnTo>
                <a:lnTo>
                  <a:pt x="1735582" y="365887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738956" y="1676400"/>
            <a:ext cx="830453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220" dirty="0"/>
              <a:t>INTRODUCTION</a:t>
            </a:r>
            <a:r>
              <a:rPr spc="-125" dirty="0"/>
              <a:t> </a:t>
            </a:r>
            <a:r>
              <a:rPr spc="-300" dirty="0" smtClean="0"/>
              <a:t>TO</a:t>
            </a:r>
            <a:r>
              <a:rPr lang="en-US" spc="-300" dirty="0" smtClean="0"/>
              <a:t> </a:t>
            </a:r>
            <a:r>
              <a:rPr lang="en-IN" spc="-415" dirty="0"/>
              <a:t>LOGISTICS</a:t>
            </a:r>
            <a:r>
              <a:rPr lang="en-IN" spc="-35" dirty="0"/>
              <a:t> </a:t>
            </a:r>
            <a:r>
              <a:rPr lang="en-IN" spc="-204" dirty="0"/>
              <a:t>MANAGEMENT</a:t>
            </a:r>
            <a:r>
              <a:rPr lang="en-IN" dirty="0"/>
              <a:t/>
            </a:r>
            <a:br>
              <a:rPr lang="en-IN" dirty="0"/>
            </a:br>
            <a:endParaRPr spc="-300" dirty="0"/>
          </a:p>
        </p:txBody>
      </p:sp>
      <p:sp>
        <p:nvSpPr>
          <p:cNvPr id="5" name="TextBox 4"/>
          <p:cNvSpPr txBox="1"/>
          <p:nvPr/>
        </p:nvSpPr>
        <p:spPr>
          <a:xfrm>
            <a:off x="1743075" y="3581400"/>
            <a:ext cx="397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Niha</a:t>
            </a:r>
            <a:r>
              <a:rPr lang="en-US" dirty="0" smtClean="0"/>
              <a:t> Khan</a:t>
            </a:r>
          </a:p>
          <a:p>
            <a:r>
              <a:rPr lang="en-US" dirty="0" smtClean="0"/>
              <a:t>Supply Chain Management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504520"/>
            <a:ext cx="52120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3. </a:t>
            </a:r>
            <a:r>
              <a:rPr sz="3600" spc="10" dirty="0"/>
              <a:t>Inventory</a:t>
            </a:r>
            <a:r>
              <a:rPr sz="3600" spc="70" dirty="0"/>
              <a:t> </a:t>
            </a:r>
            <a:r>
              <a:rPr sz="3600" spc="15" dirty="0"/>
              <a:t>Management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668270" y="1504315"/>
            <a:ext cx="82867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This </a:t>
            </a:r>
            <a:r>
              <a:rPr sz="1800" spc="-55" dirty="0">
                <a:solidFill>
                  <a:srgbClr val="404040"/>
                </a:solidFill>
                <a:latin typeface="Arial"/>
                <a:cs typeface="Arial"/>
              </a:rPr>
              <a:t>is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process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ordering,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storing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using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inventory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800" spc="-1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organization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with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regard </a:t>
            </a:r>
            <a:r>
              <a:rPr sz="1800" spc="80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type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amount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material 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in</a:t>
            </a:r>
            <a:r>
              <a:rPr sz="1800" spc="-3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storage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facility.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1952" y="3098419"/>
            <a:ext cx="4109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>
                <a:solidFill>
                  <a:srgbClr val="943735"/>
                </a:solidFill>
                <a:latin typeface="Arial"/>
                <a:cs typeface="Arial"/>
              </a:rPr>
              <a:t>4. </a:t>
            </a:r>
            <a:r>
              <a:rPr sz="3600" spc="20" dirty="0">
                <a:solidFill>
                  <a:srgbClr val="943735"/>
                </a:solidFill>
                <a:latin typeface="Arial"/>
                <a:cs typeface="Arial"/>
              </a:rPr>
              <a:t>Material</a:t>
            </a:r>
            <a:r>
              <a:rPr sz="3600" spc="95" dirty="0">
                <a:solidFill>
                  <a:srgbClr val="943735"/>
                </a:solidFill>
                <a:latin typeface="Arial"/>
                <a:cs typeface="Arial"/>
              </a:rPr>
              <a:t> </a:t>
            </a:r>
            <a:r>
              <a:rPr sz="3600" spc="25" dirty="0">
                <a:solidFill>
                  <a:srgbClr val="943735"/>
                </a:solidFill>
                <a:latin typeface="Arial"/>
                <a:cs typeface="Arial"/>
              </a:rPr>
              <a:t>Handling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8270" y="4097782"/>
            <a:ext cx="8569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This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deals 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with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loading, </a:t>
            </a:r>
            <a:r>
              <a:rPr sz="1800" spc="30" dirty="0">
                <a:solidFill>
                  <a:srgbClr val="404040"/>
                </a:solidFill>
                <a:latin typeface="Arial"/>
                <a:cs typeface="Arial"/>
              </a:rPr>
              <a:t>offloading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movement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materials 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at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50" dirty="0">
                <a:solidFill>
                  <a:srgbClr val="404040"/>
                </a:solidFill>
                <a:latin typeface="Arial"/>
                <a:cs typeface="Arial"/>
              </a:rPr>
              <a:t>point</a:t>
            </a:r>
            <a:r>
              <a:rPr sz="1800" spc="-20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 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origin,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transit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at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50" dirty="0">
                <a:solidFill>
                  <a:srgbClr val="404040"/>
                </a:solidFill>
                <a:latin typeface="Arial"/>
                <a:cs typeface="Arial"/>
              </a:rPr>
              <a:t>point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r>
              <a:rPr sz="1800" spc="-2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consumption.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708405"/>
            <a:ext cx="6737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35" dirty="0">
                <a:latin typeface="Verdana"/>
                <a:cs typeface="Verdana"/>
              </a:rPr>
              <a:t>Phases </a:t>
            </a:r>
            <a:r>
              <a:rPr sz="3600" spc="-150" dirty="0">
                <a:latin typeface="Verdana"/>
                <a:cs typeface="Verdana"/>
              </a:rPr>
              <a:t>of </a:t>
            </a:r>
            <a:r>
              <a:rPr sz="3600" spc="-200" dirty="0">
                <a:latin typeface="Verdana"/>
                <a:cs typeface="Verdana"/>
              </a:rPr>
              <a:t>Logistics</a:t>
            </a:r>
            <a:r>
              <a:rPr sz="3600" spc="-340" dirty="0">
                <a:latin typeface="Verdana"/>
                <a:cs typeface="Verdana"/>
              </a:rPr>
              <a:t> </a:t>
            </a:r>
            <a:r>
              <a:rPr sz="3600" spc="-165" dirty="0">
                <a:latin typeface="Verdana"/>
                <a:cs typeface="Verdana"/>
              </a:rPr>
              <a:t>Management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373630">
              <a:lnSpc>
                <a:spcPct val="100000"/>
              </a:lnSpc>
              <a:spcBef>
                <a:spcPts val="1095"/>
              </a:spcBef>
            </a:pPr>
            <a:r>
              <a:rPr spc="-95" dirty="0"/>
              <a:t>Inbound</a:t>
            </a:r>
            <a:r>
              <a:rPr spc="-125" dirty="0"/>
              <a:t> </a:t>
            </a:r>
            <a:r>
              <a:rPr spc="-105" dirty="0"/>
              <a:t>Logistics</a:t>
            </a:r>
          </a:p>
          <a:p>
            <a:pPr marL="1974850" marR="5080">
              <a:lnSpc>
                <a:spcPct val="100000"/>
              </a:lnSpc>
              <a:spcBef>
                <a:spcPts val="994"/>
              </a:spcBef>
              <a:tabLst>
                <a:tab pos="2533015" algn="l"/>
                <a:tab pos="2832100" algn="l"/>
                <a:tab pos="3315335" algn="l"/>
                <a:tab pos="4580255" algn="l"/>
                <a:tab pos="4933315" algn="l"/>
                <a:tab pos="6009640" algn="l"/>
                <a:tab pos="6648450" algn="l"/>
                <a:tab pos="7131684" algn="l"/>
                <a:tab pos="7818755" algn="l"/>
                <a:tab pos="8172450" algn="l"/>
                <a:tab pos="8916035" algn="l"/>
                <a:tab pos="9280525" algn="l"/>
                <a:tab pos="9763760" algn="l"/>
                <a:tab pos="10449560" algn="l"/>
              </a:tabLst>
            </a:pPr>
            <a:r>
              <a:rPr spc="-114" dirty="0"/>
              <a:t>T</a:t>
            </a:r>
            <a:r>
              <a:rPr spc="-110" dirty="0"/>
              <a:t>h</a:t>
            </a:r>
            <a:r>
              <a:rPr spc="-140" dirty="0"/>
              <a:t>is</a:t>
            </a:r>
            <a:r>
              <a:rPr dirty="0"/>
              <a:t>	</a:t>
            </a:r>
            <a:r>
              <a:rPr spc="-105" dirty="0"/>
              <a:t>i</a:t>
            </a:r>
            <a:r>
              <a:rPr spc="-185" dirty="0"/>
              <a:t>s</a:t>
            </a:r>
            <a:r>
              <a:rPr dirty="0"/>
              <a:t>	</a:t>
            </a:r>
            <a:r>
              <a:rPr spc="-110" dirty="0"/>
              <a:t>the</a:t>
            </a:r>
            <a:r>
              <a:rPr dirty="0"/>
              <a:t>	</a:t>
            </a:r>
            <a:r>
              <a:rPr spc="-150" dirty="0"/>
              <a:t>m</a:t>
            </a:r>
            <a:r>
              <a:rPr spc="-110" dirty="0"/>
              <a:t>ovement</a:t>
            </a:r>
            <a:r>
              <a:rPr dirty="0"/>
              <a:t>	</a:t>
            </a:r>
            <a:r>
              <a:rPr spc="-114" dirty="0"/>
              <a:t>o</a:t>
            </a:r>
            <a:r>
              <a:rPr spc="-40" dirty="0"/>
              <a:t>f</a:t>
            </a:r>
            <a:r>
              <a:rPr dirty="0"/>
              <a:t>	</a:t>
            </a:r>
            <a:r>
              <a:rPr spc="-135" dirty="0"/>
              <a:t>mate</a:t>
            </a:r>
            <a:r>
              <a:rPr spc="-100" dirty="0"/>
              <a:t>r</a:t>
            </a:r>
            <a:r>
              <a:rPr spc="-70" dirty="0"/>
              <a:t>i</a:t>
            </a:r>
            <a:r>
              <a:rPr spc="-145" dirty="0"/>
              <a:t>a</a:t>
            </a:r>
            <a:r>
              <a:rPr spc="-140" dirty="0"/>
              <a:t>ls</a:t>
            </a:r>
            <a:r>
              <a:rPr dirty="0"/>
              <a:t>	</a:t>
            </a:r>
            <a:r>
              <a:rPr spc="-105" dirty="0"/>
              <a:t>f</a:t>
            </a:r>
            <a:r>
              <a:rPr spc="-165" dirty="0"/>
              <a:t>r</a:t>
            </a:r>
            <a:r>
              <a:rPr spc="-80" dirty="0"/>
              <a:t>om</a:t>
            </a:r>
            <a:r>
              <a:rPr dirty="0"/>
              <a:t>	</a:t>
            </a:r>
            <a:r>
              <a:rPr spc="-110" dirty="0"/>
              <a:t>the</a:t>
            </a:r>
            <a:r>
              <a:rPr dirty="0"/>
              <a:t>	</a:t>
            </a:r>
            <a:r>
              <a:rPr spc="-75" dirty="0"/>
              <a:t>point</a:t>
            </a:r>
            <a:r>
              <a:rPr dirty="0"/>
              <a:t>	</a:t>
            </a:r>
            <a:r>
              <a:rPr spc="-114" dirty="0"/>
              <a:t>o</a:t>
            </a:r>
            <a:r>
              <a:rPr spc="-40" dirty="0"/>
              <a:t>f</a:t>
            </a:r>
            <a:r>
              <a:rPr dirty="0"/>
              <a:t>	</a:t>
            </a:r>
            <a:r>
              <a:rPr spc="-90" dirty="0"/>
              <a:t>or</a:t>
            </a:r>
            <a:r>
              <a:rPr spc="-60" dirty="0"/>
              <a:t>i</a:t>
            </a:r>
            <a:r>
              <a:rPr spc="-80" dirty="0"/>
              <a:t>gin</a:t>
            </a:r>
            <a:r>
              <a:rPr dirty="0"/>
              <a:t>	</a:t>
            </a:r>
            <a:r>
              <a:rPr spc="-60" dirty="0"/>
              <a:t>t</a:t>
            </a:r>
            <a:r>
              <a:rPr spc="-85" dirty="0"/>
              <a:t>o</a:t>
            </a:r>
            <a:r>
              <a:rPr dirty="0"/>
              <a:t>	</a:t>
            </a:r>
            <a:r>
              <a:rPr spc="-110" dirty="0"/>
              <a:t>the</a:t>
            </a:r>
            <a:r>
              <a:rPr dirty="0"/>
              <a:t>	</a:t>
            </a:r>
            <a:r>
              <a:rPr spc="-75" dirty="0"/>
              <a:t>point</a:t>
            </a:r>
            <a:r>
              <a:rPr dirty="0"/>
              <a:t>	</a:t>
            </a:r>
            <a:r>
              <a:rPr spc="-95" dirty="0"/>
              <a:t>of  </a:t>
            </a:r>
            <a:r>
              <a:rPr spc="-90" dirty="0"/>
              <a:t>production.</a:t>
            </a:r>
          </a:p>
          <a:p>
            <a:pPr marL="2373630">
              <a:lnSpc>
                <a:spcPct val="100000"/>
              </a:lnSpc>
              <a:spcBef>
                <a:spcPts val="1010"/>
              </a:spcBef>
            </a:pPr>
            <a:r>
              <a:rPr spc="-55" dirty="0"/>
              <a:t>Outbound</a:t>
            </a:r>
            <a:r>
              <a:rPr spc="-130" dirty="0"/>
              <a:t> </a:t>
            </a:r>
            <a:r>
              <a:rPr spc="-100" dirty="0"/>
              <a:t>logistics</a:t>
            </a:r>
          </a:p>
          <a:p>
            <a:pPr marL="1974850" marR="6350">
              <a:lnSpc>
                <a:spcPct val="100000"/>
              </a:lnSpc>
              <a:spcBef>
                <a:spcPts val="994"/>
              </a:spcBef>
            </a:pPr>
            <a:r>
              <a:rPr spc="-125" dirty="0"/>
              <a:t>This </a:t>
            </a:r>
            <a:r>
              <a:rPr spc="-145" dirty="0"/>
              <a:t>is </a:t>
            </a:r>
            <a:r>
              <a:rPr spc="-110" dirty="0"/>
              <a:t>the </a:t>
            </a:r>
            <a:r>
              <a:rPr spc="-114" dirty="0"/>
              <a:t>movement </a:t>
            </a:r>
            <a:r>
              <a:rPr spc="-75" dirty="0"/>
              <a:t>of </a:t>
            </a:r>
            <a:r>
              <a:rPr spc="-100" dirty="0"/>
              <a:t>finished </a:t>
            </a:r>
            <a:r>
              <a:rPr spc="-55" dirty="0"/>
              <a:t>goods </a:t>
            </a:r>
            <a:r>
              <a:rPr spc="-105" dirty="0"/>
              <a:t>from </a:t>
            </a:r>
            <a:r>
              <a:rPr spc="-110" dirty="0"/>
              <a:t>the </a:t>
            </a:r>
            <a:r>
              <a:rPr spc="-75" dirty="0"/>
              <a:t>point of production </a:t>
            </a:r>
            <a:r>
              <a:rPr spc="-70" dirty="0"/>
              <a:t>to </a:t>
            </a:r>
            <a:r>
              <a:rPr spc="-110" dirty="0"/>
              <a:t>the </a:t>
            </a:r>
            <a:r>
              <a:rPr spc="-75" dirty="0"/>
              <a:t>point </a:t>
            </a:r>
            <a:r>
              <a:rPr spc="-100" dirty="0"/>
              <a:t>of  </a:t>
            </a:r>
            <a:r>
              <a:rPr spc="-105" dirty="0"/>
              <a:t>consumption.</a:t>
            </a:r>
          </a:p>
          <a:p>
            <a:pPr marL="2373630">
              <a:lnSpc>
                <a:spcPct val="100000"/>
              </a:lnSpc>
              <a:spcBef>
                <a:spcPts val="994"/>
              </a:spcBef>
            </a:pPr>
            <a:r>
              <a:rPr spc="-130" dirty="0"/>
              <a:t>Reverse</a:t>
            </a:r>
            <a:r>
              <a:rPr spc="-125" dirty="0"/>
              <a:t> </a:t>
            </a:r>
            <a:r>
              <a:rPr spc="-100" dirty="0"/>
              <a:t>Logistics</a:t>
            </a:r>
          </a:p>
          <a:p>
            <a:pPr marL="1974850" marR="5080">
              <a:lnSpc>
                <a:spcPct val="100000"/>
              </a:lnSpc>
              <a:spcBef>
                <a:spcPts val="1010"/>
              </a:spcBef>
            </a:pPr>
            <a:r>
              <a:rPr spc="-125" dirty="0"/>
              <a:t>This </a:t>
            </a:r>
            <a:r>
              <a:rPr spc="-145" dirty="0"/>
              <a:t>is </a:t>
            </a:r>
            <a:r>
              <a:rPr spc="-110" dirty="0"/>
              <a:t>the </a:t>
            </a:r>
            <a:r>
              <a:rPr spc="-114" dirty="0"/>
              <a:t>movement </a:t>
            </a:r>
            <a:r>
              <a:rPr spc="-75" dirty="0"/>
              <a:t>of </a:t>
            </a:r>
            <a:r>
              <a:rPr spc="-85" dirty="0"/>
              <a:t>damaged </a:t>
            </a:r>
            <a:r>
              <a:rPr spc="-55" dirty="0"/>
              <a:t>goods </a:t>
            </a:r>
            <a:r>
              <a:rPr spc="-105" dirty="0"/>
              <a:t>from </a:t>
            </a:r>
            <a:r>
              <a:rPr spc="-120" dirty="0"/>
              <a:t>customers </a:t>
            </a:r>
            <a:r>
              <a:rPr spc="-110" dirty="0"/>
              <a:t>back </a:t>
            </a:r>
            <a:r>
              <a:rPr spc="-70" dirty="0"/>
              <a:t>to </a:t>
            </a:r>
            <a:r>
              <a:rPr spc="-110" dirty="0"/>
              <a:t>the </a:t>
            </a:r>
            <a:r>
              <a:rPr spc="-75" dirty="0"/>
              <a:t>point </a:t>
            </a:r>
            <a:r>
              <a:rPr spc="-100" dirty="0"/>
              <a:t>of  </a:t>
            </a:r>
            <a:r>
              <a:rPr spc="-80" dirty="0"/>
              <a:t>production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98338" y="668223"/>
            <a:ext cx="30810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4" dirty="0">
                <a:latin typeface="Verdana"/>
                <a:cs typeface="Verdana"/>
              </a:rPr>
              <a:t>The</a:t>
            </a:r>
            <a:r>
              <a:rPr sz="3600" spc="-285" dirty="0">
                <a:latin typeface="Verdana"/>
                <a:cs typeface="Verdana"/>
              </a:rPr>
              <a:t> </a:t>
            </a:r>
            <a:r>
              <a:rPr sz="3600" spc="-190" dirty="0">
                <a:latin typeface="Verdana"/>
                <a:cs typeface="Verdana"/>
              </a:rPr>
              <a:t>Logistician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4714" y="1565909"/>
            <a:ext cx="8363584" cy="325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This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an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expert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logistics.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logistician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coordinated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organization’s</a:t>
            </a:r>
            <a:r>
              <a:rPr sz="1800" spc="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supply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chain.</a:t>
            </a:r>
            <a:endParaRPr sz="1800">
              <a:latin typeface="Verdana"/>
              <a:cs typeface="Verdana"/>
            </a:endParaRPr>
          </a:p>
          <a:p>
            <a:pPr marL="2298700">
              <a:lnSpc>
                <a:spcPct val="100000"/>
              </a:lnSpc>
              <a:spcBef>
                <a:spcPts val="994"/>
              </a:spcBef>
            </a:pPr>
            <a:r>
              <a:rPr sz="1800" spc="-110" dirty="0">
                <a:solidFill>
                  <a:srgbClr val="C0504D"/>
                </a:solidFill>
                <a:latin typeface="Verdana"/>
                <a:cs typeface="Verdana"/>
              </a:rPr>
              <a:t>Roles </a:t>
            </a:r>
            <a:r>
              <a:rPr sz="1800" spc="-75" dirty="0">
                <a:solidFill>
                  <a:srgbClr val="C0504D"/>
                </a:solidFill>
                <a:latin typeface="Verdana"/>
                <a:cs typeface="Verdana"/>
              </a:rPr>
              <a:t>of </a:t>
            </a:r>
            <a:r>
              <a:rPr sz="1800" spc="-125" dirty="0">
                <a:solidFill>
                  <a:srgbClr val="C0504D"/>
                </a:solidFill>
                <a:latin typeface="Verdana"/>
                <a:cs typeface="Verdana"/>
              </a:rPr>
              <a:t>a</a:t>
            </a:r>
            <a:r>
              <a:rPr sz="1800" spc="-120" dirty="0">
                <a:solidFill>
                  <a:srgbClr val="C0504D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C0504D"/>
                </a:solidFill>
                <a:latin typeface="Verdana"/>
                <a:cs typeface="Verdana"/>
              </a:rPr>
              <a:t>logistician.</a:t>
            </a:r>
            <a:endParaRPr sz="1800">
              <a:latin typeface="Verdana"/>
              <a:cs typeface="Verdana"/>
            </a:endParaRPr>
          </a:p>
          <a:p>
            <a:pPr marL="224154" indent="-21209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24790" algn="l"/>
              </a:tabLst>
            </a:pP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Find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cheapest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fastest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way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transport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goods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4160" algn="l"/>
              </a:tabLst>
            </a:pP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Make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suggestions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customers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regarding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improvements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264160" algn="l"/>
              </a:tabLst>
            </a:pP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Keep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informed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latest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advancements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in logistics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technology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5"/>
              </a:spcBef>
              <a:buAutoNum type="arabicPeriod"/>
              <a:tabLst>
                <a:tab pos="268605" algn="l"/>
              </a:tabLst>
            </a:pP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Strive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determine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what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customers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needs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ensure that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they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must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meet  them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264160" algn="l"/>
              </a:tabLst>
            </a:pP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Assess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logistics functions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work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improve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them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4347" y="964819"/>
            <a:ext cx="3451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0" dirty="0">
                <a:latin typeface="Verdana"/>
                <a:cs typeface="Verdana"/>
              </a:rPr>
              <a:t>INTRODUCTION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3000" rIns="0" bIns="0" rtlCol="0">
            <a:spAutoFit/>
          </a:bodyPr>
          <a:lstStyle/>
          <a:p>
            <a:pPr marL="1913889" marR="508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Efficient </a:t>
            </a:r>
            <a:r>
              <a:rPr spc="-105" dirty="0"/>
              <a:t>logistics </a:t>
            </a:r>
            <a:r>
              <a:rPr spc="-140" dirty="0"/>
              <a:t>is </a:t>
            </a:r>
            <a:r>
              <a:rPr spc="-125" dirty="0"/>
              <a:t>a </a:t>
            </a:r>
            <a:r>
              <a:rPr spc="-165" dirty="0"/>
              <a:t>key </a:t>
            </a:r>
            <a:r>
              <a:rPr spc="-95" dirty="0"/>
              <a:t>factor </a:t>
            </a:r>
            <a:r>
              <a:rPr spc="-100" dirty="0"/>
              <a:t>in </a:t>
            </a:r>
            <a:r>
              <a:rPr spc="-110" dirty="0"/>
              <a:t>ensuring the </a:t>
            </a:r>
            <a:r>
              <a:rPr spc="-130" dirty="0"/>
              <a:t>success </a:t>
            </a:r>
            <a:r>
              <a:rPr spc="-75" dirty="0"/>
              <a:t>of </a:t>
            </a:r>
            <a:r>
              <a:rPr spc="-110" dirty="0"/>
              <a:t>an </a:t>
            </a:r>
            <a:r>
              <a:rPr spc="-90" dirty="0"/>
              <a:t>organization </a:t>
            </a:r>
            <a:r>
              <a:rPr spc="-105" dirty="0"/>
              <a:t>from  </a:t>
            </a:r>
            <a:r>
              <a:rPr spc="-110" dirty="0"/>
              <a:t>ensuring </a:t>
            </a:r>
            <a:r>
              <a:rPr spc="-125" dirty="0"/>
              <a:t>that </a:t>
            </a:r>
            <a:r>
              <a:rPr spc="-110" dirty="0"/>
              <a:t>the </a:t>
            </a:r>
            <a:r>
              <a:rPr spc="-90" dirty="0"/>
              <a:t>organization </a:t>
            </a:r>
            <a:r>
              <a:rPr spc="-140" dirty="0"/>
              <a:t>has </a:t>
            </a:r>
            <a:r>
              <a:rPr spc="-110" dirty="0"/>
              <a:t>all </a:t>
            </a:r>
            <a:r>
              <a:rPr spc="-125" dirty="0"/>
              <a:t>that </a:t>
            </a:r>
            <a:r>
              <a:rPr spc="-114" dirty="0"/>
              <a:t>it </a:t>
            </a:r>
            <a:r>
              <a:rPr spc="-120" dirty="0"/>
              <a:t>requires </a:t>
            </a:r>
            <a:r>
              <a:rPr spc="-70" dirty="0"/>
              <a:t>to </a:t>
            </a:r>
            <a:r>
              <a:rPr spc="-75" dirty="0"/>
              <a:t>produce </a:t>
            </a:r>
            <a:r>
              <a:rPr spc="-140" dirty="0"/>
              <a:t>results </a:t>
            </a:r>
            <a:r>
              <a:rPr spc="-70" dirty="0"/>
              <a:t>to </a:t>
            </a:r>
            <a:r>
              <a:rPr spc="-110" dirty="0"/>
              <a:t>ensuring  </a:t>
            </a:r>
            <a:r>
              <a:rPr spc="-125" dirty="0"/>
              <a:t>that </a:t>
            </a:r>
            <a:r>
              <a:rPr spc="-120" dirty="0"/>
              <a:t>customers </a:t>
            </a:r>
            <a:r>
              <a:rPr spc="-130" dirty="0"/>
              <a:t>are</a:t>
            </a:r>
            <a:r>
              <a:rPr spc="-65" dirty="0"/>
              <a:t> </a:t>
            </a:r>
            <a:r>
              <a:rPr spc="-135" dirty="0"/>
              <a:t>satisfied.</a:t>
            </a:r>
          </a:p>
          <a:p>
            <a:pPr marL="1913889" marR="125095">
              <a:lnSpc>
                <a:spcPct val="100000"/>
              </a:lnSpc>
              <a:spcBef>
                <a:spcPts val="994"/>
              </a:spcBef>
            </a:pPr>
            <a:r>
              <a:rPr spc="-105" dirty="0"/>
              <a:t>The </a:t>
            </a:r>
            <a:r>
              <a:rPr spc="-75" dirty="0"/>
              <a:t>following </a:t>
            </a:r>
            <a:r>
              <a:rPr spc="-110" dirty="0"/>
              <a:t>presentation </a:t>
            </a:r>
            <a:r>
              <a:rPr spc="-140" dirty="0"/>
              <a:t>has </a:t>
            </a:r>
            <a:r>
              <a:rPr spc="-80" dirty="0"/>
              <a:t>been </a:t>
            </a:r>
            <a:r>
              <a:rPr spc="-95" dirty="0"/>
              <a:t>prepared </a:t>
            </a:r>
            <a:r>
              <a:rPr spc="-75" dirty="0"/>
              <a:t>to </a:t>
            </a:r>
            <a:r>
              <a:rPr spc="-105" dirty="0"/>
              <a:t>give </a:t>
            </a:r>
            <a:r>
              <a:rPr spc="-110" dirty="0"/>
              <a:t>the reader an overview </a:t>
            </a:r>
            <a:r>
              <a:rPr spc="-80" dirty="0"/>
              <a:t>of  </a:t>
            </a:r>
            <a:r>
              <a:rPr spc="-105" dirty="0"/>
              <a:t>logistics </a:t>
            </a:r>
            <a:r>
              <a:rPr spc="-110" dirty="0"/>
              <a:t>management </a:t>
            </a:r>
            <a:r>
              <a:rPr spc="-105" dirty="0"/>
              <a:t>from </a:t>
            </a:r>
            <a:r>
              <a:rPr spc="-110" dirty="0"/>
              <a:t>the </a:t>
            </a:r>
            <a:r>
              <a:rPr spc="-125" dirty="0"/>
              <a:t>very </a:t>
            </a:r>
            <a:r>
              <a:rPr spc="-100" dirty="0"/>
              <a:t>meaning </a:t>
            </a:r>
            <a:r>
              <a:rPr spc="-75" dirty="0"/>
              <a:t>of </a:t>
            </a:r>
            <a:r>
              <a:rPr spc="-105" dirty="0"/>
              <a:t>logistics </a:t>
            </a:r>
            <a:r>
              <a:rPr spc="-70" dirty="0"/>
              <a:t>to </a:t>
            </a:r>
            <a:r>
              <a:rPr spc="-110" dirty="0"/>
              <a:t>the </a:t>
            </a:r>
            <a:r>
              <a:rPr spc="-120" dirty="0"/>
              <a:t>phases </a:t>
            </a:r>
            <a:r>
              <a:rPr spc="-100" dirty="0"/>
              <a:t>in </a:t>
            </a:r>
            <a:r>
              <a:rPr spc="-105" dirty="0"/>
              <a:t>logistics  </a:t>
            </a:r>
            <a:r>
              <a:rPr spc="-120" dirty="0"/>
              <a:t>management.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4653" y="964819"/>
            <a:ext cx="36372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5" dirty="0">
                <a:latin typeface="Verdana"/>
                <a:cs typeface="Verdana"/>
              </a:rPr>
              <a:t>What </a:t>
            </a:r>
            <a:r>
              <a:rPr sz="3600" spc="-275" dirty="0">
                <a:latin typeface="Verdana"/>
                <a:cs typeface="Verdana"/>
              </a:rPr>
              <a:t>is</a:t>
            </a:r>
            <a:r>
              <a:rPr sz="3600" spc="-305" dirty="0">
                <a:latin typeface="Verdana"/>
                <a:cs typeface="Verdana"/>
              </a:rPr>
              <a:t> </a:t>
            </a:r>
            <a:r>
              <a:rPr sz="3600" spc="-210" dirty="0">
                <a:latin typeface="Verdana"/>
                <a:cs typeface="Verdana"/>
              </a:rPr>
              <a:t>Logistics?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4714" y="1938350"/>
            <a:ext cx="8730615" cy="327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This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management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flow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goods,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resources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information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between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point of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origin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destination (point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consumption).</a:t>
            </a:r>
            <a:endParaRPr sz="1800">
              <a:latin typeface="Verdana"/>
              <a:cs typeface="Verdana"/>
            </a:endParaRPr>
          </a:p>
          <a:p>
            <a:pPr marL="12700" marR="402590">
              <a:lnSpc>
                <a:spcPct val="100000"/>
              </a:lnSpc>
              <a:spcBef>
                <a:spcPts val="994"/>
              </a:spcBef>
            </a:pP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Logistics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process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planning and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implementing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efficient transportation 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storage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goods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point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2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another.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ensures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all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materials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personnel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available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time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place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ensure that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business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objective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accomplished.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Logistics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thus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implies having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type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of product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service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at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place,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at 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time,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condition.</a:t>
            </a:r>
            <a:endParaRPr sz="1800">
              <a:latin typeface="Verdana"/>
              <a:cs typeface="Verdana"/>
            </a:endParaRPr>
          </a:p>
          <a:p>
            <a:pPr marL="12700" marR="254635">
              <a:lnSpc>
                <a:spcPct val="100000"/>
              </a:lnSpc>
              <a:spcBef>
                <a:spcPts val="994"/>
              </a:spcBef>
            </a:pP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Logistics can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be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looked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at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as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subset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supply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chain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management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ties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into 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project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management by ensuring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timely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completion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project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The </a:t>
            </a:r>
            <a:r>
              <a:rPr spc="-5" dirty="0"/>
              <a:t>aim </a:t>
            </a:r>
            <a:r>
              <a:rPr spc="85" dirty="0"/>
              <a:t>of </a:t>
            </a:r>
            <a:r>
              <a:rPr spc="-40" dirty="0"/>
              <a:t>Logistics </a:t>
            </a:r>
            <a:r>
              <a:rPr spc="5" dirty="0"/>
              <a:t>Management </a:t>
            </a:r>
            <a:r>
              <a:rPr spc="-85" dirty="0"/>
              <a:t>is </a:t>
            </a:r>
            <a:r>
              <a:rPr spc="125" dirty="0"/>
              <a:t>to </a:t>
            </a:r>
            <a:r>
              <a:rPr spc="-55" dirty="0"/>
              <a:t>ensure</a:t>
            </a:r>
            <a:r>
              <a:rPr spc="-50" dirty="0"/>
              <a:t> </a:t>
            </a:r>
            <a:r>
              <a:rPr spc="-5" dirty="0"/>
              <a:t>supply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1045921"/>
            <a:ext cx="3203575" cy="3203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sz="2800" spc="125" dirty="0">
                <a:solidFill>
                  <a:srgbClr val="943735"/>
                </a:solidFill>
                <a:latin typeface="Arial"/>
                <a:cs typeface="Arial"/>
              </a:rPr>
              <a:t>to </a:t>
            </a:r>
            <a:r>
              <a:rPr sz="2800" spc="30" dirty="0">
                <a:solidFill>
                  <a:srgbClr val="943735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943735"/>
                </a:solidFill>
                <a:latin typeface="Arial"/>
                <a:cs typeface="Arial"/>
              </a:rPr>
              <a:t>customer</a:t>
            </a:r>
            <a:r>
              <a:rPr sz="2800" spc="-250" dirty="0">
                <a:solidFill>
                  <a:srgbClr val="94373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943735"/>
                </a:solidFill>
                <a:latin typeface="Arial"/>
                <a:cs typeface="Arial"/>
              </a:rPr>
              <a:t>the: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695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Arial"/>
                <a:cs typeface="Arial"/>
              </a:rPr>
              <a:t>product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cost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quality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place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F81BC"/>
              </a:buClr>
              <a:buChar char="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Right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Arial"/>
                <a:cs typeface="Arial"/>
              </a:rPr>
              <a:t>time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920622"/>
            <a:ext cx="7235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0" dirty="0">
                <a:latin typeface="Verdana"/>
                <a:cs typeface="Verdana"/>
              </a:rPr>
              <a:t>Components </a:t>
            </a:r>
            <a:r>
              <a:rPr sz="3600" spc="-290" dirty="0">
                <a:latin typeface="Verdana"/>
                <a:cs typeface="Verdana"/>
              </a:rPr>
              <a:t>(activities) </a:t>
            </a:r>
            <a:r>
              <a:rPr sz="3600" spc="-150" dirty="0">
                <a:latin typeface="Verdana"/>
                <a:cs typeface="Verdana"/>
              </a:rPr>
              <a:t>of</a:t>
            </a:r>
            <a:r>
              <a:rPr sz="3600" spc="-220" dirty="0">
                <a:latin typeface="Verdana"/>
                <a:cs typeface="Verdana"/>
              </a:rPr>
              <a:t> </a:t>
            </a:r>
            <a:r>
              <a:rPr sz="3600" spc="-204" dirty="0">
                <a:latin typeface="Verdana"/>
                <a:cs typeface="Verdana"/>
              </a:rPr>
              <a:t>Logistics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8270" y="1767967"/>
            <a:ext cx="4173220" cy="243395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24154" indent="-21209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224790" algn="l"/>
              </a:tabLst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Transportation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4160" algn="l"/>
              </a:tabLst>
            </a:pP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Supply.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64160" algn="l"/>
              </a:tabLst>
            </a:pP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Inventory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planning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management.</a:t>
            </a:r>
            <a:endParaRPr sz="1800">
              <a:latin typeface="Verdana"/>
              <a:cs typeface="Verdana"/>
            </a:endParaRPr>
          </a:p>
          <a:p>
            <a:pPr marL="267970" indent="-255904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8605" algn="l"/>
              </a:tabLst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Warehousing.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4160" algn="l"/>
              </a:tabLst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Packaging.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64160" algn="l"/>
              </a:tabLst>
            </a:pP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Order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processing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641680"/>
            <a:ext cx="7463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10" dirty="0">
                <a:latin typeface="Verdana"/>
                <a:cs typeface="Verdana"/>
              </a:rPr>
              <a:t>Objectives </a:t>
            </a:r>
            <a:r>
              <a:rPr sz="3600" spc="-145" dirty="0">
                <a:latin typeface="Verdana"/>
                <a:cs typeface="Verdana"/>
              </a:rPr>
              <a:t>of </a:t>
            </a:r>
            <a:r>
              <a:rPr sz="3600" spc="-200" dirty="0">
                <a:latin typeface="Verdana"/>
                <a:cs typeface="Verdana"/>
              </a:rPr>
              <a:t>Logistics</a:t>
            </a:r>
            <a:r>
              <a:rPr sz="3600" spc="-360" dirty="0">
                <a:latin typeface="Verdana"/>
                <a:cs typeface="Verdana"/>
              </a:rPr>
              <a:t> </a:t>
            </a:r>
            <a:r>
              <a:rPr sz="3600" spc="-165" dirty="0">
                <a:latin typeface="Verdana"/>
                <a:cs typeface="Verdana"/>
              </a:rPr>
              <a:t>Management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1952" y="1439163"/>
            <a:ext cx="5744845" cy="283527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24154" indent="-212090">
              <a:lnSpc>
                <a:spcPct val="100000"/>
              </a:lnSpc>
              <a:spcBef>
                <a:spcPts val="1095"/>
              </a:spcBef>
              <a:buAutoNum type="arabicPeriod"/>
              <a:tabLst>
                <a:tab pos="224790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choose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most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effective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transportation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routes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264160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identify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best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delivery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method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64160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seek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continuous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quality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improvement</a:t>
            </a:r>
            <a:endParaRPr sz="1800">
              <a:latin typeface="Verdana"/>
              <a:cs typeface="Verdana"/>
            </a:endParaRPr>
          </a:p>
          <a:p>
            <a:pPr marL="267970" indent="-255904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8605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minimize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cost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transportation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64160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facilitate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quick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response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customer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requirements</a:t>
            </a:r>
            <a:endParaRPr sz="1800">
              <a:latin typeface="Verdana"/>
              <a:cs typeface="Verdana"/>
            </a:endParaRPr>
          </a:p>
          <a:p>
            <a:pPr marL="263525" indent="-25146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64160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improve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customer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service</a:t>
            </a:r>
            <a:endParaRPr sz="1800">
              <a:latin typeface="Verdana"/>
              <a:cs typeface="Verdana"/>
            </a:endParaRPr>
          </a:p>
          <a:p>
            <a:pPr marL="259079" indent="-247015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259715" algn="l"/>
              </a:tabLst>
            </a:pP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minimize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damage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goods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5635" y="1079068"/>
            <a:ext cx="57289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>
                <a:latin typeface="Verdana"/>
                <a:cs typeface="Verdana"/>
              </a:rPr>
              <a:t>Major </a:t>
            </a:r>
            <a:r>
              <a:rPr sz="3600" spc="-200" dirty="0">
                <a:latin typeface="Verdana"/>
                <a:cs typeface="Verdana"/>
              </a:rPr>
              <a:t>Functions </a:t>
            </a:r>
            <a:r>
              <a:rPr sz="3600" spc="-145" dirty="0">
                <a:latin typeface="Verdana"/>
                <a:cs typeface="Verdana"/>
              </a:rPr>
              <a:t>of</a:t>
            </a:r>
            <a:r>
              <a:rPr sz="3600" spc="-395" dirty="0">
                <a:latin typeface="Verdana"/>
                <a:cs typeface="Verdana"/>
              </a:rPr>
              <a:t> </a:t>
            </a:r>
            <a:r>
              <a:rPr sz="3600" spc="-200" dirty="0">
                <a:latin typeface="Verdana"/>
                <a:cs typeface="Verdana"/>
              </a:rPr>
              <a:t>Logistics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1952" y="1860169"/>
            <a:ext cx="8632825" cy="338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00625" indent="-457200">
              <a:lnSpc>
                <a:spcPct val="146200"/>
              </a:lnSpc>
              <a:spcBef>
                <a:spcPts val="100"/>
              </a:spcBef>
            </a:pP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major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functions in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logistics 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are: 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Transportation.</a:t>
            </a:r>
            <a:endParaRPr sz="1800">
              <a:latin typeface="Verdana"/>
              <a:cs typeface="Verdana"/>
            </a:endParaRPr>
          </a:p>
          <a:p>
            <a:pPr marL="469900" marR="6357620">
              <a:lnSpc>
                <a:spcPct val="146100"/>
              </a:lnSpc>
              <a:spcBef>
                <a:spcPts val="10"/>
              </a:spcBef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Warehousing. 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Material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handling</a:t>
            </a:r>
            <a:endParaRPr sz="18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00"/>
              </a:spcBef>
            </a:pP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Inventory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Management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10"/>
              </a:spcBef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Transportation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management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focuses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planning,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optimizing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executing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use 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vehicles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move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goods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place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another.</a:t>
            </a:r>
            <a:endParaRPr sz="1800">
              <a:latin typeface="Verdana"/>
              <a:cs typeface="Verdana"/>
            </a:endParaRPr>
          </a:p>
          <a:p>
            <a:pPr marL="12700" marR="1248410">
              <a:lnSpc>
                <a:spcPct val="100000"/>
              </a:lnSpc>
              <a:spcBef>
                <a:spcPts val="994"/>
              </a:spcBef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Warehouse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management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includes functions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like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inventory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planning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and 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management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and order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fulfillment.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8270" y="827659"/>
            <a:ext cx="62706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1. </a:t>
            </a:r>
            <a:r>
              <a:rPr sz="3600" spc="5" dirty="0"/>
              <a:t>Transportation</a:t>
            </a:r>
            <a:r>
              <a:rPr sz="3600" spc="35" dirty="0"/>
              <a:t> </a:t>
            </a:r>
            <a:r>
              <a:rPr sz="3600" spc="15" dirty="0"/>
              <a:t>Management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664714" y="1790141"/>
            <a:ext cx="778890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Transportation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management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involves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movement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people,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materials</a:t>
            </a:r>
            <a:r>
              <a:rPr sz="1800" spc="-1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4714" y="1937130"/>
            <a:ext cx="387032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700"/>
              </a:lnSpc>
              <a:spcBef>
                <a:spcPts val="100"/>
              </a:spcBef>
            </a:pP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equipment 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from </a:t>
            </a: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one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place </a:t>
            </a:r>
            <a:r>
              <a:rPr sz="1800" spc="80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800" spc="-1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another.  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It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Arial"/>
                <a:cs typeface="Arial"/>
              </a:rPr>
              <a:t>involves: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1914" y="2742276"/>
            <a:ext cx="1950085" cy="163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6300"/>
              </a:lnSpc>
              <a:spcBef>
                <a:spcPts val="90"/>
              </a:spcBef>
            </a:pP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Route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planning 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Route</a:t>
            </a:r>
            <a:r>
              <a:rPr sz="1800" spc="-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optimization  </a:t>
            </a: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Communication 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Cost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optimization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5367" y="2742276"/>
            <a:ext cx="3054985" cy="163004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Freight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payment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Operations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execution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46100"/>
              </a:lnSpc>
              <a:spcBef>
                <a:spcPts val="15"/>
              </a:spcBef>
            </a:pP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Transportation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order</a:t>
            </a:r>
            <a:r>
              <a:rPr sz="1800" spc="-9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planning  </a:t>
            </a:r>
            <a:r>
              <a:rPr sz="1800" spc="-65" dirty="0">
                <a:solidFill>
                  <a:srgbClr val="404040"/>
                </a:solidFill>
                <a:latin typeface="Arial"/>
                <a:cs typeface="Arial"/>
              </a:rPr>
              <a:t>Resource</a:t>
            </a:r>
            <a:r>
              <a:rPr sz="180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optimization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1914" y="4345779"/>
            <a:ext cx="5829300" cy="829944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3213100" algn="l"/>
              </a:tabLst>
            </a:pP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Organization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quotes	</a:t>
            </a:r>
            <a:r>
              <a:rPr sz="1800" dirty="0">
                <a:solidFill>
                  <a:srgbClr val="404040"/>
                </a:solidFill>
                <a:latin typeface="Arial"/>
                <a:cs typeface="Arial"/>
              </a:rPr>
              <a:t>Consolidating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 requests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2755900" algn="l"/>
              </a:tabLst>
            </a:pP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Improving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 accountability	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Improving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delivery</a:t>
            </a:r>
            <a:r>
              <a:rPr sz="1800" spc="-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capabilities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717041"/>
            <a:ext cx="55867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2. </a:t>
            </a:r>
            <a:r>
              <a:rPr sz="3600" spc="-60" dirty="0"/>
              <a:t>Warehouse</a:t>
            </a:r>
            <a:r>
              <a:rPr sz="3600" spc="50" dirty="0"/>
              <a:t> </a:t>
            </a:r>
            <a:r>
              <a:rPr sz="3600" spc="15" dirty="0"/>
              <a:t>Management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668270" y="1732610"/>
            <a:ext cx="796353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Warehouse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management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involves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30" dirty="0">
                <a:solidFill>
                  <a:srgbClr val="404040"/>
                </a:solidFill>
                <a:latin typeface="Arial"/>
                <a:cs typeface="Arial"/>
              </a:rPr>
              <a:t>control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administration 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r>
              <a:rPr sz="1800" spc="-1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warehouse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8270" y="1879473"/>
            <a:ext cx="5901690" cy="283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700"/>
              </a:lnSpc>
              <a:spcBef>
                <a:spcPts val="100"/>
              </a:spcBef>
            </a:pP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operations 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where </a:t>
            </a:r>
            <a:r>
              <a:rPr sz="1800" spc="5" dirty="0">
                <a:solidFill>
                  <a:srgbClr val="404040"/>
                </a:solidFill>
                <a:latin typeface="Arial"/>
                <a:cs typeface="Arial"/>
              </a:rPr>
              <a:t>equipment,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vehicles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goods 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are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kept.  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Warehouse</a:t>
            </a:r>
            <a:r>
              <a:rPr sz="180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management:</a:t>
            </a:r>
            <a:endParaRPr sz="1800">
              <a:latin typeface="Arial"/>
              <a:cs typeface="Arial"/>
            </a:endParaRPr>
          </a:p>
          <a:p>
            <a:pPr marL="469900" marR="1297305">
              <a:lnSpc>
                <a:spcPct val="146100"/>
              </a:lnSpc>
            </a:pP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Improves </a:t>
            </a:r>
            <a:r>
              <a:rPr sz="1800" spc="15" dirty="0">
                <a:solidFill>
                  <a:srgbClr val="404040"/>
                </a:solidFill>
                <a:latin typeface="Arial"/>
                <a:cs typeface="Arial"/>
              </a:rPr>
              <a:t>flexibility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800" spc="-50" dirty="0">
                <a:solidFill>
                  <a:srgbClr val="404040"/>
                </a:solidFill>
                <a:latin typeface="Arial"/>
                <a:cs typeface="Arial"/>
              </a:rPr>
              <a:t>responsiveness.  </a:t>
            </a:r>
            <a:r>
              <a:rPr sz="1800" spc="-145" dirty="0">
                <a:solidFill>
                  <a:srgbClr val="404040"/>
                </a:solidFill>
                <a:latin typeface="Arial"/>
                <a:cs typeface="Arial"/>
              </a:rPr>
              <a:t>Eases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activities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like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orders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1800" spc="8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shipments</a:t>
            </a:r>
            <a:endParaRPr sz="1800">
              <a:latin typeface="Arial"/>
              <a:cs typeface="Arial"/>
            </a:endParaRPr>
          </a:p>
          <a:p>
            <a:pPr marL="469900" marR="2059939">
              <a:lnSpc>
                <a:spcPct val="146100"/>
              </a:lnSpc>
              <a:spcBef>
                <a:spcPts val="15"/>
              </a:spcBef>
            </a:pP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Secures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expensive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equipment  </a:t>
            </a:r>
            <a:r>
              <a:rPr sz="1800" spc="-25" dirty="0">
                <a:solidFill>
                  <a:srgbClr val="404040"/>
                </a:solidFill>
                <a:latin typeface="Arial"/>
                <a:cs typeface="Arial"/>
              </a:rPr>
              <a:t>Labor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management</a:t>
            </a:r>
            <a:endParaRPr sz="1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1800" spc="-85" dirty="0">
                <a:solidFill>
                  <a:srgbClr val="404040"/>
                </a:solidFill>
                <a:latin typeface="Arial"/>
                <a:cs typeface="Arial"/>
              </a:rPr>
              <a:t>Ensures 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that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equipment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are 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kept in</a:t>
            </a:r>
            <a:r>
              <a:rPr sz="1800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check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580</Words>
  <Application>Microsoft Office PowerPoint</Application>
  <PresentationFormat>Custom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 TO LOGISTICS MANAGEMENT </vt:lpstr>
      <vt:lpstr>INTRODUCTION</vt:lpstr>
      <vt:lpstr>What is Logistics?</vt:lpstr>
      <vt:lpstr>The aim of Logistics Management is to ensure supply</vt:lpstr>
      <vt:lpstr>Components (activities) of Logistics</vt:lpstr>
      <vt:lpstr>Objectives of Logistics Management</vt:lpstr>
      <vt:lpstr>Major Functions of Logistics</vt:lpstr>
      <vt:lpstr>1. Transportation Management</vt:lpstr>
      <vt:lpstr>2. Warehouse Management</vt:lpstr>
      <vt:lpstr>3. Inventory Management</vt:lpstr>
      <vt:lpstr>Phases of Logistics Management</vt:lpstr>
      <vt:lpstr>The Logistician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LOGISTICS MANAGEMENT </dc:title>
  <cp:lastModifiedBy>MY PC</cp:lastModifiedBy>
  <cp:revision>1</cp:revision>
  <dcterms:created xsi:type="dcterms:W3CDTF">2021-05-01T05:12:33Z</dcterms:created>
  <dcterms:modified xsi:type="dcterms:W3CDTF">2021-05-01T05:19:08Z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2021-05-01T00:00:00Z</vt:filetime>
  </property>
</Properties>
</file>