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0" y="1634972"/>
            <a:ext cx="8832215" cy="5045710"/>
          </a:xfrm>
          <a:custGeom>
            <a:avLst/>
            <a:gdLst/>
            <a:ahLst/>
            <a:cxnLst/>
            <a:rect l="l" t="t" r="r" b="b"/>
            <a:pathLst>
              <a:path w="8832215" h="5045709">
                <a:moveTo>
                  <a:pt x="8831795" y="0"/>
                </a:moveTo>
                <a:lnTo>
                  <a:pt x="0" y="0"/>
                </a:lnTo>
                <a:lnTo>
                  <a:pt x="0" y="5045473"/>
                </a:lnTo>
                <a:lnTo>
                  <a:pt x="8831795" y="5045473"/>
                </a:lnTo>
                <a:lnTo>
                  <a:pt x="8831795" y="0"/>
                </a:lnTo>
                <a:close/>
              </a:path>
            </a:pathLst>
          </a:custGeom>
          <a:solidFill>
            <a:srgbClr val="D5D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1567" y="3382492"/>
            <a:ext cx="4080865" cy="665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7838" y="1730502"/>
            <a:ext cx="8148322" cy="4500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26" Type="http://schemas.openxmlformats.org/officeDocument/2006/relationships/image" Target="../media/image183.png"/><Relationship Id="rId39" Type="http://schemas.openxmlformats.org/officeDocument/2006/relationships/image" Target="../media/image196.png"/><Relationship Id="rId3" Type="http://schemas.openxmlformats.org/officeDocument/2006/relationships/image" Target="../media/image160.png"/><Relationship Id="rId21" Type="http://schemas.openxmlformats.org/officeDocument/2006/relationships/image" Target="../media/image178.png"/><Relationship Id="rId34" Type="http://schemas.openxmlformats.org/officeDocument/2006/relationships/image" Target="../media/image191.png"/><Relationship Id="rId42" Type="http://schemas.openxmlformats.org/officeDocument/2006/relationships/image" Target="../media/image199.png"/><Relationship Id="rId47" Type="http://schemas.openxmlformats.org/officeDocument/2006/relationships/image" Target="../media/image204.png"/><Relationship Id="rId50" Type="http://schemas.openxmlformats.org/officeDocument/2006/relationships/image" Target="../media/image207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5" Type="http://schemas.openxmlformats.org/officeDocument/2006/relationships/image" Target="../media/image182.png"/><Relationship Id="rId33" Type="http://schemas.openxmlformats.org/officeDocument/2006/relationships/image" Target="../media/image190.png"/><Relationship Id="rId38" Type="http://schemas.openxmlformats.org/officeDocument/2006/relationships/image" Target="../media/image195.png"/><Relationship Id="rId46" Type="http://schemas.openxmlformats.org/officeDocument/2006/relationships/image" Target="../media/image203.png"/><Relationship Id="rId2" Type="http://schemas.openxmlformats.org/officeDocument/2006/relationships/image" Target="../media/image159.png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29" Type="http://schemas.openxmlformats.org/officeDocument/2006/relationships/image" Target="../media/image186.png"/><Relationship Id="rId41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24" Type="http://schemas.openxmlformats.org/officeDocument/2006/relationships/image" Target="../media/image181.png"/><Relationship Id="rId32" Type="http://schemas.openxmlformats.org/officeDocument/2006/relationships/image" Target="../media/image189.png"/><Relationship Id="rId37" Type="http://schemas.openxmlformats.org/officeDocument/2006/relationships/image" Target="../media/image194.png"/><Relationship Id="rId40" Type="http://schemas.openxmlformats.org/officeDocument/2006/relationships/image" Target="../media/image197.png"/><Relationship Id="rId45" Type="http://schemas.openxmlformats.org/officeDocument/2006/relationships/image" Target="../media/image202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23" Type="http://schemas.openxmlformats.org/officeDocument/2006/relationships/image" Target="../media/image180.png"/><Relationship Id="rId28" Type="http://schemas.openxmlformats.org/officeDocument/2006/relationships/image" Target="../media/image185.png"/><Relationship Id="rId36" Type="http://schemas.openxmlformats.org/officeDocument/2006/relationships/image" Target="../media/image193.png"/><Relationship Id="rId49" Type="http://schemas.openxmlformats.org/officeDocument/2006/relationships/image" Target="../media/image206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31" Type="http://schemas.openxmlformats.org/officeDocument/2006/relationships/image" Target="../media/image188.png"/><Relationship Id="rId44" Type="http://schemas.openxmlformats.org/officeDocument/2006/relationships/image" Target="../media/image201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Relationship Id="rId22" Type="http://schemas.openxmlformats.org/officeDocument/2006/relationships/image" Target="../media/image179.png"/><Relationship Id="rId27" Type="http://schemas.openxmlformats.org/officeDocument/2006/relationships/image" Target="../media/image184.png"/><Relationship Id="rId30" Type="http://schemas.openxmlformats.org/officeDocument/2006/relationships/image" Target="../media/image187.png"/><Relationship Id="rId35" Type="http://schemas.openxmlformats.org/officeDocument/2006/relationships/image" Target="../media/image192.png"/><Relationship Id="rId43" Type="http://schemas.openxmlformats.org/officeDocument/2006/relationships/image" Target="../media/image200.png"/><Relationship Id="rId48" Type="http://schemas.openxmlformats.org/officeDocument/2006/relationships/image" Target="../media/image205.png"/><Relationship Id="rId8" Type="http://schemas.openxmlformats.org/officeDocument/2006/relationships/image" Target="../media/image165.png"/><Relationship Id="rId51" Type="http://schemas.openxmlformats.org/officeDocument/2006/relationships/image" Target="../media/image20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undless.com/marketing/textbooks/boundless-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2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37.png"/><Relationship Id="rId18" Type="http://schemas.openxmlformats.org/officeDocument/2006/relationships/image" Target="../media/image73.png"/><Relationship Id="rId26" Type="http://schemas.openxmlformats.org/officeDocument/2006/relationships/image" Target="../media/image80.png"/><Relationship Id="rId39" Type="http://schemas.openxmlformats.org/officeDocument/2006/relationships/image" Target="../media/image93.png"/><Relationship Id="rId3" Type="http://schemas.openxmlformats.org/officeDocument/2006/relationships/image" Target="../media/image27.png"/><Relationship Id="rId21" Type="http://schemas.openxmlformats.org/officeDocument/2006/relationships/image" Target="../media/image75.png"/><Relationship Id="rId34" Type="http://schemas.openxmlformats.org/officeDocument/2006/relationships/image" Target="../media/image88.png"/><Relationship Id="rId42" Type="http://schemas.openxmlformats.org/officeDocument/2006/relationships/image" Target="../media/image96.png"/><Relationship Id="rId7" Type="http://schemas.openxmlformats.org/officeDocument/2006/relationships/image" Target="../media/image31.png"/><Relationship Id="rId12" Type="http://schemas.openxmlformats.org/officeDocument/2006/relationships/image" Target="../media/image69.png"/><Relationship Id="rId17" Type="http://schemas.openxmlformats.org/officeDocument/2006/relationships/image" Target="../media/image72.png"/><Relationship Id="rId25" Type="http://schemas.openxmlformats.org/officeDocument/2006/relationships/image" Target="../media/image79.png"/><Relationship Id="rId33" Type="http://schemas.openxmlformats.org/officeDocument/2006/relationships/image" Target="../media/image87.png"/><Relationship Id="rId38" Type="http://schemas.openxmlformats.org/officeDocument/2006/relationships/image" Target="../media/image92.png"/><Relationship Id="rId2" Type="http://schemas.openxmlformats.org/officeDocument/2006/relationships/image" Target="../media/image63.png"/><Relationship Id="rId16" Type="http://schemas.openxmlformats.org/officeDocument/2006/relationships/image" Target="../media/image40.png"/><Relationship Id="rId20" Type="http://schemas.openxmlformats.org/officeDocument/2006/relationships/image" Target="../media/image74.png"/><Relationship Id="rId29" Type="http://schemas.openxmlformats.org/officeDocument/2006/relationships/image" Target="../media/image83.png"/><Relationship Id="rId41" Type="http://schemas.openxmlformats.org/officeDocument/2006/relationships/image" Target="../media/image9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11" Type="http://schemas.openxmlformats.org/officeDocument/2006/relationships/image" Target="../media/image68.png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37" Type="http://schemas.openxmlformats.org/officeDocument/2006/relationships/image" Target="../media/image91.png"/><Relationship Id="rId40" Type="http://schemas.openxmlformats.org/officeDocument/2006/relationships/image" Target="../media/image94.png"/><Relationship Id="rId5" Type="http://schemas.openxmlformats.org/officeDocument/2006/relationships/image" Target="../media/image64.png"/><Relationship Id="rId15" Type="http://schemas.openxmlformats.org/officeDocument/2006/relationships/image" Target="../media/image71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36" Type="http://schemas.openxmlformats.org/officeDocument/2006/relationships/image" Target="../media/image90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85.png"/><Relationship Id="rId4" Type="http://schemas.openxmlformats.org/officeDocument/2006/relationships/image" Target="../media/image28.png"/><Relationship Id="rId9" Type="http://schemas.openxmlformats.org/officeDocument/2006/relationships/image" Target="../media/image67.png"/><Relationship Id="rId14" Type="http://schemas.openxmlformats.org/officeDocument/2006/relationships/image" Target="../media/image70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Relationship Id="rId30" Type="http://schemas.openxmlformats.org/officeDocument/2006/relationships/image" Target="../media/image84.png"/><Relationship Id="rId35" Type="http://schemas.openxmlformats.org/officeDocument/2006/relationships/image" Target="../media/image8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6" Type="http://schemas.openxmlformats.org/officeDocument/2006/relationships/image" Target="../media/image121.png"/><Relationship Id="rId3" Type="http://schemas.openxmlformats.org/officeDocument/2006/relationships/image" Target="../media/image98.pn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20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29" Type="http://schemas.openxmlformats.org/officeDocument/2006/relationships/image" Target="../media/image1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19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28" Type="http://schemas.openxmlformats.org/officeDocument/2006/relationships/image" Target="../media/image123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Relationship Id="rId27" Type="http://schemas.openxmlformats.org/officeDocument/2006/relationships/image" Target="../media/image1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18" Type="http://schemas.openxmlformats.org/officeDocument/2006/relationships/image" Target="../media/image141.png"/><Relationship Id="rId26" Type="http://schemas.openxmlformats.org/officeDocument/2006/relationships/image" Target="../media/image149.png"/><Relationship Id="rId3" Type="http://schemas.openxmlformats.org/officeDocument/2006/relationships/image" Target="../media/image126.png"/><Relationship Id="rId21" Type="http://schemas.openxmlformats.org/officeDocument/2006/relationships/image" Target="../media/image144.png"/><Relationship Id="rId34" Type="http://schemas.openxmlformats.org/officeDocument/2006/relationships/image" Target="../media/image157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17" Type="http://schemas.openxmlformats.org/officeDocument/2006/relationships/image" Target="../media/image140.png"/><Relationship Id="rId25" Type="http://schemas.openxmlformats.org/officeDocument/2006/relationships/image" Target="../media/image148.png"/><Relationship Id="rId33" Type="http://schemas.openxmlformats.org/officeDocument/2006/relationships/image" Target="../media/image156.png"/><Relationship Id="rId2" Type="http://schemas.openxmlformats.org/officeDocument/2006/relationships/image" Target="../media/image125.png"/><Relationship Id="rId16" Type="http://schemas.openxmlformats.org/officeDocument/2006/relationships/image" Target="../media/image139.png"/><Relationship Id="rId20" Type="http://schemas.openxmlformats.org/officeDocument/2006/relationships/image" Target="../media/image143.png"/><Relationship Id="rId29" Type="http://schemas.openxmlformats.org/officeDocument/2006/relationships/image" Target="../media/image1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24" Type="http://schemas.openxmlformats.org/officeDocument/2006/relationships/image" Target="../media/image147.png"/><Relationship Id="rId32" Type="http://schemas.openxmlformats.org/officeDocument/2006/relationships/image" Target="../media/image155.png"/><Relationship Id="rId5" Type="http://schemas.openxmlformats.org/officeDocument/2006/relationships/image" Target="../media/image128.png"/><Relationship Id="rId15" Type="http://schemas.openxmlformats.org/officeDocument/2006/relationships/image" Target="../media/image138.png"/><Relationship Id="rId23" Type="http://schemas.openxmlformats.org/officeDocument/2006/relationships/image" Target="../media/image146.png"/><Relationship Id="rId28" Type="http://schemas.openxmlformats.org/officeDocument/2006/relationships/image" Target="../media/image151.png"/><Relationship Id="rId10" Type="http://schemas.openxmlformats.org/officeDocument/2006/relationships/image" Target="../media/image133.png"/><Relationship Id="rId19" Type="http://schemas.openxmlformats.org/officeDocument/2006/relationships/image" Target="../media/image142.png"/><Relationship Id="rId31" Type="http://schemas.openxmlformats.org/officeDocument/2006/relationships/image" Target="../media/image154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Relationship Id="rId22" Type="http://schemas.openxmlformats.org/officeDocument/2006/relationships/image" Target="../media/image145.png"/><Relationship Id="rId27" Type="http://schemas.openxmlformats.org/officeDocument/2006/relationships/image" Target="../media/image150.png"/><Relationship Id="rId30" Type="http://schemas.openxmlformats.org/officeDocument/2006/relationships/image" Target="../media/image153.png"/><Relationship Id="rId35" Type="http://schemas.openxmlformats.org/officeDocument/2006/relationships/image" Target="../media/image1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3923"/>
            <a:ext cx="6705600" cy="6553200"/>
          </a:xfrm>
          <a:custGeom>
            <a:avLst/>
            <a:gdLst/>
            <a:ahLst/>
            <a:cxnLst/>
            <a:rect l="l" t="t" r="r" b="b"/>
            <a:pathLst>
              <a:path w="6705600" h="6553200">
                <a:moveTo>
                  <a:pt x="6705600" y="0"/>
                </a:moveTo>
                <a:lnTo>
                  <a:pt x="0" y="0"/>
                </a:lnTo>
                <a:lnTo>
                  <a:pt x="0" y="6553198"/>
                </a:lnTo>
                <a:lnTo>
                  <a:pt x="6705600" y="6553198"/>
                </a:lnTo>
                <a:lnTo>
                  <a:pt x="6705600" y="0"/>
                </a:lnTo>
                <a:close/>
              </a:path>
            </a:pathLst>
          </a:custGeom>
          <a:solidFill>
            <a:srgbClr val="66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83140" y="2314575"/>
            <a:ext cx="3624579" cy="13004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69850" marR="5080" indent="-57785">
              <a:lnSpc>
                <a:spcPts val="5000"/>
              </a:lnSpc>
              <a:spcBef>
                <a:spcPts val="300"/>
              </a:spcBef>
            </a:pPr>
            <a:r>
              <a:rPr spc="125" dirty="0"/>
              <a:t>SUPPLY </a:t>
            </a:r>
            <a:r>
              <a:rPr spc="100" dirty="0"/>
              <a:t>CHAIN  </a:t>
            </a:r>
            <a:r>
              <a:rPr spc="285" dirty="0"/>
              <a:t>MAN</a:t>
            </a:r>
            <a:r>
              <a:rPr spc="175" dirty="0"/>
              <a:t>A</a:t>
            </a:r>
            <a:r>
              <a:rPr spc="125" dirty="0"/>
              <a:t>GEMENT</a:t>
            </a:r>
          </a:p>
        </p:txBody>
      </p:sp>
      <p:sp>
        <p:nvSpPr>
          <p:cNvPr id="8" name="Up Arrow 7"/>
          <p:cNvSpPr/>
          <p:nvPr/>
        </p:nvSpPr>
        <p:spPr>
          <a:xfrm>
            <a:off x="6934200" y="1447800"/>
            <a:ext cx="2209800" cy="441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6600" y="220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05"/>
              </a:spcBef>
            </a:pPr>
            <a:r>
              <a:rPr lang="en-US" spc="140" dirty="0" smtClean="0">
                <a:solidFill>
                  <a:srgbClr val="FFFFFF"/>
                </a:solidFill>
                <a:latin typeface="Trebuchet MS"/>
                <a:cs typeface="Trebuchet MS"/>
              </a:rPr>
              <a:t>Dr. Niha Khan </a:t>
            </a:r>
            <a:endParaRPr lang="en-US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634972"/>
            <a:ext cx="8832215" cy="5045710"/>
            <a:chOff x="152400" y="1634972"/>
            <a:chExt cx="8832215" cy="5045710"/>
          </a:xfrm>
        </p:grpSpPr>
        <p:sp>
          <p:nvSpPr>
            <p:cNvPr id="3" name="object 3"/>
            <p:cNvSpPr/>
            <p:nvPr/>
          </p:nvSpPr>
          <p:spPr>
            <a:xfrm>
              <a:off x="852054" y="1741516"/>
              <a:ext cx="1334198" cy="49086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34934" y="2306779"/>
              <a:ext cx="964276" cy="3325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9474" y="1754200"/>
              <a:ext cx="1258570" cy="4834255"/>
            </a:xfrm>
            <a:custGeom>
              <a:avLst/>
              <a:gdLst/>
              <a:ahLst/>
              <a:cxnLst/>
              <a:rect l="l" t="t" r="r" b="b"/>
              <a:pathLst>
                <a:path w="1258570" h="4834255">
                  <a:moveTo>
                    <a:pt x="1132682" y="0"/>
                  </a:moveTo>
                  <a:lnTo>
                    <a:pt x="125853" y="0"/>
                  </a:lnTo>
                  <a:lnTo>
                    <a:pt x="76865" y="9890"/>
                  </a:lnTo>
                  <a:lnTo>
                    <a:pt x="36861" y="36863"/>
                  </a:lnTo>
                  <a:lnTo>
                    <a:pt x="9890" y="76868"/>
                  </a:lnTo>
                  <a:lnTo>
                    <a:pt x="0" y="125857"/>
                  </a:lnTo>
                  <a:lnTo>
                    <a:pt x="0" y="4708389"/>
                  </a:lnTo>
                  <a:lnTo>
                    <a:pt x="9890" y="4757376"/>
                  </a:lnTo>
                  <a:lnTo>
                    <a:pt x="36861" y="4797380"/>
                  </a:lnTo>
                  <a:lnTo>
                    <a:pt x="76865" y="4824352"/>
                  </a:lnTo>
                  <a:lnTo>
                    <a:pt x="125853" y="4834242"/>
                  </a:lnTo>
                  <a:lnTo>
                    <a:pt x="1132682" y="4834242"/>
                  </a:lnTo>
                  <a:lnTo>
                    <a:pt x="1181668" y="4824352"/>
                  </a:lnTo>
                  <a:lnTo>
                    <a:pt x="1221669" y="4797380"/>
                  </a:lnTo>
                  <a:lnTo>
                    <a:pt x="1248638" y="4757376"/>
                  </a:lnTo>
                  <a:lnTo>
                    <a:pt x="1258526" y="4708389"/>
                  </a:lnTo>
                  <a:lnTo>
                    <a:pt x="1258526" y="125857"/>
                  </a:lnTo>
                  <a:lnTo>
                    <a:pt x="1248638" y="76868"/>
                  </a:lnTo>
                  <a:lnTo>
                    <a:pt x="1221669" y="36863"/>
                  </a:lnTo>
                  <a:lnTo>
                    <a:pt x="1181668" y="9890"/>
                  </a:lnTo>
                  <a:lnTo>
                    <a:pt x="1132682" y="0"/>
                  </a:lnTo>
                  <a:close/>
                </a:path>
              </a:pathLst>
            </a:custGeom>
            <a:solidFill>
              <a:srgbClr val="EFD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398" y="152400"/>
            <a:ext cx="8814435" cy="1346835"/>
          </a:xfrm>
          <a:prstGeom prst="rect">
            <a:avLst/>
          </a:prstGeom>
          <a:solidFill>
            <a:srgbClr val="665B5B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33020" algn="ctr">
              <a:lnSpc>
                <a:spcPct val="100000"/>
              </a:lnSpc>
            </a:pPr>
            <a:r>
              <a:rPr sz="3200" spc="200" dirty="0"/>
              <a:t>MARKETING</a:t>
            </a:r>
            <a:r>
              <a:rPr sz="3200" spc="229" dirty="0"/>
              <a:t> </a:t>
            </a:r>
            <a:r>
              <a:rPr sz="3200" spc="130" dirty="0"/>
              <a:t>INTEGRATION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1096590" y="2314244"/>
            <a:ext cx="851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25" dirty="0">
                <a:latin typeface="Trebuchet MS"/>
                <a:cs typeface="Trebuchet MS"/>
              </a:rPr>
              <a:t>Ma</a:t>
            </a:r>
            <a:r>
              <a:rPr sz="1500" spc="5" dirty="0">
                <a:latin typeface="Trebuchet MS"/>
                <a:cs typeface="Trebuchet MS"/>
              </a:rPr>
              <a:t>r</a:t>
            </a:r>
            <a:r>
              <a:rPr sz="1500" spc="15" dirty="0">
                <a:latin typeface="Trebuchet MS"/>
                <a:cs typeface="Trebuchet MS"/>
              </a:rPr>
              <a:t>k</a:t>
            </a:r>
            <a:r>
              <a:rPr sz="1500" spc="-45" dirty="0">
                <a:latin typeface="Trebuchet MS"/>
                <a:cs typeface="Trebuchet MS"/>
              </a:rPr>
              <a:t>e</a:t>
            </a:r>
            <a:r>
              <a:rPr sz="1500" spc="-114" dirty="0">
                <a:latin typeface="Trebuchet MS"/>
                <a:cs typeface="Trebuchet MS"/>
              </a:rPr>
              <a:t>t</a:t>
            </a:r>
            <a:r>
              <a:rPr sz="1500" spc="-15" dirty="0">
                <a:latin typeface="Trebuchet MS"/>
                <a:cs typeface="Trebuchet MS"/>
              </a:rPr>
              <a:t>ing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76745" y="3192089"/>
            <a:ext cx="1085215" cy="1026794"/>
            <a:chOff x="976745" y="3192089"/>
            <a:chExt cx="1085215" cy="1026794"/>
          </a:xfrm>
        </p:grpSpPr>
        <p:sp>
          <p:nvSpPr>
            <p:cNvPr id="9" name="object 9"/>
            <p:cNvSpPr/>
            <p:nvPr/>
          </p:nvSpPr>
          <p:spPr>
            <a:xfrm>
              <a:off x="976745" y="3192089"/>
              <a:ext cx="1084811" cy="10266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09996" y="3466402"/>
              <a:ext cx="1001683" cy="4405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5328" y="3204895"/>
              <a:ext cx="1006829" cy="9497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73037" y="3474275"/>
            <a:ext cx="898525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72085">
              <a:lnSpc>
                <a:spcPts val="1200"/>
              </a:lnSpc>
              <a:spcBef>
                <a:spcPts val="340"/>
              </a:spcBef>
            </a:pP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Account  </a:t>
            </a: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Manage</a:t>
            </a:r>
            <a:r>
              <a:rPr sz="1200" spc="5" dirty="0">
                <a:solidFill>
                  <a:srgbClr val="FFFFFF"/>
                </a:solidFill>
                <a:latin typeface="Trebuchet MS"/>
                <a:cs typeface="Trebuchet MS"/>
              </a:rPr>
              <a:t>me</a:t>
            </a: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nt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72588" y="4285209"/>
            <a:ext cx="1093470" cy="1035050"/>
            <a:chOff x="972588" y="4285209"/>
            <a:chExt cx="1093470" cy="1035050"/>
          </a:xfrm>
        </p:grpSpPr>
        <p:sp>
          <p:nvSpPr>
            <p:cNvPr id="14" name="object 14"/>
            <p:cNvSpPr/>
            <p:nvPr/>
          </p:nvSpPr>
          <p:spPr>
            <a:xfrm>
              <a:off x="972588" y="4285209"/>
              <a:ext cx="1093123" cy="10349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09996" y="4576160"/>
              <a:ext cx="1014152" cy="40316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15328" y="4300740"/>
              <a:ext cx="1006829" cy="9497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15328" y="4300740"/>
              <a:ext cx="1007110" cy="949960"/>
            </a:xfrm>
            <a:custGeom>
              <a:avLst/>
              <a:gdLst/>
              <a:ahLst/>
              <a:cxnLst/>
              <a:rect l="l" t="t" r="r" b="b"/>
              <a:pathLst>
                <a:path w="1007110" h="949960">
                  <a:moveTo>
                    <a:pt x="0" y="94973"/>
                  </a:moveTo>
                  <a:lnTo>
                    <a:pt x="7463" y="58005"/>
                  </a:lnTo>
                  <a:lnTo>
                    <a:pt x="27816" y="27816"/>
                  </a:lnTo>
                  <a:lnTo>
                    <a:pt x="58005" y="7463"/>
                  </a:lnTo>
                  <a:lnTo>
                    <a:pt x="94972" y="0"/>
                  </a:lnTo>
                  <a:lnTo>
                    <a:pt x="911852" y="0"/>
                  </a:lnTo>
                  <a:lnTo>
                    <a:pt x="948820" y="7463"/>
                  </a:lnTo>
                  <a:lnTo>
                    <a:pt x="979010" y="27816"/>
                  </a:lnTo>
                  <a:lnTo>
                    <a:pt x="999365" y="58005"/>
                  </a:lnTo>
                  <a:lnTo>
                    <a:pt x="1006829" y="94973"/>
                  </a:lnTo>
                  <a:lnTo>
                    <a:pt x="1006829" y="854760"/>
                  </a:lnTo>
                  <a:lnTo>
                    <a:pt x="999365" y="891728"/>
                  </a:lnTo>
                  <a:lnTo>
                    <a:pt x="979010" y="921916"/>
                  </a:lnTo>
                  <a:lnTo>
                    <a:pt x="948820" y="942269"/>
                  </a:lnTo>
                  <a:lnTo>
                    <a:pt x="911852" y="949733"/>
                  </a:lnTo>
                  <a:lnTo>
                    <a:pt x="94972" y="949733"/>
                  </a:lnTo>
                  <a:lnTo>
                    <a:pt x="58005" y="942269"/>
                  </a:lnTo>
                  <a:lnTo>
                    <a:pt x="27816" y="921916"/>
                  </a:lnTo>
                  <a:lnTo>
                    <a:pt x="7463" y="891728"/>
                  </a:lnTo>
                  <a:lnTo>
                    <a:pt x="0" y="854760"/>
                  </a:lnTo>
                  <a:lnTo>
                    <a:pt x="0" y="94973"/>
                  </a:lnTo>
                  <a:close/>
                </a:path>
              </a:pathLst>
            </a:custGeom>
            <a:ln w="9999">
              <a:solidFill>
                <a:srgbClr val="CBA7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67537" y="4586185"/>
            <a:ext cx="909319" cy="3327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199390">
              <a:lnSpc>
                <a:spcPts val="1100"/>
              </a:lnSpc>
              <a:spcBef>
                <a:spcPts val="320"/>
              </a:spcBef>
            </a:pP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Account  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100" spc="4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5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00" spc="-9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100" spc="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spc="-9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72588" y="5378334"/>
            <a:ext cx="1093470" cy="1035050"/>
            <a:chOff x="972588" y="5378334"/>
            <a:chExt cx="1093470" cy="1035050"/>
          </a:xfrm>
        </p:grpSpPr>
        <p:sp>
          <p:nvSpPr>
            <p:cNvPr id="20" name="object 20"/>
            <p:cNvSpPr/>
            <p:nvPr/>
          </p:nvSpPr>
          <p:spPr>
            <a:xfrm>
              <a:off x="972588" y="5378334"/>
              <a:ext cx="1093123" cy="103493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15328" y="5396585"/>
              <a:ext cx="1006829" cy="94973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5328" y="5396585"/>
              <a:ext cx="1007110" cy="949960"/>
            </a:xfrm>
            <a:custGeom>
              <a:avLst/>
              <a:gdLst/>
              <a:ahLst/>
              <a:cxnLst/>
              <a:rect l="l" t="t" r="r" b="b"/>
              <a:pathLst>
                <a:path w="1007110" h="949960">
                  <a:moveTo>
                    <a:pt x="0" y="94972"/>
                  </a:moveTo>
                  <a:lnTo>
                    <a:pt x="7463" y="58005"/>
                  </a:lnTo>
                  <a:lnTo>
                    <a:pt x="27816" y="27816"/>
                  </a:lnTo>
                  <a:lnTo>
                    <a:pt x="58005" y="7463"/>
                  </a:lnTo>
                  <a:lnTo>
                    <a:pt x="94972" y="0"/>
                  </a:lnTo>
                  <a:lnTo>
                    <a:pt x="911852" y="0"/>
                  </a:lnTo>
                  <a:lnTo>
                    <a:pt x="948820" y="7463"/>
                  </a:lnTo>
                  <a:lnTo>
                    <a:pt x="979010" y="27816"/>
                  </a:lnTo>
                  <a:lnTo>
                    <a:pt x="999365" y="58005"/>
                  </a:lnTo>
                  <a:lnTo>
                    <a:pt x="1006829" y="94972"/>
                  </a:lnTo>
                  <a:lnTo>
                    <a:pt x="1006829" y="854760"/>
                  </a:lnTo>
                  <a:lnTo>
                    <a:pt x="999365" y="891728"/>
                  </a:lnTo>
                  <a:lnTo>
                    <a:pt x="979010" y="921916"/>
                  </a:lnTo>
                  <a:lnTo>
                    <a:pt x="948820" y="942269"/>
                  </a:lnTo>
                  <a:lnTo>
                    <a:pt x="911852" y="949733"/>
                  </a:lnTo>
                  <a:lnTo>
                    <a:pt x="94972" y="949733"/>
                  </a:lnTo>
                  <a:lnTo>
                    <a:pt x="58005" y="942269"/>
                  </a:lnTo>
                  <a:lnTo>
                    <a:pt x="27816" y="921916"/>
                  </a:lnTo>
                  <a:lnTo>
                    <a:pt x="7463" y="891728"/>
                  </a:lnTo>
                  <a:lnTo>
                    <a:pt x="0" y="854760"/>
                  </a:lnTo>
                  <a:lnTo>
                    <a:pt x="0" y="94972"/>
                  </a:lnTo>
                  <a:close/>
                </a:path>
              </a:pathLst>
            </a:custGeom>
            <a:ln w="9999">
              <a:solidFill>
                <a:srgbClr val="A39C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221828" y="5665964"/>
            <a:ext cx="600075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7620">
              <a:lnSpc>
                <a:spcPts val="1200"/>
              </a:lnSpc>
              <a:spcBef>
                <a:spcPts val="340"/>
              </a:spcBef>
            </a:pPr>
            <a:r>
              <a:rPr sz="1200" spc="1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mand 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Pl</a:t>
            </a:r>
            <a:r>
              <a:rPr sz="1200" spc="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nn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207031" y="1741516"/>
            <a:ext cx="1330325" cy="4909185"/>
            <a:chOff x="2207031" y="1741516"/>
            <a:chExt cx="1330325" cy="4909185"/>
          </a:xfrm>
        </p:grpSpPr>
        <p:sp>
          <p:nvSpPr>
            <p:cNvPr id="25" name="object 25"/>
            <p:cNvSpPr/>
            <p:nvPr/>
          </p:nvSpPr>
          <p:spPr>
            <a:xfrm>
              <a:off x="2207031" y="1741516"/>
              <a:ext cx="1330032" cy="490866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61057" y="2207032"/>
              <a:ext cx="1217814" cy="53201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42400" y="1754200"/>
              <a:ext cx="1258570" cy="4834255"/>
            </a:xfrm>
            <a:custGeom>
              <a:avLst/>
              <a:gdLst/>
              <a:ahLst/>
              <a:cxnLst/>
              <a:rect l="l" t="t" r="r" b="b"/>
              <a:pathLst>
                <a:path w="1258570" h="4834255">
                  <a:moveTo>
                    <a:pt x="1132674" y="0"/>
                  </a:moveTo>
                  <a:lnTo>
                    <a:pt x="125844" y="0"/>
                  </a:lnTo>
                  <a:lnTo>
                    <a:pt x="76863" y="9890"/>
                  </a:lnTo>
                  <a:lnTo>
                    <a:pt x="36861" y="36863"/>
                  </a:lnTo>
                  <a:lnTo>
                    <a:pt x="9890" y="76868"/>
                  </a:lnTo>
                  <a:lnTo>
                    <a:pt x="0" y="125857"/>
                  </a:lnTo>
                  <a:lnTo>
                    <a:pt x="0" y="4708389"/>
                  </a:lnTo>
                  <a:lnTo>
                    <a:pt x="9890" y="4757376"/>
                  </a:lnTo>
                  <a:lnTo>
                    <a:pt x="36861" y="4797380"/>
                  </a:lnTo>
                  <a:lnTo>
                    <a:pt x="76863" y="4824352"/>
                  </a:lnTo>
                  <a:lnTo>
                    <a:pt x="125844" y="4834242"/>
                  </a:lnTo>
                  <a:lnTo>
                    <a:pt x="1132674" y="4834242"/>
                  </a:lnTo>
                  <a:lnTo>
                    <a:pt x="1181663" y="4824352"/>
                  </a:lnTo>
                  <a:lnTo>
                    <a:pt x="1221668" y="4797380"/>
                  </a:lnTo>
                  <a:lnTo>
                    <a:pt x="1248641" y="4757376"/>
                  </a:lnTo>
                  <a:lnTo>
                    <a:pt x="1258531" y="4708389"/>
                  </a:lnTo>
                  <a:lnTo>
                    <a:pt x="1258531" y="125857"/>
                  </a:lnTo>
                  <a:lnTo>
                    <a:pt x="1248641" y="76868"/>
                  </a:lnTo>
                  <a:lnTo>
                    <a:pt x="1221668" y="36863"/>
                  </a:lnTo>
                  <a:lnTo>
                    <a:pt x="1181663" y="9890"/>
                  </a:lnTo>
                  <a:lnTo>
                    <a:pt x="1132674" y="0"/>
                  </a:lnTo>
                  <a:close/>
                </a:path>
              </a:pathLst>
            </a:custGeom>
            <a:solidFill>
              <a:srgbClr val="EFD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19477" y="2211374"/>
            <a:ext cx="1111885" cy="45720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67945">
              <a:lnSpc>
                <a:spcPts val="1600"/>
              </a:lnSpc>
              <a:spcBef>
                <a:spcPts val="320"/>
              </a:spcBef>
            </a:pPr>
            <a:r>
              <a:rPr sz="1500" spc="-5" dirty="0">
                <a:latin typeface="Trebuchet MS"/>
                <a:cs typeface="Trebuchet MS"/>
              </a:rPr>
              <a:t>Research </a:t>
            </a:r>
            <a:r>
              <a:rPr sz="1500" spc="15" dirty="0">
                <a:latin typeface="Trebuchet MS"/>
                <a:cs typeface="Trebuchet MS"/>
              </a:rPr>
              <a:t>&amp;  D</a:t>
            </a:r>
            <a:r>
              <a:rPr sz="1500" spc="-10" dirty="0">
                <a:latin typeface="Trebuchet MS"/>
                <a:cs typeface="Trebuchet MS"/>
              </a:rPr>
              <a:t>e</a:t>
            </a:r>
            <a:r>
              <a:rPr sz="1500" spc="-85" dirty="0">
                <a:latin typeface="Trebuchet MS"/>
                <a:cs typeface="Trebuchet MS"/>
              </a:rPr>
              <a:t>v</a:t>
            </a:r>
            <a:r>
              <a:rPr sz="1500" spc="-35" dirty="0">
                <a:latin typeface="Trebuchet MS"/>
                <a:cs typeface="Trebuchet MS"/>
              </a:rPr>
              <a:t>e</a:t>
            </a:r>
            <a:r>
              <a:rPr sz="1500" spc="-20" dirty="0">
                <a:latin typeface="Trebuchet MS"/>
                <a:cs typeface="Trebuchet MS"/>
              </a:rPr>
              <a:t>lopme</a:t>
            </a:r>
            <a:r>
              <a:rPr sz="1500" spc="-60" dirty="0">
                <a:latin typeface="Trebuchet MS"/>
                <a:cs typeface="Trebuchet MS"/>
              </a:rPr>
              <a:t>nt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331720" y="3192089"/>
            <a:ext cx="1080770" cy="1026794"/>
            <a:chOff x="2331720" y="3192089"/>
            <a:chExt cx="1080770" cy="1026794"/>
          </a:xfrm>
        </p:grpSpPr>
        <p:sp>
          <p:nvSpPr>
            <p:cNvPr id="30" name="object 30"/>
            <p:cNvSpPr/>
            <p:nvPr/>
          </p:nvSpPr>
          <p:spPr>
            <a:xfrm>
              <a:off x="2331720" y="3192089"/>
              <a:ext cx="1080654" cy="102662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77440" y="3466402"/>
              <a:ext cx="976745" cy="44057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368245" y="3204895"/>
              <a:ext cx="1006830" cy="9497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435823" y="3474275"/>
            <a:ext cx="878205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1920" marR="5080" indent="-109855">
              <a:lnSpc>
                <a:spcPts val="1200"/>
              </a:lnSpc>
              <a:spcBef>
                <a:spcPts val="340"/>
              </a:spcBef>
            </a:pPr>
            <a:r>
              <a:rPr sz="1200" spc="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-25" dirty="0">
                <a:solidFill>
                  <a:srgbClr val="FFFFFF"/>
                </a:solidFill>
                <a:latin typeface="Trebuchet MS"/>
                <a:cs typeface="Trebuchet MS"/>
              </a:rPr>
              <a:t>q</a:t>
            </a: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t  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Definition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327567" y="4285209"/>
            <a:ext cx="1089025" cy="1035050"/>
            <a:chOff x="2327567" y="4285209"/>
            <a:chExt cx="1089025" cy="1035050"/>
          </a:xfrm>
        </p:grpSpPr>
        <p:sp>
          <p:nvSpPr>
            <p:cNvPr id="35" name="object 35"/>
            <p:cNvSpPr/>
            <p:nvPr/>
          </p:nvSpPr>
          <p:spPr>
            <a:xfrm>
              <a:off x="2327567" y="4285209"/>
              <a:ext cx="1088967" cy="103493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68245" y="4300740"/>
              <a:ext cx="1006830" cy="94973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68245" y="4300740"/>
              <a:ext cx="1007110" cy="949960"/>
            </a:xfrm>
            <a:custGeom>
              <a:avLst/>
              <a:gdLst/>
              <a:ahLst/>
              <a:cxnLst/>
              <a:rect l="l" t="t" r="r" b="b"/>
              <a:pathLst>
                <a:path w="1007110" h="949960">
                  <a:moveTo>
                    <a:pt x="0" y="94973"/>
                  </a:moveTo>
                  <a:lnTo>
                    <a:pt x="7463" y="58005"/>
                  </a:lnTo>
                  <a:lnTo>
                    <a:pt x="27816" y="27816"/>
                  </a:lnTo>
                  <a:lnTo>
                    <a:pt x="58005" y="7463"/>
                  </a:lnTo>
                  <a:lnTo>
                    <a:pt x="94973" y="0"/>
                  </a:lnTo>
                  <a:lnTo>
                    <a:pt x="911852" y="0"/>
                  </a:lnTo>
                  <a:lnTo>
                    <a:pt x="948820" y="7463"/>
                  </a:lnTo>
                  <a:lnTo>
                    <a:pt x="979010" y="27816"/>
                  </a:lnTo>
                  <a:lnTo>
                    <a:pt x="999365" y="58005"/>
                  </a:lnTo>
                  <a:lnTo>
                    <a:pt x="1006829" y="94973"/>
                  </a:lnTo>
                  <a:lnTo>
                    <a:pt x="1006829" y="854760"/>
                  </a:lnTo>
                  <a:lnTo>
                    <a:pt x="999365" y="891728"/>
                  </a:lnTo>
                  <a:lnTo>
                    <a:pt x="979010" y="921916"/>
                  </a:lnTo>
                  <a:lnTo>
                    <a:pt x="948820" y="942269"/>
                  </a:lnTo>
                  <a:lnTo>
                    <a:pt x="911852" y="949733"/>
                  </a:lnTo>
                  <a:lnTo>
                    <a:pt x="94973" y="949733"/>
                  </a:lnTo>
                  <a:lnTo>
                    <a:pt x="58005" y="942269"/>
                  </a:lnTo>
                  <a:lnTo>
                    <a:pt x="27816" y="921916"/>
                  </a:lnTo>
                  <a:lnTo>
                    <a:pt x="7463" y="891728"/>
                  </a:lnTo>
                  <a:lnTo>
                    <a:pt x="0" y="854760"/>
                  </a:lnTo>
                  <a:lnTo>
                    <a:pt x="0" y="94973"/>
                  </a:lnTo>
                  <a:close/>
                </a:path>
              </a:pathLst>
            </a:custGeom>
            <a:ln w="9999">
              <a:solidFill>
                <a:srgbClr val="CBA7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557081" y="4570120"/>
            <a:ext cx="635635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78740" marR="5080" indent="-66675">
              <a:lnSpc>
                <a:spcPts val="1200"/>
              </a:lnSpc>
              <a:spcBef>
                <a:spcPts val="340"/>
              </a:spcBef>
            </a:pPr>
            <a:r>
              <a:rPr sz="1200" spc="-18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spc="-4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l  </a:t>
            </a:r>
            <a:r>
              <a:rPr sz="1200" spc="-20" dirty="0">
                <a:solidFill>
                  <a:srgbClr val="FFFFFF"/>
                </a:solidFill>
                <a:latin typeface="Trebuchet MS"/>
                <a:cs typeface="Trebuchet MS"/>
              </a:rPr>
              <a:t>Service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327567" y="5378334"/>
            <a:ext cx="1089025" cy="1035050"/>
            <a:chOff x="2327567" y="5378334"/>
            <a:chExt cx="1089025" cy="1035050"/>
          </a:xfrm>
        </p:grpSpPr>
        <p:sp>
          <p:nvSpPr>
            <p:cNvPr id="40" name="object 40"/>
            <p:cNvSpPr/>
            <p:nvPr/>
          </p:nvSpPr>
          <p:spPr>
            <a:xfrm>
              <a:off x="2327567" y="5378334"/>
              <a:ext cx="1088967" cy="103493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68245" y="5396585"/>
              <a:ext cx="1006830" cy="94973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368245" y="5396585"/>
              <a:ext cx="1007110" cy="949960"/>
            </a:xfrm>
            <a:custGeom>
              <a:avLst/>
              <a:gdLst/>
              <a:ahLst/>
              <a:cxnLst/>
              <a:rect l="l" t="t" r="r" b="b"/>
              <a:pathLst>
                <a:path w="1007110" h="949960">
                  <a:moveTo>
                    <a:pt x="0" y="94972"/>
                  </a:moveTo>
                  <a:lnTo>
                    <a:pt x="7463" y="58005"/>
                  </a:lnTo>
                  <a:lnTo>
                    <a:pt x="27816" y="27816"/>
                  </a:lnTo>
                  <a:lnTo>
                    <a:pt x="58005" y="7463"/>
                  </a:lnTo>
                  <a:lnTo>
                    <a:pt x="94973" y="0"/>
                  </a:lnTo>
                  <a:lnTo>
                    <a:pt x="911852" y="0"/>
                  </a:lnTo>
                  <a:lnTo>
                    <a:pt x="948820" y="7463"/>
                  </a:lnTo>
                  <a:lnTo>
                    <a:pt x="979010" y="27816"/>
                  </a:lnTo>
                  <a:lnTo>
                    <a:pt x="999365" y="58005"/>
                  </a:lnTo>
                  <a:lnTo>
                    <a:pt x="1006829" y="94972"/>
                  </a:lnTo>
                  <a:lnTo>
                    <a:pt x="1006829" y="854760"/>
                  </a:lnTo>
                  <a:lnTo>
                    <a:pt x="999365" y="891728"/>
                  </a:lnTo>
                  <a:lnTo>
                    <a:pt x="979010" y="921916"/>
                  </a:lnTo>
                  <a:lnTo>
                    <a:pt x="948820" y="942269"/>
                  </a:lnTo>
                  <a:lnTo>
                    <a:pt x="911852" y="949733"/>
                  </a:lnTo>
                  <a:lnTo>
                    <a:pt x="94973" y="949733"/>
                  </a:lnTo>
                  <a:lnTo>
                    <a:pt x="58005" y="942269"/>
                  </a:lnTo>
                  <a:lnTo>
                    <a:pt x="27816" y="921916"/>
                  </a:lnTo>
                  <a:lnTo>
                    <a:pt x="7463" y="891728"/>
                  </a:lnTo>
                  <a:lnTo>
                    <a:pt x="0" y="854760"/>
                  </a:lnTo>
                  <a:lnTo>
                    <a:pt x="0" y="94972"/>
                  </a:lnTo>
                  <a:close/>
                </a:path>
              </a:pathLst>
            </a:custGeom>
            <a:ln w="9999">
              <a:solidFill>
                <a:srgbClr val="A39C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439631" y="5682029"/>
            <a:ext cx="870585" cy="3327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187960">
              <a:lnSpc>
                <a:spcPts val="1100"/>
              </a:lnSpc>
              <a:spcBef>
                <a:spcPts val="320"/>
              </a:spcBef>
            </a:pP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Process  </a:t>
            </a:r>
            <a:r>
              <a:rPr sz="1100" spc="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100" spc="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q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100" spc="-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4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-8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00" spc="5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557841" y="1741516"/>
            <a:ext cx="1334770" cy="4909185"/>
            <a:chOff x="3557841" y="1741516"/>
            <a:chExt cx="1334770" cy="4909185"/>
          </a:xfrm>
        </p:grpSpPr>
        <p:sp>
          <p:nvSpPr>
            <p:cNvPr id="45" name="object 45"/>
            <p:cNvSpPr/>
            <p:nvPr/>
          </p:nvSpPr>
          <p:spPr>
            <a:xfrm>
              <a:off x="3557841" y="1741516"/>
              <a:ext cx="1334198" cy="490866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07231" y="2306779"/>
              <a:ext cx="835428" cy="33250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95319" y="1754200"/>
              <a:ext cx="1258570" cy="4834255"/>
            </a:xfrm>
            <a:custGeom>
              <a:avLst/>
              <a:gdLst/>
              <a:ahLst/>
              <a:cxnLst/>
              <a:rect l="l" t="t" r="r" b="b"/>
              <a:pathLst>
                <a:path w="1258570" h="4834255">
                  <a:moveTo>
                    <a:pt x="1132687" y="0"/>
                  </a:moveTo>
                  <a:lnTo>
                    <a:pt x="125856" y="0"/>
                  </a:lnTo>
                  <a:lnTo>
                    <a:pt x="76868" y="9890"/>
                  </a:lnTo>
                  <a:lnTo>
                    <a:pt x="36863" y="36863"/>
                  </a:lnTo>
                  <a:lnTo>
                    <a:pt x="9890" y="76868"/>
                  </a:lnTo>
                  <a:lnTo>
                    <a:pt x="0" y="125857"/>
                  </a:lnTo>
                  <a:lnTo>
                    <a:pt x="0" y="4708389"/>
                  </a:lnTo>
                  <a:lnTo>
                    <a:pt x="9890" y="4757376"/>
                  </a:lnTo>
                  <a:lnTo>
                    <a:pt x="36863" y="4797380"/>
                  </a:lnTo>
                  <a:lnTo>
                    <a:pt x="76868" y="4824352"/>
                  </a:lnTo>
                  <a:lnTo>
                    <a:pt x="125856" y="4834242"/>
                  </a:lnTo>
                  <a:lnTo>
                    <a:pt x="1132687" y="4834242"/>
                  </a:lnTo>
                  <a:lnTo>
                    <a:pt x="1181674" y="4824352"/>
                  </a:lnTo>
                  <a:lnTo>
                    <a:pt x="1221674" y="4797380"/>
                  </a:lnTo>
                  <a:lnTo>
                    <a:pt x="1248643" y="4757376"/>
                  </a:lnTo>
                  <a:lnTo>
                    <a:pt x="1258531" y="4708389"/>
                  </a:lnTo>
                  <a:lnTo>
                    <a:pt x="1258531" y="125857"/>
                  </a:lnTo>
                  <a:lnTo>
                    <a:pt x="1248643" y="76868"/>
                  </a:lnTo>
                  <a:lnTo>
                    <a:pt x="1221674" y="36863"/>
                  </a:lnTo>
                  <a:lnTo>
                    <a:pt x="1181674" y="9890"/>
                  </a:lnTo>
                  <a:lnTo>
                    <a:pt x="1132687" y="0"/>
                  </a:lnTo>
                  <a:close/>
                </a:path>
              </a:pathLst>
            </a:custGeom>
            <a:solidFill>
              <a:srgbClr val="EFD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859687" y="2314244"/>
            <a:ext cx="7366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latin typeface="Trebuchet MS"/>
                <a:cs typeface="Trebuchet MS"/>
              </a:rPr>
              <a:t>Logistics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682542" y="3192089"/>
            <a:ext cx="1085215" cy="1026794"/>
            <a:chOff x="3682542" y="3192089"/>
            <a:chExt cx="1085215" cy="1026794"/>
          </a:xfrm>
        </p:grpSpPr>
        <p:sp>
          <p:nvSpPr>
            <p:cNvPr id="50" name="object 50"/>
            <p:cNvSpPr/>
            <p:nvPr/>
          </p:nvSpPr>
          <p:spPr>
            <a:xfrm>
              <a:off x="3682542" y="3192089"/>
              <a:ext cx="1084811" cy="102662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28262" y="3466402"/>
              <a:ext cx="976745" cy="44057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721175" y="3204895"/>
              <a:ext cx="1006830" cy="9497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788741" y="3474275"/>
            <a:ext cx="878205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1920" marR="5080" indent="-109855">
              <a:lnSpc>
                <a:spcPts val="1200"/>
              </a:lnSpc>
              <a:spcBef>
                <a:spcPts val="340"/>
              </a:spcBef>
            </a:pPr>
            <a:r>
              <a:rPr sz="1200" spc="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-25" dirty="0">
                <a:solidFill>
                  <a:srgbClr val="FFFFFF"/>
                </a:solidFill>
                <a:latin typeface="Trebuchet MS"/>
                <a:cs typeface="Trebuchet MS"/>
              </a:rPr>
              <a:t>q</a:t>
            </a: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t  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Definition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678377" y="4285209"/>
            <a:ext cx="1093470" cy="1035050"/>
            <a:chOff x="3678377" y="4285209"/>
            <a:chExt cx="1093470" cy="1035050"/>
          </a:xfrm>
        </p:grpSpPr>
        <p:sp>
          <p:nvSpPr>
            <p:cNvPr id="55" name="object 55"/>
            <p:cNvSpPr/>
            <p:nvPr/>
          </p:nvSpPr>
          <p:spPr>
            <a:xfrm>
              <a:off x="3678377" y="4285209"/>
              <a:ext cx="1093123" cy="103493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721175" y="4300740"/>
              <a:ext cx="1006830" cy="94973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721175" y="4300740"/>
              <a:ext cx="1007110" cy="949960"/>
            </a:xfrm>
            <a:custGeom>
              <a:avLst/>
              <a:gdLst/>
              <a:ahLst/>
              <a:cxnLst/>
              <a:rect l="l" t="t" r="r" b="b"/>
              <a:pathLst>
                <a:path w="1007110" h="949960">
                  <a:moveTo>
                    <a:pt x="0" y="94973"/>
                  </a:moveTo>
                  <a:lnTo>
                    <a:pt x="7463" y="58005"/>
                  </a:lnTo>
                  <a:lnTo>
                    <a:pt x="27816" y="27816"/>
                  </a:lnTo>
                  <a:lnTo>
                    <a:pt x="58005" y="7463"/>
                  </a:lnTo>
                  <a:lnTo>
                    <a:pt x="94972" y="0"/>
                  </a:lnTo>
                  <a:lnTo>
                    <a:pt x="911852" y="0"/>
                  </a:lnTo>
                  <a:lnTo>
                    <a:pt x="948820" y="7463"/>
                  </a:lnTo>
                  <a:lnTo>
                    <a:pt x="979010" y="27816"/>
                  </a:lnTo>
                  <a:lnTo>
                    <a:pt x="999365" y="58005"/>
                  </a:lnTo>
                  <a:lnTo>
                    <a:pt x="1006829" y="94973"/>
                  </a:lnTo>
                  <a:lnTo>
                    <a:pt x="1006829" y="854760"/>
                  </a:lnTo>
                  <a:lnTo>
                    <a:pt x="999365" y="891728"/>
                  </a:lnTo>
                  <a:lnTo>
                    <a:pt x="979010" y="921916"/>
                  </a:lnTo>
                  <a:lnTo>
                    <a:pt x="948820" y="942269"/>
                  </a:lnTo>
                  <a:lnTo>
                    <a:pt x="911852" y="949733"/>
                  </a:lnTo>
                  <a:lnTo>
                    <a:pt x="94972" y="949733"/>
                  </a:lnTo>
                  <a:lnTo>
                    <a:pt x="58005" y="942269"/>
                  </a:lnTo>
                  <a:lnTo>
                    <a:pt x="27816" y="921916"/>
                  </a:lnTo>
                  <a:lnTo>
                    <a:pt x="7463" y="891728"/>
                  </a:lnTo>
                  <a:lnTo>
                    <a:pt x="0" y="854760"/>
                  </a:lnTo>
                  <a:lnTo>
                    <a:pt x="0" y="94973"/>
                  </a:lnTo>
                  <a:close/>
                </a:path>
              </a:pathLst>
            </a:custGeom>
            <a:ln w="9999">
              <a:solidFill>
                <a:srgbClr val="CBA7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790416" y="4570120"/>
            <a:ext cx="875030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4604" marR="5080" indent="-2540">
              <a:lnSpc>
                <a:spcPts val="1200"/>
              </a:lnSpc>
              <a:spcBef>
                <a:spcPts val="340"/>
              </a:spcBef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200" spc="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-4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200" spc="4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200" spc="-4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200" spc="-20" dirty="0">
                <a:solidFill>
                  <a:srgbClr val="FFFFFF"/>
                </a:solidFill>
                <a:latin typeface="Trebuchet MS"/>
                <a:cs typeface="Trebuchet MS"/>
              </a:rPr>
              <a:t>e  </a:t>
            </a:r>
            <a:r>
              <a:rPr sz="1200" spc="3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200" spc="4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200" spc="-40" dirty="0">
                <a:solidFill>
                  <a:srgbClr val="FFFFFF"/>
                </a:solidFill>
                <a:latin typeface="Trebuchet MS"/>
                <a:cs typeface="Trebuchet MS"/>
              </a:rPr>
              <a:t>ec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spc="-4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200" spc="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3678377" y="5378334"/>
            <a:ext cx="1093470" cy="1035050"/>
            <a:chOff x="3678377" y="5378334"/>
            <a:chExt cx="1093470" cy="1035050"/>
          </a:xfrm>
        </p:grpSpPr>
        <p:sp>
          <p:nvSpPr>
            <p:cNvPr id="60" name="object 60"/>
            <p:cNvSpPr/>
            <p:nvPr/>
          </p:nvSpPr>
          <p:spPr>
            <a:xfrm>
              <a:off x="3678377" y="5378334"/>
              <a:ext cx="1093123" cy="103493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721175" y="5396585"/>
              <a:ext cx="1006830" cy="94973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721175" y="5396585"/>
              <a:ext cx="1007110" cy="949960"/>
            </a:xfrm>
            <a:custGeom>
              <a:avLst/>
              <a:gdLst/>
              <a:ahLst/>
              <a:cxnLst/>
              <a:rect l="l" t="t" r="r" b="b"/>
              <a:pathLst>
                <a:path w="1007110" h="949960">
                  <a:moveTo>
                    <a:pt x="0" y="94972"/>
                  </a:moveTo>
                  <a:lnTo>
                    <a:pt x="7463" y="58005"/>
                  </a:lnTo>
                  <a:lnTo>
                    <a:pt x="27816" y="27816"/>
                  </a:lnTo>
                  <a:lnTo>
                    <a:pt x="58005" y="7463"/>
                  </a:lnTo>
                  <a:lnTo>
                    <a:pt x="94972" y="0"/>
                  </a:lnTo>
                  <a:lnTo>
                    <a:pt x="911852" y="0"/>
                  </a:lnTo>
                  <a:lnTo>
                    <a:pt x="948820" y="7463"/>
                  </a:lnTo>
                  <a:lnTo>
                    <a:pt x="979010" y="27816"/>
                  </a:lnTo>
                  <a:lnTo>
                    <a:pt x="999365" y="58005"/>
                  </a:lnTo>
                  <a:lnTo>
                    <a:pt x="1006829" y="94972"/>
                  </a:lnTo>
                  <a:lnTo>
                    <a:pt x="1006829" y="854760"/>
                  </a:lnTo>
                  <a:lnTo>
                    <a:pt x="999365" y="891728"/>
                  </a:lnTo>
                  <a:lnTo>
                    <a:pt x="979010" y="921916"/>
                  </a:lnTo>
                  <a:lnTo>
                    <a:pt x="948820" y="942269"/>
                  </a:lnTo>
                  <a:lnTo>
                    <a:pt x="911852" y="949733"/>
                  </a:lnTo>
                  <a:lnTo>
                    <a:pt x="94972" y="949733"/>
                  </a:lnTo>
                  <a:lnTo>
                    <a:pt x="58005" y="942269"/>
                  </a:lnTo>
                  <a:lnTo>
                    <a:pt x="27816" y="921916"/>
                  </a:lnTo>
                  <a:lnTo>
                    <a:pt x="7463" y="891728"/>
                  </a:lnTo>
                  <a:lnTo>
                    <a:pt x="0" y="854760"/>
                  </a:lnTo>
                  <a:lnTo>
                    <a:pt x="0" y="94972"/>
                  </a:lnTo>
                  <a:close/>
                </a:path>
              </a:pathLst>
            </a:custGeom>
            <a:ln w="9999">
              <a:solidFill>
                <a:srgbClr val="A39C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3837148" y="5748259"/>
            <a:ext cx="781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Trebuchet MS"/>
                <a:cs typeface="Trebuchet MS"/>
              </a:rPr>
              <a:t>Forecasting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4912817" y="1741516"/>
            <a:ext cx="1330325" cy="4909185"/>
            <a:chOff x="4912817" y="1741516"/>
            <a:chExt cx="1330325" cy="4909185"/>
          </a:xfrm>
        </p:grpSpPr>
        <p:sp>
          <p:nvSpPr>
            <p:cNvPr id="65" name="object 65"/>
            <p:cNvSpPr/>
            <p:nvPr/>
          </p:nvSpPr>
          <p:spPr>
            <a:xfrm>
              <a:off x="4912817" y="1741516"/>
              <a:ext cx="1330032" cy="490866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070767" y="2306779"/>
              <a:ext cx="1014152" cy="33250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948250" y="1754200"/>
              <a:ext cx="1258570" cy="4834255"/>
            </a:xfrm>
            <a:custGeom>
              <a:avLst/>
              <a:gdLst/>
              <a:ahLst/>
              <a:cxnLst/>
              <a:rect l="l" t="t" r="r" b="b"/>
              <a:pathLst>
                <a:path w="1258570" h="4834255">
                  <a:moveTo>
                    <a:pt x="1132674" y="0"/>
                  </a:moveTo>
                  <a:lnTo>
                    <a:pt x="125844" y="0"/>
                  </a:lnTo>
                  <a:lnTo>
                    <a:pt x="76857" y="9890"/>
                  </a:lnTo>
                  <a:lnTo>
                    <a:pt x="36856" y="36863"/>
                  </a:lnTo>
                  <a:lnTo>
                    <a:pt x="9888" y="76868"/>
                  </a:lnTo>
                  <a:lnTo>
                    <a:pt x="0" y="125857"/>
                  </a:lnTo>
                  <a:lnTo>
                    <a:pt x="0" y="4708389"/>
                  </a:lnTo>
                  <a:lnTo>
                    <a:pt x="9888" y="4757376"/>
                  </a:lnTo>
                  <a:lnTo>
                    <a:pt x="36856" y="4797380"/>
                  </a:lnTo>
                  <a:lnTo>
                    <a:pt x="76857" y="4824352"/>
                  </a:lnTo>
                  <a:lnTo>
                    <a:pt x="125844" y="4834242"/>
                  </a:lnTo>
                  <a:lnTo>
                    <a:pt x="1132674" y="4834242"/>
                  </a:lnTo>
                  <a:lnTo>
                    <a:pt x="1181663" y="4824352"/>
                  </a:lnTo>
                  <a:lnTo>
                    <a:pt x="1221668" y="4797380"/>
                  </a:lnTo>
                  <a:lnTo>
                    <a:pt x="1248641" y="4757376"/>
                  </a:lnTo>
                  <a:lnTo>
                    <a:pt x="1258531" y="4708389"/>
                  </a:lnTo>
                  <a:lnTo>
                    <a:pt x="1258531" y="125857"/>
                  </a:lnTo>
                  <a:lnTo>
                    <a:pt x="1248641" y="76868"/>
                  </a:lnTo>
                  <a:lnTo>
                    <a:pt x="1221668" y="36863"/>
                  </a:lnTo>
                  <a:lnTo>
                    <a:pt x="1181663" y="9890"/>
                  </a:lnTo>
                  <a:lnTo>
                    <a:pt x="1132674" y="0"/>
                  </a:lnTo>
                  <a:close/>
                </a:path>
              </a:pathLst>
            </a:custGeom>
            <a:solidFill>
              <a:srgbClr val="EFD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126530" y="2314244"/>
            <a:ext cx="9086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5" dirty="0">
                <a:latin typeface="Trebuchet MS"/>
                <a:cs typeface="Trebuchet MS"/>
              </a:rPr>
              <a:t>P</a:t>
            </a:r>
            <a:r>
              <a:rPr sz="1500" spc="-20" dirty="0">
                <a:latin typeface="Trebuchet MS"/>
                <a:cs typeface="Trebuchet MS"/>
              </a:rPr>
              <a:t>ro</a:t>
            </a:r>
            <a:r>
              <a:rPr sz="1500" spc="-30" dirty="0">
                <a:latin typeface="Trebuchet MS"/>
                <a:cs typeface="Trebuchet MS"/>
              </a:rPr>
              <a:t>d</a:t>
            </a:r>
            <a:r>
              <a:rPr sz="1500" spc="-20" dirty="0">
                <a:latin typeface="Trebuchet MS"/>
                <a:cs typeface="Trebuchet MS"/>
              </a:rPr>
              <a:t>u</a:t>
            </a:r>
            <a:r>
              <a:rPr sz="1500" spc="-85" dirty="0">
                <a:latin typeface="Trebuchet MS"/>
                <a:cs typeface="Trebuchet MS"/>
              </a:rPr>
              <a:t>ct</a:t>
            </a:r>
            <a:r>
              <a:rPr sz="1500" spc="-60" dirty="0">
                <a:latin typeface="Trebuchet MS"/>
                <a:cs typeface="Trebuchet MS"/>
              </a:rPr>
              <a:t>i</a:t>
            </a:r>
            <a:r>
              <a:rPr sz="1500" spc="-10" dirty="0">
                <a:latin typeface="Trebuchet MS"/>
                <a:cs typeface="Trebuchet MS"/>
              </a:rPr>
              <a:t>on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5037518" y="3192089"/>
            <a:ext cx="1080770" cy="1026794"/>
            <a:chOff x="5037518" y="3192089"/>
            <a:chExt cx="1080770" cy="1026794"/>
          </a:xfrm>
        </p:grpSpPr>
        <p:sp>
          <p:nvSpPr>
            <p:cNvPr id="70" name="object 70"/>
            <p:cNvSpPr/>
            <p:nvPr/>
          </p:nvSpPr>
          <p:spPr>
            <a:xfrm>
              <a:off x="5037518" y="3192089"/>
              <a:ext cx="1080654" cy="102662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070767" y="3466402"/>
              <a:ext cx="1001683" cy="44057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074094" y="3204895"/>
              <a:ext cx="1006830" cy="9497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5131813" y="3474275"/>
            <a:ext cx="898525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19380" marR="5080" indent="-107314">
              <a:lnSpc>
                <a:spcPts val="1200"/>
              </a:lnSpc>
              <a:spcBef>
                <a:spcPts val="340"/>
              </a:spcBef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Manufact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urin  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Strategy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5033352" y="4285209"/>
            <a:ext cx="1089025" cy="1035050"/>
            <a:chOff x="5033352" y="4285209"/>
            <a:chExt cx="1089025" cy="1035050"/>
          </a:xfrm>
        </p:grpSpPr>
        <p:sp>
          <p:nvSpPr>
            <p:cNvPr id="75" name="object 75"/>
            <p:cNvSpPr/>
            <p:nvPr/>
          </p:nvSpPr>
          <p:spPr>
            <a:xfrm>
              <a:off x="5033352" y="4285209"/>
              <a:ext cx="1088967" cy="103493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074094" y="4300740"/>
              <a:ext cx="1006830" cy="94973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074094" y="4300740"/>
              <a:ext cx="1007110" cy="949960"/>
            </a:xfrm>
            <a:custGeom>
              <a:avLst/>
              <a:gdLst/>
              <a:ahLst/>
              <a:cxnLst/>
              <a:rect l="l" t="t" r="r" b="b"/>
              <a:pathLst>
                <a:path w="1007110" h="949960">
                  <a:moveTo>
                    <a:pt x="0" y="94973"/>
                  </a:moveTo>
                  <a:lnTo>
                    <a:pt x="7463" y="58005"/>
                  </a:lnTo>
                  <a:lnTo>
                    <a:pt x="27816" y="27816"/>
                  </a:lnTo>
                  <a:lnTo>
                    <a:pt x="58005" y="7463"/>
                  </a:lnTo>
                  <a:lnTo>
                    <a:pt x="94972" y="0"/>
                  </a:lnTo>
                  <a:lnTo>
                    <a:pt x="911852" y="0"/>
                  </a:lnTo>
                  <a:lnTo>
                    <a:pt x="948820" y="7463"/>
                  </a:lnTo>
                  <a:lnTo>
                    <a:pt x="979010" y="27816"/>
                  </a:lnTo>
                  <a:lnTo>
                    <a:pt x="999365" y="58005"/>
                  </a:lnTo>
                  <a:lnTo>
                    <a:pt x="1006829" y="94973"/>
                  </a:lnTo>
                  <a:lnTo>
                    <a:pt x="1006829" y="854760"/>
                  </a:lnTo>
                  <a:lnTo>
                    <a:pt x="999365" y="891728"/>
                  </a:lnTo>
                  <a:lnTo>
                    <a:pt x="979010" y="921916"/>
                  </a:lnTo>
                  <a:lnTo>
                    <a:pt x="948820" y="942269"/>
                  </a:lnTo>
                  <a:lnTo>
                    <a:pt x="911852" y="949733"/>
                  </a:lnTo>
                  <a:lnTo>
                    <a:pt x="94972" y="949733"/>
                  </a:lnTo>
                  <a:lnTo>
                    <a:pt x="58005" y="942269"/>
                  </a:lnTo>
                  <a:lnTo>
                    <a:pt x="27816" y="921916"/>
                  </a:lnTo>
                  <a:lnTo>
                    <a:pt x="7463" y="891728"/>
                  </a:lnTo>
                  <a:lnTo>
                    <a:pt x="0" y="854760"/>
                  </a:lnTo>
                  <a:lnTo>
                    <a:pt x="0" y="94973"/>
                  </a:lnTo>
                  <a:close/>
                </a:path>
              </a:pathLst>
            </a:custGeom>
            <a:ln w="9999">
              <a:solidFill>
                <a:srgbClr val="CBA7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5171401" y="4570120"/>
            <a:ext cx="818515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93980" marR="5080" indent="-81915">
              <a:lnSpc>
                <a:spcPts val="1200"/>
              </a:lnSpc>
              <a:spcBef>
                <a:spcPts val="340"/>
              </a:spcBef>
            </a:pP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Coord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spc="-11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200" spc="-25" dirty="0">
                <a:solidFill>
                  <a:srgbClr val="FFFFFF"/>
                </a:solidFill>
                <a:latin typeface="Trebuchet MS"/>
                <a:cs typeface="Trebuchet MS"/>
              </a:rPr>
              <a:t>ed  </a:t>
            </a:r>
            <a:r>
              <a:rPr sz="1200" spc="-40" dirty="0">
                <a:solidFill>
                  <a:srgbClr val="FFFFFF"/>
                </a:solidFill>
                <a:latin typeface="Trebuchet MS"/>
                <a:cs typeface="Trebuchet MS"/>
              </a:rPr>
              <a:t>Execution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5033352" y="5378334"/>
            <a:ext cx="1089025" cy="1035050"/>
            <a:chOff x="5033352" y="5378334"/>
            <a:chExt cx="1089025" cy="1035050"/>
          </a:xfrm>
        </p:grpSpPr>
        <p:sp>
          <p:nvSpPr>
            <p:cNvPr id="80" name="object 80"/>
            <p:cNvSpPr/>
            <p:nvPr/>
          </p:nvSpPr>
          <p:spPr>
            <a:xfrm>
              <a:off x="5033352" y="5378334"/>
              <a:ext cx="1088967" cy="103493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074094" y="5396585"/>
              <a:ext cx="1006830" cy="94973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074094" y="5396585"/>
              <a:ext cx="1007110" cy="949960"/>
            </a:xfrm>
            <a:custGeom>
              <a:avLst/>
              <a:gdLst/>
              <a:ahLst/>
              <a:cxnLst/>
              <a:rect l="l" t="t" r="r" b="b"/>
              <a:pathLst>
                <a:path w="1007110" h="949960">
                  <a:moveTo>
                    <a:pt x="0" y="94972"/>
                  </a:moveTo>
                  <a:lnTo>
                    <a:pt x="7463" y="58005"/>
                  </a:lnTo>
                  <a:lnTo>
                    <a:pt x="27816" y="27816"/>
                  </a:lnTo>
                  <a:lnTo>
                    <a:pt x="58005" y="7463"/>
                  </a:lnTo>
                  <a:lnTo>
                    <a:pt x="94972" y="0"/>
                  </a:lnTo>
                  <a:lnTo>
                    <a:pt x="911852" y="0"/>
                  </a:lnTo>
                  <a:lnTo>
                    <a:pt x="948820" y="7463"/>
                  </a:lnTo>
                  <a:lnTo>
                    <a:pt x="979010" y="27816"/>
                  </a:lnTo>
                  <a:lnTo>
                    <a:pt x="999365" y="58005"/>
                  </a:lnTo>
                  <a:lnTo>
                    <a:pt x="1006829" y="94972"/>
                  </a:lnTo>
                  <a:lnTo>
                    <a:pt x="1006829" y="854760"/>
                  </a:lnTo>
                  <a:lnTo>
                    <a:pt x="999365" y="891728"/>
                  </a:lnTo>
                  <a:lnTo>
                    <a:pt x="979010" y="921916"/>
                  </a:lnTo>
                  <a:lnTo>
                    <a:pt x="948820" y="942269"/>
                  </a:lnTo>
                  <a:lnTo>
                    <a:pt x="911852" y="949733"/>
                  </a:lnTo>
                  <a:lnTo>
                    <a:pt x="94972" y="949733"/>
                  </a:lnTo>
                  <a:lnTo>
                    <a:pt x="58005" y="942269"/>
                  </a:lnTo>
                  <a:lnTo>
                    <a:pt x="27816" y="921916"/>
                  </a:lnTo>
                  <a:lnTo>
                    <a:pt x="7463" y="891728"/>
                  </a:lnTo>
                  <a:lnTo>
                    <a:pt x="0" y="854760"/>
                  </a:lnTo>
                  <a:lnTo>
                    <a:pt x="0" y="94972"/>
                  </a:lnTo>
                  <a:close/>
                </a:path>
              </a:pathLst>
            </a:custGeom>
            <a:ln w="9999">
              <a:solidFill>
                <a:srgbClr val="A39C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5245257" y="5665964"/>
            <a:ext cx="670560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7625" marR="5080" indent="-35560">
              <a:lnSpc>
                <a:spcPts val="1200"/>
              </a:lnSpc>
              <a:spcBef>
                <a:spcPts val="340"/>
              </a:spcBef>
            </a:pP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ty 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Planning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6263640" y="1741516"/>
            <a:ext cx="1334770" cy="4909185"/>
            <a:chOff x="6263640" y="1741516"/>
            <a:chExt cx="1334770" cy="4909185"/>
          </a:xfrm>
        </p:grpSpPr>
        <p:sp>
          <p:nvSpPr>
            <p:cNvPr id="85" name="object 85"/>
            <p:cNvSpPr/>
            <p:nvPr/>
          </p:nvSpPr>
          <p:spPr>
            <a:xfrm>
              <a:off x="6263640" y="1741516"/>
              <a:ext cx="1334198" cy="490866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409105" y="2306779"/>
              <a:ext cx="1039091" cy="33250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301168" y="1754200"/>
              <a:ext cx="1258570" cy="4834255"/>
            </a:xfrm>
            <a:custGeom>
              <a:avLst/>
              <a:gdLst/>
              <a:ahLst/>
              <a:cxnLst/>
              <a:rect l="l" t="t" r="r" b="b"/>
              <a:pathLst>
                <a:path w="1258570" h="4834255">
                  <a:moveTo>
                    <a:pt x="1132674" y="0"/>
                  </a:moveTo>
                  <a:lnTo>
                    <a:pt x="125857" y="0"/>
                  </a:lnTo>
                  <a:lnTo>
                    <a:pt x="76868" y="9890"/>
                  </a:lnTo>
                  <a:lnTo>
                    <a:pt x="36863" y="36863"/>
                  </a:lnTo>
                  <a:lnTo>
                    <a:pt x="9890" y="76868"/>
                  </a:lnTo>
                  <a:lnTo>
                    <a:pt x="0" y="125857"/>
                  </a:lnTo>
                  <a:lnTo>
                    <a:pt x="0" y="4708389"/>
                  </a:lnTo>
                  <a:lnTo>
                    <a:pt x="9890" y="4757376"/>
                  </a:lnTo>
                  <a:lnTo>
                    <a:pt x="36863" y="4797380"/>
                  </a:lnTo>
                  <a:lnTo>
                    <a:pt x="76868" y="4824352"/>
                  </a:lnTo>
                  <a:lnTo>
                    <a:pt x="125857" y="4834242"/>
                  </a:lnTo>
                  <a:lnTo>
                    <a:pt x="1132674" y="4834242"/>
                  </a:lnTo>
                  <a:lnTo>
                    <a:pt x="1181663" y="4824352"/>
                  </a:lnTo>
                  <a:lnTo>
                    <a:pt x="1221668" y="4797380"/>
                  </a:lnTo>
                  <a:lnTo>
                    <a:pt x="1248641" y="4757376"/>
                  </a:lnTo>
                  <a:lnTo>
                    <a:pt x="1258531" y="4708389"/>
                  </a:lnTo>
                  <a:lnTo>
                    <a:pt x="1258531" y="125857"/>
                  </a:lnTo>
                  <a:lnTo>
                    <a:pt x="1248641" y="76868"/>
                  </a:lnTo>
                  <a:lnTo>
                    <a:pt x="1221668" y="36863"/>
                  </a:lnTo>
                  <a:lnTo>
                    <a:pt x="1181663" y="9890"/>
                  </a:lnTo>
                  <a:lnTo>
                    <a:pt x="1132674" y="0"/>
                  </a:lnTo>
                  <a:close/>
                </a:path>
              </a:pathLst>
            </a:custGeom>
            <a:solidFill>
              <a:srgbClr val="EFD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6465914" y="2314244"/>
            <a:ext cx="9353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60" dirty="0">
                <a:latin typeface="Trebuchet MS"/>
                <a:cs typeface="Trebuchet MS"/>
              </a:rPr>
              <a:t>P</a:t>
            </a:r>
            <a:r>
              <a:rPr sz="1500" spc="-15" dirty="0">
                <a:latin typeface="Trebuchet MS"/>
                <a:cs typeface="Trebuchet MS"/>
              </a:rPr>
              <a:t>u</a:t>
            </a:r>
            <a:r>
              <a:rPr sz="1500" spc="-100" dirty="0">
                <a:latin typeface="Trebuchet MS"/>
                <a:cs typeface="Trebuchet MS"/>
              </a:rPr>
              <a:t>r</a:t>
            </a:r>
            <a:r>
              <a:rPr sz="1500" spc="-40" dirty="0">
                <a:latin typeface="Trebuchet MS"/>
                <a:cs typeface="Trebuchet MS"/>
              </a:rPr>
              <a:t>c</a:t>
            </a:r>
            <a:r>
              <a:rPr sz="1500" spc="5" dirty="0">
                <a:latin typeface="Trebuchet MS"/>
                <a:cs typeface="Trebuchet MS"/>
              </a:rPr>
              <a:t>h</a:t>
            </a:r>
            <a:r>
              <a:rPr sz="1500" dirty="0">
                <a:latin typeface="Trebuchet MS"/>
                <a:cs typeface="Trebuchet MS"/>
              </a:rPr>
              <a:t>a</a:t>
            </a:r>
            <a:r>
              <a:rPr sz="1500" spc="70" dirty="0">
                <a:latin typeface="Trebuchet MS"/>
                <a:cs typeface="Trebuchet MS"/>
              </a:rPr>
              <a:t>s</a:t>
            </a:r>
            <a:r>
              <a:rPr sz="1500" spc="-65" dirty="0">
                <a:latin typeface="Trebuchet MS"/>
                <a:cs typeface="Trebuchet MS"/>
              </a:rPr>
              <a:t>i</a:t>
            </a:r>
            <a:r>
              <a:rPr sz="1500" spc="-10" dirty="0">
                <a:latin typeface="Trebuchet MS"/>
                <a:cs typeface="Trebuchet MS"/>
              </a:rPr>
              <a:t>n</a:t>
            </a:r>
            <a:r>
              <a:rPr sz="1500" spc="20" dirty="0">
                <a:latin typeface="Trebuchet MS"/>
                <a:cs typeface="Trebuchet MS"/>
              </a:rPr>
              <a:t>g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6388328" y="3192089"/>
            <a:ext cx="1085215" cy="1026794"/>
            <a:chOff x="6388328" y="3192089"/>
            <a:chExt cx="1085215" cy="1026794"/>
          </a:xfrm>
        </p:grpSpPr>
        <p:sp>
          <p:nvSpPr>
            <p:cNvPr id="90" name="object 90"/>
            <p:cNvSpPr/>
            <p:nvPr/>
          </p:nvSpPr>
          <p:spPr>
            <a:xfrm>
              <a:off x="6388328" y="3192089"/>
              <a:ext cx="1084811" cy="102662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575361" y="3466402"/>
              <a:ext cx="698268" cy="44057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427025" y="3204895"/>
              <a:ext cx="1006817" cy="94973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6636201" y="3474275"/>
            <a:ext cx="594995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6034" marR="5080" indent="-13970">
              <a:lnSpc>
                <a:spcPts val="1200"/>
              </a:lnSpc>
              <a:spcBef>
                <a:spcPts val="340"/>
              </a:spcBef>
            </a:pP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So</a:t>
            </a: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200" spc="-4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rebuchet MS"/>
                <a:cs typeface="Trebuchet MS"/>
              </a:rPr>
              <a:t>g  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Strategy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6384175" y="4285209"/>
            <a:ext cx="1093470" cy="1035050"/>
            <a:chOff x="6384175" y="4285209"/>
            <a:chExt cx="1093470" cy="1035050"/>
          </a:xfrm>
        </p:grpSpPr>
        <p:sp>
          <p:nvSpPr>
            <p:cNvPr id="95" name="object 95"/>
            <p:cNvSpPr/>
            <p:nvPr/>
          </p:nvSpPr>
          <p:spPr>
            <a:xfrm>
              <a:off x="6384175" y="4285209"/>
              <a:ext cx="1093123" cy="103493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427025" y="4300740"/>
              <a:ext cx="1006817" cy="949731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427025" y="4300740"/>
              <a:ext cx="1007110" cy="949960"/>
            </a:xfrm>
            <a:custGeom>
              <a:avLst/>
              <a:gdLst/>
              <a:ahLst/>
              <a:cxnLst/>
              <a:rect l="l" t="t" r="r" b="b"/>
              <a:pathLst>
                <a:path w="1007109" h="949960">
                  <a:moveTo>
                    <a:pt x="0" y="94973"/>
                  </a:moveTo>
                  <a:lnTo>
                    <a:pt x="7463" y="58005"/>
                  </a:lnTo>
                  <a:lnTo>
                    <a:pt x="27816" y="27816"/>
                  </a:lnTo>
                  <a:lnTo>
                    <a:pt x="58005" y="7463"/>
                  </a:lnTo>
                  <a:lnTo>
                    <a:pt x="94972" y="0"/>
                  </a:lnTo>
                  <a:lnTo>
                    <a:pt x="911852" y="0"/>
                  </a:lnTo>
                  <a:lnTo>
                    <a:pt x="948820" y="7463"/>
                  </a:lnTo>
                  <a:lnTo>
                    <a:pt x="979010" y="27816"/>
                  </a:lnTo>
                  <a:lnTo>
                    <a:pt x="999365" y="58005"/>
                  </a:lnTo>
                  <a:lnTo>
                    <a:pt x="1006829" y="94973"/>
                  </a:lnTo>
                  <a:lnTo>
                    <a:pt x="1006829" y="854760"/>
                  </a:lnTo>
                  <a:lnTo>
                    <a:pt x="999365" y="891728"/>
                  </a:lnTo>
                  <a:lnTo>
                    <a:pt x="979010" y="921916"/>
                  </a:lnTo>
                  <a:lnTo>
                    <a:pt x="948820" y="942269"/>
                  </a:lnTo>
                  <a:lnTo>
                    <a:pt x="911852" y="949733"/>
                  </a:lnTo>
                  <a:lnTo>
                    <a:pt x="94972" y="949733"/>
                  </a:lnTo>
                  <a:lnTo>
                    <a:pt x="58005" y="942269"/>
                  </a:lnTo>
                  <a:lnTo>
                    <a:pt x="27816" y="921916"/>
                  </a:lnTo>
                  <a:lnTo>
                    <a:pt x="7463" y="891728"/>
                  </a:lnTo>
                  <a:lnTo>
                    <a:pt x="0" y="854760"/>
                  </a:lnTo>
                  <a:lnTo>
                    <a:pt x="0" y="94973"/>
                  </a:lnTo>
                  <a:close/>
                </a:path>
              </a:pathLst>
            </a:custGeom>
            <a:ln w="9999">
              <a:solidFill>
                <a:srgbClr val="CBA7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6524505" y="4570120"/>
            <a:ext cx="818515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63830">
              <a:lnSpc>
                <a:spcPts val="1200"/>
              </a:lnSpc>
              <a:spcBef>
                <a:spcPts val="340"/>
              </a:spcBef>
            </a:pP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Priority  </a:t>
            </a:r>
            <a:r>
              <a:rPr sz="1200" spc="35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1200" spc="5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55" dirty="0">
                <a:solidFill>
                  <a:srgbClr val="FFFFFF"/>
                </a:solidFill>
                <a:latin typeface="Trebuchet MS"/>
                <a:cs typeface="Trebuchet MS"/>
              </a:rPr>
              <a:t>ss</a:t>
            </a: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200" spc="-9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6384175" y="5378334"/>
            <a:ext cx="1093470" cy="1035050"/>
            <a:chOff x="6384175" y="5378334"/>
            <a:chExt cx="1093470" cy="1035050"/>
          </a:xfrm>
        </p:grpSpPr>
        <p:sp>
          <p:nvSpPr>
            <p:cNvPr id="100" name="object 100"/>
            <p:cNvSpPr/>
            <p:nvPr/>
          </p:nvSpPr>
          <p:spPr>
            <a:xfrm>
              <a:off x="6384175" y="5378334"/>
              <a:ext cx="1093123" cy="103493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427025" y="5396585"/>
              <a:ext cx="1006817" cy="949731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427025" y="5396585"/>
              <a:ext cx="1007110" cy="949960"/>
            </a:xfrm>
            <a:custGeom>
              <a:avLst/>
              <a:gdLst/>
              <a:ahLst/>
              <a:cxnLst/>
              <a:rect l="l" t="t" r="r" b="b"/>
              <a:pathLst>
                <a:path w="1007109" h="949960">
                  <a:moveTo>
                    <a:pt x="0" y="94972"/>
                  </a:moveTo>
                  <a:lnTo>
                    <a:pt x="7463" y="58005"/>
                  </a:lnTo>
                  <a:lnTo>
                    <a:pt x="27816" y="27816"/>
                  </a:lnTo>
                  <a:lnTo>
                    <a:pt x="58005" y="7463"/>
                  </a:lnTo>
                  <a:lnTo>
                    <a:pt x="94972" y="0"/>
                  </a:lnTo>
                  <a:lnTo>
                    <a:pt x="911852" y="0"/>
                  </a:lnTo>
                  <a:lnTo>
                    <a:pt x="948820" y="7463"/>
                  </a:lnTo>
                  <a:lnTo>
                    <a:pt x="979010" y="27816"/>
                  </a:lnTo>
                  <a:lnTo>
                    <a:pt x="999365" y="58005"/>
                  </a:lnTo>
                  <a:lnTo>
                    <a:pt x="1006829" y="94972"/>
                  </a:lnTo>
                  <a:lnTo>
                    <a:pt x="1006829" y="854760"/>
                  </a:lnTo>
                  <a:lnTo>
                    <a:pt x="999365" y="891728"/>
                  </a:lnTo>
                  <a:lnTo>
                    <a:pt x="979010" y="921916"/>
                  </a:lnTo>
                  <a:lnTo>
                    <a:pt x="948820" y="942269"/>
                  </a:lnTo>
                  <a:lnTo>
                    <a:pt x="911852" y="949733"/>
                  </a:lnTo>
                  <a:lnTo>
                    <a:pt x="94972" y="949733"/>
                  </a:lnTo>
                  <a:lnTo>
                    <a:pt x="58005" y="942269"/>
                  </a:lnTo>
                  <a:lnTo>
                    <a:pt x="27816" y="921916"/>
                  </a:lnTo>
                  <a:lnTo>
                    <a:pt x="7463" y="891728"/>
                  </a:lnTo>
                  <a:lnTo>
                    <a:pt x="0" y="854760"/>
                  </a:lnTo>
                  <a:lnTo>
                    <a:pt x="0" y="94972"/>
                  </a:lnTo>
                  <a:close/>
                </a:path>
              </a:pathLst>
            </a:custGeom>
            <a:ln w="9999">
              <a:solidFill>
                <a:srgbClr val="A39C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6636201" y="5748259"/>
            <a:ext cx="594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Sourcing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7618615" y="1741516"/>
            <a:ext cx="1330325" cy="4909185"/>
            <a:chOff x="7618615" y="1741516"/>
            <a:chExt cx="1330325" cy="4909185"/>
          </a:xfrm>
        </p:grpSpPr>
        <p:sp>
          <p:nvSpPr>
            <p:cNvPr id="105" name="object 105"/>
            <p:cNvSpPr/>
            <p:nvPr/>
          </p:nvSpPr>
          <p:spPr>
            <a:xfrm>
              <a:off x="7618615" y="1741516"/>
              <a:ext cx="1330032" cy="490866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901241" y="2306779"/>
              <a:ext cx="773083" cy="33250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654086" y="1754200"/>
              <a:ext cx="1258570" cy="4834255"/>
            </a:xfrm>
            <a:custGeom>
              <a:avLst/>
              <a:gdLst/>
              <a:ahLst/>
              <a:cxnLst/>
              <a:rect l="l" t="t" r="r" b="b"/>
              <a:pathLst>
                <a:path w="1258570" h="4834255">
                  <a:moveTo>
                    <a:pt x="1132687" y="0"/>
                  </a:moveTo>
                  <a:lnTo>
                    <a:pt x="125857" y="0"/>
                  </a:lnTo>
                  <a:lnTo>
                    <a:pt x="76868" y="9890"/>
                  </a:lnTo>
                  <a:lnTo>
                    <a:pt x="36863" y="36863"/>
                  </a:lnTo>
                  <a:lnTo>
                    <a:pt x="9890" y="76868"/>
                  </a:lnTo>
                  <a:lnTo>
                    <a:pt x="0" y="125857"/>
                  </a:lnTo>
                  <a:lnTo>
                    <a:pt x="0" y="4708389"/>
                  </a:lnTo>
                  <a:lnTo>
                    <a:pt x="9890" y="4757376"/>
                  </a:lnTo>
                  <a:lnTo>
                    <a:pt x="36863" y="4797380"/>
                  </a:lnTo>
                  <a:lnTo>
                    <a:pt x="76868" y="4824352"/>
                  </a:lnTo>
                  <a:lnTo>
                    <a:pt x="125857" y="4834242"/>
                  </a:lnTo>
                  <a:lnTo>
                    <a:pt x="1132687" y="4834242"/>
                  </a:lnTo>
                  <a:lnTo>
                    <a:pt x="1181674" y="4824352"/>
                  </a:lnTo>
                  <a:lnTo>
                    <a:pt x="1221674" y="4797380"/>
                  </a:lnTo>
                  <a:lnTo>
                    <a:pt x="1248643" y="4757376"/>
                  </a:lnTo>
                  <a:lnTo>
                    <a:pt x="1258531" y="4708389"/>
                  </a:lnTo>
                  <a:lnTo>
                    <a:pt x="1258531" y="125857"/>
                  </a:lnTo>
                  <a:lnTo>
                    <a:pt x="1248643" y="76868"/>
                  </a:lnTo>
                  <a:lnTo>
                    <a:pt x="1221674" y="36863"/>
                  </a:lnTo>
                  <a:lnTo>
                    <a:pt x="1181674" y="9890"/>
                  </a:lnTo>
                  <a:lnTo>
                    <a:pt x="1132687" y="0"/>
                  </a:lnTo>
                  <a:close/>
                </a:path>
              </a:pathLst>
            </a:custGeom>
            <a:solidFill>
              <a:srgbClr val="EFD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7953197" y="2314244"/>
            <a:ext cx="6667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latin typeface="Trebuchet MS"/>
                <a:cs typeface="Trebuchet MS"/>
              </a:rPr>
              <a:t>Finance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7743304" y="3192089"/>
            <a:ext cx="1080770" cy="1026794"/>
            <a:chOff x="7743304" y="3192089"/>
            <a:chExt cx="1080770" cy="1026794"/>
          </a:xfrm>
        </p:grpSpPr>
        <p:sp>
          <p:nvSpPr>
            <p:cNvPr id="110" name="object 110"/>
            <p:cNvSpPr/>
            <p:nvPr/>
          </p:nvSpPr>
          <p:spPr>
            <a:xfrm>
              <a:off x="7743304" y="3192089"/>
              <a:ext cx="1080654" cy="1026622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838897" y="3466402"/>
              <a:ext cx="889462" cy="440574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779943" y="3204895"/>
              <a:ext cx="1006830" cy="94973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7899859" y="3474275"/>
            <a:ext cx="772795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59055">
              <a:lnSpc>
                <a:spcPts val="1200"/>
              </a:lnSpc>
              <a:spcBef>
                <a:spcPts val="340"/>
              </a:spcBef>
            </a:pPr>
            <a:r>
              <a:rPr sz="1200" spc="-20" dirty="0">
                <a:solidFill>
                  <a:srgbClr val="FFFFFF"/>
                </a:solidFill>
                <a:latin typeface="Trebuchet MS"/>
                <a:cs typeface="Trebuchet MS"/>
              </a:rPr>
              <a:t>Customer  </a:t>
            </a: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200" spc="-4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spc="-45" dirty="0">
                <a:solidFill>
                  <a:srgbClr val="FFFFFF"/>
                </a:solidFill>
                <a:latin typeface="Trebuchet MS"/>
                <a:cs typeface="Trebuchet MS"/>
              </a:rPr>
              <a:t>ta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ty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7739151" y="4285209"/>
            <a:ext cx="1089025" cy="1035050"/>
            <a:chOff x="7739151" y="4285209"/>
            <a:chExt cx="1089025" cy="1035050"/>
          </a:xfrm>
        </p:grpSpPr>
        <p:sp>
          <p:nvSpPr>
            <p:cNvPr id="115" name="object 115"/>
            <p:cNvSpPr/>
            <p:nvPr/>
          </p:nvSpPr>
          <p:spPr>
            <a:xfrm>
              <a:off x="7739151" y="4285209"/>
              <a:ext cx="1088967" cy="1034934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779943" y="4300740"/>
              <a:ext cx="1006830" cy="949731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779943" y="4300740"/>
              <a:ext cx="1007110" cy="949960"/>
            </a:xfrm>
            <a:custGeom>
              <a:avLst/>
              <a:gdLst/>
              <a:ahLst/>
              <a:cxnLst/>
              <a:rect l="l" t="t" r="r" b="b"/>
              <a:pathLst>
                <a:path w="1007109" h="949960">
                  <a:moveTo>
                    <a:pt x="0" y="94973"/>
                  </a:moveTo>
                  <a:lnTo>
                    <a:pt x="7463" y="58005"/>
                  </a:lnTo>
                  <a:lnTo>
                    <a:pt x="27816" y="27816"/>
                  </a:lnTo>
                  <a:lnTo>
                    <a:pt x="58005" y="7463"/>
                  </a:lnTo>
                  <a:lnTo>
                    <a:pt x="94973" y="0"/>
                  </a:lnTo>
                  <a:lnTo>
                    <a:pt x="911852" y="0"/>
                  </a:lnTo>
                  <a:lnTo>
                    <a:pt x="948820" y="7463"/>
                  </a:lnTo>
                  <a:lnTo>
                    <a:pt x="979010" y="27816"/>
                  </a:lnTo>
                  <a:lnTo>
                    <a:pt x="999365" y="58005"/>
                  </a:lnTo>
                  <a:lnTo>
                    <a:pt x="1006829" y="94973"/>
                  </a:lnTo>
                  <a:lnTo>
                    <a:pt x="1006829" y="854760"/>
                  </a:lnTo>
                  <a:lnTo>
                    <a:pt x="999365" y="891728"/>
                  </a:lnTo>
                  <a:lnTo>
                    <a:pt x="979010" y="921916"/>
                  </a:lnTo>
                  <a:lnTo>
                    <a:pt x="948820" y="942269"/>
                  </a:lnTo>
                  <a:lnTo>
                    <a:pt x="911852" y="949733"/>
                  </a:lnTo>
                  <a:lnTo>
                    <a:pt x="94973" y="949733"/>
                  </a:lnTo>
                  <a:lnTo>
                    <a:pt x="58005" y="942269"/>
                  </a:lnTo>
                  <a:lnTo>
                    <a:pt x="27816" y="921916"/>
                  </a:lnTo>
                  <a:lnTo>
                    <a:pt x="7463" y="891728"/>
                  </a:lnTo>
                  <a:lnTo>
                    <a:pt x="0" y="854760"/>
                  </a:lnTo>
                  <a:lnTo>
                    <a:pt x="0" y="94973"/>
                  </a:lnTo>
                  <a:close/>
                </a:path>
              </a:pathLst>
            </a:custGeom>
            <a:ln w="9999">
              <a:solidFill>
                <a:srgbClr val="CBA7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7853871" y="4652416"/>
            <a:ext cx="865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Trebuchet MS"/>
                <a:cs typeface="Trebuchet MS"/>
              </a:rPr>
              <a:t>Cost 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2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Trebuchet MS"/>
                <a:cs typeface="Trebuchet MS"/>
              </a:rPr>
              <a:t>serve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7739151" y="5378334"/>
            <a:ext cx="1089025" cy="1035050"/>
            <a:chOff x="7739151" y="5378334"/>
            <a:chExt cx="1089025" cy="1035050"/>
          </a:xfrm>
        </p:grpSpPr>
        <p:sp>
          <p:nvSpPr>
            <p:cNvPr id="120" name="object 120"/>
            <p:cNvSpPr/>
            <p:nvPr/>
          </p:nvSpPr>
          <p:spPr>
            <a:xfrm>
              <a:off x="7739151" y="5378334"/>
              <a:ext cx="1088967" cy="1034934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779943" y="5396585"/>
              <a:ext cx="1006830" cy="949731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779943" y="5396585"/>
              <a:ext cx="1007110" cy="949960"/>
            </a:xfrm>
            <a:custGeom>
              <a:avLst/>
              <a:gdLst/>
              <a:ahLst/>
              <a:cxnLst/>
              <a:rect l="l" t="t" r="r" b="b"/>
              <a:pathLst>
                <a:path w="1007109" h="949960">
                  <a:moveTo>
                    <a:pt x="0" y="94972"/>
                  </a:moveTo>
                  <a:lnTo>
                    <a:pt x="7463" y="58005"/>
                  </a:lnTo>
                  <a:lnTo>
                    <a:pt x="27816" y="27816"/>
                  </a:lnTo>
                  <a:lnTo>
                    <a:pt x="58005" y="7463"/>
                  </a:lnTo>
                  <a:lnTo>
                    <a:pt x="94973" y="0"/>
                  </a:lnTo>
                  <a:lnTo>
                    <a:pt x="911852" y="0"/>
                  </a:lnTo>
                  <a:lnTo>
                    <a:pt x="948820" y="7463"/>
                  </a:lnTo>
                  <a:lnTo>
                    <a:pt x="979010" y="27816"/>
                  </a:lnTo>
                  <a:lnTo>
                    <a:pt x="999365" y="58005"/>
                  </a:lnTo>
                  <a:lnTo>
                    <a:pt x="1006829" y="94972"/>
                  </a:lnTo>
                  <a:lnTo>
                    <a:pt x="1006829" y="854760"/>
                  </a:lnTo>
                  <a:lnTo>
                    <a:pt x="999365" y="891728"/>
                  </a:lnTo>
                  <a:lnTo>
                    <a:pt x="979010" y="921916"/>
                  </a:lnTo>
                  <a:lnTo>
                    <a:pt x="948820" y="942269"/>
                  </a:lnTo>
                  <a:lnTo>
                    <a:pt x="911852" y="949733"/>
                  </a:lnTo>
                  <a:lnTo>
                    <a:pt x="94973" y="949733"/>
                  </a:lnTo>
                  <a:lnTo>
                    <a:pt x="58005" y="942269"/>
                  </a:lnTo>
                  <a:lnTo>
                    <a:pt x="27816" y="921916"/>
                  </a:lnTo>
                  <a:lnTo>
                    <a:pt x="7463" y="891728"/>
                  </a:lnTo>
                  <a:lnTo>
                    <a:pt x="0" y="854760"/>
                  </a:lnTo>
                  <a:lnTo>
                    <a:pt x="0" y="94972"/>
                  </a:lnTo>
                  <a:close/>
                </a:path>
              </a:pathLst>
            </a:custGeom>
            <a:ln w="9999">
              <a:solidFill>
                <a:srgbClr val="A39C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7984952" y="5665964"/>
            <a:ext cx="603250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5080" indent="-20320">
              <a:lnSpc>
                <a:spcPts val="1200"/>
              </a:lnSpc>
              <a:spcBef>
                <a:spcPts val="340"/>
              </a:spcBef>
            </a:pPr>
            <a:r>
              <a:rPr sz="1200" spc="-1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spc="-2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-16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200" spc="-4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f  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Analysis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157942" y="3241958"/>
            <a:ext cx="773430" cy="1002030"/>
            <a:chOff x="157942" y="3241958"/>
            <a:chExt cx="773430" cy="1002030"/>
          </a:xfrm>
        </p:grpSpPr>
        <p:sp>
          <p:nvSpPr>
            <p:cNvPr id="125" name="object 125"/>
            <p:cNvSpPr/>
            <p:nvPr/>
          </p:nvSpPr>
          <p:spPr>
            <a:xfrm>
              <a:off x="157942" y="3241958"/>
              <a:ext cx="773083" cy="1001683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98423" y="3267760"/>
              <a:ext cx="687866" cy="899629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8423" y="3267760"/>
              <a:ext cx="688340" cy="899794"/>
            </a:xfrm>
            <a:custGeom>
              <a:avLst/>
              <a:gdLst/>
              <a:ahLst/>
              <a:cxnLst/>
              <a:rect l="l" t="t" r="r" b="b"/>
              <a:pathLst>
                <a:path w="688340" h="899795">
                  <a:moveTo>
                    <a:pt x="0" y="224906"/>
                  </a:moveTo>
                  <a:lnTo>
                    <a:pt x="343933" y="224906"/>
                  </a:lnTo>
                  <a:lnTo>
                    <a:pt x="343933" y="0"/>
                  </a:lnTo>
                  <a:lnTo>
                    <a:pt x="687866" y="449812"/>
                  </a:lnTo>
                  <a:lnTo>
                    <a:pt x="343933" y="899625"/>
                  </a:lnTo>
                  <a:lnTo>
                    <a:pt x="343933" y="674719"/>
                  </a:lnTo>
                  <a:lnTo>
                    <a:pt x="0" y="674719"/>
                  </a:lnTo>
                  <a:lnTo>
                    <a:pt x="0" y="224906"/>
                  </a:lnTo>
                  <a:close/>
                </a:path>
              </a:pathLst>
            </a:custGeom>
            <a:ln w="9999">
              <a:solidFill>
                <a:srgbClr val="D27E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292120" y="3613442"/>
            <a:ext cx="334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200" spc="10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157942" y="4347556"/>
            <a:ext cx="773430" cy="1002030"/>
            <a:chOff x="157942" y="4347556"/>
            <a:chExt cx="773430" cy="1002030"/>
          </a:xfrm>
        </p:grpSpPr>
        <p:sp>
          <p:nvSpPr>
            <p:cNvPr id="130" name="object 130"/>
            <p:cNvSpPr/>
            <p:nvPr/>
          </p:nvSpPr>
          <p:spPr>
            <a:xfrm>
              <a:off x="157942" y="4347556"/>
              <a:ext cx="773083" cy="1001683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98423" y="4372711"/>
              <a:ext cx="687866" cy="89961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98423" y="4372711"/>
              <a:ext cx="688340" cy="899794"/>
            </a:xfrm>
            <a:custGeom>
              <a:avLst/>
              <a:gdLst/>
              <a:ahLst/>
              <a:cxnLst/>
              <a:rect l="l" t="t" r="r" b="b"/>
              <a:pathLst>
                <a:path w="688340" h="899795">
                  <a:moveTo>
                    <a:pt x="0" y="224906"/>
                  </a:moveTo>
                  <a:lnTo>
                    <a:pt x="343933" y="224906"/>
                  </a:lnTo>
                  <a:lnTo>
                    <a:pt x="343933" y="0"/>
                  </a:lnTo>
                  <a:lnTo>
                    <a:pt x="687866" y="449812"/>
                  </a:lnTo>
                  <a:lnTo>
                    <a:pt x="343933" y="899625"/>
                  </a:lnTo>
                  <a:lnTo>
                    <a:pt x="343933" y="674719"/>
                  </a:lnTo>
                  <a:lnTo>
                    <a:pt x="0" y="674719"/>
                  </a:lnTo>
                  <a:lnTo>
                    <a:pt x="0" y="224906"/>
                  </a:lnTo>
                  <a:close/>
                </a:path>
              </a:pathLst>
            </a:custGeom>
            <a:ln w="9999">
              <a:solidFill>
                <a:srgbClr val="CBA7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297552" y="4718380"/>
            <a:ext cx="323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FFFFFF"/>
                </a:solidFill>
                <a:latin typeface="Trebuchet MS"/>
                <a:cs typeface="Trebuchet MS"/>
              </a:rPr>
              <a:t>CSM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157942" y="5469774"/>
            <a:ext cx="773430" cy="1005840"/>
            <a:chOff x="157942" y="5469774"/>
            <a:chExt cx="773430" cy="1005840"/>
          </a:xfrm>
        </p:grpSpPr>
        <p:sp>
          <p:nvSpPr>
            <p:cNvPr id="135" name="object 135"/>
            <p:cNvSpPr/>
            <p:nvPr/>
          </p:nvSpPr>
          <p:spPr>
            <a:xfrm>
              <a:off x="157942" y="5469774"/>
              <a:ext cx="773083" cy="100584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98423" y="5497245"/>
              <a:ext cx="687866" cy="89962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98423" y="5497245"/>
              <a:ext cx="688340" cy="899794"/>
            </a:xfrm>
            <a:custGeom>
              <a:avLst/>
              <a:gdLst/>
              <a:ahLst/>
              <a:cxnLst/>
              <a:rect l="l" t="t" r="r" b="b"/>
              <a:pathLst>
                <a:path w="688340" h="899795">
                  <a:moveTo>
                    <a:pt x="0" y="224906"/>
                  </a:moveTo>
                  <a:lnTo>
                    <a:pt x="343933" y="224906"/>
                  </a:lnTo>
                  <a:lnTo>
                    <a:pt x="343933" y="0"/>
                  </a:lnTo>
                  <a:lnTo>
                    <a:pt x="687866" y="449812"/>
                  </a:lnTo>
                  <a:lnTo>
                    <a:pt x="343933" y="899625"/>
                  </a:lnTo>
                  <a:lnTo>
                    <a:pt x="343933" y="674719"/>
                  </a:lnTo>
                  <a:lnTo>
                    <a:pt x="0" y="674719"/>
                  </a:lnTo>
                  <a:lnTo>
                    <a:pt x="0" y="224906"/>
                  </a:lnTo>
                  <a:close/>
                </a:path>
              </a:pathLst>
            </a:custGeom>
            <a:ln w="9999">
              <a:solidFill>
                <a:srgbClr val="A39C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335317" y="5842914"/>
            <a:ext cx="247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solidFill>
                  <a:srgbClr val="FFFFFF"/>
                </a:solidFill>
                <a:latin typeface="Trebuchet MS"/>
                <a:cs typeface="Trebuchet MS"/>
              </a:rPr>
              <a:t>DM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838" y="1730502"/>
            <a:ext cx="8023859" cy="450088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469900" marR="518795" indent="-457200">
              <a:lnSpc>
                <a:spcPts val="1800"/>
              </a:lnSpc>
              <a:spcBef>
                <a:spcPts val="360"/>
              </a:spcBef>
              <a:buClr>
                <a:srgbClr val="C66951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700" spc="65" dirty="0">
                <a:solidFill>
                  <a:srgbClr val="534949"/>
                </a:solidFill>
                <a:latin typeface="Trebuchet MS"/>
                <a:cs typeface="Trebuchet MS"/>
              </a:rPr>
              <a:t>Gary </a:t>
            </a:r>
            <a:r>
              <a:rPr sz="1700" spc="40" dirty="0">
                <a:solidFill>
                  <a:srgbClr val="534949"/>
                </a:solidFill>
                <a:latin typeface="Trebuchet MS"/>
                <a:cs typeface="Trebuchet MS"/>
              </a:rPr>
              <a:t>Katz. </a:t>
            </a:r>
            <a:r>
              <a:rPr sz="1700" spc="105" dirty="0">
                <a:solidFill>
                  <a:srgbClr val="534949"/>
                </a:solidFill>
                <a:latin typeface="Trebuchet MS"/>
                <a:cs typeface="Trebuchet MS"/>
              </a:rPr>
              <a:t>(2016). </a:t>
            </a:r>
            <a:r>
              <a:rPr sz="1700" spc="114" dirty="0">
                <a:solidFill>
                  <a:srgbClr val="534949"/>
                </a:solidFill>
                <a:latin typeface="Trebuchet MS"/>
                <a:cs typeface="Trebuchet MS"/>
              </a:rPr>
              <a:t>Marketing </a:t>
            </a:r>
            <a:r>
              <a:rPr sz="1700" spc="95" dirty="0">
                <a:solidFill>
                  <a:srgbClr val="534949"/>
                </a:solidFill>
                <a:latin typeface="Trebuchet MS"/>
                <a:cs typeface="Trebuchet MS"/>
              </a:rPr>
              <a:t>Operations </a:t>
            </a:r>
            <a:r>
              <a:rPr sz="1700" spc="125" dirty="0">
                <a:solidFill>
                  <a:srgbClr val="534949"/>
                </a:solidFill>
                <a:latin typeface="Trebuchet MS"/>
                <a:cs typeface="Trebuchet MS"/>
              </a:rPr>
              <a:t>class </a:t>
            </a:r>
            <a:r>
              <a:rPr sz="1700" spc="95" dirty="0">
                <a:solidFill>
                  <a:srgbClr val="534949"/>
                </a:solidFill>
                <a:latin typeface="Trebuchet MS"/>
                <a:cs typeface="Trebuchet MS"/>
              </a:rPr>
              <a:t>presentation </a:t>
            </a:r>
            <a:r>
              <a:rPr sz="1700" spc="90" dirty="0">
                <a:solidFill>
                  <a:srgbClr val="534949"/>
                </a:solidFill>
                <a:latin typeface="Trebuchet MS"/>
                <a:cs typeface="Trebuchet MS"/>
              </a:rPr>
              <a:t>and  </a:t>
            </a:r>
            <a:r>
              <a:rPr sz="1700" spc="65" dirty="0">
                <a:solidFill>
                  <a:srgbClr val="534949"/>
                </a:solidFill>
                <a:latin typeface="Trebuchet MS"/>
                <a:cs typeface="Trebuchet MS"/>
              </a:rPr>
              <a:t>notes.</a:t>
            </a:r>
            <a:endParaRPr sz="1700">
              <a:latin typeface="Trebuchet MS"/>
              <a:cs typeface="Trebuchet MS"/>
            </a:endParaRPr>
          </a:p>
          <a:p>
            <a:pPr marL="469900" marR="1283335" indent="-457200">
              <a:lnSpc>
                <a:spcPts val="1889"/>
              </a:lnSpc>
              <a:spcBef>
                <a:spcPts val="335"/>
              </a:spcBef>
              <a:buClr>
                <a:srgbClr val="C66951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700" spc="90" dirty="0">
                <a:solidFill>
                  <a:srgbClr val="534949"/>
                </a:solidFill>
                <a:latin typeface="Trebuchet MS"/>
                <a:cs typeface="Trebuchet MS"/>
              </a:rPr>
              <a:t>Wikipedia. </a:t>
            </a:r>
            <a:r>
              <a:rPr sz="1700" spc="105" dirty="0">
                <a:solidFill>
                  <a:srgbClr val="534949"/>
                </a:solidFill>
                <a:latin typeface="Trebuchet MS"/>
                <a:cs typeface="Trebuchet MS"/>
              </a:rPr>
              <a:t>(2016). </a:t>
            </a:r>
            <a:r>
              <a:rPr sz="1700" spc="114" dirty="0">
                <a:solidFill>
                  <a:srgbClr val="534949"/>
                </a:solidFill>
                <a:latin typeface="Trebuchet MS"/>
                <a:cs typeface="Trebuchet MS"/>
              </a:rPr>
              <a:t>Marketing </a:t>
            </a:r>
            <a:r>
              <a:rPr sz="1700" spc="80" dirty="0">
                <a:solidFill>
                  <a:srgbClr val="534949"/>
                </a:solidFill>
                <a:latin typeface="Trebuchet MS"/>
                <a:cs typeface="Trebuchet MS"/>
              </a:rPr>
              <a:t>Operations. </a:t>
            </a:r>
            <a:r>
              <a:rPr sz="1700" spc="75" dirty="0">
                <a:solidFill>
                  <a:srgbClr val="534949"/>
                </a:solidFill>
                <a:latin typeface="Trebuchet MS"/>
                <a:cs typeface="Trebuchet MS"/>
              </a:rPr>
              <a:t>Retrieved </a:t>
            </a:r>
            <a:r>
              <a:rPr sz="1700" spc="70" dirty="0">
                <a:solidFill>
                  <a:srgbClr val="534949"/>
                </a:solidFill>
                <a:latin typeface="Trebuchet MS"/>
                <a:cs typeface="Trebuchet MS"/>
              </a:rPr>
              <a:t>from </a:t>
            </a:r>
            <a:r>
              <a:rPr sz="1700" u="sng" spc="70" dirty="0">
                <a:solidFill>
                  <a:srgbClr val="CC9900"/>
                </a:solidFill>
                <a:uFill>
                  <a:solidFill>
                    <a:srgbClr val="D6A800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u="sng" spc="100" dirty="0">
                <a:solidFill>
                  <a:srgbClr val="CC9900"/>
                </a:solidFill>
                <a:uFill>
                  <a:solidFill>
                    <a:srgbClr val="D6A800"/>
                  </a:solidFill>
                </a:uFill>
                <a:latin typeface="Trebuchet MS"/>
                <a:cs typeface="Trebuchet MS"/>
              </a:rPr>
              <a:t>https://en.wikipedia.org/wiki/Marketing_operations</a:t>
            </a:r>
            <a:endParaRPr sz="1700">
              <a:latin typeface="Trebuchet MS"/>
              <a:cs typeface="Trebuchet MS"/>
            </a:endParaRPr>
          </a:p>
          <a:p>
            <a:pPr marL="469900" marR="730250" indent="-457200">
              <a:lnSpc>
                <a:spcPts val="1789"/>
              </a:lnSpc>
              <a:spcBef>
                <a:spcPts val="400"/>
              </a:spcBef>
              <a:buClr>
                <a:srgbClr val="C66951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700" spc="90" dirty="0">
                <a:solidFill>
                  <a:srgbClr val="534949"/>
                </a:solidFill>
                <a:latin typeface="Trebuchet MS"/>
                <a:cs typeface="Trebuchet MS"/>
              </a:rPr>
              <a:t>Wikipedia. </a:t>
            </a:r>
            <a:r>
              <a:rPr sz="1700" spc="105" dirty="0">
                <a:solidFill>
                  <a:srgbClr val="534949"/>
                </a:solidFill>
                <a:latin typeface="Trebuchet MS"/>
                <a:cs typeface="Trebuchet MS"/>
              </a:rPr>
              <a:t>(2016). Supply </a:t>
            </a:r>
            <a:r>
              <a:rPr sz="1700" spc="95" dirty="0">
                <a:solidFill>
                  <a:srgbClr val="534949"/>
                </a:solidFill>
                <a:latin typeface="Trebuchet MS"/>
                <a:cs typeface="Trebuchet MS"/>
              </a:rPr>
              <a:t>Chain </a:t>
            </a:r>
            <a:r>
              <a:rPr sz="1700" spc="120" dirty="0">
                <a:solidFill>
                  <a:srgbClr val="534949"/>
                </a:solidFill>
                <a:latin typeface="Trebuchet MS"/>
                <a:cs typeface="Trebuchet MS"/>
              </a:rPr>
              <a:t>Management. </a:t>
            </a:r>
            <a:r>
              <a:rPr sz="1700" spc="75" dirty="0">
                <a:solidFill>
                  <a:srgbClr val="534949"/>
                </a:solidFill>
                <a:latin typeface="Trebuchet MS"/>
                <a:cs typeface="Trebuchet MS"/>
              </a:rPr>
              <a:t>Retrieved </a:t>
            </a:r>
            <a:r>
              <a:rPr sz="1700" spc="70" dirty="0">
                <a:solidFill>
                  <a:srgbClr val="534949"/>
                </a:solidFill>
                <a:latin typeface="Trebuchet MS"/>
                <a:cs typeface="Trebuchet MS"/>
              </a:rPr>
              <a:t>from </a:t>
            </a:r>
            <a:r>
              <a:rPr sz="1700" u="sng" spc="70" dirty="0">
                <a:solidFill>
                  <a:srgbClr val="CC9900"/>
                </a:solidFill>
                <a:uFill>
                  <a:solidFill>
                    <a:srgbClr val="D6A800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u="sng" spc="90" dirty="0">
                <a:solidFill>
                  <a:srgbClr val="CC9900"/>
                </a:solidFill>
                <a:uFill>
                  <a:solidFill>
                    <a:srgbClr val="D6A800"/>
                  </a:solidFill>
                </a:uFill>
                <a:latin typeface="Trebuchet MS"/>
                <a:cs typeface="Trebuchet MS"/>
              </a:rPr>
              <a:t>https://en.wikipedia.org/wiki/</a:t>
            </a:r>
            <a:endParaRPr sz="1700">
              <a:latin typeface="Trebuchet MS"/>
              <a:cs typeface="Trebuchet MS"/>
            </a:endParaRPr>
          </a:p>
          <a:p>
            <a:pPr marL="469900">
              <a:lnSpc>
                <a:spcPts val="1885"/>
              </a:lnSpc>
            </a:pPr>
            <a:r>
              <a:rPr sz="1700" u="sng" spc="130" dirty="0">
                <a:solidFill>
                  <a:srgbClr val="CC9900"/>
                </a:solidFill>
                <a:uFill>
                  <a:solidFill>
                    <a:srgbClr val="D6A800"/>
                  </a:solidFill>
                </a:uFill>
                <a:latin typeface="Trebuchet MS"/>
                <a:cs typeface="Trebuchet MS"/>
              </a:rPr>
              <a:t>Supply_chain_management#Importance</a:t>
            </a:r>
            <a:endParaRPr sz="1700">
              <a:latin typeface="Trebuchet MS"/>
              <a:cs typeface="Trebuchet MS"/>
            </a:endParaRPr>
          </a:p>
          <a:p>
            <a:pPr marL="469900" marR="741680" indent="-457200">
              <a:lnSpc>
                <a:spcPts val="1889"/>
              </a:lnSpc>
              <a:spcBef>
                <a:spcPts val="355"/>
              </a:spcBef>
              <a:buClr>
                <a:srgbClr val="C66951"/>
              </a:buClr>
              <a:buAutoNum type="arabicPeriod" startAt="4"/>
              <a:tabLst>
                <a:tab pos="469265" algn="l"/>
                <a:tab pos="469900" algn="l"/>
              </a:tabLst>
            </a:pPr>
            <a:r>
              <a:rPr sz="1700" spc="75" dirty="0">
                <a:solidFill>
                  <a:srgbClr val="534949"/>
                </a:solidFill>
                <a:latin typeface="Trebuchet MS"/>
                <a:cs typeface="Trebuchet MS"/>
              </a:rPr>
              <a:t>Steve </a:t>
            </a:r>
            <a:r>
              <a:rPr sz="1700" spc="80" dirty="0">
                <a:solidFill>
                  <a:srgbClr val="534949"/>
                </a:solidFill>
                <a:latin typeface="Trebuchet MS"/>
                <a:cs typeface="Trebuchet MS"/>
              </a:rPr>
              <a:t>Banker. </a:t>
            </a:r>
            <a:r>
              <a:rPr sz="1700" spc="-130" dirty="0">
                <a:solidFill>
                  <a:srgbClr val="534949"/>
                </a:solidFill>
                <a:latin typeface="Trebuchet MS"/>
                <a:cs typeface="Trebuchet MS"/>
              </a:rPr>
              <a:t>( </a:t>
            </a:r>
            <a:r>
              <a:rPr sz="1700" spc="130" dirty="0">
                <a:solidFill>
                  <a:srgbClr val="534949"/>
                </a:solidFill>
                <a:latin typeface="Trebuchet MS"/>
                <a:cs typeface="Trebuchet MS"/>
              </a:rPr>
              <a:t>2009). </a:t>
            </a:r>
            <a:r>
              <a:rPr sz="1700" spc="105" dirty="0">
                <a:solidFill>
                  <a:srgbClr val="534949"/>
                </a:solidFill>
                <a:latin typeface="Trebuchet MS"/>
                <a:cs typeface="Trebuchet MS"/>
              </a:rPr>
              <a:t>Supply </a:t>
            </a:r>
            <a:r>
              <a:rPr sz="1700" spc="95" dirty="0">
                <a:solidFill>
                  <a:srgbClr val="534949"/>
                </a:solidFill>
                <a:latin typeface="Trebuchet MS"/>
                <a:cs typeface="Trebuchet MS"/>
              </a:rPr>
              <a:t>Chain </a:t>
            </a:r>
            <a:r>
              <a:rPr sz="1700" spc="90" dirty="0">
                <a:solidFill>
                  <a:srgbClr val="534949"/>
                </a:solidFill>
                <a:latin typeface="Trebuchet MS"/>
                <a:cs typeface="Trebuchet MS"/>
              </a:rPr>
              <a:t>and </a:t>
            </a:r>
            <a:r>
              <a:rPr sz="1700" spc="95" dirty="0">
                <a:solidFill>
                  <a:srgbClr val="534949"/>
                </a:solidFill>
                <a:latin typeface="Trebuchet MS"/>
                <a:cs typeface="Trebuchet MS"/>
              </a:rPr>
              <a:t>Marketing: </a:t>
            </a:r>
            <a:r>
              <a:rPr sz="1700" spc="20" dirty="0">
                <a:solidFill>
                  <a:srgbClr val="534949"/>
                </a:solidFill>
                <a:latin typeface="Trebuchet MS"/>
                <a:cs typeface="Trebuchet MS"/>
              </a:rPr>
              <a:t>A </a:t>
            </a:r>
            <a:r>
              <a:rPr sz="1700" spc="75" dirty="0">
                <a:solidFill>
                  <a:srgbClr val="534949"/>
                </a:solidFill>
                <a:latin typeface="Trebuchet MS"/>
                <a:cs typeface="Trebuchet MS"/>
              </a:rPr>
              <a:t>Growing  </a:t>
            </a:r>
            <a:r>
              <a:rPr sz="1700" spc="80" dirty="0">
                <a:solidFill>
                  <a:srgbClr val="534949"/>
                </a:solidFill>
                <a:latin typeface="Trebuchet MS"/>
                <a:cs typeface="Trebuchet MS"/>
              </a:rPr>
              <a:t>Collaboration. </a:t>
            </a:r>
            <a:r>
              <a:rPr sz="1700" spc="75" dirty="0">
                <a:solidFill>
                  <a:srgbClr val="534949"/>
                </a:solidFill>
                <a:latin typeface="Trebuchet MS"/>
                <a:cs typeface="Trebuchet MS"/>
              </a:rPr>
              <a:t>Retrieved</a:t>
            </a:r>
            <a:r>
              <a:rPr sz="1700" spc="335" dirty="0">
                <a:solidFill>
                  <a:srgbClr val="534949"/>
                </a:solidFill>
                <a:latin typeface="Trebuchet MS"/>
                <a:cs typeface="Trebuchet MS"/>
              </a:rPr>
              <a:t> </a:t>
            </a:r>
            <a:r>
              <a:rPr sz="1700" spc="110" dirty="0">
                <a:solidFill>
                  <a:srgbClr val="534949"/>
                </a:solidFill>
                <a:latin typeface="Trebuchet MS"/>
                <a:cs typeface="Trebuchet MS"/>
              </a:rPr>
              <a:t>from</a:t>
            </a:r>
            <a:endParaRPr sz="1700">
              <a:latin typeface="Trebuchet MS"/>
              <a:cs typeface="Trebuchet MS"/>
            </a:endParaRPr>
          </a:p>
          <a:p>
            <a:pPr marL="469900">
              <a:lnSpc>
                <a:spcPts val="1645"/>
              </a:lnSpc>
            </a:pPr>
            <a:r>
              <a:rPr sz="1700" u="sng" spc="114" dirty="0">
                <a:solidFill>
                  <a:srgbClr val="CC9900"/>
                </a:solidFill>
                <a:uFill>
                  <a:solidFill>
                    <a:srgbClr val="D6A800"/>
                  </a:solidFill>
                </a:uFill>
                <a:latin typeface="Trebuchet MS"/>
                <a:cs typeface="Trebuchet MS"/>
              </a:rPr>
              <a:t>https://logisticsviewpoints.com/2009/07/29/supply-chain-and-</a:t>
            </a:r>
            <a:endParaRPr sz="1700">
              <a:latin typeface="Trebuchet MS"/>
              <a:cs typeface="Trebuchet MS"/>
            </a:endParaRPr>
          </a:p>
          <a:p>
            <a:pPr marL="469900">
              <a:lnSpc>
                <a:spcPts val="1920"/>
              </a:lnSpc>
            </a:pPr>
            <a:r>
              <a:rPr sz="1700" u="sng" spc="90" dirty="0">
                <a:solidFill>
                  <a:srgbClr val="CC9900"/>
                </a:solidFill>
                <a:uFill>
                  <a:solidFill>
                    <a:srgbClr val="D6A800"/>
                  </a:solidFill>
                </a:uFill>
                <a:latin typeface="Trebuchet MS"/>
                <a:cs typeface="Trebuchet MS"/>
              </a:rPr>
              <a:t>marketing-a-growing-collaboration/</a:t>
            </a:r>
            <a:endParaRPr sz="1700">
              <a:latin typeface="Trebuchet MS"/>
              <a:cs typeface="Trebuchet MS"/>
            </a:endParaRPr>
          </a:p>
          <a:p>
            <a:pPr marL="469900" marR="171450" indent="-457200">
              <a:lnSpc>
                <a:spcPts val="1789"/>
              </a:lnSpc>
              <a:spcBef>
                <a:spcPts val="535"/>
              </a:spcBef>
              <a:buClr>
                <a:srgbClr val="C66951"/>
              </a:buClr>
              <a:buAutoNum type="arabicPeriod" startAt="5"/>
              <a:tabLst>
                <a:tab pos="469265" algn="l"/>
                <a:tab pos="469900" algn="l"/>
              </a:tabLst>
            </a:pPr>
            <a:r>
              <a:rPr sz="1700" spc="114" dirty="0">
                <a:solidFill>
                  <a:srgbClr val="534949"/>
                </a:solidFill>
                <a:latin typeface="Trebuchet MS"/>
                <a:cs typeface="Trebuchet MS"/>
              </a:rPr>
              <a:t>Boundless. </a:t>
            </a:r>
            <a:r>
              <a:rPr sz="1700" spc="110" dirty="0">
                <a:solidFill>
                  <a:srgbClr val="534949"/>
                </a:solidFill>
                <a:latin typeface="Trebuchet MS"/>
                <a:cs typeface="Trebuchet MS"/>
              </a:rPr>
              <a:t>(2016). </a:t>
            </a:r>
            <a:r>
              <a:rPr sz="1700" spc="90" dirty="0">
                <a:solidFill>
                  <a:srgbClr val="534949"/>
                </a:solidFill>
                <a:latin typeface="Trebuchet MS"/>
                <a:cs typeface="Trebuchet MS"/>
              </a:rPr>
              <a:t>Influence </a:t>
            </a:r>
            <a:r>
              <a:rPr sz="1700" spc="60" dirty="0">
                <a:solidFill>
                  <a:srgbClr val="534949"/>
                </a:solidFill>
                <a:latin typeface="Trebuchet MS"/>
                <a:cs typeface="Trebuchet MS"/>
              </a:rPr>
              <a:t>on </a:t>
            </a:r>
            <a:r>
              <a:rPr sz="1700" spc="40" dirty="0">
                <a:solidFill>
                  <a:srgbClr val="534949"/>
                </a:solidFill>
                <a:latin typeface="Trebuchet MS"/>
                <a:cs typeface="Trebuchet MS"/>
              </a:rPr>
              <a:t>the </a:t>
            </a:r>
            <a:r>
              <a:rPr sz="1700" spc="65" dirty="0">
                <a:solidFill>
                  <a:srgbClr val="534949"/>
                </a:solidFill>
                <a:latin typeface="Trebuchet MS"/>
                <a:cs typeface="Trebuchet MS"/>
              </a:rPr>
              <a:t>Entire </a:t>
            </a:r>
            <a:r>
              <a:rPr sz="1700" spc="105" dirty="0">
                <a:solidFill>
                  <a:srgbClr val="534949"/>
                </a:solidFill>
                <a:latin typeface="Trebuchet MS"/>
                <a:cs typeface="Trebuchet MS"/>
              </a:rPr>
              <a:t>Supply </a:t>
            </a:r>
            <a:r>
              <a:rPr sz="1700" spc="70" dirty="0">
                <a:solidFill>
                  <a:srgbClr val="534949"/>
                </a:solidFill>
                <a:latin typeface="Trebuchet MS"/>
                <a:cs typeface="Trebuchet MS"/>
              </a:rPr>
              <a:t>Chain. </a:t>
            </a:r>
            <a:r>
              <a:rPr sz="1700" spc="90" dirty="0">
                <a:solidFill>
                  <a:srgbClr val="534949"/>
                </a:solidFill>
                <a:latin typeface="Trebuchet MS"/>
                <a:cs typeface="Trebuchet MS"/>
              </a:rPr>
              <a:t>Retrieved  </a:t>
            </a:r>
            <a:r>
              <a:rPr sz="1700" spc="110" dirty="0">
                <a:solidFill>
                  <a:srgbClr val="534949"/>
                </a:solidFill>
                <a:latin typeface="Trebuchet MS"/>
                <a:cs typeface="Trebuchet MS"/>
              </a:rPr>
              <a:t>from</a:t>
            </a:r>
            <a:endParaRPr sz="1700">
              <a:latin typeface="Trebuchet MS"/>
              <a:cs typeface="Trebuchet MS"/>
            </a:endParaRPr>
          </a:p>
          <a:p>
            <a:pPr marL="469900">
              <a:lnSpc>
                <a:spcPts val="1764"/>
              </a:lnSpc>
            </a:pPr>
            <a:r>
              <a:rPr sz="1700" u="heavy" spc="105" dirty="0">
                <a:solidFill>
                  <a:srgbClr val="CC9900"/>
                </a:solidFill>
                <a:uFill>
                  <a:solidFill>
                    <a:srgbClr val="D6A800"/>
                  </a:solidFill>
                </a:uFill>
                <a:latin typeface="Trebuchet MS"/>
                <a:cs typeface="Trebuchet MS"/>
                <a:hlinkClick r:id="rId2"/>
              </a:rPr>
              <a:t>https://www</a:t>
            </a:r>
            <a:r>
              <a:rPr sz="1700" u="heavy" spc="105" dirty="0">
                <a:solidFill>
                  <a:srgbClr val="CC9900"/>
                </a:solidFill>
                <a:uFill>
                  <a:solidFill>
                    <a:srgbClr val="D6A800"/>
                  </a:solidFill>
                </a:uFill>
                <a:latin typeface="Trebuchet MS"/>
                <a:cs typeface="Trebuchet MS"/>
              </a:rPr>
              <a:t>.boun</a:t>
            </a:r>
            <a:r>
              <a:rPr sz="1700" u="heavy" spc="105" dirty="0">
                <a:solidFill>
                  <a:srgbClr val="CC9900"/>
                </a:solidFill>
                <a:uFill>
                  <a:solidFill>
                    <a:srgbClr val="D6A800"/>
                  </a:solidFill>
                </a:uFill>
                <a:latin typeface="Trebuchet MS"/>
                <a:cs typeface="Trebuchet MS"/>
                <a:hlinkClick r:id="rId2"/>
              </a:rPr>
              <a:t>dless.com/mar</a:t>
            </a:r>
            <a:r>
              <a:rPr sz="1700" u="heavy" spc="105" dirty="0">
                <a:solidFill>
                  <a:srgbClr val="CC9900"/>
                </a:solidFill>
                <a:uFill>
                  <a:solidFill>
                    <a:srgbClr val="D6A800"/>
                  </a:solidFill>
                </a:uFill>
                <a:latin typeface="Trebuchet MS"/>
                <a:cs typeface="Trebuchet MS"/>
              </a:rPr>
              <a:t>ke</a:t>
            </a:r>
            <a:r>
              <a:rPr sz="1700" u="heavy" spc="105" dirty="0">
                <a:solidFill>
                  <a:srgbClr val="CC9900"/>
                </a:solidFill>
                <a:uFill>
                  <a:solidFill>
                    <a:srgbClr val="D6A800"/>
                  </a:solidFill>
                </a:uFill>
                <a:latin typeface="Trebuchet MS"/>
                <a:cs typeface="Trebuchet MS"/>
                <a:hlinkClick r:id="rId2"/>
              </a:rPr>
              <a:t>ting/t</a:t>
            </a:r>
            <a:r>
              <a:rPr sz="1700" u="heavy" spc="105" dirty="0">
                <a:solidFill>
                  <a:srgbClr val="CC9900"/>
                </a:solidFill>
                <a:uFill>
                  <a:solidFill>
                    <a:srgbClr val="D6A800"/>
                  </a:solidFill>
                </a:uFill>
                <a:latin typeface="Trebuchet MS"/>
                <a:cs typeface="Trebuchet MS"/>
              </a:rPr>
              <a:t>e</a:t>
            </a:r>
            <a:r>
              <a:rPr sz="1700" u="heavy" spc="105" dirty="0">
                <a:solidFill>
                  <a:srgbClr val="CC9900"/>
                </a:solidFill>
                <a:uFill>
                  <a:solidFill>
                    <a:srgbClr val="D6A800"/>
                  </a:solidFill>
                </a:uFill>
                <a:latin typeface="Trebuchet MS"/>
                <a:cs typeface="Trebuchet MS"/>
                <a:hlinkClick r:id="rId2"/>
              </a:rPr>
              <a:t>xtbooks/boundless-</a:t>
            </a:r>
            <a:endParaRPr sz="1700">
              <a:latin typeface="Trebuchet MS"/>
              <a:cs typeface="Trebuchet MS"/>
            </a:endParaRPr>
          </a:p>
          <a:p>
            <a:pPr marL="469900" marR="73025">
              <a:lnSpc>
                <a:spcPts val="1800"/>
              </a:lnSpc>
              <a:spcBef>
                <a:spcPts val="140"/>
              </a:spcBef>
            </a:pPr>
            <a:r>
              <a:rPr sz="1700" u="sng" spc="85" dirty="0">
                <a:solidFill>
                  <a:srgbClr val="CC9900"/>
                </a:solidFill>
                <a:uFill>
                  <a:solidFill>
                    <a:srgbClr val="D6A800"/>
                  </a:solidFill>
                </a:uFill>
                <a:latin typeface="Trebuchet MS"/>
                <a:cs typeface="Trebuchet MS"/>
              </a:rPr>
              <a:t>marketing-textbook/introduction-to-marketing-1/the-importance-of- </a:t>
            </a:r>
            <a:r>
              <a:rPr sz="1700" spc="85" dirty="0">
                <a:solidFill>
                  <a:srgbClr val="CC9900"/>
                </a:solidFill>
                <a:latin typeface="Trebuchet MS"/>
                <a:cs typeface="Trebuchet MS"/>
              </a:rPr>
              <a:t> </a:t>
            </a:r>
            <a:r>
              <a:rPr sz="1700" u="sng" spc="105" dirty="0">
                <a:solidFill>
                  <a:srgbClr val="CC9900"/>
                </a:solidFill>
                <a:uFill>
                  <a:solidFill>
                    <a:srgbClr val="D6A800"/>
                  </a:solidFill>
                </a:uFill>
                <a:latin typeface="Trebuchet MS"/>
                <a:cs typeface="Trebuchet MS"/>
              </a:rPr>
              <a:t>marketing-22/influence-on-the-entire-supply-chain-127-7314/</a:t>
            </a:r>
            <a:endParaRPr sz="1700">
              <a:latin typeface="Trebuchet MS"/>
              <a:cs typeface="Trebuchet MS"/>
            </a:endParaRPr>
          </a:p>
          <a:p>
            <a:pPr marL="469900" marR="5080" indent="-457200">
              <a:lnSpc>
                <a:spcPts val="1789"/>
              </a:lnSpc>
              <a:spcBef>
                <a:spcPts val="515"/>
              </a:spcBef>
              <a:buClr>
                <a:srgbClr val="C66951"/>
              </a:buClr>
              <a:buAutoNum type="arabicPeriod" startAt="6"/>
              <a:tabLst>
                <a:tab pos="469265" algn="l"/>
                <a:tab pos="469900" algn="l"/>
              </a:tabLst>
            </a:pPr>
            <a:r>
              <a:rPr sz="1700" spc="75" dirty="0">
                <a:solidFill>
                  <a:srgbClr val="534949"/>
                </a:solidFill>
                <a:latin typeface="Trebuchet MS"/>
                <a:cs typeface="Trebuchet MS"/>
              </a:rPr>
              <a:t>Keely </a:t>
            </a:r>
            <a:r>
              <a:rPr sz="1700" spc="-40" dirty="0">
                <a:solidFill>
                  <a:srgbClr val="534949"/>
                </a:solidFill>
                <a:latin typeface="Trebuchet MS"/>
                <a:cs typeface="Trebuchet MS"/>
              </a:rPr>
              <a:t>L. </a:t>
            </a:r>
            <a:r>
              <a:rPr sz="1700" spc="40" dirty="0">
                <a:solidFill>
                  <a:srgbClr val="534949"/>
                </a:solidFill>
                <a:latin typeface="Trebuchet MS"/>
                <a:cs typeface="Trebuchet MS"/>
              </a:rPr>
              <a:t>Croxton, </a:t>
            </a:r>
            <a:r>
              <a:rPr sz="1700" spc="130" dirty="0">
                <a:solidFill>
                  <a:srgbClr val="534949"/>
                </a:solidFill>
                <a:latin typeface="Trebuchet MS"/>
                <a:cs typeface="Trebuchet MS"/>
              </a:rPr>
              <a:t>Sebastián </a:t>
            </a:r>
            <a:r>
              <a:rPr sz="1700" spc="-125" dirty="0">
                <a:solidFill>
                  <a:srgbClr val="534949"/>
                </a:solidFill>
                <a:latin typeface="Trebuchet MS"/>
                <a:cs typeface="Trebuchet MS"/>
              </a:rPr>
              <a:t>J. </a:t>
            </a:r>
            <a:r>
              <a:rPr sz="1700" spc="95" dirty="0">
                <a:solidFill>
                  <a:srgbClr val="534949"/>
                </a:solidFill>
                <a:latin typeface="Trebuchet MS"/>
                <a:cs typeface="Trebuchet MS"/>
              </a:rPr>
              <a:t>García-Dastugue, </a:t>
            </a:r>
            <a:r>
              <a:rPr sz="1700" spc="140" dirty="0">
                <a:solidFill>
                  <a:srgbClr val="534949"/>
                </a:solidFill>
                <a:latin typeface="Trebuchet MS"/>
                <a:cs typeface="Trebuchet MS"/>
              </a:rPr>
              <a:t>Douglas </a:t>
            </a:r>
            <a:r>
              <a:rPr sz="1700" spc="45" dirty="0">
                <a:solidFill>
                  <a:srgbClr val="534949"/>
                </a:solidFill>
                <a:latin typeface="Trebuchet MS"/>
                <a:cs typeface="Trebuchet MS"/>
              </a:rPr>
              <a:t>M. </a:t>
            </a:r>
            <a:r>
              <a:rPr sz="1700" spc="100" dirty="0">
                <a:solidFill>
                  <a:srgbClr val="534949"/>
                </a:solidFill>
                <a:latin typeface="Trebuchet MS"/>
                <a:cs typeface="Trebuchet MS"/>
              </a:rPr>
              <a:t>Lambert  </a:t>
            </a:r>
            <a:r>
              <a:rPr sz="1700" spc="95" dirty="0">
                <a:solidFill>
                  <a:srgbClr val="534949"/>
                </a:solidFill>
                <a:latin typeface="Trebuchet MS"/>
                <a:cs typeface="Trebuchet MS"/>
              </a:rPr>
              <a:t>and </a:t>
            </a:r>
            <a:r>
              <a:rPr sz="1700" spc="100" dirty="0">
                <a:solidFill>
                  <a:srgbClr val="534949"/>
                </a:solidFill>
                <a:latin typeface="Trebuchet MS"/>
                <a:cs typeface="Trebuchet MS"/>
              </a:rPr>
              <a:t>Dale </a:t>
            </a:r>
            <a:r>
              <a:rPr sz="1700" spc="40" dirty="0">
                <a:solidFill>
                  <a:srgbClr val="534949"/>
                </a:solidFill>
                <a:latin typeface="Trebuchet MS"/>
                <a:cs typeface="Trebuchet MS"/>
              </a:rPr>
              <a:t>S. </a:t>
            </a:r>
            <a:r>
              <a:rPr sz="1700" spc="105" dirty="0">
                <a:solidFill>
                  <a:srgbClr val="534949"/>
                </a:solidFill>
                <a:latin typeface="Trebuchet MS"/>
                <a:cs typeface="Trebuchet MS"/>
              </a:rPr>
              <a:t>Rogers. </a:t>
            </a:r>
            <a:r>
              <a:rPr sz="1700" spc="-130" dirty="0">
                <a:solidFill>
                  <a:srgbClr val="534949"/>
                </a:solidFill>
                <a:latin typeface="Trebuchet MS"/>
                <a:cs typeface="Trebuchet MS"/>
              </a:rPr>
              <a:t>( </a:t>
            </a:r>
            <a:r>
              <a:rPr sz="1700" spc="-15" dirty="0">
                <a:solidFill>
                  <a:srgbClr val="534949"/>
                </a:solidFill>
                <a:latin typeface="Trebuchet MS"/>
                <a:cs typeface="Trebuchet MS"/>
              </a:rPr>
              <a:t>n.d.). </a:t>
            </a:r>
            <a:r>
              <a:rPr sz="1700" spc="25" dirty="0">
                <a:solidFill>
                  <a:srgbClr val="534949"/>
                </a:solidFill>
                <a:latin typeface="Trebuchet MS"/>
                <a:cs typeface="Trebuchet MS"/>
              </a:rPr>
              <a:t>The </a:t>
            </a:r>
            <a:r>
              <a:rPr sz="1700" spc="105" dirty="0">
                <a:solidFill>
                  <a:srgbClr val="534949"/>
                </a:solidFill>
                <a:latin typeface="Trebuchet MS"/>
                <a:cs typeface="Trebuchet MS"/>
              </a:rPr>
              <a:t>Supply </a:t>
            </a:r>
            <a:r>
              <a:rPr sz="1700" spc="95" dirty="0">
                <a:solidFill>
                  <a:srgbClr val="534949"/>
                </a:solidFill>
                <a:latin typeface="Trebuchet MS"/>
                <a:cs typeface="Trebuchet MS"/>
              </a:rPr>
              <a:t>Chain </a:t>
            </a:r>
            <a:r>
              <a:rPr sz="1700" spc="140" dirty="0">
                <a:solidFill>
                  <a:srgbClr val="534949"/>
                </a:solidFill>
                <a:latin typeface="Trebuchet MS"/>
                <a:cs typeface="Trebuchet MS"/>
              </a:rPr>
              <a:t>Management</a:t>
            </a:r>
            <a:r>
              <a:rPr sz="1700" spc="105" dirty="0">
                <a:solidFill>
                  <a:srgbClr val="534949"/>
                </a:solidFill>
                <a:latin typeface="Trebuchet MS"/>
                <a:cs typeface="Trebuchet MS"/>
              </a:rPr>
              <a:t> </a:t>
            </a:r>
            <a:r>
              <a:rPr sz="1700" spc="150" dirty="0">
                <a:solidFill>
                  <a:srgbClr val="534949"/>
                </a:solidFill>
                <a:latin typeface="Trebuchet MS"/>
                <a:cs typeface="Trebuchet MS"/>
              </a:rPr>
              <a:t>Processes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398" y="152400"/>
            <a:ext cx="8814435" cy="1346835"/>
          </a:xfrm>
          <a:prstGeom prst="rect">
            <a:avLst/>
          </a:prstGeom>
          <a:solidFill>
            <a:srgbClr val="665B5B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30480" algn="ctr">
              <a:lnSpc>
                <a:spcPct val="100000"/>
              </a:lnSpc>
            </a:pPr>
            <a:r>
              <a:rPr sz="3200" spc="260" dirty="0"/>
              <a:t>REFERENCES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838" y="1752091"/>
            <a:ext cx="801052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100"/>
              </a:spcBef>
            </a:pPr>
            <a:r>
              <a:rPr sz="2000" spc="-655" dirty="0">
                <a:solidFill>
                  <a:srgbClr val="C66951"/>
                </a:solidFill>
                <a:latin typeface="Arial"/>
                <a:cs typeface="Arial"/>
              </a:rPr>
              <a:t>¡</a:t>
            </a:r>
            <a:r>
              <a:rPr sz="2000" spc="145" dirty="0">
                <a:solidFill>
                  <a:srgbClr val="C66951"/>
                </a:solidFill>
                <a:latin typeface="Arial"/>
                <a:cs typeface="Arial"/>
              </a:rPr>
              <a:t> </a:t>
            </a:r>
            <a:r>
              <a:rPr sz="2000" i="1" spc="70" dirty="0">
                <a:solidFill>
                  <a:srgbClr val="534949"/>
                </a:solidFill>
                <a:latin typeface="Arial"/>
                <a:cs typeface="Arial"/>
              </a:rPr>
              <a:t>“Supply </a:t>
            </a:r>
            <a:r>
              <a:rPr sz="2000" i="1" spc="50" dirty="0">
                <a:solidFill>
                  <a:srgbClr val="534949"/>
                </a:solidFill>
                <a:latin typeface="Arial"/>
                <a:cs typeface="Arial"/>
              </a:rPr>
              <a:t>Chain </a:t>
            </a:r>
            <a:r>
              <a:rPr sz="2000" i="1" spc="95" dirty="0">
                <a:solidFill>
                  <a:srgbClr val="534949"/>
                </a:solidFill>
                <a:latin typeface="Arial"/>
                <a:cs typeface="Arial"/>
              </a:rPr>
              <a:t>Management </a:t>
            </a:r>
            <a:r>
              <a:rPr sz="2000" i="1" spc="55" dirty="0">
                <a:solidFill>
                  <a:srgbClr val="534949"/>
                </a:solidFill>
                <a:latin typeface="Arial"/>
                <a:cs typeface="Arial"/>
              </a:rPr>
              <a:t>is </a:t>
            </a:r>
            <a:r>
              <a:rPr sz="2000" i="1" spc="90" dirty="0">
                <a:solidFill>
                  <a:srgbClr val="534949"/>
                </a:solidFill>
                <a:latin typeface="Arial"/>
                <a:cs typeface="Arial"/>
              </a:rPr>
              <a:t>the </a:t>
            </a:r>
            <a:r>
              <a:rPr sz="2000" i="1" spc="125" dirty="0">
                <a:solidFill>
                  <a:srgbClr val="534949"/>
                </a:solidFill>
                <a:latin typeface="Arial"/>
                <a:cs typeface="Arial"/>
              </a:rPr>
              <a:t>integration </a:t>
            </a:r>
            <a:r>
              <a:rPr sz="2000" i="1" spc="75" dirty="0">
                <a:solidFill>
                  <a:srgbClr val="534949"/>
                </a:solidFill>
                <a:latin typeface="Arial"/>
                <a:cs typeface="Arial"/>
              </a:rPr>
              <a:t>of </a:t>
            </a:r>
            <a:r>
              <a:rPr sz="2000" i="1" spc="40" dirty="0">
                <a:solidFill>
                  <a:srgbClr val="534949"/>
                </a:solidFill>
                <a:latin typeface="Arial"/>
                <a:cs typeface="Arial"/>
              </a:rPr>
              <a:t>key </a:t>
            </a:r>
            <a:r>
              <a:rPr sz="2000" i="1" spc="70" dirty="0">
                <a:solidFill>
                  <a:srgbClr val="534949"/>
                </a:solidFill>
                <a:latin typeface="Arial"/>
                <a:cs typeface="Arial"/>
              </a:rPr>
              <a:t>business  processes</a:t>
            </a:r>
            <a:r>
              <a:rPr sz="2000" i="1" spc="235" dirty="0">
                <a:solidFill>
                  <a:srgbClr val="534949"/>
                </a:solidFill>
                <a:latin typeface="Arial"/>
                <a:cs typeface="Arial"/>
              </a:rPr>
              <a:t> </a:t>
            </a:r>
            <a:r>
              <a:rPr sz="2000" i="1" spc="130" dirty="0">
                <a:solidFill>
                  <a:srgbClr val="534949"/>
                </a:solidFill>
                <a:latin typeface="Arial"/>
                <a:cs typeface="Arial"/>
              </a:rPr>
              <a:t>from</a:t>
            </a:r>
            <a:r>
              <a:rPr sz="2000" i="1" spc="240" dirty="0">
                <a:solidFill>
                  <a:srgbClr val="534949"/>
                </a:solidFill>
                <a:latin typeface="Arial"/>
                <a:cs typeface="Arial"/>
              </a:rPr>
              <a:t> </a:t>
            </a:r>
            <a:r>
              <a:rPr sz="2000" i="1" spc="45" dirty="0">
                <a:solidFill>
                  <a:srgbClr val="534949"/>
                </a:solidFill>
                <a:latin typeface="Arial"/>
                <a:cs typeface="Arial"/>
              </a:rPr>
              <a:t>end</a:t>
            </a:r>
            <a:r>
              <a:rPr sz="2000" i="1" spc="240" dirty="0">
                <a:solidFill>
                  <a:srgbClr val="534949"/>
                </a:solidFill>
                <a:latin typeface="Arial"/>
                <a:cs typeface="Arial"/>
              </a:rPr>
              <a:t> </a:t>
            </a:r>
            <a:r>
              <a:rPr sz="2000" i="1" spc="65" dirty="0">
                <a:solidFill>
                  <a:srgbClr val="534949"/>
                </a:solidFill>
                <a:latin typeface="Arial"/>
                <a:cs typeface="Arial"/>
              </a:rPr>
              <a:t>user</a:t>
            </a:r>
            <a:r>
              <a:rPr sz="2000" i="1" spc="245" dirty="0">
                <a:solidFill>
                  <a:srgbClr val="534949"/>
                </a:solidFill>
                <a:latin typeface="Arial"/>
                <a:cs typeface="Arial"/>
              </a:rPr>
              <a:t> </a:t>
            </a:r>
            <a:r>
              <a:rPr sz="2000" i="1" spc="100" dirty="0">
                <a:solidFill>
                  <a:srgbClr val="534949"/>
                </a:solidFill>
                <a:latin typeface="Arial"/>
                <a:cs typeface="Arial"/>
              </a:rPr>
              <a:t>through</a:t>
            </a:r>
            <a:r>
              <a:rPr sz="2000" i="1" spc="235" dirty="0">
                <a:solidFill>
                  <a:srgbClr val="534949"/>
                </a:solidFill>
                <a:latin typeface="Arial"/>
                <a:cs typeface="Arial"/>
              </a:rPr>
              <a:t> </a:t>
            </a:r>
            <a:r>
              <a:rPr sz="2000" i="1" spc="120" dirty="0">
                <a:solidFill>
                  <a:srgbClr val="534949"/>
                </a:solidFill>
                <a:latin typeface="Arial"/>
                <a:cs typeface="Arial"/>
              </a:rPr>
              <a:t>original</a:t>
            </a:r>
            <a:r>
              <a:rPr sz="2000" i="1" spc="245" dirty="0">
                <a:solidFill>
                  <a:srgbClr val="534949"/>
                </a:solidFill>
                <a:latin typeface="Arial"/>
                <a:cs typeface="Arial"/>
              </a:rPr>
              <a:t> </a:t>
            </a:r>
            <a:r>
              <a:rPr sz="2000" i="1" spc="105" dirty="0">
                <a:solidFill>
                  <a:srgbClr val="534949"/>
                </a:solidFill>
                <a:latin typeface="Arial"/>
                <a:cs typeface="Arial"/>
              </a:rPr>
              <a:t>suppliers</a:t>
            </a:r>
            <a:r>
              <a:rPr sz="2000" i="1" spc="245" dirty="0">
                <a:solidFill>
                  <a:srgbClr val="534949"/>
                </a:solidFill>
                <a:latin typeface="Arial"/>
                <a:cs typeface="Arial"/>
              </a:rPr>
              <a:t> </a:t>
            </a:r>
            <a:r>
              <a:rPr sz="2000" i="1" spc="130" dirty="0">
                <a:solidFill>
                  <a:srgbClr val="534949"/>
                </a:solidFill>
                <a:latin typeface="Arial"/>
                <a:cs typeface="Arial"/>
              </a:rPr>
              <a:t>that</a:t>
            </a:r>
            <a:endParaRPr sz="2000">
              <a:latin typeface="Arial"/>
              <a:cs typeface="Arial"/>
            </a:endParaRPr>
          </a:p>
          <a:p>
            <a:pPr marL="241300" marR="213360" algn="just">
              <a:lnSpc>
                <a:spcPct val="100000"/>
              </a:lnSpc>
            </a:pPr>
            <a:r>
              <a:rPr sz="2000" i="1" spc="80" dirty="0">
                <a:solidFill>
                  <a:srgbClr val="534949"/>
                </a:solidFill>
                <a:latin typeface="Arial"/>
                <a:cs typeface="Arial"/>
              </a:rPr>
              <a:t>provides </a:t>
            </a:r>
            <a:r>
              <a:rPr sz="2000" i="1" spc="95" dirty="0">
                <a:solidFill>
                  <a:srgbClr val="534949"/>
                </a:solidFill>
                <a:latin typeface="Arial"/>
                <a:cs typeface="Arial"/>
              </a:rPr>
              <a:t>products, </a:t>
            </a:r>
            <a:r>
              <a:rPr sz="2000" i="1" spc="85" dirty="0">
                <a:solidFill>
                  <a:srgbClr val="534949"/>
                </a:solidFill>
                <a:latin typeface="Arial"/>
                <a:cs typeface="Arial"/>
              </a:rPr>
              <a:t>services, </a:t>
            </a:r>
            <a:r>
              <a:rPr sz="2000" i="1" spc="55" dirty="0">
                <a:solidFill>
                  <a:srgbClr val="534949"/>
                </a:solidFill>
                <a:latin typeface="Arial"/>
                <a:cs typeface="Arial"/>
              </a:rPr>
              <a:t>and </a:t>
            </a:r>
            <a:r>
              <a:rPr sz="2000" i="1" spc="140" dirty="0">
                <a:solidFill>
                  <a:srgbClr val="534949"/>
                </a:solidFill>
                <a:latin typeface="Arial"/>
                <a:cs typeface="Arial"/>
              </a:rPr>
              <a:t>information </a:t>
            </a:r>
            <a:r>
              <a:rPr sz="2000" i="1" spc="130" dirty="0">
                <a:solidFill>
                  <a:srgbClr val="534949"/>
                </a:solidFill>
                <a:latin typeface="Arial"/>
                <a:cs typeface="Arial"/>
              </a:rPr>
              <a:t>that </a:t>
            </a:r>
            <a:r>
              <a:rPr sz="2000" i="1" spc="55" dirty="0">
                <a:solidFill>
                  <a:srgbClr val="534949"/>
                </a:solidFill>
                <a:latin typeface="Arial"/>
                <a:cs typeface="Arial"/>
              </a:rPr>
              <a:t>add </a:t>
            </a:r>
            <a:r>
              <a:rPr sz="2000" i="1" spc="70" dirty="0">
                <a:solidFill>
                  <a:srgbClr val="534949"/>
                </a:solidFill>
                <a:latin typeface="Arial"/>
                <a:cs typeface="Arial"/>
              </a:rPr>
              <a:t>value  </a:t>
            </a:r>
            <a:r>
              <a:rPr sz="2000" i="1" spc="110" dirty="0">
                <a:solidFill>
                  <a:srgbClr val="534949"/>
                </a:solidFill>
                <a:latin typeface="Arial"/>
                <a:cs typeface="Arial"/>
              </a:rPr>
              <a:t>for </a:t>
            </a:r>
            <a:r>
              <a:rPr sz="2000" i="1" spc="105" dirty="0">
                <a:solidFill>
                  <a:srgbClr val="534949"/>
                </a:solidFill>
                <a:latin typeface="Arial"/>
                <a:cs typeface="Arial"/>
              </a:rPr>
              <a:t>customers </a:t>
            </a:r>
            <a:r>
              <a:rPr sz="2000" i="1" spc="55" dirty="0">
                <a:solidFill>
                  <a:srgbClr val="534949"/>
                </a:solidFill>
                <a:latin typeface="Arial"/>
                <a:cs typeface="Arial"/>
              </a:rPr>
              <a:t>and </a:t>
            </a:r>
            <a:r>
              <a:rPr sz="2000" i="1" spc="105" dirty="0">
                <a:solidFill>
                  <a:srgbClr val="534949"/>
                </a:solidFill>
                <a:latin typeface="Arial"/>
                <a:cs typeface="Arial"/>
              </a:rPr>
              <a:t>other </a:t>
            </a:r>
            <a:r>
              <a:rPr sz="2000" i="1" spc="120" dirty="0">
                <a:solidFill>
                  <a:srgbClr val="534949"/>
                </a:solidFill>
                <a:latin typeface="Arial"/>
                <a:cs typeface="Arial"/>
              </a:rPr>
              <a:t>stakeholders.” </a:t>
            </a:r>
            <a:r>
              <a:rPr sz="2000" spc="434" dirty="0">
                <a:solidFill>
                  <a:srgbClr val="534949"/>
                </a:solidFill>
                <a:latin typeface="Trebuchet MS"/>
                <a:cs typeface="Trebuchet MS"/>
              </a:rPr>
              <a:t>– </a:t>
            </a:r>
            <a:r>
              <a:rPr sz="2000" spc="15" dirty="0">
                <a:solidFill>
                  <a:srgbClr val="534949"/>
                </a:solidFill>
                <a:latin typeface="Trebuchet MS"/>
                <a:cs typeface="Trebuchet MS"/>
              </a:rPr>
              <a:t>The </a:t>
            </a:r>
            <a:r>
              <a:rPr sz="2000" spc="70" dirty="0">
                <a:solidFill>
                  <a:srgbClr val="534949"/>
                </a:solidFill>
                <a:latin typeface="Trebuchet MS"/>
                <a:cs typeface="Trebuchet MS"/>
              </a:rPr>
              <a:t>Global </a:t>
            </a:r>
            <a:r>
              <a:rPr sz="2000" spc="100" dirty="0">
                <a:solidFill>
                  <a:srgbClr val="534949"/>
                </a:solidFill>
                <a:latin typeface="Trebuchet MS"/>
                <a:cs typeface="Trebuchet MS"/>
              </a:rPr>
              <a:t>Supply  </a:t>
            </a:r>
            <a:r>
              <a:rPr sz="2000" spc="95" dirty="0">
                <a:solidFill>
                  <a:srgbClr val="534949"/>
                </a:solidFill>
                <a:latin typeface="Trebuchet MS"/>
                <a:cs typeface="Trebuchet MS"/>
              </a:rPr>
              <a:t>Chain</a:t>
            </a:r>
            <a:r>
              <a:rPr sz="2000" spc="190" dirty="0">
                <a:solidFill>
                  <a:srgbClr val="534949"/>
                </a:solidFill>
                <a:latin typeface="Trebuchet MS"/>
                <a:cs typeface="Trebuchet MS"/>
              </a:rPr>
              <a:t> </a:t>
            </a:r>
            <a:r>
              <a:rPr sz="2000" spc="90" dirty="0">
                <a:solidFill>
                  <a:srgbClr val="534949"/>
                </a:solidFill>
                <a:latin typeface="Trebuchet MS"/>
                <a:cs typeface="Trebuchet MS"/>
              </a:rPr>
              <a:t>Forum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398" y="152400"/>
            <a:ext cx="8814435" cy="1346835"/>
          </a:xfrm>
          <a:prstGeom prst="rect">
            <a:avLst/>
          </a:prstGeom>
          <a:solidFill>
            <a:srgbClr val="665B5B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</a:pPr>
            <a:r>
              <a:rPr sz="3200" spc="50" dirty="0"/>
              <a:t>WHAT </a:t>
            </a:r>
            <a:r>
              <a:rPr sz="3200" spc="220" dirty="0"/>
              <a:t>IS</a:t>
            </a:r>
            <a:r>
              <a:rPr sz="3200" spc="415" dirty="0"/>
              <a:t> </a:t>
            </a:r>
            <a:r>
              <a:rPr sz="3200" spc="385" dirty="0"/>
              <a:t>SCM?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1953069" y="3184411"/>
            <a:ext cx="5930938" cy="3562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398" y="152400"/>
            <a:ext cx="8814435" cy="1346835"/>
          </a:xfrm>
          <a:prstGeom prst="rect">
            <a:avLst/>
          </a:prstGeom>
          <a:solidFill>
            <a:srgbClr val="665B5B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29209" algn="ctr">
              <a:lnSpc>
                <a:spcPct val="100000"/>
              </a:lnSpc>
            </a:pPr>
            <a:r>
              <a:rPr sz="3200" spc="305" dirty="0"/>
              <a:t>SCM </a:t>
            </a:r>
            <a:r>
              <a:rPr sz="3200" spc="200" dirty="0"/>
              <a:t>AND</a:t>
            </a:r>
            <a:r>
              <a:rPr sz="3200" spc="145" dirty="0"/>
              <a:t> </a:t>
            </a:r>
            <a:r>
              <a:rPr sz="3200" spc="220" dirty="0"/>
              <a:t>MARKETING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97838" y="1939887"/>
            <a:ext cx="8132445" cy="440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835660" indent="-228600" algn="just">
              <a:lnSpc>
                <a:spcPct val="100000"/>
              </a:lnSpc>
              <a:spcBef>
                <a:spcPts val="100"/>
              </a:spcBef>
            </a:pPr>
            <a:r>
              <a:rPr sz="2000" spc="-655" dirty="0">
                <a:solidFill>
                  <a:srgbClr val="C66951"/>
                </a:solidFill>
                <a:latin typeface="Arial"/>
                <a:cs typeface="Arial"/>
              </a:rPr>
              <a:t>¡</a:t>
            </a:r>
            <a:r>
              <a:rPr sz="2000" spc="135" dirty="0">
                <a:solidFill>
                  <a:srgbClr val="C66951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534949"/>
                </a:solidFill>
                <a:latin typeface="Trebuchet MS"/>
                <a:cs typeface="Trebuchet MS"/>
              </a:rPr>
              <a:t>Supply </a:t>
            </a:r>
            <a:r>
              <a:rPr sz="2000" spc="114" dirty="0">
                <a:solidFill>
                  <a:srgbClr val="534949"/>
                </a:solidFill>
                <a:latin typeface="Trebuchet MS"/>
                <a:cs typeface="Trebuchet MS"/>
              </a:rPr>
              <a:t>chains </a:t>
            </a:r>
            <a:r>
              <a:rPr sz="2000" spc="50" dirty="0">
                <a:solidFill>
                  <a:srgbClr val="534949"/>
                </a:solidFill>
                <a:latin typeface="Trebuchet MS"/>
                <a:cs typeface="Trebuchet MS"/>
              </a:rPr>
              <a:t>are </a:t>
            </a:r>
            <a:r>
              <a:rPr sz="2000" spc="65" dirty="0">
                <a:solidFill>
                  <a:srgbClr val="534949"/>
                </a:solidFill>
                <a:latin typeface="Trebuchet MS"/>
                <a:cs typeface="Trebuchet MS"/>
              </a:rPr>
              <a:t>crucial </a:t>
            </a:r>
            <a:r>
              <a:rPr sz="2000" spc="90" dirty="0">
                <a:solidFill>
                  <a:srgbClr val="534949"/>
                </a:solidFill>
                <a:latin typeface="Trebuchet MS"/>
                <a:cs typeface="Trebuchet MS"/>
              </a:rPr>
              <a:t>functions </a:t>
            </a:r>
            <a:r>
              <a:rPr sz="2000" spc="40" dirty="0">
                <a:solidFill>
                  <a:srgbClr val="534949"/>
                </a:solidFill>
                <a:latin typeface="Trebuchet MS"/>
                <a:cs typeface="Trebuchet MS"/>
              </a:rPr>
              <a:t>that </a:t>
            </a:r>
            <a:r>
              <a:rPr sz="2000" spc="55" dirty="0">
                <a:solidFill>
                  <a:srgbClr val="534949"/>
                </a:solidFill>
                <a:latin typeface="Trebuchet MS"/>
                <a:cs typeface="Trebuchet MS"/>
              </a:rPr>
              <a:t>allow </a:t>
            </a:r>
            <a:r>
              <a:rPr sz="2000" spc="105" dirty="0">
                <a:solidFill>
                  <a:srgbClr val="534949"/>
                </a:solidFill>
                <a:latin typeface="Trebuchet MS"/>
                <a:cs typeface="Trebuchet MS"/>
              </a:rPr>
              <a:t>brands </a:t>
            </a:r>
            <a:r>
              <a:rPr sz="2000" spc="-70" dirty="0">
                <a:solidFill>
                  <a:srgbClr val="534949"/>
                </a:solidFill>
                <a:latin typeface="Trebuchet MS"/>
                <a:cs typeface="Trebuchet MS"/>
              </a:rPr>
              <a:t>to  </a:t>
            </a:r>
            <a:r>
              <a:rPr sz="2000" spc="80" dirty="0">
                <a:solidFill>
                  <a:srgbClr val="534949"/>
                </a:solidFill>
                <a:latin typeface="Trebuchet MS"/>
                <a:cs typeface="Trebuchet MS"/>
              </a:rPr>
              <a:t>translate </a:t>
            </a:r>
            <a:r>
              <a:rPr sz="2000" spc="95" dirty="0">
                <a:solidFill>
                  <a:srgbClr val="534949"/>
                </a:solidFill>
                <a:latin typeface="Trebuchet MS"/>
                <a:cs typeface="Trebuchet MS"/>
              </a:rPr>
              <a:t>customer </a:t>
            </a:r>
            <a:r>
              <a:rPr sz="2000" spc="114" dirty="0">
                <a:solidFill>
                  <a:srgbClr val="534949"/>
                </a:solidFill>
                <a:latin typeface="Trebuchet MS"/>
                <a:cs typeface="Trebuchet MS"/>
              </a:rPr>
              <a:t>demand </a:t>
            </a:r>
            <a:r>
              <a:rPr sz="2000" spc="35" dirty="0">
                <a:solidFill>
                  <a:srgbClr val="534949"/>
                </a:solidFill>
                <a:latin typeface="Trebuchet MS"/>
                <a:cs typeface="Trebuchet MS"/>
              </a:rPr>
              <a:t>into </a:t>
            </a:r>
            <a:r>
              <a:rPr sz="2000" spc="60" dirty="0">
                <a:solidFill>
                  <a:srgbClr val="534949"/>
                </a:solidFill>
                <a:latin typeface="Trebuchet MS"/>
                <a:cs typeface="Trebuchet MS"/>
              </a:rPr>
              <a:t>product </a:t>
            </a:r>
            <a:r>
              <a:rPr sz="2000" spc="65" dirty="0">
                <a:solidFill>
                  <a:srgbClr val="534949"/>
                </a:solidFill>
                <a:latin typeface="Trebuchet MS"/>
                <a:cs typeface="Trebuchet MS"/>
              </a:rPr>
              <a:t>fulfillment </a:t>
            </a:r>
            <a:r>
              <a:rPr sz="2000" spc="90" dirty="0">
                <a:solidFill>
                  <a:srgbClr val="534949"/>
                </a:solidFill>
                <a:latin typeface="Trebuchet MS"/>
                <a:cs typeface="Trebuchet MS"/>
              </a:rPr>
              <a:t>and  market</a:t>
            </a:r>
            <a:r>
              <a:rPr sz="2000" spc="190" dirty="0">
                <a:solidFill>
                  <a:srgbClr val="534949"/>
                </a:solidFill>
                <a:latin typeface="Trebuchet MS"/>
                <a:cs typeface="Trebuchet MS"/>
              </a:rPr>
              <a:t> </a:t>
            </a:r>
            <a:r>
              <a:rPr sz="2000" spc="25" dirty="0">
                <a:solidFill>
                  <a:srgbClr val="534949"/>
                </a:solidFill>
                <a:latin typeface="Trebuchet MS"/>
                <a:cs typeface="Trebuchet MS"/>
              </a:rPr>
              <a:t>delivery.</a:t>
            </a:r>
            <a:endParaRPr sz="2000">
              <a:latin typeface="Trebuchet MS"/>
              <a:cs typeface="Trebuchet MS"/>
            </a:endParaRPr>
          </a:p>
          <a:p>
            <a:pPr marL="241300" marR="1048385" indent="-228600">
              <a:lnSpc>
                <a:spcPts val="2320"/>
              </a:lnSpc>
              <a:spcBef>
                <a:spcPts val="1820"/>
              </a:spcBef>
            </a:pPr>
            <a:r>
              <a:rPr sz="2000" spc="-655" dirty="0">
                <a:solidFill>
                  <a:srgbClr val="C66951"/>
                </a:solidFill>
                <a:latin typeface="Arial"/>
                <a:cs typeface="Arial"/>
              </a:rPr>
              <a:t>¡</a:t>
            </a:r>
            <a:r>
              <a:rPr sz="2000" spc="140" dirty="0">
                <a:solidFill>
                  <a:srgbClr val="C66951"/>
                </a:solidFill>
                <a:latin typeface="Arial"/>
                <a:cs typeface="Arial"/>
              </a:rPr>
              <a:t> </a:t>
            </a:r>
            <a:r>
              <a:rPr sz="2000" spc="135" dirty="0">
                <a:solidFill>
                  <a:srgbClr val="534949"/>
                </a:solidFill>
                <a:latin typeface="Trebuchet MS"/>
                <a:cs typeface="Trebuchet MS"/>
              </a:rPr>
              <a:t>As </a:t>
            </a:r>
            <a:r>
              <a:rPr sz="2000" spc="110" dirty="0">
                <a:solidFill>
                  <a:srgbClr val="534949"/>
                </a:solidFill>
                <a:latin typeface="Trebuchet MS"/>
                <a:cs typeface="Trebuchet MS"/>
              </a:rPr>
              <a:t>communication </a:t>
            </a:r>
            <a:r>
              <a:rPr sz="2000" spc="100" dirty="0">
                <a:solidFill>
                  <a:srgbClr val="534949"/>
                </a:solidFill>
                <a:latin typeface="Trebuchet MS"/>
                <a:cs typeface="Trebuchet MS"/>
              </a:rPr>
              <a:t>professionals, marketing </a:t>
            </a:r>
            <a:r>
              <a:rPr sz="2000" spc="90" dirty="0">
                <a:solidFill>
                  <a:srgbClr val="534949"/>
                </a:solidFill>
                <a:latin typeface="Trebuchet MS"/>
                <a:cs typeface="Trebuchet MS"/>
              </a:rPr>
              <a:t>promotes  </a:t>
            </a:r>
            <a:r>
              <a:rPr sz="2000" spc="85" dirty="0">
                <a:solidFill>
                  <a:srgbClr val="534949"/>
                </a:solidFill>
                <a:latin typeface="Trebuchet MS"/>
                <a:cs typeface="Trebuchet MS"/>
              </a:rPr>
              <a:t>collaboration </a:t>
            </a:r>
            <a:r>
              <a:rPr sz="2000" spc="65" dirty="0">
                <a:solidFill>
                  <a:srgbClr val="534949"/>
                </a:solidFill>
                <a:latin typeface="Trebuchet MS"/>
                <a:cs typeface="Trebuchet MS"/>
              </a:rPr>
              <a:t>between </a:t>
            </a:r>
            <a:r>
              <a:rPr sz="2000" spc="85" dirty="0">
                <a:solidFill>
                  <a:srgbClr val="534949"/>
                </a:solidFill>
                <a:latin typeface="Trebuchet MS"/>
                <a:cs typeface="Trebuchet MS"/>
              </a:rPr>
              <a:t>buyers </a:t>
            </a:r>
            <a:r>
              <a:rPr sz="2000" spc="90" dirty="0">
                <a:solidFill>
                  <a:srgbClr val="534949"/>
                </a:solidFill>
                <a:latin typeface="Trebuchet MS"/>
                <a:cs typeface="Trebuchet MS"/>
              </a:rPr>
              <a:t>and </a:t>
            </a:r>
            <a:r>
              <a:rPr sz="2000" spc="85" dirty="0">
                <a:solidFill>
                  <a:srgbClr val="534949"/>
                </a:solidFill>
                <a:latin typeface="Trebuchet MS"/>
                <a:cs typeface="Trebuchet MS"/>
              </a:rPr>
              <a:t>suppliers,</a:t>
            </a:r>
            <a:r>
              <a:rPr sz="2000" spc="655" dirty="0">
                <a:solidFill>
                  <a:srgbClr val="534949"/>
                </a:solidFill>
                <a:latin typeface="Trebuchet MS"/>
                <a:cs typeface="Trebuchet MS"/>
              </a:rPr>
              <a:t> </a:t>
            </a:r>
            <a:r>
              <a:rPr sz="2000" spc="85" dirty="0">
                <a:solidFill>
                  <a:srgbClr val="534949"/>
                </a:solidFill>
                <a:latin typeface="Trebuchet MS"/>
                <a:cs typeface="Trebuchet MS"/>
              </a:rPr>
              <a:t>product</a:t>
            </a:r>
            <a:endParaRPr sz="2000">
              <a:latin typeface="Trebuchet MS"/>
              <a:cs typeface="Trebuchet MS"/>
            </a:endParaRPr>
          </a:p>
          <a:p>
            <a:pPr marL="241300">
              <a:lnSpc>
                <a:spcPts val="2335"/>
              </a:lnSpc>
            </a:pPr>
            <a:r>
              <a:rPr sz="2000" spc="85" dirty="0">
                <a:solidFill>
                  <a:srgbClr val="534949"/>
                </a:solidFill>
                <a:latin typeface="Trebuchet MS"/>
                <a:cs typeface="Trebuchet MS"/>
              </a:rPr>
              <a:t>developers </a:t>
            </a:r>
            <a:r>
              <a:rPr sz="2000" spc="90" dirty="0">
                <a:solidFill>
                  <a:srgbClr val="534949"/>
                </a:solidFill>
                <a:latin typeface="Trebuchet MS"/>
                <a:cs typeface="Trebuchet MS"/>
              </a:rPr>
              <a:t>and </a:t>
            </a:r>
            <a:r>
              <a:rPr sz="2000" spc="130" dirty="0">
                <a:solidFill>
                  <a:srgbClr val="534949"/>
                </a:solidFill>
                <a:latin typeface="Trebuchet MS"/>
                <a:cs typeface="Trebuchet MS"/>
              </a:rPr>
              <a:t>common </a:t>
            </a:r>
            <a:r>
              <a:rPr sz="2000" spc="105" dirty="0">
                <a:solidFill>
                  <a:srgbClr val="534949"/>
                </a:solidFill>
                <a:latin typeface="Trebuchet MS"/>
                <a:cs typeface="Trebuchet MS"/>
              </a:rPr>
              <a:t>systems, </a:t>
            </a:r>
            <a:r>
              <a:rPr sz="2000" spc="114" dirty="0">
                <a:solidFill>
                  <a:srgbClr val="534949"/>
                </a:solidFill>
                <a:latin typeface="Trebuchet MS"/>
                <a:cs typeface="Trebuchet MS"/>
              </a:rPr>
              <a:t>customers </a:t>
            </a:r>
            <a:r>
              <a:rPr sz="2000" spc="90" dirty="0">
                <a:solidFill>
                  <a:srgbClr val="534949"/>
                </a:solidFill>
                <a:latin typeface="Trebuchet MS"/>
                <a:cs typeface="Trebuchet MS"/>
              </a:rPr>
              <a:t>and </a:t>
            </a:r>
            <a:r>
              <a:rPr sz="2000" spc="135" dirty="0">
                <a:solidFill>
                  <a:srgbClr val="534949"/>
                </a:solidFill>
                <a:latin typeface="Trebuchet MS"/>
                <a:cs typeface="Trebuchet MS"/>
              </a:rPr>
              <a:t>sales</a:t>
            </a:r>
            <a:r>
              <a:rPr sz="2000" spc="760" dirty="0">
                <a:solidFill>
                  <a:srgbClr val="534949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534949"/>
                </a:solidFill>
                <a:latin typeface="Trebuchet MS"/>
                <a:cs typeface="Trebuchet MS"/>
              </a:rPr>
              <a:t>to</a:t>
            </a:r>
            <a:endParaRPr sz="2000">
              <a:latin typeface="Trebuchet MS"/>
              <a:cs typeface="Trebuchet MS"/>
            </a:endParaRPr>
          </a:p>
          <a:p>
            <a:pPr marL="241300" marR="5080">
              <a:lnSpc>
                <a:spcPct val="100000"/>
              </a:lnSpc>
            </a:pPr>
            <a:r>
              <a:rPr sz="2000" spc="70" dirty="0">
                <a:solidFill>
                  <a:srgbClr val="534949"/>
                </a:solidFill>
                <a:latin typeface="Trebuchet MS"/>
                <a:cs typeface="Trebuchet MS"/>
              </a:rPr>
              <a:t>reduce lead </a:t>
            </a:r>
            <a:r>
              <a:rPr sz="2000" spc="30" dirty="0">
                <a:solidFill>
                  <a:srgbClr val="534949"/>
                </a:solidFill>
                <a:latin typeface="Trebuchet MS"/>
                <a:cs typeface="Trebuchet MS"/>
              </a:rPr>
              <a:t>time, </a:t>
            </a:r>
            <a:r>
              <a:rPr sz="2000" spc="95" dirty="0">
                <a:solidFill>
                  <a:srgbClr val="534949"/>
                </a:solidFill>
                <a:latin typeface="Trebuchet MS"/>
                <a:cs typeface="Trebuchet MS"/>
              </a:rPr>
              <a:t>streamline customer </a:t>
            </a:r>
            <a:r>
              <a:rPr sz="2000" spc="75" dirty="0">
                <a:solidFill>
                  <a:srgbClr val="534949"/>
                </a:solidFill>
                <a:latin typeface="Trebuchet MS"/>
                <a:cs typeface="Trebuchet MS"/>
              </a:rPr>
              <a:t>feedback, </a:t>
            </a:r>
            <a:r>
              <a:rPr sz="2000" spc="90" dirty="0">
                <a:solidFill>
                  <a:srgbClr val="534949"/>
                </a:solidFill>
                <a:latin typeface="Trebuchet MS"/>
                <a:cs typeface="Trebuchet MS"/>
              </a:rPr>
              <a:t>and </a:t>
            </a:r>
            <a:r>
              <a:rPr sz="2000" spc="75" dirty="0">
                <a:solidFill>
                  <a:srgbClr val="534949"/>
                </a:solidFill>
                <a:latin typeface="Trebuchet MS"/>
                <a:cs typeface="Trebuchet MS"/>
              </a:rPr>
              <a:t>improve  </a:t>
            </a:r>
            <a:r>
              <a:rPr sz="2000" spc="130" dirty="0">
                <a:solidFill>
                  <a:srgbClr val="534949"/>
                </a:solidFill>
                <a:latin typeface="Trebuchet MS"/>
                <a:cs typeface="Trebuchet MS"/>
              </a:rPr>
              <a:t>sales</a:t>
            </a:r>
            <a:r>
              <a:rPr sz="2000" spc="190" dirty="0">
                <a:solidFill>
                  <a:srgbClr val="534949"/>
                </a:solidFill>
                <a:latin typeface="Trebuchet MS"/>
                <a:cs typeface="Trebuchet MS"/>
              </a:rPr>
              <a:t> </a:t>
            </a:r>
            <a:r>
              <a:rPr sz="2000" spc="85" dirty="0">
                <a:solidFill>
                  <a:srgbClr val="534949"/>
                </a:solidFill>
                <a:latin typeface="Trebuchet MS"/>
                <a:cs typeface="Trebuchet MS"/>
              </a:rPr>
              <a:t>forecasting.</a:t>
            </a:r>
            <a:endParaRPr sz="2000">
              <a:latin typeface="Trebuchet MS"/>
              <a:cs typeface="Trebuchet MS"/>
            </a:endParaRPr>
          </a:p>
          <a:p>
            <a:pPr marL="241300" marR="585470" indent="-228600">
              <a:lnSpc>
                <a:spcPct val="100800"/>
              </a:lnSpc>
              <a:spcBef>
                <a:spcPts val="1665"/>
              </a:spcBef>
            </a:pPr>
            <a:r>
              <a:rPr sz="2000" spc="-655" dirty="0">
                <a:solidFill>
                  <a:srgbClr val="C66951"/>
                </a:solidFill>
                <a:latin typeface="Arial"/>
                <a:cs typeface="Arial"/>
              </a:rPr>
              <a:t>¡</a:t>
            </a:r>
            <a:r>
              <a:rPr sz="2000" spc="140" dirty="0">
                <a:solidFill>
                  <a:srgbClr val="C66951"/>
                </a:solidFill>
                <a:latin typeface="Arial"/>
                <a:cs typeface="Arial"/>
              </a:rPr>
              <a:t> </a:t>
            </a:r>
            <a:r>
              <a:rPr sz="2000" spc="110" dirty="0">
                <a:solidFill>
                  <a:srgbClr val="534949"/>
                </a:solidFill>
                <a:latin typeface="Trebuchet MS"/>
                <a:cs typeface="Trebuchet MS"/>
              </a:rPr>
              <a:t>Similar </a:t>
            </a:r>
            <a:r>
              <a:rPr sz="2000" spc="-30" dirty="0">
                <a:solidFill>
                  <a:srgbClr val="534949"/>
                </a:solidFill>
                <a:latin typeface="Trebuchet MS"/>
                <a:cs typeface="Trebuchet MS"/>
              </a:rPr>
              <a:t>to </a:t>
            </a:r>
            <a:r>
              <a:rPr sz="2000" spc="105" dirty="0">
                <a:solidFill>
                  <a:srgbClr val="534949"/>
                </a:solidFill>
                <a:latin typeface="Trebuchet MS"/>
                <a:cs typeface="Trebuchet MS"/>
              </a:rPr>
              <a:t>manufacturing </a:t>
            </a:r>
            <a:r>
              <a:rPr sz="2000" spc="80" dirty="0">
                <a:solidFill>
                  <a:srgbClr val="534949"/>
                </a:solidFill>
                <a:latin typeface="Trebuchet MS"/>
                <a:cs typeface="Trebuchet MS"/>
              </a:rPr>
              <a:t>environments, </a:t>
            </a:r>
            <a:r>
              <a:rPr sz="2000" spc="100" dirty="0">
                <a:solidFill>
                  <a:srgbClr val="534949"/>
                </a:solidFill>
                <a:latin typeface="Trebuchet MS"/>
                <a:cs typeface="Trebuchet MS"/>
              </a:rPr>
              <a:t>marketing </a:t>
            </a:r>
            <a:r>
              <a:rPr sz="2000" spc="60" dirty="0">
                <a:solidFill>
                  <a:srgbClr val="534949"/>
                </a:solidFill>
                <a:latin typeface="Trebuchet MS"/>
                <a:cs typeface="Trebuchet MS"/>
              </a:rPr>
              <a:t>supply  </a:t>
            </a:r>
            <a:r>
              <a:rPr sz="2000" spc="120" dirty="0">
                <a:solidFill>
                  <a:srgbClr val="534949"/>
                </a:solidFill>
                <a:latin typeface="Trebuchet MS"/>
                <a:cs typeface="Trebuchet MS"/>
              </a:rPr>
              <a:t>chains </a:t>
            </a:r>
            <a:r>
              <a:rPr sz="2000" spc="20" dirty="0">
                <a:solidFill>
                  <a:srgbClr val="534949"/>
                </a:solidFill>
                <a:latin typeface="Trebuchet MS"/>
                <a:cs typeface="Trebuchet MS"/>
              </a:rPr>
              <a:t>rely </a:t>
            </a:r>
            <a:r>
              <a:rPr sz="2000" spc="55" dirty="0">
                <a:solidFill>
                  <a:srgbClr val="534949"/>
                </a:solidFill>
                <a:latin typeface="Trebuchet MS"/>
                <a:cs typeface="Trebuchet MS"/>
              </a:rPr>
              <a:t>on </a:t>
            </a:r>
            <a:r>
              <a:rPr sz="2000" spc="30" dirty="0">
                <a:solidFill>
                  <a:srgbClr val="534949"/>
                </a:solidFill>
                <a:latin typeface="Trebuchet MS"/>
                <a:cs typeface="Trebuchet MS"/>
              </a:rPr>
              <a:t>the</a:t>
            </a:r>
            <a:r>
              <a:rPr sz="2000" spc="350" dirty="0">
                <a:solidFill>
                  <a:srgbClr val="534949"/>
                </a:solidFill>
                <a:latin typeface="Trebuchet MS"/>
                <a:cs typeface="Trebuchet MS"/>
              </a:rPr>
              <a:t> </a:t>
            </a:r>
            <a:r>
              <a:rPr sz="2000" spc="55" dirty="0">
                <a:solidFill>
                  <a:srgbClr val="534949"/>
                </a:solidFill>
                <a:latin typeface="Trebuchet MS"/>
                <a:cs typeface="Trebuchet MS"/>
              </a:rPr>
              <a:t>creation, </a:t>
            </a:r>
            <a:r>
              <a:rPr sz="2000" spc="60" dirty="0">
                <a:solidFill>
                  <a:srgbClr val="534949"/>
                </a:solidFill>
                <a:latin typeface="Trebuchet MS"/>
                <a:cs typeface="Trebuchet MS"/>
              </a:rPr>
              <a:t>production, </a:t>
            </a:r>
            <a:r>
              <a:rPr sz="2000" spc="90" dirty="0">
                <a:solidFill>
                  <a:srgbClr val="534949"/>
                </a:solidFill>
                <a:latin typeface="Trebuchet MS"/>
                <a:cs typeface="Trebuchet MS"/>
              </a:rPr>
              <a:t>warehousing, and</a:t>
            </a:r>
            <a:endParaRPr sz="2000">
              <a:latin typeface="Trebuchet MS"/>
              <a:cs typeface="Trebuchet MS"/>
            </a:endParaRPr>
          </a:p>
          <a:p>
            <a:pPr marL="241300" marR="140970">
              <a:lnSpc>
                <a:spcPct val="100000"/>
              </a:lnSpc>
            </a:pPr>
            <a:r>
              <a:rPr sz="2000" spc="65" dirty="0">
                <a:solidFill>
                  <a:srgbClr val="534949"/>
                </a:solidFill>
                <a:latin typeface="Trebuchet MS"/>
                <a:cs typeface="Trebuchet MS"/>
              </a:rPr>
              <a:t>fulfillment </a:t>
            </a:r>
            <a:r>
              <a:rPr sz="2000" spc="10" dirty="0">
                <a:solidFill>
                  <a:srgbClr val="534949"/>
                </a:solidFill>
                <a:latin typeface="Trebuchet MS"/>
                <a:cs typeface="Trebuchet MS"/>
              </a:rPr>
              <a:t>of </a:t>
            </a:r>
            <a:r>
              <a:rPr sz="2000" spc="80" dirty="0">
                <a:solidFill>
                  <a:srgbClr val="534949"/>
                </a:solidFill>
                <a:latin typeface="Trebuchet MS"/>
                <a:cs typeface="Trebuchet MS"/>
              </a:rPr>
              <a:t>materials, </a:t>
            </a:r>
            <a:r>
              <a:rPr sz="2000" spc="135" dirty="0">
                <a:solidFill>
                  <a:srgbClr val="534949"/>
                </a:solidFill>
                <a:latin typeface="Trebuchet MS"/>
                <a:cs typeface="Trebuchet MS"/>
              </a:rPr>
              <a:t>as </a:t>
            </a:r>
            <a:r>
              <a:rPr sz="2000" spc="20" dirty="0">
                <a:solidFill>
                  <a:srgbClr val="534949"/>
                </a:solidFill>
                <a:latin typeface="Trebuchet MS"/>
                <a:cs typeface="Trebuchet MS"/>
              </a:rPr>
              <a:t>well </a:t>
            </a:r>
            <a:r>
              <a:rPr sz="2000" spc="135" dirty="0">
                <a:solidFill>
                  <a:srgbClr val="534949"/>
                </a:solidFill>
                <a:latin typeface="Trebuchet MS"/>
                <a:cs typeface="Trebuchet MS"/>
              </a:rPr>
              <a:t>as </a:t>
            </a:r>
            <a:r>
              <a:rPr sz="2000" spc="30" dirty="0">
                <a:solidFill>
                  <a:srgbClr val="534949"/>
                </a:solidFill>
                <a:latin typeface="Trebuchet MS"/>
                <a:cs typeface="Trebuchet MS"/>
              </a:rPr>
              <a:t>the </a:t>
            </a:r>
            <a:r>
              <a:rPr sz="2000" spc="70" dirty="0">
                <a:solidFill>
                  <a:srgbClr val="534949"/>
                </a:solidFill>
                <a:latin typeface="Trebuchet MS"/>
                <a:cs typeface="Trebuchet MS"/>
              </a:rPr>
              <a:t>collection </a:t>
            </a:r>
            <a:r>
              <a:rPr sz="2000" spc="10" dirty="0">
                <a:solidFill>
                  <a:srgbClr val="534949"/>
                </a:solidFill>
                <a:latin typeface="Trebuchet MS"/>
                <a:cs typeface="Trebuchet MS"/>
              </a:rPr>
              <a:t>of </a:t>
            </a:r>
            <a:r>
              <a:rPr sz="2000" spc="100" dirty="0">
                <a:solidFill>
                  <a:srgbClr val="534949"/>
                </a:solidFill>
                <a:latin typeface="Trebuchet MS"/>
                <a:cs typeface="Trebuchet MS"/>
              </a:rPr>
              <a:t>feedback  </a:t>
            </a:r>
            <a:r>
              <a:rPr sz="2000" spc="10" dirty="0">
                <a:solidFill>
                  <a:srgbClr val="534949"/>
                </a:solidFill>
                <a:latin typeface="Trebuchet MS"/>
                <a:cs typeface="Trebuchet MS"/>
              </a:rPr>
              <a:t>for</a:t>
            </a:r>
            <a:r>
              <a:rPr sz="2000" spc="195" dirty="0">
                <a:solidFill>
                  <a:srgbClr val="534949"/>
                </a:solidFill>
                <a:latin typeface="Trebuchet MS"/>
                <a:cs typeface="Trebuchet MS"/>
              </a:rPr>
              <a:t> </a:t>
            </a:r>
            <a:r>
              <a:rPr sz="2000" spc="105" dirty="0">
                <a:solidFill>
                  <a:srgbClr val="534949"/>
                </a:solidFill>
                <a:latin typeface="Trebuchet MS"/>
                <a:cs typeface="Trebuchet MS"/>
              </a:rPr>
              <a:t>continuous</a:t>
            </a:r>
            <a:r>
              <a:rPr sz="2000" spc="195" dirty="0">
                <a:solidFill>
                  <a:srgbClr val="534949"/>
                </a:solidFill>
                <a:latin typeface="Trebuchet MS"/>
                <a:cs typeface="Trebuchet MS"/>
              </a:rPr>
              <a:t> </a:t>
            </a:r>
            <a:r>
              <a:rPr sz="2000" spc="60" dirty="0">
                <a:solidFill>
                  <a:srgbClr val="534949"/>
                </a:solidFill>
                <a:latin typeface="Trebuchet MS"/>
                <a:cs typeface="Trebuchet MS"/>
              </a:rPr>
              <a:t>refinement,</a:t>
            </a:r>
            <a:r>
              <a:rPr sz="2000" spc="195" dirty="0">
                <a:solidFill>
                  <a:srgbClr val="534949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534949"/>
                </a:solidFill>
                <a:latin typeface="Trebuchet MS"/>
                <a:cs typeface="Trebuchet MS"/>
              </a:rPr>
              <a:t>all</a:t>
            </a:r>
            <a:r>
              <a:rPr sz="2000" spc="195" dirty="0">
                <a:solidFill>
                  <a:srgbClr val="534949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solidFill>
                  <a:srgbClr val="534949"/>
                </a:solidFill>
                <a:latin typeface="Trebuchet MS"/>
                <a:cs typeface="Trebuchet MS"/>
              </a:rPr>
              <a:t>of</a:t>
            </a:r>
            <a:r>
              <a:rPr sz="2000" spc="195" dirty="0">
                <a:solidFill>
                  <a:srgbClr val="534949"/>
                </a:solidFill>
                <a:latin typeface="Trebuchet MS"/>
                <a:cs typeface="Trebuchet MS"/>
              </a:rPr>
              <a:t> </a:t>
            </a:r>
            <a:r>
              <a:rPr sz="2000" spc="70" dirty="0">
                <a:solidFill>
                  <a:srgbClr val="534949"/>
                </a:solidFill>
                <a:latin typeface="Trebuchet MS"/>
                <a:cs typeface="Trebuchet MS"/>
              </a:rPr>
              <a:t>which</a:t>
            </a:r>
            <a:r>
              <a:rPr sz="2000" spc="195" dirty="0">
                <a:solidFill>
                  <a:srgbClr val="534949"/>
                </a:solidFill>
                <a:latin typeface="Trebuchet MS"/>
                <a:cs typeface="Trebuchet MS"/>
              </a:rPr>
              <a:t> </a:t>
            </a:r>
            <a:r>
              <a:rPr sz="2000" spc="85" dirty="0">
                <a:solidFill>
                  <a:srgbClr val="534949"/>
                </a:solidFill>
                <a:latin typeface="Trebuchet MS"/>
                <a:cs typeface="Trebuchet MS"/>
              </a:rPr>
              <a:t>can</a:t>
            </a:r>
            <a:r>
              <a:rPr sz="2000" spc="195" dirty="0">
                <a:solidFill>
                  <a:srgbClr val="534949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534949"/>
                </a:solidFill>
                <a:latin typeface="Trebuchet MS"/>
                <a:cs typeface="Trebuchet MS"/>
              </a:rPr>
              <a:t>be</a:t>
            </a:r>
            <a:r>
              <a:rPr sz="2000" spc="195" dirty="0">
                <a:solidFill>
                  <a:srgbClr val="534949"/>
                </a:solidFill>
                <a:latin typeface="Trebuchet MS"/>
                <a:cs typeface="Trebuchet MS"/>
              </a:rPr>
              <a:t> </a:t>
            </a:r>
            <a:r>
              <a:rPr sz="2000" spc="130" dirty="0">
                <a:solidFill>
                  <a:srgbClr val="534949"/>
                </a:solidFill>
                <a:latin typeface="Trebuchet MS"/>
                <a:cs typeface="Trebuchet MS"/>
              </a:rPr>
              <a:t>seamlessly</a:t>
            </a:r>
            <a:endParaRPr sz="20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</a:pPr>
            <a:r>
              <a:rPr sz="2000" spc="70" dirty="0">
                <a:solidFill>
                  <a:srgbClr val="534949"/>
                </a:solidFill>
                <a:latin typeface="Trebuchet MS"/>
                <a:cs typeface="Trebuchet MS"/>
              </a:rPr>
              <a:t>integrated </a:t>
            </a:r>
            <a:r>
              <a:rPr sz="2000" spc="35" dirty="0">
                <a:solidFill>
                  <a:srgbClr val="534949"/>
                </a:solidFill>
                <a:latin typeface="Trebuchet MS"/>
                <a:cs typeface="Trebuchet MS"/>
              </a:rPr>
              <a:t>into </a:t>
            </a:r>
            <a:r>
              <a:rPr sz="2000" spc="30" dirty="0">
                <a:solidFill>
                  <a:srgbClr val="534949"/>
                </a:solidFill>
                <a:latin typeface="Trebuchet MS"/>
                <a:cs typeface="Trebuchet MS"/>
              </a:rPr>
              <a:t>the </a:t>
            </a:r>
            <a:r>
              <a:rPr sz="2000" spc="70" dirty="0">
                <a:solidFill>
                  <a:srgbClr val="534949"/>
                </a:solidFill>
                <a:latin typeface="Trebuchet MS"/>
                <a:cs typeface="Trebuchet MS"/>
              </a:rPr>
              <a:t>larger </a:t>
            </a:r>
            <a:r>
              <a:rPr sz="2000" spc="90" dirty="0">
                <a:solidFill>
                  <a:srgbClr val="534949"/>
                </a:solidFill>
                <a:latin typeface="Trebuchet MS"/>
                <a:cs typeface="Trebuchet MS"/>
              </a:rPr>
              <a:t>supply</a:t>
            </a:r>
            <a:r>
              <a:rPr sz="2000" spc="765" dirty="0">
                <a:solidFill>
                  <a:srgbClr val="534949"/>
                </a:solidFill>
                <a:latin typeface="Trebuchet MS"/>
                <a:cs typeface="Trebuchet MS"/>
              </a:rPr>
              <a:t> </a:t>
            </a:r>
            <a:r>
              <a:rPr sz="2000" spc="80" dirty="0">
                <a:solidFill>
                  <a:srgbClr val="534949"/>
                </a:solidFill>
                <a:latin typeface="Trebuchet MS"/>
                <a:cs typeface="Trebuchet MS"/>
              </a:rPr>
              <a:t>chain.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5414" y="1646770"/>
            <a:ext cx="6614109" cy="4769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398" y="152400"/>
            <a:ext cx="8814435" cy="1346835"/>
          </a:xfrm>
          <a:prstGeom prst="rect">
            <a:avLst/>
          </a:prstGeom>
          <a:solidFill>
            <a:srgbClr val="665B5B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3200" spc="305" dirty="0"/>
              <a:t>SCM</a:t>
            </a:r>
            <a:r>
              <a:rPr sz="3200" spc="225" dirty="0"/>
              <a:t> </a:t>
            </a:r>
            <a:r>
              <a:rPr sz="3200" spc="285" dirty="0"/>
              <a:t>PROCESSES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494155" y="6388520"/>
            <a:ext cx="623443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25" dirty="0">
                <a:latin typeface="Trebuchet MS"/>
                <a:cs typeface="Trebuchet MS"/>
              </a:rPr>
              <a:t>Source:</a:t>
            </a:r>
            <a:r>
              <a:rPr sz="900" spc="-45" dirty="0">
                <a:latin typeface="Trebuchet MS"/>
                <a:cs typeface="Trebuchet MS"/>
              </a:rPr>
              <a:t> </a:t>
            </a:r>
            <a:r>
              <a:rPr sz="900" spc="-20" dirty="0">
                <a:latin typeface="Trebuchet MS"/>
                <a:cs typeface="Trebuchet MS"/>
              </a:rPr>
              <a:t>Adapted</a:t>
            </a:r>
            <a:r>
              <a:rPr sz="900" spc="-40" dirty="0">
                <a:latin typeface="Trebuchet MS"/>
                <a:cs typeface="Trebuchet MS"/>
              </a:rPr>
              <a:t> </a:t>
            </a:r>
            <a:r>
              <a:rPr sz="900" spc="-25" dirty="0">
                <a:latin typeface="Trebuchet MS"/>
                <a:cs typeface="Trebuchet MS"/>
              </a:rPr>
              <a:t>from</a:t>
            </a:r>
            <a:r>
              <a:rPr sz="900" spc="-40" dirty="0">
                <a:latin typeface="Trebuchet MS"/>
                <a:cs typeface="Trebuchet MS"/>
              </a:rPr>
              <a:t> </a:t>
            </a:r>
            <a:r>
              <a:rPr sz="900" spc="5" dirty="0">
                <a:latin typeface="Trebuchet MS"/>
                <a:cs typeface="Trebuchet MS"/>
              </a:rPr>
              <a:t>Douglas</a:t>
            </a:r>
            <a:r>
              <a:rPr sz="900" spc="-45" dirty="0">
                <a:latin typeface="Trebuchet MS"/>
                <a:cs typeface="Trebuchet MS"/>
              </a:rPr>
              <a:t> </a:t>
            </a:r>
            <a:r>
              <a:rPr sz="900" spc="-20" dirty="0">
                <a:latin typeface="Trebuchet MS"/>
                <a:cs typeface="Trebuchet MS"/>
              </a:rPr>
              <a:t>M.</a:t>
            </a:r>
            <a:r>
              <a:rPr sz="900" spc="-40" dirty="0">
                <a:latin typeface="Trebuchet MS"/>
                <a:cs typeface="Trebuchet MS"/>
              </a:rPr>
              <a:t> </a:t>
            </a:r>
            <a:r>
              <a:rPr sz="900" spc="-30" dirty="0">
                <a:latin typeface="Trebuchet MS"/>
                <a:cs typeface="Trebuchet MS"/>
              </a:rPr>
              <a:t>Lambert,</a:t>
            </a:r>
            <a:r>
              <a:rPr sz="900" spc="-40" dirty="0">
                <a:latin typeface="Trebuchet MS"/>
                <a:cs typeface="Trebuchet MS"/>
              </a:rPr>
              <a:t> </a:t>
            </a:r>
            <a:r>
              <a:rPr sz="900" dirty="0">
                <a:latin typeface="Trebuchet MS"/>
                <a:cs typeface="Trebuchet MS"/>
              </a:rPr>
              <a:t>Martha</a:t>
            </a:r>
            <a:r>
              <a:rPr sz="900" spc="-40" dirty="0">
                <a:latin typeface="Trebuchet MS"/>
                <a:cs typeface="Trebuchet MS"/>
              </a:rPr>
              <a:t> </a:t>
            </a:r>
            <a:r>
              <a:rPr sz="900" spc="-70" dirty="0">
                <a:latin typeface="Trebuchet MS"/>
                <a:cs typeface="Trebuchet MS"/>
              </a:rPr>
              <a:t>C.</a:t>
            </a:r>
            <a:r>
              <a:rPr sz="900" spc="-45" dirty="0">
                <a:latin typeface="Trebuchet MS"/>
                <a:cs typeface="Trebuchet MS"/>
              </a:rPr>
              <a:t> </a:t>
            </a:r>
            <a:r>
              <a:rPr sz="900" spc="-40" dirty="0">
                <a:latin typeface="Trebuchet MS"/>
                <a:cs typeface="Trebuchet MS"/>
              </a:rPr>
              <a:t>Cooper, </a:t>
            </a:r>
            <a:r>
              <a:rPr sz="900" spc="-5" dirty="0">
                <a:latin typeface="Trebuchet MS"/>
                <a:cs typeface="Trebuchet MS"/>
              </a:rPr>
              <a:t>and</a:t>
            </a:r>
            <a:r>
              <a:rPr sz="900" spc="-40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Janus</a:t>
            </a:r>
            <a:r>
              <a:rPr sz="900" spc="-40" dirty="0">
                <a:latin typeface="Trebuchet MS"/>
                <a:cs typeface="Trebuchet MS"/>
              </a:rPr>
              <a:t> D.</a:t>
            </a:r>
            <a:r>
              <a:rPr sz="900" spc="-45" dirty="0">
                <a:latin typeface="Trebuchet MS"/>
                <a:cs typeface="Trebuchet MS"/>
              </a:rPr>
              <a:t> </a:t>
            </a:r>
            <a:r>
              <a:rPr sz="900" spc="-15" dirty="0">
                <a:latin typeface="Trebuchet MS"/>
                <a:cs typeface="Trebuchet MS"/>
              </a:rPr>
              <a:t>Pagh,</a:t>
            </a:r>
            <a:r>
              <a:rPr sz="900" spc="-40" dirty="0">
                <a:latin typeface="Trebuchet MS"/>
                <a:cs typeface="Trebuchet MS"/>
              </a:rPr>
              <a:t> </a:t>
            </a:r>
            <a:r>
              <a:rPr sz="900" spc="-30" dirty="0">
                <a:latin typeface="Trebuchet MS"/>
                <a:cs typeface="Trebuchet MS"/>
              </a:rPr>
              <a:t>“Supply</a:t>
            </a:r>
            <a:r>
              <a:rPr sz="900" spc="-40" dirty="0">
                <a:latin typeface="Trebuchet MS"/>
                <a:cs typeface="Trebuchet MS"/>
              </a:rPr>
              <a:t> </a:t>
            </a:r>
            <a:r>
              <a:rPr sz="900" spc="-15" dirty="0">
                <a:latin typeface="Trebuchet MS"/>
                <a:cs typeface="Trebuchet MS"/>
              </a:rPr>
              <a:t>Chain</a:t>
            </a:r>
            <a:r>
              <a:rPr sz="900" spc="-45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Management:</a:t>
            </a:r>
            <a:r>
              <a:rPr sz="900" spc="-40" dirty="0">
                <a:latin typeface="Trebuchet MS"/>
                <a:cs typeface="Trebuchet MS"/>
              </a:rPr>
              <a:t> </a:t>
            </a:r>
            <a:r>
              <a:rPr sz="900" spc="-15" dirty="0">
                <a:latin typeface="Trebuchet MS"/>
                <a:cs typeface="Trebuchet MS"/>
              </a:rPr>
              <a:t>Implementation  </a:t>
            </a:r>
            <a:r>
              <a:rPr sz="900" spc="15" dirty="0">
                <a:latin typeface="Trebuchet MS"/>
                <a:cs typeface="Trebuchet MS"/>
              </a:rPr>
              <a:t>Issues</a:t>
            </a:r>
            <a:r>
              <a:rPr sz="900" spc="-50" dirty="0">
                <a:latin typeface="Trebuchet MS"/>
                <a:cs typeface="Trebuchet MS"/>
              </a:rPr>
              <a:t> </a:t>
            </a:r>
            <a:r>
              <a:rPr sz="900" spc="-5" dirty="0">
                <a:latin typeface="Trebuchet MS"/>
                <a:cs typeface="Trebuchet MS"/>
              </a:rPr>
              <a:t>and</a:t>
            </a:r>
            <a:r>
              <a:rPr sz="900" spc="-45" dirty="0">
                <a:latin typeface="Trebuchet MS"/>
                <a:cs typeface="Trebuchet MS"/>
              </a:rPr>
              <a:t> </a:t>
            </a:r>
            <a:r>
              <a:rPr sz="900" spc="-5" dirty="0">
                <a:latin typeface="Trebuchet MS"/>
                <a:cs typeface="Trebuchet MS"/>
              </a:rPr>
              <a:t>Research</a:t>
            </a:r>
            <a:r>
              <a:rPr sz="900" spc="-50" dirty="0">
                <a:latin typeface="Trebuchet MS"/>
                <a:cs typeface="Trebuchet MS"/>
              </a:rPr>
              <a:t> </a:t>
            </a:r>
            <a:r>
              <a:rPr sz="900" spc="-40" dirty="0">
                <a:latin typeface="Trebuchet MS"/>
                <a:cs typeface="Trebuchet MS"/>
              </a:rPr>
              <a:t>Opportunities,”</a:t>
            </a:r>
            <a:r>
              <a:rPr sz="900" spc="-45" dirty="0">
                <a:latin typeface="Trebuchet MS"/>
                <a:cs typeface="Trebuchet MS"/>
              </a:rPr>
              <a:t> </a:t>
            </a:r>
            <a:r>
              <a:rPr sz="900" spc="-40" dirty="0">
                <a:latin typeface="Trebuchet MS"/>
                <a:cs typeface="Trebuchet MS"/>
              </a:rPr>
              <a:t>The</a:t>
            </a:r>
            <a:r>
              <a:rPr sz="900" spc="-45" dirty="0">
                <a:latin typeface="Trebuchet MS"/>
                <a:cs typeface="Trebuchet MS"/>
              </a:rPr>
              <a:t> </a:t>
            </a:r>
            <a:r>
              <a:rPr sz="900" spc="-25" dirty="0">
                <a:latin typeface="Trebuchet MS"/>
                <a:cs typeface="Trebuchet MS"/>
              </a:rPr>
              <a:t>International</a:t>
            </a:r>
            <a:r>
              <a:rPr sz="900" spc="-50" dirty="0">
                <a:latin typeface="Trebuchet MS"/>
                <a:cs typeface="Trebuchet MS"/>
              </a:rPr>
              <a:t> </a:t>
            </a:r>
            <a:r>
              <a:rPr sz="900" spc="-30" dirty="0">
                <a:latin typeface="Trebuchet MS"/>
                <a:cs typeface="Trebuchet MS"/>
              </a:rPr>
              <a:t>Journal</a:t>
            </a:r>
            <a:r>
              <a:rPr sz="900" spc="-45" dirty="0">
                <a:latin typeface="Trebuchet MS"/>
                <a:cs typeface="Trebuchet MS"/>
              </a:rPr>
              <a:t> </a:t>
            </a:r>
            <a:r>
              <a:rPr sz="900" spc="-30" dirty="0">
                <a:latin typeface="Trebuchet MS"/>
                <a:cs typeface="Trebuchet MS"/>
              </a:rPr>
              <a:t>of</a:t>
            </a:r>
            <a:r>
              <a:rPr sz="900" spc="-45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Logistics</a:t>
            </a:r>
            <a:r>
              <a:rPr sz="900" spc="-50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Management,</a:t>
            </a:r>
            <a:r>
              <a:rPr sz="900" spc="-45" dirty="0">
                <a:latin typeface="Trebuchet MS"/>
                <a:cs typeface="Trebuchet MS"/>
              </a:rPr>
              <a:t> </a:t>
            </a:r>
            <a:r>
              <a:rPr sz="900" spc="-60" dirty="0">
                <a:latin typeface="Trebuchet MS"/>
                <a:cs typeface="Trebuchet MS"/>
              </a:rPr>
              <a:t>Vol.</a:t>
            </a:r>
            <a:r>
              <a:rPr sz="900" spc="-45" dirty="0">
                <a:latin typeface="Trebuchet MS"/>
                <a:cs typeface="Trebuchet MS"/>
              </a:rPr>
              <a:t> </a:t>
            </a:r>
            <a:r>
              <a:rPr sz="900" spc="-30" dirty="0">
                <a:latin typeface="Trebuchet MS"/>
                <a:cs typeface="Trebuchet MS"/>
              </a:rPr>
              <a:t>9,</a:t>
            </a:r>
            <a:r>
              <a:rPr sz="900" spc="-50" dirty="0">
                <a:latin typeface="Trebuchet MS"/>
                <a:cs typeface="Trebuchet MS"/>
              </a:rPr>
              <a:t> </a:t>
            </a:r>
            <a:r>
              <a:rPr sz="900" spc="-40" dirty="0">
                <a:latin typeface="Trebuchet MS"/>
                <a:cs typeface="Trebuchet MS"/>
              </a:rPr>
              <a:t>No.</a:t>
            </a:r>
            <a:r>
              <a:rPr sz="900" spc="-45" dirty="0">
                <a:latin typeface="Trebuchet MS"/>
                <a:cs typeface="Trebuchet MS"/>
              </a:rPr>
              <a:t> </a:t>
            </a:r>
            <a:r>
              <a:rPr sz="900" spc="55" dirty="0">
                <a:latin typeface="Trebuchet MS"/>
                <a:cs typeface="Trebuchet MS"/>
              </a:rPr>
              <a:t>2</a:t>
            </a:r>
            <a:r>
              <a:rPr sz="900" spc="-50" dirty="0">
                <a:latin typeface="Trebuchet MS"/>
                <a:cs typeface="Trebuchet MS"/>
              </a:rPr>
              <a:t> </a:t>
            </a:r>
            <a:r>
              <a:rPr sz="900" spc="-5" dirty="0">
                <a:latin typeface="Trebuchet MS"/>
                <a:cs typeface="Trebuchet MS"/>
              </a:rPr>
              <a:t>(1998),</a:t>
            </a:r>
            <a:r>
              <a:rPr sz="900" spc="-45" dirty="0">
                <a:latin typeface="Trebuchet MS"/>
                <a:cs typeface="Trebuchet MS"/>
              </a:rPr>
              <a:t> </a:t>
            </a:r>
            <a:r>
              <a:rPr sz="900" spc="-70" dirty="0">
                <a:latin typeface="Trebuchet MS"/>
                <a:cs typeface="Trebuchet MS"/>
              </a:rPr>
              <a:t>p.</a:t>
            </a:r>
            <a:r>
              <a:rPr sz="900" spc="-45" dirty="0">
                <a:latin typeface="Trebuchet MS"/>
                <a:cs typeface="Trebuchet MS"/>
              </a:rPr>
              <a:t> </a:t>
            </a:r>
            <a:r>
              <a:rPr sz="900" spc="-30" dirty="0">
                <a:latin typeface="Trebuchet MS"/>
                <a:cs typeface="Trebuchet MS"/>
              </a:rPr>
              <a:t>2.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634972"/>
            <a:ext cx="8832215" cy="5045710"/>
            <a:chOff x="152400" y="1634972"/>
            <a:chExt cx="8832215" cy="5045710"/>
          </a:xfrm>
        </p:grpSpPr>
        <p:sp>
          <p:nvSpPr>
            <p:cNvPr id="3" name="object 3"/>
            <p:cNvSpPr/>
            <p:nvPr/>
          </p:nvSpPr>
          <p:spPr>
            <a:xfrm>
              <a:off x="3470567" y="4160522"/>
              <a:ext cx="2227808" cy="2227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78135" y="4862945"/>
              <a:ext cx="1608518" cy="8146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08629" y="4171912"/>
              <a:ext cx="2152637" cy="21526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34064" y="4857712"/>
            <a:ext cx="1509395" cy="74930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53340">
              <a:lnSpc>
                <a:spcPts val="2700"/>
              </a:lnSpc>
              <a:spcBef>
                <a:spcPts val="440"/>
              </a:spcBef>
            </a:pPr>
            <a:r>
              <a:rPr sz="2500" spc="-25" dirty="0">
                <a:solidFill>
                  <a:srgbClr val="FFFFFF"/>
                </a:solidFill>
                <a:latin typeface="Trebuchet MS"/>
                <a:cs typeface="Trebuchet MS"/>
              </a:rPr>
              <a:t>Marketing  </a:t>
            </a:r>
            <a:r>
              <a:rPr sz="2500" spc="-60" dirty="0">
                <a:solidFill>
                  <a:srgbClr val="FFFFFF"/>
                </a:solidFill>
                <a:latin typeface="Trebuchet MS"/>
                <a:cs typeface="Trebuchet MS"/>
              </a:rPr>
              <a:t>Ope</a:t>
            </a:r>
            <a:r>
              <a:rPr sz="2500" spc="-100" dirty="0">
                <a:solidFill>
                  <a:srgbClr val="FFFFFF"/>
                </a:solidFill>
                <a:latin typeface="Trebuchet MS"/>
                <a:cs typeface="Trebuchet MS"/>
              </a:rPr>
              <a:t>rat</a:t>
            </a:r>
            <a:r>
              <a:rPr sz="2500" spc="-10" dirty="0">
                <a:solidFill>
                  <a:srgbClr val="FFFFFF"/>
                </a:solidFill>
                <a:latin typeface="Trebuchet MS"/>
                <a:cs typeface="Trebuchet MS"/>
              </a:rPr>
              <a:t>ions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47897" y="3699167"/>
            <a:ext cx="2643505" cy="1712595"/>
            <a:chOff x="847897" y="3699167"/>
            <a:chExt cx="2643505" cy="1712595"/>
          </a:xfrm>
        </p:grpSpPr>
        <p:sp>
          <p:nvSpPr>
            <p:cNvPr id="8" name="object 8"/>
            <p:cNvSpPr/>
            <p:nvPr/>
          </p:nvSpPr>
          <p:spPr>
            <a:xfrm>
              <a:off x="1820481" y="4339245"/>
              <a:ext cx="1670862" cy="8853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59712" y="4352988"/>
              <a:ext cx="1595501" cy="8094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7897" y="3699167"/>
              <a:ext cx="2119744" cy="171241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6086" y="3757358"/>
              <a:ext cx="1891144" cy="134665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4843" y="3712768"/>
              <a:ext cx="2044995" cy="163600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54350" y="3759415"/>
            <a:ext cx="1781810" cy="12725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451484">
              <a:lnSpc>
                <a:spcPts val="1900"/>
              </a:lnSpc>
              <a:spcBef>
                <a:spcPts val="380"/>
              </a:spcBef>
            </a:pP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Customer 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Relationship 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Manage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nt</a:t>
            </a:r>
            <a:endParaRPr sz="1800">
              <a:latin typeface="Trebuchet MS"/>
              <a:cs typeface="Trebuchet MS"/>
            </a:endParaRPr>
          </a:p>
          <a:p>
            <a:pPr marL="127000" marR="5080" indent="-114300">
              <a:lnSpc>
                <a:spcPts val="1600"/>
              </a:lnSpc>
              <a:spcBef>
                <a:spcPts val="680"/>
              </a:spcBef>
              <a:buSzPct val="92857"/>
              <a:buChar char="•"/>
              <a:tabLst>
                <a:tab pos="132080" algn="l"/>
              </a:tabLst>
            </a:pP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Understand</a:t>
            </a:r>
            <a:r>
              <a:rPr sz="14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customer 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needs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352497" y="1907768"/>
            <a:ext cx="2120265" cy="2344420"/>
            <a:chOff x="2352497" y="1907768"/>
            <a:chExt cx="2120265" cy="2344420"/>
          </a:xfrm>
        </p:grpSpPr>
        <p:sp>
          <p:nvSpPr>
            <p:cNvPr id="15" name="object 15"/>
            <p:cNvSpPr/>
            <p:nvPr/>
          </p:nvSpPr>
          <p:spPr>
            <a:xfrm>
              <a:off x="3208705" y="2647607"/>
              <a:ext cx="1068185" cy="16043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46615" y="2658110"/>
              <a:ext cx="992416" cy="153012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52497" y="1907768"/>
              <a:ext cx="2119744" cy="170826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10688" y="1961807"/>
              <a:ext cx="1953488" cy="134665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90927" y="1917890"/>
              <a:ext cx="2044992" cy="163600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460421" y="1964537"/>
            <a:ext cx="1855470" cy="12725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25780">
              <a:lnSpc>
                <a:spcPts val="1900"/>
              </a:lnSpc>
              <a:spcBef>
                <a:spcPts val="380"/>
              </a:spcBef>
            </a:pP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Supplier 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Relationship 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Manage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nt</a:t>
            </a:r>
            <a:endParaRPr sz="1800">
              <a:latin typeface="Trebuchet MS"/>
              <a:cs typeface="Trebuchet MS"/>
            </a:endParaRPr>
          </a:p>
          <a:p>
            <a:pPr marL="127000" marR="5080" indent="-114300">
              <a:lnSpc>
                <a:spcPts val="1600"/>
              </a:lnSpc>
              <a:spcBef>
                <a:spcPts val="680"/>
              </a:spcBef>
              <a:buSzPct val="92857"/>
              <a:buChar char="•"/>
              <a:tabLst>
                <a:tab pos="132080" algn="l"/>
              </a:tabLst>
            </a:pP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Collaboration</a:t>
            </a:r>
            <a:r>
              <a:rPr sz="14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between  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Buyers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4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suppliers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696688" y="1907768"/>
            <a:ext cx="2120265" cy="2344420"/>
            <a:chOff x="4696688" y="1907768"/>
            <a:chExt cx="2120265" cy="2344420"/>
          </a:xfrm>
        </p:grpSpPr>
        <p:sp>
          <p:nvSpPr>
            <p:cNvPr id="22" name="object 22"/>
            <p:cNvSpPr/>
            <p:nvPr/>
          </p:nvSpPr>
          <p:spPr>
            <a:xfrm>
              <a:off x="4892039" y="2647607"/>
              <a:ext cx="1068185" cy="160435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30863" y="2658110"/>
              <a:ext cx="992403" cy="153012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96688" y="1907768"/>
              <a:ext cx="2119744" cy="170826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54879" y="1961798"/>
              <a:ext cx="1837105" cy="109312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33963" y="1917890"/>
              <a:ext cx="2045004" cy="163600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803470" y="1964537"/>
            <a:ext cx="1743075" cy="10185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380"/>
              </a:spcBef>
            </a:pP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Customer</a:t>
            </a:r>
            <a:r>
              <a:rPr sz="18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Service 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Management</a:t>
            </a:r>
            <a:endParaRPr sz="1800">
              <a:latin typeface="Trebuchet MS"/>
              <a:cs typeface="Trebuchet MS"/>
            </a:endParaRPr>
          </a:p>
          <a:p>
            <a:pPr marL="127000" marR="306070" indent="-114300">
              <a:lnSpc>
                <a:spcPts val="1500"/>
              </a:lnSpc>
              <a:spcBef>
                <a:spcPts val="760"/>
              </a:spcBef>
              <a:buSzPct val="92857"/>
              <a:buChar char="•"/>
              <a:tabLst>
                <a:tab pos="132080" algn="l"/>
              </a:tabLst>
            </a:pP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Provide 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real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time  information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677598" y="3699167"/>
            <a:ext cx="2643505" cy="1712595"/>
            <a:chOff x="5677598" y="3699167"/>
            <a:chExt cx="2643505" cy="1712595"/>
          </a:xfrm>
        </p:grpSpPr>
        <p:sp>
          <p:nvSpPr>
            <p:cNvPr id="29" name="object 29"/>
            <p:cNvSpPr/>
            <p:nvPr/>
          </p:nvSpPr>
          <p:spPr>
            <a:xfrm>
              <a:off x="5677598" y="4339245"/>
              <a:ext cx="1670862" cy="88530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14669" y="4352988"/>
              <a:ext cx="1595513" cy="80943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01295" y="3699167"/>
              <a:ext cx="2119744" cy="171241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59487" y="3757356"/>
              <a:ext cx="1675015" cy="113053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40042" y="3712768"/>
              <a:ext cx="2045004" cy="163600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309550" y="3759415"/>
            <a:ext cx="1570990" cy="10566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241300">
              <a:lnSpc>
                <a:spcPts val="1900"/>
              </a:lnSpc>
              <a:spcBef>
                <a:spcPts val="380"/>
              </a:spcBef>
            </a:pP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Demand 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Manage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nt</a:t>
            </a:r>
            <a:endParaRPr sz="1800">
              <a:latin typeface="Trebuchet MS"/>
              <a:cs typeface="Trebuchet MS"/>
            </a:endParaRPr>
          </a:p>
          <a:p>
            <a:pPr marL="131445" indent="-119380">
              <a:lnSpc>
                <a:spcPct val="100000"/>
              </a:lnSpc>
              <a:spcBef>
                <a:spcPts val="560"/>
              </a:spcBef>
              <a:buSzPct val="92857"/>
              <a:buChar char="•"/>
              <a:tabLst>
                <a:tab pos="132080" algn="l"/>
              </a:tabLst>
            </a:pP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Better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tools</a:t>
            </a:r>
            <a:endParaRPr sz="1400">
              <a:latin typeface="Trebuchet MS"/>
              <a:cs typeface="Trebuchet MS"/>
            </a:endParaRPr>
          </a:p>
          <a:p>
            <a:pPr marL="131445" indent="-119380">
              <a:lnSpc>
                <a:spcPct val="100000"/>
              </a:lnSpc>
              <a:spcBef>
                <a:spcPts val="120"/>
              </a:spcBef>
              <a:buSzPct val="92857"/>
              <a:buChar char="•"/>
              <a:tabLst>
                <a:tab pos="132080" algn="l"/>
              </a:tabLst>
            </a:pP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Availability 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52398" y="152400"/>
            <a:ext cx="8814435" cy="1346835"/>
          </a:xfrm>
          <a:prstGeom prst="rect">
            <a:avLst/>
          </a:prstGeom>
          <a:solidFill>
            <a:srgbClr val="665B5B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31750" algn="ctr">
              <a:lnSpc>
                <a:spcPct val="100000"/>
              </a:lnSpc>
            </a:pPr>
            <a:r>
              <a:rPr sz="3200" spc="195" dirty="0"/>
              <a:t>MO </a:t>
            </a:r>
            <a:r>
              <a:rPr sz="3200" spc="100" dirty="0"/>
              <a:t>IN </a:t>
            </a:r>
            <a:r>
              <a:rPr sz="3200" spc="125" dirty="0"/>
              <a:t>RELATION </a:t>
            </a:r>
            <a:r>
              <a:rPr sz="3200" spc="-130" dirty="0"/>
              <a:t>TO</a:t>
            </a:r>
            <a:r>
              <a:rPr sz="3200" spc="505" dirty="0"/>
              <a:t> </a:t>
            </a:r>
            <a:r>
              <a:rPr sz="3200" spc="370" dirty="0"/>
              <a:t>SCM</a:t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634972"/>
            <a:ext cx="8832215" cy="5045710"/>
            <a:chOff x="152400" y="1634972"/>
            <a:chExt cx="8832215" cy="5045710"/>
          </a:xfrm>
        </p:grpSpPr>
        <p:sp>
          <p:nvSpPr>
            <p:cNvPr id="3" name="object 3"/>
            <p:cNvSpPr/>
            <p:nvPr/>
          </p:nvSpPr>
          <p:spPr>
            <a:xfrm>
              <a:off x="1185965" y="4171327"/>
              <a:ext cx="540385" cy="2058035"/>
            </a:xfrm>
            <a:custGeom>
              <a:avLst/>
              <a:gdLst/>
              <a:ahLst/>
              <a:cxnLst/>
              <a:rect l="l" t="t" r="r" b="b"/>
              <a:pathLst>
                <a:path w="540385" h="2058035">
                  <a:moveTo>
                    <a:pt x="0" y="0"/>
                  </a:moveTo>
                  <a:lnTo>
                    <a:pt x="269982" y="0"/>
                  </a:lnTo>
                  <a:lnTo>
                    <a:pt x="269982" y="2057798"/>
                  </a:lnTo>
                  <a:lnTo>
                    <a:pt x="539965" y="2057798"/>
                  </a:lnTo>
                </a:path>
                <a:path w="540385" h="2058035">
                  <a:moveTo>
                    <a:pt x="0" y="0"/>
                  </a:moveTo>
                  <a:lnTo>
                    <a:pt x="269982" y="0"/>
                  </a:lnTo>
                  <a:lnTo>
                    <a:pt x="269982" y="1028899"/>
                  </a:lnTo>
                  <a:lnTo>
                    <a:pt x="539965" y="1028899"/>
                  </a:lnTo>
                </a:path>
              </a:pathLst>
            </a:custGeom>
            <a:ln w="9999">
              <a:solidFill>
                <a:srgbClr val="AE6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5965" y="4171327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5">
                  <a:moveTo>
                    <a:pt x="0" y="0"/>
                  </a:moveTo>
                  <a:lnTo>
                    <a:pt x="539965" y="0"/>
                  </a:lnTo>
                </a:path>
              </a:pathLst>
            </a:custGeom>
            <a:ln w="9999">
              <a:solidFill>
                <a:srgbClr val="AE6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5965" y="3142424"/>
              <a:ext cx="540385" cy="1029335"/>
            </a:xfrm>
            <a:custGeom>
              <a:avLst/>
              <a:gdLst/>
              <a:ahLst/>
              <a:cxnLst/>
              <a:rect l="l" t="t" r="r" b="b"/>
              <a:pathLst>
                <a:path w="540385" h="1029335">
                  <a:moveTo>
                    <a:pt x="0" y="1028899"/>
                  </a:moveTo>
                  <a:lnTo>
                    <a:pt x="269982" y="1028899"/>
                  </a:lnTo>
                  <a:lnTo>
                    <a:pt x="269982" y="0"/>
                  </a:lnTo>
                  <a:lnTo>
                    <a:pt x="539965" y="0"/>
                  </a:lnTo>
                </a:path>
              </a:pathLst>
            </a:custGeom>
            <a:ln w="9999">
              <a:solidFill>
                <a:srgbClr val="AE6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5965" y="2113521"/>
              <a:ext cx="540385" cy="2058035"/>
            </a:xfrm>
            <a:custGeom>
              <a:avLst/>
              <a:gdLst/>
              <a:ahLst/>
              <a:cxnLst/>
              <a:rect l="l" t="t" r="r" b="b"/>
              <a:pathLst>
                <a:path w="540385" h="2058035">
                  <a:moveTo>
                    <a:pt x="0" y="2057798"/>
                  </a:moveTo>
                  <a:lnTo>
                    <a:pt x="269982" y="2057798"/>
                  </a:lnTo>
                  <a:lnTo>
                    <a:pt x="269982" y="0"/>
                  </a:lnTo>
                  <a:lnTo>
                    <a:pt x="539965" y="0"/>
                  </a:lnTo>
                </a:path>
              </a:pathLst>
            </a:custGeom>
            <a:ln w="9999">
              <a:solidFill>
                <a:srgbClr val="AE6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4196" y="2539542"/>
              <a:ext cx="897774" cy="33126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6047" y="2959328"/>
              <a:ext cx="378228" cy="24730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2846" y="2553347"/>
              <a:ext cx="823119" cy="32359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2398" y="152400"/>
            <a:ext cx="8814435" cy="1346835"/>
          </a:xfrm>
          <a:prstGeom prst="rect">
            <a:avLst/>
          </a:prstGeom>
          <a:solidFill>
            <a:srgbClr val="665B5B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363855">
              <a:lnSpc>
                <a:spcPct val="100000"/>
              </a:lnSpc>
            </a:pPr>
            <a:r>
              <a:rPr sz="3200" spc="185" dirty="0"/>
              <a:t>CUSTOMER </a:t>
            </a:r>
            <a:r>
              <a:rPr sz="3200" spc="175" dirty="0"/>
              <a:t>RELATIONSHIP</a:t>
            </a:r>
            <a:r>
              <a:rPr sz="3200" spc="270" dirty="0"/>
              <a:t> </a:t>
            </a:r>
            <a:r>
              <a:rPr sz="3200" spc="220" dirty="0"/>
              <a:t>MANAGEMENT</a:t>
            </a:r>
            <a:endParaRPr sz="3200"/>
          </a:p>
        </p:txBody>
      </p:sp>
      <p:sp>
        <p:nvSpPr>
          <p:cNvPr id="11" name="object 11"/>
          <p:cNvSpPr txBox="1"/>
          <p:nvPr/>
        </p:nvSpPr>
        <p:spPr>
          <a:xfrm>
            <a:off x="632203" y="2978919"/>
            <a:ext cx="285115" cy="23787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10"/>
              </a:lnSpc>
            </a:pP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Sub-Processes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87487" y="1691641"/>
            <a:ext cx="2776855" cy="897890"/>
            <a:chOff x="1687487" y="1691641"/>
            <a:chExt cx="2776855" cy="897890"/>
          </a:xfrm>
        </p:grpSpPr>
        <p:sp>
          <p:nvSpPr>
            <p:cNvPr id="13" name="object 13"/>
            <p:cNvSpPr/>
            <p:nvPr/>
          </p:nvSpPr>
          <p:spPr>
            <a:xfrm>
              <a:off x="1687487" y="1691641"/>
              <a:ext cx="2776448" cy="8977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82088" y="1845419"/>
              <a:ext cx="1787232" cy="56942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25930" y="1701965"/>
              <a:ext cx="2699829" cy="8231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725930" y="1701965"/>
            <a:ext cx="2700020" cy="82359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629285" marR="505459" indent="-109855">
              <a:lnSpc>
                <a:spcPct val="119000"/>
              </a:lnSpc>
              <a:spcBef>
                <a:spcPts val="960"/>
              </a:spcBef>
            </a:pP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Review 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Corporate</a:t>
            </a:r>
            <a:r>
              <a:rPr sz="14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Marketing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Strategy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687487" y="2718258"/>
            <a:ext cx="2776855" cy="897890"/>
            <a:chOff x="1687487" y="2718258"/>
            <a:chExt cx="2776855" cy="897890"/>
          </a:xfrm>
        </p:grpSpPr>
        <p:sp>
          <p:nvSpPr>
            <p:cNvPr id="18" name="object 18"/>
            <p:cNvSpPr/>
            <p:nvPr/>
          </p:nvSpPr>
          <p:spPr>
            <a:xfrm>
              <a:off x="1687487" y="2718258"/>
              <a:ext cx="2776448" cy="8977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03120" y="2872046"/>
              <a:ext cx="1928558" cy="57357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25930" y="2730868"/>
              <a:ext cx="2699829" cy="8231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725930" y="2730868"/>
            <a:ext cx="2700020" cy="82359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450850" marR="436880" indent="193675">
              <a:lnSpc>
                <a:spcPct val="119000"/>
              </a:lnSpc>
              <a:spcBef>
                <a:spcPts val="960"/>
              </a:spcBef>
            </a:pP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Identify 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Criteria 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for  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Categorizing</a:t>
            </a:r>
            <a:r>
              <a:rPr sz="14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Customers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687487" y="3749041"/>
            <a:ext cx="2776855" cy="897890"/>
            <a:chOff x="1687487" y="3749041"/>
            <a:chExt cx="2776855" cy="897890"/>
          </a:xfrm>
        </p:grpSpPr>
        <p:sp>
          <p:nvSpPr>
            <p:cNvPr id="23" name="object 23"/>
            <p:cNvSpPr/>
            <p:nvPr/>
          </p:nvSpPr>
          <p:spPr>
            <a:xfrm>
              <a:off x="1687487" y="3749041"/>
              <a:ext cx="2776448" cy="89777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24647" y="3769822"/>
              <a:ext cx="2489657" cy="84789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25930" y="3759758"/>
              <a:ext cx="2699829" cy="82312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725930" y="3759758"/>
            <a:ext cx="2700020" cy="82359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69545" marR="155575" indent="205104">
              <a:lnSpc>
                <a:spcPts val="2000"/>
              </a:lnSpc>
              <a:spcBef>
                <a:spcPts val="30"/>
              </a:spcBef>
            </a:pP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Provide 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Guidelines 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Degree 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of Differentiation 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4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endParaRPr sz="1400">
              <a:latin typeface="Trebuchet MS"/>
              <a:cs typeface="Trebuchet MS"/>
            </a:endParaRPr>
          </a:p>
          <a:p>
            <a:pPr marL="289560">
              <a:lnSpc>
                <a:spcPct val="100000"/>
              </a:lnSpc>
              <a:spcBef>
                <a:spcPts val="400"/>
              </a:spcBef>
            </a:pP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Product/Service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Agreement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687487" y="4775662"/>
            <a:ext cx="2776855" cy="897890"/>
            <a:chOff x="1687487" y="4775662"/>
            <a:chExt cx="2776855" cy="897890"/>
          </a:xfrm>
        </p:grpSpPr>
        <p:sp>
          <p:nvSpPr>
            <p:cNvPr id="28" name="object 28"/>
            <p:cNvSpPr/>
            <p:nvPr/>
          </p:nvSpPr>
          <p:spPr>
            <a:xfrm>
              <a:off x="1687487" y="4775662"/>
              <a:ext cx="2776448" cy="89777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56904" y="4933602"/>
              <a:ext cx="1637601" cy="56942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5930" y="4788662"/>
              <a:ext cx="2699829" cy="82312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725930" y="4788661"/>
            <a:ext cx="2700020" cy="82359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976630" marR="583565" indent="-379730">
              <a:lnSpc>
                <a:spcPct val="119000"/>
              </a:lnSpc>
              <a:spcBef>
                <a:spcPts val="960"/>
              </a:spcBef>
            </a:pP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Develop</a:t>
            </a:r>
            <a:r>
              <a:rPr sz="14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Framework  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Metrics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687487" y="5806440"/>
            <a:ext cx="2776855" cy="897890"/>
            <a:chOff x="1687487" y="5806440"/>
            <a:chExt cx="2776855" cy="897890"/>
          </a:xfrm>
        </p:grpSpPr>
        <p:sp>
          <p:nvSpPr>
            <p:cNvPr id="33" name="object 33"/>
            <p:cNvSpPr/>
            <p:nvPr/>
          </p:nvSpPr>
          <p:spPr>
            <a:xfrm>
              <a:off x="1687487" y="5806440"/>
              <a:ext cx="2776448" cy="89777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37105" y="5827222"/>
              <a:ext cx="2477185" cy="84789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25930" y="5817564"/>
              <a:ext cx="2699829" cy="82311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725930" y="5817563"/>
            <a:ext cx="2700020" cy="82359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84150" marR="170180" algn="ctr">
              <a:lnSpc>
                <a:spcPts val="2000"/>
              </a:lnSpc>
              <a:spcBef>
                <a:spcPts val="30"/>
              </a:spcBef>
            </a:pP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Develop Guidelines 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Sharing  Process 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Improvement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Benefits</a:t>
            </a:r>
            <a:endParaRPr sz="1400">
              <a:latin typeface="Trebuchet MS"/>
              <a:cs typeface="Trebuchet MS"/>
            </a:endParaRPr>
          </a:p>
          <a:p>
            <a:pPr marL="6350" algn="ctr">
              <a:lnSpc>
                <a:spcPct val="100000"/>
              </a:lnSpc>
              <a:spcBef>
                <a:spcPts val="400"/>
              </a:spcBef>
            </a:pP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Customers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705006" y="1951787"/>
            <a:ext cx="1012825" cy="4399915"/>
            <a:chOff x="4705006" y="1951787"/>
            <a:chExt cx="1012825" cy="4399915"/>
          </a:xfrm>
        </p:grpSpPr>
        <p:sp>
          <p:nvSpPr>
            <p:cNvPr id="38" name="object 38"/>
            <p:cNvSpPr/>
            <p:nvPr/>
          </p:nvSpPr>
          <p:spPr>
            <a:xfrm>
              <a:off x="5328284" y="4151477"/>
              <a:ext cx="384175" cy="2195195"/>
            </a:xfrm>
            <a:custGeom>
              <a:avLst/>
              <a:gdLst/>
              <a:ahLst/>
              <a:cxnLst/>
              <a:rect l="l" t="t" r="r" b="b"/>
              <a:pathLst>
                <a:path w="384175" h="2195195">
                  <a:moveTo>
                    <a:pt x="0" y="0"/>
                  </a:moveTo>
                  <a:lnTo>
                    <a:pt x="191954" y="0"/>
                  </a:lnTo>
                  <a:lnTo>
                    <a:pt x="191954" y="2194618"/>
                  </a:lnTo>
                  <a:lnTo>
                    <a:pt x="383910" y="2194618"/>
                  </a:lnTo>
                </a:path>
                <a:path w="384175" h="2195195">
                  <a:moveTo>
                    <a:pt x="0" y="0"/>
                  </a:moveTo>
                  <a:lnTo>
                    <a:pt x="191954" y="0"/>
                  </a:lnTo>
                  <a:lnTo>
                    <a:pt x="191954" y="1463078"/>
                  </a:lnTo>
                  <a:lnTo>
                    <a:pt x="383910" y="1463078"/>
                  </a:lnTo>
                </a:path>
                <a:path w="384175" h="2195195">
                  <a:moveTo>
                    <a:pt x="0" y="0"/>
                  </a:moveTo>
                  <a:lnTo>
                    <a:pt x="191954" y="0"/>
                  </a:lnTo>
                  <a:lnTo>
                    <a:pt x="191954" y="731537"/>
                  </a:lnTo>
                  <a:lnTo>
                    <a:pt x="383910" y="731537"/>
                  </a:lnTo>
                </a:path>
              </a:pathLst>
            </a:custGeom>
            <a:ln w="9999">
              <a:solidFill>
                <a:srgbClr val="A989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28284" y="4151477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383910" y="0"/>
                  </a:lnTo>
                </a:path>
              </a:pathLst>
            </a:custGeom>
            <a:ln w="9999">
              <a:solidFill>
                <a:srgbClr val="A989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28284" y="3419944"/>
              <a:ext cx="384175" cy="732155"/>
            </a:xfrm>
            <a:custGeom>
              <a:avLst/>
              <a:gdLst/>
              <a:ahLst/>
              <a:cxnLst/>
              <a:rect l="l" t="t" r="r" b="b"/>
              <a:pathLst>
                <a:path w="384175" h="732154">
                  <a:moveTo>
                    <a:pt x="0" y="731537"/>
                  </a:moveTo>
                  <a:lnTo>
                    <a:pt x="191954" y="731537"/>
                  </a:lnTo>
                  <a:lnTo>
                    <a:pt x="191954" y="0"/>
                  </a:lnTo>
                  <a:lnTo>
                    <a:pt x="383910" y="0"/>
                  </a:lnTo>
                </a:path>
              </a:pathLst>
            </a:custGeom>
            <a:ln w="9999">
              <a:solidFill>
                <a:srgbClr val="A989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28284" y="2688399"/>
              <a:ext cx="384175" cy="1463675"/>
            </a:xfrm>
            <a:custGeom>
              <a:avLst/>
              <a:gdLst/>
              <a:ahLst/>
              <a:cxnLst/>
              <a:rect l="l" t="t" r="r" b="b"/>
              <a:pathLst>
                <a:path w="384175" h="1463675">
                  <a:moveTo>
                    <a:pt x="0" y="1463078"/>
                  </a:moveTo>
                  <a:lnTo>
                    <a:pt x="191954" y="1463078"/>
                  </a:lnTo>
                  <a:lnTo>
                    <a:pt x="191954" y="0"/>
                  </a:lnTo>
                  <a:lnTo>
                    <a:pt x="383910" y="0"/>
                  </a:lnTo>
                </a:path>
              </a:pathLst>
            </a:custGeom>
            <a:ln w="9999">
              <a:solidFill>
                <a:srgbClr val="A989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28284" y="1956867"/>
              <a:ext cx="384175" cy="2195195"/>
            </a:xfrm>
            <a:custGeom>
              <a:avLst/>
              <a:gdLst/>
              <a:ahLst/>
              <a:cxnLst/>
              <a:rect l="l" t="t" r="r" b="b"/>
              <a:pathLst>
                <a:path w="384175" h="2195195">
                  <a:moveTo>
                    <a:pt x="0" y="2194618"/>
                  </a:moveTo>
                  <a:lnTo>
                    <a:pt x="191954" y="2194618"/>
                  </a:lnTo>
                  <a:lnTo>
                    <a:pt x="191954" y="0"/>
                  </a:lnTo>
                  <a:lnTo>
                    <a:pt x="383910" y="0"/>
                  </a:lnTo>
                </a:path>
              </a:pathLst>
            </a:custGeom>
            <a:ln w="9999">
              <a:solidFill>
                <a:srgbClr val="A989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05006" y="2597726"/>
              <a:ext cx="660862" cy="315468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46319" y="2809697"/>
              <a:ext cx="382385" cy="27432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43056" y="2611399"/>
              <a:ext cx="585241" cy="308016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893474" y="2824408"/>
            <a:ext cx="285115" cy="2647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10"/>
              </a:lnSpc>
            </a:pP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Operational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Sub-Processes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673432" y="1654237"/>
            <a:ext cx="2971800" cy="657225"/>
            <a:chOff x="5673432" y="1654237"/>
            <a:chExt cx="2971800" cy="657225"/>
          </a:xfrm>
        </p:grpSpPr>
        <p:sp>
          <p:nvSpPr>
            <p:cNvPr id="48" name="object 48"/>
            <p:cNvSpPr/>
            <p:nvPr/>
          </p:nvSpPr>
          <p:spPr>
            <a:xfrm>
              <a:off x="5673432" y="1654237"/>
              <a:ext cx="2971800" cy="65670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80518" y="1820485"/>
              <a:ext cx="1953488" cy="31588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712205" y="1664246"/>
              <a:ext cx="2895282" cy="58522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712205" y="1664246"/>
            <a:ext cx="2895600" cy="58547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539115">
              <a:lnSpc>
                <a:spcPct val="100000"/>
              </a:lnSpc>
              <a:spcBef>
                <a:spcPts val="1395"/>
              </a:spcBef>
            </a:pP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Differentiate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Customers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673432" y="2385757"/>
            <a:ext cx="2971800" cy="657225"/>
            <a:chOff x="5673432" y="2385757"/>
            <a:chExt cx="2971800" cy="657225"/>
          </a:xfrm>
        </p:grpSpPr>
        <p:sp>
          <p:nvSpPr>
            <p:cNvPr id="53" name="object 53"/>
            <p:cNvSpPr/>
            <p:nvPr/>
          </p:nvSpPr>
          <p:spPr>
            <a:xfrm>
              <a:off x="5673432" y="2385757"/>
              <a:ext cx="2971800" cy="65670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26975" y="2419002"/>
              <a:ext cx="2460561" cy="56942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712205" y="2395778"/>
              <a:ext cx="2895282" cy="58524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712205" y="2395778"/>
            <a:ext cx="2895600" cy="585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709295" marR="273685" indent="-422909">
              <a:lnSpc>
                <a:spcPct val="119000"/>
              </a:lnSpc>
              <a:spcBef>
                <a:spcPts val="25"/>
              </a:spcBef>
            </a:pP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Prepare 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Account/Segment 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Management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Team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673432" y="3117277"/>
            <a:ext cx="2971800" cy="657225"/>
            <a:chOff x="5673432" y="3117277"/>
            <a:chExt cx="2971800" cy="657225"/>
          </a:xfrm>
        </p:grpSpPr>
        <p:sp>
          <p:nvSpPr>
            <p:cNvPr id="58" name="object 58"/>
            <p:cNvSpPr/>
            <p:nvPr/>
          </p:nvSpPr>
          <p:spPr>
            <a:xfrm>
              <a:off x="5673432" y="3117277"/>
              <a:ext cx="2971800" cy="65670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926975" y="3283525"/>
              <a:ext cx="2460561" cy="31588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12205" y="3127324"/>
              <a:ext cx="2895282" cy="58522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712205" y="3127324"/>
            <a:ext cx="2895600" cy="58547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87655">
              <a:lnSpc>
                <a:spcPct val="100000"/>
              </a:lnSpc>
              <a:spcBef>
                <a:spcPts val="1395"/>
              </a:spcBef>
            </a:pP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Internally 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Review 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Accounts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673432" y="3848797"/>
            <a:ext cx="2971800" cy="657225"/>
            <a:chOff x="5673432" y="3848797"/>
            <a:chExt cx="2971800" cy="657225"/>
          </a:xfrm>
        </p:grpSpPr>
        <p:sp>
          <p:nvSpPr>
            <p:cNvPr id="63" name="object 63"/>
            <p:cNvSpPr/>
            <p:nvPr/>
          </p:nvSpPr>
          <p:spPr>
            <a:xfrm>
              <a:off x="5673432" y="3848797"/>
              <a:ext cx="2971800" cy="65670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39446" y="3882042"/>
              <a:ext cx="2435631" cy="56942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712205" y="3858856"/>
              <a:ext cx="2895282" cy="58524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712205" y="3858856"/>
            <a:ext cx="2895600" cy="585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02360" marR="286385" indent="-802005">
              <a:lnSpc>
                <a:spcPct val="119000"/>
              </a:lnSpc>
              <a:spcBef>
                <a:spcPts val="25"/>
              </a:spcBef>
            </a:pP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Identify 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Opportunities 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14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Accounts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5673432" y="4580317"/>
            <a:ext cx="2971800" cy="657225"/>
            <a:chOff x="5673432" y="4580317"/>
            <a:chExt cx="2971800" cy="657225"/>
          </a:xfrm>
        </p:grpSpPr>
        <p:sp>
          <p:nvSpPr>
            <p:cNvPr id="68" name="object 68"/>
            <p:cNvSpPr/>
            <p:nvPr/>
          </p:nvSpPr>
          <p:spPr>
            <a:xfrm>
              <a:off x="5673432" y="4580317"/>
              <a:ext cx="2971800" cy="65670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80264" y="4613562"/>
              <a:ext cx="1749831" cy="56942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712205" y="4590402"/>
              <a:ext cx="2895282" cy="58522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5712205" y="4590402"/>
            <a:ext cx="2895600" cy="585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725170" marR="624840" indent="-86360">
              <a:lnSpc>
                <a:spcPct val="119000"/>
              </a:lnSpc>
              <a:spcBef>
                <a:spcPts val="25"/>
              </a:spcBef>
            </a:pP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Develop 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Product/ 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Service</a:t>
            </a:r>
            <a:r>
              <a:rPr sz="14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Agreement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5673432" y="5311831"/>
            <a:ext cx="2971800" cy="657225"/>
            <a:chOff x="5673432" y="5311831"/>
            <a:chExt cx="2971800" cy="657225"/>
          </a:xfrm>
        </p:grpSpPr>
        <p:sp>
          <p:nvSpPr>
            <p:cNvPr id="73" name="object 73"/>
            <p:cNvSpPr/>
            <p:nvPr/>
          </p:nvSpPr>
          <p:spPr>
            <a:xfrm>
              <a:off x="5673432" y="5311831"/>
              <a:ext cx="2971800" cy="656705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885408" y="5345083"/>
              <a:ext cx="2539542" cy="569422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712205" y="5321934"/>
              <a:ext cx="2895282" cy="58523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5712205" y="5321934"/>
            <a:ext cx="2895600" cy="585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025525" marR="234315" indent="-777240">
              <a:lnSpc>
                <a:spcPct val="119000"/>
              </a:lnSpc>
              <a:spcBef>
                <a:spcPts val="25"/>
              </a:spcBef>
            </a:pP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Implement 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Product/Service 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Agreement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5673432" y="6043352"/>
            <a:ext cx="2971800" cy="657225"/>
            <a:chOff x="5673432" y="6043352"/>
            <a:chExt cx="2971800" cy="657225"/>
          </a:xfrm>
        </p:grpSpPr>
        <p:sp>
          <p:nvSpPr>
            <p:cNvPr id="78" name="object 78"/>
            <p:cNvSpPr/>
            <p:nvPr/>
          </p:nvSpPr>
          <p:spPr>
            <a:xfrm>
              <a:off x="5673432" y="6043352"/>
              <a:ext cx="2971800" cy="65670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964377" y="6076603"/>
              <a:ext cx="2385745" cy="56942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712205" y="6053477"/>
              <a:ext cx="2895282" cy="58523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5712205" y="6053477"/>
            <a:ext cx="2895600" cy="5854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21945" marR="307975" indent="114300">
              <a:lnSpc>
                <a:spcPct val="119000"/>
              </a:lnSpc>
              <a:spcBef>
                <a:spcPts val="25"/>
              </a:spcBef>
            </a:pP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Measure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Performance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Generate 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Profitability</a:t>
            </a:r>
            <a:r>
              <a:rPr sz="14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Reports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634972"/>
            <a:ext cx="8832215" cy="5045710"/>
            <a:chOff x="152400" y="1634972"/>
            <a:chExt cx="8832215" cy="5045710"/>
          </a:xfrm>
        </p:grpSpPr>
        <p:sp>
          <p:nvSpPr>
            <p:cNvPr id="3" name="object 3"/>
            <p:cNvSpPr/>
            <p:nvPr/>
          </p:nvSpPr>
          <p:spPr>
            <a:xfrm>
              <a:off x="1172738" y="4171327"/>
              <a:ext cx="540385" cy="2058035"/>
            </a:xfrm>
            <a:custGeom>
              <a:avLst/>
              <a:gdLst/>
              <a:ahLst/>
              <a:cxnLst/>
              <a:rect l="l" t="t" r="r" b="b"/>
              <a:pathLst>
                <a:path w="540385" h="2058035">
                  <a:moveTo>
                    <a:pt x="0" y="0"/>
                  </a:moveTo>
                  <a:lnTo>
                    <a:pt x="269982" y="0"/>
                  </a:lnTo>
                  <a:lnTo>
                    <a:pt x="269982" y="2057798"/>
                  </a:lnTo>
                  <a:lnTo>
                    <a:pt x="539965" y="2057798"/>
                  </a:lnTo>
                </a:path>
                <a:path w="540385" h="2058035">
                  <a:moveTo>
                    <a:pt x="0" y="0"/>
                  </a:moveTo>
                  <a:lnTo>
                    <a:pt x="269982" y="0"/>
                  </a:lnTo>
                  <a:lnTo>
                    <a:pt x="269982" y="1028899"/>
                  </a:lnTo>
                  <a:lnTo>
                    <a:pt x="539965" y="1028899"/>
                  </a:lnTo>
                </a:path>
              </a:pathLst>
            </a:custGeom>
            <a:ln w="9999">
              <a:solidFill>
                <a:srgbClr val="AE6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2738" y="4171327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5">
                  <a:moveTo>
                    <a:pt x="0" y="0"/>
                  </a:moveTo>
                  <a:lnTo>
                    <a:pt x="539965" y="0"/>
                  </a:lnTo>
                </a:path>
              </a:pathLst>
            </a:custGeom>
            <a:ln w="9999">
              <a:solidFill>
                <a:srgbClr val="AE6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2738" y="3142424"/>
              <a:ext cx="540385" cy="1029335"/>
            </a:xfrm>
            <a:custGeom>
              <a:avLst/>
              <a:gdLst/>
              <a:ahLst/>
              <a:cxnLst/>
              <a:rect l="l" t="t" r="r" b="b"/>
              <a:pathLst>
                <a:path w="540385" h="1029335">
                  <a:moveTo>
                    <a:pt x="0" y="1028899"/>
                  </a:moveTo>
                  <a:lnTo>
                    <a:pt x="269982" y="1028899"/>
                  </a:lnTo>
                  <a:lnTo>
                    <a:pt x="269982" y="0"/>
                  </a:lnTo>
                  <a:lnTo>
                    <a:pt x="539965" y="0"/>
                  </a:lnTo>
                </a:path>
              </a:pathLst>
            </a:custGeom>
            <a:ln w="9999">
              <a:solidFill>
                <a:srgbClr val="AE6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2738" y="2113521"/>
              <a:ext cx="540385" cy="2058035"/>
            </a:xfrm>
            <a:custGeom>
              <a:avLst/>
              <a:gdLst/>
              <a:ahLst/>
              <a:cxnLst/>
              <a:rect l="l" t="t" r="r" b="b"/>
              <a:pathLst>
                <a:path w="540385" h="2058035">
                  <a:moveTo>
                    <a:pt x="0" y="2057798"/>
                  </a:moveTo>
                  <a:lnTo>
                    <a:pt x="269982" y="2057798"/>
                  </a:lnTo>
                  <a:lnTo>
                    <a:pt x="269982" y="0"/>
                  </a:lnTo>
                  <a:lnTo>
                    <a:pt x="539965" y="0"/>
                  </a:lnTo>
                </a:path>
              </a:pathLst>
            </a:custGeom>
            <a:ln w="9999">
              <a:solidFill>
                <a:srgbClr val="AE6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1726" y="2539542"/>
              <a:ext cx="897774" cy="33126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3577" y="2959328"/>
              <a:ext cx="378228" cy="24730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9618" y="2553347"/>
              <a:ext cx="823119" cy="32359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2398" y="152400"/>
            <a:ext cx="8814435" cy="1346835"/>
          </a:xfrm>
          <a:prstGeom prst="rect">
            <a:avLst/>
          </a:prstGeom>
          <a:solidFill>
            <a:srgbClr val="665B5B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471805">
              <a:lnSpc>
                <a:spcPct val="100000"/>
              </a:lnSpc>
            </a:pPr>
            <a:r>
              <a:rPr sz="3200" spc="235" dirty="0"/>
              <a:t>SUPPLIER </a:t>
            </a:r>
            <a:r>
              <a:rPr sz="3200" spc="175" dirty="0"/>
              <a:t>RELATIONSHIP</a:t>
            </a:r>
            <a:r>
              <a:rPr sz="3200" spc="225" dirty="0"/>
              <a:t> </a:t>
            </a:r>
            <a:r>
              <a:rPr sz="3200" spc="220" dirty="0"/>
              <a:t>MANAGEMENT</a:t>
            </a:r>
            <a:endParaRPr sz="3200"/>
          </a:p>
        </p:txBody>
      </p:sp>
      <p:sp>
        <p:nvSpPr>
          <p:cNvPr id="11" name="object 11"/>
          <p:cNvSpPr txBox="1"/>
          <p:nvPr/>
        </p:nvSpPr>
        <p:spPr>
          <a:xfrm>
            <a:off x="618976" y="2978919"/>
            <a:ext cx="285115" cy="23787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10"/>
              </a:lnSpc>
            </a:pP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Sub-Processes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75015" y="1691641"/>
            <a:ext cx="2776855" cy="897890"/>
            <a:chOff x="1675015" y="1691641"/>
            <a:chExt cx="2776855" cy="897890"/>
          </a:xfrm>
        </p:grpSpPr>
        <p:sp>
          <p:nvSpPr>
            <p:cNvPr id="13" name="object 13"/>
            <p:cNvSpPr/>
            <p:nvPr/>
          </p:nvSpPr>
          <p:spPr>
            <a:xfrm>
              <a:off x="1675015" y="1691641"/>
              <a:ext cx="2776448" cy="8977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56904" y="1712422"/>
              <a:ext cx="1608518" cy="8478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12709" y="1701965"/>
              <a:ext cx="2699829" cy="8231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712709" y="1701965"/>
            <a:ext cx="2700020" cy="82359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631825" marR="617855" indent="33020">
              <a:lnSpc>
                <a:spcPts val="2000"/>
              </a:lnSpc>
              <a:spcBef>
                <a:spcPts val="30"/>
              </a:spcBef>
            </a:pP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Review 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Corporate, 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Manufacturing</a:t>
            </a:r>
            <a:r>
              <a:rPr sz="14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endParaRPr sz="1400">
              <a:latin typeface="Trebuchet MS"/>
              <a:cs typeface="Trebuchet MS"/>
            </a:endParaRPr>
          </a:p>
          <a:p>
            <a:pPr marL="612775">
              <a:lnSpc>
                <a:spcPct val="100000"/>
              </a:lnSpc>
              <a:spcBef>
                <a:spcPts val="400"/>
              </a:spcBef>
            </a:pP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Sourcing</a:t>
            </a:r>
            <a:r>
              <a:rPr sz="14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Strategies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675015" y="2718258"/>
            <a:ext cx="2776855" cy="897890"/>
            <a:chOff x="1675015" y="2718258"/>
            <a:chExt cx="2776855" cy="897890"/>
          </a:xfrm>
        </p:grpSpPr>
        <p:sp>
          <p:nvSpPr>
            <p:cNvPr id="18" name="object 18"/>
            <p:cNvSpPr/>
            <p:nvPr/>
          </p:nvSpPr>
          <p:spPr>
            <a:xfrm>
              <a:off x="1675015" y="2718258"/>
              <a:ext cx="2776448" cy="8977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52993" y="2872046"/>
              <a:ext cx="1816328" cy="57357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2709" y="2730868"/>
              <a:ext cx="2699829" cy="8231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712709" y="2730868"/>
            <a:ext cx="2700020" cy="82359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504190" marR="490220" indent="140335">
              <a:lnSpc>
                <a:spcPct val="119000"/>
              </a:lnSpc>
              <a:spcBef>
                <a:spcPts val="960"/>
              </a:spcBef>
            </a:pP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Identify 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Criteria 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for  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Categorizing</a:t>
            </a:r>
            <a:r>
              <a:rPr sz="14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Suppliers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675015" y="3749041"/>
            <a:ext cx="2776855" cy="897890"/>
            <a:chOff x="1675015" y="3749041"/>
            <a:chExt cx="2776855" cy="897890"/>
          </a:xfrm>
        </p:grpSpPr>
        <p:sp>
          <p:nvSpPr>
            <p:cNvPr id="23" name="object 23"/>
            <p:cNvSpPr/>
            <p:nvPr/>
          </p:nvSpPr>
          <p:spPr>
            <a:xfrm>
              <a:off x="1675015" y="3749041"/>
              <a:ext cx="2776448" cy="89777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24647" y="3769822"/>
              <a:ext cx="2473032" cy="84789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12709" y="3759758"/>
              <a:ext cx="2699829" cy="82312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712709" y="3759758"/>
            <a:ext cx="2700020" cy="82359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77800" marR="163830" indent="196850">
              <a:lnSpc>
                <a:spcPts val="2000"/>
              </a:lnSpc>
              <a:spcBef>
                <a:spcPts val="30"/>
              </a:spcBef>
            </a:pP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Provide 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Guidelines 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Degree 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Customization 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4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endParaRPr sz="1400">
              <a:latin typeface="Trebuchet MS"/>
              <a:cs typeface="Trebuchet MS"/>
            </a:endParaRPr>
          </a:p>
          <a:p>
            <a:pPr marL="289560">
              <a:lnSpc>
                <a:spcPct val="100000"/>
              </a:lnSpc>
              <a:spcBef>
                <a:spcPts val="400"/>
              </a:spcBef>
            </a:pP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Product/Service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Agreement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675015" y="4775662"/>
            <a:ext cx="2776855" cy="897890"/>
            <a:chOff x="1675015" y="4775662"/>
            <a:chExt cx="2776855" cy="897890"/>
          </a:xfrm>
        </p:grpSpPr>
        <p:sp>
          <p:nvSpPr>
            <p:cNvPr id="28" name="object 28"/>
            <p:cNvSpPr/>
            <p:nvPr/>
          </p:nvSpPr>
          <p:spPr>
            <a:xfrm>
              <a:off x="1675015" y="4775662"/>
              <a:ext cx="2776448" cy="89777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44432" y="4933602"/>
              <a:ext cx="1633448" cy="56942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12709" y="4788662"/>
              <a:ext cx="2699829" cy="82312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712709" y="4788661"/>
            <a:ext cx="2700020" cy="82359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976630" marR="583565" indent="-379730">
              <a:lnSpc>
                <a:spcPct val="119000"/>
              </a:lnSpc>
              <a:spcBef>
                <a:spcPts val="960"/>
              </a:spcBef>
            </a:pP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Develop</a:t>
            </a:r>
            <a:r>
              <a:rPr sz="14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Framework  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Metrics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675015" y="5806440"/>
            <a:ext cx="2776855" cy="897890"/>
            <a:chOff x="1675015" y="5806440"/>
            <a:chExt cx="2776855" cy="897890"/>
          </a:xfrm>
        </p:grpSpPr>
        <p:sp>
          <p:nvSpPr>
            <p:cNvPr id="33" name="object 33"/>
            <p:cNvSpPr/>
            <p:nvPr/>
          </p:nvSpPr>
          <p:spPr>
            <a:xfrm>
              <a:off x="1675015" y="5806440"/>
              <a:ext cx="2776448" cy="89777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24647" y="5827222"/>
              <a:ext cx="2473032" cy="84789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12709" y="5817564"/>
              <a:ext cx="2699829" cy="82311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712709" y="5817563"/>
            <a:ext cx="2700020" cy="82359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84150" marR="170180" algn="ctr">
              <a:lnSpc>
                <a:spcPts val="2000"/>
              </a:lnSpc>
              <a:spcBef>
                <a:spcPts val="30"/>
              </a:spcBef>
            </a:pP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Develop Guidelines 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Sharing  Process 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Improvement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Benefits</a:t>
            </a:r>
            <a:endParaRPr sz="1400">
              <a:latin typeface="Trebuchet MS"/>
              <a:cs typeface="Trebuchet MS"/>
            </a:endParaRPr>
          </a:p>
          <a:p>
            <a:pPr marL="6350" algn="ctr">
              <a:lnSpc>
                <a:spcPct val="100000"/>
              </a:lnSpc>
              <a:spcBef>
                <a:spcPts val="400"/>
              </a:spcBef>
            </a:pP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Suppliers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596942" y="1929384"/>
            <a:ext cx="937260" cy="4349750"/>
            <a:chOff x="4596942" y="1929384"/>
            <a:chExt cx="937260" cy="4349750"/>
          </a:xfrm>
        </p:grpSpPr>
        <p:sp>
          <p:nvSpPr>
            <p:cNvPr id="38" name="object 38"/>
            <p:cNvSpPr/>
            <p:nvPr/>
          </p:nvSpPr>
          <p:spPr>
            <a:xfrm>
              <a:off x="5174881" y="4151477"/>
              <a:ext cx="353695" cy="2122805"/>
            </a:xfrm>
            <a:custGeom>
              <a:avLst/>
              <a:gdLst/>
              <a:ahLst/>
              <a:cxnLst/>
              <a:rect l="l" t="t" r="r" b="b"/>
              <a:pathLst>
                <a:path w="353695" h="2122804">
                  <a:moveTo>
                    <a:pt x="0" y="0"/>
                  </a:moveTo>
                  <a:lnTo>
                    <a:pt x="176816" y="0"/>
                  </a:lnTo>
                  <a:lnTo>
                    <a:pt x="176816" y="2122298"/>
                  </a:lnTo>
                  <a:lnTo>
                    <a:pt x="353633" y="2122298"/>
                  </a:lnTo>
                </a:path>
                <a:path w="353695" h="2122804">
                  <a:moveTo>
                    <a:pt x="0" y="0"/>
                  </a:moveTo>
                  <a:lnTo>
                    <a:pt x="176816" y="0"/>
                  </a:lnTo>
                  <a:lnTo>
                    <a:pt x="176816" y="1353728"/>
                  </a:lnTo>
                  <a:lnTo>
                    <a:pt x="353633" y="1353728"/>
                  </a:lnTo>
                </a:path>
                <a:path w="353695" h="2122804">
                  <a:moveTo>
                    <a:pt x="0" y="0"/>
                  </a:moveTo>
                  <a:lnTo>
                    <a:pt x="176816" y="0"/>
                  </a:lnTo>
                  <a:lnTo>
                    <a:pt x="176816" y="579126"/>
                  </a:lnTo>
                  <a:lnTo>
                    <a:pt x="353633" y="579126"/>
                  </a:lnTo>
                </a:path>
              </a:pathLst>
            </a:custGeom>
            <a:ln w="9999">
              <a:solidFill>
                <a:srgbClr val="A989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174881" y="3955999"/>
              <a:ext cx="353695" cy="195580"/>
            </a:xfrm>
            <a:custGeom>
              <a:avLst/>
              <a:gdLst/>
              <a:ahLst/>
              <a:cxnLst/>
              <a:rect l="l" t="t" r="r" b="b"/>
              <a:pathLst>
                <a:path w="353695" h="195579">
                  <a:moveTo>
                    <a:pt x="0" y="195476"/>
                  </a:moveTo>
                  <a:lnTo>
                    <a:pt x="176816" y="195476"/>
                  </a:lnTo>
                  <a:lnTo>
                    <a:pt x="176816" y="0"/>
                  </a:lnTo>
                  <a:lnTo>
                    <a:pt x="353633" y="0"/>
                  </a:lnTo>
                </a:path>
              </a:pathLst>
            </a:custGeom>
            <a:ln w="9999">
              <a:solidFill>
                <a:srgbClr val="A989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74881" y="3282149"/>
              <a:ext cx="353695" cy="869950"/>
            </a:xfrm>
            <a:custGeom>
              <a:avLst/>
              <a:gdLst/>
              <a:ahLst/>
              <a:cxnLst/>
              <a:rect l="l" t="t" r="r" b="b"/>
              <a:pathLst>
                <a:path w="353695" h="869950">
                  <a:moveTo>
                    <a:pt x="0" y="869322"/>
                  </a:moveTo>
                  <a:lnTo>
                    <a:pt x="176816" y="869322"/>
                  </a:lnTo>
                  <a:lnTo>
                    <a:pt x="176816" y="0"/>
                  </a:lnTo>
                  <a:lnTo>
                    <a:pt x="353633" y="0"/>
                  </a:lnTo>
                </a:path>
              </a:pathLst>
            </a:custGeom>
            <a:ln w="9999">
              <a:solidFill>
                <a:srgbClr val="A989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174881" y="2608313"/>
              <a:ext cx="353695" cy="1543685"/>
            </a:xfrm>
            <a:custGeom>
              <a:avLst/>
              <a:gdLst/>
              <a:ahLst/>
              <a:cxnLst/>
              <a:rect l="l" t="t" r="r" b="b"/>
              <a:pathLst>
                <a:path w="353695" h="1543685">
                  <a:moveTo>
                    <a:pt x="0" y="1543168"/>
                  </a:moveTo>
                  <a:lnTo>
                    <a:pt x="176816" y="1543168"/>
                  </a:lnTo>
                  <a:lnTo>
                    <a:pt x="176816" y="0"/>
                  </a:lnTo>
                  <a:lnTo>
                    <a:pt x="353633" y="0"/>
                  </a:lnTo>
                </a:path>
              </a:pathLst>
            </a:custGeom>
            <a:ln w="9999">
              <a:solidFill>
                <a:srgbClr val="A989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74881" y="1934464"/>
              <a:ext cx="353695" cy="2217420"/>
            </a:xfrm>
            <a:custGeom>
              <a:avLst/>
              <a:gdLst/>
              <a:ahLst/>
              <a:cxnLst/>
              <a:rect l="l" t="t" r="r" b="b"/>
              <a:pathLst>
                <a:path w="353695" h="2217420">
                  <a:moveTo>
                    <a:pt x="0" y="2217018"/>
                  </a:moveTo>
                  <a:lnTo>
                    <a:pt x="176816" y="2217018"/>
                  </a:lnTo>
                  <a:lnTo>
                    <a:pt x="176816" y="0"/>
                  </a:lnTo>
                  <a:lnTo>
                    <a:pt x="353633" y="0"/>
                  </a:lnTo>
                </a:path>
              </a:pathLst>
            </a:custGeom>
            <a:ln w="9999">
              <a:solidFill>
                <a:srgbClr val="A989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96942" y="2722416"/>
              <a:ext cx="615142" cy="290945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17465" y="2801391"/>
              <a:ext cx="378228" cy="275567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35804" y="2732849"/>
              <a:ext cx="539076" cy="283725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763146" y="2824411"/>
            <a:ext cx="285115" cy="2647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10"/>
              </a:lnSpc>
            </a:pP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Operational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Sub-Processes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490552" y="1654237"/>
            <a:ext cx="3263265" cy="611505"/>
            <a:chOff x="5490552" y="1654237"/>
            <a:chExt cx="3263265" cy="611505"/>
          </a:xfrm>
        </p:grpSpPr>
        <p:sp>
          <p:nvSpPr>
            <p:cNvPr id="48" name="object 48"/>
            <p:cNvSpPr/>
            <p:nvPr/>
          </p:nvSpPr>
          <p:spPr>
            <a:xfrm>
              <a:off x="5490552" y="1654237"/>
              <a:ext cx="3262744" cy="61098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97142" y="1799708"/>
              <a:ext cx="1841271" cy="31588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528512" y="1664918"/>
              <a:ext cx="3186226" cy="53907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528512" y="1664918"/>
            <a:ext cx="3186430" cy="539115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737870">
              <a:lnSpc>
                <a:spcPct val="100000"/>
              </a:lnSpc>
              <a:spcBef>
                <a:spcPts val="1210"/>
              </a:spcBef>
            </a:pP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Differentiate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Suppliers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490552" y="2327561"/>
            <a:ext cx="3263265" cy="615315"/>
            <a:chOff x="5490552" y="2327561"/>
            <a:chExt cx="3263265" cy="615315"/>
          </a:xfrm>
        </p:grpSpPr>
        <p:sp>
          <p:nvSpPr>
            <p:cNvPr id="53" name="object 53"/>
            <p:cNvSpPr/>
            <p:nvPr/>
          </p:nvSpPr>
          <p:spPr>
            <a:xfrm>
              <a:off x="5490552" y="2327561"/>
              <a:ext cx="3262744" cy="61514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881255" y="2340033"/>
              <a:ext cx="2473032" cy="56942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528512" y="2338768"/>
              <a:ext cx="3186226" cy="53907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528512" y="2338768"/>
            <a:ext cx="3186430" cy="5391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60"/>
              </a:spcBef>
            </a:pP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Prepare 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Supplier/Segment</a:t>
            </a:r>
            <a:endParaRPr sz="140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  <a:spcBef>
                <a:spcPts val="320"/>
              </a:spcBef>
            </a:pP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Management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Team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490552" y="3000890"/>
            <a:ext cx="3263265" cy="615315"/>
            <a:chOff x="5490552" y="3000890"/>
            <a:chExt cx="3263265" cy="615315"/>
          </a:xfrm>
        </p:grpSpPr>
        <p:sp>
          <p:nvSpPr>
            <p:cNvPr id="58" name="object 58"/>
            <p:cNvSpPr/>
            <p:nvPr/>
          </p:nvSpPr>
          <p:spPr>
            <a:xfrm>
              <a:off x="5490552" y="3000890"/>
              <a:ext cx="3262744" cy="61514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81255" y="3013362"/>
              <a:ext cx="2473032" cy="56942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528512" y="3012618"/>
              <a:ext cx="3186226" cy="53907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528512" y="3012618"/>
            <a:ext cx="3186430" cy="5391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60"/>
              </a:spcBef>
            </a:pP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Internally 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Review 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Supplier/</a:t>
            </a:r>
            <a:endParaRPr sz="1400">
              <a:latin typeface="Trebuchet MS"/>
              <a:cs typeface="Trebuchet MS"/>
            </a:endParaRPr>
          </a:p>
          <a:p>
            <a:pPr marL="6350" algn="ctr">
              <a:lnSpc>
                <a:spcPct val="100000"/>
              </a:lnSpc>
              <a:spcBef>
                <a:spcPts val="320"/>
              </a:spcBef>
            </a:pP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Supplier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Segment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490552" y="3674219"/>
            <a:ext cx="3263265" cy="615315"/>
            <a:chOff x="5490552" y="3674219"/>
            <a:chExt cx="3263265" cy="615315"/>
          </a:xfrm>
        </p:grpSpPr>
        <p:sp>
          <p:nvSpPr>
            <p:cNvPr id="63" name="object 63"/>
            <p:cNvSpPr/>
            <p:nvPr/>
          </p:nvSpPr>
          <p:spPr>
            <a:xfrm>
              <a:off x="5490552" y="3674219"/>
              <a:ext cx="3262744" cy="61514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234544" y="3686690"/>
              <a:ext cx="1766455" cy="56942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528512" y="3686467"/>
              <a:ext cx="3186226" cy="53907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528512" y="3686467"/>
            <a:ext cx="3186430" cy="5391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60"/>
              </a:spcBef>
            </a:pP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Identify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Opportunities</a:t>
            </a:r>
            <a:endParaRPr sz="1400">
              <a:latin typeface="Trebuchet MS"/>
              <a:cs typeface="Trebuchet MS"/>
            </a:endParaRPr>
          </a:p>
          <a:p>
            <a:pPr marL="6350" algn="ctr">
              <a:lnSpc>
                <a:spcPct val="100000"/>
              </a:lnSpc>
              <a:spcBef>
                <a:spcPts val="320"/>
              </a:spcBef>
            </a:pP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Suppliers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5490552" y="4326776"/>
            <a:ext cx="3263265" cy="852169"/>
            <a:chOff x="5490552" y="4326776"/>
            <a:chExt cx="3263265" cy="852169"/>
          </a:xfrm>
        </p:grpSpPr>
        <p:sp>
          <p:nvSpPr>
            <p:cNvPr id="68" name="object 68"/>
            <p:cNvSpPr/>
            <p:nvPr/>
          </p:nvSpPr>
          <p:spPr>
            <a:xfrm>
              <a:off x="5490552" y="4347560"/>
              <a:ext cx="3262744" cy="81464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109855" y="4326776"/>
              <a:ext cx="2015832" cy="85205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528512" y="4360303"/>
              <a:ext cx="3186226" cy="74060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5528512" y="4360303"/>
            <a:ext cx="3186430" cy="74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algn="ctr">
              <a:lnSpc>
                <a:spcPts val="1585"/>
              </a:lnSpc>
            </a:pP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Develop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Product/Service</a:t>
            </a:r>
            <a:endParaRPr sz="140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  <a:spcBef>
                <a:spcPts val="320"/>
              </a:spcBef>
            </a:pP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Agreement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endParaRPr sz="140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  <a:spcBef>
                <a:spcPts val="520"/>
              </a:spcBef>
            </a:pP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Communication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5490552" y="5224548"/>
            <a:ext cx="3263265" cy="611505"/>
            <a:chOff x="5490552" y="5224548"/>
            <a:chExt cx="3263265" cy="611505"/>
          </a:xfrm>
        </p:grpSpPr>
        <p:sp>
          <p:nvSpPr>
            <p:cNvPr id="73" name="object 73"/>
            <p:cNvSpPr/>
            <p:nvPr/>
          </p:nvSpPr>
          <p:spPr>
            <a:xfrm>
              <a:off x="5490552" y="5224548"/>
              <a:ext cx="3262744" cy="61098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856312" y="5237017"/>
              <a:ext cx="2527071" cy="56942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528512" y="5235676"/>
              <a:ext cx="3186226" cy="539073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5528512" y="5235676"/>
            <a:ext cx="3186430" cy="5391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60"/>
              </a:spcBef>
            </a:pP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Implement 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Product/Service</a:t>
            </a:r>
            <a:endParaRPr sz="140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  <a:spcBef>
                <a:spcPts val="320"/>
              </a:spcBef>
            </a:pP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Agreement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5490552" y="5872942"/>
            <a:ext cx="3263265" cy="848360"/>
            <a:chOff x="5490552" y="5872942"/>
            <a:chExt cx="3263265" cy="848360"/>
          </a:xfrm>
        </p:grpSpPr>
        <p:sp>
          <p:nvSpPr>
            <p:cNvPr id="78" name="object 78"/>
            <p:cNvSpPr/>
            <p:nvPr/>
          </p:nvSpPr>
          <p:spPr>
            <a:xfrm>
              <a:off x="5490552" y="5897880"/>
              <a:ext cx="3262744" cy="80217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047511" y="5872942"/>
              <a:ext cx="2144687" cy="84789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528512" y="5909519"/>
              <a:ext cx="3186226" cy="728513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5528512" y="5909519"/>
            <a:ext cx="3186430" cy="728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1540"/>
              </a:lnSpc>
            </a:pP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Measure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Performance</a:t>
            </a:r>
            <a:r>
              <a:rPr sz="14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endParaRPr sz="140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  <a:spcBef>
                <a:spcPts val="320"/>
              </a:spcBef>
            </a:pP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Generate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Supplier</a:t>
            </a:r>
            <a:endParaRPr sz="1400">
              <a:latin typeface="Trebuchet MS"/>
              <a:cs typeface="Trebuchet MS"/>
            </a:endParaRPr>
          </a:p>
          <a:p>
            <a:pPr marL="6350" algn="ctr">
              <a:lnSpc>
                <a:spcPts val="1680"/>
              </a:lnSpc>
              <a:spcBef>
                <a:spcPts val="520"/>
              </a:spcBef>
            </a:pP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Cost/Profitability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Reports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628" y="1634972"/>
            <a:ext cx="8834755" cy="5045710"/>
            <a:chOff x="149628" y="1634972"/>
            <a:chExt cx="8834755" cy="5045710"/>
          </a:xfrm>
        </p:grpSpPr>
        <p:sp>
          <p:nvSpPr>
            <p:cNvPr id="3" name="object 3"/>
            <p:cNvSpPr/>
            <p:nvPr/>
          </p:nvSpPr>
          <p:spPr>
            <a:xfrm>
              <a:off x="1059045" y="4171327"/>
              <a:ext cx="573405" cy="1638300"/>
            </a:xfrm>
            <a:custGeom>
              <a:avLst/>
              <a:gdLst/>
              <a:ahLst/>
              <a:cxnLst/>
              <a:rect l="l" t="t" r="r" b="b"/>
              <a:pathLst>
                <a:path w="573405" h="1638300">
                  <a:moveTo>
                    <a:pt x="0" y="0"/>
                  </a:moveTo>
                  <a:lnTo>
                    <a:pt x="286518" y="0"/>
                  </a:lnTo>
                  <a:lnTo>
                    <a:pt x="286518" y="1637878"/>
                  </a:lnTo>
                  <a:lnTo>
                    <a:pt x="573037" y="1637878"/>
                  </a:lnTo>
                </a:path>
                <a:path w="573405" h="1638300">
                  <a:moveTo>
                    <a:pt x="0" y="0"/>
                  </a:moveTo>
                  <a:lnTo>
                    <a:pt x="286518" y="0"/>
                  </a:lnTo>
                  <a:lnTo>
                    <a:pt x="286518" y="545957"/>
                  </a:lnTo>
                  <a:lnTo>
                    <a:pt x="573037" y="545957"/>
                  </a:lnTo>
                </a:path>
              </a:pathLst>
            </a:custGeom>
            <a:ln w="9999">
              <a:solidFill>
                <a:srgbClr val="AE6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9045" y="3625367"/>
              <a:ext cx="573405" cy="546100"/>
            </a:xfrm>
            <a:custGeom>
              <a:avLst/>
              <a:gdLst/>
              <a:ahLst/>
              <a:cxnLst/>
              <a:rect l="l" t="t" r="r" b="b"/>
              <a:pathLst>
                <a:path w="573405" h="546100">
                  <a:moveTo>
                    <a:pt x="0" y="545957"/>
                  </a:moveTo>
                  <a:lnTo>
                    <a:pt x="286518" y="545957"/>
                  </a:lnTo>
                  <a:lnTo>
                    <a:pt x="286518" y="0"/>
                  </a:lnTo>
                  <a:lnTo>
                    <a:pt x="573037" y="0"/>
                  </a:lnTo>
                </a:path>
              </a:pathLst>
            </a:custGeom>
            <a:ln w="9999">
              <a:solidFill>
                <a:srgbClr val="AE6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9045" y="2533447"/>
              <a:ext cx="573405" cy="1638300"/>
            </a:xfrm>
            <a:custGeom>
              <a:avLst/>
              <a:gdLst/>
              <a:ahLst/>
              <a:cxnLst/>
              <a:rect l="l" t="t" r="r" b="b"/>
              <a:pathLst>
                <a:path w="573405" h="1638300">
                  <a:moveTo>
                    <a:pt x="0" y="1637878"/>
                  </a:moveTo>
                  <a:lnTo>
                    <a:pt x="286518" y="1637878"/>
                  </a:lnTo>
                  <a:lnTo>
                    <a:pt x="286518" y="0"/>
                  </a:lnTo>
                  <a:lnTo>
                    <a:pt x="573037" y="0"/>
                  </a:lnTo>
                </a:path>
              </a:pathLst>
            </a:custGeom>
            <a:ln w="9999">
              <a:solidFill>
                <a:srgbClr val="AE6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628" y="2443943"/>
              <a:ext cx="947651" cy="35079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2262" y="2955175"/>
              <a:ext cx="382385" cy="24896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5512" y="2454262"/>
              <a:ext cx="873532" cy="34341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2398" y="152400"/>
            <a:ext cx="8814435" cy="1346835"/>
          </a:xfrm>
          <a:prstGeom prst="rect">
            <a:avLst/>
          </a:prstGeom>
          <a:solidFill>
            <a:srgbClr val="665B5B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972819">
              <a:lnSpc>
                <a:spcPct val="100000"/>
              </a:lnSpc>
            </a:pPr>
            <a:r>
              <a:rPr sz="3200" spc="185" dirty="0"/>
              <a:t>CUSTOMER </a:t>
            </a:r>
            <a:r>
              <a:rPr sz="3200" spc="195" dirty="0"/>
              <a:t>SERVICE</a:t>
            </a:r>
            <a:r>
              <a:rPr sz="3200" spc="265" dirty="0"/>
              <a:t> </a:t>
            </a:r>
            <a:r>
              <a:rPr sz="3200" spc="220" dirty="0"/>
              <a:t>MANAGEMENT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480076" y="2978919"/>
            <a:ext cx="285115" cy="23787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10"/>
              </a:lnSpc>
            </a:pP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Sub-Processes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96047" y="2086493"/>
            <a:ext cx="2938780" cy="948055"/>
            <a:chOff x="1596047" y="2086493"/>
            <a:chExt cx="2938780" cy="948055"/>
          </a:xfrm>
        </p:grpSpPr>
        <p:sp>
          <p:nvSpPr>
            <p:cNvPr id="12" name="object 12"/>
            <p:cNvSpPr/>
            <p:nvPr/>
          </p:nvSpPr>
          <p:spPr>
            <a:xfrm>
              <a:off x="1596047" y="2086493"/>
              <a:ext cx="2938551" cy="9476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99208" y="2265217"/>
              <a:ext cx="2115591" cy="56942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32077" y="2096681"/>
              <a:ext cx="2865196" cy="8735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632077" y="2096681"/>
            <a:ext cx="2865755" cy="87376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119505" marR="425450" indent="-680085">
              <a:lnSpc>
                <a:spcPct val="119000"/>
              </a:lnSpc>
              <a:spcBef>
                <a:spcPts val="1160"/>
              </a:spcBef>
            </a:pP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Develop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Customer</a:t>
            </a:r>
            <a:r>
              <a:rPr sz="14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Service  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Strategy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96047" y="3175467"/>
            <a:ext cx="2938780" cy="948055"/>
            <a:chOff x="1596047" y="3175467"/>
            <a:chExt cx="2938780" cy="948055"/>
          </a:xfrm>
        </p:grpSpPr>
        <p:sp>
          <p:nvSpPr>
            <p:cNvPr id="17" name="object 17"/>
            <p:cNvSpPr/>
            <p:nvPr/>
          </p:nvSpPr>
          <p:spPr>
            <a:xfrm>
              <a:off x="1596047" y="3175467"/>
              <a:ext cx="2938551" cy="9476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02624" y="3358344"/>
              <a:ext cx="1521231" cy="56942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32077" y="3188601"/>
              <a:ext cx="2865196" cy="87353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632077" y="3188601"/>
            <a:ext cx="2865755" cy="87376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005840" marR="720725" indent="-271780">
              <a:lnSpc>
                <a:spcPct val="119000"/>
              </a:lnSpc>
              <a:spcBef>
                <a:spcPts val="1160"/>
              </a:spcBef>
            </a:pP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Develop</a:t>
            </a:r>
            <a:r>
              <a:rPr sz="14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Response 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Procedures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96047" y="4268581"/>
            <a:ext cx="2938780" cy="948055"/>
            <a:chOff x="1596047" y="4268581"/>
            <a:chExt cx="2938780" cy="948055"/>
          </a:xfrm>
        </p:grpSpPr>
        <p:sp>
          <p:nvSpPr>
            <p:cNvPr id="22" name="object 22"/>
            <p:cNvSpPr/>
            <p:nvPr/>
          </p:nvSpPr>
          <p:spPr>
            <a:xfrm>
              <a:off x="1596047" y="4268581"/>
              <a:ext cx="2938551" cy="9476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24151" y="4314305"/>
              <a:ext cx="2078177" cy="85205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32077" y="4280522"/>
              <a:ext cx="2865196" cy="87353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632077" y="4280522"/>
            <a:ext cx="2865755" cy="87376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463550" marR="449580" algn="ctr">
              <a:lnSpc>
                <a:spcPct val="125000"/>
              </a:lnSpc>
              <a:spcBef>
                <a:spcPts val="10"/>
              </a:spcBef>
            </a:pP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Develop 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Infrastructure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for 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Implementing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Response 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Procedures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596047" y="5361708"/>
            <a:ext cx="2938780" cy="948055"/>
            <a:chOff x="1596047" y="5361708"/>
            <a:chExt cx="2938780" cy="948055"/>
          </a:xfrm>
        </p:grpSpPr>
        <p:sp>
          <p:nvSpPr>
            <p:cNvPr id="27" name="object 27"/>
            <p:cNvSpPr/>
            <p:nvPr/>
          </p:nvSpPr>
          <p:spPr>
            <a:xfrm>
              <a:off x="1596047" y="5361708"/>
              <a:ext cx="2938551" cy="9476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40279" y="5540432"/>
              <a:ext cx="1633448" cy="56942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32077" y="5372430"/>
              <a:ext cx="2865196" cy="87353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632077" y="5372430"/>
            <a:ext cx="2865755" cy="87376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059180" marR="666115" indent="-379730">
              <a:lnSpc>
                <a:spcPct val="119000"/>
              </a:lnSpc>
              <a:spcBef>
                <a:spcPts val="1160"/>
              </a:spcBef>
            </a:pP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Develop</a:t>
            </a:r>
            <a:r>
              <a:rPr sz="14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Framework  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Metrics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671745" y="2489657"/>
            <a:ext cx="1473835" cy="3454400"/>
            <a:chOff x="4671745" y="2489657"/>
            <a:chExt cx="1473835" cy="3454400"/>
          </a:xfrm>
        </p:grpSpPr>
        <p:sp>
          <p:nvSpPr>
            <p:cNvPr id="32" name="object 32"/>
            <p:cNvSpPr/>
            <p:nvPr/>
          </p:nvSpPr>
          <p:spPr>
            <a:xfrm>
              <a:off x="5573344" y="4191165"/>
              <a:ext cx="567055" cy="1619885"/>
            </a:xfrm>
            <a:custGeom>
              <a:avLst/>
              <a:gdLst/>
              <a:ahLst/>
              <a:cxnLst/>
              <a:rect l="l" t="t" r="r" b="b"/>
              <a:pathLst>
                <a:path w="567054" h="1619885">
                  <a:moveTo>
                    <a:pt x="0" y="0"/>
                  </a:moveTo>
                  <a:lnTo>
                    <a:pt x="283366" y="0"/>
                  </a:lnTo>
                  <a:lnTo>
                    <a:pt x="283366" y="1619848"/>
                  </a:lnTo>
                  <a:lnTo>
                    <a:pt x="566731" y="1619848"/>
                  </a:lnTo>
                </a:path>
                <a:path w="567054" h="1619885">
                  <a:moveTo>
                    <a:pt x="0" y="0"/>
                  </a:moveTo>
                  <a:lnTo>
                    <a:pt x="283366" y="0"/>
                  </a:lnTo>
                  <a:lnTo>
                    <a:pt x="283366" y="539949"/>
                  </a:lnTo>
                  <a:lnTo>
                    <a:pt x="566731" y="539949"/>
                  </a:lnTo>
                </a:path>
              </a:pathLst>
            </a:custGeom>
            <a:ln w="9999">
              <a:solidFill>
                <a:srgbClr val="A989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73344" y="3651224"/>
              <a:ext cx="567055" cy="540385"/>
            </a:xfrm>
            <a:custGeom>
              <a:avLst/>
              <a:gdLst/>
              <a:ahLst/>
              <a:cxnLst/>
              <a:rect l="l" t="t" r="r" b="b"/>
              <a:pathLst>
                <a:path w="567054" h="540385">
                  <a:moveTo>
                    <a:pt x="0" y="539949"/>
                  </a:moveTo>
                  <a:lnTo>
                    <a:pt x="283366" y="539949"/>
                  </a:lnTo>
                  <a:lnTo>
                    <a:pt x="283366" y="0"/>
                  </a:lnTo>
                  <a:lnTo>
                    <a:pt x="566731" y="0"/>
                  </a:lnTo>
                </a:path>
              </a:pathLst>
            </a:custGeom>
            <a:ln w="9999">
              <a:solidFill>
                <a:srgbClr val="A989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73344" y="2571318"/>
              <a:ext cx="567055" cy="1619885"/>
            </a:xfrm>
            <a:custGeom>
              <a:avLst/>
              <a:gdLst/>
              <a:ahLst/>
              <a:cxnLst/>
              <a:rect l="l" t="t" r="r" b="b"/>
              <a:pathLst>
                <a:path w="567054" h="1619885">
                  <a:moveTo>
                    <a:pt x="0" y="1619848"/>
                  </a:moveTo>
                  <a:lnTo>
                    <a:pt x="283366" y="1619848"/>
                  </a:lnTo>
                  <a:lnTo>
                    <a:pt x="283366" y="0"/>
                  </a:lnTo>
                  <a:lnTo>
                    <a:pt x="566731" y="0"/>
                  </a:lnTo>
                </a:path>
              </a:pathLst>
            </a:custGeom>
            <a:ln w="9999">
              <a:solidFill>
                <a:srgbClr val="A989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71745" y="2489657"/>
              <a:ext cx="939337" cy="345394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54384" y="2847108"/>
              <a:ext cx="378228" cy="27432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09413" y="2502433"/>
              <a:ext cx="863930" cy="337747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999176" y="2864099"/>
            <a:ext cx="285115" cy="2647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10"/>
              </a:lnSpc>
            </a:pP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Operational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Sub-Processes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101537" y="2128055"/>
            <a:ext cx="2909570" cy="939800"/>
            <a:chOff x="6101537" y="2128055"/>
            <a:chExt cx="2909570" cy="939800"/>
          </a:xfrm>
        </p:grpSpPr>
        <p:sp>
          <p:nvSpPr>
            <p:cNvPr id="40" name="object 40"/>
            <p:cNvSpPr/>
            <p:nvPr/>
          </p:nvSpPr>
          <p:spPr>
            <a:xfrm>
              <a:off x="6101537" y="2128055"/>
              <a:ext cx="2909455" cy="93933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74624" y="2435622"/>
              <a:ext cx="1367447" cy="31588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40068" y="2139352"/>
              <a:ext cx="2833662" cy="86393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140069" y="2139352"/>
            <a:ext cx="2834005" cy="86423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imes New Roman"/>
              <a:cs typeface="Times New Roman"/>
            </a:endParaRPr>
          </a:p>
          <a:p>
            <a:pPr marL="796925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Recognize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Event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101537" y="3208710"/>
            <a:ext cx="2909570" cy="939800"/>
            <a:chOff x="6101537" y="3208710"/>
            <a:chExt cx="2909570" cy="939800"/>
          </a:xfrm>
        </p:grpSpPr>
        <p:sp>
          <p:nvSpPr>
            <p:cNvPr id="45" name="object 45"/>
            <p:cNvSpPr/>
            <p:nvPr/>
          </p:nvSpPr>
          <p:spPr>
            <a:xfrm>
              <a:off x="6101537" y="3208710"/>
              <a:ext cx="2909455" cy="9393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33552" y="3383274"/>
              <a:ext cx="1837105" cy="56942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40068" y="3219259"/>
              <a:ext cx="2833662" cy="86391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140069" y="3219259"/>
            <a:ext cx="2834005" cy="86423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968375" marR="548640" indent="-406400">
              <a:lnSpc>
                <a:spcPct val="119000"/>
              </a:lnSpc>
              <a:spcBef>
                <a:spcPts val="1120"/>
              </a:spcBef>
            </a:pP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Evaluate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Situation</a:t>
            </a:r>
            <a:r>
              <a:rPr sz="1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Alternatives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101537" y="4285213"/>
            <a:ext cx="2909570" cy="939800"/>
            <a:chOff x="6101537" y="4285213"/>
            <a:chExt cx="2909570" cy="939800"/>
          </a:xfrm>
        </p:grpSpPr>
        <p:sp>
          <p:nvSpPr>
            <p:cNvPr id="50" name="object 50"/>
            <p:cNvSpPr/>
            <p:nvPr/>
          </p:nvSpPr>
          <p:spPr>
            <a:xfrm>
              <a:off x="6101537" y="4285213"/>
              <a:ext cx="2909455" cy="93933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733311" y="4596933"/>
              <a:ext cx="1637601" cy="31588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140068" y="4299165"/>
              <a:ext cx="2833662" cy="86391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140069" y="4299165"/>
            <a:ext cx="2834005" cy="86423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imes New Roman"/>
              <a:cs typeface="Times New Roman"/>
            </a:endParaRPr>
          </a:p>
          <a:p>
            <a:pPr marL="666115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Implement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Solution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101537" y="5365865"/>
            <a:ext cx="2909570" cy="939800"/>
            <a:chOff x="6101537" y="5365865"/>
            <a:chExt cx="2909570" cy="939800"/>
          </a:xfrm>
        </p:grpSpPr>
        <p:sp>
          <p:nvSpPr>
            <p:cNvPr id="55" name="object 55"/>
            <p:cNvSpPr/>
            <p:nvPr/>
          </p:nvSpPr>
          <p:spPr>
            <a:xfrm>
              <a:off x="6101537" y="5365865"/>
              <a:ext cx="2909455" cy="93933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758241" y="5677593"/>
              <a:ext cx="1600200" cy="31588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40068" y="5379059"/>
              <a:ext cx="2833662" cy="86392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140069" y="5379059"/>
            <a:ext cx="2834005" cy="86423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imes New Roman"/>
              <a:cs typeface="Times New Roman"/>
            </a:endParaRPr>
          </a:p>
          <a:p>
            <a:pPr marL="681990">
              <a:lnSpc>
                <a:spcPct val="100000"/>
              </a:lnSpc>
            </a:pP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Monitor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4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Report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634972"/>
            <a:ext cx="8832215" cy="5045710"/>
            <a:chOff x="152400" y="1634972"/>
            <a:chExt cx="8832215" cy="5045710"/>
          </a:xfrm>
        </p:grpSpPr>
        <p:sp>
          <p:nvSpPr>
            <p:cNvPr id="3" name="object 3"/>
            <p:cNvSpPr/>
            <p:nvPr/>
          </p:nvSpPr>
          <p:spPr>
            <a:xfrm>
              <a:off x="1133053" y="4171327"/>
              <a:ext cx="540385" cy="2058035"/>
            </a:xfrm>
            <a:custGeom>
              <a:avLst/>
              <a:gdLst/>
              <a:ahLst/>
              <a:cxnLst/>
              <a:rect l="l" t="t" r="r" b="b"/>
              <a:pathLst>
                <a:path w="540385" h="2058035">
                  <a:moveTo>
                    <a:pt x="0" y="0"/>
                  </a:moveTo>
                  <a:lnTo>
                    <a:pt x="269982" y="0"/>
                  </a:lnTo>
                  <a:lnTo>
                    <a:pt x="269982" y="2057798"/>
                  </a:lnTo>
                  <a:lnTo>
                    <a:pt x="539965" y="2057798"/>
                  </a:lnTo>
                </a:path>
                <a:path w="540385" h="2058035">
                  <a:moveTo>
                    <a:pt x="0" y="0"/>
                  </a:moveTo>
                  <a:lnTo>
                    <a:pt x="269982" y="0"/>
                  </a:lnTo>
                  <a:lnTo>
                    <a:pt x="269982" y="1028899"/>
                  </a:lnTo>
                  <a:lnTo>
                    <a:pt x="539965" y="1028899"/>
                  </a:lnTo>
                </a:path>
              </a:pathLst>
            </a:custGeom>
            <a:ln w="9999">
              <a:solidFill>
                <a:srgbClr val="AE6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3053" y="4171327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5">
                  <a:moveTo>
                    <a:pt x="0" y="0"/>
                  </a:moveTo>
                  <a:lnTo>
                    <a:pt x="539965" y="0"/>
                  </a:lnTo>
                </a:path>
              </a:pathLst>
            </a:custGeom>
            <a:ln w="9999">
              <a:solidFill>
                <a:srgbClr val="AE6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3053" y="3142424"/>
              <a:ext cx="540385" cy="1029335"/>
            </a:xfrm>
            <a:custGeom>
              <a:avLst/>
              <a:gdLst/>
              <a:ahLst/>
              <a:cxnLst/>
              <a:rect l="l" t="t" r="r" b="b"/>
              <a:pathLst>
                <a:path w="540385" h="1029335">
                  <a:moveTo>
                    <a:pt x="0" y="1028899"/>
                  </a:moveTo>
                  <a:lnTo>
                    <a:pt x="269982" y="1028899"/>
                  </a:lnTo>
                  <a:lnTo>
                    <a:pt x="269982" y="0"/>
                  </a:lnTo>
                  <a:lnTo>
                    <a:pt x="539965" y="0"/>
                  </a:lnTo>
                </a:path>
              </a:pathLst>
            </a:custGeom>
            <a:ln w="9999">
              <a:solidFill>
                <a:srgbClr val="AE6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3053" y="2113521"/>
              <a:ext cx="540385" cy="2058035"/>
            </a:xfrm>
            <a:custGeom>
              <a:avLst/>
              <a:gdLst/>
              <a:ahLst/>
              <a:cxnLst/>
              <a:rect l="l" t="t" r="r" b="b"/>
              <a:pathLst>
                <a:path w="540385" h="2058035">
                  <a:moveTo>
                    <a:pt x="0" y="2057798"/>
                  </a:moveTo>
                  <a:lnTo>
                    <a:pt x="269982" y="2057798"/>
                  </a:lnTo>
                  <a:lnTo>
                    <a:pt x="269982" y="0"/>
                  </a:lnTo>
                  <a:lnTo>
                    <a:pt x="539965" y="0"/>
                  </a:lnTo>
                </a:path>
              </a:pathLst>
            </a:custGeom>
            <a:ln w="9999">
              <a:solidFill>
                <a:srgbClr val="AE6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4320" y="2539542"/>
              <a:ext cx="897774" cy="33126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2014" y="2959328"/>
              <a:ext cx="382385" cy="24730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9933" y="2553347"/>
              <a:ext cx="823119" cy="32359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2398" y="152400"/>
            <a:ext cx="8814435" cy="1346835"/>
          </a:xfrm>
          <a:prstGeom prst="rect">
            <a:avLst/>
          </a:prstGeom>
          <a:solidFill>
            <a:srgbClr val="665B5B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29845" algn="ctr">
              <a:lnSpc>
                <a:spcPct val="100000"/>
              </a:lnSpc>
            </a:pPr>
            <a:r>
              <a:rPr sz="3200" spc="270" dirty="0"/>
              <a:t>DEMAND</a:t>
            </a:r>
            <a:r>
              <a:rPr sz="3200" spc="229" dirty="0"/>
              <a:t> </a:t>
            </a:r>
            <a:r>
              <a:rPr sz="3200" spc="220" dirty="0"/>
              <a:t>MANAGEMENT</a:t>
            </a:r>
            <a:endParaRPr sz="3200"/>
          </a:p>
        </p:txBody>
      </p:sp>
      <p:sp>
        <p:nvSpPr>
          <p:cNvPr id="11" name="object 11"/>
          <p:cNvSpPr txBox="1"/>
          <p:nvPr/>
        </p:nvSpPr>
        <p:spPr>
          <a:xfrm>
            <a:off x="579290" y="2978919"/>
            <a:ext cx="285115" cy="23787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10"/>
              </a:lnSpc>
            </a:pP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Sub-Processes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37601" y="1691641"/>
            <a:ext cx="2772410" cy="897890"/>
            <a:chOff x="1637601" y="1691641"/>
            <a:chExt cx="2772410" cy="897890"/>
          </a:xfrm>
        </p:grpSpPr>
        <p:sp>
          <p:nvSpPr>
            <p:cNvPr id="13" name="object 13"/>
            <p:cNvSpPr/>
            <p:nvPr/>
          </p:nvSpPr>
          <p:spPr>
            <a:xfrm>
              <a:off x="1637601" y="1691641"/>
              <a:ext cx="2772295" cy="8977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90648" y="1845419"/>
              <a:ext cx="1862048" cy="56942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73022" y="1701965"/>
              <a:ext cx="2699829" cy="8231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673021" y="1701965"/>
            <a:ext cx="2700020" cy="82359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902335" marR="474345" indent="-414655">
              <a:lnSpc>
                <a:spcPct val="119000"/>
              </a:lnSpc>
              <a:spcBef>
                <a:spcPts val="960"/>
              </a:spcBef>
            </a:pP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Determine</a:t>
            </a:r>
            <a:r>
              <a:rPr sz="14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Forecasting  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Approaches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637601" y="2718258"/>
            <a:ext cx="2772410" cy="897890"/>
            <a:chOff x="1637601" y="2718258"/>
            <a:chExt cx="2772410" cy="897890"/>
          </a:xfrm>
        </p:grpSpPr>
        <p:sp>
          <p:nvSpPr>
            <p:cNvPr id="18" name="object 18"/>
            <p:cNvSpPr/>
            <p:nvPr/>
          </p:nvSpPr>
          <p:spPr>
            <a:xfrm>
              <a:off x="1637601" y="2718258"/>
              <a:ext cx="2772295" cy="8977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15591" y="3009205"/>
              <a:ext cx="1799704" cy="31588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73022" y="2730868"/>
              <a:ext cx="2699829" cy="8231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673021" y="2730868"/>
            <a:ext cx="2700020" cy="82359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/>
              <a:cs typeface="Times New Roman"/>
            </a:endParaRPr>
          </a:p>
          <a:p>
            <a:pPr marL="51562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Plan 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Information</a:t>
            </a:r>
            <a:r>
              <a:rPr sz="14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Flow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637601" y="3749041"/>
            <a:ext cx="2772410" cy="897890"/>
            <a:chOff x="1637601" y="3749041"/>
            <a:chExt cx="2772410" cy="897890"/>
          </a:xfrm>
        </p:grpSpPr>
        <p:sp>
          <p:nvSpPr>
            <p:cNvPr id="23" name="object 23"/>
            <p:cNvSpPr/>
            <p:nvPr/>
          </p:nvSpPr>
          <p:spPr>
            <a:xfrm>
              <a:off x="1637601" y="3749041"/>
              <a:ext cx="2772295" cy="89777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24393" y="3902819"/>
              <a:ext cx="2182088" cy="56942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73022" y="3759758"/>
              <a:ext cx="2699829" cy="8231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673021" y="3759758"/>
            <a:ext cx="2700020" cy="82359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923290" marR="309880" indent="-599440">
              <a:lnSpc>
                <a:spcPct val="119000"/>
              </a:lnSpc>
              <a:spcBef>
                <a:spcPts val="960"/>
              </a:spcBef>
            </a:pP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Determine</a:t>
            </a:r>
            <a:r>
              <a:rPr sz="14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Synchronization 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Procedures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637601" y="4775662"/>
            <a:ext cx="2772410" cy="897890"/>
            <a:chOff x="1637601" y="4775662"/>
            <a:chExt cx="2772410" cy="897890"/>
          </a:xfrm>
        </p:grpSpPr>
        <p:sp>
          <p:nvSpPr>
            <p:cNvPr id="28" name="object 28"/>
            <p:cNvSpPr/>
            <p:nvPr/>
          </p:nvSpPr>
          <p:spPr>
            <a:xfrm>
              <a:off x="1637601" y="4775662"/>
              <a:ext cx="2772295" cy="89777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40521" y="4933602"/>
              <a:ext cx="1749831" cy="56942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73022" y="4788662"/>
              <a:ext cx="2699829" cy="82312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673021" y="4788661"/>
            <a:ext cx="2700020" cy="82359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539750" marR="525780" indent="17780">
              <a:lnSpc>
                <a:spcPct val="119000"/>
              </a:lnSpc>
              <a:spcBef>
                <a:spcPts val="960"/>
              </a:spcBef>
            </a:pP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Develop 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Contingency 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Management</a:t>
            </a:r>
            <a:r>
              <a:rPr sz="14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System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637601" y="5806440"/>
            <a:ext cx="2772410" cy="897890"/>
            <a:chOff x="1637601" y="5806440"/>
            <a:chExt cx="2772410" cy="897890"/>
          </a:xfrm>
        </p:grpSpPr>
        <p:sp>
          <p:nvSpPr>
            <p:cNvPr id="33" name="object 33"/>
            <p:cNvSpPr/>
            <p:nvPr/>
          </p:nvSpPr>
          <p:spPr>
            <a:xfrm>
              <a:off x="1637601" y="5806440"/>
              <a:ext cx="2772295" cy="89777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02878" y="5960224"/>
              <a:ext cx="1637601" cy="56942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73022" y="5817564"/>
              <a:ext cx="2699829" cy="82311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673021" y="5817563"/>
            <a:ext cx="2700020" cy="82359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976630" marR="583565" indent="-379730">
              <a:lnSpc>
                <a:spcPct val="119000"/>
              </a:lnSpc>
              <a:spcBef>
                <a:spcPts val="960"/>
              </a:spcBef>
            </a:pP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Develop</a:t>
            </a:r>
            <a:r>
              <a:rPr sz="14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Framework  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Metrics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804752" y="2122360"/>
            <a:ext cx="1384300" cy="4060825"/>
            <a:chOff x="4804752" y="2122360"/>
            <a:chExt cx="1384300" cy="4060825"/>
          </a:xfrm>
        </p:grpSpPr>
        <p:sp>
          <p:nvSpPr>
            <p:cNvPr id="38" name="object 38"/>
            <p:cNvSpPr/>
            <p:nvPr/>
          </p:nvSpPr>
          <p:spPr>
            <a:xfrm>
              <a:off x="5652426" y="4152557"/>
              <a:ext cx="531495" cy="2025650"/>
            </a:xfrm>
            <a:custGeom>
              <a:avLst/>
              <a:gdLst/>
              <a:ahLst/>
              <a:cxnLst/>
              <a:rect l="l" t="t" r="r" b="b"/>
              <a:pathLst>
                <a:path w="531495" h="2025650">
                  <a:moveTo>
                    <a:pt x="0" y="0"/>
                  </a:moveTo>
                  <a:lnTo>
                    <a:pt x="265695" y="0"/>
                  </a:lnTo>
                  <a:lnTo>
                    <a:pt x="265695" y="2025118"/>
                  </a:lnTo>
                  <a:lnTo>
                    <a:pt x="531390" y="2025118"/>
                  </a:lnTo>
                </a:path>
                <a:path w="531495" h="2025650">
                  <a:moveTo>
                    <a:pt x="0" y="0"/>
                  </a:moveTo>
                  <a:lnTo>
                    <a:pt x="265695" y="0"/>
                  </a:lnTo>
                  <a:lnTo>
                    <a:pt x="265695" y="1012559"/>
                  </a:lnTo>
                  <a:lnTo>
                    <a:pt x="531390" y="1012559"/>
                  </a:lnTo>
                </a:path>
              </a:pathLst>
            </a:custGeom>
            <a:ln w="9999">
              <a:solidFill>
                <a:srgbClr val="A989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52426" y="4152557"/>
              <a:ext cx="531495" cy="0"/>
            </a:xfrm>
            <a:custGeom>
              <a:avLst/>
              <a:gdLst/>
              <a:ahLst/>
              <a:cxnLst/>
              <a:rect l="l" t="t" r="r" b="b"/>
              <a:pathLst>
                <a:path w="531495">
                  <a:moveTo>
                    <a:pt x="0" y="0"/>
                  </a:moveTo>
                  <a:lnTo>
                    <a:pt x="531390" y="0"/>
                  </a:lnTo>
                </a:path>
              </a:pathLst>
            </a:custGeom>
            <a:ln w="9999">
              <a:solidFill>
                <a:srgbClr val="A989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652426" y="3139998"/>
              <a:ext cx="531495" cy="1012825"/>
            </a:xfrm>
            <a:custGeom>
              <a:avLst/>
              <a:gdLst/>
              <a:ahLst/>
              <a:cxnLst/>
              <a:rect l="l" t="t" r="r" b="b"/>
              <a:pathLst>
                <a:path w="531495" h="1012825">
                  <a:moveTo>
                    <a:pt x="0" y="1012559"/>
                  </a:moveTo>
                  <a:lnTo>
                    <a:pt x="265695" y="1012559"/>
                  </a:lnTo>
                  <a:lnTo>
                    <a:pt x="265695" y="0"/>
                  </a:lnTo>
                  <a:lnTo>
                    <a:pt x="531390" y="0"/>
                  </a:lnTo>
                </a:path>
              </a:pathLst>
            </a:custGeom>
            <a:ln w="9999">
              <a:solidFill>
                <a:srgbClr val="A989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652426" y="2127440"/>
              <a:ext cx="531495" cy="2025650"/>
            </a:xfrm>
            <a:custGeom>
              <a:avLst/>
              <a:gdLst/>
              <a:ahLst/>
              <a:cxnLst/>
              <a:rect l="l" t="t" r="r" b="b"/>
              <a:pathLst>
                <a:path w="531495" h="2025650">
                  <a:moveTo>
                    <a:pt x="0" y="2025118"/>
                  </a:moveTo>
                  <a:lnTo>
                    <a:pt x="265695" y="2025118"/>
                  </a:lnTo>
                  <a:lnTo>
                    <a:pt x="265695" y="0"/>
                  </a:lnTo>
                  <a:lnTo>
                    <a:pt x="531390" y="0"/>
                  </a:lnTo>
                </a:path>
              </a:pathLst>
            </a:custGeom>
            <a:ln w="9999">
              <a:solidFill>
                <a:srgbClr val="A989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804752" y="2556159"/>
              <a:ext cx="885305" cy="324196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058295" y="2805556"/>
              <a:ext cx="378228" cy="275150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42382" y="2569121"/>
              <a:ext cx="810044" cy="316686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105195" y="2825485"/>
            <a:ext cx="285115" cy="2647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10"/>
              </a:lnSpc>
            </a:pP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Operational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Sub-Processes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147257" y="1712419"/>
            <a:ext cx="2731135" cy="881380"/>
            <a:chOff x="6147257" y="1712419"/>
            <a:chExt cx="2731135" cy="881380"/>
          </a:xfrm>
        </p:grpSpPr>
        <p:sp>
          <p:nvSpPr>
            <p:cNvPr id="47" name="object 47"/>
            <p:cNvSpPr/>
            <p:nvPr/>
          </p:nvSpPr>
          <p:spPr>
            <a:xfrm>
              <a:off x="6147257" y="1712419"/>
              <a:ext cx="2730728" cy="88114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96393" y="1990893"/>
              <a:ext cx="2032457" cy="31588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83820" y="1722412"/>
              <a:ext cx="2656954" cy="81004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6183820" y="1722412"/>
            <a:ext cx="2657475" cy="81026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378460">
              <a:lnSpc>
                <a:spcPct val="100000"/>
              </a:lnSpc>
            </a:pP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Collect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Data/Information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147257" y="2722421"/>
            <a:ext cx="2731135" cy="885825"/>
            <a:chOff x="6147257" y="2722421"/>
            <a:chExt cx="2731135" cy="885825"/>
          </a:xfrm>
        </p:grpSpPr>
        <p:sp>
          <p:nvSpPr>
            <p:cNvPr id="52" name="object 52"/>
            <p:cNvSpPr/>
            <p:nvPr/>
          </p:nvSpPr>
          <p:spPr>
            <a:xfrm>
              <a:off x="6147257" y="2722421"/>
              <a:ext cx="2730728" cy="88530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19848" y="3005052"/>
              <a:ext cx="773083" cy="31588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83820" y="2734970"/>
              <a:ext cx="2656954" cy="81004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6183820" y="2734970"/>
            <a:ext cx="2657475" cy="81026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6350" algn="ctr">
              <a:lnSpc>
                <a:spcPct val="100000"/>
              </a:lnSpc>
            </a:pP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Forecast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6147257" y="3736567"/>
            <a:ext cx="2731135" cy="885825"/>
            <a:chOff x="6147257" y="3736567"/>
            <a:chExt cx="2731135" cy="885825"/>
          </a:xfrm>
        </p:grpSpPr>
        <p:sp>
          <p:nvSpPr>
            <p:cNvPr id="57" name="object 57"/>
            <p:cNvSpPr/>
            <p:nvPr/>
          </p:nvSpPr>
          <p:spPr>
            <a:xfrm>
              <a:off x="6147257" y="3736567"/>
              <a:ext cx="2730728" cy="88530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995160" y="4019198"/>
              <a:ext cx="1039091" cy="31588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83820" y="3747528"/>
              <a:ext cx="2656954" cy="81005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6183820" y="3747528"/>
            <a:ext cx="2657475" cy="81026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873125">
              <a:lnSpc>
                <a:spcPct val="100000"/>
              </a:lnSpc>
            </a:pP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Synchronize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6147257" y="4746566"/>
            <a:ext cx="2731135" cy="885825"/>
            <a:chOff x="6147257" y="4746566"/>
            <a:chExt cx="2731135" cy="885825"/>
          </a:xfrm>
        </p:grpSpPr>
        <p:sp>
          <p:nvSpPr>
            <p:cNvPr id="62" name="object 62"/>
            <p:cNvSpPr/>
            <p:nvPr/>
          </p:nvSpPr>
          <p:spPr>
            <a:xfrm>
              <a:off x="6147257" y="4746566"/>
              <a:ext cx="2730728" cy="885305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75361" y="4896200"/>
              <a:ext cx="1866201" cy="56942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183820" y="4760086"/>
              <a:ext cx="2656954" cy="81005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6183820" y="4760086"/>
            <a:ext cx="2657475" cy="81026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648970" marR="450215" indent="-185420">
              <a:lnSpc>
                <a:spcPct val="119000"/>
              </a:lnSpc>
              <a:spcBef>
                <a:spcPts val="910"/>
              </a:spcBef>
            </a:pP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Increase 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Flexibility</a:t>
            </a:r>
            <a:r>
              <a:rPr sz="14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Reduce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Variability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6147257" y="5760720"/>
            <a:ext cx="2731135" cy="885825"/>
            <a:chOff x="6147257" y="5760720"/>
            <a:chExt cx="2731135" cy="885825"/>
          </a:xfrm>
        </p:grpSpPr>
        <p:sp>
          <p:nvSpPr>
            <p:cNvPr id="67" name="object 67"/>
            <p:cNvSpPr/>
            <p:nvPr/>
          </p:nvSpPr>
          <p:spPr>
            <a:xfrm>
              <a:off x="6147257" y="5760720"/>
              <a:ext cx="2730728" cy="88530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600304" y="6043353"/>
              <a:ext cx="1812175" cy="31588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183820" y="5772650"/>
              <a:ext cx="2656954" cy="81004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183820" y="5772650"/>
            <a:ext cx="2657475" cy="81026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483234">
              <a:lnSpc>
                <a:spcPct val="100000"/>
              </a:lnSpc>
            </a:pP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Measure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Performance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99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634</Words>
  <Application>Microsoft Office PowerPoint</Application>
  <PresentationFormat>On-screen Show (4:3)</PresentationFormat>
  <Paragraphs>151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SUPPLY CHAIN  MANAGEMENT</vt:lpstr>
      <vt:lpstr> WHAT IS SCM?</vt:lpstr>
      <vt:lpstr> SCM AND MARKETING</vt:lpstr>
      <vt:lpstr> SCM PROCESSES</vt:lpstr>
      <vt:lpstr> MO IN RELATION TO SCM</vt:lpstr>
      <vt:lpstr> CUSTOMER RELATIONSHIP MANAGEMENT</vt:lpstr>
      <vt:lpstr> SUPPLIER RELATIONSHIP MANAGEMENT</vt:lpstr>
      <vt:lpstr> CUSTOMER SERVICE MANAGEMENT</vt:lpstr>
      <vt:lpstr> DEMAND MANAGEMENT</vt:lpstr>
      <vt:lpstr> MARKETING INTEGRATION</vt:lpstr>
      <vt:lpstr> 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 CHAIN  MANAGEMENT</dc:title>
  <cp:lastModifiedBy>Achal Amazon</cp:lastModifiedBy>
  <cp:revision>3</cp:revision>
  <dcterms:created xsi:type="dcterms:W3CDTF">2021-04-30T19:33:35Z</dcterms:created>
  <dcterms:modified xsi:type="dcterms:W3CDTF">2021-05-01T06:10:29Z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2021-04-30T00:00:00Z</vt:filetime>
  </property>
</Properties>
</file>