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66900" y="2517140"/>
            <a:ext cx="541020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16735" y="4528820"/>
            <a:ext cx="5510529" cy="999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</a:t>
            </a:r>
            <a:fld id="{81D60167-4931-47E6-BA6A-407CBD079E47}" type="slidenum">
              <a:rPr spc="-5" dirty="0"/>
              <a:pPr marL="12700">
                <a:lnSpc>
                  <a:spcPct val="100000"/>
                </a:lnSpc>
                <a:spcBef>
                  <a:spcPts val="165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</a:t>
            </a:r>
            <a:fld id="{81D60167-4931-47E6-BA6A-407CBD079E47}" type="slidenum">
              <a:rPr spc="-5" dirty="0"/>
              <a:pPr marL="12700">
                <a:lnSpc>
                  <a:spcPct val="100000"/>
                </a:lnSpc>
                <a:spcBef>
                  <a:spcPts val="165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</a:t>
            </a:r>
            <a:fld id="{81D60167-4931-47E6-BA6A-407CBD079E47}" type="slidenum">
              <a:rPr spc="-5" dirty="0"/>
              <a:pPr marL="12700">
                <a:lnSpc>
                  <a:spcPct val="100000"/>
                </a:lnSpc>
                <a:spcBef>
                  <a:spcPts val="165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</a:t>
            </a:r>
            <a:fld id="{81D60167-4931-47E6-BA6A-407CBD079E47}" type="slidenum">
              <a:rPr spc="-5" dirty="0"/>
              <a:pPr marL="12700">
                <a:lnSpc>
                  <a:spcPct val="100000"/>
                </a:lnSpc>
                <a:spcBef>
                  <a:spcPts val="165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</a:t>
            </a:r>
            <a:fld id="{81D60167-4931-47E6-BA6A-407CBD079E47}" type="slidenum">
              <a:rPr spc="-5" dirty="0"/>
              <a:pPr marL="12700">
                <a:lnSpc>
                  <a:spcPct val="100000"/>
                </a:lnSpc>
                <a:spcBef>
                  <a:spcPts val="165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46274" y="689609"/>
            <a:ext cx="525145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33220"/>
            <a:ext cx="6276340" cy="140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835900" y="6407296"/>
            <a:ext cx="375284" cy="195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</a:t>
            </a:r>
            <a:fld id="{81D60167-4931-47E6-BA6A-407CBD079E47}" type="slidenum">
              <a:rPr spc="-5" dirty="0"/>
              <a:pPr marL="12700">
                <a:lnSpc>
                  <a:spcPct val="100000"/>
                </a:lnSpc>
                <a:spcBef>
                  <a:spcPts val="165"/>
                </a:spcBef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152400" y="895029"/>
            <a:ext cx="8839200" cy="154337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174750" marR="5080" indent="-1014730" algn="ctr">
              <a:lnSpc>
                <a:spcPts val="3829"/>
              </a:lnSpc>
              <a:spcBef>
                <a:spcPts val="235"/>
              </a:spcBef>
            </a:pPr>
            <a:r>
              <a:rPr spc="-150" dirty="0">
                <a:solidFill>
                  <a:schemeClr val="bg1"/>
                </a:solidFill>
              </a:rPr>
              <a:t>Marketing </a:t>
            </a:r>
            <a:r>
              <a:rPr spc="-290" dirty="0">
                <a:solidFill>
                  <a:schemeClr val="bg1"/>
                </a:solidFill>
              </a:rPr>
              <a:t>Channels </a:t>
            </a:r>
            <a:endParaRPr lang="en-US" spc="-290" dirty="0" smtClean="0">
              <a:solidFill>
                <a:schemeClr val="bg1"/>
              </a:solidFill>
            </a:endParaRPr>
          </a:p>
          <a:p>
            <a:pPr marL="1174750" marR="5080" indent="-1014730" algn="ctr">
              <a:lnSpc>
                <a:spcPts val="3829"/>
              </a:lnSpc>
              <a:spcBef>
                <a:spcPts val="235"/>
              </a:spcBef>
            </a:pPr>
            <a:r>
              <a:rPr lang="en-US" spc="-229" dirty="0" smtClean="0">
                <a:solidFill>
                  <a:schemeClr val="bg1"/>
                </a:solidFill>
              </a:rPr>
              <a:t>A</a:t>
            </a:r>
            <a:r>
              <a:rPr spc="-229" dirty="0" smtClean="0">
                <a:solidFill>
                  <a:schemeClr val="bg1"/>
                </a:solidFill>
              </a:rPr>
              <a:t>nd </a:t>
            </a:r>
            <a:endParaRPr lang="en-US" spc="-229" dirty="0" smtClean="0">
              <a:solidFill>
                <a:schemeClr val="bg1"/>
              </a:solidFill>
            </a:endParaRPr>
          </a:p>
          <a:p>
            <a:pPr marL="1174750" marR="5080" indent="-1014730" algn="ctr">
              <a:lnSpc>
                <a:spcPts val="3829"/>
              </a:lnSpc>
              <a:spcBef>
                <a:spcPts val="235"/>
              </a:spcBef>
            </a:pPr>
            <a:r>
              <a:rPr spc="-290" dirty="0" smtClean="0">
                <a:solidFill>
                  <a:schemeClr val="bg1"/>
                </a:solidFill>
              </a:rPr>
              <a:t>Supply  </a:t>
            </a:r>
            <a:r>
              <a:rPr spc="-285" dirty="0">
                <a:solidFill>
                  <a:schemeClr val="bg1"/>
                </a:solidFill>
              </a:rPr>
              <a:t>Chain</a:t>
            </a:r>
            <a:r>
              <a:rPr spc="-185" dirty="0">
                <a:solidFill>
                  <a:schemeClr val="bg1"/>
                </a:solidFill>
              </a:rPr>
              <a:t> </a:t>
            </a:r>
            <a:r>
              <a:rPr spc="-180" dirty="0">
                <a:solidFill>
                  <a:schemeClr val="bg1"/>
                </a:solidFill>
              </a:rPr>
              <a:t>Management</a:t>
            </a:r>
          </a:p>
        </p:txBody>
      </p:sp>
      <p:sp>
        <p:nvSpPr>
          <p:cNvPr id="6" name="Up Arrow Callout 5"/>
          <p:cNvSpPr/>
          <p:nvPr/>
        </p:nvSpPr>
        <p:spPr>
          <a:xfrm>
            <a:off x="2590800" y="2971800"/>
            <a:ext cx="4648200" cy="3200400"/>
          </a:xfrm>
          <a:prstGeom prst="up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43400" y="3352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BY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50292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DR. Niha Khan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8317" y="345440"/>
            <a:ext cx="17767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20" dirty="0"/>
              <a:t>M</a:t>
            </a:r>
            <a:r>
              <a:rPr spc="-195" dirty="0"/>
              <a:t>a</a:t>
            </a:r>
            <a:r>
              <a:rPr spc="-185" dirty="0"/>
              <a:t>rk</a:t>
            </a:r>
            <a:r>
              <a:rPr spc="-85" dirty="0"/>
              <a:t>e</a:t>
            </a:r>
            <a:r>
              <a:rPr spc="-45" dirty="0"/>
              <a:t>t</a:t>
            </a:r>
            <a:r>
              <a:rPr spc="-105" dirty="0"/>
              <a:t>i</a:t>
            </a:r>
            <a:r>
              <a:rPr spc="-250" dirty="0"/>
              <a:t>n</a:t>
            </a:r>
            <a:r>
              <a:rPr spc="-440" dirty="0"/>
              <a:t>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9160" y="345440"/>
            <a:ext cx="51282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The </a:t>
            </a:r>
            <a:r>
              <a:rPr sz="3200" b="1" spc="-150" dirty="0">
                <a:solidFill>
                  <a:srgbClr val="0000FF"/>
                </a:solidFill>
                <a:latin typeface="Arial"/>
                <a:cs typeface="Arial"/>
              </a:rPr>
              <a:t>Nature </a:t>
            </a:r>
            <a:r>
              <a:rPr sz="3200" b="1" spc="-229" dirty="0">
                <a:solidFill>
                  <a:srgbClr val="0000FF"/>
                </a:solidFill>
                <a:latin typeface="Arial"/>
                <a:cs typeface="Arial"/>
              </a:rPr>
              <a:t>and </a:t>
            </a:r>
            <a:r>
              <a:rPr sz="3200" b="1" spc="-190" dirty="0">
                <a:solidFill>
                  <a:srgbClr val="0000FF"/>
                </a:solidFill>
                <a:latin typeface="Arial"/>
                <a:cs typeface="Arial"/>
              </a:rPr>
              <a:t>Importance</a:t>
            </a:r>
            <a:r>
              <a:rPr sz="3200" b="1" spc="-1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3200" b="1" spc="-145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  <a:p>
            <a:pPr marL="2904490">
              <a:lnSpc>
                <a:spcPct val="100000"/>
              </a:lnSpc>
            </a:pPr>
            <a:r>
              <a:rPr sz="3200" b="1" spc="-295" dirty="0">
                <a:solidFill>
                  <a:srgbClr val="0000FF"/>
                </a:solidFill>
                <a:latin typeface="Arial"/>
                <a:cs typeface="Arial"/>
              </a:rPr>
              <a:t>Channels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352665" cy="2665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9930" algn="ctr">
              <a:lnSpc>
                <a:spcPct val="100000"/>
              </a:lnSpc>
              <a:spcBef>
                <a:spcPts val="100"/>
              </a:spcBef>
            </a:pP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</a:t>
            </a:r>
            <a:r>
              <a:rPr sz="3200" b="1" i="1" dirty="0">
                <a:solidFill>
                  <a:srgbClr val="FFFFFF"/>
                </a:solidFill>
                <a:latin typeface="Times New Roman"/>
                <a:cs typeface="Times New Roman"/>
              </a:rPr>
              <a:t>Members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Add</a:t>
            </a:r>
            <a:r>
              <a:rPr sz="32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7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3200" b="1" spc="-280" dirty="0">
                <a:solidFill>
                  <a:srgbClr val="FFFFFF"/>
                </a:solidFill>
                <a:latin typeface="Arial"/>
                <a:cs typeface="Arial"/>
              </a:rPr>
              <a:t>Producers </a:t>
            </a:r>
            <a:r>
              <a:rPr sz="3200" spc="-215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3200" spc="-210" dirty="0">
                <a:solidFill>
                  <a:srgbClr val="FFFFFF"/>
                </a:solidFill>
                <a:latin typeface="Arial"/>
                <a:cs typeface="Arial"/>
              </a:rPr>
              <a:t>because </a:t>
            </a:r>
            <a:r>
              <a:rPr sz="3200" spc="-70" dirty="0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create 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greater efficiency 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spc="-145" dirty="0">
                <a:solidFill>
                  <a:srgbClr val="FFFFFF"/>
                </a:solidFill>
                <a:latin typeface="Arial"/>
                <a:cs typeface="Arial"/>
              </a:rPr>
              <a:t>making</a:t>
            </a:r>
            <a:r>
              <a:rPr sz="3200" spc="-5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85" dirty="0">
                <a:solidFill>
                  <a:srgbClr val="FFFFFF"/>
                </a:solidFill>
                <a:latin typeface="Arial"/>
                <a:cs typeface="Arial"/>
              </a:rPr>
              <a:t>goods  </a:t>
            </a:r>
            <a:r>
              <a:rPr sz="3200" spc="-130" dirty="0">
                <a:solidFill>
                  <a:srgbClr val="FFFFFF"/>
                </a:solidFill>
                <a:latin typeface="Arial"/>
                <a:cs typeface="Arial"/>
              </a:rPr>
              <a:t>available </a:t>
            </a:r>
            <a:r>
              <a:rPr sz="3200" spc="4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spc="-55" dirty="0">
                <a:solidFill>
                  <a:srgbClr val="FFFFFF"/>
                </a:solidFill>
                <a:latin typeface="Arial"/>
                <a:cs typeface="Arial"/>
              </a:rPr>
              <a:t>target</a:t>
            </a:r>
            <a:r>
              <a:rPr sz="3200" spc="-4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14" dirty="0">
                <a:solidFill>
                  <a:srgbClr val="FFFFFF"/>
                </a:solidFill>
                <a:latin typeface="Arial"/>
                <a:cs typeface="Arial"/>
              </a:rPr>
              <a:t>markets.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8317" y="345440"/>
            <a:ext cx="17767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12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3200" b="1" spc="-19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3200" b="1" spc="-185" dirty="0">
                <a:solidFill>
                  <a:srgbClr val="0000FF"/>
                </a:solidFill>
                <a:latin typeface="Arial"/>
                <a:cs typeface="Arial"/>
              </a:rPr>
              <a:t>rk</a:t>
            </a:r>
            <a:r>
              <a:rPr sz="3200" b="1" spc="-8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3200" b="1" spc="-4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3200" b="1" spc="-44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12-11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9160" y="345440"/>
            <a:ext cx="51282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The </a:t>
            </a:r>
            <a:r>
              <a:rPr spc="-150" dirty="0"/>
              <a:t>Nature </a:t>
            </a:r>
            <a:r>
              <a:rPr spc="-229" dirty="0"/>
              <a:t>and </a:t>
            </a:r>
            <a:r>
              <a:rPr spc="-190" dirty="0"/>
              <a:t>Importance</a:t>
            </a:r>
            <a:r>
              <a:rPr spc="-100" dirty="0"/>
              <a:t> </a:t>
            </a:r>
            <a:r>
              <a:rPr spc="-145" dirty="0"/>
              <a:t>of</a:t>
            </a:r>
          </a:p>
          <a:p>
            <a:pPr marL="2904490">
              <a:lnSpc>
                <a:spcPct val="100000"/>
              </a:lnSpc>
            </a:pPr>
            <a:r>
              <a:rPr spc="-295" dirty="0"/>
              <a:t>Channels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857490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Members Add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Intermediaries</a:t>
            </a:r>
            <a:r>
              <a:rPr sz="28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offer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firm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8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achieve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own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through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contacts,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experience,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specialization,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scale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3757" y="445770"/>
            <a:ext cx="17760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12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3200" b="1" spc="-19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3200" b="1" spc="-12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3200" b="1" spc="-245" dirty="0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sz="3200" b="1" spc="-8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3200" b="1" spc="-4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3200" b="1" spc="-44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4139" y="445770"/>
            <a:ext cx="51282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The </a:t>
            </a:r>
            <a:r>
              <a:rPr spc="-150" dirty="0"/>
              <a:t>Nature </a:t>
            </a:r>
            <a:r>
              <a:rPr spc="-229" dirty="0"/>
              <a:t>and </a:t>
            </a:r>
            <a:r>
              <a:rPr spc="-190" dirty="0"/>
              <a:t>Importance</a:t>
            </a:r>
            <a:r>
              <a:rPr spc="-100" dirty="0"/>
              <a:t> </a:t>
            </a:r>
            <a:r>
              <a:rPr spc="-145" dirty="0"/>
              <a:t>of</a:t>
            </a:r>
          </a:p>
          <a:p>
            <a:pPr marL="2904490">
              <a:lnSpc>
                <a:spcPct val="100000"/>
              </a:lnSpc>
            </a:pPr>
            <a:r>
              <a:rPr spc="-295" dirty="0"/>
              <a:t>Channels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139" y="1939290"/>
            <a:ext cx="6666865" cy="237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055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Members Add</a:t>
            </a:r>
            <a:r>
              <a:rPr sz="2800" b="1" i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35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economic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view,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transform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assortment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</a:t>
            </a:r>
            <a:r>
              <a:rPr sz="2800" spc="-5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into 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assortments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wanted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8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consumers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84626" y="612140"/>
            <a:ext cx="161290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-140" dirty="0">
                <a:solidFill>
                  <a:srgbClr val="0000FF"/>
                </a:solidFill>
                <a:latin typeface="Arial"/>
                <a:cs typeface="Arial"/>
              </a:rPr>
              <a:t>Marketing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36980" y="612140"/>
            <a:ext cx="4653915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235" dirty="0"/>
              <a:t>The </a:t>
            </a:r>
            <a:r>
              <a:rPr sz="2900" spc="-140" dirty="0"/>
              <a:t>Nature </a:t>
            </a:r>
            <a:r>
              <a:rPr sz="2900" spc="-210" dirty="0"/>
              <a:t>and </a:t>
            </a:r>
            <a:r>
              <a:rPr sz="2900" spc="-175" dirty="0"/>
              <a:t>Importance</a:t>
            </a:r>
            <a:r>
              <a:rPr sz="2900" spc="-15" dirty="0"/>
              <a:t> </a:t>
            </a:r>
            <a:r>
              <a:rPr sz="2900" spc="-140" dirty="0"/>
              <a:t>of</a:t>
            </a:r>
            <a:endParaRPr sz="2900"/>
          </a:p>
          <a:p>
            <a:pPr marL="2637790">
              <a:lnSpc>
                <a:spcPct val="100000"/>
              </a:lnSpc>
            </a:pPr>
            <a:r>
              <a:rPr sz="2900" spc="-265" dirty="0"/>
              <a:t>Channels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1261110" y="1964690"/>
            <a:ext cx="7571740" cy="418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Members Add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45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79900"/>
              </a:lnSpc>
            </a:pPr>
            <a:r>
              <a:rPr sz="2400" b="1" spc="-120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gathering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distributing</a:t>
            </a:r>
            <a:r>
              <a:rPr sz="2400" spc="-4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research 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intelligence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actors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forces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environment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needed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planning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aiding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exchange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00">
              <a:latin typeface="Arial"/>
              <a:cs typeface="Arial"/>
            </a:endParaRPr>
          </a:p>
          <a:p>
            <a:pPr marL="546100" marR="1046480" indent="-533400">
              <a:lnSpc>
                <a:spcPct val="79900"/>
              </a:lnSpc>
            </a:pPr>
            <a:r>
              <a:rPr sz="2400" b="1" spc="-155" dirty="0">
                <a:solidFill>
                  <a:srgbClr val="FFFFFF"/>
                </a:solidFill>
                <a:latin typeface="Arial"/>
                <a:cs typeface="Arial"/>
              </a:rPr>
              <a:t>Promotion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development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4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spreading 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persuasive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communications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40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offer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Arial"/>
              <a:cs typeface="Arial"/>
            </a:endParaRPr>
          </a:p>
          <a:p>
            <a:pPr marL="546100" marR="1259840" indent="-533400">
              <a:lnSpc>
                <a:spcPts val="2310"/>
              </a:lnSpc>
            </a:pPr>
            <a:r>
              <a:rPr sz="2400" b="1" spc="-204" dirty="0">
                <a:solidFill>
                  <a:srgbClr val="FFFFFF"/>
                </a:solidFill>
                <a:latin typeface="Arial"/>
                <a:cs typeface="Arial"/>
              </a:rPr>
              <a:t>Contacts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finding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communicating</a:t>
            </a:r>
            <a:r>
              <a:rPr sz="2400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prospective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buyers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160" y="345440"/>
            <a:ext cx="733552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04490" marR="5080" indent="-2891790">
              <a:lnSpc>
                <a:spcPct val="100000"/>
              </a:lnSpc>
              <a:spcBef>
                <a:spcPts val="100"/>
              </a:spcBef>
              <a:tabLst>
                <a:tab pos="5571490" algn="l"/>
              </a:tabLst>
            </a:pPr>
            <a:r>
              <a:rPr spc="-375" dirty="0"/>
              <a:t>T</a:t>
            </a:r>
            <a:r>
              <a:rPr spc="-250" dirty="0"/>
              <a:t>h</a:t>
            </a:r>
            <a:r>
              <a:rPr spc="-170" dirty="0"/>
              <a:t>e</a:t>
            </a:r>
            <a:r>
              <a:rPr spc="-175" dirty="0"/>
              <a:t> </a:t>
            </a:r>
            <a:r>
              <a:rPr spc="-235" dirty="0"/>
              <a:t>N</a:t>
            </a:r>
            <a:r>
              <a:rPr spc="-175" dirty="0"/>
              <a:t>a</a:t>
            </a:r>
            <a:r>
              <a:rPr spc="-75" dirty="0"/>
              <a:t>t</a:t>
            </a:r>
            <a:r>
              <a:rPr spc="-130" dirty="0"/>
              <a:t>u</a:t>
            </a:r>
            <a:r>
              <a:rPr spc="-120" dirty="0"/>
              <a:t>r</a:t>
            </a:r>
            <a:r>
              <a:rPr spc="-165" dirty="0"/>
              <a:t>e</a:t>
            </a:r>
            <a:r>
              <a:rPr spc="-175" dirty="0"/>
              <a:t> </a:t>
            </a:r>
            <a:r>
              <a:rPr spc="-215" dirty="0"/>
              <a:t>a</a:t>
            </a:r>
            <a:r>
              <a:rPr spc="-229" dirty="0"/>
              <a:t>n</a:t>
            </a:r>
            <a:r>
              <a:rPr spc="-240" dirty="0"/>
              <a:t>d</a:t>
            </a:r>
            <a:r>
              <a:rPr spc="-180" dirty="0"/>
              <a:t> </a:t>
            </a:r>
            <a:r>
              <a:rPr spc="-40" dirty="0"/>
              <a:t>I</a:t>
            </a:r>
            <a:r>
              <a:rPr spc="-250" dirty="0"/>
              <a:t>m</a:t>
            </a:r>
            <a:r>
              <a:rPr spc="-240" dirty="0"/>
              <a:t>p</a:t>
            </a:r>
            <a:r>
              <a:rPr spc="-120" dirty="0"/>
              <a:t>or</a:t>
            </a:r>
            <a:r>
              <a:rPr spc="-70" dirty="0"/>
              <a:t>t</a:t>
            </a:r>
            <a:r>
              <a:rPr spc="-215" dirty="0"/>
              <a:t>a</a:t>
            </a:r>
            <a:r>
              <a:rPr spc="-229" dirty="0"/>
              <a:t>n</a:t>
            </a:r>
            <a:r>
              <a:rPr spc="-310" dirty="0"/>
              <a:t>c</a:t>
            </a:r>
            <a:r>
              <a:rPr spc="-305" dirty="0"/>
              <a:t>e</a:t>
            </a:r>
            <a:r>
              <a:rPr spc="-175" dirty="0"/>
              <a:t> </a:t>
            </a:r>
            <a:r>
              <a:rPr spc="-229" dirty="0"/>
              <a:t>o</a:t>
            </a:r>
            <a:r>
              <a:rPr spc="-55" dirty="0"/>
              <a:t>f</a:t>
            </a:r>
            <a:r>
              <a:rPr dirty="0"/>
              <a:t>	</a:t>
            </a:r>
            <a:r>
              <a:rPr spc="120" dirty="0"/>
              <a:t>M</a:t>
            </a:r>
            <a:r>
              <a:rPr spc="-195" dirty="0"/>
              <a:t>a</a:t>
            </a:r>
            <a:r>
              <a:rPr spc="-185" dirty="0"/>
              <a:t>rk</a:t>
            </a:r>
            <a:r>
              <a:rPr spc="-85" dirty="0"/>
              <a:t>e</a:t>
            </a:r>
            <a:r>
              <a:rPr spc="-45" dirty="0"/>
              <a:t>t</a:t>
            </a:r>
            <a:r>
              <a:rPr spc="-105" dirty="0"/>
              <a:t>i</a:t>
            </a:r>
            <a:r>
              <a:rPr spc="-250" dirty="0"/>
              <a:t>n</a:t>
            </a:r>
            <a:r>
              <a:rPr spc="-280" dirty="0"/>
              <a:t>g  </a:t>
            </a:r>
            <a:r>
              <a:rPr spc="-295" dirty="0"/>
              <a:t>Channels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8129"/>
            <a:ext cx="7934325" cy="3536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Members Add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79900"/>
              </a:lnSpc>
            </a:pP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Matching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shaping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fitting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offer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buyer’s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needs,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including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activities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such </a:t>
            </a:r>
            <a:r>
              <a:rPr sz="2800" spc="-260" dirty="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manufacturing,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grading,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assembling,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packaging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00">
              <a:latin typeface="Arial"/>
              <a:cs typeface="Arial"/>
            </a:endParaRPr>
          </a:p>
          <a:p>
            <a:pPr marL="546100" marR="182880" indent="-533400" algn="just">
              <a:lnSpc>
                <a:spcPts val="2690"/>
              </a:lnSpc>
            </a:pP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Negotiation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reaching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agreement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800" spc="-4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price 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terms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offer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so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ownership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possession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transferred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582929"/>
            <a:ext cx="6660515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7790" marR="5080" indent="-2625090">
              <a:lnSpc>
                <a:spcPct val="100000"/>
              </a:lnSpc>
              <a:spcBef>
                <a:spcPts val="100"/>
              </a:spcBef>
              <a:tabLst>
                <a:tab pos="5059680" algn="l"/>
              </a:tabLst>
            </a:pPr>
            <a:r>
              <a:rPr sz="2900" spc="-340" dirty="0"/>
              <a:t>T</a:t>
            </a:r>
            <a:r>
              <a:rPr sz="2900" spc="-220" dirty="0"/>
              <a:t>h</a:t>
            </a:r>
            <a:r>
              <a:rPr sz="2900" spc="-155" dirty="0"/>
              <a:t>e</a:t>
            </a:r>
            <a:r>
              <a:rPr sz="2900" spc="-140" dirty="0"/>
              <a:t> </a:t>
            </a:r>
            <a:r>
              <a:rPr sz="2900" spc="-200" dirty="0"/>
              <a:t>N</a:t>
            </a:r>
            <a:r>
              <a:rPr sz="2900" spc="-95" dirty="0"/>
              <a:t>a</a:t>
            </a:r>
            <a:r>
              <a:rPr sz="2900" spc="-55" dirty="0"/>
              <a:t>t</a:t>
            </a:r>
            <a:r>
              <a:rPr sz="2900" spc="-220" dirty="0"/>
              <a:t>u</a:t>
            </a:r>
            <a:r>
              <a:rPr sz="2900" spc="-110" dirty="0"/>
              <a:t>r</a:t>
            </a:r>
            <a:r>
              <a:rPr sz="2900" spc="-150" dirty="0"/>
              <a:t>e</a:t>
            </a:r>
            <a:r>
              <a:rPr sz="2900" spc="-145" dirty="0"/>
              <a:t> </a:t>
            </a:r>
            <a:r>
              <a:rPr sz="2900" spc="-195" dirty="0"/>
              <a:t>a</a:t>
            </a:r>
            <a:r>
              <a:rPr sz="2900" spc="-220" dirty="0"/>
              <a:t>nd</a:t>
            </a:r>
            <a:r>
              <a:rPr sz="2900" spc="-150" dirty="0"/>
              <a:t> </a:t>
            </a:r>
            <a:r>
              <a:rPr sz="2900" spc="-35" dirty="0"/>
              <a:t>I</a:t>
            </a:r>
            <a:r>
              <a:rPr sz="2900" spc="-215" dirty="0"/>
              <a:t>m</a:t>
            </a:r>
            <a:r>
              <a:rPr sz="2900" spc="-220" dirty="0"/>
              <a:t>p</a:t>
            </a:r>
            <a:r>
              <a:rPr sz="2900" spc="-110" dirty="0"/>
              <a:t>or</a:t>
            </a:r>
            <a:r>
              <a:rPr sz="2900" spc="-70" dirty="0"/>
              <a:t>t</a:t>
            </a:r>
            <a:r>
              <a:rPr sz="2900" spc="-195" dirty="0"/>
              <a:t>a</a:t>
            </a:r>
            <a:r>
              <a:rPr sz="2900" spc="-210" dirty="0"/>
              <a:t>n</a:t>
            </a:r>
            <a:r>
              <a:rPr sz="2900" spc="-405" dirty="0"/>
              <a:t>c</a:t>
            </a:r>
            <a:r>
              <a:rPr sz="2900" spc="-155" dirty="0"/>
              <a:t>e</a:t>
            </a:r>
            <a:r>
              <a:rPr sz="2900" spc="-150" dirty="0"/>
              <a:t> </a:t>
            </a:r>
            <a:r>
              <a:rPr sz="2900" spc="-175" dirty="0"/>
              <a:t>o</a:t>
            </a:r>
            <a:r>
              <a:rPr sz="2900" spc="-95" dirty="0"/>
              <a:t>f</a:t>
            </a:r>
            <a:r>
              <a:rPr sz="2900" dirty="0"/>
              <a:t>	</a:t>
            </a:r>
            <a:r>
              <a:rPr sz="2900" spc="114" dirty="0"/>
              <a:t>M</a:t>
            </a:r>
            <a:r>
              <a:rPr sz="2900" spc="-165" dirty="0"/>
              <a:t>ark</a:t>
            </a:r>
            <a:r>
              <a:rPr sz="2900" spc="-175" dirty="0"/>
              <a:t>e</a:t>
            </a:r>
            <a:r>
              <a:rPr sz="2900" spc="30" dirty="0"/>
              <a:t>t</a:t>
            </a:r>
            <a:r>
              <a:rPr sz="2900" spc="-105" dirty="0"/>
              <a:t>i</a:t>
            </a:r>
            <a:r>
              <a:rPr sz="2900" spc="-215" dirty="0"/>
              <a:t>n</a:t>
            </a:r>
            <a:r>
              <a:rPr sz="2900" spc="-254" dirty="0"/>
              <a:t>g  </a:t>
            </a:r>
            <a:r>
              <a:rPr sz="2900" spc="-265" dirty="0"/>
              <a:t>Channels</a:t>
            </a:r>
            <a:endParaRPr sz="29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8129"/>
            <a:ext cx="7847965" cy="324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9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Members Add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Physical </a:t>
            </a:r>
            <a:r>
              <a:rPr sz="2400" b="1" spc="-1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transporting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storing</a:t>
            </a:r>
            <a:r>
              <a:rPr sz="24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goods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Arial"/>
              <a:cs typeface="Arial"/>
            </a:endParaRPr>
          </a:p>
          <a:p>
            <a:pPr marL="546100" marR="5080" indent="-533400">
              <a:lnSpc>
                <a:spcPct val="79900"/>
              </a:lnSpc>
              <a:spcBef>
                <a:spcPts val="5"/>
              </a:spcBef>
            </a:pPr>
            <a:r>
              <a:rPr sz="2400" b="1" spc="-210" dirty="0">
                <a:solidFill>
                  <a:srgbClr val="FFFFFF"/>
                </a:solidFill>
                <a:latin typeface="Arial"/>
                <a:cs typeface="Arial"/>
              </a:rPr>
              <a:t>Financing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acquiring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using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funds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cover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costs 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carrying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out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400" spc="-4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Arial"/>
              <a:cs typeface="Arial"/>
            </a:endParaRPr>
          </a:p>
          <a:p>
            <a:pPr marL="546100" marR="636270" indent="-533400">
              <a:lnSpc>
                <a:spcPct val="79900"/>
              </a:lnSpc>
            </a:pPr>
            <a:r>
              <a:rPr sz="2400" b="1" spc="-260" dirty="0">
                <a:solidFill>
                  <a:srgbClr val="FFFFFF"/>
                </a:solidFill>
                <a:latin typeface="Arial"/>
                <a:cs typeface="Arial"/>
              </a:rPr>
              <a:t>Risk </a:t>
            </a:r>
            <a:r>
              <a:rPr sz="2400" b="1" spc="-155" dirty="0">
                <a:solidFill>
                  <a:srgbClr val="FFFFFF"/>
                </a:solidFill>
                <a:latin typeface="Arial"/>
                <a:cs typeface="Arial"/>
              </a:rPr>
              <a:t>taking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assuming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risks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carrying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out</a:t>
            </a:r>
            <a:r>
              <a:rPr sz="2400" spc="-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160" y="345440"/>
            <a:ext cx="733552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04490" marR="5080" indent="-2891790">
              <a:lnSpc>
                <a:spcPct val="100000"/>
              </a:lnSpc>
              <a:spcBef>
                <a:spcPts val="100"/>
              </a:spcBef>
              <a:tabLst>
                <a:tab pos="5571490" algn="l"/>
              </a:tabLst>
            </a:pPr>
            <a:r>
              <a:rPr spc="-375" dirty="0"/>
              <a:t>T</a:t>
            </a:r>
            <a:r>
              <a:rPr spc="-250" dirty="0"/>
              <a:t>h</a:t>
            </a:r>
            <a:r>
              <a:rPr spc="-170" dirty="0"/>
              <a:t>e</a:t>
            </a:r>
            <a:r>
              <a:rPr spc="-175" dirty="0"/>
              <a:t> </a:t>
            </a:r>
            <a:r>
              <a:rPr spc="-235" dirty="0"/>
              <a:t>N</a:t>
            </a:r>
            <a:r>
              <a:rPr spc="-175" dirty="0"/>
              <a:t>a</a:t>
            </a:r>
            <a:r>
              <a:rPr spc="-75" dirty="0"/>
              <a:t>t</a:t>
            </a:r>
            <a:r>
              <a:rPr spc="-130" dirty="0"/>
              <a:t>u</a:t>
            </a:r>
            <a:r>
              <a:rPr spc="-120" dirty="0"/>
              <a:t>r</a:t>
            </a:r>
            <a:r>
              <a:rPr spc="-165" dirty="0"/>
              <a:t>e</a:t>
            </a:r>
            <a:r>
              <a:rPr spc="-175" dirty="0"/>
              <a:t> </a:t>
            </a:r>
            <a:r>
              <a:rPr spc="-215" dirty="0"/>
              <a:t>a</a:t>
            </a:r>
            <a:r>
              <a:rPr spc="-229" dirty="0"/>
              <a:t>n</a:t>
            </a:r>
            <a:r>
              <a:rPr spc="-240" dirty="0"/>
              <a:t>d</a:t>
            </a:r>
            <a:r>
              <a:rPr spc="-180" dirty="0"/>
              <a:t> </a:t>
            </a:r>
            <a:r>
              <a:rPr spc="-40" dirty="0"/>
              <a:t>I</a:t>
            </a:r>
            <a:r>
              <a:rPr spc="-250" dirty="0"/>
              <a:t>m</a:t>
            </a:r>
            <a:r>
              <a:rPr spc="-240" dirty="0"/>
              <a:t>p</a:t>
            </a:r>
            <a:r>
              <a:rPr spc="-120" dirty="0"/>
              <a:t>or</a:t>
            </a:r>
            <a:r>
              <a:rPr spc="-70" dirty="0"/>
              <a:t>t</a:t>
            </a:r>
            <a:r>
              <a:rPr spc="-215" dirty="0"/>
              <a:t>a</a:t>
            </a:r>
            <a:r>
              <a:rPr spc="-229" dirty="0"/>
              <a:t>n</a:t>
            </a:r>
            <a:r>
              <a:rPr spc="-310" dirty="0"/>
              <a:t>c</a:t>
            </a:r>
            <a:r>
              <a:rPr spc="-305" dirty="0"/>
              <a:t>e</a:t>
            </a:r>
            <a:r>
              <a:rPr spc="-175" dirty="0"/>
              <a:t> </a:t>
            </a:r>
            <a:r>
              <a:rPr spc="-229" dirty="0"/>
              <a:t>o</a:t>
            </a:r>
            <a:r>
              <a:rPr spc="-55" dirty="0"/>
              <a:t>f</a:t>
            </a:r>
            <a:r>
              <a:rPr dirty="0"/>
              <a:t>	</a:t>
            </a:r>
            <a:r>
              <a:rPr spc="120" dirty="0"/>
              <a:t>M</a:t>
            </a:r>
            <a:r>
              <a:rPr spc="-195" dirty="0"/>
              <a:t>a</a:t>
            </a:r>
            <a:r>
              <a:rPr spc="-185" dirty="0"/>
              <a:t>rk</a:t>
            </a:r>
            <a:r>
              <a:rPr spc="-85" dirty="0"/>
              <a:t>e</a:t>
            </a:r>
            <a:r>
              <a:rPr spc="-45" dirty="0"/>
              <a:t>t</a:t>
            </a:r>
            <a:r>
              <a:rPr spc="-105" dirty="0"/>
              <a:t>i</a:t>
            </a:r>
            <a:r>
              <a:rPr spc="-250" dirty="0"/>
              <a:t>n</a:t>
            </a:r>
            <a:r>
              <a:rPr spc="-280" dirty="0"/>
              <a:t>g  </a:t>
            </a:r>
            <a:r>
              <a:rPr spc="-295" dirty="0"/>
              <a:t>Channels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8129"/>
            <a:ext cx="8034655" cy="3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2384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Times New Roman"/>
              <a:cs typeface="Times New Roman"/>
            </a:endParaRPr>
          </a:p>
          <a:p>
            <a:pPr marL="546100" marR="317500" indent="-533400">
              <a:lnSpc>
                <a:spcPct val="79900"/>
              </a:lnSpc>
              <a:spcBef>
                <a:spcPts val="5"/>
              </a:spcBef>
            </a:pP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b="1" spc="-125" dirty="0">
                <a:solidFill>
                  <a:srgbClr val="FFFFFF"/>
                </a:solidFill>
                <a:latin typeface="Arial"/>
                <a:cs typeface="Arial"/>
              </a:rPr>
              <a:t>level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layer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24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intermediaries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performs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some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work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bringing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product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its 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ownership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closer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final</a:t>
            </a:r>
            <a:r>
              <a:rPr sz="2400" spc="-4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buyer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Arial"/>
              <a:cs typeface="Arial"/>
            </a:endParaRPr>
          </a:p>
          <a:p>
            <a:pPr marL="546100" marR="932180" indent="-533400">
              <a:lnSpc>
                <a:spcPct val="79900"/>
              </a:lnSpc>
            </a:pPr>
            <a:r>
              <a:rPr sz="2400" b="1" spc="-140" dirty="0">
                <a:solidFill>
                  <a:srgbClr val="FFFFFF"/>
                </a:solidFill>
                <a:latin typeface="Arial"/>
                <a:cs typeface="Arial"/>
              </a:rPr>
              <a:t>Direct </a:t>
            </a:r>
            <a:r>
              <a:rPr sz="2400" b="1" spc="-14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400" b="1" spc="-18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spc="-18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intermediary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levels;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sells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directly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consumers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b="1" spc="-130" dirty="0">
                <a:solidFill>
                  <a:srgbClr val="FFFFFF"/>
                </a:solidFill>
                <a:latin typeface="Arial"/>
                <a:cs typeface="Arial"/>
              </a:rPr>
              <a:t>Indirect </a:t>
            </a:r>
            <a:r>
              <a:rPr sz="2400" b="1" spc="-14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400" b="1" spc="-204" dirty="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contain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intermediaries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8317" y="345440"/>
            <a:ext cx="17767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12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3200" b="1" spc="-19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3200" b="1" spc="-185" dirty="0">
                <a:solidFill>
                  <a:srgbClr val="0000FF"/>
                </a:solidFill>
                <a:latin typeface="Arial"/>
                <a:cs typeface="Arial"/>
              </a:rPr>
              <a:t>rk</a:t>
            </a:r>
            <a:r>
              <a:rPr sz="3200" b="1" spc="-8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3200" b="1" spc="-4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3200" b="1" spc="-44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9160" y="345440"/>
            <a:ext cx="512826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The </a:t>
            </a:r>
            <a:r>
              <a:rPr spc="-150" dirty="0"/>
              <a:t>Nature </a:t>
            </a:r>
            <a:r>
              <a:rPr spc="-229" dirty="0"/>
              <a:t>and </a:t>
            </a:r>
            <a:r>
              <a:rPr spc="-190" dirty="0"/>
              <a:t>Importance</a:t>
            </a:r>
            <a:r>
              <a:rPr spc="-100" dirty="0"/>
              <a:t> </a:t>
            </a:r>
            <a:r>
              <a:rPr spc="-145" dirty="0"/>
              <a:t>of</a:t>
            </a:r>
          </a:p>
          <a:p>
            <a:pPr marL="2904490">
              <a:lnSpc>
                <a:spcPct val="100000"/>
              </a:lnSpc>
            </a:pPr>
            <a:r>
              <a:rPr spc="-295" dirty="0"/>
              <a:t>Channels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6200140" cy="1482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Connected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flows: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6262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769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2926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8082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3225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9339" y="3089909"/>
            <a:ext cx="3620135" cy="2602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Physical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flow of</a:t>
            </a:r>
            <a:r>
              <a:rPr sz="28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 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Flow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ownership 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Payment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flow 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flow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Promotion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flow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6921500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414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Behavior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3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1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consists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firms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have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partnered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common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member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playing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specialized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role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12-19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416800" cy="1908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Behavior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3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b="1" spc="-180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disagreement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sz="28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goals, 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roles,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rewards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68935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2037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3516629"/>
            <a:ext cx="2665095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Horizontal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conflict 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Vertical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conflict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0679" y="589279"/>
            <a:ext cx="33375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Learning</a:t>
            </a:r>
            <a:r>
              <a:rPr spc="-220" dirty="0"/>
              <a:t> </a:t>
            </a:r>
            <a:r>
              <a:rPr spc="-229" dirty="0"/>
              <a:t>Objectives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7020"/>
            <a:ext cx="7934325" cy="37719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studying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chapter,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400" spc="-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should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able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 marL="546100" marR="5080" indent="-533400">
              <a:lnSpc>
                <a:spcPts val="2590"/>
              </a:lnSpc>
              <a:spcBef>
                <a:spcPts val="63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Explain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how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companies </a:t>
            </a:r>
            <a:r>
              <a:rPr sz="2400" spc="-165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65" dirty="0">
                <a:solidFill>
                  <a:srgbClr val="FFFFFF"/>
                </a:solidFill>
                <a:latin typeface="Arial"/>
                <a:cs typeface="Arial"/>
              </a:rPr>
              <a:t>discuss 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functions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these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channels</a:t>
            </a:r>
            <a:r>
              <a:rPr sz="240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perform</a:t>
            </a:r>
            <a:endParaRPr sz="2400">
              <a:latin typeface="Arial"/>
              <a:cs typeface="Arial"/>
            </a:endParaRPr>
          </a:p>
          <a:p>
            <a:pPr marL="546100" marR="782320" indent="-533400">
              <a:lnSpc>
                <a:spcPts val="2590"/>
              </a:lnSpc>
              <a:spcBef>
                <a:spcPts val="60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Discuss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how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interact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how</a:t>
            </a:r>
            <a:r>
              <a:rPr sz="240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organize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perform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work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Identify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major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alternatives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open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company</a:t>
            </a:r>
            <a:endParaRPr sz="2400">
              <a:latin typeface="Arial"/>
              <a:cs typeface="Arial"/>
            </a:endParaRPr>
          </a:p>
          <a:p>
            <a:pPr marL="546100" marR="683260" indent="-533400">
              <a:lnSpc>
                <a:spcPts val="2590"/>
              </a:lnSpc>
              <a:spcBef>
                <a:spcPts val="63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Explain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how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companies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select,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motivate,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3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evaluate 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2400">
              <a:latin typeface="Arial"/>
              <a:cs typeface="Arial"/>
            </a:endParaRPr>
          </a:p>
          <a:p>
            <a:pPr marL="546100" marR="364490" indent="-533400">
              <a:lnSpc>
                <a:spcPts val="2590"/>
              </a:lnSpc>
              <a:spcBef>
                <a:spcPts val="60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Discuss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nature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importance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2400" spc="-4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 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integrated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supply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chain</a:t>
            </a:r>
            <a:r>
              <a:rPr sz="24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589279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747634" cy="336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31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Behavior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121920" indent="-533400">
              <a:lnSpc>
                <a:spcPct val="100000"/>
              </a:lnSpc>
            </a:pPr>
            <a:r>
              <a:rPr sz="2800" b="1" spc="-165" dirty="0">
                <a:solidFill>
                  <a:srgbClr val="FFFFFF"/>
                </a:solidFill>
                <a:latin typeface="Arial"/>
                <a:cs typeface="Arial"/>
              </a:rPr>
              <a:t>Horizontal </a:t>
            </a:r>
            <a:r>
              <a:rPr sz="2800" b="1" spc="-180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among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same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>
              <a:latin typeface="Arial"/>
              <a:cs typeface="Arial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50" dirty="0">
                <a:solidFill>
                  <a:srgbClr val="FFFFFF"/>
                </a:solidFill>
                <a:latin typeface="Arial"/>
                <a:cs typeface="Arial"/>
              </a:rPr>
              <a:t>Vertical </a:t>
            </a:r>
            <a:r>
              <a:rPr sz="2800" b="1" spc="-180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between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levels</a:t>
            </a:r>
            <a:r>
              <a:rPr sz="2800" spc="-3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204" dirty="0">
                <a:solidFill>
                  <a:srgbClr val="FFFFFF"/>
                </a:solidFill>
                <a:latin typeface="Arial"/>
                <a:cs typeface="Arial"/>
              </a:rPr>
              <a:t>same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725409" cy="361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6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Distribution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95" dirty="0">
                <a:solidFill>
                  <a:srgbClr val="FFFFFF"/>
                </a:solidFill>
                <a:latin typeface="Arial"/>
                <a:cs typeface="Arial"/>
              </a:rPr>
              <a:t>Conventional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b="1" spc="-275" dirty="0">
                <a:solidFill>
                  <a:srgbClr val="FFFFFF"/>
                </a:solidFill>
                <a:latin typeface="Arial"/>
                <a:cs typeface="Arial"/>
              </a:rPr>
              <a:t>systems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consist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independent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producers,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wholesalers,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retailers. </a:t>
            </a:r>
            <a:r>
              <a:rPr sz="2800" spc="-260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seeks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maximize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own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profits 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there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little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formal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means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assigning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roles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resolving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conflict.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589279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0040"/>
            <a:ext cx="7852409" cy="2548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Vertical Marketing 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0000"/>
              </a:lnSpc>
            </a:pPr>
            <a:r>
              <a:rPr sz="2800" b="1" spc="-150" dirty="0">
                <a:solidFill>
                  <a:srgbClr val="FFFFFF"/>
                </a:solidFill>
                <a:latin typeface="Arial"/>
                <a:cs typeface="Arial"/>
              </a:rPr>
              <a:t>Vertical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75" dirty="0">
                <a:solidFill>
                  <a:srgbClr val="FFFFFF"/>
                </a:solidFill>
                <a:latin typeface="Arial"/>
                <a:cs typeface="Arial"/>
              </a:rPr>
              <a:t>systems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(VMS)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provide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leadership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consist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producers,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wholesalers, 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retailers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acting </a:t>
            </a: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unified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system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consist 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of: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2418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7142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1866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4114800"/>
            <a:ext cx="4751070" cy="1440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0600"/>
              </a:lnSpc>
              <a:spcBef>
                <a:spcPts val="90"/>
              </a:spcBef>
            </a:pP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Corporate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systems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Contractual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systems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Administered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8510" y="689609"/>
            <a:ext cx="5989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35" dirty="0"/>
              <a:t>Behavior </a:t>
            </a:r>
            <a:r>
              <a:rPr spc="-229" dirty="0"/>
              <a:t>and</a:t>
            </a:r>
            <a:r>
              <a:rPr spc="-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1939290"/>
            <a:ext cx="6940550" cy="2447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1995">
              <a:lnSpc>
                <a:spcPct val="100000"/>
              </a:lnSpc>
              <a:spcBef>
                <a:spcPts val="100"/>
              </a:spcBef>
            </a:pP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Vertical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 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  <a:spcBef>
                <a:spcPts val="2065"/>
              </a:spcBef>
            </a:pP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Corporate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vertical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50" dirty="0">
                <a:solidFill>
                  <a:srgbClr val="FFFFFF"/>
                </a:solidFill>
                <a:latin typeface="Arial"/>
                <a:cs typeface="Arial"/>
              </a:rPr>
              <a:t>system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integrates  </a:t>
            </a:r>
            <a:r>
              <a:rPr sz="2800" spc="-195" dirty="0">
                <a:solidFill>
                  <a:srgbClr val="FFFFFF"/>
                </a:solidFill>
                <a:latin typeface="Arial"/>
                <a:cs typeface="Arial"/>
              </a:rPr>
              <a:t>successive </a:t>
            </a: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stages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production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under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sz="280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ownership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46720" cy="361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Vertical Marketing 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Contractual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vertical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45" dirty="0">
                <a:solidFill>
                  <a:srgbClr val="FFFFFF"/>
                </a:solidFill>
                <a:latin typeface="Arial"/>
                <a:cs typeface="Arial"/>
              </a:rPr>
              <a:t>system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consists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independent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firms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levels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production 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join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together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through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contracts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obtain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economies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5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impact 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than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could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achieve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alone. </a:t>
            </a:r>
            <a:r>
              <a:rPr sz="2800" spc="-204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common 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franchise</a:t>
            </a:r>
            <a:r>
              <a:rPr sz="2800" spc="-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organization.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089775" cy="1908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659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Vertical Marketing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50" dirty="0">
                <a:solidFill>
                  <a:srgbClr val="FFFFFF"/>
                </a:solidFill>
                <a:latin typeface="Arial"/>
                <a:cs typeface="Arial"/>
              </a:rPr>
              <a:t>Franchise </a:t>
            </a:r>
            <a:r>
              <a:rPr sz="2800" b="1" spc="-180" dirty="0">
                <a:solidFill>
                  <a:srgbClr val="FFFFFF"/>
                </a:solidFill>
                <a:latin typeface="Arial"/>
                <a:cs typeface="Arial"/>
              </a:rPr>
              <a:t>organization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links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several </a:t>
            </a: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stages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production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3498850"/>
            <a:ext cx="177800" cy="13500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3516629"/>
            <a:ext cx="6704330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Manufacturer-sponsored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retailer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franchise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system 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Manufacturer-sponsored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wholesaler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franchise</a:t>
            </a:r>
            <a:r>
              <a:rPr sz="24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system 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firm-sponsored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retailer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franchise</a:t>
            </a:r>
            <a:r>
              <a:rPr sz="24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633220"/>
            <a:ext cx="7357745" cy="276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321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Vertical Marketing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</a:pPr>
            <a:r>
              <a:rPr sz="2800" b="1" spc="-185" dirty="0">
                <a:solidFill>
                  <a:srgbClr val="FFFFFF"/>
                </a:solidFill>
                <a:latin typeface="Arial"/>
                <a:cs typeface="Arial"/>
              </a:rPr>
              <a:t>Administered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vertical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45" dirty="0">
                <a:solidFill>
                  <a:srgbClr val="FFFFFF"/>
                </a:solidFill>
                <a:latin typeface="Arial"/>
                <a:cs typeface="Arial"/>
              </a:rPr>
              <a:t>system </a:t>
            </a:r>
            <a:r>
              <a:rPr sz="2800" spc="-21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few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without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common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ownership.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Leadership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comes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800" spc="-195" dirty="0">
                <a:solidFill>
                  <a:srgbClr val="FFFFFF"/>
                </a:solidFill>
                <a:latin typeface="Arial"/>
                <a:cs typeface="Arial"/>
              </a:rPr>
              <a:t>size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power.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0264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633220"/>
            <a:ext cx="7447280" cy="361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7465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Horizontal Marketing</a:t>
            </a:r>
            <a:r>
              <a:rPr sz="28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</a:pPr>
            <a:r>
              <a:rPr sz="2800" b="1" spc="-165" dirty="0">
                <a:solidFill>
                  <a:srgbClr val="FFFFFF"/>
                </a:solidFill>
                <a:latin typeface="Arial"/>
                <a:cs typeface="Arial"/>
              </a:rPr>
              <a:t>Horizontal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75" dirty="0">
                <a:solidFill>
                  <a:srgbClr val="FFFFFF"/>
                </a:solidFill>
                <a:latin typeface="Arial"/>
                <a:cs typeface="Arial"/>
              </a:rPr>
              <a:t>systems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include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companies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level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join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together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follow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new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opportunity.</a:t>
            </a:r>
            <a:r>
              <a:rPr sz="2800" spc="-3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Companies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combine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financial,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production,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resources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accomplish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than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one 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could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alone.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589279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583266"/>
            <a:ext cx="7568565" cy="281495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R="509905" algn="ctr">
              <a:lnSpc>
                <a:spcPct val="100000"/>
              </a:lnSpc>
              <a:spcBef>
                <a:spcPts val="89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Multichannel Distribution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  <a:p>
            <a:pPr marR="405130" algn="ctr">
              <a:lnSpc>
                <a:spcPct val="100000"/>
              </a:lnSpc>
              <a:spcBef>
                <a:spcPts val="680"/>
              </a:spcBef>
            </a:pP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Hybrid Marketing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</a:pP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Hybrid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40" dirty="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exist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single 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firm  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sets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two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channels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reach 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r>
              <a:rPr sz="2800" spc="-3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segments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589279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54529" y="1544108"/>
            <a:ext cx="5142230" cy="90360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Multichannel Distribution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2800">
              <a:latin typeface="Times New Roman"/>
              <a:cs typeface="Times New Roman"/>
            </a:endParaRPr>
          </a:p>
          <a:p>
            <a:pPr marL="90170" algn="ctr">
              <a:lnSpc>
                <a:spcPct val="100000"/>
              </a:lnSpc>
              <a:spcBef>
                <a:spcPts val="310"/>
              </a:spcBef>
            </a:pP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Hybrid Marketing</a:t>
            </a:r>
            <a:r>
              <a:rPr sz="2400" b="1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8925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2805429"/>
            <a:ext cx="17049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16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210" dirty="0">
                <a:solidFill>
                  <a:srgbClr val="FFFFFF"/>
                </a:solidFill>
                <a:latin typeface="Arial"/>
                <a:cs typeface="Arial"/>
              </a:rPr>
              <a:t>ag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30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3214370"/>
            <a:ext cx="177800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339" y="3232150"/>
            <a:ext cx="6478270" cy="116459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Increased 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market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coverage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590"/>
              </a:lnSpc>
              <a:spcBef>
                <a:spcPts val="635"/>
              </a:spcBef>
            </a:pP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New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opportunities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tailor</a:t>
            </a:r>
            <a:r>
              <a:rPr sz="2400" spc="-4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services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specific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needs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diverse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r>
              <a:rPr sz="240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segments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49960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9339" y="4417059"/>
            <a:ext cx="15779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Challenges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39" y="4824729"/>
            <a:ext cx="177800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50339" y="4843779"/>
            <a:ext cx="2875915" cy="835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Hard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Create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conflict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100" y="589279"/>
            <a:ext cx="27133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25" dirty="0"/>
              <a:t>Chapter</a:t>
            </a:r>
            <a:r>
              <a:rPr spc="-220" dirty="0"/>
              <a:t> </a:t>
            </a:r>
            <a:r>
              <a:rPr spc="-165" dirty="0"/>
              <a:t>Outline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27859"/>
            <a:ext cx="7018655" cy="260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Supply </a:t>
            </a:r>
            <a:r>
              <a:rPr sz="2400" b="1" spc="-245" dirty="0">
                <a:solidFill>
                  <a:srgbClr val="FFFFFF"/>
                </a:solidFill>
                <a:latin typeface="Arial"/>
                <a:cs typeface="Arial"/>
              </a:rPr>
              <a:t>Chains </a:t>
            </a:r>
            <a:r>
              <a:rPr sz="2400" b="1" spc="-1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1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150" dirty="0">
                <a:solidFill>
                  <a:srgbClr val="FFFFFF"/>
                </a:solidFill>
                <a:latin typeface="Arial"/>
                <a:cs typeface="Arial"/>
              </a:rPr>
              <a:t>Value </a:t>
            </a:r>
            <a:r>
              <a:rPr sz="2400" b="1" spc="-145" dirty="0">
                <a:solidFill>
                  <a:srgbClr val="FFFFFF"/>
                </a:solidFill>
                <a:latin typeface="Arial"/>
                <a:cs typeface="Arial"/>
              </a:rPr>
              <a:t>Delivery</a:t>
            </a:r>
            <a:r>
              <a:rPr sz="2400" b="1" spc="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14" dirty="0">
                <a:solidFill>
                  <a:srgbClr val="FFFFFF"/>
                </a:solidFill>
                <a:latin typeface="Arial"/>
                <a:cs typeface="Arial"/>
              </a:rPr>
              <a:t>Network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114" dirty="0">
                <a:solidFill>
                  <a:srgbClr val="FFFFFF"/>
                </a:solidFill>
                <a:latin typeface="Arial"/>
                <a:cs typeface="Arial"/>
              </a:rPr>
              <a:t>Nature </a:t>
            </a:r>
            <a:r>
              <a:rPr sz="2400" b="1" spc="-1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145" dirty="0">
                <a:solidFill>
                  <a:srgbClr val="FFFFFF"/>
                </a:solidFill>
                <a:latin typeface="Arial"/>
                <a:cs typeface="Arial"/>
              </a:rPr>
              <a:t>Importance </a:t>
            </a:r>
            <a:r>
              <a:rPr sz="2400" b="1" spc="-114" dirty="0">
                <a:solidFill>
                  <a:srgbClr val="FFFFFF"/>
                </a:solidFill>
                <a:latin typeface="Arial"/>
                <a:cs typeface="Arial"/>
              </a:rPr>
              <a:t>of Marketing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Channels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b="1" spc="-180" dirty="0">
                <a:solidFill>
                  <a:srgbClr val="FFFFFF"/>
                </a:solidFill>
                <a:latin typeface="Arial"/>
                <a:cs typeface="Arial"/>
              </a:rPr>
              <a:t>Behavior </a:t>
            </a:r>
            <a:r>
              <a:rPr sz="2400" b="1" spc="-17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60" dirty="0">
                <a:solidFill>
                  <a:srgbClr val="FFFFFF"/>
                </a:solidFill>
                <a:latin typeface="Arial"/>
                <a:cs typeface="Arial"/>
              </a:rPr>
              <a:t>Organization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r>
              <a:rPr sz="2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b="1" spc="-13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r>
              <a:rPr sz="24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200" dirty="0">
                <a:solidFill>
                  <a:srgbClr val="FFFFFF"/>
                </a:solidFill>
                <a:latin typeface="Arial"/>
                <a:cs typeface="Arial"/>
              </a:rPr>
              <a:t>Public </a:t>
            </a:r>
            <a:r>
              <a:rPr sz="2400" b="1" spc="-204" dirty="0">
                <a:solidFill>
                  <a:srgbClr val="FFFFFF"/>
                </a:solidFill>
                <a:latin typeface="Arial"/>
                <a:cs typeface="Arial"/>
              </a:rPr>
              <a:t>Policy </a:t>
            </a:r>
            <a:r>
              <a:rPr sz="2400" b="1" spc="-17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135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r>
              <a:rPr sz="24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400" b="1" spc="-114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400" b="1" spc="-24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b="1" spc="-1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Supply </a:t>
            </a:r>
            <a:r>
              <a:rPr sz="2400" b="1" spc="-215" dirty="0">
                <a:solidFill>
                  <a:srgbClr val="FFFFFF"/>
                </a:solidFill>
                <a:latin typeface="Arial"/>
                <a:cs typeface="Arial"/>
              </a:rPr>
              <a:t>Chain</a:t>
            </a:r>
            <a:r>
              <a:rPr sz="24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3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3530" y="833120"/>
            <a:ext cx="59886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29" dirty="0"/>
              <a:t>Behavior </a:t>
            </a:r>
            <a:r>
              <a:rPr spc="-225" dirty="0"/>
              <a:t>and</a:t>
            </a:r>
            <a:r>
              <a:rPr spc="-55" dirty="0"/>
              <a:t> </a:t>
            </a:r>
            <a:r>
              <a:rPr spc="-210" dirty="0"/>
              <a:t>Organization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34020" cy="268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Changing Channel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Organization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9900"/>
              </a:lnSpc>
              <a:tabLst>
                <a:tab pos="6353175" algn="l"/>
              </a:tabLst>
            </a:pPr>
            <a:r>
              <a:rPr sz="2800" b="1" spc="-160" dirty="0">
                <a:solidFill>
                  <a:srgbClr val="FFFFFF"/>
                </a:solidFill>
                <a:latin typeface="Arial"/>
                <a:cs typeface="Arial"/>
              </a:rPr>
              <a:t>Disintermediation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occurs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	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 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producers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cut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out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go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directly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final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buyers,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radically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types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displace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traditional</a:t>
            </a:r>
            <a:r>
              <a:rPr sz="28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ones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6079490" cy="140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152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Analyzing Consumer</a:t>
            </a:r>
            <a:r>
              <a:rPr sz="2800" b="1" i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Needs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Designing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requires: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889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033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189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345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3016250"/>
            <a:ext cx="5495290" cy="208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42110">
              <a:lnSpc>
                <a:spcPct val="120800"/>
              </a:lnSpc>
              <a:spcBef>
                <a:spcPts val="100"/>
              </a:spcBef>
            </a:pP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Analyzing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consumer</a:t>
            </a:r>
            <a:r>
              <a:rPr sz="28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needs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Setting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4060"/>
              </a:lnSpc>
              <a:spcBef>
                <a:spcPts val="240"/>
              </a:spcBef>
            </a:pP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Identifying major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3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alternatives 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Evaluation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802640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699375" cy="183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Analyzing Consumer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Needs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546100" marR="5080" indent="-533400">
              <a:lnSpc>
                <a:spcPts val="3350"/>
              </a:lnSpc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Designing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starts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finding</a:t>
            </a:r>
            <a:r>
              <a:rPr sz="2800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out 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target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customers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want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802640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6029325" cy="140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232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Setting Channel</a:t>
            </a:r>
            <a:r>
              <a:rPr sz="28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Objectives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 terms</a:t>
            </a:r>
            <a:r>
              <a:rPr sz="28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of: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889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033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189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345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3016250"/>
            <a:ext cx="7030084" cy="251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13889">
              <a:lnSpc>
                <a:spcPct val="120800"/>
              </a:lnSpc>
              <a:spcBef>
                <a:spcPts val="100"/>
              </a:spcBef>
            </a:pP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Targeted levels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r>
              <a:rPr sz="2800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segments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serve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Best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sue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</a:pP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Minimizing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cost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meeting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r>
              <a:rPr sz="2800" spc="-5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 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0520" y="902970"/>
            <a:ext cx="43072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5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329819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381380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432942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48437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7939" y="3128010"/>
            <a:ext cx="3694429" cy="2085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95"/>
              </a:spcBef>
            </a:pP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Nature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company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Competitors 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Environment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1863090"/>
            <a:ext cx="5818505" cy="1289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Setting Channel</a:t>
            </a:r>
            <a:r>
              <a:rPr sz="2800" b="1" i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Objectives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influenced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by: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Identifying Major</a:t>
            </a:r>
            <a:r>
              <a:rPr spc="-60" dirty="0"/>
              <a:t> </a:t>
            </a:r>
            <a:r>
              <a:rPr spc="-5" dirty="0"/>
              <a:t>Alternatives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/>
          </a:p>
          <a:p>
            <a:pPr marL="12700">
              <a:lnSpc>
                <a:spcPct val="100000"/>
              </a:lnSpc>
            </a:pPr>
            <a:r>
              <a:rPr b="0" i="0" spc="-80" dirty="0">
                <a:latin typeface="Arial"/>
                <a:cs typeface="Arial"/>
              </a:rPr>
              <a:t>In terms</a:t>
            </a:r>
            <a:r>
              <a:rPr b="0" i="0" spc="-229" dirty="0">
                <a:latin typeface="Arial"/>
                <a:cs typeface="Arial"/>
              </a:rPr>
              <a:t> </a:t>
            </a:r>
            <a:r>
              <a:rPr b="0" i="0" dirty="0">
                <a:latin typeface="Arial"/>
                <a:cs typeface="Arial"/>
              </a:rPr>
              <a:t>of</a:t>
            </a:r>
            <a:r>
              <a:rPr sz="2400" dirty="0"/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762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906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062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3003550"/>
            <a:ext cx="5923280" cy="1572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60270">
              <a:lnSpc>
                <a:spcPct val="120800"/>
              </a:lnSpc>
              <a:spcBef>
                <a:spcPts val="100"/>
              </a:spcBef>
            </a:pP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Responsibilities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member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482840" cy="2261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356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 Major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9900"/>
              </a:lnSpc>
            </a:pPr>
            <a:r>
              <a:rPr sz="2800" b="1" spc="-280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2800" b="1" spc="-13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b="1" spc="-16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channel members 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available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carry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out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work.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Examples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include: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04240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5567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723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3869689"/>
            <a:ext cx="3346450" cy="1570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5"/>
              </a:spcBef>
            </a:pP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force  Manufacturer’s</a:t>
            </a: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agency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Industrial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distributors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833120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Identifying Major</a:t>
            </a:r>
            <a:r>
              <a:rPr spc="-60" dirty="0"/>
              <a:t> </a:t>
            </a:r>
            <a:r>
              <a:rPr spc="-5" dirty="0"/>
              <a:t>Alternatives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/>
          </a:p>
          <a:p>
            <a:pPr marL="12700">
              <a:lnSpc>
                <a:spcPct val="100000"/>
              </a:lnSpc>
            </a:pPr>
            <a:r>
              <a:rPr b="0" i="0" spc="-185" dirty="0">
                <a:latin typeface="Arial"/>
                <a:cs typeface="Arial"/>
              </a:rPr>
              <a:t>Company </a:t>
            </a:r>
            <a:r>
              <a:rPr b="0" i="0" spc="-195" dirty="0">
                <a:latin typeface="Arial"/>
                <a:cs typeface="Arial"/>
              </a:rPr>
              <a:t>sales </a:t>
            </a:r>
            <a:r>
              <a:rPr b="0" i="0" spc="-75" dirty="0">
                <a:latin typeface="Arial"/>
                <a:cs typeface="Arial"/>
              </a:rPr>
              <a:t>force</a:t>
            </a:r>
            <a:r>
              <a:rPr b="0" i="0" spc="-90" dirty="0">
                <a:latin typeface="Arial"/>
                <a:cs typeface="Arial"/>
              </a:rPr>
              <a:t> </a:t>
            </a:r>
            <a:r>
              <a:rPr b="0" i="0" spc="-110" dirty="0">
                <a:latin typeface="Arial"/>
                <a:cs typeface="Arial"/>
              </a:rPr>
              <a:t>strategies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997200"/>
            <a:ext cx="202565" cy="2085339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80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80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3016250"/>
            <a:ext cx="5791835" cy="208661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Expand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direct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force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20700"/>
              </a:lnSpc>
              <a:spcBef>
                <a:spcPts val="5"/>
              </a:spcBef>
            </a:pP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Assign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outside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salespeople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territories 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Develop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separate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force  </a:t>
            </a: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Telesales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972425" cy="2261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61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 Major</a:t>
            </a:r>
            <a:r>
              <a:rPr sz="28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9900"/>
              </a:lnSpc>
            </a:pP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Manufacturer’s </a:t>
            </a:r>
            <a:r>
              <a:rPr sz="2800" b="1" spc="-254" dirty="0">
                <a:solidFill>
                  <a:srgbClr val="FFFFFF"/>
                </a:solidFill>
                <a:latin typeface="Arial"/>
                <a:cs typeface="Arial"/>
              </a:rPr>
              <a:t>agencies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independent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firms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whose 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forces handle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related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many 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companies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regions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4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industries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12-39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Identifying Major</a:t>
            </a:r>
            <a:r>
              <a:rPr spc="-60" dirty="0"/>
              <a:t> </a:t>
            </a:r>
            <a:r>
              <a:rPr spc="-5" dirty="0"/>
              <a:t>Alternatives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/>
          </a:p>
          <a:p>
            <a:pPr marL="12700">
              <a:lnSpc>
                <a:spcPct val="100000"/>
              </a:lnSpc>
            </a:pPr>
            <a:r>
              <a:rPr i="0" spc="-160" dirty="0">
                <a:latin typeface="Arial"/>
                <a:cs typeface="Arial"/>
              </a:rPr>
              <a:t>Industrial</a:t>
            </a:r>
            <a:r>
              <a:rPr i="0" spc="-155" dirty="0">
                <a:latin typeface="Arial"/>
                <a:cs typeface="Arial"/>
              </a:rPr>
              <a:t> </a:t>
            </a:r>
            <a:r>
              <a:rPr i="0" spc="-175" dirty="0">
                <a:latin typeface="Arial"/>
                <a:cs typeface="Arial"/>
              </a:rPr>
              <a:t>distributors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31889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033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189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345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24890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9339" y="3016250"/>
            <a:ext cx="7110730" cy="2602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Find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distributors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regions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industries 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Exclusive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endParaRPr sz="2800">
              <a:latin typeface="Arial"/>
              <a:cs typeface="Arial"/>
            </a:endParaRPr>
          </a:p>
          <a:p>
            <a:pPr marL="12700" marR="4023360">
              <a:lnSpc>
                <a:spcPts val="4060"/>
              </a:lnSpc>
              <a:spcBef>
                <a:spcPts val="240"/>
              </a:spcBef>
            </a:pP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Margin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opportunities 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Training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Support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8124" y="582929"/>
            <a:ext cx="149288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-110" dirty="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sz="2900" b="1" spc="-2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900" b="1" spc="-180" dirty="0">
                <a:solidFill>
                  <a:srgbClr val="0000FF"/>
                </a:solidFill>
                <a:latin typeface="Arial"/>
                <a:cs typeface="Arial"/>
              </a:rPr>
              <a:t>Value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0110" y="582929"/>
            <a:ext cx="5046345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475"/>
              </a:lnSpc>
              <a:spcBef>
                <a:spcPts val="100"/>
              </a:spcBef>
            </a:pPr>
            <a:r>
              <a:rPr sz="2900" spc="-265" dirty="0"/>
              <a:t>Supply </a:t>
            </a:r>
            <a:r>
              <a:rPr sz="2900" spc="-295" dirty="0"/>
              <a:t>Chains</a:t>
            </a:r>
            <a:r>
              <a:rPr sz="2900" spc="-25" dirty="0"/>
              <a:t> </a:t>
            </a:r>
            <a:r>
              <a:rPr sz="2900" spc="-210" dirty="0"/>
              <a:t>and</a:t>
            </a:r>
            <a:endParaRPr sz="2900"/>
          </a:p>
          <a:p>
            <a:pPr marL="2347595">
              <a:lnSpc>
                <a:spcPts val="3475"/>
              </a:lnSpc>
            </a:pPr>
            <a:r>
              <a:rPr sz="2900" spc="-170" dirty="0"/>
              <a:t>Delivery</a:t>
            </a:r>
            <a:r>
              <a:rPr sz="2900" spc="-195" dirty="0"/>
              <a:t> </a:t>
            </a:r>
            <a:r>
              <a:rPr sz="2900" spc="-140" dirty="0"/>
              <a:t>Network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535940" y="1548129"/>
            <a:ext cx="7857490" cy="3536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1454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Supply Chain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Partners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546100" marR="538480" indent="-533400" algn="just">
              <a:lnSpc>
                <a:spcPct val="79900"/>
              </a:lnSpc>
            </a:pPr>
            <a:r>
              <a:rPr sz="2800" b="1" spc="-185" dirty="0">
                <a:solidFill>
                  <a:srgbClr val="FFFFFF"/>
                </a:solidFill>
                <a:latin typeface="Arial"/>
                <a:cs typeface="Arial"/>
              </a:rPr>
              <a:t>Upstream </a:t>
            </a: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partners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include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raw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material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suppliers,  components,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parts,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information,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finances,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expertise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create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4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00">
              <a:latin typeface="Arial"/>
              <a:cs typeface="Arial"/>
            </a:endParaRPr>
          </a:p>
          <a:p>
            <a:pPr marL="546100" marR="5080" indent="-533400">
              <a:lnSpc>
                <a:spcPts val="2690"/>
              </a:lnSpc>
            </a:pPr>
            <a:r>
              <a:rPr sz="2800" b="1" spc="-185" dirty="0">
                <a:solidFill>
                  <a:srgbClr val="FFFFFF"/>
                </a:solidFill>
                <a:latin typeface="Arial"/>
                <a:cs typeface="Arial"/>
              </a:rPr>
              <a:t>Downstream </a:t>
            </a:r>
            <a:r>
              <a:rPr sz="2800" b="1" spc="-175" dirty="0">
                <a:solidFill>
                  <a:srgbClr val="FFFFFF"/>
                </a:solidFill>
                <a:latin typeface="Arial"/>
                <a:cs typeface="Arial"/>
              </a:rPr>
              <a:t>partners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include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channels 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look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toward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833120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418070" cy="183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833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 Major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546100" marR="5080" indent="-533400">
              <a:lnSpc>
                <a:spcPts val="3350"/>
              </a:lnSpc>
            </a:pP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5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61569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3531870"/>
            <a:ext cx="15551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16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gie</a:t>
            </a:r>
            <a:r>
              <a:rPr sz="2800" spc="-3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3942079"/>
            <a:ext cx="177800" cy="134874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339" y="3958589"/>
            <a:ext cx="2661285" cy="1350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700"/>
              </a:lnSpc>
              <a:spcBef>
                <a:spcPts val="100"/>
              </a:spcBef>
            </a:pP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Intensive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  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 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Selective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802640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724775" cy="268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163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 Major</a:t>
            </a:r>
            <a:r>
              <a:rPr sz="28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9900"/>
              </a:lnSpc>
            </a:pPr>
            <a:r>
              <a:rPr sz="2800" b="1" spc="-170" dirty="0">
                <a:solidFill>
                  <a:srgbClr val="FFFFFF"/>
                </a:solidFill>
                <a:latin typeface="Arial"/>
                <a:cs typeface="Arial"/>
              </a:rPr>
              <a:t>Intensive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strategy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producers 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convenience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common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raw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materials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stock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many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outlets </a:t>
            </a:r>
            <a:r>
              <a:rPr sz="2800" spc="-26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28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possible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6944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5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473075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52463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139" y="4560570"/>
            <a:ext cx="2861310" cy="105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500"/>
              </a:lnSpc>
              <a:spcBef>
                <a:spcPts val="100"/>
              </a:spcBef>
            </a:pP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Luxury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automobiles 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High-end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apparel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39" y="1863090"/>
            <a:ext cx="7444740" cy="2721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737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Major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85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70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strategy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producer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gives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limited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dealers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right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distribute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territories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491095" cy="268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594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 Major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9900"/>
              </a:lnSpc>
            </a:pPr>
            <a:r>
              <a:rPr sz="2800" b="1" spc="-204" dirty="0">
                <a:solidFill>
                  <a:srgbClr val="FFFFFF"/>
                </a:solidFill>
                <a:latin typeface="Arial"/>
                <a:cs typeface="Arial"/>
              </a:rPr>
              <a:t>Selective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strategy when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producer  </a:t>
            </a:r>
            <a:r>
              <a:rPr sz="2800" spc="-225" dirty="0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than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fewer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than all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willing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carry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producer’s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4678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9834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4296410"/>
            <a:ext cx="1604645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3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3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s 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Appliances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6920865" cy="140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349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Responsibilities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Producers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agree</a:t>
            </a:r>
            <a:r>
              <a:rPr sz="2800" spc="-3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on: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889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033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189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345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3016250"/>
            <a:ext cx="4591685" cy="2086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007235">
              <a:lnSpc>
                <a:spcPct val="120700"/>
              </a:lnSpc>
              <a:spcBef>
                <a:spcPts val="105"/>
              </a:spcBef>
            </a:pP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Price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policies 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Conditions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sale 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Territorial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rights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-195" dirty="0">
                <a:solidFill>
                  <a:srgbClr val="FFFFFF"/>
                </a:solidFill>
                <a:latin typeface="Arial"/>
                <a:cs typeface="Arial"/>
              </a:rPr>
              <a:t>Services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provided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sz="28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party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6551295" cy="140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289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Evaluating the Major</a:t>
            </a:r>
            <a:r>
              <a:rPr sz="2800" b="1" i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260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alternative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should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evaluated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against: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8897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033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189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3016250"/>
            <a:ext cx="2529840" cy="1570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Economic</a:t>
            </a:r>
            <a:r>
              <a:rPr sz="28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criteria 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Adaptive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589279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0040"/>
            <a:ext cx="7933690" cy="393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Evaluating the Major</a:t>
            </a:r>
            <a:r>
              <a:rPr sz="28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Alternatives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50">
              <a:latin typeface="Times New Roman"/>
              <a:cs typeface="Times New Roman"/>
            </a:endParaRPr>
          </a:p>
          <a:p>
            <a:pPr marL="546100" marR="1338580" indent="-533400">
              <a:lnSpc>
                <a:spcPts val="2590"/>
              </a:lnSpc>
            </a:pPr>
            <a:r>
              <a:rPr sz="2400" b="1" spc="-240" dirty="0">
                <a:solidFill>
                  <a:srgbClr val="FFFFFF"/>
                </a:solidFill>
                <a:latin typeface="Arial"/>
                <a:cs typeface="Arial"/>
              </a:rPr>
              <a:t>Economic </a:t>
            </a:r>
            <a:r>
              <a:rPr sz="2400" b="1" spc="-120" dirty="0">
                <a:solidFill>
                  <a:srgbClr val="FFFFFF"/>
                </a:solidFill>
                <a:latin typeface="Arial"/>
                <a:cs typeface="Arial"/>
              </a:rPr>
              <a:t>criteria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compares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likely 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costs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profitability of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400" spc="-4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250">
              <a:latin typeface="Arial"/>
              <a:cs typeface="Arial"/>
            </a:endParaRPr>
          </a:p>
          <a:p>
            <a:pPr marL="546100" marR="81915" indent="-533400">
              <a:lnSpc>
                <a:spcPts val="2590"/>
              </a:lnSpc>
            </a:pPr>
            <a:r>
              <a:rPr sz="2400" b="1" spc="-165" dirty="0">
                <a:solidFill>
                  <a:srgbClr val="FFFFFF"/>
                </a:solidFill>
                <a:latin typeface="Arial"/>
                <a:cs typeface="Arial"/>
              </a:rPr>
              <a:t>Control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members’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control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over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marketing 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Arial"/>
              <a:cs typeface="Arial"/>
            </a:endParaRPr>
          </a:p>
          <a:p>
            <a:pPr marL="546100" marR="5080" indent="-533400">
              <a:lnSpc>
                <a:spcPts val="2590"/>
              </a:lnSpc>
            </a:pPr>
            <a:r>
              <a:rPr sz="2400" b="1" spc="-150" dirty="0">
                <a:solidFill>
                  <a:srgbClr val="FFFFFF"/>
                </a:solidFill>
                <a:latin typeface="Arial"/>
                <a:cs typeface="Arial"/>
              </a:rPr>
              <a:t>Adaptive</a:t>
            </a:r>
            <a:r>
              <a:rPr sz="24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2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r>
              <a:rPr sz="24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ability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remain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flexible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adapt 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environmental</a:t>
            </a:r>
            <a:r>
              <a:rPr sz="24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65" dirty="0">
                <a:solidFill>
                  <a:srgbClr val="FFFFFF"/>
                </a:solidFill>
                <a:latin typeface="Arial"/>
                <a:cs typeface="Arial"/>
              </a:rPr>
              <a:t>changes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539" y="802640"/>
            <a:ext cx="430784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295" dirty="0"/>
              <a:t>Design</a:t>
            </a:r>
            <a:r>
              <a:rPr spc="-12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47990" cy="2866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848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Designing International Distribution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Channels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8109"/>
              </a:lnSpc>
              <a:spcBef>
                <a:spcPts val="490"/>
              </a:spcBef>
            </a:pP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Channel systems can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vary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country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country 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Must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 be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able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adapt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 channel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strategies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endParaRPr sz="2800">
              <a:latin typeface="Arial"/>
              <a:cs typeface="Arial"/>
            </a:endParaRPr>
          </a:p>
          <a:p>
            <a:pPr marL="546100">
              <a:lnSpc>
                <a:spcPts val="2300"/>
              </a:lnSpc>
            </a:pP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structures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sz="28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country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9120" y="589279"/>
            <a:ext cx="54400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180" dirty="0"/>
              <a:t>Management</a:t>
            </a:r>
            <a:r>
              <a:rPr spc="-8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48840"/>
            <a:ext cx="45453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involves: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4701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6262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769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2926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2574290"/>
            <a:ext cx="4262120" cy="2086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5"/>
              </a:spcBef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Selecting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 Managing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Motivating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 Evaluating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9120" y="802640"/>
            <a:ext cx="54400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180" dirty="0"/>
              <a:t>Management</a:t>
            </a:r>
            <a:r>
              <a:rPr spc="-8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051050"/>
            <a:ext cx="7678420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93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Selecting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Channel</a:t>
            </a:r>
            <a:r>
              <a:rPr sz="28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 algn="just">
              <a:lnSpc>
                <a:spcPct val="100000"/>
              </a:lnSpc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Selecting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involves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determining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characteristics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distinguish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better</a:t>
            </a:r>
            <a:r>
              <a:rPr sz="2800" spc="-5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ones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evaluating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4339589"/>
            <a:ext cx="202565" cy="157099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spc="409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409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800" spc="409" dirty="0">
                <a:solidFill>
                  <a:srgbClr val="0000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7539" y="4362450"/>
            <a:ext cx="2466975" cy="156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95"/>
              </a:spcBef>
            </a:pPr>
            <a:r>
              <a:rPr sz="2800" spc="-235" dirty="0">
                <a:solidFill>
                  <a:srgbClr val="FFFFFF"/>
                </a:solidFill>
                <a:latin typeface="Arial"/>
                <a:cs typeface="Arial"/>
              </a:rPr>
              <a:t>Years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business  </a:t>
            </a: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Lines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carried 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Profit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record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8124" y="582929"/>
            <a:ext cx="149288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-110" dirty="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sz="2900" b="1" spc="-2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900" b="1" spc="-180" dirty="0">
                <a:solidFill>
                  <a:srgbClr val="0000FF"/>
                </a:solidFill>
                <a:latin typeface="Arial"/>
                <a:cs typeface="Arial"/>
              </a:rPr>
              <a:t>Value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0110" y="582929"/>
            <a:ext cx="5046345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475"/>
              </a:lnSpc>
              <a:spcBef>
                <a:spcPts val="100"/>
              </a:spcBef>
            </a:pPr>
            <a:r>
              <a:rPr sz="2900" spc="-265" dirty="0"/>
              <a:t>Supply </a:t>
            </a:r>
            <a:r>
              <a:rPr sz="2900" spc="-295" dirty="0"/>
              <a:t>Chains</a:t>
            </a:r>
            <a:r>
              <a:rPr sz="2900" spc="-25" dirty="0"/>
              <a:t> </a:t>
            </a:r>
            <a:r>
              <a:rPr sz="2900" spc="-210" dirty="0"/>
              <a:t>and</a:t>
            </a:r>
            <a:endParaRPr sz="2900"/>
          </a:p>
          <a:p>
            <a:pPr marL="2347595">
              <a:lnSpc>
                <a:spcPts val="3475"/>
              </a:lnSpc>
            </a:pPr>
            <a:r>
              <a:rPr sz="2900" spc="-170" dirty="0"/>
              <a:t>Delivery</a:t>
            </a:r>
            <a:r>
              <a:rPr sz="2900" spc="-195" dirty="0"/>
              <a:t> </a:t>
            </a:r>
            <a:r>
              <a:rPr sz="2900" spc="-140" dirty="0"/>
              <a:t>Network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535940" y="1590040"/>
            <a:ext cx="7979409" cy="338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Supply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Chain</a:t>
            </a:r>
            <a:r>
              <a:rPr sz="2800" b="1" i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Views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Times New Roman"/>
              <a:cs typeface="Times New Roman"/>
            </a:endParaRPr>
          </a:p>
          <a:p>
            <a:pPr marL="546100" marR="807085" indent="-533400">
              <a:lnSpc>
                <a:spcPts val="2590"/>
              </a:lnSpc>
            </a:pP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Supply </a:t>
            </a:r>
            <a:r>
              <a:rPr sz="2400" b="1" spc="-190" dirty="0">
                <a:solidFill>
                  <a:srgbClr val="FFFFFF"/>
                </a:solidFill>
                <a:latin typeface="Arial"/>
                <a:cs typeface="Arial"/>
              </a:rPr>
              <a:t>chain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“make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sell”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view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includes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firm’s</a:t>
            </a:r>
            <a:r>
              <a:rPr sz="2400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raw 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materials,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productive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inputs,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factory</a:t>
            </a:r>
            <a:r>
              <a:rPr sz="240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capacity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Arial"/>
              <a:cs typeface="Arial"/>
            </a:endParaRPr>
          </a:p>
          <a:p>
            <a:pPr marL="546100" marR="5080" indent="-533400">
              <a:lnSpc>
                <a:spcPts val="2590"/>
              </a:lnSpc>
            </a:pPr>
            <a:r>
              <a:rPr sz="2400" b="1" spc="-175" dirty="0">
                <a:solidFill>
                  <a:srgbClr val="FFFFFF"/>
                </a:solidFill>
                <a:latin typeface="Arial"/>
                <a:cs typeface="Arial"/>
              </a:rPr>
              <a:t>Demand </a:t>
            </a:r>
            <a:r>
              <a:rPr sz="2400" b="1" spc="-185" dirty="0">
                <a:solidFill>
                  <a:srgbClr val="FFFFFF"/>
                </a:solidFill>
                <a:latin typeface="Arial"/>
                <a:cs typeface="Arial"/>
              </a:rPr>
              <a:t>chain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“sense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respond”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view </a:t>
            </a:r>
            <a:r>
              <a:rPr sz="2400" spc="-165" dirty="0">
                <a:solidFill>
                  <a:srgbClr val="FFFFFF"/>
                </a:solidFill>
                <a:latin typeface="Arial"/>
                <a:cs typeface="Arial"/>
              </a:rPr>
              <a:t>suggests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4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planning 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starts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needs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target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customer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firm 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responds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these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needs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organizing </a:t>
            </a: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chain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resources 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creating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9120" y="802640"/>
            <a:ext cx="54400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180" dirty="0"/>
              <a:t>Management</a:t>
            </a:r>
            <a:r>
              <a:rPr spc="-8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809230" cy="1908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5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Selecting Channel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Selecting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agents</a:t>
            </a:r>
            <a:r>
              <a:rPr sz="2800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involves 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evaluating: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495039"/>
            <a:ext cx="202565" cy="10566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3516629"/>
            <a:ext cx="6368415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character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lines</a:t>
            </a:r>
            <a:r>
              <a:rPr sz="2800" spc="-5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carried  </a:t>
            </a: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Size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quality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</a:t>
            </a:r>
            <a:r>
              <a:rPr sz="280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force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9120" y="802640"/>
            <a:ext cx="54400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180" dirty="0"/>
              <a:t>Management</a:t>
            </a:r>
            <a:r>
              <a:rPr spc="-8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15605" cy="2399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Selecting Channel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5800"/>
              </a:lnSpc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Selecting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intermediaries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retail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stores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800" spc="-5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want 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selective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involves 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evaluating: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999229"/>
            <a:ext cx="177800" cy="13500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2400" spc="35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39" y="4017009"/>
            <a:ext cx="2240280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Store’s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customers 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Locations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Growth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potential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9120" y="589279"/>
            <a:ext cx="54400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Channel </a:t>
            </a:r>
            <a:r>
              <a:rPr spc="-180" dirty="0"/>
              <a:t>Management</a:t>
            </a:r>
            <a:r>
              <a:rPr spc="-80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636509" cy="318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Managing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Motivating Channel</a:t>
            </a:r>
            <a:r>
              <a:rPr sz="28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Partner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relationship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(PRM)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supply 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chain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2800" spc="-250" dirty="0">
                <a:solidFill>
                  <a:srgbClr val="FFFFFF"/>
                </a:solidFill>
                <a:latin typeface="Arial"/>
                <a:cs typeface="Arial"/>
              </a:rPr>
              <a:t>(SCM)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software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forge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long-term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partnerships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channel 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recruit,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train,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organize,</a:t>
            </a:r>
            <a:r>
              <a:rPr sz="2800" spc="-5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manage, 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motivate,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evaluate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</a:t>
            </a:r>
            <a:r>
              <a:rPr sz="2800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802640"/>
            <a:ext cx="66592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Public Policy </a:t>
            </a:r>
            <a:r>
              <a:rPr spc="-229" dirty="0"/>
              <a:t>and </a:t>
            </a:r>
            <a:r>
              <a:rPr spc="-175" dirty="0"/>
              <a:t>Distribution</a:t>
            </a:r>
            <a:r>
              <a:rPr spc="55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48840"/>
            <a:ext cx="7630159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marR="170815" indent="-533400">
              <a:lnSpc>
                <a:spcPct val="100000"/>
              </a:lnSpc>
              <a:spcBef>
                <a:spcPts val="100"/>
              </a:spcBef>
            </a:pPr>
            <a:r>
              <a:rPr sz="2800" b="1" spc="-270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seller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allows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only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certain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outlets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carry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its</a:t>
            </a:r>
            <a:r>
              <a:rPr sz="2800" spc="-5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Arial"/>
              <a:cs typeface="Arial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70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800" b="1" spc="-195" dirty="0">
                <a:solidFill>
                  <a:srgbClr val="FFFFFF"/>
                </a:solidFill>
                <a:latin typeface="Arial"/>
                <a:cs typeface="Arial"/>
              </a:rPr>
              <a:t>dealing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seller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requires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8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sellers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handle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competitor’s</a:t>
            </a:r>
            <a:r>
              <a:rPr sz="28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802640"/>
            <a:ext cx="66592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Public Policy </a:t>
            </a:r>
            <a:r>
              <a:rPr spc="-229" dirty="0"/>
              <a:t>and </a:t>
            </a:r>
            <a:r>
              <a:rPr spc="-175" dirty="0"/>
              <a:t>Distribution</a:t>
            </a:r>
            <a:r>
              <a:rPr spc="55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48840"/>
            <a:ext cx="59397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Benefits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r>
              <a:rPr sz="280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include: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4701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6262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9339" y="2574290"/>
            <a:ext cx="7390130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Seller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obtains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loyal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dependable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dealers  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Dealers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obtain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steady and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stronger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seller</a:t>
            </a:r>
            <a:r>
              <a:rPr sz="28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support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802640"/>
            <a:ext cx="66592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Public Policy </a:t>
            </a:r>
            <a:r>
              <a:rPr spc="-229" dirty="0"/>
              <a:t>and </a:t>
            </a:r>
            <a:r>
              <a:rPr spc="-175" dirty="0"/>
              <a:t>Distribution</a:t>
            </a:r>
            <a:r>
              <a:rPr spc="55" dirty="0"/>
              <a:t> </a:t>
            </a:r>
            <a:r>
              <a:rPr spc="-290" dirty="0"/>
              <a:t>Decisions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01520"/>
            <a:ext cx="8029575" cy="350392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46100" marR="324485" indent="-533400">
              <a:lnSpc>
                <a:spcPts val="2590"/>
              </a:lnSpc>
              <a:spcBef>
                <a:spcPts val="425"/>
              </a:spcBef>
            </a:pPr>
            <a:r>
              <a:rPr sz="2400" b="1" spc="-229" dirty="0">
                <a:solidFill>
                  <a:srgbClr val="FFFFFF"/>
                </a:solidFill>
                <a:latin typeface="Arial"/>
                <a:cs typeface="Arial"/>
              </a:rPr>
              <a:t>Exclusive </a:t>
            </a:r>
            <a:r>
              <a:rPr sz="2400" b="1" spc="-85" dirty="0">
                <a:solidFill>
                  <a:srgbClr val="FFFFFF"/>
                </a:solidFill>
                <a:latin typeface="Arial"/>
                <a:cs typeface="Arial"/>
              </a:rPr>
              <a:t>territorial </a:t>
            </a:r>
            <a:r>
              <a:rPr sz="2400" b="1" spc="-145" dirty="0">
                <a:solidFill>
                  <a:srgbClr val="FFFFFF"/>
                </a:solidFill>
                <a:latin typeface="Arial"/>
                <a:cs typeface="Arial"/>
              </a:rPr>
              <a:t>agreement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agreement</a:t>
            </a:r>
            <a:r>
              <a:rPr sz="24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where 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producer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may agree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sell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dealers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given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area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buyer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may agree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sell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own 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territory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Arial"/>
              <a:cs typeface="Arial"/>
            </a:endParaRPr>
          </a:p>
          <a:p>
            <a:pPr marL="546100" marR="5080" indent="-533400">
              <a:lnSpc>
                <a:spcPts val="2590"/>
              </a:lnSpc>
            </a:pPr>
            <a:r>
              <a:rPr sz="2400" b="1" spc="-220" dirty="0">
                <a:solidFill>
                  <a:srgbClr val="FFFFFF"/>
                </a:solidFill>
                <a:latin typeface="Arial"/>
                <a:cs typeface="Arial"/>
              </a:rPr>
              <a:t>Tying </a:t>
            </a:r>
            <a:r>
              <a:rPr sz="2400" b="1" spc="-160" dirty="0">
                <a:solidFill>
                  <a:srgbClr val="FFFFFF"/>
                </a:solidFill>
                <a:latin typeface="Arial"/>
                <a:cs typeface="Arial"/>
              </a:rPr>
              <a:t>agreements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while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necessarily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illegal </a:t>
            </a:r>
            <a:r>
              <a:rPr sz="2400" spc="-22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long </a:t>
            </a:r>
            <a:r>
              <a:rPr sz="2400" spc="-22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substantially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lessen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competition,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agreements 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where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there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strong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brand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producers</a:t>
            </a:r>
            <a:r>
              <a:rPr sz="2400" spc="-5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sometimes sell 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dealers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only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dealers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take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rest 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line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12-56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29235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3469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490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2646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2209800"/>
            <a:ext cx="7342505" cy="242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Nature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importance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r>
              <a:rPr sz="2800" spc="-4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supply</a:t>
            </a: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chain</a:t>
            </a:r>
            <a:endParaRPr sz="2800">
              <a:latin typeface="Arial"/>
              <a:cs typeface="Arial"/>
            </a:endParaRPr>
          </a:p>
          <a:p>
            <a:pPr marL="12700" marR="3260725">
              <a:lnSpc>
                <a:spcPts val="4060"/>
              </a:lnSpc>
              <a:spcBef>
                <a:spcPts val="240"/>
              </a:spcBef>
            </a:pPr>
            <a:r>
              <a:rPr sz="2800" spc="-204" dirty="0">
                <a:solidFill>
                  <a:srgbClr val="FFFFFF"/>
                </a:solidFill>
                <a:latin typeface="Arial"/>
                <a:cs typeface="Arial"/>
              </a:rPr>
              <a:t>Goals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r>
              <a:rPr sz="28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system 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Major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r>
              <a:rPr sz="28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functions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integrated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supply chain</a:t>
            </a:r>
            <a:r>
              <a:rPr sz="2800" spc="-4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558800"/>
            <a:ext cx="716851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1670" marR="5080" indent="-1918970">
              <a:lnSpc>
                <a:spcPct val="100000"/>
              </a:lnSpc>
              <a:spcBef>
                <a:spcPts val="100"/>
              </a:spcBef>
              <a:tabLst>
                <a:tab pos="6017895" algn="l"/>
              </a:tabLst>
            </a:pPr>
            <a:r>
              <a:rPr spc="-114" dirty="0"/>
              <a:t>Mar</a:t>
            </a:r>
            <a:r>
              <a:rPr spc="-105" dirty="0"/>
              <a:t>k</a:t>
            </a:r>
            <a:r>
              <a:rPr spc="-95" dirty="0"/>
              <a:t>et</a:t>
            </a:r>
            <a:r>
              <a:rPr spc="-45" dirty="0"/>
              <a:t>i</a:t>
            </a:r>
            <a:r>
              <a:rPr spc="-250" dirty="0"/>
              <a:t>n</a:t>
            </a:r>
            <a:r>
              <a:rPr spc="-440" dirty="0"/>
              <a:t>g</a:t>
            </a:r>
            <a:r>
              <a:rPr spc="-160" dirty="0"/>
              <a:t> </a:t>
            </a:r>
            <a:r>
              <a:rPr spc="-425" dirty="0"/>
              <a:t>L</a:t>
            </a:r>
            <a:r>
              <a:rPr spc="-415" dirty="0"/>
              <a:t>o</a:t>
            </a:r>
            <a:r>
              <a:rPr spc="-380" dirty="0"/>
              <a:t>g</a:t>
            </a:r>
            <a:r>
              <a:rPr spc="-160" dirty="0"/>
              <a:t>i</a:t>
            </a:r>
            <a:r>
              <a:rPr spc="-505" dirty="0"/>
              <a:t>s</a:t>
            </a:r>
            <a:r>
              <a:rPr spc="45" dirty="0"/>
              <a:t>t</a:t>
            </a:r>
            <a:r>
              <a:rPr spc="-105" dirty="0"/>
              <a:t>i</a:t>
            </a:r>
            <a:r>
              <a:rPr spc="-480" dirty="0"/>
              <a:t>c</a:t>
            </a:r>
            <a:r>
              <a:rPr spc="-475" dirty="0"/>
              <a:t>s</a:t>
            </a:r>
            <a:r>
              <a:rPr spc="-160" dirty="0"/>
              <a:t> </a:t>
            </a:r>
            <a:r>
              <a:rPr spc="-215" dirty="0"/>
              <a:t>a</a:t>
            </a:r>
            <a:r>
              <a:rPr spc="-229" dirty="0"/>
              <a:t>n</a:t>
            </a:r>
            <a:r>
              <a:rPr spc="-240" dirty="0"/>
              <a:t>d</a:t>
            </a:r>
            <a:r>
              <a:rPr dirty="0"/>
              <a:t>	</a:t>
            </a:r>
            <a:r>
              <a:rPr spc="-625" dirty="0"/>
              <a:t>S</a:t>
            </a:r>
            <a:r>
              <a:rPr spc="-250" dirty="0"/>
              <a:t>u</a:t>
            </a:r>
            <a:r>
              <a:rPr spc="-240" dirty="0"/>
              <a:t>p</a:t>
            </a:r>
            <a:r>
              <a:rPr spc="-250" dirty="0"/>
              <a:t>p</a:t>
            </a:r>
            <a:r>
              <a:rPr spc="-105" dirty="0"/>
              <a:t>l</a:t>
            </a:r>
            <a:r>
              <a:rPr spc="-180" dirty="0"/>
              <a:t>y  </a:t>
            </a:r>
            <a:r>
              <a:rPr spc="-285" dirty="0"/>
              <a:t>Chain</a:t>
            </a:r>
            <a:r>
              <a:rPr spc="-185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840980" cy="361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134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 and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Importance 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</a:t>
            </a:r>
            <a:r>
              <a:rPr sz="2800" b="1" i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Logistics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3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40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(physical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distribution)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involves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planning,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implementing,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controlling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physical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flow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goods, services,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related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points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origin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points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consumption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meet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consumer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requirements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800" spc="-5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profit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12-58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479030" cy="1408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134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 and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Importance 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</a:t>
            </a:r>
            <a:r>
              <a:rPr sz="2800" b="1" i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Logistics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r>
              <a:rPr sz="24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involves: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16611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97255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8027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3092450"/>
            <a:ext cx="7470140" cy="2372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Outbound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distribution: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Moving products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2400" spc="-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factory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resellers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consumers</a:t>
            </a:r>
            <a:endParaRPr sz="2400">
              <a:latin typeface="Arial"/>
              <a:cs typeface="Arial"/>
            </a:endParaRPr>
          </a:p>
          <a:p>
            <a:pPr marL="12700" marR="229235">
              <a:lnSpc>
                <a:spcPct val="100000"/>
              </a:lnSpc>
              <a:spcBef>
                <a:spcPts val="600"/>
              </a:spcBef>
            </a:pP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Inbound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distribution: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Moving products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r>
              <a:rPr sz="24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from 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suppliers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3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factory</a:t>
            </a:r>
            <a:endParaRPr sz="2400">
              <a:latin typeface="Arial"/>
              <a:cs typeface="Arial"/>
            </a:endParaRPr>
          </a:p>
          <a:p>
            <a:pPr marL="12700" marR="242570">
              <a:lnSpc>
                <a:spcPct val="100000"/>
              </a:lnSpc>
              <a:spcBef>
                <a:spcPts val="600"/>
              </a:spcBef>
            </a:pP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Reverse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distribution: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Moving broken,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unwanted,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excess 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returned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consumers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resellers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12-59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844155" cy="318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134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 and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Importance 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</a:t>
            </a:r>
            <a:r>
              <a:rPr sz="2800" b="1" i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Logistics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54" dirty="0">
                <a:solidFill>
                  <a:srgbClr val="FFFFFF"/>
                </a:solidFill>
                <a:latin typeface="Arial"/>
                <a:cs typeface="Arial"/>
              </a:rPr>
              <a:t>Supply </a:t>
            </a:r>
            <a:r>
              <a:rPr sz="2800" b="1" spc="-220" dirty="0">
                <a:solidFill>
                  <a:srgbClr val="FFFFFF"/>
                </a:solidFill>
                <a:latin typeface="Arial"/>
                <a:cs typeface="Arial"/>
              </a:rPr>
              <a:t>chain </a:t>
            </a: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process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managing 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upstream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downstream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value-added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flows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materials,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final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goods,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related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information 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among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suppliers,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company,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resellers,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final 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consumers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585" y="445770"/>
            <a:ext cx="5905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4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3200" b="1" spc="-17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0" y="445770"/>
            <a:ext cx="554164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90" dirty="0"/>
              <a:t>Supply </a:t>
            </a:r>
            <a:r>
              <a:rPr spc="-320" dirty="0"/>
              <a:t>Chains</a:t>
            </a:r>
            <a:r>
              <a:rPr spc="-50" dirty="0"/>
              <a:t> </a:t>
            </a:r>
            <a:r>
              <a:rPr spc="-229" dirty="0"/>
              <a:t>and</a:t>
            </a:r>
          </a:p>
          <a:p>
            <a:pPr marL="1513205">
              <a:lnSpc>
                <a:spcPct val="100000"/>
              </a:lnSpc>
            </a:pPr>
            <a:r>
              <a:rPr spc="-195" dirty="0"/>
              <a:t>Value </a:t>
            </a:r>
            <a:r>
              <a:rPr spc="-190" dirty="0"/>
              <a:t>Delivery </a:t>
            </a:r>
            <a:r>
              <a:rPr spc="-150" dirty="0"/>
              <a:t>Network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0739" y="1863090"/>
            <a:ext cx="7268209" cy="285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Delivery</a:t>
            </a:r>
            <a:r>
              <a:rPr sz="2800" b="1" i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  <a:spcBef>
                <a:spcPts val="1925"/>
              </a:spcBef>
            </a:pPr>
            <a:r>
              <a:rPr sz="2800" b="1" spc="-2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b="1" spc="-180" dirty="0">
                <a:solidFill>
                  <a:srgbClr val="FFFFFF"/>
                </a:solidFill>
                <a:latin typeface="Arial"/>
                <a:cs typeface="Arial"/>
              </a:rPr>
              <a:t>value </a:t>
            </a:r>
            <a:r>
              <a:rPr sz="2800" b="1" spc="-165" dirty="0">
                <a:solidFill>
                  <a:srgbClr val="FFFFFF"/>
                </a:solidFill>
                <a:latin typeface="Arial"/>
                <a:cs typeface="Arial"/>
              </a:rPr>
              <a:t>delivery </a:t>
            </a:r>
            <a:r>
              <a:rPr sz="2800" b="1" spc="-140" dirty="0">
                <a:solidFill>
                  <a:srgbClr val="FFFFFF"/>
                </a:solidFill>
                <a:latin typeface="Arial"/>
                <a:cs typeface="Arial"/>
              </a:rPr>
              <a:t>network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firm’s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suppliers, 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distributors,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ultimately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customers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who 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partner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improve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performance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entire</a:t>
            </a:r>
            <a:r>
              <a:rPr sz="2800" spc="-4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479030" cy="133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1345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 and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Importance 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</a:t>
            </a:r>
            <a:r>
              <a:rPr sz="2800" b="1" i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Logistics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Importance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09245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90017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34085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78282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9339" y="3018790"/>
            <a:ext cx="7512684" cy="244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Competitive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advantage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by giving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customers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better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service</a:t>
            </a:r>
            <a:r>
              <a:rPr sz="2400" spc="-3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at 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prices</a:t>
            </a:r>
            <a:endParaRPr sz="2400">
              <a:latin typeface="Arial"/>
              <a:cs typeface="Arial"/>
            </a:endParaRPr>
          </a:p>
          <a:p>
            <a:pPr marL="12700" marR="883919">
              <a:lnSpc>
                <a:spcPct val="120800"/>
              </a:lnSpc>
            </a:pP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Cost 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savings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company and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customers 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Product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variety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requires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improved</a:t>
            </a:r>
            <a:r>
              <a:rPr sz="240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endParaRPr sz="2400">
              <a:latin typeface="Arial"/>
              <a:cs typeface="Arial"/>
            </a:endParaRPr>
          </a:p>
          <a:p>
            <a:pPr marL="12700" marR="883919">
              <a:lnSpc>
                <a:spcPct val="100000"/>
              </a:lnSpc>
              <a:spcBef>
                <a:spcPts val="600"/>
              </a:spcBef>
            </a:pP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technology </a:t>
            </a: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created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opportunities</a:t>
            </a:r>
            <a:r>
              <a:rPr sz="24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efficiency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55880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12-61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55880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987665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75" algn="ctr">
              <a:lnSpc>
                <a:spcPct val="100000"/>
              </a:lnSpc>
              <a:spcBef>
                <a:spcPts val="100"/>
              </a:spcBef>
            </a:pP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Goals of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 Logistics</a:t>
            </a:r>
            <a:r>
              <a:rPr sz="2800" b="1" i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provide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targeted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level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least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cost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objective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maximize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profit,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sz="2800" spc="-200" dirty="0">
                <a:solidFill>
                  <a:srgbClr val="FFFFFF"/>
                </a:solidFill>
                <a:latin typeface="Arial"/>
                <a:cs typeface="Arial"/>
              </a:rPr>
              <a:t>sales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2389" y="1633220"/>
            <a:ext cx="39160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</a:t>
            </a:r>
            <a:r>
              <a:rPr sz="2800" b="1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74701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6262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7769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2926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9339" y="2574290"/>
            <a:ext cx="5031105" cy="208661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Warehousing</a:t>
            </a:r>
            <a:endParaRPr sz="2800">
              <a:latin typeface="Arial"/>
              <a:cs typeface="Arial"/>
            </a:endParaRPr>
          </a:p>
          <a:p>
            <a:pPr marL="12700" marR="1622425">
              <a:lnSpc>
                <a:spcPct val="120800"/>
              </a:lnSpc>
            </a:pP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Inventory</a:t>
            </a:r>
            <a:r>
              <a:rPr sz="28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 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Transportation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information</a:t>
            </a:r>
            <a:r>
              <a:rPr sz="28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55880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55880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90040"/>
            <a:ext cx="7998459" cy="2548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 Functions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0000"/>
              </a:lnSpc>
            </a:pPr>
            <a:r>
              <a:rPr sz="2800" b="1" spc="-215" dirty="0">
                <a:solidFill>
                  <a:srgbClr val="FFFFFF"/>
                </a:solidFill>
                <a:latin typeface="Arial"/>
                <a:cs typeface="Arial"/>
              </a:rPr>
              <a:t>Warehousing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storage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function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overcomes 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differences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quantities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timing,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ensuring 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available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customers</a:t>
            </a:r>
            <a:r>
              <a:rPr sz="2800" spc="-5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ready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buy</a:t>
            </a:r>
            <a:r>
              <a:rPr sz="28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them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2418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7142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4114800"/>
            <a:ext cx="2950845" cy="967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0"/>
              </a:spcBef>
            </a:pP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Storage</a:t>
            </a:r>
            <a:r>
              <a:rPr sz="28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warehouses 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centers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766684" cy="336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26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 Functions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6985" indent="-533400">
              <a:lnSpc>
                <a:spcPct val="100000"/>
              </a:lnSpc>
            </a:pPr>
            <a:r>
              <a:rPr sz="2800" b="1" spc="-225" dirty="0">
                <a:solidFill>
                  <a:srgbClr val="FFFFFF"/>
                </a:solidFill>
                <a:latin typeface="Arial"/>
                <a:cs typeface="Arial"/>
              </a:rPr>
              <a:t>Storage warehouses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designed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store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goods,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move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them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100">
              <a:latin typeface="Arial"/>
              <a:cs typeface="Arial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60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b="1" spc="-204" dirty="0">
                <a:solidFill>
                  <a:srgbClr val="FFFFFF"/>
                </a:solidFill>
                <a:latin typeface="Arial"/>
                <a:cs typeface="Arial"/>
              </a:rPr>
              <a:t>centers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designed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move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goods,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store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them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8011159" cy="1908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 Functions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55" dirty="0">
                <a:solidFill>
                  <a:srgbClr val="FFFFFF"/>
                </a:solidFill>
                <a:latin typeface="Arial"/>
                <a:cs typeface="Arial"/>
              </a:rPr>
              <a:t>Inventory </a:t>
            </a: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balances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carrying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too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little</a:t>
            </a: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too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much</a:t>
            </a:r>
            <a:r>
              <a:rPr sz="28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inventory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8935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037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3516629"/>
            <a:ext cx="4183379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Just-in-time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r>
              <a:rPr sz="28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systems  </a:t>
            </a:r>
            <a:r>
              <a:rPr sz="2800" spc="-330" dirty="0">
                <a:solidFill>
                  <a:srgbClr val="FFFFFF"/>
                </a:solidFill>
                <a:latin typeface="Arial"/>
                <a:cs typeface="Arial"/>
              </a:rPr>
              <a:t>RFID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55880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12-66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55880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864475" cy="3315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83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 Functions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400" b="1" spc="-160" dirty="0">
                <a:solidFill>
                  <a:srgbClr val="FFFFFF"/>
                </a:solidFill>
                <a:latin typeface="Arial"/>
                <a:cs typeface="Arial"/>
              </a:rPr>
              <a:t>Just-in-time </a:t>
            </a:r>
            <a:r>
              <a:rPr sz="2400" b="1" spc="-204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systems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allow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producers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retailers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carry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small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amounts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inventories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parts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merchandise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Arial"/>
              <a:cs typeface="Arial"/>
            </a:endParaRPr>
          </a:p>
          <a:p>
            <a:pPr marL="546100" marR="379095" indent="-533400">
              <a:lnSpc>
                <a:spcPct val="100000"/>
              </a:lnSpc>
            </a:pPr>
            <a:r>
              <a:rPr sz="2400" b="1" spc="-250" dirty="0">
                <a:solidFill>
                  <a:srgbClr val="FFFFFF"/>
                </a:solidFill>
                <a:latin typeface="Arial"/>
                <a:cs typeface="Arial"/>
              </a:rPr>
              <a:t>RFID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(radio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frequency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identification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devices)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are small 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transmitter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chips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embedded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4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placed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products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packages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provide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greater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inventory</a:t>
            </a:r>
            <a:r>
              <a:rPr sz="24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64663" y="44577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45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415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9230" y="445770"/>
            <a:ext cx="525272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0" dirty="0"/>
              <a:t>Chain</a:t>
            </a:r>
            <a:r>
              <a:rPr spc="-225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139" y="386968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431165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39" y="475360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519430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563625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607822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6539" y="3721100"/>
            <a:ext cx="1036319" cy="2675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Truck 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Rail 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Water 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Pipeline 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Air 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1863090"/>
            <a:ext cx="7012305" cy="188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50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</a:t>
            </a:r>
            <a:r>
              <a:rPr sz="28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  <a:spcBef>
                <a:spcPts val="2630"/>
              </a:spcBef>
            </a:pPr>
            <a:r>
              <a:rPr sz="2400" b="1" spc="-150" dirty="0">
                <a:solidFill>
                  <a:srgbClr val="FFFFFF"/>
                </a:solidFill>
                <a:latin typeface="Arial"/>
                <a:cs typeface="Arial"/>
              </a:rPr>
              <a:t>Transportation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affects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pricing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products,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delivery 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performance,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condition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goods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2400" spc="-4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arrive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12-68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260590" cy="198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915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Logistics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6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40" dirty="0">
                <a:solidFill>
                  <a:srgbClr val="FFFFFF"/>
                </a:solidFill>
                <a:latin typeface="Arial"/>
                <a:cs typeface="Arial"/>
              </a:rPr>
              <a:t>Intermodal </a:t>
            </a:r>
            <a:r>
              <a:rPr sz="2800" b="1" spc="-150" dirty="0">
                <a:solidFill>
                  <a:srgbClr val="FFFFFF"/>
                </a:solidFill>
                <a:latin typeface="Arial"/>
                <a:cs typeface="Arial"/>
              </a:rPr>
              <a:t>transportation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combines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more 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modes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transportation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6300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7735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929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3590289"/>
            <a:ext cx="4511040" cy="1570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5"/>
              </a:spcBef>
            </a:pPr>
            <a:r>
              <a:rPr sz="2800" spc="-195" dirty="0">
                <a:solidFill>
                  <a:srgbClr val="FFFFFF"/>
                </a:solidFill>
                <a:latin typeface="Arial"/>
                <a:cs typeface="Arial"/>
              </a:rPr>
              <a:t>Piggyback </a:t>
            </a:r>
            <a:r>
              <a:rPr sz="2800" spc="-225" dirty="0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rail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truck  </a:t>
            </a:r>
            <a:r>
              <a:rPr sz="2800" spc="-185" dirty="0">
                <a:solidFill>
                  <a:srgbClr val="FFFFFF"/>
                </a:solidFill>
                <a:latin typeface="Arial"/>
                <a:cs typeface="Arial"/>
              </a:rPr>
              <a:t>Fishyback </a:t>
            </a:r>
            <a:r>
              <a:rPr sz="2800" spc="-225" dirty="0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water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truck 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Airtruck </a:t>
            </a:r>
            <a:r>
              <a:rPr sz="2800" spc="-225" dirty="0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air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truck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12-69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8008620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Logistics </a:t>
            </a:r>
            <a:r>
              <a:rPr sz="2800" b="1" i="1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2800" b="1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8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800" b="1" spc="-145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 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flow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information,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including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  orders,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billing, inventory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levels,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r>
              <a:rPr sz="2800" spc="-4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1148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6304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3944620"/>
            <a:ext cx="4843145" cy="105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500"/>
              </a:lnSpc>
              <a:spcBef>
                <a:spcPts val="100"/>
              </a:spcBef>
            </a:pPr>
            <a:r>
              <a:rPr sz="2800" spc="-300" dirty="0">
                <a:solidFill>
                  <a:srgbClr val="FFFFFF"/>
                </a:solidFill>
                <a:latin typeface="Arial"/>
                <a:cs typeface="Arial"/>
              </a:rPr>
              <a:t>EDI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(electronic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data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interchange)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VMI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(vendor-managed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inventory)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02606" y="345440"/>
            <a:ext cx="5905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4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3200" b="1" spc="-17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9019" y="345440"/>
            <a:ext cx="554037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90" dirty="0"/>
              <a:t>Supply </a:t>
            </a:r>
            <a:r>
              <a:rPr spc="-320" dirty="0"/>
              <a:t>Chains</a:t>
            </a:r>
            <a:r>
              <a:rPr spc="-50" dirty="0"/>
              <a:t> </a:t>
            </a:r>
            <a:r>
              <a:rPr spc="-229" dirty="0"/>
              <a:t>and</a:t>
            </a:r>
          </a:p>
          <a:p>
            <a:pPr marL="1513840">
              <a:lnSpc>
                <a:spcPct val="100000"/>
              </a:lnSpc>
            </a:pPr>
            <a:r>
              <a:rPr spc="-195" dirty="0"/>
              <a:t>Value </a:t>
            </a:r>
            <a:r>
              <a:rPr spc="-190" dirty="0"/>
              <a:t>Delivery</a:t>
            </a:r>
            <a:r>
              <a:rPr spc="-200" dirty="0"/>
              <a:t> </a:t>
            </a:r>
            <a:r>
              <a:rPr spc="-150" dirty="0"/>
              <a:t>Network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35529" y="1590040"/>
            <a:ext cx="4468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 Channel</a:t>
            </a:r>
            <a:r>
              <a:rPr sz="2800" b="1" i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Questions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8412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3401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196079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339" y="2400300"/>
            <a:ext cx="7401559" cy="254762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101600">
              <a:lnSpc>
                <a:spcPts val="3020"/>
              </a:lnSpc>
              <a:spcBef>
                <a:spcPts val="480"/>
              </a:spcBef>
            </a:pP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nature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5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channels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why 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important?</a:t>
            </a:r>
            <a:endParaRPr sz="2800">
              <a:latin typeface="Arial"/>
              <a:cs typeface="Arial"/>
            </a:endParaRPr>
          </a:p>
          <a:p>
            <a:pPr marL="12700" marR="251460">
              <a:lnSpc>
                <a:spcPts val="3020"/>
              </a:lnSpc>
              <a:spcBef>
                <a:spcPts val="700"/>
              </a:spcBef>
            </a:pP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How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firms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interact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organize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5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do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work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channel?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3020"/>
              </a:lnSpc>
              <a:spcBef>
                <a:spcPts val="705"/>
              </a:spcBef>
            </a:pP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role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physical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supply</a:t>
            </a:r>
            <a:r>
              <a:rPr sz="2800" spc="-5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chain  management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play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attracting</a:t>
            </a:r>
            <a:r>
              <a:rPr sz="2800" spc="-3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customers?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55880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12-70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55880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90040"/>
            <a:ext cx="7803515" cy="2548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25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Integrated Logistics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90000"/>
              </a:lnSpc>
            </a:pPr>
            <a:r>
              <a:rPr sz="2800" b="1" spc="-140" dirty="0">
                <a:solidFill>
                  <a:srgbClr val="FFFFFF"/>
                </a:solidFill>
                <a:latin typeface="Arial"/>
                <a:cs typeface="Arial"/>
              </a:rPr>
              <a:t>Integrated </a:t>
            </a:r>
            <a:r>
              <a:rPr sz="2800" b="1" spc="-240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800" b="1" spc="-190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recognition 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providing 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customer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trimming 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costs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require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teamwork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internally</a:t>
            </a:r>
            <a:r>
              <a:rPr sz="2800" spc="-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externally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24180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714240"/>
            <a:ext cx="123189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2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39" y="4114800"/>
            <a:ext cx="6817995" cy="967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0"/>
              </a:spcBef>
            </a:pP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Cross-functional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teamwork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inside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company 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Building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partner</a:t>
            </a: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relationships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12-71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840980" cy="276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9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Integrated Logistics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220" dirty="0">
                <a:solidFill>
                  <a:srgbClr val="FFFFFF"/>
                </a:solidFill>
                <a:latin typeface="Arial"/>
                <a:cs typeface="Arial"/>
              </a:rPr>
              <a:t>Cross-functional </a:t>
            </a:r>
            <a:r>
              <a:rPr sz="2800" b="1" spc="-145" dirty="0">
                <a:solidFill>
                  <a:srgbClr val="FFFFFF"/>
                </a:solidFill>
                <a:latin typeface="Arial"/>
                <a:cs typeface="Arial"/>
              </a:rPr>
              <a:t>teamwork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inside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refers 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inter-relationship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departments 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achieve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goals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integrated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supply chain</a:t>
            </a:r>
            <a:r>
              <a:rPr sz="28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930" y="612140"/>
            <a:ext cx="7458075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5454650" algn="l"/>
              </a:tabLst>
            </a:pPr>
            <a:r>
              <a:rPr sz="2900" spc="-135" dirty="0"/>
              <a:t>Marketing</a:t>
            </a:r>
            <a:r>
              <a:rPr sz="2900" spc="-140" dirty="0"/>
              <a:t> </a:t>
            </a:r>
            <a:r>
              <a:rPr sz="2900" spc="-295" dirty="0"/>
              <a:t>Logistics</a:t>
            </a:r>
            <a:r>
              <a:rPr sz="2900" spc="-145" dirty="0"/>
              <a:t> </a:t>
            </a:r>
            <a:r>
              <a:rPr sz="2900" spc="-210" dirty="0"/>
              <a:t>and	</a:t>
            </a:r>
            <a:r>
              <a:rPr sz="2900" spc="-260" dirty="0"/>
              <a:t>Supply</a:t>
            </a:r>
            <a:r>
              <a:rPr sz="2900" spc="-210" dirty="0"/>
              <a:t> </a:t>
            </a:r>
            <a:r>
              <a:rPr sz="2900" spc="-260" dirty="0"/>
              <a:t>Chain</a:t>
            </a:r>
            <a:endParaRPr sz="2900"/>
          </a:p>
          <a:p>
            <a:pPr marL="8890" algn="ctr">
              <a:lnSpc>
                <a:spcPct val="100000"/>
              </a:lnSpc>
            </a:pPr>
            <a:r>
              <a:rPr sz="2900" spc="-160" dirty="0"/>
              <a:t>Management</a:t>
            </a:r>
            <a:endParaRPr sz="29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12-72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637145" cy="233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Integrated Logistics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Building 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partner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relationships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understanding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company’s 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distribution</a:t>
            </a:r>
            <a:r>
              <a:rPr sz="28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another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company’s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supply</a:t>
            </a:r>
            <a:r>
              <a:rPr sz="28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9683" y="345440"/>
            <a:ext cx="1163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62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3200" b="1" spc="-24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25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3200" b="1" spc="-10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3200" b="1" spc="-26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12-73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4250" y="345440"/>
            <a:ext cx="52520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Marketing </a:t>
            </a:r>
            <a:r>
              <a:rPr spc="-320" dirty="0"/>
              <a:t>Logistics</a:t>
            </a:r>
            <a:r>
              <a:rPr spc="-185" dirty="0"/>
              <a:t> </a:t>
            </a:r>
            <a:r>
              <a:rPr spc="-229" dirty="0"/>
              <a:t>and</a:t>
            </a:r>
          </a:p>
          <a:p>
            <a:pPr marL="1931670">
              <a:lnSpc>
                <a:spcPct val="100000"/>
              </a:lnSpc>
            </a:pPr>
            <a:r>
              <a:rPr spc="-285" dirty="0"/>
              <a:t>Chain</a:t>
            </a:r>
            <a:r>
              <a:rPr spc="-204" dirty="0"/>
              <a:t> </a:t>
            </a:r>
            <a:r>
              <a:rPr spc="-180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33220"/>
            <a:ext cx="7731759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01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Integrated Logistics</a:t>
            </a:r>
            <a:r>
              <a:rPr sz="28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400" b="1" spc="-140" dirty="0">
                <a:solidFill>
                  <a:srgbClr val="FFFFFF"/>
                </a:solidFill>
                <a:latin typeface="Arial"/>
                <a:cs typeface="Arial"/>
              </a:rPr>
              <a:t>Third-party </a:t>
            </a:r>
            <a:r>
              <a:rPr sz="2400" b="1" spc="-204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outsourcing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functions</a:t>
            </a:r>
            <a:r>
              <a:rPr sz="24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third-party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providers</a:t>
            </a:r>
            <a:r>
              <a:rPr sz="24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Arial"/>
                <a:cs typeface="Arial"/>
              </a:rPr>
              <a:t>(3PLs)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45820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90017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340859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782820"/>
            <a:ext cx="1092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2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9339" y="3308350"/>
            <a:ext cx="5959475" cy="1793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7230">
              <a:lnSpc>
                <a:spcPct val="120800"/>
              </a:lnSpc>
              <a:spcBef>
                <a:spcPts val="100"/>
              </a:spcBef>
            </a:pP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Provide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functions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4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efficiently 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Provide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functions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sz="2400" spc="-3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cost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20800"/>
              </a:lnSpc>
            </a:pP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Allow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company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focus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core 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business 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knowledgeable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complex</a:t>
            </a:r>
            <a:r>
              <a:rPr sz="2400" spc="-3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logistics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582929"/>
            <a:ext cx="6660515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7790" marR="5080" indent="-2625090">
              <a:lnSpc>
                <a:spcPct val="100000"/>
              </a:lnSpc>
              <a:spcBef>
                <a:spcPts val="100"/>
              </a:spcBef>
              <a:tabLst>
                <a:tab pos="5059680" algn="l"/>
              </a:tabLst>
            </a:pPr>
            <a:r>
              <a:rPr sz="2900" spc="-340" dirty="0"/>
              <a:t>T</a:t>
            </a:r>
            <a:r>
              <a:rPr sz="2900" spc="-220" dirty="0"/>
              <a:t>h</a:t>
            </a:r>
            <a:r>
              <a:rPr sz="2900" spc="-155" dirty="0"/>
              <a:t>e</a:t>
            </a:r>
            <a:r>
              <a:rPr sz="2900" spc="-140" dirty="0"/>
              <a:t> </a:t>
            </a:r>
            <a:r>
              <a:rPr sz="2900" spc="-200" dirty="0"/>
              <a:t>N</a:t>
            </a:r>
            <a:r>
              <a:rPr sz="2900" spc="-95" dirty="0"/>
              <a:t>a</a:t>
            </a:r>
            <a:r>
              <a:rPr sz="2900" spc="-55" dirty="0"/>
              <a:t>t</a:t>
            </a:r>
            <a:r>
              <a:rPr sz="2900" spc="-220" dirty="0"/>
              <a:t>u</a:t>
            </a:r>
            <a:r>
              <a:rPr sz="2900" spc="-110" dirty="0"/>
              <a:t>r</a:t>
            </a:r>
            <a:r>
              <a:rPr sz="2900" spc="-150" dirty="0"/>
              <a:t>e</a:t>
            </a:r>
            <a:r>
              <a:rPr sz="2900" spc="-145" dirty="0"/>
              <a:t> </a:t>
            </a:r>
            <a:r>
              <a:rPr sz="2900" spc="-195" dirty="0"/>
              <a:t>a</a:t>
            </a:r>
            <a:r>
              <a:rPr sz="2900" spc="-220" dirty="0"/>
              <a:t>nd</a:t>
            </a:r>
            <a:r>
              <a:rPr sz="2900" spc="-150" dirty="0"/>
              <a:t> </a:t>
            </a:r>
            <a:r>
              <a:rPr sz="2900" spc="-35" dirty="0"/>
              <a:t>I</a:t>
            </a:r>
            <a:r>
              <a:rPr sz="2900" spc="-215" dirty="0"/>
              <a:t>m</a:t>
            </a:r>
            <a:r>
              <a:rPr sz="2900" spc="-220" dirty="0"/>
              <a:t>p</a:t>
            </a:r>
            <a:r>
              <a:rPr sz="2900" spc="-110" dirty="0"/>
              <a:t>or</a:t>
            </a:r>
            <a:r>
              <a:rPr sz="2900" spc="-70" dirty="0"/>
              <a:t>t</a:t>
            </a:r>
            <a:r>
              <a:rPr sz="2900" spc="-195" dirty="0"/>
              <a:t>a</a:t>
            </a:r>
            <a:r>
              <a:rPr sz="2900" spc="-210" dirty="0"/>
              <a:t>n</a:t>
            </a:r>
            <a:r>
              <a:rPr sz="2900" spc="-405" dirty="0"/>
              <a:t>c</a:t>
            </a:r>
            <a:r>
              <a:rPr sz="2900" spc="-155" dirty="0"/>
              <a:t>e</a:t>
            </a:r>
            <a:r>
              <a:rPr sz="2900" spc="-150" dirty="0"/>
              <a:t> </a:t>
            </a:r>
            <a:r>
              <a:rPr sz="2900" spc="-175" dirty="0"/>
              <a:t>o</a:t>
            </a:r>
            <a:r>
              <a:rPr sz="2900" spc="-95" dirty="0"/>
              <a:t>f</a:t>
            </a:r>
            <a:r>
              <a:rPr sz="2900" dirty="0"/>
              <a:t>	</a:t>
            </a:r>
            <a:r>
              <a:rPr sz="2900" spc="114" dirty="0"/>
              <a:t>M</a:t>
            </a:r>
            <a:r>
              <a:rPr sz="2900" spc="-165" dirty="0"/>
              <a:t>ark</a:t>
            </a:r>
            <a:r>
              <a:rPr sz="2900" spc="-175" dirty="0"/>
              <a:t>e</a:t>
            </a:r>
            <a:r>
              <a:rPr sz="2900" spc="30" dirty="0"/>
              <a:t>t</a:t>
            </a:r>
            <a:r>
              <a:rPr sz="2900" spc="-105" dirty="0"/>
              <a:t>i</a:t>
            </a:r>
            <a:r>
              <a:rPr sz="2900" spc="-215" dirty="0"/>
              <a:t>n</a:t>
            </a:r>
            <a:r>
              <a:rPr sz="2900" spc="-254" dirty="0"/>
              <a:t>g  </a:t>
            </a:r>
            <a:r>
              <a:rPr sz="2900" spc="-265" dirty="0"/>
              <a:t>Channels</a:t>
            </a:r>
            <a:endParaRPr sz="29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780020" cy="276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Marketing Channel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Defined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b="1" spc="-135" dirty="0">
                <a:solidFill>
                  <a:srgbClr val="FFFFFF"/>
                </a:solidFill>
                <a:latin typeface="Arial"/>
                <a:cs typeface="Arial"/>
              </a:rPr>
              <a:t>Marketing </a:t>
            </a:r>
            <a:r>
              <a:rPr sz="2800" b="1" spc="-210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set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independent 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organizations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help </a:t>
            </a:r>
            <a:r>
              <a:rPr sz="2800" spc="-155" dirty="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product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140" dirty="0">
                <a:solidFill>
                  <a:srgbClr val="FFFFFF"/>
                </a:solidFill>
                <a:latin typeface="Arial"/>
                <a:cs typeface="Arial"/>
              </a:rPr>
              <a:t>service 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available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consumption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5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consumer 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business</a:t>
            </a:r>
            <a:r>
              <a:rPr sz="2800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users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582929"/>
            <a:ext cx="6660515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7790" marR="5080" indent="-2625090">
              <a:lnSpc>
                <a:spcPct val="100000"/>
              </a:lnSpc>
              <a:spcBef>
                <a:spcPts val="100"/>
              </a:spcBef>
              <a:tabLst>
                <a:tab pos="5059680" algn="l"/>
              </a:tabLst>
            </a:pPr>
            <a:r>
              <a:rPr sz="2900" spc="-340" dirty="0"/>
              <a:t>T</a:t>
            </a:r>
            <a:r>
              <a:rPr sz="2900" spc="-220" dirty="0"/>
              <a:t>h</a:t>
            </a:r>
            <a:r>
              <a:rPr sz="2900" spc="-155" dirty="0"/>
              <a:t>e</a:t>
            </a:r>
            <a:r>
              <a:rPr sz="2900" spc="-140" dirty="0"/>
              <a:t> </a:t>
            </a:r>
            <a:r>
              <a:rPr sz="2900" spc="-200" dirty="0"/>
              <a:t>N</a:t>
            </a:r>
            <a:r>
              <a:rPr sz="2900" spc="-95" dirty="0"/>
              <a:t>a</a:t>
            </a:r>
            <a:r>
              <a:rPr sz="2900" spc="-55" dirty="0"/>
              <a:t>t</a:t>
            </a:r>
            <a:r>
              <a:rPr sz="2900" spc="-220" dirty="0"/>
              <a:t>u</a:t>
            </a:r>
            <a:r>
              <a:rPr sz="2900" spc="-110" dirty="0"/>
              <a:t>r</a:t>
            </a:r>
            <a:r>
              <a:rPr sz="2900" spc="-150" dirty="0"/>
              <a:t>e</a:t>
            </a:r>
            <a:r>
              <a:rPr sz="2900" spc="-145" dirty="0"/>
              <a:t> </a:t>
            </a:r>
            <a:r>
              <a:rPr sz="2900" spc="-195" dirty="0"/>
              <a:t>a</a:t>
            </a:r>
            <a:r>
              <a:rPr sz="2900" spc="-220" dirty="0"/>
              <a:t>nd</a:t>
            </a:r>
            <a:r>
              <a:rPr sz="2900" spc="-150" dirty="0"/>
              <a:t> </a:t>
            </a:r>
            <a:r>
              <a:rPr sz="2900" spc="-35" dirty="0"/>
              <a:t>I</a:t>
            </a:r>
            <a:r>
              <a:rPr sz="2900" spc="-215" dirty="0"/>
              <a:t>m</a:t>
            </a:r>
            <a:r>
              <a:rPr sz="2900" spc="-220" dirty="0"/>
              <a:t>p</a:t>
            </a:r>
            <a:r>
              <a:rPr sz="2900" spc="-110" dirty="0"/>
              <a:t>or</a:t>
            </a:r>
            <a:r>
              <a:rPr sz="2900" spc="-70" dirty="0"/>
              <a:t>t</a:t>
            </a:r>
            <a:r>
              <a:rPr sz="2900" spc="-195" dirty="0"/>
              <a:t>a</a:t>
            </a:r>
            <a:r>
              <a:rPr sz="2900" spc="-210" dirty="0"/>
              <a:t>n</a:t>
            </a:r>
            <a:r>
              <a:rPr sz="2900" spc="-405" dirty="0"/>
              <a:t>c</a:t>
            </a:r>
            <a:r>
              <a:rPr sz="2900" spc="-155" dirty="0"/>
              <a:t>e</a:t>
            </a:r>
            <a:r>
              <a:rPr sz="2900" spc="-150" dirty="0"/>
              <a:t> </a:t>
            </a:r>
            <a:r>
              <a:rPr sz="2900" spc="-175" dirty="0"/>
              <a:t>o</a:t>
            </a:r>
            <a:r>
              <a:rPr sz="2900" spc="-95" dirty="0"/>
              <a:t>f</a:t>
            </a:r>
            <a:r>
              <a:rPr sz="2900" dirty="0"/>
              <a:t>	</a:t>
            </a:r>
            <a:r>
              <a:rPr sz="2900" spc="114" dirty="0"/>
              <a:t>M</a:t>
            </a:r>
            <a:r>
              <a:rPr sz="2900" spc="-165" dirty="0"/>
              <a:t>ark</a:t>
            </a:r>
            <a:r>
              <a:rPr sz="2900" spc="-175" dirty="0"/>
              <a:t>e</a:t>
            </a:r>
            <a:r>
              <a:rPr sz="2900" spc="30" dirty="0"/>
              <a:t>t</a:t>
            </a:r>
            <a:r>
              <a:rPr sz="2900" spc="-105" dirty="0"/>
              <a:t>i</a:t>
            </a:r>
            <a:r>
              <a:rPr sz="2900" spc="-215" dirty="0"/>
              <a:t>n</a:t>
            </a:r>
            <a:r>
              <a:rPr sz="2900" spc="-254" dirty="0"/>
              <a:t>g  </a:t>
            </a:r>
            <a:r>
              <a:rPr sz="2900" spc="-265" dirty="0"/>
              <a:t>Channels</a:t>
            </a:r>
            <a:endParaRPr sz="29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-5" dirty="0"/>
              <a:t>12-9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053070" cy="2703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algn="ctr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How Channel Members Add</a:t>
            </a:r>
            <a:r>
              <a:rPr sz="2800" b="1" i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546100" marR="5080" indent="-533400">
              <a:lnSpc>
                <a:spcPct val="100000"/>
              </a:lnSpc>
            </a:pP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Channel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add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value 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bridging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major  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time, </a:t>
            </a:r>
            <a:r>
              <a:rPr sz="2800" spc="-130" dirty="0">
                <a:solidFill>
                  <a:srgbClr val="FFFFFF"/>
                </a:solidFill>
                <a:latin typeface="Arial"/>
                <a:cs typeface="Arial"/>
              </a:rPr>
              <a:t>place,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possession </a:t>
            </a:r>
            <a:r>
              <a:rPr sz="2800" spc="-220" dirty="0">
                <a:solidFill>
                  <a:srgbClr val="FFFFFF"/>
                </a:solidFill>
                <a:latin typeface="Arial"/>
                <a:cs typeface="Arial"/>
              </a:rPr>
              <a:t>gaps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800" spc="-125" dirty="0">
                <a:solidFill>
                  <a:srgbClr val="FFFFFF"/>
                </a:solidFill>
                <a:latin typeface="Arial"/>
                <a:cs typeface="Arial"/>
              </a:rPr>
              <a:t>separate  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goods </a:t>
            </a:r>
            <a:r>
              <a:rPr sz="280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services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800" spc="-105" dirty="0">
                <a:solidFill>
                  <a:srgbClr val="FFFFFF"/>
                </a:solidFill>
                <a:latin typeface="Arial"/>
                <a:cs typeface="Arial"/>
              </a:rPr>
              <a:t>those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would </a:t>
            </a:r>
            <a:r>
              <a:rPr sz="2800" spc="-190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sz="2800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them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2778</Words>
  <Application>Microsoft Office PowerPoint</Application>
  <PresentationFormat>On-screen Show (4:3)</PresentationFormat>
  <Paragraphs>615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Office Theme</vt:lpstr>
      <vt:lpstr>Slide 1</vt:lpstr>
      <vt:lpstr>Learning Objectives</vt:lpstr>
      <vt:lpstr>Chapter Outline</vt:lpstr>
      <vt:lpstr>Supply Chains and Delivery Network</vt:lpstr>
      <vt:lpstr>Supply Chains and Delivery Network</vt:lpstr>
      <vt:lpstr>Supply Chains and Value Delivery Network</vt:lpstr>
      <vt:lpstr>Supply Chains and Value Delivery Network</vt:lpstr>
      <vt:lpstr>The Nature and Importance of Marketing  Channels</vt:lpstr>
      <vt:lpstr>The Nature and Importance of Marketing  Channels</vt:lpstr>
      <vt:lpstr>Marketing</vt:lpstr>
      <vt:lpstr>The Nature and Importance of Channels</vt:lpstr>
      <vt:lpstr>The Nature and Importance of Channels</vt:lpstr>
      <vt:lpstr>The Nature and Importance of Channels</vt:lpstr>
      <vt:lpstr>The Nature and Importance of Marketing  Channels</vt:lpstr>
      <vt:lpstr>The Nature and Importance of Marketing  Channels</vt:lpstr>
      <vt:lpstr>The Nature and Importance of Marketing  Channels</vt:lpstr>
      <vt:lpstr>The Nature and Importance of Channels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Behavior and Organization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Design Decisions</vt:lpstr>
      <vt:lpstr>Channel Management Decisions</vt:lpstr>
      <vt:lpstr>Channel Management Decisions</vt:lpstr>
      <vt:lpstr>Channel Management Decisions</vt:lpstr>
      <vt:lpstr>Channel Management Decisions</vt:lpstr>
      <vt:lpstr>Channel Management Decisions</vt:lpstr>
      <vt:lpstr>Public Policy and Distribution Decisions</vt:lpstr>
      <vt:lpstr>Public Policy and Distribution Decisions</vt:lpstr>
      <vt:lpstr>Public Policy and Distribution Decisions</vt:lpstr>
      <vt:lpstr>Marketing Logistics and Chain Management</vt:lpstr>
      <vt:lpstr>Marketing Logistics and Supply 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Chain Management</vt:lpstr>
      <vt:lpstr>Marketing Logistics and Supply Chain Management</vt:lpstr>
      <vt:lpstr>Marketing Logistics and Chain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Achal Amazon</cp:lastModifiedBy>
  <cp:revision>3</cp:revision>
  <dcterms:created xsi:type="dcterms:W3CDTF">2021-04-30T19:40:41Z</dcterms:created>
  <dcterms:modified xsi:type="dcterms:W3CDTF">2021-05-01T06:10:38Z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2015-08-25T00:00:00Z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2021-04-30T00:00:00Z</vt:filetime>
  </property>
</Properties>
</file>