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0584D-FF1F-4649-91C5-904C063B8C0A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B6F59-4774-46A7-8CD0-F4B7E0BA1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B6F59-4774-46A7-8CD0-F4B7E0BA1F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0AEC3F-CA04-4681-B961-FFFC93BBDEBB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AEA266-922B-4060-A487-DD6BBE74F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077200" cy="2362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i="1" u="sng" dirty="0">
                <a:solidFill>
                  <a:schemeClr val="accent2">
                    <a:lumMod val="75000"/>
                  </a:schemeClr>
                </a:solidFill>
              </a:rPr>
              <a:t>The Serpent and The Rope</a:t>
            </a:r>
            <a:br>
              <a:rPr lang="en-US" sz="6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                       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Raja Rao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743200"/>
            <a:ext cx="8458200" cy="4114800"/>
          </a:xfrm>
        </p:spPr>
        <p:txBody>
          <a:bodyPr>
            <a:normAutofit fontScale="40000" lnSpcReduction="20000"/>
          </a:bodyPr>
          <a:lstStyle/>
          <a:p>
            <a:endParaRPr lang="en-US" sz="4800" u="sng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11000" b="1" i="1" u="sng" dirty="0">
                <a:solidFill>
                  <a:schemeClr val="tx2">
                    <a:lumMod val="50000"/>
                  </a:schemeClr>
                </a:solidFill>
              </a:rPr>
              <a:t>Title Analysis</a:t>
            </a:r>
          </a:p>
          <a:p>
            <a:pPr algn="l"/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en-US" sz="5800" dirty="0">
                <a:solidFill>
                  <a:schemeClr val="bg2">
                    <a:lumMod val="25000"/>
                  </a:schemeClr>
                </a:solidFill>
              </a:rPr>
              <a:t>By- </a:t>
            </a:r>
            <a:r>
              <a:rPr lang="en-US" sz="5800" dirty="0">
                <a:solidFill>
                  <a:schemeClr val="tx1"/>
                </a:solidFill>
              </a:rPr>
              <a:t>Ibtisam Hussain</a:t>
            </a:r>
          </a:p>
          <a:p>
            <a:pPr algn="l"/>
            <a:r>
              <a:rPr lang="en-US" sz="5800" dirty="0">
                <a:solidFill>
                  <a:schemeClr val="tx1"/>
                </a:solidFill>
              </a:rPr>
              <a:t>      MA Semester - I</a:t>
            </a:r>
          </a:p>
          <a:p>
            <a:pPr algn="l"/>
            <a:r>
              <a:rPr lang="en-US" sz="5800" dirty="0">
                <a:solidFill>
                  <a:schemeClr val="tx1"/>
                </a:solidFill>
              </a:rPr>
              <a:t>      Department of English</a:t>
            </a:r>
          </a:p>
          <a:p>
            <a:pPr algn="l"/>
            <a:r>
              <a:rPr lang="en-US" sz="5800" dirty="0">
                <a:solidFill>
                  <a:schemeClr val="tx1"/>
                </a:solidFill>
              </a:rPr>
              <a:t>      University College of Social Sciences and Humanities, </a:t>
            </a:r>
          </a:p>
          <a:p>
            <a:pPr algn="l"/>
            <a:r>
              <a:rPr lang="en-US" sz="5800" dirty="0">
                <a:solidFill>
                  <a:schemeClr val="tx1"/>
                </a:solidFill>
              </a:rPr>
              <a:t>      Mohanlal Sukhadia University, (Udaipur)</a:t>
            </a:r>
          </a:p>
          <a:p>
            <a:pPr algn="l"/>
            <a:endParaRPr lang="en-US" sz="58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en-US" sz="5800" dirty="0">
                <a:solidFill>
                  <a:schemeClr val="bg2">
                    <a:lumMod val="25000"/>
                  </a:schemeClr>
                </a:solidFill>
              </a:rPr>
              <a:t>Submitted to- </a:t>
            </a:r>
            <a:r>
              <a:rPr lang="en-US" sz="5800" dirty="0">
                <a:solidFill>
                  <a:schemeClr val="tx1"/>
                </a:solidFill>
              </a:rPr>
              <a:t>Prof. Seema Malik</a:t>
            </a:r>
            <a:endParaRPr lang="en-US" sz="58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en-US" sz="5800" dirty="0">
                <a:solidFill>
                  <a:schemeClr val="tx1"/>
                </a:solidFill>
              </a:rPr>
              <a:t>       </a:t>
            </a:r>
          </a:p>
          <a:p>
            <a:endParaRPr lang="en-US" sz="4800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841248"/>
          </a:xfrm>
        </p:spPr>
        <p:txBody>
          <a:bodyPr/>
          <a:lstStyle/>
          <a:p>
            <a:r>
              <a:rPr lang="en-US" dirty="0"/>
              <a:t>The guru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295400"/>
            <a:ext cx="8763000" cy="5562600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5100" dirty="0"/>
              <a:t>He realizes that in order to achieve truth and knowledge one needs a </a:t>
            </a:r>
            <a:r>
              <a:rPr lang="en-US" sz="5100" b="1" i="1" dirty="0"/>
              <a:t>Guru:</a:t>
            </a:r>
          </a:p>
          <a:p>
            <a:pPr algn="ctr">
              <a:buNone/>
            </a:pPr>
            <a:r>
              <a:rPr lang="en-US" sz="5100" b="1" i="1" dirty="0"/>
              <a:t>  </a:t>
            </a:r>
            <a:r>
              <a:rPr lang="en-US" sz="3600" b="1" i="1" dirty="0"/>
              <a:t>       </a:t>
            </a:r>
            <a:r>
              <a:rPr lang="en-US" sz="3600" i="1" dirty="0"/>
              <a:t>“Not a God, but a Guru, is what I need.” </a:t>
            </a:r>
            <a:r>
              <a:rPr lang="en-US" sz="3600" dirty="0"/>
              <a:t>(408)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5100" dirty="0"/>
              <a:t>He believes that only through his vision, can he see the truth beyond </a:t>
            </a:r>
            <a:r>
              <a:rPr lang="en-US" sz="5100" b="1" dirty="0"/>
              <a:t>maya</a:t>
            </a:r>
            <a:r>
              <a:rPr lang="en-US" sz="4500" b="1" dirty="0"/>
              <a:t>:</a:t>
            </a:r>
            <a:endParaRPr lang="en-US" sz="4500" i="1" dirty="0"/>
          </a:p>
          <a:p>
            <a:pPr algn="ctr">
              <a:buNone/>
            </a:pPr>
            <a:r>
              <a:rPr lang="en-US" sz="5100" i="1" dirty="0"/>
              <a:t>      </a:t>
            </a:r>
            <a:r>
              <a:rPr lang="en-US" sz="3600" i="1" dirty="0"/>
              <a:t>“Lord, Lord My Guru, come to me, tell me, give me thy touch, vouchsafe, the vision of truth.” </a:t>
            </a:r>
            <a:r>
              <a:rPr lang="en-US" sz="3600" dirty="0"/>
              <a:t>(410)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5100" dirty="0"/>
              <a:t>And he desires to go to </a:t>
            </a:r>
            <a:r>
              <a:rPr lang="en-US" sz="5100" i="1" dirty="0"/>
              <a:t>Travancore:</a:t>
            </a:r>
          </a:p>
          <a:p>
            <a:pPr algn="ctr">
              <a:buNone/>
            </a:pPr>
            <a:r>
              <a:rPr lang="en-US" sz="3600" i="1" dirty="0"/>
              <a:t> “For now I know the name of Him to whom I have to go, though I have always known Him without knowing His name. So to Travancore I will go</a:t>
            </a:r>
            <a:r>
              <a:rPr lang="en-US" sz="3600" dirty="0"/>
              <a:t>.” (409)</a:t>
            </a:r>
          </a:p>
          <a:p>
            <a:pPr algn="ctr">
              <a:buNone/>
            </a:pPr>
            <a:r>
              <a:rPr lang="en-US" sz="3600" i="1" dirty="0"/>
              <a:t>“I have no Benaras now, no Ganga, no Jamuna, Travancore is my country.” (</a:t>
            </a:r>
            <a:r>
              <a:rPr lang="en-US" sz="3600" dirty="0"/>
              <a:t>410)</a:t>
            </a:r>
          </a:p>
          <a:p>
            <a:pPr>
              <a:buNone/>
            </a:pPr>
            <a:r>
              <a:rPr lang="en-US" sz="3600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620000" cy="762000"/>
          </a:xfrm>
        </p:spPr>
        <p:txBody>
          <a:bodyPr>
            <a:normAutofit/>
          </a:bodyPr>
          <a:lstStyle/>
          <a:p>
            <a:r>
              <a:rPr lang="en-US" dirty="0"/>
              <a:t>Title analysis:-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2192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buSzPct val="80000"/>
              <a:buFont typeface="Wingdings" pitchFamily="2" charset="2"/>
              <a:buChar char="Ø"/>
            </a:pPr>
            <a:r>
              <a:rPr lang="en-US" dirty="0"/>
              <a:t>The title </a:t>
            </a:r>
            <a:r>
              <a:rPr lang="en-US" b="1" i="1" dirty="0"/>
              <a:t>The</a:t>
            </a:r>
            <a:r>
              <a:rPr lang="en-US" dirty="0"/>
              <a:t> </a:t>
            </a:r>
            <a:r>
              <a:rPr lang="en-US" b="1" i="1" dirty="0"/>
              <a:t>Serpent and the Rope  </a:t>
            </a:r>
            <a:r>
              <a:rPr lang="en-US" dirty="0"/>
              <a:t>stands for Rama’s spiritual quest for truth and knowledge and his realization of the </a:t>
            </a:r>
            <a:r>
              <a:rPr lang="en-US" b="1" dirty="0"/>
              <a:t>dichotomy of illusion and reality.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</a:t>
            </a:r>
            <a:r>
              <a:rPr lang="en-US" b="1" i="1" dirty="0">
                <a:solidFill>
                  <a:srgbClr val="92D050"/>
                </a:solidFill>
              </a:rPr>
              <a:t>serpent</a:t>
            </a:r>
            <a:r>
              <a:rPr lang="en-US" i="1" dirty="0"/>
              <a:t> </a:t>
            </a:r>
            <a:r>
              <a:rPr lang="en-US" dirty="0"/>
              <a:t>stands for the </a:t>
            </a:r>
            <a:r>
              <a:rPr lang="en-US" b="1" i="1" dirty="0">
                <a:solidFill>
                  <a:srgbClr val="92D050"/>
                </a:solidFill>
              </a:rPr>
              <a:t>reality</a:t>
            </a:r>
            <a:r>
              <a:rPr lang="en-US" i="1" dirty="0"/>
              <a:t> </a:t>
            </a:r>
            <a:r>
              <a:rPr lang="en-US" dirty="0"/>
              <a:t>and the </a:t>
            </a:r>
            <a:r>
              <a:rPr lang="en-US" i="1" dirty="0">
                <a:solidFill>
                  <a:srgbClr val="FF0000"/>
                </a:solidFill>
              </a:rPr>
              <a:t>rope</a:t>
            </a:r>
            <a:r>
              <a:rPr lang="en-US" dirty="0"/>
              <a:t> for the </a:t>
            </a:r>
            <a:r>
              <a:rPr lang="en-US" i="1" dirty="0">
                <a:solidFill>
                  <a:srgbClr val="FF0000"/>
                </a:solidFill>
              </a:rPr>
              <a:t>illusion</a:t>
            </a:r>
            <a:r>
              <a:rPr lang="en-US" dirty="0"/>
              <a:t>.</a:t>
            </a:r>
          </a:p>
          <a:p>
            <a:pPr>
              <a:buSzPct val="80000"/>
              <a:buFont typeface="Wingdings" pitchFamily="2" charset="2"/>
              <a:buChar char="Ø"/>
            </a:pPr>
            <a:r>
              <a:rPr lang="en-US" dirty="0"/>
              <a:t>Due to </a:t>
            </a:r>
            <a:r>
              <a:rPr lang="en-US" b="1" i="1" dirty="0"/>
              <a:t>avidhya</a:t>
            </a:r>
            <a:r>
              <a:rPr lang="en-US" dirty="0"/>
              <a:t>, he indulges in </a:t>
            </a:r>
            <a:r>
              <a:rPr lang="en-US" b="1" i="1" dirty="0"/>
              <a:t>maya</a:t>
            </a:r>
            <a:r>
              <a:rPr lang="en-US" dirty="0"/>
              <a:t>- marrying Madeliene and accepting France as his country, his truth and identity, only until the knowledge </a:t>
            </a:r>
            <a:r>
              <a:rPr lang="en-US" b="1" i="1" dirty="0"/>
              <a:t>(vidhya) </a:t>
            </a:r>
            <a:r>
              <a:rPr lang="en-US" dirty="0"/>
              <a:t>comes to him through his self realization that he could differentiate between the true nature of rope being a serpent in real.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And in order to save himself from this serpent, he decides to go to Travancore, in the light of his </a:t>
            </a:r>
            <a:r>
              <a:rPr lang="en-US" b="1" i="1" dirty="0"/>
              <a:t>Guru,</a:t>
            </a:r>
            <a:r>
              <a:rPr lang="en-US" dirty="0"/>
              <a:t> renouncing the </a:t>
            </a:r>
            <a:r>
              <a:rPr lang="en-US" b="1" i="1" dirty="0"/>
              <a:t>maya</a:t>
            </a:r>
            <a:r>
              <a:rPr lang="en-US" dirty="0"/>
              <a:t> in an attempt to “be one with </a:t>
            </a:r>
            <a:r>
              <a:rPr lang="en-US" b="1" dirty="0"/>
              <a:t>The ONE.”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181600"/>
            <a:ext cx="8229600" cy="111996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Therefore, unlike the myth, 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in the novel </a:t>
            </a: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</a:rPr>
              <a:t>“The Serpent and the Rope”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 by Raja Rao: Serpent stands for the reality and the Rope stands for  the illusion</a:t>
            </a:r>
            <a:r>
              <a:rPr lang="en-US" sz="2400" dirty="0">
                <a:solidFill>
                  <a:schemeClr val="tx1"/>
                </a:solidFill>
              </a:rPr>
              <a:t>. In the illusion of rope, Rama holds the Serpent in the reality.</a:t>
            </a:r>
          </a:p>
        </p:txBody>
      </p:sp>
      <p:sp>
        <p:nvSpPr>
          <p:cNvPr id="5" name="Picture Placeholder 1"/>
          <p:cNvSpPr txBox="1">
            <a:spLocks/>
          </p:cNvSpPr>
          <p:nvPr/>
        </p:nvSpPr>
        <p:spPr>
          <a:xfrm>
            <a:off x="4800600" y="990600"/>
            <a:ext cx="3505200" cy="33528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</p:sp>
      <p:pic>
        <p:nvPicPr>
          <p:cNvPr id="27662" name="Picture 14" descr="Choosing the right type of rope for the job - Ropes Direct Ropes Dir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066800"/>
            <a:ext cx="3270923" cy="3200400"/>
          </a:xfrm>
          <a:prstGeom prst="rect">
            <a:avLst/>
          </a:prstGeom>
          <a:noFill/>
        </p:spPr>
      </p:pic>
      <p:pic>
        <p:nvPicPr>
          <p:cNvPr id="21" name="Picture 16" descr="New snake species discovered in another snake's belly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 bwMode="auto">
          <a:xfrm>
            <a:off x="685800" y="990600"/>
            <a:ext cx="3469016" cy="3352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7" name="Rectangle 26"/>
          <p:cNvSpPr/>
          <p:nvPr/>
        </p:nvSpPr>
        <p:spPr>
          <a:xfrm rot="20576850">
            <a:off x="1447800" y="3962400"/>
            <a:ext cx="2362200" cy="533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REALITY</a:t>
            </a:r>
          </a:p>
        </p:txBody>
      </p:sp>
      <p:sp>
        <p:nvSpPr>
          <p:cNvPr id="28" name="Rectangle 27"/>
          <p:cNvSpPr/>
          <p:nvPr/>
        </p:nvSpPr>
        <p:spPr>
          <a:xfrm rot="20682216">
            <a:off x="5513568" y="4045993"/>
            <a:ext cx="2438400" cy="533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7030A0"/>
                </a:solidFill>
              </a:rPr>
              <a:t>ILLUSION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5867400" cy="914400"/>
          </a:xfrm>
        </p:spPr>
        <p:txBody>
          <a:bodyPr>
            <a:normAutofit/>
          </a:bodyPr>
          <a:lstStyle/>
          <a:p>
            <a:r>
              <a:rPr lang="en-US" sz="4800" dirty="0"/>
              <a:t>WORKS CITED:-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8077200" cy="990600"/>
          </a:xfrm>
        </p:spPr>
        <p:txBody>
          <a:bodyPr>
            <a:normAutofit/>
          </a:bodyPr>
          <a:lstStyle/>
          <a:p>
            <a:r>
              <a:rPr lang="en-US" sz="2400" dirty="0"/>
              <a:t>Rao, Raja</a:t>
            </a:r>
            <a:r>
              <a:rPr lang="en-US" sz="2400" i="1" dirty="0"/>
              <a:t>. The Serpent and the Rope. </a:t>
            </a:r>
            <a:r>
              <a:rPr lang="en-US" sz="2400" dirty="0"/>
              <a:t>London: John Murray Publishers Ltd., 1960. </a:t>
            </a:r>
          </a:p>
        </p:txBody>
      </p:sp>
      <p:pic>
        <p:nvPicPr>
          <p:cNvPr id="1026" name="Picture 2" descr="The Serpent And The Rope : Rao, Raja : Free Download, Borrow, and Streaming  : Internet Archive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 bwMode="auto">
          <a:xfrm>
            <a:off x="2667000" y="2743200"/>
            <a:ext cx="2743200" cy="36895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5512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i="1" dirty="0">
                <a:solidFill>
                  <a:schemeClr val="accent1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Thank you.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2200" y="381000"/>
            <a:ext cx="6019800" cy="5791200"/>
          </a:xfrm>
        </p:spPr>
        <p:txBody>
          <a:bodyPr>
            <a:normAutofit/>
          </a:bodyPr>
          <a:lstStyle/>
          <a:p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The Serpent and the Rope-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written in 1960 by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Raja Rao, </a:t>
            </a:r>
            <a:r>
              <a:rPr lang="en-US" sz="2400" dirty="0"/>
              <a:t>took 10 years in shaping itself after an interval of some 20 years after his first novel-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Kanthapura </a:t>
            </a:r>
            <a:r>
              <a:rPr lang="en-US" sz="2400" dirty="0"/>
              <a:t>in 1938. Reason being his spiritual experience from which he emerged as a </a:t>
            </a:r>
            <a:r>
              <a:rPr lang="en-US" sz="2400" i="1" dirty="0"/>
              <a:t>changed- religious and philosophical man.</a:t>
            </a:r>
          </a:p>
          <a:p>
            <a:endParaRPr lang="en-US" sz="24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Awards </a:t>
            </a:r>
            <a:r>
              <a:rPr lang="en-US" sz="2400" dirty="0"/>
              <a:t>won by the novel:-</a:t>
            </a:r>
          </a:p>
          <a:p>
            <a:pPr marL="457200" indent="-457200">
              <a:buAutoNum type="arabicParenR"/>
            </a:pPr>
            <a:r>
              <a:rPr lang="en-US" sz="2400" dirty="0"/>
              <a:t>Sahitya </a:t>
            </a:r>
            <a:r>
              <a:rPr lang="en-US" sz="2400" dirty="0" err="1"/>
              <a:t>Akademi</a:t>
            </a:r>
            <a:r>
              <a:rPr lang="en-US" sz="2400" dirty="0"/>
              <a:t> Award (1996)</a:t>
            </a:r>
          </a:p>
          <a:p>
            <a:pPr marL="457200" indent="-457200">
              <a:buAutoNum type="arabicParenR"/>
            </a:pPr>
            <a:r>
              <a:rPr lang="en-US" sz="2400" dirty="0"/>
              <a:t>Worldwide critical and literary appreciation</a:t>
            </a:r>
            <a:r>
              <a:rPr lang="en-US" sz="2000" dirty="0"/>
              <a:t>.</a:t>
            </a:r>
          </a:p>
        </p:txBody>
      </p:sp>
      <p:pic>
        <p:nvPicPr>
          <p:cNvPr id="11268" name="Picture 4" descr="Meaning of India in Words of Raja Rao: Brief Life Sketch of a Novelist as  Sadhaka | IndiaFactsIndiaFact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7307" r="17307"/>
          <a:stretch>
            <a:fillRect/>
          </a:stretch>
        </p:blipFill>
        <p:spPr bwMode="auto">
          <a:xfrm>
            <a:off x="381000" y="304800"/>
            <a:ext cx="1865313" cy="190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524000"/>
            <a:ext cx="861060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dichotomy of reality and illusion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Death and existence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Self realization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quest for knowledge and truth.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According to Raja Rao this thirst could only be quenched through the </a:t>
            </a:r>
            <a:r>
              <a:rPr lang="en-US" b="1" dirty="0"/>
              <a:t>Vedantic philosophy.  </a:t>
            </a:r>
            <a:r>
              <a:rPr lang="en-US" dirty="0"/>
              <a:t>Therefore, the novel follows the doctrine of </a:t>
            </a:r>
            <a:r>
              <a:rPr lang="en-US" b="1" i="1" dirty="0"/>
              <a:t>Advaitawada.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</a:t>
            </a:r>
            <a:r>
              <a:rPr lang="en-US" sz="3200" dirty="0" err="1"/>
              <a:t>advaitawad</a:t>
            </a:r>
            <a:r>
              <a:rPr lang="en-US" sz="3200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86868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dirty="0"/>
              <a:t>Adi Shankaracharya – </a:t>
            </a:r>
            <a:r>
              <a:rPr lang="en-US" dirty="0"/>
              <a:t>The founder.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Advaita           +    Vedanta</a:t>
            </a:r>
          </a:p>
          <a:p>
            <a:pPr>
              <a:buFont typeface="Wingdings" pitchFamily="2" charset="2"/>
              <a:buChar char="Ø"/>
            </a:pPr>
            <a:r>
              <a:rPr lang="en-US" i="1" dirty="0"/>
              <a:t>   (non duality)       (end of all vedas)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Brahma</a:t>
            </a:r>
            <a:r>
              <a:rPr lang="en-US" i="1" dirty="0"/>
              <a:t> – </a:t>
            </a:r>
            <a:r>
              <a:rPr lang="en-US" dirty="0"/>
              <a:t>The ultimate reality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Maya</a:t>
            </a:r>
            <a:r>
              <a:rPr lang="en-US" i="1" dirty="0"/>
              <a:t>- </a:t>
            </a:r>
            <a:r>
              <a:rPr lang="en-US" dirty="0"/>
              <a:t>The world- illusion and transient</a:t>
            </a: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Atma</a:t>
            </a:r>
            <a:r>
              <a:rPr lang="en-US" i="1" dirty="0"/>
              <a:t>-</a:t>
            </a:r>
            <a:r>
              <a:rPr lang="en-US" dirty="0"/>
              <a:t> The essence of being; one with the </a:t>
            </a:r>
            <a:r>
              <a:rPr lang="en-US" i="1" dirty="0"/>
              <a:t>parmatma</a:t>
            </a:r>
          </a:p>
          <a:p>
            <a:pPr>
              <a:buFont typeface="Wingdings" pitchFamily="2" charset="2"/>
              <a:buChar char="Ø"/>
            </a:pPr>
            <a:r>
              <a:rPr lang="en-US" i="1" dirty="0"/>
              <a:t>Jeevan Mukti- </a:t>
            </a:r>
            <a:r>
              <a:rPr lang="en-US" dirty="0"/>
              <a:t>achievable during lifetime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Avidhya</a:t>
            </a:r>
            <a:r>
              <a:rPr lang="en-US" i="1" dirty="0"/>
              <a:t>- </a:t>
            </a:r>
            <a:r>
              <a:rPr lang="en-US" dirty="0"/>
              <a:t>The ignorance- a hinderance</a:t>
            </a:r>
          </a:p>
          <a:p>
            <a:pPr>
              <a:buFont typeface="Wingdings" pitchFamily="2" charset="2"/>
              <a:buChar char="Ø"/>
            </a:pPr>
            <a:r>
              <a:rPr lang="en-US" i="1" dirty="0"/>
              <a:t>Vidhya- </a:t>
            </a:r>
            <a:r>
              <a:rPr lang="en-US" dirty="0"/>
              <a:t>Knowledge- Through guru or meditation.</a:t>
            </a:r>
          </a:p>
          <a:p>
            <a:pPr>
              <a:buNone/>
            </a:pPr>
            <a:r>
              <a:rPr lang="en-US" i="1" dirty="0"/>
              <a:t>                        “</a:t>
            </a:r>
            <a:r>
              <a:rPr lang="en-US" b="1" i="1" dirty="0">
                <a:solidFill>
                  <a:srgbClr val="FF0000"/>
                </a:solidFill>
              </a:rPr>
              <a:t>I am one with Brahma</a:t>
            </a:r>
            <a:r>
              <a:rPr lang="en-US" i="1" dirty="0"/>
              <a:t>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533400"/>
            <a:ext cx="8610600" cy="5791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novel as “Raja Rao’s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Mahabharata” </a:t>
            </a:r>
            <a:r>
              <a:rPr lang="en-US" dirty="0">
                <a:solidFill>
                  <a:schemeClr val="tx1"/>
                </a:solidFill>
              </a:rPr>
              <a:t>– A continuous conflict between the reality and the illusion.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dichotomy prevalent in the title- </a:t>
            </a:r>
            <a:r>
              <a:rPr lang="en-US" i="1" dirty="0">
                <a:solidFill>
                  <a:srgbClr val="0070C0"/>
                </a:solidFill>
              </a:rPr>
              <a:t>The Serpent and the Rope. 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Title existence- Indian philosophical myth: serpent (the illusion) and rope (the reality); single entity, only a question of perception/</a:t>
            </a:r>
            <a:r>
              <a:rPr lang="en-US" i="1" dirty="0">
                <a:solidFill>
                  <a:schemeClr val="tx1"/>
                </a:solidFill>
              </a:rPr>
              <a:t>oneness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232648" cy="685800"/>
          </a:xfrm>
        </p:spPr>
        <p:txBody>
          <a:bodyPr>
            <a:normAutofit/>
          </a:bodyPr>
          <a:lstStyle/>
          <a:p>
            <a:r>
              <a:rPr lang="en-US" dirty="0"/>
              <a:t>Novel: narrative 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Protagonist and Narrator- Ramaswamy.  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Opening</a:t>
            </a:r>
            <a:r>
              <a:rPr lang="en-US" dirty="0"/>
              <a:t>- Full of questions about existence, death, reality, truth etc. indicating the </a:t>
            </a:r>
            <a:r>
              <a:rPr lang="en-US" i="1" dirty="0"/>
              <a:t>darkness of Rama’s mind- </a:t>
            </a:r>
            <a:r>
              <a:rPr lang="en-US" b="1" i="1" dirty="0"/>
              <a:t>Existential crisis.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Wife- Madeliene, a French teacher.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Lives in France.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His visit to India for his father’s last rituals- The beginning of his </a:t>
            </a:r>
            <a:r>
              <a:rPr lang="en-US" b="1" i="1" dirty="0"/>
              <a:t>self realization.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His return to France- A drift between Madeliene and Rama. His realization of their difference of ideologies, identities and culture.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533400"/>
            <a:ext cx="8763000" cy="6019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At one point he starts questioning and rejects his own identity :</a:t>
            </a:r>
          </a:p>
          <a:p>
            <a:pPr algn="ctr">
              <a:buNone/>
            </a:pPr>
            <a:r>
              <a:rPr lang="en-US" dirty="0"/>
              <a:t>         </a:t>
            </a:r>
            <a:r>
              <a:rPr lang="en-US" sz="2400" i="1" dirty="0"/>
              <a:t>“No, I shall never be a Brahmin-I shall tear my</a:t>
            </a:r>
          </a:p>
          <a:p>
            <a:pPr algn="ctr">
              <a:buNone/>
            </a:pPr>
            <a:r>
              <a:rPr lang="en-US" sz="2400" i="1" dirty="0"/>
              <a:t>        clothes, and set off to the Himalayas. Something         hypostatic calls me. Mother mine, I will go.” </a:t>
            </a:r>
            <a:r>
              <a:rPr lang="en-US" sz="2400" dirty="0"/>
              <a:t>(151)</a:t>
            </a:r>
            <a:endParaRPr lang="en-US" sz="2400" i="1" dirty="0"/>
          </a:p>
          <a:p>
            <a:pPr>
              <a:buNone/>
            </a:pPr>
            <a:r>
              <a:rPr lang="en-US" dirty="0"/>
              <a:t>   Awareness about his Indianness, but darkness with his own spiritual identity.</a:t>
            </a:r>
          </a:p>
          <a:p>
            <a:endParaRPr lang="en-US" b="1" dirty="0"/>
          </a:p>
          <a:p>
            <a:pPr>
              <a:buFont typeface="Wingdings" pitchFamily="2" charset="2"/>
              <a:buChar char="Ø"/>
            </a:pPr>
            <a:r>
              <a:rPr lang="en-US" b="1" dirty="0"/>
              <a:t>Cultural Crisis</a:t>
            </a:r>
            <a:r>
              <a:rPr lang="en-US" dirty="0"/>
              <a:t>:  He always felt lost in France:-</a:t>
            </a:r>
          </a:p>
          <a:p>
            <a:pPr>
              <a:buNone/>
            </a:pPr>
            <a:r>
              <a:rPr lang="en-US" sz="2400" i="1" dirty="0"/>
              <a:t>            “I felt what I always know I am, a </a:t>
            </a:r>
            <a:r>
              <a:rPr lang="en-US" sz="2400" b="1" i="1" dirty="0"/>
              <a:t>pilgrim.</a:t>
            </a:r>
            <a:r>
              <a:rPr lang="en-US" sz="2400" i="1" dirty="0"/>
              <a:t>” (168)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156448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Rama- </a:t>
            </a:r>
            <a:r>
              <a:rPr lang="en-US" dirty="0" err="1"/>
              <a:t>savithri</a:t>
            </a:r>
            <a:r>
              <a:rPr lang="en-US" dirty="0"/>
              <a:t> relationship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371600"/>
            <a:ext cx="86868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dirty="0"/>
              <a:t>Widening of his quest for self realization</a:t>
            </a:r>
            <a:r>
              <a:rPr lang="en-US" i="1" dirty="0"/>
              <a:t>. </a:t>
            </a:r>
            <a:r>
              <a:rPr lang="en-US" dirty="0"/>
              <a:t>She mirrors his Indian-self:</a:t>
            </a:r>
          </a:p>
          <a:p>
            <a:pPr algn="ctr">
              <a:buNone/>
            </a:pPr>
            <a:r>
              <a:rPr lang="en-US" sz="2000" i="1" dirty="0"/>
              <a:t>“To know Savithri was to wake into the truth of life, to be remembered- unto God. My courage was a failure turned into strength. She became the awareness, the leap of my understanding. I lost the world and she became it.” </a:t>
            </a:r>
            <a:r>
              <a:rPr lang="en-US" sz="2000" dirty="0"/>
              <a:t>(171)</a:t>
            </a:r>
            <a:endParaRPr lang="en-US" sz="2000" i="1" dirty="0"/>
          </a:p>
          <a:p>
            <a:pPr algn="ctr">
              <a:buNone/>
            </a:pPr>
            <a:r>
              <a:rPr lang="en-US" sz="2000" i="1" dirty="0"/>
              <a:t>“Savithri proved that I could be I. One cannot possess the world, one can become it: I could not possess Savithri- </a:t>
            </a:r>
          </a:p>
          <a:p>
            <a:pPr algn="ctr">
              <a:buNone/>
            </a:pPr>
            <a:r>
              <a:rPr lang="en-US" sz="2000" b="1" i="1" dirty="0"/>
              <a:t>I became I.” </a:t>
            </a:r>
            <a:r>
              <a:rPr lang="en-US" sz="2000" dirty="0"/>
              <a:t>(172)</a:t>
            </a:r>
            <a:endParaRPr lang="en-US" sz="2000" b="1" i="1" dirty="0"/>
          </a:p>
          <a:p>
            <a:pPr>
              <a:buNone/>
            </a:pPr>
            <a:r>
              <a:rPr lang="en-US" sz="2000" b="1" i="1" dirty="0"/>
              <a:t>     </a:t>
            </a:r>
            <a:r>
              <a:rPr lang="en-US" dirty="0"/>
              <a:t>In a sense, she became a temporary</a:t>
            </a:r>
            <a:r>
              <a:rPr lang="en-US" i="1" dirty="0"/>
              <a:t> Guru </a:t>
            </a:r>
            <a:r>
              <a:rPr lang="en-US" dirty="0"/>
              <a:t>for Rama.</a:t>
            </a:r>
          </a:p>
          <a:p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i="1" dirty="0"/>
              <a:t>The drift between Madeliene and Rama widens</a:t>
            </a:r>
            <a:r>
              <a:rPr lang="en-US" dirty="0"/>
              <a:t>- leads to Madeliene’s asceticism and their divorce.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232648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His search for vidhya/ guru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8610600" cy="5334000"/>
          </a:xfrm>
        </p:spPr>
        <p:txBody>
          <a:bodyPr/>
          <a:lstStyle/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He tries to seek his answer for the quest in Christianity:</a:t>
            </a:r>
          </a:p>
          <a:p>
            <a:pPr algn="ctr">
              <a:buNone/>
            </a:pPr>
            <a:r>
              <a:rPr lang="en-US" sz="2000" i="1" dirty="0"/>
              <a:t>  “</a:t>
            </a:r>
            <a:r>
              <a:rPr lang="en-US" sz="2400" i="1" dirty="0"/>
              <a:t>To illumine me, I say a prayer to the Mother of God: ‘</a:t>
            </a:r>
            <a:r>
              <a:rPr lang="en-US" sz="2000" i="1" dirty="0"/>
              <a:t>Marie pleine de grace, Mere de dieu.’ </a:t>
            </a:r>
            <a:r>
              <a:rPr lang="en-US" sz="2400" i="1" dirty="0"/>
              <a:t>And she always knows and she always answers, for the womb of the world is She.” </a:t>
            </a:r>
            <a:r>
              <a:rPr lang="en-US" sz="2400" dirty="0"/>
              <a:t>(397)</a:t>
            </a:r>
            <a:endParaRPr lang="en-US" sz="2400" i="1" dirty="0"/>
          </a:p>
          <a:p>
            <a:pPr>
              <a:buNone/>
            </a:pPr>
            <a:endParaRPr lang="en-US" sz="2400" i="1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In the last chapter as well there are questions similar to the beginning- indicating that he is still in </a:t>
            </a:r>
            <a:r>
              <a:rPr lang="en-US" b="1" i="1" dirty="0"/>
              <a:t>Maya </a:t>
            </a:r>
            <a:r>
              <a:rPr lang="en-US" dirty="0"/>
              <a:t>seeking for the </a:t>
            </a:r>
            <a:r>
              <a:rPr lang="en-US" b="1" i="1" dirty="0"/>
              <a:t>Vidhya.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898</TotalTime>
  <Words>1037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Arabic Typesetting</vt:lpstr>
      <vt:lpstr>Calibri</vt:lpstr>
      <vt:lpstr>Franklin Gothic Book</vt:lpstr>
      <vt:lpstr>Franklin Gothic Medium</vt:lpstr>
      <vt:lpstr>Wingdings</vt:lpstr>
      <vt:lpstr>Wingdings 2</vt:lpstr>
      <vt:lpstr>Trek</vt:lpstr>
      <vt:lpstr>The Serpent and The Rope                          - Raja Rao</vt:lpstr>
      <vt:lpstr>PowerPoint Presentation</vt:lpstr>
      <vt:lpstr>Theme:</vt:lpstr>
      <vt:lpstr>What is advaitawad?</vt:lpstr>
      <vt:lpstr>PowerPoint Presentation</vt:lpstr>
      <vt:lpstr>Novel: narrative ground</vt:lpstr>
      <vt:lpstr>PowerPoint Presentation</vt:lpstr>
      <vt:lpstr>Rama- savithri relationship</vt:lpstr>
      <vt:lpstr>His search for vidhya/ guru</vt:lpstr>
      <vt:lpstr>The guru </vt:lpstr>
      <vt:lpstr>Title analysis:-</vt:lpstr>
      <vt:lpstr>PowerPoint Presentation</vt:lpstr>
      <vt:lpstr>WORKS CITED:-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Serpent and The Rope                          - Raja Rao</dc:title>
  <dc:creator>hp</dc:creator>
  <cp:lastModifiedBy>Apoorv Malik</cp:lastModifiedBy>
  <cp:revision>38</cp:revision>
  <dcterms:created xsi:type="dcterms:W3CDTF">2021-05-08T21:44:03Z</dcterms:created>
  <dcterms:modified xsi:type="dcterms:W3CDTF">2021-05-11T07:27:20Z</dcterms:modified>
</cp:coreProperties>
</file>