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2.e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image" Target="../media/image1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oleObject" Target="../embeddings/oleObject13.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oleObject" Target="../embeddings/oleObject15.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12.v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4.v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5.v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6.v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7.v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oleObject" Target="../embeddings/oleObject10.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9.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a:t>
            </a:fld>
            <a:endParaRPr lang="en-US"/>
          </a:p>
        </p:txBody>
      </p:sp>
      <p:sp>
        <p:nvSpPr>
          <p:cNvPr id="3" name="TextBox 2"/>
          <p:cNvSpPr txBox="1"/>
          <p:nvPr/>
        </p:nvSpPr>
        <p:spPr>
          <a:xfrm>
            <a:off x="2667000" y="76200"/>
            <a:ext cx="4010585" cy="584775"/>
          </a:xfrm>
          <a:prstGeom prst="rect">
            <a:avLst/>
          </a:prstGeom>
          <a:noFill/>
        </p:spPr>
        <p:txBody>
          <a:bodyPr wrap="none" rtlCol="0">
            <a:spAutoFit/>
          </a:bodyPr>
          <a:lstStyle/>
          <a:p>
            <a:r>
              <a:rPr lang="en-US" sz="3200" b="1" dirty="0" err="1" smtClean="0">
                <a:latin typeface="Times New Roman" pitchFamily="18" charset="0"/>
                <a:cs typeface="Times New Roman" pitchFamily="18" charset="0"/>
              </a:rPr>
              <a:t>Sigmatropic</a:t>
            </a:r>
            <a:r>
              <a:rPr lang="en-US" sz="3200" b="1" dirty="0" smtClean="0">
                <a:latin typeface="Times New Roman" pitchFamily="18" charset="0"/>
                <a:cs typeface="Times New Roman" pitchFamily="18" charset="0"/>
              </a:rPr>
              <a:t> reactions</a:t>
            </a:r>
            <a:endParaRPr lang="en-US" sz="3200" b="1" dirty="0">
              <a:latin typeface="Times New Roman" pitchFamily="18" charset="0"/>
              <a:cs typeface="Times New Roman" pitchFamily="18" charset="0"/>
            </a:endParaRPr>
          </a:p>
        </p:txBody>
      </p:sp>
      <p:sp>
        <p:nvSpPr>
          <p:cNvPr id="4" name="TextBox 3"/>
          <p:cNvSpPr txBox="1"/>
          <p:nvPr/>
        </p:nvSpPr>
        <p:spPr>
          <a:xfrm>
            <a:off x="152400" y="762000"/>
            <a:ext cx="8991600" cy="1384995"/>
          </a:xfrm>
          <a:prstGeom prst="rect">
            <a:avLst/>
          </a:prstGeom>
          <a:noFill/>
        </p:spPr>
        <p:txBody>
          <a:bodyPr wrap="square" rtlCol="0">
            <a:spAutoFit/>
          </a:bodyPr>
          <a:lstStyle/>
          <a:p>
            <a:pPr algn="just">
              <a:buFont typeface="Wingdings" pitchFamily="2" charset="2"/>
              <a:buChar char="Ø"/>
            </a:pPr>
            <a:r>
              <a:rPr lang="en-US" sz="1400" dirty="0" smtClean="0">
                <a:latin typeface="Times New Roman" pitchFamily="18" charset="0"/>
                <a:cs typeface="Times New Roman" pitchFamily="18" charset="0"/>
              </a:rPr>
              <a:t> The rearrangement which involve the shifting of a </a:t>
            </a:r>
            <a:r>
              <a:rPr lang="el-GR" sz="1400" dirty="0" smtClean="0">
                <a:latin typeface="Times New Roman" pitchFamily="18" charset="0"/>
                <a:cs typeface="Times New Roman" pitchFamily="18" charset="0"/>
              </a:rPr>
              <a:t>σ</a:t>
            </a:r>
            <a:r>
              <a:rPr lang="en-US" sz="1400" dirty="0" smtClean="0">
                <a:latin typeface="Times New Roman" pitchFamily="18" charset="0"/>
                <a:cs typeface="Times New Roman" pitchFamily="18" charset="0"/>
              </a:rPr>
              <a:t>-bond, flanked by one or more </a:t>
            </a:r>
            <a:r>
              <a:rPr lang="el-GR" sz="1400" dirty="0" smtClean="0">
                <a:latin typeface="Times New Roman" pitchFamily="18" charset="0"/>
                <a:cs typeface="Times New Roman" pitchFamily="18" charset="0"/>
              </a:rPr>
              <a:t>π</a:t>
            </a:r>
            <a:r>
              <a:rPr lang="en-US" sz="1400" dirty="0" smtClean="0">
                <a:latin typeface="Times New Roman" pitchFamily="18" charset="0"/>
                <a:cs typeface="Times New Roman" pitchFamily="18" charset="0"/>
              </a:rPr>
              <a:t>-electron systems, to a new position [</a:t>
            </a:r>
            <a:r>
              <a:rPr lang="en-US" sz="1400" dirty="0" err="1" smtClean="0">
                <a:latin typeface="Times New Roman" pitchFamily="18" charset="0"/>
                <a:cs typeface="Times New Roman" pitchFamily="18" charset="0"/>
              </a:rPr>
              <a:t>i,j</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whithin</a:t>
            </a:r>
            <a:r>
              <a:rPr lang="en-US" sz="1400" dirty="0" smtClean="0">
                <a:latin typeface="Times New Roman" pitchFamily="18" charset="0"/>
                <a:cs typeface="Times New Roman" pitchFamily="18" charset="0"/>
              </a:rPr>
              <a:t> the molecule in an </a:t>
            </a:r>
            <a:r>
              <a:rPr lang="en-US" sz="1400" dirty="0" err="1" smtClean="0">
                <a:latin typeface="Times New Roman" pitchFamily="18" charset="0"/>
                <a:cs typeface="Times New Roman" pitchFamily="18" charset="0"/>
              </a:rPr>
              <a:t>uncatalysed</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intramolecular</a:t>
            </a:r>
            <a:r>
              <a:rPr lang="en-US" sz="1400" dirty="0" smtClean="0">
                <a:latin typeface="Times New Roman" pitchFamily="18" charset="0"/>
                <a:cs typeface="Times New Roman" pitchFamily="18" charset="0"/>
              </a:rPr>
              <a:t> process, called </a:t>
            </a:r>
            <a:r>
              <a:rPr lang="en-US" sz="1400" dirty="0" err="1" smtClean="0">
                <a:latin typeface="Times New Roman" pitchFamily="18" charset="0"/>
                <a:cs typeface="Times New Roman" pitchFamily="18" charset="0"/>
              </a:rPr>
              <a:t>sigmatropic</a:t>
            </a:r>
            <a:r>
              <a:rPr lang="en-US" sz="1400" dirty="0" smtClean="0">
                <a:latin typeface="Times New Roman" pitchFamily="18" charset="0"/>
                <a:cs typeface="Times New Roman" pitchFamily="18" charset="0"/>
              </a:rPr>
              <a:t> rearrangement.</a:t>
            </a:r>
          </a:p>
          <a:p>
            <a:pPr algn="just">
              <a:buFont typeface="Wingdings" pitchFamily="2" charset="2"/>
              <a:buChar char="Ø"/>
            </a:pPr>
            <a:r>
              <a:rPr lang="en-US" sz="1400" dirty="0" smtClean="0">
                <a:latin typeface="Times New Roman" pitchFamily="18" charset="0"/>
                <a:cs typeface="Times New Roman" pitchFamily="18" charset="0"/>
              </a:rPr>
              <a:t> Initiated by ∆ or h</a:t>
            </a:r>
            <a:r>
              <a:rPr lang="el-GR" sz="1400" dirty="0" smtClean="0">
                <a:latin typeface="Times New Roman" pitchFamily="18" charset="0"/>
                <a:cs typeface="Times New Roman" pitchFamily="18" charset="0"/>
              </a:rPr>
              <a:t>ν</a:t>
            </a:r>
            <a:r>
              <a:rPr lang="en-US" sz="1400" dirty="0" smtClean="0">
                <a:latin typeface="Times New Roman" pitchFamily="18" charset="0"/>
                <a:cs typeface="Times New Roman" pitchFamily="18" charset="0"/>
              </a:rPr>
              <a:t> conditions.</a:t>
            </a:r>
          </a:p>
          <a:p>
            <a:pPr algn="just">
              <a:buFont typeface="Wingdings" pitchFamily="2" charset="2"/>
              <a:buChar char="Ø"/>
            </a:pPr>
            <a:r>
              <a:rPr lang="en-US" sz="1400" dirty="0" smtClean="0">
                <a:latin typeface="Times New Roman" pitchFamily="18" charset="0"/>
                <a:cs typeface="Times New Roman" pitchFamily="18" charset="0"/>
              </a:rPr>
              <a:t> These reactions are classified with two numbers </a:t>
            </a:r>
            <a:r>
              <a:rPr lang="en-US" sz="1400" dirty="0" err="1" smtClean="0">
                <a:latin typeface="Times New Roman" pitchFamily="18" charset="0"/>
                <a:cs typeface="Times New Roman" pitchFamily="18" charset="0"/>
              </a:rPr>
              <a:t>i</a:t>
            </a:r>
            <a:r>
              <a:rPr lang="en-US" sz="1400" dirty="0" smtClean="0">
                <a:latin typeface="Times New Roman" pitchFamily="18" charset="0"/>
                <a:cs typeface="Times New Roman" pitchFamily="18" charset="0"/>
              </a:rPr>
              <a:t> and j, set in brackets [</a:t>
            </a:r>
            <a:r>
              <a:rPr lang="en-US" sz="1400" dirty="0" err="1" smtClean="0">
                <a:latin typeface="Times New Roman" pitchFamily="18" charset="0"/>
                <a:cs typeface="Times New Roman" pitchFamily="18" charset="0"/>
              </a:rPr>
              <a:t>i</a:t>
            </a:r>
            <a:r>
              <a:rPr lang="en-US" sz="1400" dirty="0" smtClean="0">
                <a:latin typeface="Times New Roman" pitchFamily="18" charset="0"/>
                <a:cs typeface="Times New Roman" pitchFamily="18" charset="0"/>
              </a:rPr>
              <a:t>, j] and the system is numbered by starting with the atoms forming the migrating </a:t>
            </a:r>
            <a:r>
              <a:rPr lang="el-GR" sz="1400" dirty="0" smtClean="0">
                <a:latin typeface="Times New Roman" pitchFamily="18" charset="0"/>
                <a:cs typeface="Times New Roman" pitchFamily="18" charset="0"/>
              </a:rPr>
              <a:t>σ</a:t>
            </a:r>
            <a:r>
              <a:rPr lang="en-US" sz="1400" dirty="0" smtClean="0">
                <a:latin typeface="Times New Roman" pitchFamily="18" charset="0"/>
                <a:cs typeface="Times New Roman" pitchFamily="18" charset="0"/>
              </a:rPr>
              <a:t>-bond. These numbers indicate the new position of the </a:t>
            </a:r>
            <a:r>
              <a:rPr lang="el-GR" sz="1400" dirty="0" smtClean="0">
                <a:latin typeface="Times New Roman" pitchFamily="18" charset="0"/>
                <a:cs typeface="Times New Roman" pitchFamily="18" charset="0"/>
              </a:rPr>
              <a:t>σ</a:t>
            </a:r>
            <a:r>
              <a:rPr lang="en-US" sz="1400" dirty="0" smtClean="0">
                <a:latin typeface="Times New Roman" pitchFamily="18" charset="0"/>
                <a:cs typeface="Times New Roman" pitchFamily="18" charset="0"/>
              </a:rPr>
              <a:t>-bond whose termini are </a:t>
            </a:r>
            <a:r>
              <a:rPr lang="en-US" sz="1400" dirty="0" err="1" smtClean="0">
                <a:latin typeface="Times New Roman" pitchFamily="18" charset="0"/>
                <a:cs typeface="Times New Roman" pitchFamily="18" charset="0"/>
              </a:rPr>
              <a:t>i</a:t>
            </a:r>
            <a:r>
              <a:rPr lang="en-US" sz="1400" dirty="0" smtClean="0">
                <a:latin typeface="Times New Roman" pitchFamily="18" charset="0"/>
                <a:cs typeface="Times New Roman" pitchFamily="18" charset="0"/>
              </a:rPr>
              <a:t> and j atoms removed from the original bonded locations.</a:t>
            </a:r>
            <a:endParaRPr lang="en-US" sz="1400" dirty="0">
              <a:latin typeface="Times New Roman" pitchFamily="18" charset="0"/>
              <a:cs typeface="Times New Roman" pitchFamily="18" charset="0"/>
            </a:endParaRPr>
          </a:p>
        </p:txBody>
      </p:sp>
      <p:graphicFrame>
        <p:nvGraphicFramePr>
          <p:cNvPr id="43010" name="Object 2"/>
          <p:cNvGraphicFramePr>
            <a:graphicFrameLocks noChangeAspect="1"/>
          </p:cNvGraphicFramePr>
          <p:nvPr/>
        </p:nvGraphicFramePr>
        <p:xfrm>
          <a:off x="1981200" y="2129983"/>
          <a:ext cx="5024437" cy="4499417"/>
        </p:xfrm>
        <a:graphic>
          <a:graphicData uri="http://schemas.openxmlformats.org/presentationml/2006/ole">
            <p:oleObj spid="_x0000_s1026" name="CS ChemDraw Drawing" r:id="rId3" imgW="3038303" imgH="2721254" progId="ChemDraw.Document.6.0">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10</a:t>
            </a:fld>
            <a:endParaRPr lang="en-US"/>
          </a:p>
        </p:txBody>
      </p:sp>
      <p:graphicFrame>
        <p:nvGraphicFramePr>
          <p:cNvPr id="52226" name="Object 2"/>
          <p:cNvGraphicFramePr>
            <a:graphicFrameLocks noChangeAspect="1"/>
          </p:cNvGraphicFramePr>
          <p:nvPr/>
        </p:nvGraphicFramePr>
        <p:xfrm>
          <a:off x="990599" y="685800"/>
          <a:ext cx="6851663" cy="3200400"/>
        </p:xfrm>
        <a:graphic>
          <a:graphicData uri="http://schemas.openxmlformats.org/presentationml/2006/ole">
            <p:oleObj spid="_x0000_s10242" name="CS ChemDraw Drawing" r:id="rId3" imgW="4414910" imgH="2061556" progId="ChemDraw.Document.6.0">
              <p:embed/>
            </p:oleObj>
          </a:graphicData>
        </a:graphic>
      </p:graphicFrame>
      <p:sp>
        <p:nvSpPr>
          <p:cNvPr id="4" name="TextBox 3"/>
          <p:cNvSpPr txBox="1"/>
          <p:nvPr/>
        </p:nvSpPr>
        <p:spPr>
          <a:xfrm>
            <a:off x="1344949" y="76200"/>
            <a:ext cx="6275051" cy="584775"/>
          </a:xfrm>
          <a:prstGeom prst="rect">
            <a:avLst/>
          </a:prstGeom>
          <a:noFill/>
        </p:spPr>
        <p:txBody>
          <a:bodyPr wrap="none" rtlCol="0">
            <a:spAutoFit/>
          </a:bodyPr>
          <a:lstStyle/>
          <a:p>
            <a:r>
              <a:rPr lang="en-US" sz="3200" b="1" dirty="0" err="1" smtClean="0">
                <a:latin typeface="Times New Roman" pitchFamily="18" charset="0"/>
                <a:cs typeface="Times New Roman" pitchFamily="18" charset="0"/>
              </a:rPr>
              <a:t>Cycloaddition</a:t>
            </a:r>
            <a:r>
              <a:rPr lang="en-US" sz="3200" b="1" dirty="0" smtClean="0">
                <a:latin typeface="Times New Roman" pitchFamily="18" charset="0"/>
                <a:cs typeface="Times New Roman" pitchFamily="18" charset="0"/>
              </a:rPr>
              <a:t> reactions of Ketenes</a:t>
            </a:r>
            <a:endParaRPr lang="en-US" sz="3200" b="1" dirty="0">
              <a:latin typeface="Times New Roman" pitchFamily="18" charset="0"/>
              <a:cs typeface="Times New Roman" pitchFamily="18" charset="0"/>
            </a:endParaRPr>
          </a:p>
        </p:txBody>
      </p:sp>
      <p:sp>
        <p:nvSpPr>
          <p:cNvPr id="5" name="TextBox 4"/>
          <p:cNvSpPr txBox="1"/>
          <p:nvPr/>
        </p:nvSpPr>
        <p:spPr>
          <a:xfrm>
            <a:off x="228600" y="4038600"/>
            <a:ext cx="8686800" cy="1077218"/>
          </a:xfrm>
          <a:prstGeom prst="rect">
            <a:avLst/>
          </a:prstGeom>
          <a:noFill/>
        </p:spPr>
        <p:txBody>
          <a:bodyPr wrap="square" rtlCol="0">
            <a:spAutoFit/>
          </a:bodyPr>
          <a:lstStyle/>
          <a:p>
            <a:pPr algn="just">
              <a:buFont typeface="Wingdings" pitchFamily="2" charset="2"/>
              <a:buChar char="Ø"/>
            </a:pPr>
            <a:r>
              <a:rPr lang="en-US" sz="1600" i="1" dirty="0" smtClean="0">
                <a:latin typeface="Times New Roman" pitchFamily="18" charset="0"/>
                <a:cs typeface="Times New Roman" pitchFamily="18" charset="0"/>
              </a:rPr>
              <a:t> </a:t>
            </a:r>
            <a:r>
              <a:rPr lang="en-US" sz="1600" i="1" dirty="0" err="1" smtClean="0">
                <a:latin typeface="Times New Roman" pitchFamily="18" charset="0"/>
                <a:cs typeface="Times New Roman" pitchFamily="18" charset="0"/>
              </a:rPr>
              <a:t>cis</a:t>
            </a:r>
            <a:r>
              <a:rPr lang="en-US" sz="1600" i="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alkenes are more reactive than </a:t>
            </a:r>
            <a:r>
              <a:rPr lang="en-US" sz="1600" i="1" dirty="0" smtClean="0">
                <a:latin typeface="Times New Roman" pitchFamily="18" charset="0"/>
                <a:cs typeface="Times New Roman" pitchFamily="18" charset="0"/>
              </a:rPr>
              <a:t>trans-</a:t>
            </a:r>
            <a:r>
              <a:rPr lang="en-US" sz="1600" dirty="0" smtClean="0">
                <a:latin typeface="Times New Roman" pitchFamily="18" charset="0"/>
                <a:cs typeface="Times New Roman" pitchFamily="18" charset="0"/>
              </a:rPr>
              <a:t>alkenes in (2+2) </a:t>
            </a:r>
            <a:r>
              <a:rPr lang="en-US" sz="1600" dirty="0" err="1" smtClean="0">
                <a:latin typeface="Times New Roman" pitchFamily="18" charset="0"/>
                <a:cs typeface="Times New Roman" pitchFamily="18" charset="0"/>
              </a:rPr>
              <a:t>cycloaddition</a:t>
            </a:r>
            <a:r>
              <a:rPr lang="en-US" sz="1600" dirty="0" smtClean="0">
                <a:latin typeface="Times New Roman" pitchFamily="18" charset="0"/>
                <a:cs typeface="Times New Roman" pitchFamily="18" charset="0"/>
              </a:rPr>
              <a:t> with ketenes.</a:t>
            </a:r>
          </a:p>
          <a:p>
            <a:pPr algn="just">
              <a:buFont typeface="Wingdings" pitchFamily="2" charset="2"/>
              <a:buChar char="Ø"/>
            </a:pP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Disubstituted</a:t>
            </a:r>
            <a:r>
              <a:rPr lang="en-US" sz="1600" dirty="0" smtClean="0">
                <a:latin typeface="Times New Roman" pitchFamily="18" charset="0"/>
                <a:cs typeface="Times New Roman" pitchFamily="18" charset="0"/>
              </a:rPr>
              <a:t> ketenes react slowly due to </a:t>
            </a:r>
            <a:r>
              <a:rPr lang="en-US" sz="1600" dirty="0" err="1" smtClean="0">
                <a:latin typeface="Times New Roman" pitchFamily="18" charset="0"/>
                <a:cs typeface="Times New Roman" pitchFamily="18" charset="0"/>
              </a:rPr>
              <a:t>steric</a:t>
            </a:r>
            <a:r>
              <a:rPr lang="en-US" sz="1600" dirty="0" smtClean="0">
                <a:latin typeface="Times New Roman" pitchFamily="18" charset="0"/>
                <a:cs typeface="Times New Roman" pitchFamily="18" charset="0"/>
              </a:rPr>
              <a:t> hindrance.</a:t>
            </a:r>
          </a:p>
          <a:p>
            <a:pPr algn="just">
              <a:buFont typeface="Wingdings" pitchFamily="2" charset="2"/>
              <a:buChar char="Ø"/>
            </a:pPr>
            <a:r>
              <a:rPr lang="en-US" sz="1600" dirty="0" smtClean="0">
                <a:latin typeface="Times New Roman" pitchFamily="18" charset="0"/>
                <a:cs typeface="Times New Roman" pitchFamily="18" charset="0"/>
              </a:rPr>
              <a:t> Bulkier substituent on ketene will be on more hindered face of </a:t>
            </a:r>
            <a:r>
              <a:rPr lang="en-US" sz="1600" dirty="0" err="1" smtClean="0">
                <a:latin typeface="Times New Roman" pitchFamily="18" charset="0"/>
                <a:cs typeface="Times New Roman" pitchFamily="18" charset="0"/>
              </a:rPr>
              <a:t>cyclobutanone</a:t>
            </a:r>
            <a:r>
              <a:rPr lang="en-US" sz="1600" dirty="0" smtClean="0">
                <a:latin typeface="Times New Roman" pitchFamily="18" charset="0"/>
                <a:cs typeface="Times New Roman" pitchFamily="18" charset="0"/>
              </a:rPr>
              <a:t>.</a:t>
            </a:r>
          </a:p>
          <a:p>
            <a:pPr algn="just">
              <a:buFont typeface="Wingdings" pitchFamily="2" charset="2"/>
              <a:buChar char="Ø"/>
            </a:pPr>
            <a:r>
              <a:rPr lang="en-US" sz="1600" dirty="0" smtClean="0">
                <a:latin typeface="Times New Roman" pitchFamily="18" charset="0"/>
                <a:cs typeface="Times New Roman" pitchFamily="18" charset="0"/>
              </a:rPr>
              <a:t> Stereochemistry of alkenes remain maintained during the reaction.</a:t>
            </a:r>
            <a:endParaRPr lang="en-US" sz="1600" dirty="0">
              <a:latin typeface="Times New Roman" pitchFamily="18" charset="0"/>
              <a:cs typeface="Times New Roman" pitchFamily="18" charset="0"/>
            </a:endParaRPr>
          </a:p>
        </p:txBody>
      </p:sp>
      <p:graphicFrame>
        <p:nvGraphicFramePr>
          <p:cNvPr id="52227" name="Object 3"/>
          <p:cNvGraphicFramePr>
            <a:graphicFrameLocks noChangeAspect="1"/>
          </p:cNvGraphicFramePr>
          <p:nvPr/>
        </p:nvGraphicFramePr>
        <p:xfrm>
          <a:off x="1981200" y="5303630"/>
          <a:ext cx="4953000" cy="1401970"/>
        </p:xfrm>
        <a:graphic>
          <a:graphicData uri="http://schemas.openxmlformats.org/presentationml/2006/ole">
            <p:oleObj spid="_x0000_s10243" name="CS ChemDraw Drawing" r:id="rId4" imgW="3326503" imgH="941222" progId="ChemDraw.Document.6.0">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11</a:t>
            </a:fld>
            <a:endParaRPr lang="en-US"/>
          </a:p>
        </p:txBody>
      </p:sp>
      <p:sp>
        <p:nvSpPr>
          <p:cNvPr id="3" name="TextBox 2"/>
          <p:cNvSpPr txBox="1"/>
          <p:nvPr/>
        </p:nvSpPr>
        <p:spPr>
          <a:xfrm>
            <a:off x="2514600" y="152400"/>
            <a:ext cx="3920817" cy="584775"/>
          </a:xfrm>
          <a:prstGeom prst="rect">
            <a:avLst/>
          </a:prstGeom>
          <a:noFill/>
        </p:spPr>
        <p:txBody>
          <a:bodyPr wrap="none" rtlCol="0">
            <a:spAutoFit/>
          </a:bodyPr>
          <a:lstStyle/>
          <a:p>
            <a:r>
              <a:rPr lang="en-US" sz="3200" b="1" dirty="0" err="1" smtClean="0">
                <a:latin typeface="Times New Roman" pitchFamily="18" charset="0"/>
                <a:cs typeface="Times New Roman" pitchFamily="18" charset="0"/>
              </a:rPr>
              <a:t>Cheletropic</a:t>
            </a:r>
            <a:r>
              <a:rPr lang="en-US" sz="3200" b="1" dirty="0" smtClean="0">
                <a:latin typeface="Times New Roman" pitchFamily="18" charset="0"/>
                <a:cs typeface="Times New Roman" pitchFamily="18" charset="0"/>
              </a:rPr>
              <a:t> reactions</a:t>
            </a:r>
            <a:endParaRPr lang="en-US" sz="3200" b="1" dirty="0">
              <a:latin typeface="Times New Roman" pitchFamily="18" charset="0"/>
              <a:cs typeface="Times New Roman" pitchFamily="18" charset="0"/>
            </a:endParaRPr>
          </a:p>
        </p:txBody>
      </p:sp>
      <p:sp>
        <p:nvSpPr>
          <p:cNvPr id="4" name="TextBox 3"/>
          <p:cNvSpPr txBox="1"/>
          <p:nvPr/>
        </p:nvSpPr>
        <p:spPr>
          <a:xfrm>
            <a:off x="228600" y="762000"/>
            <a:ext cx="6929589" cy="584775"/>
          </a:xfrm>
          <a:prstGeom prst="rect">
            <a:avLst/>
          </a:prstGeom>
          <a:noFill/>
        </p:spPr>
        <p:txBody>
          <a:bodyPr wrap="none" rtlCol="0">
            <a:spAutoFit/>
          </a:bodyPr>
          <a:lstStyle/>
          <a:p>
            <a:pPr>
              <a:buFont typeface="Wingdings" pitchFamily="2" charset="2"/>
              <a:buChar char="Ø"/>
            </a:pPr>
            <a:r>
              <a:rPr lang="en-US" sz="1600" dirty="0" smtClean="0">
                <a:latin typeface="Times New Roman" pitchFamily="18" charset="0"/>
                <a:cs typeface="Times New Roman" pitchFamily="18" charset="0"/>
              </a:rPr>
              <a:t> Two </a:t>
            </a:r>
            <a:r>
              <a:rPr lang="el-GR" sz="1600" dirty="0" smtClean="0">
                <a:latin typeface="Times New Roman" pitchFamily="18" charset="0"/>
                <a:cs typeface="Times New Roman" pitchFamily="18" charset="0"/>
              </a:rPr>
              <a:t>σ</a:t>
            </a:r>
            <a:r>
              <a:rPr lang="en-US" sz="1600" dirty="0" smtClean="0">
                <a:latin typeface="Times New Roman" pitchFamily="18" charset="0"/>
                <a:cs typeface="Times New Roman" pitchFamily="18" charset="0"/>
              </a:rPr>
              <a:t>-bonds are formed or </a:t>
            </a:r>
            <a:r>
              <a:rPr lang="en-US" sz="1600" dirty="0" err="1" smtClean="0">
                <a:latin typeface="Times New Roman" pitchFamily="18" charset="0"/>
                <a:cs typeface="Times New Roman" pitchFamily="18" charset="0"/>
              </a:rPr>
              <a:t>brokened</a:t>
            </a:r>
            <a:r>
              <a:rPr lang="en-US" sz="1600" dirty="0" smtClean="0">
                <a:latin typeface="Times New Roman" pitchFamily="18" charset="0"/>
                <a:cs typeface="Times New Roman" pitchFamily="18" charset="0"/>
              </a:rPr>
              <a:t> from the same atom in concerted manner.</a:t>
            </a:r>
          </a:p>
          <a:p>
            <a:pPr>
              <a:buFont typeface="Wingdings" pitchFamily="2" charset="2"/>
              <a:buChar char="Ø"/>
            </a:pPr>
            <a:r>
              <a:rPr lang="en-US" sz="1600" dirty="0" smtClean="0">
                <a:latin typeface="Times New Roman" pitchFamily="18" charset="0"/>
                <a:cs typeface="Times New Roman" pitchFamily="18" charset="0"/>
              </a:rPr>
              <a:t> For example the reaction of singlet </a:t>
            </a:r>
            <a:r>
              <a:rPr lang="en-US" sz="1600" dirty="0" err="1" smtClean="0">
                <a:latin typeface="Times New Roman" pitchFamily="18" charset="0"/>
                <a:cs typeface="Times New Roman" pitchFamily="18" charset="0"/>
              </a:rPr>
              <a:t>carbene</a:t>
            </a:r>
            <a:r>
              <a:rPr lang="en-US" sz="1600" dirty="0" smtClean="0">
                <a:latin typeface="Times New Roman" pitchFamily="18" charset="0"/>
                <a:cs typeface="Times New Roman" pitchFamily="18" charset="0"/>
              </a:rPr>
              <a:t> and SO</a:t>
            </a:r>
            <a:r>
              <a:rPr lang="en-US" sz="1600" baseline="-25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 with </a:t>
            </a:r>
            <a:r>
              <a:rPr lang="en-US" sz="1600" dirty="0" err="1" smtClean="0">
                <a:latin typeface="Times New Roman" pitchFamily="18" charset="0"/>
                <a:cs typeface="Times New Roman" pitchFamily="18" charset="0"/>
              </a:rPr>
              <a:t>olefines</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p:txBody>
      </p:sp>
      <p:graphicFrame>
        <p:nvGraphicFramePr>
          <p:cNvPr id="53250" name="Object 2"/>
          <p:cNvGraphicFramePr>
            <a:graphicFrameLocks noChangeAspect="1"/>
          </p:cNvGraphicFramePr>
          <p:nvPr/>
        </p:nvGraphicFramePr>
        <p:xfrm>
          <a:off x="2209801" y="1295400"/>
          <a:ext cx="3962399" cy="1714568"/>
        </p:xfrm>
        <a:graphic>
          <a:graphicData uri="http://schemas.openxmlformats.org/presentationml/2006/ole">
            <p:oleObj spid="_x0000_s11266" name="CS ChemDraw Drawing" r:id="rId3" imgW="2630206" imgH="1138068" progId="ChemDraw.Document.6.0">
              <p:embed/>
            </p:oleObj>
          </a:graphicData>
        </a:graphic>
      </p:graphicFrame>
      <p:graphicFrame>
        <p:nvGraphicFramePr>
          <p:cNvPr id="53252" name="Object 4"/>
          <p:cNvGraphicFramePr>
            <a:graphicFrameLocks noChangeAspect="1"/>
          </p:cNvGraphicFramePr>
          <p:nvPr/>
        </p:nvGraphicFramePr>
        <p:xfrm>
          <a:off x="1447800" y="3381631"/>
          <a:ext cx="6248400" cy="3447547"/>
        </p:xfrm>
        <a:graphic>
          <a:graphicData uri="http://schemas.openxmlformats.org/presentationml/2006/ole">
            <p:oleObj spid="_x0000_s11267" name="CS ChemDraw Drawing" r:id="rId4" imgW="4448215" imgH="2454804" progId="ChemDraw.Document.6.0">
              <p:embed/>
            </p:oleObj>
          </a:graphicData>
        </a:graphic>
      </p:graphicFrame>
      <p:sp>
        <p:nvSpPr>
          <p:cNvPr id="8" name="TextBox 7"/>
          <p:cNvSpPr txBox="1"/>
          <p:nvPr/>
        </p:nvSpPr>
        <p:spPr>
          <a:xfrm>
            <a:off x="228600" y="3048000"/>
            <a:ext cx="4735655" cy="338554"/>
          </a:xfrm>
          <a:prstGeom prst="rect">
            <a:avLst/>
          </a:prstGeom>
          <a:noFill/>
        </p:spPr>
        <p:txBody>
          <a:bodyPr wrap="none" rtlCol="0">
            <a:spAutoFit/>
          </a:bodyPr>
          <a:lstStyle/>
          <a:p>
            <a:r>
              <a:rPr lang="en-US" sz="1600" b="1" dirty="0" smtClean="0">
                <a:solidFill>
                  <a:srgbClr val="C00000"/>
                </a:solidFill>
                <a:latin typeface="Times New Roman" pitchFamily="18" charset="0"/>
                <a:cs typeface="Times New Roman" pitchFamily="18" charset="0"/>
              </a:rPr>
              <a:t>Examples and </a:t>
            </a:r>
            <a:r>
              <a:rPr lang="en-US" sz="1600" b="1" dirty="0" err="1" smtClean="0">
                <a:solidFill>
                  <a:srgbClr val="C00000"/>
                </a:solidFill>
                <a:latin typeface="Times New Roman" pitchFamily="18" charset="0"/>
                <a:cs typeface="Times New Roman" pitchFamily="18" charset="0"/>
              </a:rPr>
              <a:t>explaination</a:t>
            </a:r>
            <a:r>
              <a:rPr lang="en-US" sz="1600" b="1" dirty="0" smtClean="0">
                <a:solidFill>
                  <a:srgbClr val="C00000"/>
                </a:solidFill>
                <a:latin typeface="Times New Roman" pitchFamily="18" charset="0"/>
                <a:cs typeface="Times New Roman" pitchFamily="18" charset="0"/>
              </a:rPr>
              <a:t> for </a:t>
            </a:r>
            <a:r>
              <a:rPr lang="en-US" sz="1600" b="1" dirty="0" err="1" smtClean="0">
                <a:solidFill>
                  <a:srgbClr val="C00000"/>
                </a:solidFill>
                <a:latin typeface="Times New Roman" pitchFamily="18" charset="0"/>
                <a:cs typeface="Times New Roman" pitchFamily="18" charset="0"/>
              </a:rPr>
              <a:t>cheletropic</a:t>
            </a:r>
            <a:r>
              <a:rPr lang="en-US" sz="1600" b="1" dirty="0" smtClean="0">
                <a:solidFill>
                  <a:srgbClr val="C00000"/>
                </a:solidFill>
                <a:latin typeface="Times New Roman" pitchFamily="18" charset="0"/>
                <a:cs typeface="Times New Roman" pitchFamily="18" charset="0"/>
              </a:rPr>
              <a:t> reactions</a:t>
            </a:r>
            <a:endParaRPr lang="en-US" sz="1600"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12</a:t>
            </a:fld>
            <a:endParaRPr lang="en-US"/>
          </a:p>
        </p:txBody>
      </p:sp>
      <p:graphicFrame>
        <p:nvGraphicFramePr>
          <p:cNvPr id="54274" name="Object 2"/>
          <p:cNvGraphicFramePr>
            <a:graphicFrameLocks noChangeAspect="1"/>
          </p:cNvGraphicFramePr>
          <p:nvPr/>
        </p:nvGraphicFramePr>
        <p:xfrm>
          <a:off x="381000" y="966870"/>
          <a:ext cx="8442621" cy="5281530"/>
        </p:xfrm>
        <a:graphic>
          <a:graphicData uri="http://schemas.openxmlformats.org/presentationml/2006/ole">
            <p:oleObj spid="_x0000_s12290" name="CS ChemDraw Drawing" r:id="rId3" imgW="5138738" imgH="3215141" progId="ChemDraw.Document.6.0">
              <p:embed/>
            </p:oleObj>
          </a:graphicData>
        </a:graphic>
      </p:graphicFrame>
      <p:sp>
        <p:nvSpPr>
          <p:cNvPr id="4" name="TextBox 3"/>
          <p:cNvSpPr txBox="1"/>
          <p:nvPr/>
        </p:nvSpPr>
        <p:spPr>
          <a:xfrm>
            <a:off x="2514600" y="152400"/>
            <a:ext cx="3920817" cy="584775"/>
          </a:xfrm>
          <a:prstGeom prst="rect">
            <a:avLst/>
          </a:prstGeom>
          <a:noFill/>
        </p:spPr>
        <p:txBody>
          <a:bodyPr wrap="none" rtlCol="0">
            <a:spAutoFit/>
          </a:bodyPr>
          <a:lstStyle/>
          <a:p>
            <a:r>
              <a:rPr lang="en-US" sz="3200" b="1" dirty="0" err="1" smtClean="0">
                <a:latin typeface="Times New Roman" pitchFamily="18" charset="0"/>
                <a:cs typeface="Times New Roman" pitchFamily="18" charset="0"/>
              </a:rPr>
              <a:t>Cheletropic</a:t>
            </a:r>
            <a:r>
              <a:rPr lang="en-US" sz="3200" b="1" dirty="0" smtClean="0">
                <a:latin typeface="Times New Roman" pitchFamily="18" charset="0"/>
                <a:cs typeface="Times New Roman" pitchFamily="18" charset="0"/>
              </a:rPr>
              <a:t> reactions</a:t>
            </a:r>
            <a:endParaRPr lang="en-US" sz="32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2</a:t>
            </a:fld>
            <a:endParaRPr lang="en-US"/>
          </a:p>
        </p:txBody>
      </p:sp>
      <p:sp>
        <p:nvSpPr>
          <p:cNvPr id="3" name="TextBox 2"/>
          <p:cNvSpPr txBox="1"/>
          <p:nvPr/>
        </p:nvSpPr>
        <p:spPr>
          <a:xfrm>
            <a:off x="1066800" y="24825"/>
            <a:ext cx="7005829" cy="584775"/>
          </a:xfrm>
          <a:prstGeom prst="rect">
            <a:avLst/>
          </a:prstGeom>
          <a:noFill/>
        </p:spPr>
        <p:txBody>
          <a:bodyPr wrap="none" rtlCol="0">
            <a:spAutoFit/>
          </a:bodyPr>
          <a:lstStyle/>
          <a:p>
            <a:r>
              <a:rPr lang="en-US" sz="3200" b="1" dirty="0" err="1" smtClean="0">
                <a:latin typeface="Times New Roman" pitchFamily="18" charset="0"/>
                <a:cs typeface="Times New Roman" pitchFamily="18" charset="0"/>
              </a:rPr>
              <a:t>Suprafacial</a:t>
            </a:r>
            <a:r>
              <a:rPr lang="en-US" sz="3200" b="1" dirty="0" smtClean="0">
                <a:latin typeface="Times New Roman" pitchFamily="18" charset="0"/>
                <a:cs typeface="Times New Roman" pitchFamily="18" charset="0"/>
              </a:rPr>
              <a:t> and </a:t>
            </a:r>
            <a:r>
              <a:rPr lang="en-US" sz="3200" b="1" dirty="0" err="1" smtClean="0">
                <a:latin typeface="Times New Roman" pitchFamily="18" charset="0"/>
                <a:cs typeface="Times New Roman" pitchFamily="18" charset="0"/>
              </a:rPr>
              <a:t>Antarafacial</a:t>
            </a:r>
            <a:r>
              <a:rPr lang="en-US" sz="3200" b="1" dirty="0" smtClean="0">
                <a:latin typeface="Times New Roman" pitchFamily="18" charset="0"/>
                <a:cs typeface="Times New Roman" pitchFamily="18" charset="0"/>
              </a:rPr>
              <a:t> processes</a:t>
            </a:r>
            <a:endParaRPr lang="en-US" sz="3200" b="1" dirty="0">
              <a:latin typeface="Times New Roman" pitchFamily="18" charset="0"/>
              <a:cs typeface="Times New Roman" pitchFamily="18" charset="0"/>
            </a:endParaRPr>
          </a:p>
        </p:txBody>
      </p:sp>
      <p:sp>
        <p:nvSpPr>
          <p:cNvPr id="4" name="TextBox 3"/>
          <p:cNvSpPr txBox="1"/>
          <p:nvPr/>
        </p:nvSpPr>
        <p:spPr>
          <a:xfrm>
            <a:off x="152400" y="1066800"/>
            <a:ext cx="8839200" cy="830997"/>
          </a:xfrm>
          <a:prstGeom prst="rect">
            <a:avLst/>
          </a:prstGeom>
          <a:noFill/>
        </p:spPr>
        <p:txBody>
          <a:bodyPr wrap="square" rtlCol="0">
            <a:spAutoFit/>
          </a:bodyPr>
          <a:lstStyle/>
          <a:p>
            <a:pPr algn="just">
              <a:buFont typeface="Wingdings" pitchFamily="2" charset="2"/>
              <a:buChar char="Ø"/>
            </a:pPr>
            <a:r>
              <a:rPr lang="en-US" sz="1600" dirty="0" smtClean="0">
                <a:latin typeface="Times New Roman" pitchFamily="18" charset="0"/>
                <a:cs typeface="Times New Roman" pitchFamily="18" charset="0"/>
              </a:rPr>
              <a:t> When migrating </a:t>
            </a:r>
            <a:r>
              <a:rPr lang="el-GR" sz="1600" dirty="0" smtClean="0">
                <a:latin typeface="Times New Roman" pitchFamily="18" charset="0"/>
                <a:cs typeface="Times New Roman" pitchFamily="18" charset="0"/>
              </a:rPr>
              <a:t>σ</a:t>
            </a:r>
            <a:r>
              <a:rPr lang="en-US" sz="1600" dirty="0" smtClean="0">
                <a:latin typeface="Times New Roman" pitchFamily="18" charset="0"/>
                <a:cs typeface="Times New Roman" pitchFamily="18" charset="0"/>
              </a:rPr>
              <a:t>-bond moves across the same face of the </a:t>
            </a:r>
            <a:r>
              <a:rPr lang="en-US" sz="1600" dirty="0" err="1" smtClean="0">
                <a:latin typeface="Times New Roman" pitchFamily="18" charset="0"/>
                <a:cs typeface="Times New Roman" pitchFamily="18" charset="0"/>
              </a:rPr>
              <a:t>conjigated</a:t>
            </a:r>
            <a:r>
              <a:rPr lang="en-US" sz="1600" dirty="0" smtClean="0">
                <a:latin typeface="Times New Roman" pitchFamily="18" charset="0"/>
                <a:cs typeface="Times New Roman" pitchFamily="18" charset="0"/>
              </a:rPr>
              <a:t> system, it is called a </a:t>
            </a:r>
            <a:r>
              <a:rPr lang="en-US" sz="1600" dirty="0" err="1" smtClean="0">
                <a:latin typeface="Times New Roman" pitchFamily="18" charset="0"/>
                <a:cs typeface="Times New Roman" pitchFamily="18" charset="0"/>
              </a:rPr>
              <a:t>suprafacial</a:t>
            </a:r>
            <a:r>
              <a:rPr lang="en-US" sz="1600" dirty="0" smtClean="0">
                <a:latin typeface="Times New Roman" pitchFamily="18" charset="0"/>
                <a:cs typeface="Times New Roman" pitchFamily="18" charset="0"/>
              </a:rPr>
              <a:t> process, whereas in the </a:t>
            </a:r>
            <a:r>
              <a:rPr lang="en-US" sz="1600" dirty="0" err="1" smtClean="0">
                <a:latin typeface="Times New Roman" pitchFamily="18" charset="0"/>
                <a:cs typeface="Times New Roman" pitchFamily="18" charset="0"/>
              </a:rPr>
              <a:t>antarafacial</a:t>
            </a:r>
            <a:r>
              <a:rPr lang="en-US" sz="1600" dirty="0" smtClean="0">
                <a:latin typeface="Times New Roman" pitchFamily="18" charset="0"/>
                <a:cs typeface="Times New Roman" pitchFamily="18" charset="0"/>
              </a:rPr>
              <a:t> process the migrating </a:t>
            </a:r>
            <a:r>
              <a:rPr lang="el-GR" sz="1600" dirty="0" smtClean="0">
                <a:latin typeface="Times New Roman" pitchFamily="18" charset="0"/>
                <a:cs typeface="Times New Roman" pitchFamily="18" charset="0"/>
              </a:rPr>
              <a:t>σ</a:t>
            </a:r>
            <a:r>
              <a:rPr lang="en-US" sz="1600" dirty="0" smtClean="0">
                <a:latin typeface="Times New Roman" pitchFamily="18" charset="0"/>
                <a:cs typeface="Times New Roman" pitchFamily="18" charset="0"/>
              </a:rPr>
              <a:t>-bond is reformed on the opposite </a:t>
            </a:r>
            <a:r>
              <a:rPr lang="el-GR" sz="1600" dirty="0" smtClean="0">
                <a:latin typeface="Times New Roman" pitchFamily="18" charset="0"/>
                <a:cs typeface="Times New Roman" pitchFamily="18" charset="0"/>
              </a:rPr>
              <a:t>π</a:t>
            </a:r>
            <a:r>
              <a:rPr lang="en-US" sz="1600" dirty="0" smtClean="0">
                <a:latin typeface="Times New Roman" pitchFamily="18" charset="0"/>
                <a:cs typeface="Times New Roman" pitchFamily="18" charset="0"/>
              </a:rPr>
              <a:t>-electron face of the conjugated system. </a:t>
            </a:r>
            <a:endParaRPr lang="en-US" sz="1600" dirty="0">
              <a:latin typeface="Times New Roman" pitchFamily="18" charset="0"/>
              <a:cs typeface="Times New Roman" pitchFamily="18" charset="0"/>
            </a:endParaRPr>
          </a:p>
        </p:txBody>
      </p:sp>
      <p:sp>
        <p:nvSpPr>
          <p:cNvPr id="5" name="TextBox 4"/>
          <p:cNvSpPr txBox="1"/>
          <p:nvPr/>
        </p:nvSpPr>
        <p:spPr>
          <a:xfrm>
            <a:off x="152400" y="6027003"/>
            <a:ext cx="9144000" cy="830997"/>
          </a:xfrm>
          <a:prstGeom prst="rect">
            <a:avLst/>
          </a:prstGeom>
          <a:noFill/>
        </p:spPr>
        <p:txBody>
          <a:bodyPr wrap="square" rtlCol="0">
            <a:spAutoFit/>
          </a:bodyPr>
          <a:lstStyle/>
          <a:p>
            <a:pPr>
              <a:buFont typeface="Wingdings" pitchFamily="2" charset="2"/>
              <a:buChar char="Ø"/>
            </a:pPr>
            <a:r>
              <a:rPr lang="en-US" sz="1600" dirty="0" smtClean="0">
                <a:latin typeface="Times New Roman" pitchFamily="18" charset="0"/>
                <a:cs typeface="Times New Roman" pitchFamily="18" charset="0"/>
              </a:rPr>
              <a:t> Due to </a:t>
            </a:r>
            <a:r>
              <a:rPr lang="en-US" sz="1600" dirty="0" err="1" smtClean="0">
                <a:latin typeface="Times New Roman" pitchFamily="18" charset="0"/>
                <a:cs typeface="Times New Roman" pitchFamily="18" charset="0"/>
              </a:rPr>
              <a:t>steric</a:t>
            </a:r>
            <a:r>
              <a:rPr lang="en-US" sz="1600" dirty="0" smtClean="0">
                <a:latin typeface="Times New Roman" pitchFamily="18" charset="0"/>
                <a:cs typeface="Times New Roman" pitchFamily="18" charset="0"/>
              </a:rPr>
              <a:t> reasons (geometrical </a:t>
            </a:r>
            <a:r>
              <a:rPr lang="en-US" sz="1600" dirty="0" err="1" smtClean="0">
                <a:latin typeface="Times New Roman" pitchFamily="18" charset="0"/>
                <a:cs typeface="Times New Roman" pitchFamily="18" charset="0"/>
              </a:rPr>
              <a:t>fisibility</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suprafacial</a:t>
            </a:r>
            <a:r>
              <a:rPr lang="en-US" sz="1600" dirty="0" smtClean="0">
                <a:latin typeface="Times New Roman" pitchFamily="18" charset="0"/>
                <a:cs typeface="Times New Roman" pitchFamily="18" charset="0"/>
              </a:rPr>
              <a:t> migrations are more common than </a:t>
            </a:r>
            <a:r>
              <a:rPr lang="en-US" sz="1600" dirty="0" err="1" smtClean="0">
                <a:latin typeface="Times New Roman" pitchFamily="18" charset="0"/>
                <a:cs typeface="Times New Roman" pitchFamily="18" charset="0"/>
              </a:rPr>
              <a:t>antarafacial</a:t>
            </a:r>
            <a:r>
              <a:rPr lang="en-US" sz="1600" dirty="0" smtClean="0">
                <a:latin typeface="Times New Roman" pitchFamily="18" charset="0"/>
                <a:cs typeface="Times New Roman" pitchFamily="18" charset="0"/>
              </a:rPr>
              <a:t> shifts. </a:t>
            </a:r>
          </a:p>
          <a:p>
            <a:r>
              <a:rPr lang="en-US" sz="1600" dirty="0" smtClean="0">
                <a:latin typeface="Times New Roman" pitchFamily="18" charset="0"/>
                <a:cs typeface="Times New Roman" pitchFamily="18" charset="0"/>
              </a:rPr>
              <a:t>However, with the lengthening of the conjugated system, sometimes </a:t>
            </a:r>
            <a:r>
              <a:rPr lang="en-US" sz="1600" dirty="0" err="1" smtClean="0">
                <a:latin typeface="Times New Roman" pitchFamily="18" charset="0"/>
                <a:cs typeface="Times New Roman" pitchFamily="18" charset="0"/>
              </a:rPr>
              <a:t>antarafacial</a:t>
            </a:r>
            <a:r>
              <a:rPr lang="en-US" sz="1600" dirty="0" smtClean="0">
                <a:latin typeface="Times New Roman" pitchFamily="18" charset="0"/>
                <a:cs typeface="Times New Roman" pitchFamily="18" charset="0"/>
              </a:rPr>
              <a:t> shifts are possible.</a:t>
            </a:r>
            <a:endParaRPr lang="en-US" sz="1600" dirty="0">
              <a:latin typeface="Times New Roman" pitchFamily="18" charset="0"/>
              <a:cs typeface="Times New Roman" pitchFamily="18" charset="0"/>
            </a:endParaRPr>
          </a:p>
        </p:txBody>
      </p:sp>
      <p:graphicFrame>
        <p:nvGraphicFramePr>
          <p:cNvPr id="44034" name="Object 2"/>
          <p:cNvGraphicFramePr>
            <a:graphicFrameLocks noChangeAspect="1"/>
          </p:cNvGraphicFramePr>
          <p:nvPr/>
        </p:nvGraphicFramePr>
        <p:xfrm>
          <a:off x="228600" y="2362200"/>
          <a:ext cx="8651131" cy="3124200"/>
        </p:xfrm>
        <a:graphic>
          <a:graphicData uri="http://schemas.openxmlformats.org/presentationml/2006/ole">
            <p:oleObj spid="_x0000_s2050" name="CS ChemDraw Drawing" r:id="rId3" imgW="4207087" imgH="1518902" progId="ChemDraw.Document.6.0">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3</a:t>
            </a:fld>
            <a:endParaRPr lang="en-US"/>
          </a:p>
        </p:txBody>
      </p:sp>
      <p:sp>
        <p:nvSpPr>
          <p:cNvPr id="3" name="TextBox 2"/>
          <p:cNvSpPr txBox="1"/>
          <p:nvPr/>
        </p:nvSpPr>
        <p:spPr>
          <a:xfrm>
            <a:off x="838200" y="76200"/>
            <a:ext cx="7304757" cy="584775"/>
          </a:xfrm>
          <a:prstGeom prst="rect">
            <a:avLst/>
          </a:prstGeom>
          <a:noFill/>
        </p:spPr>
        <p:txBody>
          <a:bodyPr wrap="none" rtlCol="0">
            <a:spAutoFit/>
          </a:bodyPr>
          <a:lstStyle/>
          <a:p>
            <a:r>
              <a:rPr lang="en-US" sz="3200" b="1" dirty="0" smtClean="0">
                <a:latin typeface="Times New Roman" pitchFamily="18" charset="0"/>
                <a:cs typeface="Times New Roman" pitchFamily="18" charset="0"/>
              </a:rPr>
              <a:t>Analysis of </a:t>
            </a:r>
            <a:r>
              <a:rPr lang="en-US" sz="3200" b="1" dirty="0" err="1" smtClean="0">
                <a:latin typeface="Times New Roman" pitchFamily="18" charset="0"/>
                <a:cs typeface="Times New Roman" pitchFamily="18" charset="0"/>
              </a:rPr>
              <a:t>sigmatropic</a:t>
            </a:r>
            <a:r>
              <a:rPr lang="en-US" sz="3200" b="1" dirty="0" smtClean="0">
                <a:latin typeface="Times New Roman" pitchFamily="18" charset="0"/>
                <a:cs typeface="Times New Roman" pitchFamily="18" charset="0"/>
              </a:rPr>
              <a:t> reactions (FMO)</a:t>
            </a:r>
            <a:endParaRPr lang="en-US" sz="3200" b="1" dirty="0">
              <a:latin typeface="Times New Roman" pitchFamily="18" charset="0"/>
              <a:cs typeface="Times New Roman" pitchFamily="18" charset="0"/>
            </a:endParaRPr>
          </a:p>
        </p:txBody>
      </p:sp>
      <p:sp>
        <p:nvSpPr>
          <p:cNvPr id="4" name="TextBox 3"/>
          <p:cNvSpPr txBox="1"/>
          <p:nvPr/>
        </p:nvSpPr>
        <p:spPr>
          <a:xfrm>
            <a:off x="381000" y="685800"/>
            <a:ext cx="8763000" cy="1323439"/>
          </a:xfrm>
          <a:prstGeom prst="rect">
            <a:avLst/>
          </a:prstGeom>
          <a:noFill/>
        </p:spPr>
        <p:txBody>
          <a:bodyPr wrap="square" rtlCol="0">
            <a:spAutoFit/>
          </a:bodyPr>
          <a:lstStyle/>
          <a:p>
            <a:pPr algn="just">
              <a:buFont typeface="Wingdings" pitchFamily="2" charset="2"/>
              <a:buChar char="Ø"/>
            </a:pPr>
            <a:r>
              <a:rPr lang="en-US" sz="1600" dirty="0" smtClean="0">
                <a:latin typeface="Times New Roman" pitchFamily="18" charset="0"/>
                <a:cs typeface="Times New Roman" pitchFamily="18" charset="0"/>
              </a:rPr>
              <a:t> To </a:t>
            </a:r>
            <a:r>
              <a:rPr lang="en-US" sz="1600" dirty="0" err="1" smtClean="0">
                <a:latin typeface="Times New Roman" pitchFamily="18" charset="0"/>
                <a:cs typeface="Times New Roman" pitchFamily="18" charset="0"/>
              </a:rPr>
              <a:t>analyse</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sigmatropic</a:t>
            </a:r>
            <a:r>
              <a:rPr lang="en-US" sz="1600" dirty="0" smtClean="0">
                <a:latin typeface="Times New Roman" pitchFamily="18" charset="0"/>
                <a:cs typeface="Times New Roman" pitchFamily="18" charset="0"/>
              </a:rPr>
              <a:t> rearrangement, it is to assume that the migrating bond undergoes </a:t>
            </a:r>
            <a:r>
              <a:rPr lang="en-US" sz="1600" dirty="0" err="1" smtClean="0">
                <a:latin typeface="Times New Roman" pitchFamily="18" charset="0"/>
                <a:cs typeface="Times New Roman" pitchFamily="18" charset="0"/>
              </a:rPr>
              <a:t>homolytic</a:t>
            </a:r>
            <a:r>
              <a:rPr lang="en-US" sz="1600" dirty="0" smtClean="0">
                <a:latin typeface="Times New Roman" pitchFamily="18" charset="0"/>
                <a:cs typeface="Times New Roman" pitchFamily="18" charset="0"/>
              </a:rPr>
              <a:t> cleavage resulting in the formation of a pair of radicals.</a:t>
            </a:r>
          </a:p>
          <a:p>
            <a:pPr algn="just">
              <a:buFont typeface="Wingdings" pitchFamily="2" charset="2"/>
              <a:buChar char="Ø"/>
            </a:pPr>
            <a:r>
              <a:rPr lang="en-US" sz="1600" dirty="0" smtClean="0">
                <a:latin typeface="Times New Roman" pitchFamily="18" charset="0"/>
                <a:cs typeface="Times New Roman" pitchFamily="18" charset="0"/>
              </a:rPr>
              <a:t> As bonding characters are to be maintained throughout the course of the rearrangement, the bonding interaction will be in between the HOMO’s of the two species produced by this cleavage. Each HOMO contains one unpaired electron. </a:t>
            </a:r>
            <a:endParaRPr lang="en-US" sz="1600" dirty="0">
              <a:latin typeface="Times New Roman" pitchFamily="18" charset="0"/>
              <a:cs typeface="Times New Roman" pitchFamily="18" charset="0"/>
            </a:endParaRPr>
          </a:p>
        </p:txBody>
      </p:sp>
      <p:graphicFrame>
        <p:nvGraphicFramePr>
          <p:cNvPr id="45058" name="Object 2"/>
          <p:cNvGraphicFramePr>
            <a:graphicFrameLocks noChangeAspect="1"/>
          </p:cNvGraphicFramePr>
          <p:nvPr/>
        </p:nvGraphicFramePr>
        <p:xfrm>
          <a:off x="1066800" y="2057400"/>
          <a:ext cx="6560508" cy="1371600"/>
        </p:xfrm>
        <a:graphic>
          <a:graphicData uri="http://schemas.openxmlformats.org/presentationml/2006/ole">
            <p:oleObj spid="_x0000_s3074" name="CS ChemDraw Drawing" r:id="rId3" imgW="3325170" imgH="694722" progId="ChemDraw.Document.6.0">
              <p:embed/>
            </p:oleObj>
          </a:graphicData>
        </a:graphic>
      </p:graphicFrame>
      <p:graphicFrame>
        <p:nvGraphicFramePr>
          <p:cNvPr id="45059" name="Object 3"/>
          <p:cNvGraphicFramePr>
            <a:graphicFrameLocks noChangeAspect="1"/>
          </p:cNvGraphicFramePr>
          <p:nvPr/>
        </p:nvGraphicFramePr>
        <p:xfrm>
          <a:off x="1524000" y="3429000"/>
          <a:ext cx="5791200" cy="3371789"/>
        </p:xfrm>
        <a:graphic>
          <a:graphicData uri="http://schemas.openxmlformats.org/presentationml/2006/ole">
            <p:oleObj spid="_x0000_s3075" name="CS ChemDraw Drawing" r:id="rId4" imgW="3465495" imgH="2017665" progId="ChemDraw.Document.6.0">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4</a:t>
            </a:fld>
            <a:endParaRPr lang="en-US"/>
          </a:p>
        </p:txBody>
      </p:sp>
      <p:graphicFrame>
        <p:nvGraphicFramePr>
          <p:cNvPr id="46082" name="Object 2"/>
          <p:cNvGraphicFramePr>
            <a:graphicFrameLocks noChangeAspect="1"/>
          </p:cNvGraphicFramePr>
          <p:nvPr/>
        </p:nvGraphicFramePr>
        <p:xfrm>
          <a:off x="990600" y="1347271"/>
          <a:ext cx="7162800" cy="5129729"/>
        </p:xfrm>
        <a:graphic>
          <a:graphicData uri="http://schemas.openxmlformats.org/presentationml/2006/ole">
            <p:oleObj spid="_x0000_s4098" name="CS ChemDraw Drawing" r:id="rId3" imgW="3988162" imgH="2855588" progId="ChemDraw.Document.6.0">
              <p:embed/>
            </p:oleObj>
          </a:graphicData>
        </a:graphic>
      </p:graphicFrame>
      <p:sp>
        <p:nvSpPr>
          <p:cNvPr id="4" name="TextBox 3"/>
          <p:cNvSpPr txBox="1"/>
          <p:nvPr/>
        </p:nvSpPr>
        <p:spPr>
          <a:xfrm>
            <a:off x="838200" y="76200"/>
            <a:ext cx="7304757" cy="584775"/>
          </a:xfrm>
          <a:prstGeom prst="rect">
            <a:avLst/>
          </a:prstGeom>
          <a:noFill/>
        </p:spPr>
        <p:txBody>
          <a:bodyPr wrap="none" rtlCol="0">
            <a:spAutoFit/>
          </a:bodyPr>
          <a:lstStyle/>
          <a:p>
            <a:r>
              <a:rPr lang="en-US" sz="3200" b="1" dirty="0" smtClean="0">
                <a:latin typeface="Times New Roman" pitchFamily="18" charset="0"/>
                <a:cs typeface="Times New Roman" pitchFamily="18" charset="0"/>
              </a:rPr>
              <a:t>Analysis of </a:t>
            </a:r>
            <a:r>
              <a:rPr lang="en-US" sz="3200" b="1" dirty="0" err="1" smtClean="0">
                <a:latin typeface="Times New Roman" pitchFamily="18" charset="0"/>
                <a:cs typeface="Times New Roman" pitchFamily="18" charset="0"/>
              </a:rPr>
              <a:t>sigmatropic</a:t>
            </a:r>
            <a:r>
              <a:rPr lang="en-US" sz="3200" b="1" dirty="0" smtClean="0">
                <a:latin typeface="Times New Roman" pitchFamily="18" charset="0"/>
                <a:cs typeface="Times New Roman" pitchFamily="18" charset="0"/>
              </a:rPr>
              <a:t> reactions (FMO)</a:t>
            </a:r>
            <a:endParaRPr lang="en-US" sz="3200" b="1" dirty="0">
              <a:latin typeface="Times New Roman" pitchFamily="18" charset="0"/>
              <a:cs typeface="Times New Roman" pitchFamily="18" charset="0"/>
            </a:endParaRPr>
          </a:p>
        </p:txBody>
      </p:sp>
      <p:sp>
        <p:nvSpPr>
          <p:cNvPr id="5" name="TextBox 4"/>
          <p:cNvSpPr txBox="1"/>
          <p:nvPr/>
        </p:nvSpPr>
        <p:spPr>
          <a:xfrm>
            <a:off x="228600" y="762000"/>
            <a:ext cx="2664191" cy="369332"/>
          </a:xfrm>
          <a:prstGeom prst="rect">
            <a:avLst/>
          </a:prstGeom>
          <a:noFill/>
        </p:spPr>
        <p:txBody>
          <a:bodyPr wrap="none" rtlCol="0">
            <a:spAutoFit/>
          </a:bodyPr>
          <a:lstStyle/>
          <a:p>
            <a:r>
              <a:rPr lang="en-US" b="1" dirty="0" smtClean="0">
                <a:latin typeface="Times New Roman" pitchFamily="18" charset="0"/>
                <a:cs typeface="Times New Roman" pitchFamily="18" charset="0"/>
              </a:rPr>
              <a:t>1,5-sigmatropic reactions</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5</a:t>
            </a:fld>
            <a:endParaRPr lang="en-US"/>
          </a:p>
        </p:txBody>
      </p:sp>
      <p:graphicFrame>
        <p:nvGraphicFramePr>
          <p:cNvPr id="47106" name="Object 2"/>
          <p:cNvGraphicFramePr>
            <a:graphicFrameLocks noChangeAspect="1"/>
          </p:cNvGraphicFramePr>
          <p:nvPr/>
        </p:nvGraphicFramePr>
        <p:xfrm>
          <a:off x="685800" y="1524000"/>
          <a:ext cx="7653453" cy="4419600"/>
        </p:xfrm>
        <a:graphic>
          <a:graphicData uri="http://schemas.openxmlformats.org/presentationml/2006/ole">
            <p:oleObj spid="_x0000_s5122" name="CS ChemDraw Drawing" r:id="rId3" imgW="3606709" imgH="2083280" progId="ChemDraw.Document.6.0">
              <p:embed/>
            </p:oleObj>
          </a:graphicData>
        </a:graphic>
      </p:graphicFrame>
      <p:sp>
        <p:nvSpPr>
          <p:cNvPr id="4" name="TextBox 3"/>
          <p:cNvSpPr txBox="1"/>
          <p:nvPr/>
        </p:nvSpPr>
        <p:spPr>
          <a:xfrm>
            <a:off x="838200" y="304800"/>
            <a:ext cx="7304757" cy="584775"/>
          </a:xfrm>
          <a:prstGeom prst="rect">
            <a:avLst/>
          </a:prstGeom>
          <a:noFill/>
        </p:spPr>
        <p:txBody>
          <a:bodyPr wrap="none" rtlCol="0">
            <a:spAutoFit/>
          </a:bodyPr>
          <a:lstStyle/>
          <a:p>
            <a:r>
              <a:rPr lang="en-US" sz="3200" b="1" dirty="0" smtClean="0">
                <a:latin typeface="Times New Roman" pitchFamily="18" charset="0"/>
                <a:cs typeface="Times New Roman" pitchFamily="18" charset="0"/>
              </a:rPr>
              <a:t>Analysis of </a:t>
            </a:r>
            <a:r>
              <a:rPr lang="en-US" sz="3200" b="1" dirty="0" err="1" smtClean="0">
                <a:latin typeface="Times New Roman" pitchFamily="18" charset="0"/>
                <a:cs typeface="Times New Roman" pitchFamily="18" charset="0"/>
              </a:rPr>
              <a:t>sigmatropic</a:t>
            </a:r>
            <a:r>
              <a:rPr lang="en-US" sz="3200" b="1" dirty="0" smtClean="0">
                <a:latin typeface="Times New Roman" pitchFamily="18" charset="0"/>
                <a:cs typeface="Times New Roman" pitchFamily="18" charset="0"/>
              </a:rPr>
              <a:t> reactions (FMO)</a:t>
            </a:r>
            <a:endParaRPr lang="en-US" sz="32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6</a:t>
            </a:fld>
            <a:endParaRPr lang="en-US"/>
          </a:p>
        </p:txBody>
      </p:sp>
      <p:sp>
        <p:nvSpPr>
          <p:cNvPr id="3" name="TextBox 2"/>
          <p:cNvSpPr txBox="1"/>
          <p:nvPr/>
        </p:nvSpPr>
        <p:spPr>
          <a:xfrm>
            <a:off x="1676400" y="76200"/>
            <a:ext cx="5930406" cy="584775"/>
          </a:xfrm>
          <a:prstGeom prst="rect">
            <a:avLst/>
          </a:prstGeom>
          <a:noFill/>
        </p:spPr>
        <p:txBody>
          <a:bodyPr wrap="none" rtlCol="0">
            <a:spAutoFit/>
          </a:bodyPr>
          <a:lstStyle/>
          <a:p>
            <a:r>
              <a:rPr lang="en-US" sz="3200" b="1" dirty="0" err="1" smtClean="0">
                <a:latin typeface="Times New Roman" pitchFamily="18" charset="0"/>
                <a:cs typeface="Times New Roman" pitchFamily="18" charset="0"/>
              </a:rPr>
              <a:t>Sigmatropic</a:t>
            </a:r>
            <a:r>
              <a:rPr lang="en-US" sz="3200" b="1" dirty="0" smtClean="0">
                <a:latin typeface="Times New Roman" pitchFamily="18" charset="0"/>
                <a:cs typeface="Times New Roman" pitchFamily="18" charset="0"/>
              </a:rPr>
              <a:t> migration of carbon</a:t>
            </a:r>
            <a:endParaRPr lang="en-US" sz="3200" b="1" dirty="0">
              <a:latin typeface="Times New Roman" pitchFamily="18" charset="0"/>
              <a:cs typeface="Times New Roman" pitchFamily="18" charset="0"/>
            </a:endParaRPr>
          </a:p>
        </p:txBody>
      </p:sp>
      <p:graphicFrame>
        <p:nvGraphicFramePr>
          <p:cNvPr id="48131" name="Object 3"/>
          <p:cNvGraphicFramePr>
            <a:graphicFrameLocks noChangeAspect="1"/>
          </p:cNvGraphicFramePr>
          <p:nvPr/>
        </p:nvGraphicFramePr>
        <p:xfrm>
          <a:off x="609600" y="1219200"/>
          <a:ext cx="7997400" cy="4648200"/>
        </p:xfrm>
        <a:graphic>
          <a:graphicData uri="http://schemas.openxmlformats.org/presentationml/2006/ole">
            <p:oleObj spid="_x0000_s6146" name="CS ChemDraw Drawing" r:id="rId3" imgW="3870484" imgH="2249091" progId="ChemDraw.Document.6.0">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7</a:t>
            </a:fld>
            <a:endParaRPr lang="en-US"/>
          </a:p>
        </p:txBody>
      </p:sp>
      <p:graphicFrame>
        <p:nvGraphicFramePr>
          <p:cNvPr id="49156" name="Object 4"/>
          <p:cNvGraphicFramePr>
            <a:graphicFrameLocks noChangeAspect="1"/>
          </p:cNvGraphicFramePr>
          <p:nvPr/>
        </p:nvGraphicFramePr>
        <p:xfrm>
          <a:off x="1600200" y="685800"/>
          <a:ext cx="6019800" cy="5873099"/>
        </p:xfrm>
        <a:graphic>
          <a:graphicData uri="http://schemas.openxmlformats.org/presentationml/2006/ole">
            <p:oleObj spid="_x0000_s7170" name="CS ChemDraw Drawing" r:id="rId3" imgW="3777674" imgH="3686417" progId="ChemDraw.Document.6.0">
              <p:embed/>
            </p:oleObj>
          </a:graphicData>
        </a:graphic>
      </p:graphicFrame>
      <p:sp>
        <p:nvSpPr>
          <p:cNvPr id="5" name="TextBox 4"/>
          <p:cNvSpPr txBox="1"/>
          <p:nvPr/>
        </p:nvSpPr>
        <p:spPr>
          <a:xfrm>
            <a:off x="1676400" y="76200"/>
            <a:ext cx="5930406" cy="584775"/>
          </a:xfrm>
          <a:prstGeom prst="rect">
            <a:avLst/>
          </a:prstGeom>
          <a:noFill/>
        </p:spPr>
        <p:txBody>
          <a:bodyPr wrap="none" rtlCol="0">
            <a:spAutoFit/>
          </a:bodyPr>
          <a:lstStyle/>
          <a:p>
            <a:r>
              <a:rPr lang="en-US" sz="3200" b="1" dirty="0" err="1" smtClean="0">
                <a:latin typeface="Times New Roman" pitchFamily="18" charset="0"/>
                <a:cs typeface="Times New Roman" pitchFamily="18" charset="0"/>
              </a:rPr>
              <a:t>Sigmatropic</a:t>
            </a:r>
            <a:r>
              <a:rPr lang="en-US" sz="3200" b="1" dirty="0" smtClean="0">
                <a:latin typeface="Times New Roman" pitchFamily="18" charset="0"/>
                <a:cs typeface="Times New Roman" pitchFamily="18" charset="0"/>
              </a:rPr>
              <a:t> migration of carbon</a:t>
            </a:r>
            <a:endParaRPr lang="en-US" sz="32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8</a:t>
            </a:fld>
            <a:endParaRPr lang="en-US"/>
          </a:p>
        </p:txBody>
      </p:sp>
      <p:sp>
        <p:nvSpPr>
          <p:cNvPr id="3" name="TextBox 2"/>
          <p:cNvSpPr txBox="1"/>
          <p:nvPr/>
        </p:nvSpPr>
        <p:spPr>
          <a:xfrm>
            <a:off x="2362200" y="0"/>
            <a:ext cx="3836884" cy="584775"/>
          </a:xfrm>
          <a:prstGeom prst="rect">
            <a:avLst/>
          </a:prstGeom>
          <a:noFill/>
        </p:spPr>
        <p:txBody>
          <a:bodyPr wrap="none" rtlCol="0">
            <a:spAutoFit/>
          </a:bodyPr>
          <a:lstStyle/>
          <a:p>
            <a:r>
              <a:rPr lang="en-US" sz="3200" b="1" dirty="0" smtClean="0">
                <a:latin typeface="Times New Roman" pitchFamily="18" charset="0"/>
                <a:cs typeface="Times New Roman" pitchFamily="18" charset="0"/>
              </a:rPr>
              <a:t>Cope rearrangement</a:t>
            </a:r>
            <a:endParaRPr lang="en-US" sz="3200" b="1" dirty="0">
              <a:latin typeface="Times New Roman" pitchFamily="18" charset="0"/>
              <a:cs typeface="Times New Roman" pitchFamily="18" charset="0"/>
            </a:endParaRPr>
          </a:p>
        </p:txBody>
      </p:sp>
      <p:sp>
        <p:nvSpPr>
          <p:cNvPr id="4" name="TextBox 3"/>
          <p:cNvSpPr txBox="1"/>
          <p:nvPr/>
        </p:nvSpPr>
        <p:spPr>
          <a:xfrm>
            <a:off x="228600" y="533400"/>
            <a:ext cx="8763000" cy="1077218"/>
          </a:xfrm>
          <a:prstGeom prst="rect">
            <a:avLst/>
          </a:prstGeom>
          <a:noFill/>
        </p:spPr>
        <p:txBody>
          <a:bodyPr wrap="square" rtlCol="0">
            <a:spAutoFit/>
          </a:bodyPr>
          <a:lstStyle/>
          <a:p>
            <a:pPr algn="just">
              <a:buFont typeface="Wingdings" pitchFamily="2" charset="2"/>
              <a:buChar char="Ø"/>
            </a:pPr>
            <a:r>
              <a:rPr lang="en-US" sz="1600" dirty="0" smtClean="0">
                <a:latin typeface="Times New Roman" pitchFamily="18" charset="0"/>
                <a:cs typeface="Times New Roman" pitchFamily="18" charset="0"/>
              </a:rPr>
              <a:t> Substrate: 1,5-diene</a:t>
            </a:r>
          </a:p>
          <a:p>
            <a:pPr algn="just">
              <a:buFont typeface="Wingdings" pitchFamily="2" charset="2"/>
              <a:buChar char="Ø"/>
            </a:pPr>
            <a:r>
              <a:rPr lang="en-US" sz="1600" dirty="0" smtClean="0">
                <a:latin typeface="Times New Roman" pitchFamily="18" charset="0"/>
                <a:cs typeface="Times New Roman" pitchFamily="18" charset="0"/>
              </a:rPr>
              <a:t> It is an </a:t>
            </a:r>
            <a:r>
              <a:rPr lang="en-US" sz="1600" dirty="0" err="1" smtClean="0">
                <a:latin typeface="Times New Roman" pitchFamily="18" charset="0"/>
                <a:cs typeface="Times New Roman" pitchFamily="18" charset="0"/>
              </a:rPr>
              <a:t>intramolecular</a:t>
            </a:r>
            <a:r>
              <a:rPr lang="en-US" sz="1600" dirty="0" smtClean="0">
                <a:latin typeface="Times New Roman" pitchFamily="18" charset="0"/>
                <a:cs typeface="Times New Roman" pitchFamily="18" charset="0"/>
              </a:rPr>
              <a:t> process proceeding through a cyclic T. S. </a:t>
            </a:r>
          </a:p>
          <a:p>
            <a:pPr algn="just">
              <a:buFont typeface="Wingdings" pitchFamily="2" charset="2"/>
              <a:buChar char="Ø"/>
            </a:pPr>
            <a:r>
              <a:rPr lang="en-US" sz="1600" dirty="0" smtClean="0">
                <a:latin typeface="Times New Roman" pitchFamily="18" charset="0"/>
                <a:cs typeface="Times New Roman" pitchFamily="18" charset="0"/>
              </a:rPr>
              <a:t> It is an example of a [3,3]-</a:t>
            </a:r>
            <a:r>
              <a:rPr lang="en-US" sz="1600" dirty="0" err="1" smtClean="0">
                <a:latin typeface="Times New Roman" pitchFamily="18" charset="0"/>
                <a:cs typeface="Times New Roman" pitchFamily="18" charset="0"/>
              </a:rPr>
              <a:t>sigmatropic</a:t>
            </a:r>
            <a:r>
              <a:rPr lang="en-US" sz="1600" dirty="0" smtClean="0">
                <a:latin typeface="Times New Roman" pitchFamily="18" charset="0"/>
                <a:cs typeface="Times New Roman" pitchFamily="18" charset="0"/>
              </a:rPr>
              <a:t> shift in which a chair-like T. S. is energetically </a:t>
            </a:r>
            <a:r>
              <a:rPr lang="en-US" sz="1600" dirty="0" err="1" smtClean="0">
                <a:latin typeface="Times New Roman" pitchFamily="18" charset="0"/>
                <a:cs typeface="Times New Roman" pitchFamily="18" charset="0"/>
              </a:rPr>
              <a:t>preffered</a:t>
            </a:r>
            <a:r>
              <a:rPr lang="en-US" sz="1600" dirty="0" smtClean="0">
                <a:latin typeface="Times New Roman" pitchFamily="18" charset="0"/>
                <a:cs typeface="Times New Roman" pitchFamily="18" charset="0"/>
              </a:rPr>
              <a:t> to a boat-like structure. </a:t>
            </a:r>
            <a:endParaRPr lang="en-US" sz="1600" dirty="0">
              <a:latin typeface="Times New Roman" pitchFamily="18" charset="0"/>
              <a:cs typeface="Times New Roman" pitchFamily="18" charset="0"/>
            </a:endParaRPr>
          </a:p>
        </p:txBody>
      </p:sp>
      <p:graphicFrame>
        <p:nvGraphicFramePr>
          <p:cNvPr id="50178" name="Object 2"/>
          <p:cNvGraphicFramePr>
            <a:graphicFrameLocks noChangeAspect="1"/>
          </p:cNvGraphicFramePr>
          <p:nvPr/>
        </p:nvGraphicFramePr>
        <p:xfrm>
          <a:off x="457201" y="1600200"/>
          <a:ext cx="7010400" cy="3637792"/>
        </p:xfrm>
        <a:graphic>
          <a:graphicData uri="http://schemas.openxmlformats.org/presentationml/2006/ole">
            <p:oleObj spid="_x0000_s8194" name="CS ChemDraw Drawing" r:id="rId3" imgW="4910044" imgH="2547463" progId="ChemDraw.Document.6.0">
              <p:embed/>
            </p:oleObj>
          </a:graphicData>
        </a:graphic>
      </p:graphicFrame>
      <p:graphicFrame>
        <p:nvGraphicFramePr>
          <p:cNvPr id="50179" name="Object 3"/>
          <p:cNvGraphicFramePr>
            <a:graphicFrameLocks noChangeAspect="1"/>
          </p:cNvGraphicFramePr>
          <p:nvPr/>
        </p:nvGraphicFramePr>
        <p:xfrm>
          <a:off x="152400" y="5410200"/>
          <a:ext cx="8550302" cy="1408718"/>
        </p:xfrm>
        <a:graphic>
          <a:graphicData uri="http://schemas.openxmlformats.org/presentationml/2006/ole">
            <p:oleObj spid="_x0000_s8195" name="CS ChemDraw Drawing" r:id="rId4" imgW="5541062" imgH="912405" progId="ChemDraw.Document.6.0">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9</a:t>
            </a:fld>
            <a:endParaRPr lang="en-US"/>
          </a:p>
        </p:txBody>
      </p:sp>
      <p:sp>
        <p:nvSpPr>
          <p:cNvPr id="3" name="TextBox 2"/>
          <p:cNvSpPr txBox="1"/>
          <p:nvPr/>
        </p:nvSpPr>
        <p:spPr>
          <a:xfrm>
            <a:off x="1344949" y="76200"/>
            <a:ext cx="6275051" cy="584775"/>
          </a:xfrm>
          <a:prstGeom prst="rect">
            <a:avLst/>
          </a:prstGeom>
          <a:noFill/>
        </p:spPr>
        <p:txBody>
          <a:bodyPr wrap="none" rtlCol="0">
            <a:spAutoFit/>
          </a:bodyPr>
          <a:lstStyle/>
          <a:p>
            <a:r>
              <a:rPr lang="en-US" sz="3200" b="1" dirty="0" err="1" smtClean="0">
                <a:latin typeface="Times New Roman" pitchFamily="18" charset="0"/>
                <a:cs typeface="Times New Roman" pitchFamily="18" charset="0"/>
              </a:rPr>
              <a:t>Cycloaddition</a:t>
            </a:r>
            <a:r>
              <a:rPr lang="en-US" sz="3200" b="1" dirty="0" smtClean="0">
                <a:latin typeface="Times New Roman" pitchFamily="18" charset="0"/>
                <a:cs typeface="Times New Roman" pitchFamily="18" charset="0"/>
              </a:rPr>
              <a:t> reactions of Ketenes</a:t>
            </a:r>
            <a:endParaRPr lang="en-US" sz="3200" b="1" dirty="0">
              <a:latin typeface="Times New Roman" pitchFamily="18" charset="0"/>
              <a:cs typeface="Times New Roman" pitchFamily="18" charset="0"/>
            </a:endParaRPr>
          </a:p>
        </p:txBody>
      </p:sp>
      <p:sp>
        <p:nvSpPr>
          <p:cNvPr id="4" name="TextBox 3"/>
          <p:cNvSpPr txBox="1"/>
          <p:nvPr/>
        </p:nvSpPr>
        <p:spPr>
          <a:xfrm>
            <a:off x="152400" y="762000"/>
            <a:ext cx="8991600" cy="1077218"/>
          </a:xfrm>
          <a:prstGeom prst="rect">
            <a:avLst/>
          </a:prstGeom>
          <a:noFill/>
        </p:spPr>
        <p:txBody>
          <a:bodyPr wrap="square" rtlCol="0">
            <a:spAutoFit/>
          </a:bodyPr>
          <a:lstStyle/>
          <a:p>
            <a:pPr algn="just">
              <a:buFont typeface="Wingdings" pitchFamily="2" charset="2"/>
              <a:buChar char="Ø"/>
            </a:pPr>
            <a:r>
              <a:rPr lang="en-US" sz="1600" dirty="0" smtClean="0">
                <a:latin typeface="Times New Roman" pitchFamily="18" charset="0"/>
                <a:cs typeface="Times New Roman" pitchFamily="18" charset="0"/>
              </a:rPr>
              <a:t> Ketenes undergo (2+2) thermal </a:t>
            </a:r>
            <a:r>
              <a:rPr lang="en-US" sz="1600" dirty="0" err="1" smtClean="0">
                <a:latin typeface="Times New Roman" pitchFamily="18" charset="0"/>
                <a:cs typeface="Times New Roman" pitchFamily="18" charset="0"/>
              </a:rPr>
              <a:t>cycloaddtition</a:t>
            </a:r>
            <a:r>
              <a:rPr lang="en-US" sz="1600" dirty="0" smtClean="0">
                <a:latin typeface="Times New Roman" pitchFamily="18" charset="0"/>
                <a:cs typeface="Times New Roman" pitchFamily="18" charset="0"/>
              </a:rPr>
              <a:t> reactions.</a:t>
            </a:r>
          </a:p>
          <a:p>
            <a:pPr algn="just">
              <a:buFont typeface="Wingdings" pitchFamily="2" charset="2"/>
              <a:buChar char="Ø"/>
            </a:pPr>
            <a:r>
              <a:rPr lang="en-US" sz="1600" dirty="0" smtClean="0">
                <a:latin typeface="Times New Roman" pitchFamily="18" charset="0"/>
                <a:cs typeface="Times New Roman" pitchFamily="18" charset="0"/>
              </a:rPr>
              <a:t> Unlike other alkenes, ketenes undergo </a:t>
            </a:r>
            <a:r>
              <a:rPr lang="en-US" sz="1600" dirty="0" err="1" smtClean="0">
                <a:latin typeface="Times New Roman" pitchFamily="18" charset="0"/>
                <a:cs typeface="Times New Roman" pitchFamily="18" charset="0"/>
              </a:rPr>
              <a:t>suprafacial-antarafacial</a:t>
            </a:r>
            <a:r>
              <a:rPr lang="en-US" sz="1600" dirty="0" smtClean="0">
                <a:latin typeface="Times New Roman" pitchFamily="18" charset="0"/>
                <a:cs typeface="Times New Roman" pitchFamily="18" charset="0"/>
              </a:rPr>
              <a:t> process (2s+2a) of </a:t>
            </a:r>
            <a:r>
              <a:rPr lang="en-US" sz="1600" dirty="0" err="1" smtClean="0">
                <a:latin typeface="Times New Roman" pitchFamily="18" charset="0"/>
                <a:cs typeface="Times New Roman" pitchFamily="18" charset="0"/>
              </a:rPr>
              <a:t>cycloaddition</a:t>
            </a:r>
            <a:r>
              <a:rPr lang="en-US" sz="1600" dirty="0" smtClean="0">
                <a:latin typeface="Times New Roman" pitchFamily="18" charset="0"/>
                <a:cs typeface="Times New Roman" pitchFamily="18" charset="0"/>
              </a:rPr>
              <a:t> with </a:t>
            </a:r>
            <a:r>
              <a:rPr lang="en-US" sz="1600" dirty="0" err="1" smtClean="0">
                <a:latin typeface="Times New Roman" pitchFamily="18" charset="0"/>
                <a:cs typeface="Times New Roman" pitchFamily="18" charset="0"/>
              </a:rPr>
              <a:t>alkene</a:t>
            </a:r>
            <a:r>
              <a:rPr lang="en-US" sz="1600" dirty="0" smtClean="0">
                <a:latin typeface="Times New Roman" pitchFamily="18" charset="0"/>
                <a:cs typeface="Times New Roman" pitchFamily="18" charset="0"/>
              </a:rPr>
              <a:t> partner.</a:t>
            </a:r>
          </a:p>
          <a:p>
            <a:pPr algn="just">
              <a:buFont typeface="Wingdings" pitchFamily="2" charset="2"/>
              <a:buChar char="Ø"/>
            </a:pPr>
            <a:r>
              <a:rPr lang="en-US" sz="1600" dirty="0" smtClean="0">
                <a:latin typeface="Times New Roman" pitchFamily="18" charset="0"/>
                <a:cs typeface="Times New Roman" pitchFamily="18" charset="0"/>
              </a:rPr>
              <a:t> This </a:t>
            </a:r>
            <a:r>
              <a:rPr lang="en-US" sz="1600" dirty="0" err="1" smtClean="0">
                <a:latin typeface="Times New Roman" pitchFamily="18" charset="0"/>
                <a:cs typeface="Times New Roman" pitchFamily="18" charset="0"/>
              </a:rPr>
              <a:t>stereochemical</a:t>
            </a:r>
            <a:r>
              <a:rPr lang="en-US" sz="1600" dirty="0" smtClean="0">
                <a:latin typeface="Times New Roman" pitchFamily="18" charset="0"/>
                <a:cs typeface="Times New Roman" pitchFamily="18" charset="0"/>
              </a:rPr>
              <a:t> mode can be possible only when two double bonds are perpendicular to each other.</a:t>
            </a:r>
            <a:endParaRPr lang="en-US" sz="1600" dirty="0">
              <a:latin typeface="Times New Roman" pitchFamily="18" charset="0"/>
              <a:cs typeface="Times New Roman" pitchFamily="18" charset="0"/>
            </a:endParaRPr>
          </a:p>
        </p:txBody>
      </p:sp>
      <p:graphicFrame>
        <p:nvGraphicFramePr>
          <p:cNvPr id="51203" name="Object 3"/>
          <p:cNvGraphicFramePr>
            <a:graphicFrameLocks noChangeAspect="1"/>
          </p:cNvGraphicFramePr>
          <p:nvPr/>
        </p:nvGraphicFramePr>
        <p:xfrm>
          <a:off x="228600" y="2209800"/>
          <a:ext cx="8611761" cy="3657600"/>
        </p:xfrm>
        <a:graphic>
          <a:graphicData uri="http://schemas.openxmlformats.org/presentationml/2006/ole">
            <p:oleObj spid="_x0000_s9218" name="CS ChemDraw Drawing" r:id="rId3" imgW="4418018" imgH="1875795" progId="ChemDraw.Document.6.0">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494</Words>
  <Application>Microsoft Office PowerPoint</Application>
  <PresentationFormat>On-screen Show (4:3)</PresentationFormat>
  <Paragraphs>46</Paragraphs>
  <Slides>12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Office Theme</vt:lpstr>
      <vt:lpstr>CS ChemDraw Drawing</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cp:revision>
  <dcterms:created xsi:type="dcterms:W3CDTF">2006-08-16T00:00:00Z</dcterms:created>
  <dcterms:modified xsi:type="dcterms:W3CDTF">2020-06-10T08:40:28Z</dcterms:modified>
</cp:coreProperties>
</file>