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52" r:id="rId1"/>
  </p:sldMasterIdLst>
  <p:sldIdLst>
    <p:sldId id="305" r:id="rId2"/>
    <p:sldId id="306" r:id="rId3"/>
    <p:sldId id="257" r:id="rId4"/>
    <p:sldId id="258" r:id="rId5"/>
    <p:sldId id="259" r:id="rId6"/>
    <p:sldId id="260" r:id="rId7"/>
    <p:sldId id="261" r:id="rId8"/>
    <p:sldId id="268" r:id="rId9"/>
    <p:sldId id="266" r:id="rId10"/>
    <p:sldId id="267" r:id="rId11"/>
    <p:sldId id="277" r:id="rId12"/>
    <p:sldId id="278" r:id="rId13"/>
    <p:sldId id="279" r:id="rId14"/>
    <p:sldId id="280" r:id="rId15"/>
    <p:sldId id="281" r:id="rId16"/>
    <p:sldId id="282" r:id="rId17"/>
    <p:sldId id="283" r:id="rId18"/>
    <p:sldId id="284" r:id="rId19"/>
    <p:sldId id="285" r:id="rId20"/>
    <p:sldId id="286" r:id="rId21"/>
    <p:sldId id="288" r:id="rId22"/>
    <p:sldId id="300" r:id="rId23"/>
    <p:sldId id="291" r:id="rId24"/>
    <p:sldId id="293" r:id="rId25"/>
    <p:sldId id="303" r:id="rId2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88" autoAdjust="0"/>
    <p:restoredTop sz="94624" autoAdjust="0"/>
  </p:normalViewPr>
  <p:slideViewPr>
    <p:cSldViewPr>
      <p:cViewPr varScale="1">
        <p:scale>
          <a:sx n="69" d="100"/>
          <a:sy n="69" d="100"/>
        </p:scale>
        <p:origin x="-1416" y="-102"/>
      </p:cViewPr>
      <p:guideLst>
        <p:guide orient="horz" pos="2160"/>
        <p:guide pos="2880"/>
      </p:guideLst>
    </p:cSldViewPr>
  </p:slideViewPr>
  <p:outlineViewPr>
    <p:cViewPr>
      <p:scale>
        <a:sx n="33" d="100"/>
        <a:sy n="33" d="100"/>
      </p:scale>
      <p:origin x="162" y="0"/>
    </p:cViewPr>
  </p:outlin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9" name="Rectangle 8"/>
          <p:cNvSpPr/>
          <p:nvPr/>
        </p:nvSpPr>
        <p:spPr bwMode="ltGray">
          <a:xfrm>
            <a:off x="0" y="0"/>
            <a:ext cx="9143999" cy="513543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ctrTitle"/>
          </p:nvPr>
        </p:nvSpPr>
        <p:spPr>
          <a:xfrm>
            <a:off x="685800" y="3355848"/>
            <a:ext cx="8077200" cy="1673352"/>
          </a:xfrm>
        </p:spPr>
        <p:txBody>
          <a:bodyPr vert="horz" lIns="91440" tIns="0" rIns="45720" bIns="0" rtlCol="0" anchor="t">
            <a:normAutofit/>
            <a:scene3d>
              <a:camera prst="orthographicFront"/>
              <a:lightRig rig="threePt" dir="t">
                <a:rot lat="0" lon="0" rev="4800000"/>
              </a:lightRig>
            </a:scene3d>
            <a:sp3d prstMaterial="matte">
              <a:bevelT w="50800" h="10160"/>
            </a:sp3d>
          </a:bodyPr>
          <a:lstStyle>
            <a:lvl1pPr algn="l">
              <a:defRPr sz="4700" b="1"/>
            </a:lvl1pPr>
            <a:extLst/>
          </a:lstStyle>
          <a:p>
            <a:r>
              <a:rPr kumimoji="0" lang="en-US" smtClean="0"/>
              <a:t>Click to edit Master title style</a:t>
            </a:r>
            <a:endParaRPr kumimoji="0" lang="en-US"/>
          </a:p>
        </p:txBody>
      </p:sp>
      <p:sp>
        <p:nvSpPr>
          <p:cNvPr id="3" name="Subtitle 2"/>
          <p:cNvSpPr>
            <a:spLocks noGrp="1"/>
          </p:cNvSpPr>
          <p:nvPr>
            <p:ph type="subTitle" idx="1"/>
          </p:nvPr>
        </p:nvSpPr>
        <p:spPr>
          <a:xfrm>
            <a:off x="685800" y="1828800"/>
            <a:ext cx="8077200" cy="1499616"/>
          </a:xfrm>
        </p:spPr>
        <p:txBody>
          <a:bodyPr lIns="118872" tIns="0" rIns="45720" bIns="0" anchor="b"/>
          <a:lstStyle>
            <a:lvl1pPr marL="0" indent="0" algn="l">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extLst/>
          </a:lstStyle>
          <a:p>
            <a:r>
              <a:rPr kumimoji="0" lang="en-US" smtClean="0"/>
              <a:t>Click to edit Master subtitle style</a:t>
            </a:r>
            <a:endParaRPr kumimoji="0" lang="en-US"/>
          </a:p>
        </p:txBody>
      </p:sp>
      <p:sp>
        <p:nvSpPr>
          <p:cNvPr id="4" name="Date Placeholder 3"/>
          <p:cNvSpPr>
            <a:spLocks noGrp="1"/>
          </p:cNvSpPr>
          <p:nvPr>
            <p:ph type="dt" sz="half" idx="10"/>
          </p:nvPr>
        </p:nvSpPr>
        <p:spPr/>
        <p:txBody>
          <a:bodyPr/>
          <a:lstStyle/>
          <a:p>
            <a:fld id="{C3E696AB-A911-48D1-99F2-F46A0BE9DFAA}" type="datetimeFigureOut">
              <a:rPr lang="en-US" smtClean="0"/>
              <a:pPr/>
              <a:t>5/11/2021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869C6DF-7392-42C5-9361-550C9A7DB467}" type="slidenum">
              <a:rPr lang="en-US" smtClean="0"/>
              <a:pPr/>
              <a:t>‹#›</a:t>
            </a:fld>
            <a:endParaRPr lang="en-US"/>
          </a:p>
        </p:txBody>
      </p:sp>
      <p:sp>
        <p:nvSpPr>
          <p:cNvPr id="10" name="Rectangle 9"/>
          <p:cNvSpPr/>
          <p:nvPr/>
        </p:nvSpPr>
        <p:spPr bwMode="invGray">
          <a:xfrm>
            <a:off x="0" y="5128334"/>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3E696AB-A911-48D1-99F2-F46A0BE9DFAA}" type="datetimeFigureOut">
              <a:rPr lang="en-US" smtClean="0"/>
              <a:pPr/>
              <a:t>5/11/2021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869C6DF-7392-42C5-9361-550C9A7DB467}"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9" name="Rectangle 8"/>
          <p:cNvSpPr/>
          <p:nvPr/>
        </p:nvSpPr>
        <p:spPr bwMode="invGray">
          <a:xfrm>
            <a:off x="6598920" y="0"/>
            <a:ext cx="45720" cy="6858000"/>
          </a:xfrm>
          <a:prstGeom prst="rect">
            <a:avLst/>
          </a:prstGeom>
          <a:solidFill>
            <a:srgbClr val="FFFFFF"/>
          </a:solidFill>
          <a:ln w="48000" cap="flat" cmpd="thickThin" algn="ctr">
            <a:noFill/>
            <a:prstDash val="solid"/>
          </a:ln>
          <a:effectLst>
            <a:outerShdw blurRad="31750" dist="10160" dir="108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8" name="Rectangle 7"/>
          <p:cNvSpPr/>
          <p:nvPr/>
        </p:nvSpPr>
        <p:spPr bwMode="ltGray">
          <a:xfrm>
            <a:off x="6647687" y="0"/>
            <a:ext cx="2514601" cy="685800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Vertical Title 1"/>
          <p:cNvSpPr>
            <a:spLocks noGrp="1"/>
          </p:cNvSpPr>
          <p:nvPr>
            <p:ph type="title" orient="vert"/>
          </p:nvPr>
        </p:nvSpPr>
        <p:spPr>
          <a:xfrm>
            <a:off x="6781800" y="274640"/>
            <a:ext cx="19050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304800"/>
            <a:ext cx="6019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3E696AB-A911-48D1-99F2-F46A0BE9DFAA}" type="datetimeFigureOut">
              <a:rPr lang="en-US" smtClean="0"/>
              <a:pPr/>
              <a:t>5/11/2021</a:t>
            </a:fld>
            <a:endParaRPr lang="en-US"/>
          </a:p>
        </p:txBody>
      </p:sp>
      <p:sp>
        <p:nvSpPr>
          <p:cNvPr id="5" name="Footer Placeholder 4"/>
          <p:cNvSpPr>
            <a:spLocks noGrp="1"/>
          </p:cNvSpPr>
          <p:nvPr>
            <p:ph type="ftr" sz="quarter" idx="11"/>
          </p:nvPr>
        </p:nvSpPr>
        <p:spPr>
          <a:xfrm>
            <a:off x="2640597" y="6377459"/>
            <a:ext cx="3836404" cy="365125"/>
          </a:xfrm>
        </p:spPr>
        <p:txBody>
          <a:bodyPr/>
          <a:lstStyle/>
          <a:p>
            <a:endParaRPr lang="en-US"/>
          </a:p>
        </p:txBody>
      </p:sp>
      <p:sp>
        <p:nvSpPr>
          <p:cNvPr id="6" name="Slide Number Placeholder 5"/>
          <p:cNvSpPr>
            <a:spLocks noGrp="1"/>
          </p:cNvSpPr>
          <p:nvPr>
            <p:ph type="sldNum" sz="quarter" idx="12"/>
          </p:nvPr>
        </p:nvSpPr>
        <p:spPr/>
        <p:txBody>
          <a:bodyPr/>
          <a:lstStyle/>
          <a:p>
            <a:fld id="{C869C6DF-7392-42C5-9361-550C9A7DB467}"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55448"/>
            <a:ext cx="8229600" cy="1252728"/>
          </a:xfrm>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3E696AB-A911-48D1-99F2-F46A0BE9DFAA}" type="datetimeFigureOut">
              <a:rPr lang="en-US" smtClean="0"/>
              <a:pPr/>
              <a:t>5/11/2021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869C6DF-7392-42C5-9361-550C9A7DB467}"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9" name="Rectangle 8"/>
          <p:cNvSpPr/>
          <p:nvPr/>
        </p:nvSpPr>
        <p:spPr bwMode="ltGray">
          <a:xfrm>
            <a:off x="0" y="1"/>
            <a:ext cx="9144000" cy="260252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12" name="Rectangle 11"/>
          <p:cNvSpPr/>
          <p:nvPr/>
        </p:nvSpPr>
        <p:spPr bwMode="invGray">
          <a:xfrm>
            <a:off x="0" y="2602520"/>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title"/>
          </p:nvPr>
        </p:nvSpPr>
        <p:spPr>
          <a:xfrm>
            <a:off x="749808" y="118872"/>
            <a:ext cx="8013192" cy="1636776"/>
          </a:xfrm>
        </p:spPr>
        <p:txBody>
          <a:bodyPr vert="horz" lIns="91440" tIns="0" rIns="91440" bIns="0" rtlCol="0" anchor="b">
            <a:normAutofit/>
            <a:scene3d>
              <a:camera prst="orthographicFront"/>
              <a:lightRig rig="threePt" dir="t">
                <a:rot lat="0" lon="0" rev="4800000"/>
              </a:lightRig>
            </a:scene3d>
            <a:sp3d prstMaterial="matte">
              <a:bevelT w="50800" h="10160"/>
            </a:sp3d>
          </a:bodyPr>
          <a:lstStyle>
            <a:lvl1pPr algn="l">
              <a:defRPr sz="47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740664" y="1828800"/>
            <a:ext cx="8022336" cy="685800"/>
          </a:xfrm>
        </p:spPr>
        <p:txBody>
          <a:bodyPr lIns="146304" tIns="0" rIns="45720" bIns="0" anchor="t"/>
          <a:lstStyle>
            <a:lvl1pPr marL="0" indent="0">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C3E696AB-A911-48D1-99F2-F46A0BE9DFAA}" type="datetimeFigureOut">
              <a:rPr lang="en-US" smtClean="0"/>
              <a:pPr/>
              <a:t>5/11/2021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869C6DF-7392-42C5-9361-550C9A7DB467}"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773936"/>
            <a:ext cx="4038600" cy="4623816"/>
          </a:xfrm>
        </p:spPr>
        <p:txBody>
          <a:bodyPr lIns="91440"/>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773936"/>
            <a:ext cx="4038600" cy="462381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C3E696AB-A911-48D1-99F2-F46A0BE9DFAA}" type="datetimeFigureOut">
              <a:rPr lang="en-US" smtClean="0"/>
              <a:pPr/>
              <a:t>5/11/2021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869C6DF-7392-42C5-9361-550C9A7DB467}"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698987"/>
            <a:ext cx="4040188"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en-US" smtClean="0"/>
              <a:t>Click to edit Master text styles</a:t>
            </a:r>
          </a:p>
        </p:txBody>
      </p:sp>
      <p:sp>
        <p:nvSpPr>
          <p:cNvPr id="4" name="Content Placeholder 3"/>
          <p:cNvSpPr>
            <a:spLocks noGrp="1"/>
          </p:cNvSpPr>
          <p:nvPr>
            <p:ph sz="half" idx="2"/>
          </p:nvPr>
        </p:nvSpPr>
        <p:spPr>
          <a:xfrm>
            <a:off x="457200" y="2449512"/>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Text Placeholder 4"/>
          <p:cNvSpPr>
            <a:spLocks noGrp="1"/>
          </p:cNvSpPr>
          <p:nvPr>
            <p:ph type="body" sz="quarter" idx="3"/>
          </p:nvPr>
        </p:nvSpPr>
        <p:spPr>
          <a:xfrm>
            <a:off x="4645025" y="1698987"/>
            <a:ext cx="4041775"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en-US" smtClean="0"/>
              <a:t>Click to edit Master text styles</a:t>
            </a:r>
          </a:p>
        </p:txBody>
      </p:sp>
      <p:sp>
        <p:nvSpPr>
          <p:cNvPr id="6" name="Content Placeholder 5"/>
          <p:cNvSpPr>
            <a:spLocks noGrp="1"/>
          </p:cNvSpPr>
          <p:nvPr>
            <p:ph sz="quarter" idx="4"/>
          </p:nvPr>
        </p:nvSpPr>
        <p:spPr>
          <a:xfrm>
            <a:off x="4645025" y="2449512"/>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C3E696AB-A911-48D1-99F2-F46A0BE9DFAA}" type="datetimeFigureOut">
              <a:rPr lang="en-US" smtClean="0"/>
              <a:pPr/>
              <a:t>5/11/2021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869C6DF-7392-42C5-9361-550C9A7DB467}"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C3E696AB-A911-48D1-99F2-F46A0BE9DFAA}" type="datetimeFigureOut">
              <a:rPr lang="en-US" smtClean="0"/>
              <a:pPr/>
              <a:t>5/11/2021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869C6DF-7392-42C5-9361-550C9A7DB467}"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3E696AB-A911-48D1-99F2-F46A0BE9DFAA}" type="datetimeFigureOut">
              <a:rPr lang="en-US" smtClean="0"/>
              <a:pPr/>
              <a:t>5/11/2021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869C6DF-7392-42C5-9361-550C9A7DB467}"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7838" y="152400"/>
            <a:ext cx="2523744" cy="978408"/>
          </a:xfrm>
        </p:spPr>
        <p:txBody>
          <a:bodyPr vert="horz" lIns="73152" rIns="45720" bIns="0" rtlCol="0" anchor="b">
            <a:normAutofit/>
            <a:sp3d prstMaterial="matte"/>
          </a:bodyPr>
          <a:lstStyle>
            <a:lvl1pPr algn="l">
              <a:defRPr sz="2000" b="0"/>
            </a:lvl1pPr>
            <a:extLst/>
          </a:lstStyle>
          <a:p>
            <a:r>
              <a:rPr kumimoji="0" lang="en-US" smtClean="0"/>
              <a:t>Click to edit Master title style</a:t>
            </a:r>
            <a:endParaRPr kumimoji="0" lang="en-US"/>
          </a:p>
        </p:txBody>
      </p:sp>
      <p:sp>
        <p:nvSpPr>
          <p:cNvPr id="3" name="Content Placeholder 2"/>
          <p:cNvSpPr>
            <a:spLocks noGrp="1"/>
          </p:cNvSpPr>
          <p:nvPr>
            <p:ph idx="1"/>
          </p:nvPr>
        </p:nvSpPr>
        <p:spPr>
          <a:xfrm>
            <a:off x="3019377" y="1743133"/>
            <a:ext cx="5920641" cy="455888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Text Placeholder 3"/>
          <p:cNvSpPr>
            <a:spLocks noGrp="1"/>
          </p:cNvSpPr>
          <p:nvPr>
            <p:ph type="body" sz="half" idx="2"/>
          </p:nvPr>
        </p:nvSpPr>
        <p:spPr>
          <a:xfrm>
            <a:off x="167838" y="1730018"/>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C3E696AB-A911-48D1-99F2-F46A0BE9DFAA}" type="datetimeFigureOut">
              <a:rPr lang="en-US" smtClean="0"/>
              <a:pPr/>
              <a:t>5/11/2021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869C6DF-7392-42C5-9361-550C9A7DB467}" type="slidenum">
              <a:rPr lang="en-US" smtClean="0"/>
              <a:pPr/>
              <a:t>‹#›</a:t>
            </a:fld>
            <a:endParaRPr lang="en-US"/>
          </a:p>
        </p:txBody>
      </p:sp>
      <p:sp>
        <p:nvSpPr>
          <p:cNvPr id="12" name="Rectangle 11"/>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64592" y="155448"/>
            <a:ext cx="2525150" cy="978408"/>
          </a:xfrm>
        </p:spPr>
        <p:txBody>
          <a:bodyPr lIns="73152" bIns="0" anchor="b">
            <a:sp3d prstMaterial="matte"/>
          </a:bodyPr>
          <a:lstStyle>
            <a:lvl1pPr algn="l">
              <a:defRPr sz="2000" b="0"/>
            </a:lvl1pPr>
            <a:extLst/>
          </a:lstStyle>
          <a:p>
            <a:r>
              <a:rPr kumimoji="0" lang="en-US" smtClean="0"/>
              <a:t>Click to edit Master title style</a:t>
            </a:r>
            <a:endParaRPr kumimoji="0" lang="en-US"/>
          </a:p>
        </p:txBody>
      </p:sp>
      <p:sp>
        <p:nvSpPr>
          <p:cNvPr id="3" name="Picture Placeholder 2"/>
          <p:cNvSpPr>
            <a:spLocks noGrp="1"/>
          </p:cNvSpPr>
          <p:nvPr>
            <p:ph type="pic" idx="1"/>
          </p:nvPr>
        </p:nvSpPr>
        <p:spPr>
          <a:xfrm>
            <a:off x="2903805" y="1484808"/>
            <a:ext cx="6247397" cy="5373192"/>
          </a:xfrm>
          <a:solidFill>
            <a:schemeClr val="bg2">
              <a:shade val="7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extLst/>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164592" y="1728216"/>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a:xfrm>
            <a:off x="164592" y="1170432"/>
            <a:ext cx="2523744" cy="201168"/>
          </a:xfrm>
        </p:spPr>
        <p:txBody>
          <a:bodyPr/>
          <a:lstStyle/>
          <a:p>
            <a:fld id="{C3E696AB-A911-48D1-99F2-F46A0BE9DFAA}" type="datetimeFigureOut">
              <a:rPr lang="en-US" smtClean="0"/>
              <a:pPr/>
              <a:t>5/11/2021</a:t>
            </a:fld>
            <a:endParaRPr lang="en-US"/>
          </a:p>
        </p:txBody>
      </p:sp>
      <p:sp>
        <p:nvSpPr>
          <p:cNvPr id="11" name="Rectangle 10"/>
          <p:cNvSpPr/>
          <p:nvPr/>
        </p:nvSpPr>
        <p:spPr>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bwMode="invGray">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6" name="Footer Placeholder 5"/>
          <p:cNvSpPr>
            <a:spLocks noGrp="1"/>
          </p:cNvSpPr>
          <p:nvPr>
            <p:ph type="ftr" sz="quarter" idx="11"/>
          </p:nvPr>
        </p:nvSpPr>
        <p:spPr>
          <a:xfrm>
            <a:off x="3035808" y="1170432"/>
            <a:ext cx="5193792" cy="201168"/>
          </a:xfrm>
        </p:spPr>
        <p:txBody>
          <a:bodyPr/>
          <a:lstStyle>
            <a:lvl1pPr>
              <a:defRPr>
                <a:solidFill>
                  <a:schemeClr val="bg1">
                    <a:shade val="50000"/>
                  </a:schemeClr>
                </a:solidFill>
              </a:defRPr>
            </a:lvl1pPr>
          </a:lstStyle>
          <a:p>
            <a:endParaRPr lang="en-US"/>
          </a:p>
        </p:txBody>
      </p:sp>
      <p:sp>
        <p:nvSpPr>
          <p:cNvPr id="7" name="Slide Number Placeholder 6"/>
          <p:cNvSpPr>
            <a:spLocks noGrp="1"/>
          </p:cNvSpPr>
          <p:nvPr>
            <p:ph type="sldNum" sz="quarter" idx="12"/>
          </p:nvPr>
        </p:nvSpPr>
        <p:spPr>
          <a:xfrm>
            <a:off x="8339328" y="1170432"/>
            <a:ext cx="733864" cy="201168"/>
          </a:xfrm>
        </p:spPr>
        <p:txBody>
          <a:bodyPr/>
          <a:lstStyle/>
          <a:p>
            <a:fld id="{C869C6DF-7392-42C5-9361-550C9A7DB467}"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bwMode="invGray">
          <a:xfrm>
            <a:off x="0" y="1435895"/>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7" name="Rectangle 6"/>
          <p:cNvSpPr/>
          <p:nvPr/>
        </p:nvSpPr>
        <p:spPr bwMode="ltGray">
          <a:xfrm>
            <a:off x="0" y="0"/>
            <a:ext cx="9143999" cy="1433733"/>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Placeholder 1"/>
          <p:cNvSpPr>
            <a:spLocks noGrp="1"/>
          </p:cNvSpPr>
          <p:nvPr>
            <p:ph type="title"/>
          </p:nvPr>
        </p:nvSpPr>
        <p:spPr>
          <a:xfrm>
            <a:off x="457200" y="152400"/>
            <a:ext cx="8229600" cy="1251062"/>
          </a:xfrm>
          <a:prstGeom prst="rect">
            <a:avLst/>
          </a:prstGeom>
        </p:spPr>
        <p:txBody>
          <a:bodyPr vert="horz" lIns="91440" rIns="45720" rtlCol="0" anchor="ctr">
            <a:normAutofit/>
            <a:scene3d>
              <a:camera prst="orthographicFront"/>
              <a:lightRig rig="threePt" dir="t">
                <a:rot lat="0" lon="0" rev="4800000"/>
              </a:lightRig>
            </a:scene3d>
            <a:sp3d prstMaterial="matte">
              <a:bevelT w="50800" h="10160"/>
            </a:sp3d>
          </a:bodyPr>
          <a:lstStyle>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775191"/>
            <a:ext cx="8229600" cy="4625609"/>
          </a:xfrm>
          <a:prstGeom prst="rect">
            <a:avLst/>
          </a:prstGeom>
        </p:spPr>
        <p:txBody>
          <a:bodyPr vert="horz" lIns="54864" tIns="91440" rtlCol="0">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4" name="Date Placeholder 3"/>
          <p:cNvSpPr>
            <a:spLocks noGrp="1"/>
          </p:cNvSpPr>
          <p:nvPr>
            <p:ph type="dt" sz="half" idx="2"/>
          </p:nvPr>
        </p:nvSpPr>
        <p:spPr>
          <a:xfrm>
            <a:off x="457200" y="6476999"/>
            <a:ext cx="2133600" cy="274320"/>
          </a:xfrm>
          <a:prstGeom prst="rect">
            <a:avLst/>
          </a:prstGeom>
        </p:spPr>
        <p:txBody>
          <a:bodyPr vert="horz" lIns="109728" rIns="45720" bIns="0" rtlCol="0" anchor="b"/>
          <a:lstStyle>
            <a:lvl1pPr algn="l" eaLnBrk="1" latinLnBrk="0" hangingPunct="1">
              <a:defRPr kumimoji="0" sz="1200">
                <a:solidFill>
                  <a:schemeClr val="tx1">
                    <a:tint val="95000"/>
                  </a:schemeClr>
                </a:solidFill>
              </a:defRPr>
            </a:lvl1pPr>
            <a:extLst/>
          </a:lstStyle>
          <a:p>
            <a:fld id="{C3E696AB-A911-48D1-99F2-F46A0BE9DFAA}" type="datetimeFigureOut">
              <a:rPr lang="en-US" smtClean="0"/>
              <a:pPr/>
              <a:t>5/11/2021</a:t>
            </a:fld>
            <a:endParaRPr lang="en-US"/>
          </a:p>
        </p:txBody>
      </p:sp>
      <p:sp>
        <p:nvSpPr>
          <p:cNvPr id="5" name="Footer Placeholder 4"/>
          <p:cNvSpPr>
            <a:spLocks noGrp="1"/>
          </p:cNvSpPr>
          <p:nvPr>
            <p:ph type="ftr" sz="quarter" idx="3"/>
          </p:nvPr>
        </p:nvSpPr>
        <p:spPr>
          <a:xfrm>
            <a:off x="2640596" y="6476999"/>
            <a:ext cx="5507719" cy="274320"/>
          </a:xfrm>
          <a:prstGeom prst="rect">
            <a:avLst/>
          </a:prstGeom>
        </p:spPr>
        <p:txBody>
          <a:bodyPr vert="horz" lIns="45720" rIns="45720" bIns="0" rtlCol="0" anchor="b"/>
          <a:lstStyle>
            <a:lvl1pPr algn="l" eaLnBrk="1" latinLnBrk="0" hangingPunct="1">
              <a:defRPr kumimoji="0" sz="1200">
                <a:solidFill>
                  <a:schemeClr val="tx1">
                    <a:tint val="95000"/>
                  </a:schemeClr>
                </a:solidFill>
              </a:defRPr>
            </a:lvl1pPr>
            <a:extLst/>
          </a:lstStyle>
          <a:p>
            <a:endParaRPr lang="en-US"/>
          </a:p>
        </p:txBody>
      </p:sp>
      <p:sp>
        <p:nvSpPr>
          <p:cNvPr id="6" name="Slide Number Placeholder 5"/>
          <p:cNvSpPr>
            <a:spLocks noGrp="1"/>
          </p:cNvSpPr>
          <p:nvPr>
            <p:ph type="sldNum" sz="quarter" idx="4"/>
          </p:nvPr>
        </p:nvSpPr>
        <p:spPr>
          <a:xfrm>
            <a:off x="8204396" y="6476999"/>
            <a:ext cx="733864" cy="274320"/>
          </a:xfrm>
          <a:prstGeom prst="rect">
            <a:avLst/>
          </a:prstGeom>
        </p:spPr>
        <p:txBody>
          <a:bodyPr vert="horz" bIns="0" rtlCol="0" anchor="b"/>
          <a:lstStyle>
            <a:lvl1pPr algn="r" eaLnBrk="1" latinLnBrk="0" hangingPunct="1">
              <a:defRPr kumimoji="0" sz="1200">
                <a:solidFill>
                  <a:schemeClr val="tx1">
                    <a:tint val="95000"/>
                  </a:schemeClr>
                </a:solidFill>
              </a:defRPr>
            </a:lvl1pPr>
            <a:extLst/>
          </a:lstStyle>
          <a:p>
            <a:fld id="{C869C6DF-7392-42C5-9361-550C9A7DB467}"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853" r:id="rId1"/>
    <p:sldLayoutId id="2147483854" r:id="rId2"/>
    <p:sldLayoutId id="2147483855" r:id="rId3"/>
    <p:sldLayoutId id="2147483856" r:id="rId4"/>
    <p:sldLayoutId id="2147483857" r:id="rId5"/>
    <p:sldLayoutId id="2147483858" r:id="rId6"/>
    <p:sldLayoutId id="2147483859" r:id="rId7"/>
    <p:sldLayoutId id="2147483860" r:id="rId8"/>
    <p:sldLayoutId id="2147483861" r:id="rId9"/>
    <p:sldLayoutId id="2147483862" r:id="rId10"/>
    <p:sldLayoutId id="2147483863" r:id="rId11"/>
  </p:sldLayoutIdLst>
  <p:txStyles>
    <p:titleStyle>
      <a:lvl1pPr algn="l" rtl="0" eaLnBrk="1" latinLnBrk="0" hangingPunct="1">
        <a:spcBef>
          <a:spcPct val="0"/>
        </a:spcBef>
        <a:buNone/>
        <a:defRPr kumimoji="0" sz="4500" b="1" kern="1200">
          <a:solidFill>
            <a:schemeClr val="accent1">
              <a:satMod val="150000"/>
            </a:schemeClr>
          </a:solidFill>
          <a:effectLst/>
          <a:latin typeface="+mj-lt"/>
          <a:ea typeface="+mj-ea"/>
          <a:cs typeface="+mj-cs"/>
        </a:defRPr>
      </a:lvl1pPr>
      <a:extLst/>
    </p:titleStyle>
    <p:bodyStyle>
      <a:lvl1pPr marL="438912" indent="-320040" algn="l" rtl="0" eaLnBrk="1" latinLnBrk="0" hangingPunct="1">
        <a:spcBef>
          <a:spcPts val="0"/>
        </a:spcBef>
        <a:buClr>
          <a:schemeClr val="accent1"/>
        </a:buClr>
        <a:buSzPct val="80000"/>
        <a:buFont typeface="Wingdings 2"/>
        <a:buChar char=""/>
        <a:defRPr kumimoji="0" sz="3200" kern="1200">
          <a:solidFill>
            <a:schemeClr val="tx1"/>
          </a:solidFill>
          <a:latin typeface="+mn-lt"/>
          <a:ea typeface="+mn-ea"/>
          <a:cs typeface="+mn-cs"/>
        </a:defRPr>
      </a:lvl1pPr>
      <a:lvl2pPr marL="731520" indent="-274320" algn="l" rtl="0" eaLnBrk="1" latinLnBrk="0" hangingPunct="1">
        <a:spcBef>
          <a:spcPct val="20000"/>
        </a:spcBef>
        <a:buClr>
          <a:schemeClr val="accent2"/>
        </a:buClr>
        <a:buSzPct val="90000"/>
        <a:buFont typeface="Wingdings"/>
        <a:buChar char=""/>
        <a:defRPr kumimoji="0" sz="2800" kern="1200">
          <a:solidFill>
            <a:schemeClr val="tx1"/>
          </a:solidFill>
          <a:latin typeface="+mn-lt"/>
          <a:ea typeface="+mn-ea"/>
          <a:cs typeface="+mn-cs"/>
        </a:defRPr>
      </a:lvl2pPr>
      <a:lvl3pPr marL="996696" indent="-228600" algn="l" rtl="0" eaLnBrk="1" latinLnBrk="0" hangingPunct="1">
        <a:spcBef>
          <a:spcPct val="20000"/>
        </a:spcBef>
        <a:buClr>
          <a:schemeClr val="accent3"/>
        </a:buClr>
        <a:buFont typeface="Arial"/>
        <a:buChar char="▪"/>
        <a:defRPr kumimoji="0" sz="2400" kern="1200">
          <a:solidFill>
            <a:schemeClr val="tx1"/>
          </a:solidFill>
          <a:latin typeface="+mn-lt"/>
          <a:ea typeface="+mn-ea"/>
          <a:cs typeface="+mn-cs"/>
        </a:defRPr>
      </a:lvl3pPr>
      <a:lvl4pPr marL="1216152" indent="-182880" algn="l" rtl="0" eaLnBrk="1" latinLnBrk="0" hangingPunct="1">
        <a:spcBef>
          <a:spcPct val="20000"/>
        </a:spcBef>
        <a:buClr>
          <a:schemeClr val="accent4"/>
        </a:buClr>
        <a:buFont typeface="Arial"/>
        <a:buChar char="▪"/>
        <a:defRPr kumimoji="0" sz="2000" kern="1200">
          <a:solidFill>
            <a:schemeClr val="tx1"/>
          </a:solidFill>
          <a:latin typeface="+mn-lt"/>
          <a:ea typeface="+mn-ea"/>
          <a:cs typeface="+mn-cs"/>
        </a:defRPr>
      </a:lvl4pPr>
      <a:lvl5pPr marL="1426464" indent="-182880" algn="l" rtl="0" eaLnBrk="1" latinLnBrk="0" hangingPunct="1">
        <a:spcBef>
          <a:spcPct val="20000"/>
        </a:spcBef>
        <a:buClr>
          <a:schemeClr val="accent5"/>
        </a:buClr>
        <a:buFont typeface="Wingdings 3"/>
        <a:buChar char=""/>
        <a:defRPr kumimoji="0" lang="en-US" sz="2000" kern="1200" smtClean="0">
          <a:solidFill>
            <a:schemeClr val="tx1"/>
          </a:solidFill>
          <a:latin typeface="+mn-lt"/>
          <a:ea typeface="+mn-ea"/>
          <a:cs typeface="+mn-cs"/>
        </a:defRPr>
      </a:lvl5pPr>
      <a:lvl6pPr marL="1627632" indent="-182880" algn="l" rtl="0" eaLnBrk="1" latinLnBrk="0" hangingPunct="1">
        <a:spcBef>
          <a:spcPct val="20000"/>
        </a:spcBef>
        <a:buClr>
          <a:schemeClr val="accent6"/>
        </a:buClr>
        <a:buSzPct val="100000"/>
        <a:buFont typeface="Wingdings 2"/>
        <a:buChar char=""/>
        <a:defRPr kumimoji="0" sz="2000" kern="1200">
          <a:solidFill>
            <a:schemeClr val="tx1"/>
          </a:solidFill>
          <a:latin typeface="+mn-lt"/>
          <a:ea typeface="+mn-ea"/>
          <a:cs typeface="+mn-cs"/>
        </a:defRPr>
      </a:lvl6pPr>
      <a:lvl7pPr marL="1828800" indent="-182880" algn="l" rtl="0" eaLnBrk="1" latinLnBrk="0" hangingPunct="1">
        <a:spcBef>
          <a:spcPct val="20000"/>
        </a:spcBef>
        <a:buClr>
          <a:schemeClr val="accent1"/>
        </a:buClr>
        <a:buSzPct val="100000"/>
        <a:buFont typeface="Wingdings 2"/>
        <a:buChar char=""/>
        <a:defRPr kumimoji="0" sz="1800" kern="1200">
          <a:solidFill>
            <a:schemeClr val="tx1"/>
          </a:solidFill>
          <a:latin typeface="+mn-lt"/>
          <a:ea typeface="+mn-ea"/>
          <a:cs typeface="+mn-cs"/>
        </a:defRPr>
      </a:lvl7pPr>
      <a:lvl8pPr marL="2029968" indent="-182880" algn="l" rtl="0" eaLnBrk="1" latinLnBrk="0" hangingPunct="1">
        <a:spcBef>
          <a:spcPct val="20000"/>
        </a:spcBef>
        <a:buClr>
          <a:schemeClr val="accent2"/>
        </a:buClr>
        <a:buFont typeface="Wingdings 2" pitchFamily="18" charset="2"/>
        <a:buChar char=""/>
        <a:defRPr kumimoji="0" sz="1800" kern="1200">
          <a:solidFill>
            <a:schemeClr val="tx1"/>
          </a:solidFill>
          <a:latin typeface="+mn-lt"/>
          <a:ea typeface="+mn-ea"/>
          <a:cs typeface="+mn-cs"/>
        </a:defRPr>
      </a:lvl8pPr>
      <a:lvl9pPr marL="2231136" indent="-182880" algn="l" rtl="0" eaLnBrk="1" latinLnBrk="0" hangingPunct="1">
        <a:spcBef>
          <a:spcPct val="20000"/>
        </a:spcBef>
        <a:buClr>
          <a:schemeClr val="accent3"/>
        </a:buClr>
        <a:buFont typeface="Wingdings 2" pitchFamily="18" charset="2"/>
        <a:buChar char=""/>
        <a:defRPr kumimoji="0" sz="18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84248"/>
            <a:ext cx="8077200" cy="1673352"/>
          </a:xfrm>
        </p:spPr>
        <p:txBody>
          <a:bodyPr>
            <a:normAutofit/>
          </a:bodyPr>
          <a:lstStyle/>
          <a:p>
            <a:r>
              <a:rPr lang="en-US" dirty="0" smtClean="0"/>
              <a:t>PERSONALITY -  CONCEPT  AND  TYPES</a:t>
            </a:r>
            <a:endParaRPr lang="en-US" dirty="0"/>
          </a:p>
        </p:txBody>
      </p:sp>
      <p:sp>
        <p:nvSpPr>
          <p:cNvPr id="11" name="Subtitle 10"/>
          <p:cNvSpPr>
            <a:spLocks noGrp="1"/>
          </p:cNvSpPr>
          <p:nvPr>
            <p:ph type="subTitle" idx="1"/>
          </p:nvPr>
        </p:nvSpPr>
        <p:spPr>
          <a:xfrm>
            <a:off x="685800" y="2005584"/>
            <a:ext cx="8077200" cy="1499616"/>
          </a:xfrm>
        </p:spPr>
        <p:txBody>
          <a:bodyPr/>
          <a:lstStyle/>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Social and cultural </a:t>
            </a:r>
            <a:r>
              <a:rPr lang="en-US" dirty="0" err="1" smtClean="0"/>
              <a:t>determinents</a:t>
            </a:r>
            <a:endParaRPr lang="en-US" dirty="0"/>
          </a:p>
        </p:txBody>
      </p:sp>
      <p:sp>
        <p:nvSpPr>
          <p:cNvPr id="3" name="Content Placeholder 2"/>
          <p:cNvSpPr>
            <a:spLocks noGrp="1"/>
          </p:cNvSpPr>
          <p:nvPr>
            <p:ph idx="1"/>
          </p:nvPr>
        </p:nvSpPr>
        <p:spPr/>
        <p:txBody>
          <a:bodyPr/>
          <a:lstStyle/>
          <a:p>
            <a:r>
              <a:rPr lang="en-US" dirty="0" smtClean="0"/>
              <a:t> Home and family</a:t>
            </a:r>
          </a:p>
          <a:p>
            <a:pPr>
              <a:buNone/>
            </a:pPr>
            <a:r>
              <a:rPr lang="en-US" dirty="0" smtClean="0"/>
              <a:t>    - Parents</a:t>
            </a:r>
          </a:p>
          <a:p>
            <a:pPr>
              <a:buNone/>
            </a:pPr>
            <a:r>
              <a:rPr lang="en-US" dirty="0" smtClean="0"/>
              <a:t>    - Parental attitude</a:t>
            </a:r>
          </a:p>
          <a:p>
            <a:pPr>
              <a:buNone/>
            </a:pPr>
            <a:endParaRPr lang="en-US" dirty="0" smtClean="0"/>
          </a:p>
          <a:p>
            <a:r>
              <a:rPr lang="en-US" dirty="0" smtClean="0"/>
              <a:t> School environment</a:t>
            </a:r>
          </a:p>
          <a:p>
            <a:pPr>
              <a:buNone/>
            </a:pPr>
            <a:endParaRPr lang="en-US" dirty="0" smtClean="0"/>
          </a:p>
          <a:p>
            <a:r>
              <a:rPr lang="en-US" dirty="0" smtClean="0"/>
              <a:t> Cultural environments</a:t>
            </a: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252728"/>
          </a:xfrm>
        </p:spPr>
        <p:txBody>
          <a:bodyPr>
            <a:normAutofit fontScale="90000"/>
          </a:bodyPr>
          <a:lstStyle/>
          <a:p>
            <a:r>
              <a:rPr lang="en-US" dirty="0" smtClean="0"/>
              <a:t>TYPES / THEORIES OF PERSONALITY</a:t>
            </a:r>
            <a:endParaRPr lang="en-US" dirty="0"/>
          </a:p>
        </p:txBody>
      </p:sp>
      <p:sp>
        <p:nvSpPr>
          <p:cNvPr id="3" name="Content Placeholder 2"/>
          <p:cNvSpPr>
            <a:spLocks noGrp="1"/>
          </p:cNvSpPr>
          <p:nvPr>
            <p:ph idx="1"/>
          </p:nvPr>
        </p:nvSpPr>
        <p:spPr>
          <a:xfrm>
            <a:off x="457200" y="1851391"/>
            <a:ext cx="8229600" cy="4625609"/>
          </a:xfrm>
        </p:spPr>
        <p:txBody>
          <a:bodyPr>
            <a:normAutofit/>
          </a:bodyPr>
          <a:lstStyle/>
          <a:p>
            <a:r>
              <a:rPr lang="en-US" sz="2800" dirty="0" smtClean="0"/>
              <a:t> The earliest attempt to categories personality was made by Hippocrates a Greek Physician (400 BC). </a:t>
            </a:r>
          </a:p>
          <a:p>
            <a:pPr>
              <a:buNone/>
            </a:pPr>
            <a:endParaRPr lang="en-US" sz="2800" dirty="0" smtClean="0"/>
          </a:p>
          <a:p>
            <a:r>
              <a:rPr lang="en-US" sz="2800" dirty="0" smtClean="0"/>
              <a:t> He </a:t>
            </a:r>
            <a:r>
              <a:rPr lang="en-US" sz="2800" dirty="0" err="1" smtClean="0"/>
              <a:t>categorised</a:t>
            </a:r>
            <a:r>
              <a:rPr lang="en-US" sz="2800" dirty="0" smtClean="0"/>
              <a:t> people on the basis of body elements such as </a:t>
            </a:r>
            <a:r>
              <a:rPr lang="en-US" sz="2800" dirty="0" err="1" smtClean="0"/>
              <a:t>pitt</a:t>
            </a:r>
            <a:r>
              <a:rPr lang="en-US" sz="2800" dirty="0" smtClean="0"/>
              <a:t> (bile), </a:t>
            </a:r>
            <a:r>
              <a:rPr lang="en-US" sz="2800" dirty="0" err="1" smtClean="0"/>
              <a:t>vata</a:t>
            </a:r>
            <a:r>
              <a:rPr lang="en-US" sz="2800" dirty="0" smtClean="0"/>
              <a:t>(wind) and </a:t>
            </a:r>
            <a:r>
              <a:rPr lang="en-US" sz="2800" dirty="0" err="1" smtClean="0"/>
              <a:t>kufa</a:t>
            </a:r>
            <a:r>
              <a:rPr lang="en-US" sz="2800" dirty="0" smtClean="0"/>
              <a:t> (mucus) and prominent personality characteristics associated with them such as:</a:t>
            </a:r>
            <a:endParaRPr lang="en-US" sz="28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descr="The Eysenck Personality Questionnaire (EPQ)"/>
          <p:cNvPicPr>
            <a:picLocks noChangeAspect="1" noChangeArrowheads="1"/>
          </p:cNvPicPr>
          <p:nvPr/>
        </p:nvPicPr>
        <p:blipFill>
          <a:blip r:embed="rId2" cstate="print"/>
          <a:srcRect/>
          <a:stretch>
            <a:fillRect/>
          </a:stretch>
        </p:blipFill>
        <p:spPr bwMode="auto">
          <a:xfrm>
            <a:off x="1828800" y="609600"/>
            <a:ext cx="5486400" cy="5486400"/>
          </a:xfrm>
          <a:prstGeom prst="rect">
            <a:avLst/>
          </a:prstGeom>
          <a:noFill/>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57400" y="155448"/>
            <a:ext cx="8229600" cy="1252728"/>
          </a:xfrm>
        </p:spPr>
        <p:txBody>
          <a:bodyPr/>
          <a:lstStyle/>
          <a:p>
            <a:r>
              <a:rPr lang="en-US" dirty="0" smtClean="0"/>
              <a:t>Types of Personality</a:t>
            </a:r>
            <a:endParaRPr lang="en-US" dirty="0"/>
          </a:p>
        </p:txBody>
      </p:sp>
      <p:sp>
        <p:nvSpPr>
          <p:cNvPr id="3" name="Content Placeholder 2"/>
          <p:cNvSpPr>
            <a:spLocks noGrp="1"/>
          </p:cNvSpPr>
          <p:nvPr>
            <p:ph idx="1"/>
          </p:nvPr>
        </p:nvSpPr>
        <p:spPr>
          <a:xfrm>
            <a:off x="457200" y="1676400"/>
            <a:ext cx="8229600" cy="4625609"/>
          </a:xfrm>
        </p:spPr>
        <p:txBody>
          <a:bodyPr>
            <a:noAutofit/>
          </a:bodyPr>
          <a:lstStyle/>
          <a:p>
            <a:r>
              <a:rPr lang="en-US" sz="2800" dirty="0" smtClean="0"/>
              <a:t>Recently, psychologists have attempted to study personality in their own way.</a:t>
            </a:r>
          </a:p>
          <a:p>
            <a:r>
              <a:rPr lang="en-US" sz="2800" dirty="0" smtClean="0"/>
              <a:t> They have formulated various theories to explain personality.</a:t>
            </a:r>
          </a:p>
          <a:p>
            <a:r>
              <a:rPr lang="en-US" sz="2800" dirty="0" smtClean="0"/>
              <a:t> These are divided into two types, viz., types and traits theories.</a:t>
            </a:r>
          </a:p>
          <a:p>
            <a:r>
              <a:rPr lang="en-US" sz="2800" dirty="0" smtClean="0"/>
              <a:t> Both these theories of personality focus on people’s personal characteristics</a:t>
            </a:r>
          </a:p>
          <a:p>
            <a:r>
              <a:rPr lang="en-US" sz="2800" dirty="0" smtClean="0"/>
              <a:t> However, ‘type’ theorists and ‘trait’ theorists differ in the ways they use characteristics to describe people.</a:t>
            </a:r>
            <a:endParaRPr lang="en-US" sz="28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4600" y="155448"/>
            <a:ext cx="8229600" cy="1252728"/>
          </a:xfrm>
        </p:spPr>
        <p:txBody>
          <a:bodyPr/>
          <a:lstStyle/>
          <a:p>
            <a:r>
              <a:rPr lang="en-US" dirty="0" smtClean="0"/>
              <a:t>Type  Theories</a:t>
            </a:r>
            <a:endParaRPr lang="en-US" dirty="0"/>
          </a:p>
        </p:txBody>
      </p:sp>
      <p:sp>
        <p:nvSpPr>
          <p:cNvPr id="3" name="Content Placeholder 2"/>
          <p:cNvSpPr>
            <a:spLocks noGrp="1"/>
          </p:cNvSpPr>
          <p:nvPr>
            <p:ph idx="1"/>
          </p:nvPr>
        </p:nvSpPr>
        <p:spPr/>
        <p:txBody>
          <a:bodyPr>
            <a:normAutofit fontScale="85000" lnSpcReduction="10000"/>
          </a:bodyPr>
          <a:lstStyle/>
          <a:p>
            <a:r>
              <a:rPr lang="en-US" dirty="0" smtClean="0"/>
              <a:t>Type theorists have explained personality on the basis of physique and temperament. Temperament refers to emotional aspect of the personality like changes in mood, tensions, excitement, etc. A ‘type’ is simply a class of individuals said to share a common collection of characteristics.</a:t>
            </a:r>
          </a:p>
          <a:p>
            <a:r>
              <a:rPr lang="en-US" dirty="0" smtClean="0"/>
              <a:t> Three important ‘Type theories’ of personality are explained here:</a:t>
            </a:r>
          </a:p>
          <a:p>
            <a:r>
              <a:rPr lang="en-US" dirty="0" smtClean="0"/>
              <a:t> 1. Jung’s Classification</a:t>
            </a:r>
          </a:p>
          <a:p>
            <a:r>
              <a:rPr lang="en-US" dirty="0" smtClean="0"/>
              <a:t> 2. </a:t>
            </a:r>
            <a:r>
              <a:rPr lang="en-US" dirty="0" err="1" smtClean="0"/>
              <a:t>Kretschmer’s</a:t>
            </a:r>
            <a:r>
              <a:rPr lang="en-US" dirty="0" smtClean="0"/>
              <a:t> Classification</a:t>
            </a:r>
          </a:p>
          <a:p>
            <a:r>
              <a:rPr lang="en-US" dirty="0" smtClean="0"/>
              <a:t> 3. Sheldon’s Classification</a:t>
            </a:r>
          </a:p>
          <a:p>
            <a:r>
              <a:rPr lang="en-US" dirty="0" smtClean="0"/>
              <a:t> 4. Friedman’s &amp; </a:t>
            </a:r>
            <a:r>
              <a:rPr lang="en-US" dirty="0" err="1" smtClean="0"/>
              <a:t>Rosenman’s</a:t>
            </a:r>
            <a:r>
              <a:rPr lang="en-US" dirty="0" smtClean="0"/>
              <a:t> Classification</a:t>
            </a:r>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28800" y="155448"/>
            <a:ext cx="8229600" cy="1252728"/>
          </a:xfrm>
        </p:spPr>
        <p:txBody>
          <a:bodyPr/>
          <a:lstStyle/>
          <a:p>
            <a:r>
              <a:rPr lang="en-US" dirty="0" smtClean="0"/>
              <a:t>Jung’s  Classification </a:t>
            </a:r>
            <a:endParaRPr lang="en-US" dirty="0"/>
          </a:p>
        </p:txBody>
      </p:sp>
      <p:sp>
        <p:nvSpPr>
          <p:cNvPr id="3" name="Content Placeholder 2"/>
          <p:cNvSpPr>
            <a:spLocks noGrp="1"/>
          </p:cNvSpPr>
          <p:nvPr>
            <p:ph idx="1"/>
          </p:nvPr>
        </p:nvSpPr>
        <p:spPr/>
        <p:txBody>
          <a:bodyPr>
            <a:normAutofit/>
          </a:bodyPr>
          <a:lstStyle/>
          <a:p>
            <a:r>
              <a:rPr lang="en-US" sz="2800" dirty="0" smtClean="0"/>
              <a:t>CG Jung has classified personality on the basis of sociability character as Introverts and Extraverts.</a:t>
            </a:r>
          </a:p>
          <a:p>
            <a:pPr>
              <a:buNone/>
            </a:pPr>
            <a:r>
              <a:rPr lang="en-US" sz="2800" dirty="0" smtClean="0"/>
              <a:t>  </a:t>
            </a:r>
          </a:p>
          <a:p>
            <a:r>
              <a:rPr lang="en-US" sz="2800" dirty="0" smtClean="0"/>
              <a:t> Introverts are described as people who share characteristics such as shyness, social withdrawal, and tendency to talk less. Because of these characteristics these people appear to be self-centered, unable to adjust easily in social situations. They are not easily suggestible. They are future oriented, very sensible and rigid in ideas.</a:t>
            </a:r>
            <a:endParaRPr lang="en-US" sz="2800"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155448"/>
            <a:ext cx="8229600" cy="1252728"/>
          </a:xfrm>
        </p:spPr>
        <p:txBody>
          <a:bodyPr/>
          <a:lstStyle/>
          <a:p>
            <a:r>
              <a:rPr lang="en-US" dirty="0" smtClean="0"/>
              <a:t>Jung’s  Classification </a:t>
            </a:r>
            <a:endParaRPr lang="en-US" dirty="0"/>
          </a:p>
        </p:txBody>
      </p:sp>
      <p:sp>
        <p:nvSpPr>
          <p:cNvPr id="3" name="Content Placeholder 2"/>
          <p:cNvSpPr>
            <a:spLocks noGrp="1"/>
          </p:cNvSpPr>
          <p:nvPr>
            <p:ph idx="1"/>
          </p:nvPr>
        </p:nvSpPr>
        <p:spPr>
          <a:xfrm>
            <a:off x="457200" y="1447800"/>
            <a:ext cx="8229600" cy="4625609"/>
          </a:xfrm>
        </p:spPr>
        <p:txBody>
          <a:bodyPr>
            <a:noAutofit/>
          </a:bodyPr>
          <a:lstStyle/>
          <a:p>
            <a:r>
              <a:rPr lang="en-US" sz="2400" dirty="0" smtClean="0"/>
              <a:t>Extraverts share a tendency to be outgoing, friendly, talkative, and social in nature. They prefer social contacts, generous, sportive, and courageous. They are happy-go-lucky persons and show interest in present reality than future. They express their feelings openly. Take decisions quickly and act upon quickly. They are not affected easily by difficulties.</a:t>
            </a:r>
          </a:p>
          <a:p>
            <a:endParaRPr lang="en-US" sz="2400" dirty="0" smtClean="0"/>
          </a:p>
          <a:p>
            <a:r>
              <a:rPr lang="en-US" sz="2400" dirty="0" smtClean="0"/>
              <a:t> </a:t>
            </a:r>
            <a:r>
              <a:rPr lang="en-US" sz="2400" dirty="0" err="1" smtClean="0"/>
              <a:t>Ambiverts</a:t>
            </a:r>
            <a:r>
              <a:rPr lang="en-US" sz="2400" dirty="0" smtClean="0"/>
              <a:t>: There are only few people who are pure introverts or pure extraverts. The remaining majority of people possess both the qualities of introverts and extraverts.</a:t>
            </a:r>
            <a:endParaRPr lang="en-US" sz="2400"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3794" name="Picture 2" descr="https://image.slidesharecdn.com/unit5personality-170328053150/95/unit-5-personality-9-638.jpg?cb=1490679158"/>
          <p:cNvPicPr>
            <a:picLocks noChangeAspect="1" noChangeArrowheads="1"/>
          </p:cNvPicPr>
          <p:nvPr/>
        </p:nvPicPr>
        <p:blipFill>
          <a:blip r:embed="rId2" cstate="print"/>
          <a:srcRect/>
          <a:stretch>
            <a:fillRect/>
          </a:stretch>
        </p:blipFill>
        <p:spPr bwMode="auto">
          <a:xfrm>
            <a:off x="1524000" y="1152524"/>
            <a:ext cx="6076950" cy="4562476"/>
          </a:xfrm>
          <a:prstGeom prst="rect">
            <a:avLst/>
          </a:prstGeom>
          <a:noFill/>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155448"/>
            <a:ext cx="8229600" cy="1252728"/>
          </a:xfrm>
        </p:spPr>
        <p:txBody>
          <a:bodyPr/>
          <a:lstStyle/>
          <a:p>
            <a:r>
              <a:rPr lang="en-US" dirty="0" err="1" smtClean="0"/>
              <a:t>Kretschmer’s</a:t>
            </a:r>
            <a:r>
              <a:rPr lang="en-US" dirty="0" smtClean="0"/>
              <a:t>  Classification</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From his studies on mental patients, he found that certain body types are associated with particular types of mental disorders. He has classified personalities into four types:</a:t>
            </a:r>
          </a:p>
          <a:p>
            <a:pPr>
              <a:buNone/>
            </a:pPr>
            <a:endParaRPr lang="en-US" dirty="0" smtClean="0"/>
          </a:p>
          <a:p>
            <a:r>
              <a:rPr lang="en-US" dirty="0" smtClean="0"/>
              <a:t> </a:t>
            </a:r>
            <a:r>
              <a:rPr lang="en-US" dirty="0" err="1" smtClean="0"/>
              <a:t>Pyknic</a:t>
            </a:r>
            <a:r>
              <a:rPr lang="en-US" dirty="0" smtClean="0"/>
              <a:t> type: These are people who are short and having round body. They will have personality traits of extroverts. These people are more prone to suffer from a mental disorder called (MDP).</a:t>
            </a:r>
          </a:p>
          <a:p>
            <a:pPr>
              <a:buNone/>
            </a:pPr>
            <a:r>
              <a:rPr lang="en-US" dirty="0" smtClean="0"/>
              <a:t> </a:t>
            </a:r>
          </a:p>
          <a:p>
            <a:r>
              <a:rPr lang="en-US" dirty="0" smtClean="0"/>
              <a:t> </a:t>
            </a:r>
            <a:r>
              <a:rPr lang="en-US" dirty="0" err="1" smtClean="0"/>
              <a:t>Asthenic</a:t>
            </a:r>
            <a:r>
              <a:rPr lang="en-US" dirty="0" smtClean="0"/>
              <a:t> type/Leptosomatic: These people will have a slender or slim body. They will have the personality traits of introverts. These people are more prone to suffer from a serious mental disorder called Schizophrenia.</a:t>
            </a:r>
            <a:br>
              <a:rPr lang="en-US" dirty="0" smtClean="0"/>
            </a:br>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155448"/>
            <a:ext cx="8229600" cy="1252728"/>
          </a:xfrm>
        </p:spPr>
        <p:txBody>
          <a:bodyPr/>
          <a:lstStyle/>
          <a:p>
            <a:r>
              <a:rPr lang="en-US" dirty="0" err="1" smtClean="0"/>
              <a:t>Kretschmer’s</a:t>
            </a:r>
            <a:r>
              <a:rPr lang="en-US" dirty="0" smtClean="0"/>
              <a:t>  Classification</a:t>
            </a:r>
            <a:endParaRPr lang="en-US" dirty="0"/>
          </a:p>
        </p:txBody>
      </p:sp>
      <p:sp>
        <p:nvSpPr>
          <p:cNvPr id="3" name="Content Placeholder 2"/>
          <p:cNvSpPr>
            <a:spLocks noGrp="1"/>
          </p:cNvSpPr>
          <p:nvPr>
            <p:ph idx="1"/>
          </p:nvPr>
        </p:nvSpPr>
        <p:spPr/>
        <p:txBody>
          <a:bodyPr>
            <a:normAutofit fontScale="85000" lnSpcReduction="10000"/>
          </a:bodyPr>
          <a:lstStyle/>
          <a:p>
            <a:r>
              <a:rPr lang="en-US" dirty="0" smtClean="0"/>
              <a:t>Athletic type: These people will have strong body. They are more energetic and aggressive. They will be strong enough, determined, adventurous and balanced. They are comparable with </a:t>
            </a:r>
            <a:r>
              <a:rPr lang="en-US" dirty="0" err="1" smtClean="0"/>
              <a:t>ambiverts</a:t>
            </a:r>
            <a:r>
              <a:rPr lang="en-US" dirty="0" smtClean="0"/>
              <a:t>. They are more prone to suffer from MDP.</a:t>
            </a:r>
          </a:p>
          <a:p>
            <a:pPr>
              <a:buNone/>
            </a:pPr>
            <a:endParaRPr lang="en-US" dirty="0" smtClean="0"/>
          </a:p>
          <a:p>
            <a:r>
              <a:rPr lang="en-US" dirty="0" smtClean="0"/>
              <a:t> Dysplastic type: These people will have un- proportionate body and do not belong to any of the three types mentioned above. This disproportion is due to hormonal imbalance. Their </a:t>
            </a:r>
            <a:r>
              <a:rPr lang="en-US" dirty="0" err="1" smtClean="0"/>
              <a:t>behaviour</a:t>
            </a:r>
            <a:r>
              <a:rPr lang="en-US" dirty="0" smtClean="0"/>
              <a:t> and personality are also imbalanced.</a:t>
            </a:r>
          </a:p>
          <a:p>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THEORETICAL  PERSPECTIVES  OF  PSYCHOLOGY</a:t>
            </a:r>
            <a:endParaRPr lang="en-US" dirty="0"/>
          </a:p>
        </p:txBody>
      </p:sp>
      <p:sp>
        <p:nvSpPr>
          <p:cNvPr id="3" name="Content Placeholder 2"/>
          <p:cNvSpPr>
            <a:spLocks noGrp="1"/>
          </p:cNvSpPr>
          <p:nvPr>
            <p:ph idx="1"/>
          </p:nvPr>
        </p:nvSpPr>
        <p:spPr>
          <a:xfrm>
            <a:off x="457200" y="2384791"/>
            <a:ext cx="8229600" cy="4625609"/>
          </a:xfrm>
        </p:spPr>
        <p:txBody>
          <a:bodyPr/>
          <a:lstStyle/>
          <a:p>
            <a:r>
              <a:rPr lang="en-US" u="sng" dirty="0" smtClean="0"/>
              <a:t>SUBMITTED  BY</a:t>
            </a:r>
            <a:r>
              <a:rPr lang="en-US" dirty="0" smtClean="0"/>
              <a:t> : SANIYA  ALI</a:t>
            </a:r>
          </a:p>
          <a:p>
            <a:pPr>
              <a:buNone/>
            </a:pPr>
            <a:r>
              <a:rPr lang="en-US" dirty="0" smtClean="0"/>
              <a:t>                                       :  M.A. PSYCHOLOGY</a:t>
            </a:r>
          </a:p>
          <a:p>
            <a:pPr>
              <a:buNone/>
            </a:pPr>
            <a:r>
              <a:rPr lang="en-US" dirty="0" smtClean="0"/>
              <a:t>                                       :  SEMESTER  I</a:t>
            </a:r>
          </a:p>
          <a:p>
            <a:pPr>
              <a:buNone/>
            </a:pPr>
            <a:r>
              <a:rPr lang="en-US" dirty="0" smtClean="0"/>
              <a:t>                                       :  UCSSH  (MLSU)  </a:t>
            </a:r>
          </a:p>
          <a:p>
            <a:endParaRPr lang="en-US" dirty="0" smtClean="0"/>
          </a:p>
          <a:p>
            <a:r>
              <a:rPr lang="en-US" u="sng" dirty="0" smtClean="0"/>
              <a:t>SUBMITTED  TO</a:t>
            </a:r>
            <a:r>
              <a:rPr lang="en-US" dirty="0" smtClean="0"/>
              <a:t> :  Dr. HEMA  MEHAR  MAM</a:t>
            </a:r>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9938" name="Picture 2" descr="Unit 5 personality"/>
          <p:cNvPicPr>
            <a:picLocks noChangeAspect="1" noChangeArrowheads="1"/>
          </p:cNvPicPr>
          <p:nvPr/>
        </p:nvPicPr>
        <p:blipFill>
          <a:blip r:embed="rId2" cstate="print"/>
          <a:srcRect/>
          <a:stretch>
            <a:fillRect/>
          </a:stretch>
        </p:blipFill>
        <p:spPr bwMode="auto">
          <a:xfrm>
            <a:off x="1295400" y="914400"/>
            <a:ext cx="6576807" cy="4937760"/>
          </a:xfrm>
          <a:prstGeom prst="rect">
            <a:avLst/>
          </a:prstGeom>
          <a:ln w="228600" cap="sq" cmpd="thickThin">
            <a:solidFill>
              <a:srgbClr val="000000"/>
            </a:solidFill>
            <a:prstDash val="solid"/>
            <a:miter lim="800000"/>
          </a:ln>
          <a:effectLst>
            <a:innerShdw blurRad="76200">
              <a:srgbClr val="000000"/>
            </a:innerShdw>
          </a:effectLst>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1252728"/>
          </a:xfrm>
        </p:spPr>
        <p:txBody>
          <a:bodyPr/>
          <a:lstStyle/>
          <a:p>
            <a:r>
              <a:rPr lang="en-US" dirty="0" smtClean="0"/>
              <a:t>Sheldon’s  Classification </a:t>
            </a:r>
            <a:endParaRPr lang="en-US" dirty="0"/>
          </a:p>
        </p:txBody>
      </p:sp>
      <p:sp>
        <p:nvSpPr>
          <p:cNvPr id="3" name="Content Placeholder 2"/>
          <p:cNvSpPr>
            <a:spLocks noGrp="1"/>
          </p:cNvSpPr>
          <p:nvPr>
            <p:ph idx="1"/>
          </p:nvPr>
        </p:nvSpPr>
        <p:spPr>
          <a:xfrm>
            <a:off x="457200" y="1470391"/>
            <a:ext cx="8229600" cy="4625609"/>
          </a:xfrm>
        </p:spPr>
        <p:txBody>
          <a:bodyPr>
            <a:noAutofit/>
          </a:bodyPr>
          <a:lstStyle/>
          <a:p>
            <a:r>
              <a:rPr lang="en-US" sz="2400" dirty="0" smtClean="0"/>
              <a:t>He has divided people into three types:</a:t>
            </a:r>
          </a:p>
          <a:p>
            <a:r>
              <a:rPr lang="en-US" sz="2400" dirty="0" smtClean="0"/>
              <a:t> </a:t>
            </a:r>
            <a:r>
              <a:rPr lang="en-US" sz="2400" u="sng" dirty="0" smtClean="0"/>
              <a:t>Endomorphic</a:t>
            </a:r>
            <a:r>
              <a:rPr lang="en-US" sz="2400" dirty="0" smtClean="0"/>
              <a:t>: These people will have soft, fat and round body, having predominance of abdominal region. They are sociable and relaxed (can be compared to </a:t>
            </a:r>
            <a:r>
              <a:rPr lang="en-US" sz="2400" dirty="0" err="1" smtClean="0"/>
              <a:t>pyknic</a:t>
            </a:r>
            <a:r>
              <a:rPr lang="en-US" sz="2400" dirty="0" smtClean="0"/>
              <a:t> type). </a:t>
            </a:r>
          </a:p>
          <a:p>
            <a:r>
              <a:rPr lang="en-US" sz="2400" dirty="0" smtClean="0"/>
              <a:t> </a:t>
            </a:r>
            <a:r>
              <a:rPr lang="en-US" sz="2400" u="sng" dirty="0" err="1" smtClean="0"/>
              <a:t>Ectomorphic</a:t>
            </a:r>
            <a:r>
              <a:rPr lang="en-US" sz="2400" dirty="0" smtClean="0"/>
              <a:t>: These are the people who are tall, thin and flat </a:t>
            </a:r>
            <a:r>
              <a:rPr lang="en-US" sz="2400" dirty="0" err="1" smtClean="0"/>
              <a:t>chested</a:t>
            </a:r>
            <a:r>
              <a:rPr lang="en-US" sz="2400" dirty="0" smtClean="0"/>
              <a:t>, having the skin, bones and neural structure predominantly. They are shy, reserved and self-conscious (can be compared with </a:t>
            </a:r>
            <a:r>
              <a:rPr lang="en-US" sz="2400" dirty="0" err="1" smtClean="0"/>
              <a:t>asthenic</a:t>
            </a:r>
            <a:r>
              <a:rPr lang="en-US" sz="2400" dirty="0" smtClean="0"/>
              <a:t>/Leptosomatic type). </a:t>
            </a:r>
          </a:p>
          <a:p>
            <a:r>
              <a:rPr lang="en-US" sz="2400" u="sng" dirty="0" err="1" smtClean="0"/>
              <a:t>Mesomorphic</a:t>
            </a:r>
            <a:r>
              <a:rPr lang="en-US" sz="2400" dirty="0" smtClean="0"/>
              <a:t>: These people are well built with heavy and strong muscles appear predominantly. They are physically active, noisy, adventurous by nature (can be compared to athletic type).</a:t>
            </a:r>
            <a:endParaRPr lang="en-US" sz="2400"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AutoShape 2" descr="JaypeeDigital | eBook Reader"/>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47108" name="AutoShape 4" descr="JaypeeDigital | eBook Reader"/>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47110" name="AutoShape 6" descr="JaypeeDigital | eBook Reader"/>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pic>
        <p:nvPicPr>
          <p:cNvPr id="47114" name="Picture 10" descr="Unit 5 personality"/>
          <p:cNvPicPr>
            <a:picLocks noChangeAspect="1" noChangeArrowheads="1"/>
          </p:cNvPicPr>
          <p:nvPr/>
        </p:nvPicPr>
        <p:blipFill>
          <a:blip r:embed="rId2" cstate="print"/>
          <a:srcRect/>
          <a:stretch>
            <a:fillRect/>
          </a:stretch>
        </p:blipFill>
        <p:spPr bwMode="auto">
          <a:xfrm>
            <a:off x="1219200" y="923924"/>
            <a:ext cx="6698600" cy="5029200"/>
          </a:xfrm>
          <a:prstGeom prst="rect">
            <a:avLst/>
          </a:prstGeom>
          <a:noFill/>
        </p:spPr>
      </p:pic>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155448"/>
            <a:ext cx="8229600" cy="1252728"/>
          </a:xfrm>
        </p:spPr>
        <p:txBody>
          <a:bodyPr>
            <a:normAutofit fontScale="90000"/>
          </a:bodyPr>
          <a:lstStyle/>
          <a:p>
            <a:r>
              <a:rPr lang="en-US" dirty="0" smtClean="0"/>
              <a:t>Friedman’s and </a:t>
            </a:r>
            <a:r>
              <a:rPr lang="en-US" dirty="0" err="1" smtClean="0"/>
              <a:t>Rosenman’s</a:t>
            </a:r>
            <a:r>
              <a:rPr lang="en-US" dirty="0" smtClean="0"/>
              <a:t> Classification</a:t>
            </a:r>
            <a:endParaRPr lang="en-US" dirty="0"/>
          </a:p>
        </p:txBody>
      </p:sp>
      <p:sp>
        <p:nvSpPr>
          <p:cNvPr id="3" name="Content Placeholder 2"/>
          <p:cNvSpPr>
            <a:spLocks noGrp="1"/>
          </p:cNvSpPr>
          <p:nvPr>
            <p:ph idx="1"/>
          </p:nvPr>
        </p:nvSpPr>
        <p:spPr>
          <a:xfrm>
            <a:off x="457200" y="1546591"/>
            <a:ext cx="8229600" cy="4625609"/>
          </a:xfrm>
        </p:spPr>
        <p:txBody>
          <a:bodyPr>
            <a:noAutofit/>
          </a:bodyPr>
          <a:lstStyle/>
          <a:p>
            <a:r>
              <a:rPr lang="en-US" sz="2400" dirty="0" smtClean="0"/>
              <a:t>Type A and Type B personality theory describes two contrasting personality types. </a:t>
            </a:r>
          </a:p>
          <a:p>
            <a:r>
              <a:rPr lang="en-US" sz="2400" dirty="0" smtClean="0"/>
              <a:t>Type A: The theory describes Type A individuals as rude, ambitious, rigidly organized, highly status- conscious, sensitive, impatient, anxious, proactive, and concerned with time management. People with Type A personalities are often high-achieving "workaholics." They push themselves with deadlines, and hate both delays and ambivalence.  </a:t>
            </a:r>
          </a:p>
          <a:p>
            <a:r>
              <a:rPr lang="en-US" sz="2400" dirty="0" smtClean="0"/>
              <a:t> Type A behavior is expressed through three major symptoms: (1) free-floating hostility/unfriendliness, which can be triggered by even minor incidents; (2) time urgency and impatience,(3) a competitive drive.</a:t>
            </a:r>
            <a:endParaRPr lang="en-US" sz="2400"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47800" y="155448"/>
            <a:ext cx="8229600" cy="1252728"/>
          </a:xfrm>
        </p:spPr>
        <p:txBody>
          <a:bodyPr>
            <a:normAutofit fontScale="90000"/>
          </a:bodyPr>
          <a:lstStyle/>
          <a:p>
            <a:r>
              <a:rPr lang="en-US" dirty="0" smtClean="0"/>
              <a:t>Friedman’s and </a:t>
            </a:r>
            <a:r>
              <a:rPr lang="en-US" dirty="0" err="1" smtClean="0"/>
              <a:t>Rosenman’s</a:t>
            </a:r>
            <a:r>
              <a:rPr lang="en-US" dirty="0" smtClean="0"/>
              <a:t> Classification</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Type B personality, by definition, are noted to live at lower stress levels. They typically work steadily, and may enjoy achievement. </a:t>
            </a:r>
          </a:p>
          <a:p>
            <a:r>
              <a:rPr lang="en-US" dirty="0" smtClean="0"/>
              <a:t> When faced with competition, they may focus less on winning or losing than their Type A counterparts, and more on enjoying the game regardless of winning or losing. </a:t>
            </a:r>
          </a:p>
          <a:p>
            <a:r>
              <a:rPr lang="en-US" dirty="0" smtClean="0"/>
              <a:t> Type B individuals are sometimes attracted to careers of creativity: writer, </a:t>
            </a:r>
            <a:r>
              <a:rPr lang="en-US" dirty="0" err="1" smtClean="0"/>
              <a:t>counsellor</a:t>
            </a:r>
            <a:r>
              <a:rPr lang="en-US" dirty="0" smtClean="0"/>
              <a:t>, therapist, actor or actress. </a:t>
            </a:r>
          </a:p>
          <a:p>
            <a:r>
              <a:rPr lang="en-US" dirty="0" smtClean="0"/>
              <a:t> However, network and computer systems managers, professors, and judges are more likely to be Type B individuals as well. Their personal character may enjoy exploring ideas and concepts. They are often reflective, and think of the "outer and inner world".</a:t>
            </a:r>
            <a:endParaRPr lang="en-U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5298" name="Picture 2" descr="Thanks For Watching Wallpapers - Wallpaper Cave"/>
          <p:cNvPicPr>
            <a:picLocks noChangeAspect="1" noChangeArrowheads="1"/>
          </p:cNvPicPr>
          <p:nvPr/>
        </p:nvPicPr>
        <p:blipFill>
          <a:blip r:embed="rId2" cstate="print"/>
          <a:srcRect/>
          <a:stretch>
            <a:fillRect/>
          </a:stretch>
        </p:blipFill>
        <p:spPr bwMode="auto">
          <a:xfrm>
            <a:off x="1036320" y="701040"/>
            <a:ext cx="7193280" cy="5394960"/>
          </a:xfrm>
          <a:prstGeom prst="rect">
            <a:avLst/>
          </a:prstGeom>
          <a:ln w="88900" cap="sq" cmpd="thickThin">
            <a:solidFill>
              <a:srgbClr val="000000"/>
            </a:solidFill>
            <a:prstDash val="solid"/>
            <a:miter lim="800000"/>
          </a:ln>
          <a:effectLst>
            <a:innerShdw blurRad="76200">
              <a:srgbClr val="000000"/>
            </a:innerShdw>
          </a:effectLst>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PERSONALITY  -  (CONCEPTS)</a:t>
            </a:r>
            <a:endParaRPr lang="en-US" dirty="0"/>
          </a:p>
        </p:txBody>
      </p:sp>
      <p:sp>
        <p:nvSpPr>
          <p:cNvPr id="3" name="Content Placeholder 2"/>
          <p:cNvSpPr>
            <a:spLocks noGrp="1"/>
          </p:cNvSpPr>
          <p:nvPr>
            <p:ph idx="1"/>
          </p:nvPr>
        </p:nvSpPr>
        <p:spPr>
          <a:xfrm>
            <a:off x="457200" y="1698991"/>
            <a:ext cx="8229600" cy="4625609"/>
          </a:xfrm>
        </p:spPr>
        <p:txBody>
          <a:bodyPr>
            <a:noAutofit/>
          </a:bodyPr>
          <a:lstStyle/>
          <a:p>
            <a:r>
              <a:rPr lang="en-US" sz="2400" dirty="0" smtClean="0"/>
              <a:t>The word personality comes from the Latin root persona, meaning "mask." According to this root, personality is the impression we make on others; the mask we present to the world. </a:t>
            </a:r>
          </a:p>
          <a:p>
            <a:r>
              <a:rPr lang="en-US" sz="2400" dirty="0" smtClean="0"/>
              <a:t> Personality is defined as "a unique set of traits and characteristics, relatively stable over time.“ The definition further suggests that personality does not change from day to day. Over the short-term, our personalities are relatively set or stable.</a:t>
            </a:r>
          </a:p>
          <a:p>
            <a:pPr>
              <a:buNone/>
            </a:pPr>
            <a:r>
              <a:rPr lang="en-US" sz="2400" dirty="0" smtClean="0"/>
              <a:t>      However, definition does not suggest that personality is somehow rigid, unchangeable, and cast in concrete. Definition recognizes that, over a longer term, personality may change.</a:t>
            </a:r>
          </a:p>
          <a:p>
            <a:pPr>
              <a:buNone/>
            </a:pPr>
            <a:r>
              <a:rPr lang="en-US" sz="2400" dirty="0" smtClean="0"/>
              <a:t/>
            </a:r>
            <a:br>
              <a:rPr lang="en-US" sz="2400" dirty="0" smtClean="0"/>
            </a:br>
            <a:endParaRPr lang="en-US" sz="24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PERSONALITY – (DEFINITION)</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J.B. Watson (1930) : “ Personality is the sum of activities that can be discovered by actual observations over a long enough period of time to give reliable information.”</a:t>
            </a:r>
          </a:p>
          <a:p>
            <a:pPr>
              <a:buNone/>
            </a:pPr>
            <a:endParaRPr lang="en-US" dirty="0" smtClean="0"/>
          </a:p>
          <a:p>
            <a:r>
              <a:rPr lang="en-US" dirty="0" smtClean="0"/>
              <a:t>  M. Prince (1929): Personality is the sum total of all biological innate dispositions, impulses, tendencies, appetites, and instincts of the individual and the dispositions and tendencies acquired by experience.”</a:t>
            </a:r>
          </a:p>
          <a:p>
            <a:endParaRPr lang="en-US" dirty="0" smtClean="0"/>
          </a:p>
          <a:p>
            <a:r>
              <a:rPr lang="en-US" dirty="0" err="1" smtClean="0"/>
              <a:t>Allport</a:t>
            </a:r>
            <a:r>
              <a:rPr lang="en-US" dirty="0" smtClean="0"/>
              <a:t> (1948) defined “Personality is the dynamic organization within the individual of those psychophysical systems that determine his unique adjustment to his environment.”</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CHARACTERISTICS OF PERSONALITY</a:t>
            </a:r>
            <a:endParaRPr lang="en-US" dirty="0"/>
          </a:p>
        </p:txBody>
      </p:sp>
      <p:sp>
        <p:nvSpPr>
          <p:cNvPr id="3" name="Content Placeholder 2"/>
          <p:cNvSpPr>
            <a:spLocks noGrp="1"/>
          </p:cNvSpPr>
          <p:nvPr>
            <p:ph idx="1"/>
          </p:nvPr>
        </p:nvSpPr>
        <p:spPr>
          <a:xfrm>
            <a:off x="457200" y="2003791"/>
            <a:ext cx="8229600" cy="4625609"/>
          </a:xfrm>
        </p:spPr>
        <p:txBody>
          <a:bodyPr>
            <a:normAutofit fontScale="77500" lnSpcReduction="20000"/>
          </a:bodyPr>
          <a:lstStyle/>
          <a:p>
            <a:r>
              <a:rPr lang="en-US" dirty="0" smtClean="0"/>
              <a:t>Personality is an internal process that guides </a:t>
            </a:r>
            <a:r>
              <a:rPr lang="en-US" dirty="0" err="1" smtClean="0"/>
              <a:t>behaviour</a:t>
            </a:r>
            <a:r>
              <a:rPr lang="en-US" dirty="0" smtClean="0"/>
              <a:t>. </a:t>
            </a:r>
          </a:p>
          <a:p>
            <a:r>
              <a:rPr lang="en-US" dirty="0" smtClean="0"/>
              <a:t> Gordon </a:t>
            </a:r>
            <a:r>
              <a:rPr lang="en-US" dirty="0" err="1" smtClean="0"/>
              <a:t>Allport</a:t>
            </a:r>
            <a:r>
              <a:rPr lang="en-US" dirty="0" smtClean="0"/>
              <a:t> (1961) makes the point that personality is psychophysical, which means both physical and psychological. </a:t>
            </a:r>
          </a:p>
          <a:p>
            <a:r>
              <a:rPr lang="en-US" dirty="0" smtClean="0"/>
              <a:t>  Biological and genetic phenomena do have an impact on personality. </a:t>
            </a:r>
          </a:p>
          <a:p>
            <a:r>
              <a:rPr lang="en-US" dirty="0" smtClean="0"/>
              <a:t> Child (1968) makes the point that personality is stable – or at least relatively stable. </a:t>
            </a:r>
          </a:p>
          <a:p>
            <a:r>
              <a:rPr lang="en-US" dirty="0" smtClean="0"/>
              <a:t> Child (1968) includes consistency (within an individual) and difference (between individuals) in his definition.</a:t>
            </a:r>
          </a:p>
          <a:p>
            <a:r>
              <a:rPr lang="en-US" dirty="0" err="1" smtClean="0"/>
              <a:t>Allport</a:t>
            </a:r>
            <a:r>
              <a:rPr lang="en-US" dirty="0" smtClean="0"/>
              <a:t> (1961) refers to characteristic patterns of behavior within an individual.</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NATURE  OF  PERSONALITY</a:t>
            </a:r>
            <a:endParaRPr lang="en-US" dirty="0"/>
          </a:p>
        </p:txBody>
      </p:sp>
      <p:sp>
        <p:nvSpPr>
          <p:cNvPr id="3" name="Content Placeholder 2"/>
          <p:cNvSpPr>
            <a:spLocks noGrp="1"/>
          </p:cNvSpPr>
          <p:nvPr>
            <p:ph idx="1"/>
          </p:nvPr>
        </p:nvSpPr>
        <p:spPr/>
        <p:txBody>
          <a:bodyPr>
            <a:normAutofit lnSpcReduction="10000"/>
          </a:bodyPr>
          <a:lstStyle/>
          <a:p>
            <a:r>
              <a:rPr lang="en-US" dirty="0" smtClean="0"/>
              <a:t> It is relatively stable but dynamic in nature.</a:t>
            </a:r>
          </a:p>
          <a:p>
            <a:endParaRPr lang="en-US" dirty="0" smtClean="0"/>
          </a:p>
          <a:p>
            <a:r>
              <a:rPr lang="en-US" dirty="0" smtClean="0"/>
              <a:t>  Helps in adjusting the individual with the    environment</a:t>
            </a:r>
          </a:p>
          <a:p>
            <a:endParaRPr lang="en-US" dirty="0" smtClean="0"/>
          </a:p>
          <a:p>
            <a:r>
              <a:rPr lang="en-US" dirty="0" smtClean="0"/>
              <a:t>  It is consistent.</a:t>
            </a:r>
          </a:p>
          <a:p>
            <a:pPr>
              <a:buNone/>
            </a:pPr>
            <a:endParaRPr lang="en-US" dirty="0" smtClean="0"/>
          </a:p>
          <a:p>
            <a:r>
              <a:rPr lang="en-US" dirty="0" smtClean="0"/>
              <a:t>  It is unique</a:t>
            </a:r>
          </a:p>
          <a:p>
            <a:pPr>
              <a:buNone/>
            </a:pPr>
            <a:r>
              <a:rPr lang="en-US" dirty="0" smtClean="0"/>
              <a:t/>
            </a:r>
            <a:br>
              <a:rPr lang="en-US" dirty="0" smtClean="0"/>
            </a:b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DETERMINENTS OF PERSONALITY</a:t>
            </a:r>
            <a:endParaRPr lang="en-US" dirty="0"/>
          </a:p>
        </p:txBody>
      </p:sp>
      <p:sp>
        <p:nvSpPr>
          <p:cNvPr id="3" name="Content Placeholder 2"/>
          <p:cNvSpPr>
            <a:spLocks noGrp="1"/>
          </p:cNvSpPr>
          <p:nvPr>
            <p:ph idx="1"/>
          </p:nvPr>
        </p:nvSpPr>
        <p:spPr/>
        <p:txBody>
          <a:bodyPr>
            <a:normAutofit/>
          </a:bodyPr>
          <a:lstStyle/>
          <a:p>
            <a:r>
              <a:rPr lang="en-US" dirty="0" smtClean="0"/>
              <a:t> Personal factors such as physique, sex, nervous system</a:t>
            </a:r>
          </a:p>
          <a:p>
            <a:pPr>
              <a:buNone/>
            </a:pPr>
            <a:endParaRPr lang="en-US" dirty="0" smtClean="0"/>
          </a:p>
          <a:p>
            <a:r>
              <a:rPr lang="en-US" dirty="0" smtClean="0"/>
              <a:t> Environmental factors such as home and family, school, society etc.</a:t>
            </a:r>
          </a:p>
          <a:p>
            <a:pPr>
              <a:buNone/>
            </a:pPr>
            <a:endParaRPr lang="en-US" dirty="0" smtClean="0"/>
          </a:p>
          <a:p>
            <a:r>
              <a:rPr lang="en-US" dirty="0" smtClean="0"/>
              <a:t> Another classification  -  1. Biological factors 2. Psychological                  3. Social and cultural</a:t>
            </a:r>
          </a:p>
          <a:p>
            <a:pPr>
              <a:buNone/>
            </a:pPr>
            <a:endParaRPr lang="en-US" dirty="0" smtClean="0"/>
          </a:p>
          <a:p>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Biological </a:t>
            </a:r>
            <a:r>
              <a:rPr lang="en-US" dirty="0" err="1" smtClean="0"/>
              <a:t>determinents</a:t>
            </a:r>
            <a:endParaRPr lang="en-US" dirty="0"/>
          </a:p>
        </p:txBody>
      </p:sp>
      <p:sp>
        <p:nvSpPr>
          <p:cNvPr id="3" name="Content Placeholder 2"/>
          <p:cNvSpPr>
            <a:spLocks noGrp="1"/>
          </p:cNvSpPr>
          <p:nvPr>
            <p:ph idx="1"/>
          </p:nvPr>
        </p:nvSpPr>
        <p:spPr/>
        <p:txBody>
          <a:bodyPr/>
          <a:lstStyle/>
          <a:p>
            <a:r>
              <a:rPr lang="en-US" dirty="0" smtClean="0"/>
              <a:t>Hereditary influences</a:t>
            </a:r>
          </a:p>
          <a:p>
            <a:pPr>
              <a:buNone/>
            </a:pPr>
            <a:endParaRPr lang="en-US" dirty="0" smtClean="0"/>
          </a:p>
          <a:p>
            <a:r>
              <a:rPr lang="en-US" dirty="0" smtClean="0"/>
              <a:t>Nervous system</a:t>
            </a:r>
          </a:p>
          <a:p>
            <a:pPr>
              <a:buNone/>
            </a:pPr>
            <a:endParaRPr lang="en-US" dirty="0" smtClean="0"/>
          </a:p>
          <a:p>
            <a:r>
              <a:rPr lang="en-US" dirty="0" smtClean="0"/>
              <a:t>Body chemistry</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Psychological </a:t>
            </a:r>
            <a:r>
              <a:rPr lang="en-US" dirty="0" err="1" smtClean="0"/>
              <a:t>determinents</a:t>
            </a:r>
            <a:endParaRPr lang="en-US" dirty="0"/>
          </a:p>
        </p:txBody>
      </p:sp>
      <p:sp>
        <p:nvSpPr>
          <p:cNvPr id="3" name="Content Placeholder 2"/>
          <p:cNvSpPr>
            <a:spLocks noGrp="1"/>
          </p:cNvSpPr>
          <p:nvPr>
            <p:ph idx="1"/>
          </p:nvPr>
        </p:nvSpPr>
        <p:spPr/>
        <p:txBody>
          <a:bodyPr/>
          <a:lstStyle/>
          <a:p>
            <a:r>
              <a:rPr lang="en-US" dirty="0" smtClean="0"/>
              <a:t>Intelligence and mental functioning</a:t>
            </a:r>
          </a:p>
          <a:p>
            <a:pPr>
              <a:buNone/>
            </a:pPr>
            <a:endParaRPr lang="en-US" dirty="0" smtClean="0"/>
          </a:p>
          <a:p>
            <a:r>
              <a:rPr lang="en-US" dirty="0" smtClean="0"/>
              <a:t>Level of aspiration and achievement motivation</a:t>
            </a:r>
          </a:p>
          <a:p>
            <a:pPr>
              <a:buNone/>
            </a:pPr>
            <a:endParaRPr lang="en-US" dirty="0" smtClean="0"/>
          </a:p>
          <a:p>
            <a:r>
              <a:rPr lang="en-US" dirty="0" smtClean="0"/>
              <a:t> Will power</a:t>
            </a:r>
          </a:p>
          <a:p>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odule">
  <a:themeElements>
    <a:clrScheme name="Module">
      <a:dk1>
        <a:sysClr val="windowText" lastClr="000000"/>
      </a:dk1>
      <a:lt1>
        <a:sysClr val="window" lastClr="FFFFFF"/>
      </a:lt1>
      <a:dk2>
        <a:srgbClr val="5A6378"/>
      </a:dk2>
      <a:lt2>
        <a:srgbClr val="D4D4D6"/>
      </a:lt2>
      <a:accent1>
        <a:srgbClr val="F0AD00"/>
      </a:accent1>
      <a:accent2>
        <a:srgbClr val="60B5CC"/>
      </a:accent2>
      <a:accent3>
        <a:srgbClr val="E66C7D"/>
      </a:accent3>
      <a:accent4>
        <a:srgbClr val="6BB76D"/>
      </a:accent4>
      <a:accent5>
        <a:srgbClr val="E88651"/>
      </a:accent5>
      <a:accent6>
        <a:srgbClr val="C64847"/>
      </a:accent6>
      <a:hlink>
        <a:srgbClr val="168BBA"/>
      </a:hlink>
      <a:folHlink>
        <a:srgbClr val="680000"/>
      </a:folHlink>
    </a:clrScheme>
    <a:fontScheme name="Module">
      <a:maj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Modul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47500"/>
                <a:satMod val="137000"/>
              </a:schemeClr>
            </a:gs>
            <a:gs pos="55000">
              <a:schemeClr val="phClr">
                <a:shade val="69000"/>
                <a:satMod val="137000"/>
              </a:schemeClr>
            </a:gs>
            <a:gs pos="100000">
              <a:schemeClr val="phClr">
                <a:shade val="98000"/>
                <a:satMod val="137000"/>
              </a:schemeClr>
            </a:gs>
          </a:gsLst>
          <a:lin ang="16200000" scaled="0"/>
        </a:gradFill>
      </a:fillStyleLst>
      <a:lnStyleLst>
        <a:ln w="6350" cap="rnd" cmpd="sng" algn="ctr">
          <a:solidFill>
            <a:schemeClr val="phClr">
              <a:shade val="95000"/>
              <a:satMod val="105000"/>
            </a:schemeClr>
          </a:solidFill>
          <a:prstDash val="solid"/>
        </a:ln>
        <a:ln w="48000" cap="flat" cmpd="thickThin" algn="ctr">
          <a:solidFill>
            <a:schemeClr val="phClr"/>
          </a:solidFill>
          <a:prstDash val="solid"/>
        </a:ln>
        <a:ln w="48500" cap="flat" cmpd="thickThin" algn="ctr">
          <a:solidFill>
            <a:schemeClr val="phClr"/>
          </a:solidFill>
          <a:prstDash val="solid"/>
        </a:ln>
      </a:lnStyleLst>
      <a:effectStyleLst>
        <a:effectStyle>
          <a:effectLst>
            <a:outerShdw blurRad="45000" dist="25000" dir="5400000" rotWithShape="0">
              <a:srgbClr val="000000">
                <a:alpha val="38000"/>
              </a:srgbClr>
            </a:outerShdw>
          </a:effectLst>
        </a:effectStyle>
        <a:effectStyle>
          <a:effectLst>
            <a:outerShdw blurRad="39000" dist="25400" dir="5400000" rotWithShape="0">
              <a:srgbClr val="000000">
                <a:alpha val="38000"/>
              </a:srgbClr>
            </a:outerShdw>
          </a:effectLst>
        </a:effectStyle>
        <a:effectStyle>
          <a:effectLst>
            <a:outerShdw blurRad="39000" dist="25400" dir="5400000" rotWithShape="0">
              <a:srgbClr val="000000">
                <a:alpha val="38000"/>
              </a:srgbClr>
            </a:outerShdw>
          </a:effectLst>
          <a:scene3d>
            <a:camera prst="orthographicFront" fov="0">
              <a:rot lat="0" lon="0" rev="0"/>
            </a:camera>
            <a:lightRig rig="threePt" dir="t">
              <a:rot lat="0" lon="0" rev="1800000"/>
            </a:lightRig>
          </a:scene3d>
          <a:sp3d prstMaterial="matte">
            <a:bevelT h="20000"/>
          </a:sp3d>
        </a:effectStyle>
      </a:effectStyleLst>
      <a:bgFillStyleLst>
        <a:solidFill>
          <a:schemeClr val="phClr"/>
        </a:solidFill>
        <a:gradFill rotWithShape="1">
          <a:gsLst>
            <a:gs pos="0">
              <a:schemeClr val="phClr">
                <a:tint val="48000"/>
                <a:satMod val="300000"/>
              </a:schemeClr>
            </a:gs>
            <a:gs pos="12000">
              <a:schemeClr val="phClr">
                <a:tint val="48000"/>
                <a:satMod val="300000"/>
              </a:schemeClr>
            </a:gs>
            <a:gs pos="20000">
              <a:schemeClr val="phClr">
                <a:tint val="49000"/>
                <a:satMod val="300000"/>
              </a:schemeClr>
            </a:gs>
            <a:gs pos="100000">
              <a:schemeClr val="phClr">
                <a:shade val="30000"/>
              </a:schemeClr>
            </a:gs>
          </a:gsLst>
          <a:path path="circle">
            <a:fillToRect l="10000" t="-25000" r="10000" b="125000"/>
          </a:path>
        </a:gradFill>
        <a:blipFill>
          <a:blip xmlns:r="http://schemas.openxmlformats.org/officeDocument/2006/relationships" r:embed="rId1">
            <a:duotone>
              <a:schemeClr val="phClr">
                <a:shade val="75000"/>
                <a:satMod val="105000"/>
              </a:schemeClr>
              <a:schemeClr val="phClr">
                <a:tint val="95000"/>
                <a:satMod val="105000"/>
              </a:schemeClr>
            </a:duotone>
          </a:blip>
          <a:tile tx="0" ty="0" sx="38000" sy="38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Module</Template>
  <TotalTime>254</TotalTime>
  <Words>1432</Words>
  <Application>Microsoft Office PowerPoint</Application>
  <PresentationFormat>On-screen Show (4:3)</PresentationFormat>
  <Paragraphs>110</Paragraphs>
  <Slides>25</Slides>
  <Notes>0</Notes>
  <HiddenSlides>0</HiddenSlides>
  <MMClips>0</MMClips>
  <ScaleCrop>false</ScaleCrop>
  <HeadingPairs>
    <vt:vector size="4" baseType="variant">
      <vt:variant>
        <vt:lpstr>Theme</vt:lpstr>
      </vt:variant>
      <vt:variant>
        <vt:i4>1</vt:i4>
      </vt:variant>
      <vt:variant>
        <vt:lpstr>Slide Titles</vt:lpstr>
      </vt:variant>
      <vt:variant>
        <vt:i4>25</vt:i4>
      </vt:variant>
    </vt:vector>
  </HeadingPairs>
  <TitlesOfParts>
    <vt:vector size="26" baseType="lpstr">
      <vt:lpstr>Module</vt:lpstr>
      <vt:lpstr>PERSONALITY -  CONCEPT  AND  TYPES</vt:lpstr>
      <vt:lpstr>THEORETICAL  PERSPECTIVES  OF  PSYCHOLOGY</vt:lpstr>
      <vt:lpstr>PERSONALITY  -  (CONCEPTS)</vt:lpstr>
      <vt:lpstr>PERSONALITY – (DEFINITION)</vt:lpstr>
      <vt:lpstr>CHARACTERISTICS OF PERSONALITY</vt:lpstr>
      <vt:lpstr>NATURE  OF  PERSONALITY</vt:lpstr>
      <vt:lpstr>DETERMINENTS OF PERSONALITY</vt:lpstr>
      <vt:lpstr>Biological determinents</vt:lpstr>
      <vt:lpstr>Psychological determinents</vt:lpstr>
      <vt:lpstr>Social and cultural determinents</vt:lpstr>
      <vt:lpstr>TYPES / THEORIES OF PERSONALITY</vt:lpstr>
      <vt:lpstr>Slide 12</vt:lpstr>
      <vt:lpstr>Types of Personality</vt:lpstr>
      <vt:lpstr>Type  Theories</vt:lpstr>
      <vt:lpstr>Jung’s  Classification </vt:lpstr>
      <vt:lpstr>Jung’s  Classification </vt:lpstr>
      <vt:lpstr>Slide 17</vt:lpstr>
      <vt:lpstr>Kretschmer’s  Classification</vt:lpstr>
      <vt:lpstr>Kretschmer’s  Classification</vt:lpstr>
      <vt:lpstr>Slide 20</vt:lpstr>
      <vt:lpstr>Sheldon’s  Classification </vt:lpstr>
      <vt:lpstr>Slide 22</vt:lpstr>
      <vt:lpstr>Friedman’s and Rosenman’s Classification</vt:lpstr>
      <vt:lpstr>Friedman’s and Rosenman’s Classification</vt:lpstr>
      <vt:lpstr>Slide 25</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word personality comes from the Latin root persona, meaning "mask." According to this root, personality is the impression we make on others; the mask we present to the world.  Personality is defined as "a unique set of traits and characteristics, relatively stable over time.“ The definition further suggests that personality does not change from day to day. Over the short-term, our personalities are relatively set or stable. However, definition does not suggest that personality is somehow rigid, unchangeable, and cast in concrete. Definition recognizes that, over a longer term, personality may change.</dc:title>
  <dc:creator>lakeparadise</dc:creator>
  <cp:lastModifiedBy>user</cp:lastModifiedBy>
  <cp:revision>4</cp:revision>
  <dcterms:created xsi:type="dcterms:W3CDTF">2021-04-19T09:10:36Z</dcterms:created>
  <dcterms:modified xsi:type="dcterms:W3CDTF">2021-05-11T18:27:00Z</dcterms:modified>
</cp:coreProperties>
</file>