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61" r:id="rId6"/>
    <p:sldId id="266" r:id="rId7"/>
    <p:sldId id="262" r:id="rId8"/>
    <p:sldId id="258" r:id="rId9"/>
    <p:sldId id="263" r:id="rId10"/>
    <p:sldId id="264" r:id="rId11"/>
    <p:sldId id="265"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798" y="-96"/>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5/12/2021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pPr/>
              <a:t>5/12/2021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pPr/>
              <a:t>5/12/2021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5/12/2021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verywellmind.com/what-is-maslows-hierarchy-of-needs-4136760" TargetMode="External"/><Relationship Id="rId2" Type="http://schemas.openxmlformats.org/officeDocument/2006/relationships/hyperlink" Target="https://www.simplypsychology.org/maslow.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631B7B-14C8-3445-A964-42CB22F26C3D}"/>
              </a:ext>
            </a:extLst>
          </p:cNvPr>
          <p:cNvSpPr>
            <a:spLocks noGrp="1"/>
          </p:cNvSpPr>
          <p:nvPr>
            <p:ph type="ctrTitle"/>
          </p:nvPr>
        </p:nvSpPr>
        <p:spPr>
          <a:xfrm>
            <a:off x="1507067" y="2579390"/>
            <a:ext cx="7766936" cy="849610"/>
          </a:xfrm>
        </p:spPr>
        <p:txBody>
          <a:bodyPr/>
          <a:lstStyle/>
          <a:p>
            <a:pPr algn="ctr"/>
            <a:r>
              <a:rPr lang="en-US" sz="4400"/>
              <a:t>Theory Of Needs (Maslov) </a:t>
            </a:r>
          </a:p>
        </p:txBody>
      </p:sp>
      <p:sp>
        <p:nvSpPr>
          <p:cNvPr id="4" name="Subtitle 3"/>
          <p:cNvSpPr>
            <a:spLocks noGrp="1"/>
          </p:cNvSpPr>
          <p:nvPr>
            <p:ph type="subTitle" idx="1"/>
          </p:nvPr>
        </p:nvSpPr>
        <p:spPr/>
        <p:txBody>
          <a:bodyPr/>
          <a:lstStyle/>
          <a:p>
            <a:endParaRPr lang="en-IN"/>
          </a:p>
        </p:txBody>
      </p:sp>
    </p:spTree>
    <p:extLst>
      <p:ext uri="{BB962C8B-B14F-4D97-AF65-F5344CB8AC3E}">
        <p14:creationId xmlns:p14="http://schemas.microsoft.com/office/powerpoint/2010/main" xmlns="" val="271328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ABF214-2080-B443-A188-A5E99ADFF897}"/>
              </a:ext>
            </a:extLst>
          </p:cNvPr>
          <p:cNvSpPr>
            <a:spLocks noGrp="1"/>
          </p:cNvSpPr>
          <p:nvPr>
            <p:ph type="title"/>
          </p:nvPr>
        </p:nvSpPr>
        <p:spPr>
          <a:xfrm>
            <a:off x="1503625" y="609598"/>
            <a:ext cx="7909316" cy="991823"/>
          </a:xfrm>
        </p:spPr>
        <p:txBody>
          <a:bodyPr/>
          <a:lstStyle/>
          <a:p>
            <a:r>
              <a:rPr lang="en-US"/>
              <a:t>The expanded hierarchy of needs</a:t>
            </a:r>
          </a:p>
        </p:txBody>
      </p:sp>
      <p:sp>
        <p:nvSpPr>
          <p:cNvPr id="3" name="Content Placeholder 2">
            <a:extLst>
              <a:ext uri="{FF2B5EF4-FFF2-40B4-BE49-F238E27FC236}">
                <a16:creationId xmlns:a16="http://schemas.microsoft.com/office/drawing/2014/main" xmlns="" id="{A240BCAC-25C1-844D-9CB5-28E48DA4D253}"/>
              </a:ext>
            </a:extLst>
          </p:cNvPr>
          <p:cNvSpPr>
            <a:spLocks noGrp="1"/>
          </p:cNvSpPr>
          <p:nvPr>
            <p:ph idx="1"/>
          </p:nvPr>
        </p:nvSpPr>
        <p:spPr>
          <a:xfrm>
            <a:off x="1026866" y="1601421"/>
            <a:ext cx="8596668" cy="4975413"/>
          </a:xfrm>
        </p:spPr>
        <p:txBody>
          <a:bodyPr>
            <a:normAutofit/>
          </a:bodyPr>
          <a:lstStyle/>
          <a:p>
            <a:r>
              <a:rPr lang="en-US"/>
              <a:t>It is important to note that Maslow’s (1943, 1954) five-stage model has been expanded to include cognitive and aesthetic needs (Maslow, 1970a) and later transcendence needs (Maslow, 1970b). </a:t>
            </a:r>
            <a:r>
              <a:rPr lang="en-US" b="0" i="0">
                <a:solidFill>
                  <a:srgbClr val="000000"/>
                </a:solidFill>
                <a:effectLst/>
                <a:latin typeface="Georgia" panose="02040502050405020303" pitchFamily="18" charset="0"/>
              </a:rPr>
              <a:t>Changes to the original five-stage model are highlighted and include a seven-stage model and an eight-stage model; both developed during the 1960s and 1970s.</a:t>
            </a:r>
          </a:p>
          <a:p>
            <a:r>
              <a:rPr lang="en-US">
                <a:solidFill>
                  <a:srgbClr val="000000"/>
                </a:solidFill>
                <a:latin typeface="Georgia" panose="02040502050405020303" pitchFamily="18" charset="0"/>
              </a:rPr>
              <a:t>1. Biological and physiological needs – air, food, drink, shelter, warmth, sex, sleep, etc.
2. Safety needs – protection from elements, security, order, law, stability, freedom from fear.
3. Love and belongingness needs – friendship, intimacy, trust, and acceptance, receiving and giving affection and love. Affiliating, being part of a group (family, friends, work).</a:t>
            </a:r>
          </a:p>
          <a:p>
            <a:r>
              <a:rPr lang="en-US" b="0" i="0">
                <a:solidFill>
                  <a:srgbClr val="000000"/>
                </a:solidFill>
                <a:effectLst/>
                <a:latin typeface="Georgia" panose="02040502050405020303" pitchFamily="18" charset="0"/>
              </a:rPr>
              <a:t>4. </a:t>
            </a:r>
            <a:r>
              <a:rPr lang="en-US" b="0" i="1">
                <a:solidFill>
                  <a:srgbClr val="000000"/>
                </a:solidFill>
                <a:effectLst/>
                <a:latin typeface="Georgia" panose="02040502050405020303" pitchFamily="18" charset="0"/>
              </a:rPr>
              <a:t>Esteem needs</a:t>
            </a:r>
            <a:r>
              <a:rPr lang="en-US" b="0" i="0">
                <a:solidFill>
                  <a:srgbClr val="000000"/>
                </a:solidFill>
                <a:effectLst/>
                <a:latin typeface="Georgia" panose="02040502050405020303" pitchFamily="18" charset="0"/>
              </a:rPr>
              <a:t> - which Maslow classified into two categories: (i) esteem for oneself (dignity, achievement, mastery, independence) and (ii) the desire for reputation or respect from others (e.g., status, prestige).</a:t>
            </a:r>
            <a:endParaRPr lang="en-US">
              <a:solidFill>
                <a:srgbClr val="000000"/>
              </a:solidFill>
              <a:latin typeface="Georgia" panose="02040502050405020303" pitchFamily="18" charset="0"/>
            </a:endParaRPr>
          </a:p>
        </p:txBody>
      </p:sp>
    </p:spTree>
    <p:extLst>
      <p:ext uri="{BB962C8B-B14F-4D97-AF65-F5344CB8AC3E}">
        <p14:creationId xmlns:p14="http://schemas.microsoft.com/office/powerpoint/2010/main" xmlns="" val="727176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40A6C00-AD1B-694E-8084-23EEE02707FB}"/>
              </a:ext>
            </a:extLst>
          </p:cNvPr>
          <p:cNvSpPr>
            <a:spLocks noGrp="1"/>
          </p:cNvSpPr>
          <p:nvPr>
            <p:ph idx="1"/>
          </p:nvPr>
        </p:nvSpPr>
        <p:spPr>
          <a:xfrm>
            <a:off x="677334" y="880171"/>
            <a:ext cx="8596668" cy="5745562"/>
          </a:xfrm>
        </p:spPr>
        <p:txBody>
          <a:bodyPr/>
          <a:lstStyle/>
          <a:p>
            <a:r>
              <a:rPr lang="en-US"/>
              <a:t>5. Cognitive needs – knowledge and understanding, curiosity, exploration, need for meaning and predictability.</a:t>
            </a:r>
          </a:p>
          <a:p>
            <a:pPr marL="0" indent="0">
              <a:buNone/>
            </a:pPr>
            <a:endParaRPr lang="en-US"/>
          </a:p>
          <a:p>
            <a:r>
              <a:rPr lang="en-US"/>
              <a:t>6. Aesthetic needs – appreciation and search for beauty, balance, form, etc.</a:t>
            </a:r>
          </a:p>
          <a:p>
            <a:endParaRPr lang="en-US"/>
          </a:p>
          <a:p>
            <a:r>
              <a:rPr lang="en-US"/>
              <a:t>7. Self-actualization needs – realizing personal potential, self-fulfillment, seeking personal growth and peak experiences. A desire “to become everything one is capable of becoming”(Maslow, 1987, p. 64).</a:t>
            </a:r>
          </a:p>
          <a:p>
            <a:endParaRPr lang="en-US"/>
          </a:p>
          <a:p>
            <a:r>
              <a:rPr lang="en-US"/>
              <a:t>8. Transcendence needs – A person is motivated by values which transcend beyond the personal self (e.g., mystical experiences and certain experiences with nature, aesthetic experiences, service to others, the pursuit of science, religious faith, etc.).</a:t>
            </a:r>
          </a:p>
        </p:txBody>
      </p:sp>
    </p:spTree>
    <p:extLst>
      <p:ext uri="{BB962C8B-B14F-4D97-AF65-F5344CB8AC3E}">
        <p14:creationId xmlns:p14="http://schemas.microsoft.com/office/powerpoint/2010/main" xmlns="" val="1596521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FFA3FF-5ED2-7944-83F4-AA3517FF421E}"/>
              </a:ext>
            </a:extLst>
          </p:cNvPr>
          <p:cNvSpPr>
            <a:spLocks noGrp="1"/>
          </p:cNvSpPr>
          <p:nvPr>
            <p:ph type="title"/>
          </p:nvPr>
        </p:nvSpPr>
        <p:spPr>
          <a:xfrm>
            <a:off x="1185786" y="609599"/>
            <a:ext cx="8088216" cy="1651951"/>
          </a:xfrm>
        </p:spPr>
        <p:txBody>
          <a:bodyPr/>
          <a:lstStyle/>
          <a:p>
            <a:r>
              <a:rPr lang="en-US"/>
              <a:t>Educational applications</a:t>
            </a:r>
          </a:p>
        </p:txBody>
      </p:sp>
      <p:sp>
        <p:nvSpPr>
          <p:cNvPr id="3" name="Content Placeholder 2">
            <a:extLst>
              <a:ext uri="{FF2B5EF4-FFF2-40B4-BE49-F238E27FC236}">
                <a16:creationId xmlns:a16="http://schemas.microsoft.com/office/drawing/2014/main" xmlns="" id="{FC165015-3339-274B-B4A5-F550FA8D9E82}"/>
              </a:ext>
            </a:extLst>
          </p:cNvPr>
          <p:cNvSpPr>
            <a:spLocks noGrp="1"/>
          </p:cNvSpPr>
          <p:nvPr>
            <p:ph idx="1"/>
          </p:nvPr>
        </p:nvSpPr>
        <p:spPr>
          <a:xfrm>
            <a:off x="677334" y="2160589"/>
            <a:ext cx="8596668" cy="4087811"/>
          </a:xfrm>
        </p:spPr>
        <p:txBody>
          <a:bodyPr>
            <a:normAutofit fontScale="92500" lnSpcReduction="10000"/>
          </a:bodyPr>
          <a:lstStyle/>
          <a:p>
            <a:r>
              <a:rPr lang="en-US" b="0" i="0">
                <a:solidFill>
                  <a:srgbClr val="000000"/>
                </a:solidFill>
                <a:effectLst/>
                <a:latin typeface="Georgia" panose="02040502050405020303" pitchFamily="18" charset="0"/>
              </a:rPr>
              <a:t>Maslow's (1962) hierarchy of needs theory has made a major contribution to teaching and classroom management in schools.</a:t>
            </a:r>
          </a:p>
          <a:p>
            <a:r>
              <a:rPr lang="en-US" b="0" i="0">
                <a:solidFill>
                  <a:srgbClr val="000000"/>
                </a:solidFill>
                <a:effectLst/>
                <a:latin typeface="Georgia" panose="02040502050405020303" pitchFamily="18" charset="0"/>
              </a:rPr>
              <a:t>Maslow looks at the complete physical, emotional, social, and intellectual qualities of an individual and how they impact on learning.</a:t>
            </a:r>
          </a:p>
          <a:p>
            <a:r>
              <a:rPr lang="en-US"/>
              <a:t>Applications of Maslow’s hierarchy theory to the work of the classroom teacher are obvious. Before a student’s cognitive needs can be met, they must first fulfill their basic physiological needs.
For example, a tired and hungry student will find it difficult to focus on learning. Students need to feel emotionally and physically safe and accepted within the classroom to progress and reach their full potential.
Maslow suggests students must be shown that they are valued and respected in the classroom, and the teacher should create a supportive environment. Students with a low self-esteem will not progress academically at an optimum rate until their self-esteem is strengthened.</a:t>
            </a:r>
          </a:p>
        </p:txBody>
      </p:sp>
    </p:spTree>
    <p:extLst>
      <p:ext uri="{BB962C8B-B14F-4D97-AF65-F5344CB8AC3E}">
        <p14:creationId xmlns:p14="http://schemas.microsoft.com/office/powerpoint/2010/main" xmlns="" val="446479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0826F8E-5392-4346-BB2A-97EE6FA2F8E8}"/>
              </a:ext>
            </a:extLst>
          </p:cNvPr>
          <p:cNvSpPr>
            <a:spLocks noGrp="1"/>
          </p:cNvSpPr>
          <p:nvPr>
            <p:ph idx="1"/>
          </p:nvPr>
        </p:nvSpPr>
        <p:spPr/>
        <p:txBody>
          <a:bodyPr/>
          <a:lstStyle/>
          <a:p>
            <a:r>
              <a:rPr lang="en-US" b="0" i="0">
                <a:solidFill>
                  <a:srgbClr val="000000"/>
                </a:solidFill>
                <a:effectLst/>
                <a:latin typeface="Georgia" panose="02040502050405020303" pitchFamily="18" charset="0"/>
              </a:rPr>
              <a:t>Maslow (1971, p. 195) argued that a humanistic educational approach would develop people who are “stronger, healthier, and would take their own lives into their hands to a greater extent. With increased personal responsibility for one’s personal life, and with a rational set of values to guide one’s choosing, people would begin to actively change the society in which they lived”.</a:t>
            </a:r>
            <a:endParaRPr lang="en-US"/>
          </a:p>
        </p:txBody>
      </p:sp>
    </p:spTree>
    <p:extLst>
      <p:ext uri="{BB962C8B-B14F-4D97-AF65-F5344CB8AC3E}">
        <p14:creationId xmlns:p14="http://schemas.microsoft.com/office/powerpoint/2010/main" xmlns="" val="15764687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E0DD3E-09EB-F641-92D7-94D02930594E}"/>
              </a:ext>
            </a:extLst>
          </p:cNvPr>
          <p:cNvSpPr>
            <a:spLocks noGrp="1"/>
          </p:cNvSpPr>
          <p:nvPr>
            <p:ph type="title"/>
          </p:nvPr>
        </p:nvSpPr>
        <p:spPr/>
        <p:txBody>
          <a:bodyPr/>
          <a:lstStyle/>
          <a:p>
            <a:r>
              <a:rPr lang="en-US" b="0" i="0">
                <a:effectLst/>
                <a:latin typeface="Georgia" panose="02040502050405020303" pitchFamily="18" charset="0"/>
              </a:rPr>
              <a:t>Critical evaluation</a:t>
            </a:r>
            <a:r>
              <a:rPr lang="en-US" b="0" i="0">
                <a:solidFill>
                  <a:srgbClr val="000000"/>
                </a:solidFill>
                <a:effectLst/>
                <a:latin typeface="Georgia" panose="02040502050405020303" pitchFamily="18" charset="0"/>
              </a:rPr>
              <a:t/>
            </a:r>
            <a:br>
              <a:rPr lang="en-US" b="0" i="0">
                <a:solidFill>
                  <a:srgbClr val="000000"/>
                </a:solidFill>
                <a:effectLst/>
                <a:latin typeface="Georgia" panose="02040502050405020303" pitchFamily="18" charset="0"/>
              </a:rPr>
            </a:br>
            <a:endParaRPr lang="en-US" b="0" i="0">
              <a:solidFill>
                <a:srgbClr val="000000"/>
              </a:solidFill>
              <a:effectLst/>
              <a:latin typeface="Georgia" panose="02040502050405020303" pitchFamily="18" charset="0"/>
            </a:endParaRPr>
          </a:p>
        </p:txBody>
      </p:sp>
      <p:sp>
        <p:nvSpPr>
          <p:cNvPr id="3" name="Content Placeholder 2">
            <a:extLst>
              <a:ext uri="{FF2B5EF4-FFF2-40B4-BE49-F238E27FC236}">
                <a16:creationId xmlns:a16="http://schemas.microsoft.com/office/drawing/2014/main" xmlns="" id="{2180B573-73DC-9643-AD94-E6B0D9D550D4}"/>
              </a:ext>
            </a:extLst>
          </p:cNvPr>
          <p:cNvSpPr>
            <a:spLocks noGrp="1"/>
          </p:cNvSpPr>
          <p:nvPr>
            <p:ph idx="1"/>
          </p:nvPr>
        </p:nvSpPr>
        <p:spPr>
          <a:xfrm>
            <a:off x="677334" y="1552525"/>
            <a:ext cx="8596668" cy="4488838"/>
          </a:xfrm>
        </p:spPr>
        <p:txBody>
          <a:bodyPr/>
          <a:lstStyle/>
          <a:p>
            <a:r>
              <a:rPr lang="en-US" b="0" i="0">
                <a:solidFill>
                  <a:srgbClr val="000000"/>
                </a:solidFill>
                <a:effectLst/>
                <a:latin typeface="Georgia" panose="02040502050405020303" pitchFamily="18" charset="0"/>
              </a:rPr>
              <a:t>The most significant limitation of Maslow's theory concerns his methodology. Maslow formulated the characteristics of self-actualized individuals from undertaking a qualitative method called biographical analysis.</a:t>
            </a:r>
          </a:p>
          <a:p>
            <a:r>
              <a:rPr lang="en-US" b="0" i="0">
                <a:solidFill>
                  <a:srgbClr val="000000"/>
                </a:solidFill>
                <a:effectLst/>
                <a:latin typeface="Georgia" panose="02040502050405020303" pitchFamily="18" charset="0"/>
              </a:rPr>
              <a:t>He looked at the biographies and writings of 18 people he identified as being self-actualized. From these sources, he developed a list of qualities that seemed characteristic of this specific group of people, as opposed to humanity in general.</a:t>
            </a:r>
          </a:p>
          <a:p>
            <a:r>
              <a:rPr lang="en-US" b="0" i="0">
                <a:solidFill>
                  <a:srgbClr val="000000"/>
                </a:solidFill>
                <a:effectLst/>
                <a:latin typeface="Georgia" panose="02040502050405020303" pitchFamily="18" charset="0"/>
              </a:rPr>
              <a:t>From a scientific perspective, there are numerous problems with this particular approach. First, it could be argued that biographical analysis as a method is extremely subjective as it is based entirely on the opinion of the researcher. Personal opinion is always prone to bias, which reduces the validity of any data obtained. Therefore Maslow's operational definition of self-actualization must not be blindly accepted as scientific fact.</a:t>
            </a:r>
          </a:p>
        </p:txBody>
      </p:sp>
    </p:spTree>
    <p:extLst>
      <p:ext uri="{BB962C8B-B14F-4D97-AF65-F5344CB8AC3E}">
        <p14:creationId xmlns:p14="http://schemas.microsoft.com/office/powerpoint/2010/main" xmlns="" val="24598540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F0B1B6F-96A9-6546-8C34-3C4D72A8EBC5}"/>
              </a:ext>
            </a:extLst>
          </p:cNvPr>
          <p:cNvSpPr>
            <a:spLocks noGrp="1"/>
          </p:cNvSpPr>
          <p:nvPr>
            <p:ph idx="1"/>
          </p:nvPr>
        </p:nvSpPr>
        <p:spPr>
          <a:xfrm>
            <a:off x="677334" y="1002417"/>
            <a:ext cx="8596668" cy="5721112"/>
          </a:xfrm>
        </p:spPr>
        <p:txBody>
          <a:bodyPr/>
          <a:lstStyle/>
          <a:p>
            <a:r>
              <a:rPr lang="en-US" b="0" i="0">
                <a:solidFill>
                  <a:srgbClr val="000000"/>
                </a:solidFill>
                <a:effectLst/>
                <a:latin typeface="Georgia" panose="02040502050405020303" pitchFamily="18" charset="0"/>
              </a:rPr>
              <a:t>Another criticism concerns Maslow's assumption that the lower needs must be satisfied before a person can achieve their potential and self-actualize. This is not always the case, and therefore Maslow's hierarchy of needs in some aspects has been falsified.</a:t>
            </a:r>
          </a:p>
          <a:p>
            <a:endParaRPr lang="en-US" b="0" i="0">
              <a:solidFill>
                <a:srgbClr val="000000"/>
              </a:solidFill>
              <a:effectLst/>
              <a:latin typeface="Georgia" panose="02040502050405020303" pitchFamily="18" charset="0"/>
            </a:endParaRPr>
          </a:p>
          <a:p>
            <a:r>
              <a:rPr lang="en-US" b="0" i="0">
                <a:solidFill>
                  <a:srgbClr val="000000"/>
                </a:solidFill>
                <a:effectLst/>
                <a:latin typeface="Georgia" panose="02040502050405020303" pitchFamily="18" charset="0"/>
              </a:rPr>
              <a:t>Through examining cultures in which large numbers of people live in poverty (such as India), it is clear that people are still capable of higher order needs such as love and belongingness. However, this should not occur, as according to Maslow, people who have difficulty achieving very basic physiological needs (such as food, shelter, etc.) are not capable of meeting higher growth needs.</a:t>
            </a:r>
          </a:p>
          <a:p>
            <a:endParaRPr lang="en-US" b="0" i="0">
              <a:solidFill>
                <a:srgbClr val="000000"/>
              </a:solidFill>
              <a:effectLst/>
              <a:latin typeface="Georgia" panose="02040502050405020303" pitchFamily="18" charset="0"/>
            </a:endParaRPr>
          </a:p>
          <a:p>
            <a:r>
              <a:rPr lang="en-US" b="0" i="0">
                <a:solidFill>
                  <a:srgbClr val="000000"/>
                </a:solidFill>
                <a:effectLst/>
                <a:latin typeface="Georgia" panose="02040502050405020303" pitchFamily="18" charset="0"/>
              </a:rPr>
              <a:t>Also, many creative people, such as authors and artists (e.g., Rembrandt and Van Gogh) lived in poverty throughout their lifetime, yet it could be argued that they achieved self-actualization.</a:t>
            </a:r>
          </a:p>
          <a:p>
            <a:endParaRPr lang="en-US" b="0" i="0">
              <a:solidFill>
                <a:srgbClr val="000000"/>
              </a:solidFill>
              <a:effectLst/>
              <a:latin typeface="Georgia" panose="02040502050405020303" pitchFamily="18" charset="0"/>
            </a:endParaRPr>
          </a:p>
        </p:txBody>
      </p:sp>
    </p:spTree>
    <p:extLst>
      <p:ext uri="{BB962C8B-B14F-4D97-AF65-F5344CB8AC3E}">
        <p14:creationId xmlns:p14="http://schemas.microsoft.com/office/powerpoint/2010/main" xmlns="" val="18771504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B774B05-831D-8B42-B191-051BE11FA98E}"/>
              </a:ext>
            </a:extLst>
          </p:cNvPr>
          <p:cNvSpPr>
            <a:spLocks noGrp="1"/>
          </p:cNvSpPr>
          <p:nvPr>
            <p:ph idx="1"/>
          </p:nvPr>
        </p:nvSpPr>
        <p:spPr>
          <a:xfrm>
            <a:off x="677334" y="1124663"/>
            <a:ext cx="8596668" cy="5427722"/>
          </a:xfrm>
        </p:spPr>
        <p:txBody>
          <a:bodyPr/>
          <a:lstStyle/>
          <a:p>
            <a:r>
              <a:rPr lang="en-US" b="0" i="0">
                <a:solidFill>
                  <a:srgbClr val="000000"/>
                </a:solidFill>
                <a:effectLst/>
                <a:latin typeface="Georgia" panose="02040502050405020303" pitchFamily="18" charset="0"/>
              </a:rPr>
              <a:t>Contemporary research by Tay and Diener (2011) has tested Maslow’s theory by analyzing the data of 60,865 participants from 123 countries, representing every major region of the world. The survey was conducted from 2005 to 2010.</a:t>
            </a:r>
          </a:p>
          <a:p>
            <a:r>
              <a:rPr lang="en-US">
                <a:effectLst/>
              </a:rPr>
              <a:t>Respondents answered questions about six needs that closely resemble those in Maslow's model: basic needs (food, shelter); safety; social needs (love, support); respect; mastery; and autonomy. They also rated their well-being across three discrete measures: life evaluation (a person's view of his or her life as a whole), positive feelings (day-to-day instances of joy or pleasure), and negative feelings (everyday experiences of sorrow, anger, or stress).</a:t>
            </a:r>
          </a:p>
          <a:p>
            <a:r>
              <a:rPr lang="en-US" b="0" i="0">
                <a:solidFill>
                  <a:srgbClr val="000000"/>
                </a:solidFill>
                <a:effectLst/>
                <a:latin typeface="Georgia" panose="02040502050405020303" pitchFamily="18" charset="0"/>
              </a:rPr>
              <a:t>The results of the study support the view that universal human needs appear to exist regardless of cultural differences. However, the ordering of the needs within the hierarchy was not correct.</a:t>
            </a:r>
          </a:p>
          <a:p>
            <a:r>
              <a:rPr lang="en-US">
                <a:effectLst/>
              </a:rPr>
              <a:t>"Although the most basic needs might get the most attention when you don't have them," Diener explains, "you don't need to fulfill them in order to get benefits [from the others]." Even when we are hungry, for instance, we can be happy with our friends. "They're like vitamins," Diener says about how the needs work independently. "We need them all."</a:t>
            </a:r>
          </a:p>
        </p:txBody>
      </p:sp>
    </p:spTree>
    <p:extLst>
      <p:ext uri="{BB962C8B-B14F-4D97-AF65-F5344CB8AC3E}">
        <p14:creationId xmlns:p14="http://schemas.microsoft.com/office/powerpoint/2010/main" xmlns="" val="11763141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B661CF-9B86-5A41-9256-BF07BA739CE3}"/>
              </a:ext>
            </a:extLst>
          </p:cNvPr>
          <p:cNvSpPr>
            <a:spLocks noGrp="1"/>
          </p:cNvSpPr>
          <p:nvPr>
            <p:ph type="title"/>
          </p:nvPr>
        </p:nvSpPr>
        <p:spPr/>
        <p:txBody>
          <a:bodyPr/>
          <a:lstStyle/>
          <a:p>
            <a:r>
              <a:rPr lang="en-US"/>
              <a:t>My Sources</a:t>
            </a:r>
          </a:p>
        </p:txBody>
      </p:sp>
      <p:sp>
        <p:nvSpPr>
          <p:cNvPr id="3" name="Content Placeholder 2">
            <a:extLst>
              <a:ext uri="{FF2B5EF4-FFF2-40B4-BE49-F238E27FC236}">
                <a16:creationId xmlns:a16="http://schemas.microsoft.com/office/drawing/2014/main" xmlns="" id="{A26682CF-5E96-5445-8BF3-AB4358674FE7}"/>
              </a:ext>
            </a:extLst>
          </p:cNvPr>
          <p:cNvSpPr>
            <a:spLocks noGrp="1"/>
          </p:cNvSpPr>
          <p:nvPr>
            <p:ph idx="1"/>
          </p:nvPr>
        </p:nvSpPr>
        <p:spPr/>
        <p:txBody>
          <a:bodyPr/>
          <a:lstStyle/>
          <a:p>
            <a:r>
              <a:rPr lang="en-US">
                <a:hlinkClick r:id="rId2"/>
              </a:rPr>
              <a:t>https://corporatefinanceinstitute.com/resources/knowledge/other/maslows-hierarchy-of-needs/</a:t>
            </a:r>
          </a:p>
          <a:p>
            <a:r>
              <a:rPr lang="en-US">
                <a:hlinkClick r:id="rId2"/>
              </a:rPr>
              <a:t>https://www.simplypsychology.org/maslow.html#gsc.tab=0</a:t>
            </a:r>
            <a:endParaRPr lang="en-US"/>
          </a:p>
          <a:p>
            <a:r>
              <a:rPr lang="en-US">
                <a:hlinkClick r:id="rId3"/>
              </a:rPr>
              <a:t>https://www.verywellmind.com/what-is-maslows-hierarchy-of-needs-4136760</a:t>
            </a:r>
            <a:endParaRPr lang="en-US"/>
          </a:p>
          <a:p>
            <a:r>
              <a:rPr lang="en-US">
                <a:hlinkClick r:id="rId2"/>
              </a:rPr>
              <a:t>https://www.simplypsychology.org/maslow.html</a:t>
            </a:r>
            <a:endParaRPr lang="en-US"/>
          </a:p>
          <a:p>
            <a:endParaRPr lang="en-US"/>
          </a:p>
        </p:txBody>
      </p:sp>
    </p:spTree>
    <p:extLst>
      <p:ext uri="{BB962C8B-B14F-4D97-AF65-F5344CB8AC3E}">
        <p14:creationId xmlns:p14="http://schemas.microsoft.com/office/powerpoint/2010/main" xmlns="" val="1532090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0E29CA7-C6F6-A042-8E37-05A93EF222A5}"/>
              </a:ext>
            </a:extLst>
          </p:cNvPr>
          <p:cNvSpPr>
            <a:spLocks noGrp="1"/>
          </p:cNvSpPr>
          <p:nvPr>
            <p:ph idx="1"/>
          </p:nvPr>
        </p:nvSpPr>
        <p:spPr>
          <a:xfrm>
            <a:off x="2774984" y="2102631"/>
            <a:ext cx="6026727" cy="1650321"/>
          </a:xfrm>
        </p:spPr>
        <p:txBody>
          <a:bodyPr/>
          <a:lstStyle/>
          <a:p>
            <a:pPr marL="0" indent="0">
              <a:buNone/>
            </a:pPr>
            <a:r>
              <a:rPr lang="en-US"/>
              <a:t>   </a:t>
            </a:r>
            <a:r>
              <a:rPr lang="en-US">
                <a:solidFill>
                  <a:schemeClr val="tx1"/>
                </a:solidFill>
              </a:rPr>
              <a:t>  </a:t>
            </a:r>
            <a:r>
              <a:rPr lang="en-US" sz="8000">
                <a:solidFill>
                  <a:schemeClr val="tx1"/>
                </a:solidFill>
              </a:rPr>
              <a:t>Thank You</a:t>
            </a:r>
          </a:p>
        </p:txBody>
      </p:sp>
    </p:spTree>
    <p:extLst>
      <p:ext uri="{BB962C8B-B14F-4D97-AF65-F5344CB8AC3E}">
        <p14:creationId xmlns:p14="http://schemas.microsoft.com/office/powerpoint/2010/main" xmlns="" val="1449541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500A9F-711D-514D-933F-3206E030D3D4}"/>
              </a:ext>
            </a:extLst>
          </p:cNvPr>
          <p:cNvSpPr>
            <a:spLocks noGrp="1"/>
          </p:cNvSpPr>
          <p:nvPr>
            <p:ph type="title"/>
          </p:nvPr>
        </p:nvSpPr>
        <p:spPr>
          <a:xfrm>
            <a:off x="1907037" y="609600"/>
            <a:ext cx="7249188" cy="845128"/>
          </a:xfrm>
        </p:spPr>
        <p:txBody>
          <a:bodyPr/>
          <a:lstStyle/>
          <a:p>
            <a:r>
              <a:rPr lang="en-US"/>
              <a:t>What is Maslow’s Theory of Needs</a:t>
            </a:r>
          </a:p>
        </p:txBody>
      </p:sp>
      <p:sp>
        <p:nvSpPr>
          <p:cNvPr id="3" name="Content Placeholder 2">
            <a:extLst>
              <a:ext uri="{FF2B5EF4-FFF2-40B4-BE49-F238E27FC236}">
                <a16:creationId xmlns:a16="http://schemas.microsoft.com/office/drawing/2014/main" xmlns="" id="{FF87C602-F27F-EE47-A2A1-8963A5FADC6A}"/>
              </a:ext>
            </a:extLst>
          </p:cNvPr>
          <p:cNvSpPr>
            <a:spLocks noGrp="1"/>
          </p:cNvSpPr>
          <p:nvPr>
            <p:ph idx="1"/>
          </p:nvPr>
        </p:nvSpPr>
        <p:spPr>
          <a:xfrm>
            <a:off x="677334" y="2160589"/>
            <a:ext cx="8596668" cy="3880773"/>
          </a:xfrm>
        </p:spPr>
        <p:txBody>
          <a:bodyPr/>
          <a:lstStyle/>
          <a:p>
            <a:r>
              <a:rPr lang="en-US"/>
              <a:t>Maslow’s hierarchy of needs is a motivational theory in psychology comprising a five-tier model of human needs, often depicted as hierarchical levels within a pyramid. From the bottom of the hierarchy upwards, the needs are: physiological (food and clothing), safety (job security), love and belonging needs (friendship), esteem, and self-actualization.</a:t>
            </a:r>
          </a:p>
          <a:p>
            <a:endParaRPr lang="en-US"/>
          </a:p>
          <a:p>
            <a:r>
              <a:rPr lang="en-US" b="0" i="0">
                <a:solidFill>
                  <a:srgbClr val="000000"/>
                </a:solidFill>
                <a:effectLst/>
                <a:latin typeface="Georgia" panose="02000000000000000000" pitchFamily="2" charset="0"/>
              </a:rPr>
              <a:t>Needs lower down in the hierarchy must be satisfied before individuals can attend to needs higher up.</a:t>
            </a:r>
            <a:endParaRPr lang="en-US"/>
          </a:p>
        </p:txBody>
      </p:sp>
    </p:spTree>
    <p:extLst>
      <p:ext uri="{BB962C8B-B14F-4D97-AF65-F5344CB8AC3E}">
        <p14:creationId xmlns:p14="http://schemas.microsoft.com/office/powerpoint/2010/main" xmlns="" val="1250141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147D2C-6EFF-514A-A840-3B256AF9386A}"/>
              </a:ext>
            </a:extLst>
          </p:cNvPr>
          <p:cNvSpPr>
            <a:spLocks noGrp="1"/>
          </p:cNvSpPr>
          <p:nvPr>
            <p:ph type="title"/>
          </p:nvPr>
        </p:nvSpPr>
        <p:spPr>
          <a:xfrm>
            <a:off x="1039091" y="609600"/>
            <a:ext cx="8234911" cy="1346336"/>
          </a:xfrm>
        </p:spPr>
        <p:txBody>
          <a:bodyPr/>
          <a:lstStyle/>
          <a:p>
            <a:r>
              <a:rPr lang="en-US" b="1" i="0">
                <a:solidFill>
                  <a:srgbClr val="000000"/>
                </a:solidFill>
                <a:effectLst/>
                <a:latin typeface="Georgia" panose="02040502050405020303" pitchFamily="18" charset="0"/>
              </a:rPr>
              <a:t>Deficiency needs vs. growth needs</a:t>
            </a:r>
            <a:endParaRPr lang="en-US"/>
          </a:p>
        </p:txBody>
      </p:sp>
      <p:sp>
        <p:nvSpPr>
          <p:cNvPr id="3" name="Content Placeholder 2">
            <a:extLst>
              <a:ext uri="{FF2B5EF4-FFF2-40B4-BE49-F238E27FC236}">
                <a16:creationId xmlns:a16="http://schemas.microsoft.com/office/drawing/2014/main" xmlns="" id="{FAB3DA83-2C49-1D4E-B329-DB2B35BC339A}"/>
              </a:ext>
            </a:extLst>
          </p:cNvPr>
          <p:cNvSpPr>
            <a:spLocks noGrp="1"/>
          </p:cNvSpPr>
          <p:nvPr>
            <p:ph idx="1"/>
          </p:nvPr>
        </p:nvSpPr>
        <p:spPr>
          <a:xfrm>
            <a:off x="916844" y="1772568"/>
            <a:ext cx="8508321" cy="4755368"/>
          </a:xfrm>
        </p:spPr>
        <p:txBody>
          <a:bodyPr/>
          <a:lstStyle/>
          <a:p>
            <a:r>
              <a:rPr lang="en-US"/>
              <a:t>This five-stage model can be divided into deficiency needs and growth needs. The first four levels are often referred to as deficiency needs (D-needs), and the top level is known as growth or being needs (B-needs).</a:t>
            </a:r>
          </a:p>
          <a:p>
            <a:r>
              <a:rPr lang="en-US" b="0" i="0">
                <a:solidFill>
                  <a:srgbClr val="000000"/>
                </a:solidFill>
                <a:effectLst/>
                <a:latin typeface="Georgia" panose="02040502050405020303" pitchFamily="18" charset="0"/>
              </a:rPr>
              <a:t>Deficiency needs arise due to deprivation and are said to motivate people when they are unmet. Also, the motivation to fulfill such needs will become stronger the longer the duration they are denied. For example, the longer a person goes without food, the more hungry they will become.</a:t>
            </a:r>
          </a:p>
          <a:p>
            <a:r>
              <a:rPr lang="en-US"/>
              <a:t>Maslow (1943) initially stated that individuals must satisfy lower level deficit needs before progressing on to meet higher level growth needs. However, he later clarified that satisfaction of a needs is not an “all-or-none” phenomenon, admitting that his earlier statements may have given “the false impression that a need must be satisfied 100 percent before the next need emerges”</a:t>
            </a:r>
          </a:p>
          <a:p>
            <a:r>
              <a:rPr lang="en-US"/>
              <a:t>Not everyone will move through the hierarchy in a uni-directional manner but may move back and forth between the different types of needs.</a:t>
            </a:r>
          </a:p>
        </p:txBody>
      </p:sp>
    </p:spTree>
    <p:extLst>
      <p:ext uri="{BB962C8B-B14F-4D97-AF65-F5344CB8AC3E}">
        <p14:creationId xmlns:p14="http://schemas.microsoft.com/office/powerpoint/2010/main" xmlns="" val="1728908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E38335-D61C-9448-9D4B-9A699CB39400}"/>
              </a:ext>
            </a:extLst>
          </p:cNvPr>
          <p:cNvSpPr>
            <a:spLocks noGrp="1"/>
          </p:cNvSpPr>
          <p:nvPr>
            <p:ph type="title"/>
          </p:nvPr>
        </p:nvSpPr>
        <p:spPr>
          <a:xfrm>
            <a:off x="677334" y="586780"/>
            <a:ext cx="8596668" cy="782376"/>
          </a:xfrm>
        </p:spPr>
        <p:txBody>
          <a:bodyPr>
            <a:normAutofit fontScale="90000"/>
          </a:bodyPr>
          <a:lstStyle/>
          <a:p>
            <a:r>
              <a:rPr lang="en-US"/>
              <a:t>The original hierarchy of needs five-stage:</a:t>
            </a:r>
          </a:p>
        </p:txBody>
      </p:sp>
      <p:sp>
        <p:nvSpPr>
          <p:cNvPr id="3" name="Content Placeholder 2">
            <a:extLst>
              <a:ext uri="{FF2B5EF4-FFF2-40B4-BE49-F238E27FC236}">
                <a16:creationId xmlns:a16="http://schemas.microsoft.com/office/drawing/2014/main" xmlns="" id="{64C98D1B-A4BD-B644-9D49-1CADCDB2DEC3}"/>
              </a:ext>
            </a:extLst>
          </p:cNvPr>
          <p:cNvSpPr>
            <a:spLocks noGrp="1"/>
          </p:cNvSpPr>
          <p:nvPr>
            <p:ph idx="1"/>
          </p:nvPr>
        </p:nvSpPr>
        <p:spPr>
          <a:xfrm>
            <a:off x="677334" y="1369156"/>
            <a:ext cx="8596668" cy="5268801"/>
          </a:xfrm>
        </p:spPr>
        <p:txBody>
          <a:bodyPr/>
          <a:lstStyle/>
          <a:p>
            <a:r>
              <a:rPr lang="en-US" b="0" i="0">
                <a:solidFill>
                  <a:srgbClr val="000000"/>
                </a:solidFill>
                <a:effectLst/>
                <a:latin typeface="Georgia" panose="02040502050405020303" pitchFamily="18" charset="0"/>
              </a:rPr>
              <a:t>Our most basic need is for physical survival, and this will be the first thing that motivates our behavior. Once that level is fulfilled the next level up is what motivates us, and so on.</a:t>
            </a:r>
          </a:p>
          <a:p>
            <a:pPr marL="0" indent="0">
              <a:buNone/>
            </a:pPr>
            <a:endParaRPr lang="en-US" b="0" i="0">
              <a:solidFill>
                <a:srgbClr val="000000"/>
              </a:solidFill>
              <a:effectLst/>
              <a:latin typeface="Georgia" panose="02040502050405020303" pitchFamily="18" charset="0"/>
            </a:endParaRPr>
          </a:p>
          <a:p>
            <a:r>
              <a:rPr lang="en-US" b="1" i="0" u="sng">
                <a:solidFill>
                  <a:srgbClr val="000000"/>
                </a:solidFill>
                <a:effectLst/>
                <a:latin typeface="Georgia" panose="02040502050405020303" pitchFamily="18" charset="0"/>
              </a:rPr>
              <a:t>1. Physiological needs-</a:t>
            </a:r>
            <a:r>
              <a:rPr lang="en-US" b="0" i="0">
                <a:solidFill>
                  <a:srgbClr val="000000"/>
                </a:solidFill>
                <a:effectLst/>
                <a:latin typeface="Georgia" panose="02040502050405020303" pitchFamily="18" charset="0"/>
              </a:rPr>
              <a:t> these are biological requirements for human survival, e.g. air, food, drink, shelter, clothing, warmth, sleep. If these needs are not satisfied the human body cannot function optimally. Maslow considered physiological needs the most important as all the other needs become secondary until these needs are met.</a:t>
            </a:r>
          </a:p>
          <a:p>
            <a:endParaRPr lang="en-US" b="0" i="0">
              <a:solidFill>
                <a:srgbClr val="000000"/>
              </a:solidFill>
              <a:effectLst/>
              <a:latin typeface="Georgia" panose="02040502050405020303" pitchFamily="18" charset="0"/>
            </a:endParaRPr>
          </a:p>
          <a:p>
            <a:r>
              <a:rPr lang="en-US" b="1" i="0" u="sng">
                <a:solidFill>
                  <a:srgbClr val="000000"/>
                </a:solidFill>
                <a:effectLst/>
                <a:latin typeface="Georgia" panose="02040502050405020303" pitchFamily="18" charset="0"/>
              </a:rPr>
              <a:t>2. Safety needs-</a:t>
            </a:r>
            <a:r>
              <a:rPr lang="en-US" b="0" i="0">
                <a:solidFill>
                  <a:srgbClr val="000000"/>
                </a:solidFill>
                <a:effectLst/>
                <a:latin typeface="Georgia" panose="02040502050405020303" pitchFamily="18" charset="0"/>
              </a:rPr>
              <a:t> Once an individual’s physiological needs are satisfied, the needs for security and safety become salient. People want to experience order, predictability and control in their lives. These needs can be fulfilled by the family and society (e.g. police, schools, business and medical care). For example, emotional security, financial security (e.g. employment, social welfare), law and order, freedom from fear, social stability, property, health and wellbeing (e.g. safety against accidents and injury).</a:t>
            </a:r>
          </a:p>
          <a:p>
            <a:endParaRPr lang="en-US"/>
          </a:p>
        </p:txBody>
      </p:sp>
    </p:spTree>
    <p:extLst>
      <p:ext uri="{BB962C8B-B14F-4D97-AF65-F5344CB8AC3E}">
        <p14:creationId xmlns:p14="http://schemas.microsoft.com/office/powerpoint/2010/main" xmlns="" val="2892238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30CB27B-947A-E144-B4F1-0DC8A51205B0}"/>
              </a:ext>
            </a:extLst>
          </p:cNvPr>
          <p:cNvSpPr>
            <a:spLocks noGrp="1"/>
          </p:cNvSpPr>
          <p:nvPr>
            <p:ph idx="1"/>
          </p:nvPr>
        </p:nvSpPr>
        <p:spPr>
          <a:xfrm>
            <a:off x="677334" y="427861"/>
            <a:ext cx="8596668" cy="6038952"/>
          </a:xfrm>
        </p:spPr>
        <p:txBody>
          <a:bodyPr>
            <a:normAutofit fontScale="92500" lnSpcReduction="10000"/>
          </a:bodyPr>
          <a:lstStyle/>
          <a:p>
            <a:r>
              <a:rPr lang="en-US" b="1" u="sng"/>
              <a:t>3. Love and belongingness needs-</a:t>
            </a:r>
            <a:r>
              <a:rPr lang="en-US"/>
              <a:t> after physiological and safety needs have been fulfilled, the third level of human needs is social and involves feelings of belongingness. The need for interpersonal relationships motivates behavior. Examples include friendship, intimacy, trust, and acceptance, receiving and giving affection and love. Affiliating, being part of a group (family, friends, work). </a:t>
            </a:r>
          </a:p>
          <a:p>
            <a:endParaRPr lang="en-US"/>
          </a:p>
          <a:p>
            <a:r>
              <a:rPr lang="en-US" b="1" u="sng"/>
              <a:t>4. Esteem needs-</a:t>
            </a:r>
            <a:r>
              <a:rPr lang="en-US"/>
              <a:t> are the fourth level in Maslow’s hierarchy – which Maslow classified into two categories: (i) esteem for oneself (dignity, achievement, mastery, independence) and (ii) the desire for reputation or respect from others (e.g., status, prestige). Maslow indicated that the need for respect or reputation is most important for children and adolescents and precedes real self-esteem or dignity.</a:t>
            </a:r>
          </a:p>
          <a:p>
            <a:endParaRPr lang="en-US"/>
          </a:p>
          <a:p>
            <a:r>
              <a:rPr lang="en-US" b="1" u="sng"/>
              <a:t>5. Self-actualization-</a:t>
            </a:r>
            <a:r>
              <a:rPr lang="en-US"/>
              <a:t> needs are the highest level in Maslow’s hierarchy, and refer to the realization of a person’s potential, self-fulfillment, seeking personal growth and peak experiences. Maslow (1943) describes this level as the desire to accomplish everything that one can, to become the most that one can be. </a:t>
            </a:r>
            <a:r>
              <a:rPr lang="en-US" b="0" i="0">
                <a:solidFill>
                  <a:srgbClr val="000000"/>
                </a:solidFill>
                <a:effectLst/>
                <a:latin typeface="Georgia" panose="02040502050405020303" pitchFamily="18" charset="0"/>
              </a:rPr>
              <a:t>Individuals may perceive or focus on this need very specifically. For example, one individual may have a strong desire to become an ideal parent. In another, the desire may be expressed economically, academically or athletically. For others, it may be expressed creatively, in paintings, pictures, or inventions.</a:t>
            </a:r>
            <a:endParaRPr lang="en-US"/>
          </a:p>
        </p:txBody>
      </p:sp>
    </p:spTree>
    <p:extLst>
      <p:ext uri="{BB962C8B-B14F-4D97-AF65-F5344CB8AC3E}">
        <p14:creationId xmlns:p14="http://schemas.microsoft.com/office/powerpoint/2010/main" xmlns="" val="3355159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21C0BA-20AC-834C-8939-FF3856A69C73}"/>
              </a:ext>
            </a:extLst>
          </p:cNvPr>
          <p:cNvSpPr>
            <a:spLocks noGrp="1"/>
          </p:cNvSpPr>
          <p:nvPr>
            <p:ph type="title"/>
          </p:nvPr>
        </p:nvSpPr>
        <p:spPr>
          <a:xfrm>
            <a:off x="3080598" y="609601"/>
            <a:ext cx="3960771" cy="771780"/>
          </a:xfrm>
        </p:spPr>
        <p:txBody>
          <a:bodyPr/>
          <a:lstStyle/>
          <a:p>
            <a:r>
              <a:rPr lang="en-US"/>
              <a:t>Self-Actualization</a:t>
            </a:r>
          </a:p>
        </p:txBody>
      </p:sp>
      <p:sp>
        <p:nvSpPr>
          <p:cNvPr id="3" name="Content Placeholder 2">
            <a:extLst>
              <a:ext uri="{FF2B5EF4-FFF2-40B4-BE49-F238E27FC236}">
                <a16:creationId xmlns:a16="http://schemas.microsoft.com/office/drawing/2014/main" xmlns="" id="{AB7EE9DB-5F85-644F-9D29-5652D4DE9901}"/>
              </a:ext>
            </a:extLst>
          </p:cNvPr>
          <p:cNvSpPr>
            <a:spLocks noGrp="1"/>
          </p:cNvSpPr>
          <p:nvPr>
            <p:ph idx="1"/>
          </p:nvPr>
        </p:nvSpPr>
        <p:spPr>
          <a:xfrm>
            <a:off x="677334" y="1491401"/>
            <a:ext cx="8596668" cy="4999861"/>
          </a:xfrm>
        </p:spPr>
        <p:txBody>
          <a:bodyPr/>
          <a:lstStyle/>
          <a:p>
            <a:r>
              <a:rPr lang="en-US" b="0" i="0">
                <a:solidFill>
                  <a:srgbClr val="000000"/>
                </a:solidFill>
                <a:effectLst/>
                <a:latin typeface="Georgia" panose="02040502050405020303" pitchFamily="18" charset="0"/>
              </a:rPr>
              <a:t>Maslow offers the following description of self-actualization:</a:t>
            </a:r>
          </a:p>
          <a:p>
            <a:endParaRPr lang="en-US" b="0" i="0">
              <a:solidFill>
                <a:srgbClr val="000000"/>
              </a:solidFill>
              <a:effectLst/>
              <a:latin typeface="Georgia" panose="02040502050405020303" pitchFamily="18" charset="0"/>
            </a:endParaRPr>
          </a:p>
          <a:p>
            <a:r>
              <a:rPr lang="en-US" b="0" i="0">
                <a:solidFill>
                  <a:srgbClr val="000000"/>
                </a:solidFill>
                <a:effectLst/>
                <a:latin typeface="Georgia" panose="02040502050405020303" pitchFamily="18" charset="0"/>
              </a:rPr>
              <a:t>'It refers to the person’s desire for self-fulfillment, namely, to the tendency for him to become actualized in what he is potentially.</a:t>
            </a:r>
          </a:p>
          <a:p>
            <a:endParaRPr lang="en-US" b="0" i="0">
              <a:solidFill>
                <a:srgbClr val="000000"/>
              </a:solidFill>
              <a:effectLst/>
              <a:latin typeface="Georgia" panose="02040502050405020303" pitchFamily="18" charset="0"/>
            </a:endParaRPr>
          </a:p>
          <a:p>
            <a:r>
              <a:rPr lang="en-US" b="0" i="0">
                <a:solidFill>
                  <a:srgbClr val="000000"/>
                </a:solidFill>
                <a:effectLst/>
                <a:latin typeface="Georgia" panose="02040502050405020303" pitchFamily="18" charset="0"/>
              </a:rPr>
              <a:t>The specific form that these needs will take will of course vary greatly from person to person. In one individual it may take the form of the desire to be an ideal mother, in another it may be expressed athletically, and in still another it may be expressed in painting pictures or in inventions' (Maslow, 1943, p. 382–383).</a:t>
            </a:r>
          </a:p>
        </p:txBody>
      </p:sp>
    </p:spTree>
    <p:extLst>
      <p:ext uri="{BB962C8B-B14F-4D97-AF65-F5344CB8AC3E}">
        <p14:creationId xmlns:p14="http://schemas.microsoft.com/office/powerpoint/2010/main" xmlns="" val="2612397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4DB9165-61EC-1B4E-A737-3C34567658A3}"/>
              </a:ext>
            </a:extLst>
          </p:cNvPr>
          <p:cNvSpPr>
            <a:spLocks noGrp="1"/>
          </p:cNvSpPr>
          <p:nvPr>
            <p:ph idx="1"/>
          </p:nvPr>
        </p:nvSpPr>
        <p:spPr>
          <a:xfrm>
            <a:off x="677334" y="452311"/>
            <a:ext cx="8596668" cy="6136748"/>
          </a:xfrm>
        </p:spPr>
        <p:txBody>
          <a:bodyPr/>
          <a:lstStyle/>
          <a:p>
            <a:endParaRPr lang="en-US" b="0" i="0">
              <a:solidFill>
                <a:srgbClr val="000000"/>
              </a:solidFill>
              <a:effectLst/>
              <a:latin typeface="Georgia" panose="02040502050405020303" pitchFamily="18" charset="0"/>
            </a:endParaRPr>
          </a:p>
          <a:p>
            <a:r>
              <a:rPr lang="en-US" b="0" i="0">
                <a:solidFill>
                  <a:srgbClr val="000000"/>
                </a:solidFill>
                <a:effectLst/>
                <a:latin typeface="Georgia" panose="02040502050405020303" pitchFamily="18" charset="0"/>
              </a:rPr>
              <a:t>Maslow continued to refine his theory based on the concept of a hierarchy of needs over several decades (Maslow, 1943, 1962, 1987). Regarding the structure of his hierarchy, Maslow (1987) proposed that the order in the hierarchy “is not nearly as rigid” (p. 68) as he may have implied in his earlier description. Maslow noted that the order of needs might be flexible based on external circumstances or individual differences. For example, he notes that for some individuals, the need for self-esteem is more important than the need for love. For others, the need for creative fulfillment may supersede even the most basic needs.</a:t>
            </a:r>
          </a:p>
          <a:p>
            <a:endParaRPr lang="en-US">
              <a:solidFill>
                <a:srgbClr val="000000"/>
              </a:solidFill>
              <a:latin typeface="Georgia" panose="02040502050405020303" pitchFamily="18" charset="0"/>
            </a:endParaRPr>
          </a:p>
          <a:p>
            <a:r>
              <a:rPr lang="en-US" b="0" i="0">
                <a:solidFill>
                  <a:srgbClr val="000000"/>
                </a:solidFill>
                <a:effectLst/>
                <a:latin typeface="Georgia" panose="02040502050405020303" pitchFamily="18" charset="0"/>
              </a:rPr>
              <a:t>Maslow (1987) also pointed out that most behavior is multi-motivated and noted that “any behavior tends to be determined by several or all of the basic needs simultaneously rather than by only one of them” (p. 71).</a:t>
            </a:r>
            <a:endParaRPr lang="en-US"/>
          </a:p>
        </p:txBody>
      </p:sp>
    </p:spTree>
    <p:extLst>
      <p:ext uri="{BB962C8B-B14F-4D97-AF65-F5344CB8AC3E}">
        <p14:creationId xmlns:p14="http://schemas.microsoft.com/office/powerpoint/2010/main" xmlns="" val="4099775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a:extLst>
              <a:ext uri="{FF2B5EF4-FFF2-40B4-BE49-F238E27FC236}">
                <a16:creationId xmlns:a16="http://schemas.microsoft.com/office/drawing/2014/main" xmlns="" id="{6FDBE152-9AA9-DE45-B4E3-0E17AC925CB3}"/>
              </a:ext>
            </a:extLst>
          </p:cNvPr>
          <p:cNvPicPr>
            <a:picLocks noGrp="1" noChangeAspect="1"/>
          </p:cNvPicPr>
          <p:nvPr>
            <p:ph idx="1"/>
          </p:nvPr>
        </p:nvPicPr>
        <p:blipFill>
          <a:blip r:embed="rId2"/>
          <a:stretch>
            <a:fillRect/>
          </a:stretch>
        </p:blipFill>
        <p:spPr>
          <a:xfrm>
            <a:off x="555093" y="827488"/>
            <a:ext cx="9065666" cy="5203023"/>
          </a:xfrm>
        </p:spPr>
      </p:pic>
    </p:spTree>
    <p:extLst>
      <p:ext uri="{BB962C8B-B14F-4D97-AF65-F5344CB8AC3E}">
        <p14:creationId xmlns:p14="http://schemas.microsoft.com/office/powerpoint/2010/main" xmlns="" val="86018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B245A2-7C62-484C-AC88-F5D62D8DDA4C}"/>
              </a:ext>
            </a:extLst>
          </p:cNvPr>
          <p:cNvSpPr>
            <a:spLocks noGrp="1"/>
          </p:cNvSpPr>
          <p:nvPr>
            <p:ph type="title"/>
          </p:nvPr>
        </p:nvSpPr>
        <p:spPr>
          <a:xfrm>
            <a:off x="1919262" y="609600"/>
            <a:ext cx="6075626" cy="1114068"/>
          </a:xfrm>
        </p:spPr>
        <p:txBody>
          <a:bodyPr/>
          <a:lstStyle/>
          <a:p>
            <a:r>
              <a:rPr lang="en-US"/>
              <a:t>Hierarchy of needs summary</a:t>
            </a:r>
          </a:p>
        </p:txBody>
      </p:sp>
      <p:sp>
        <p:nvSpPr>
          <p:cNvPr id="3" name="Content Placeholder 2">
            <a:extLst>
              <a:ext uri="{FF2B5EF4-FFF2-40B4-BE49-F238E27FC236}">
                <a16:creationId xmlns:a16="http://schemas.microsoft.com/office/drawing/2014/main" xmlns="" id="{C29067BA-5DD5-5A43-928E-DFE5E95CAE7F}"/>
              </a:ext>
            </a:extLst>
          </p:cNvPr>
          <p:cNvSpPr>
            <a:spLocks noGrp="1"/>
          </p:cNvSpPr>
          <p:nvPr>
            <p:ph idx="1"/>
          </p:nvPr>
        </p:nvSpPr>
        <p:spPr>
          <a:xfrm>
            <a:off x="1344706" y="1992609"/>
            <a:ext cx="7929296" cy="4046343"/>
          </a:xfrm>
        </p:spPr>
        <p:txBody>
          <a:bodyPr/>
          <a:lstStyle/>
          <a:p>
            <a:r>
              <a:rPr lang="en-US" b="0" i="0">
                <a:solidFill>
                  <a:srgbClr val="000000"/>
                </a:solidFill>
                <a:effectLst/>
                <a:latin typeface="Georgia" panose="02040502050405020303" pitchFamily="18" charset="0"/>
              </a:rPr>
              <a:t>(a) human beings are motivated by a hierarchy of needs.</a:t>
            </a:r>
          </a:p>
          <a:p>
            <a:r>
              <a:rPr lang="en-US" b="0" i="0">
                <a:solidFill>
                  <a:srgbClr val="000000"/>
                </a:solidFill>
                <a:effectLst/>
                <a:latin typeface="Georgia" panose="02040502050405020303" pitchFamily="18" charset="0"/>
              </a:rPr>
              <a:t>(b) needs are organized in a hierarchy of prepotency in which more basic needs must be more or less met (rather than all or none) prior to higher needs.</a:t>
            </a:r>
          </a:p>
          <a:p>
            <a:r>
              <a:rPr lang="en-US" b="0" i="0">
                <a:solidFill>
                  <a:srgbClr val="000000"/>
                </a:solidFill>
                <a:effectLst/>
                <a:latin typeface="Georgia" panose="02040502050405020303" pitchFamily="18" charset="0"/>
              </a:rPr>
              <a:t>(c) the order of needs is not rigid but instead may be flexible based on external circumstances or individual differences.</a:t>
            </a:r>
          </a:p>
          <a:p>
            <a:r>
              <a:rPr lang="en-US" b="0" i="0">
                <a:solidFill>
                  <a:srgbClr val="000000"/>
                </a:solidFill>
                <a:effectLst/>
                <a:latin typeface="Georgia" panose="02040502050405020303" pitchFamily="18" charset="0"/>
              </a:rPr>
              <a:t>(d) most behavior is multi-motivated, that is, simultaneously determined by more than one basic need.</a:t>
            </a:r>
          </a:p>
        </p:txBody>
      </p:sp>
    </p:spTree>
    <p:extLst>
      <p:ext uri="{BB962C8B-B14F-4D97-AF65-F5344CB8AC3E}">
        <p14:creationId xmlns:p14="http://schemas.microsoft.com/office/powerpoint/2010/main" xmlns="" val="80889056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0</TotalTime>
  <Words>1868</Words>
  <Application>Microsoft Office PowerPoint</Application>
  <PresentationFormat>Custom</PresentationFormat>
  <Paragraphs>71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Facet</vt:lpstr>
      <vt:lpstr>Theory Of Needs (Maslov) </vt:lpstr>
      <vt:lpstr>What is Maslow’s Theory of Needs</vt:lpstr>
      <vt:lpstr>Deficiency needs vs. growth needs</vt:lpstr>
      <vt:lpstr>The original hierarchy of needs five-stage:</vt:lpstr>
      <vt:lpstr>Slide 5</vt:lpstr>
      <vt:lpstr>Self-Actualization</vt:lpstr>
      <vt:lpstr>Slide 7</vt:lpstr>
      <vt:lpstr>Slide 8</vt:lpstr>
      <vt:lpstr>Hierarchy of needs summary</vt:lpstr>
      <vt:lpstr>The expanded hierarchy of needs</vt:lpstr>
      <vt:lpstr>Slide 11</vt:lpstr>
      <vt:lpstr>Educational applications</vt:lpstr>
      <vt:lpstr>Slide 13</vt:lpstr>
      <vt:lpstr>Critical evaluation </vt:lpstr>
      <vt:lpstr>Slide 15</vt:lpstr>
      <vt:lpstr>Slide 16</vt:lpstr>
      <vt:lpstr>My Sources</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Theory Of Needs (Maslov)</dc:title>
  <dc:creator>Unknown User</dc:creator>
  <cp:lastModifiedBy>user</cp:lastModifiedBy>
  <cp:revision>5</cp:revision>
  <dcterms:created xsi:type="dcterms:W3CDTF">2021-05-05T16:47:57Z</dcterms:created>
  <dcterms:modified xsi:type="dcterms:W3CDTF">2021-05-11T18:52:29Z</dcterms:modified>
</cp:coreProperties>
</file>