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769" y="69850"/>
              <a:ext cx="9014460" cy="6691630"/>
            </a:xfrm>
            <a:custGeom>
              <a:avLst/>
              <a:gdLst/>
              <a:ahLst/>
              <a:cxnLst/>
              <a:rect l="l" t="t" r="r" b="b"/>
              <a:pathLst>
                <a:path w="9014460" h="6691630">
                  <a:moveTo>
                    <a:pt x="330200" y="0"/>
                  </a:moveTo>
                  <a:lnTo>
                    <a:pt x="285296" y="3968"/>
                  </a:lnTo>
                  <a:lnTo>
                    <a:pt x="241137" y="15373"/>
                  </a:lnTo>
                  <a:lnTo>
                    <a:pt x="198467" y="33465"/>
                  </a:lnTo>
                  <a:lnTo>
                    <a:pt x="158029" y="57494"/>
                  </a:lnTo>
                  <a:lnTo>
                    <a:pt x="120568" y="86710"/>
                  </a:lnTo>
                  <a:lnTo>
                    <a:pt x="86829" y="120362"/>
                  </a:lnTo>
                  <a:lnTo>
                    <a:pt x="57555" y="157702"/>
                  </a:lnTo>
                  <a:lnTo>
                    <a:pt x="33491" y="197978"/>
                  </a:lnTo>
                  <a:lnTo>
                    <a:pt x="15381" y="240442"/>
                  </a:lnTo>
                  <a:lnTo>
                    <a:pt x="3969" y="284342"/>
                  </a:lnTo>
                  <a:lnTo>
                    <a:pt x="0" y="328929"/>
                  </a:lnTo>
                  <a:lnTo>
                    <a:pt x="0" y="6361430"/>
                  </a:lnTo>
                  <a:lnTo>
                    <a:pt x="3969" y="6406333"/>
                  </a:lnTo>
                  <a:lnTo>
                    <a:pt x="15381" y="6450492"/>
                  </a:lnTo>
                  <a:lnTo>
                    <a:pt x="33491" y="6493162"/>
                  </a:lnTo>
                  <a:lnTo>
                    <a:pt x="57555" y="6533600"/>
                  </a:lnTo>
                  <a:lnTo>
                    <a:pt x="86829" y="6571061"/>
                  </a:lnTo>
                  <a:lnTo>
                    <a:pt x="120568" y="6604800"/>
                  </a:lnTo>
                  <a:lnTo>
                    <a:pt x="158029" y="6634074"/>
                  </a:lnTo>
                  <a:lnTo>
                    <a:pt x="198467" y="6658138"/>
                  </a:lnTo>
                  <a:lnTo>
                    <a:pt x="241137" y="6676248"/>
                  </a:lnTo>
                  <a:lnTo>
                    <a:pt x="285296" y="6687660"/>
                  </a:lnTo>
                  <a:lnTo>
                    <a:pt x="330200" y="6691630"/>
                  </a:lnTo>
                  <a:lnTo>
                    <a:pt x="8684260" y="6691630"/>
                  </a:lnTo>
                  <a:lnTo>
                    <a:pt x="8729163" y="6687660"/>
                  </a:lnTo>
                  <a:lnTo>
                    <a:pt x="8773322" y="6676248"/>
                  </a:lnTo>
                  <a:lnTo>
                    <a:pt x="8815992" y="6658138"/>
                  </a:lnTo>
                  <a:lnTo>
                    <a:pt x="8856430" y="6634074"/>
                  </a:lnTo>
                  <a:lnTo>
                    <a:pt x="8893891" y="6604800"/>
                  </a:lnTo>
                  <a:lnTo>
                    <a:pt x="8927630" y="6571061"/>
                  </a:lnTo>
                  <a:lnTo>
                    <a:pt x="8956904" y="6533600"/>
                  </a:lnTo>
                  <a:lnTo>
                    <a:pt x="8980968" y="6493162"/>
                  </a:lnTo>
                  <a:lnTo>
                    <a:pt x="8999078" y="6450492"/>
                  </a:lnTo>
                  <a:lnTo>
                    <a:pt x="9010490" y="6406333"/>
                  </a:lnTo>
                  <a:lnTo>
                    <a:pt x="9014460" y="6361430"/>
                  </a:lnTo>
                  <a:lnTo>
                    <a:pt x="9014460" y="328929"/>
                  </a:lnTo>
                  <a:lnTo>
                    <a:pt x="9010490" y="284342"/>
                  </a:lnTo>
                  <a:lnTo>
                    <a:pt x="8999078" y="240442"/>
                  </a:lnTo>
                  <a:lnTo>
                    <a:pt x="8980968" y="197978"/>
                  </a:lnTo>
                  <a:lnTo>
                    <a:pt x="8956904" y="157702"/>
                  </a:lnTo>
                  <a:lnTo>
                    <a:pt x="8927630" y="120362"/>
                  </a:lnTo>
                  <a:lnTo>
                    <a:pt x="8893891" y="86710"/>
                  </a:lnTo>
                  <a:lnTo>
                    <a:pt x="8856430" y="57494"/>
                  </a:lnTo>
                  <a:lnTo>
                    <a:pt x="8815992" y="33465"/>
                  </a:lnTo>
                  <a:lnTo>
                    <a:pt x="8773322" y="15373"/>
                  </a:lnTo>
                  <a:lnTo>
                    <a:pt x="8729163" y="3968"/>
                  </a:lnTo>
                  <a:lnTo>
                    <a:pt x="8684260" y="0"/>
                  </a:lnTo>
                  <a:lnTo>
                    <a:pt x="330200" y="0"/>
                  </a:lnTo>
                  <a:close/>
                </a:path>
                <a:path w="9014460" h="6691630">
                  <a:moveTo>
                    <a:pt x="0" y="0"/>
                  </a:moveTo>
                  <a:lnTo>
                    <a:pt x="0" y="0"/>
                  </a:lnTo>
                </a:path>
                <a:path w="9014460" h="6691630">
                  <a:moveTo>
                    <a:pt x="9014460" y="6691630"/>
                  </a:moveTo>
                  <a:lnTo>
                    <a:pt x="9014460" y="6691630"/>
                  </a:lnTo>
                </a:path>
              </a:pathLst>
            </a:custGeom>
            <a:ln w="6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3500" y="1397000"/>
              <a:ext cx="9019540" cy="120650"/>
            </a:xfrm>
            <a:custGeom>
              <a:avLst/>
              <a:gdLst/>
              <a:ahLst/>
              <a:cxnLst/>
              <a:rect l="l" t="t" r="r" b="b"/>
              <a:pathLst>
                <a:path w="9019540" h="120650">
                  <a:moveTo>
                    <a:pt x="9019540" y="0"/>
                  </a:moveTo>
                  <a:lnTo>
                    <a:pt x="0" y="0"/>
                  </a:lnTo>
                  <a:lnTo>
                    <a:pt x="0" y="120650"/>
                  </a:lnTo>
                  <a:lnTo>
                    <a:pt x="9019540" y="120650"/>
                  </a:lnTo>
                  <a:close/>
                </a:path>
              </a:pathLst>
            </a:custGeom>
            <a:solidFill>
              <a:srgbClr val="E5B0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3500" y="2975610"/>
              <a:ext cx="9019540" cy="111760"/>
            </a:xfrm>
            <a:custGeom>
              <a:avLst/>
              <a:gdLst/>
              <a:ahLst/>
              <a:cxnLst/>
              <a:rect l="l" t="t" r="r" b="b"/>
              <a:pathLst>
                <a:path w="9019540" h="111760">
                  <a:moveTo>
                    <a:pt x="9019540" y="0"/>
                  </a:moveTo>
                  <a:lnTo>
                    <a:pt x="0" y="0"/>
                  </a:lnTo>
                  <a:lnTo>
                    <a:pt x="0" y="111760"/>
                  </a:lnTo>
                  <a:lnTo>
                    <a:pt x="9019540" y="111760"/>
                  </a:lnTo>
                  <a:close/>
                </a:path>
              </a:pathLst>
            </a:custGeom>
            <a:solidFill>
              <a:srgbClr val="9083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3500" y="1517650"/>
            <a:ext cx="9019540" cy="1457960"/>
          </a:xfrm>
          <a:prstGeom prst="rect">
            <a:avLst/>
          </a:prstGeom>
          <a:solidFill>
            <a:srgbClr val="D24716"/>
          </a:solidFill>
        </p:spPr>
        <p:txBody>
          <a:bodyPr vert="horz" wrap="square" lIns="0" tIns="67310" rIns="0" bIns="0" rtlCol="0">
            <a:spAutoFit/>
          </a:bodyPr>
          <a:lstStyle/>
          <a:p>
            <a:pPr marL="1706880" marR="1371600" indent="-313690">
              <a:lnSpc>
                <a:spcPct val="100000"/>
              </a:lnSpc>
              <a:spcBef>
                <a:spcPts val="530"/>
              </a:spcBef>
            </a:pPr>
            <a:r>
              <a:rPr sz="4500" spc="185" dirty="0">
                <a:solidFill>
                  <a:srgbClr val="FFFFFF"/>
                </a:solidFill>
                <a:latin typeface="Arial"/>
                <a:cs typeface="Arial"/>
              </a:rPr>
              <a:t>“Supply, </a:t>
            </a:r>
            <a:r>
              <a:rPr sz="4500" spc="170" dirty="0">
                <a:solidFill>
                  <a:srgbClr val="FFFFFF"/>
                </a:solidFill>
                <a:latin typeface="Arial"/>
                <a:cs typeface="Arial"/>
              </a:rPr>
              <a:t>Demand, </a:t>
            </a:r>
            <a:r>
              <a:rPr sz="4500" spc="15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4500" spc="235" dirty="0">
                <a:solidFill>
                  <a:srgbClr val="FFFFFF"/>
                </a:solidFill>
                <a:latin typeface="Arial"/>
                <a:cs typeface="Arial"/>
              </a:rPr>
              <a:t>Market</a:t>
            </a:r>
            <a:r>
              <a:rPr sz="4500" spc="5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500" spc="285" dirty="0">
                <a:solidFill>
                  <a:srgbClr val="FFFFFF"/>
                </a:solidFill>
                <a:latin typeface="Arial"/>
                <a:cs typeface="Arial"/>
              </a:rPr>
              <a:t>Equilibrium”</a:t>
            </a:r>
            <a:endParaRPr sz="4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52552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2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23240" y="1633220"/>
            <a:ext cx="7787005" cy="3718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79755" indent="-273050">
              <a:lnSpc>
                <a:spcPct val="100000"/>
              </a:lnSpc>
              <a:spcBef>
                <a:spcPts val="100"/>
              </a:spcBef>
              <a:buClr>
                <a:srgbClr val="D24716"/>
              </a:buClr>
              <a:buSzPct val="84615"/>
              <a:buChar char="•"/>
              <a:tabLst>
                <a:tab pos="297815" algn="l"/>
                <a:tab pos="298450" algn="l"/>
              </a:tabLst>
            </a:pPr>
            <a:r>
              <a:rPr sz="2600" spc="-310" dirty="0">
                <a:latin typeface="Arial"/>
                <a:cs typeface="Arial"/>
              </a:rPr>
              <a:t>Demand </a:t>
            </a:r>
            <a:r>
              <a:rPr sz="2600" spc="-270" dirty="0">
                <a:latin typeface="Arial"/>
                <a:cs typeface="Arial"/>
              </a:rPr>
              <a:t>Curves </a:t>
            </a:r>
            <a:r>
              <a:rPr sz="2600" spc="-355" dirty="0">
                <a:latin typeface="Arial"/>
                <a:cs typeface="Arial"/>
              </a:rPr>
              <a:t>can </a:t>
            </a:r>
            <a:r>
              <a:rPr sz="2600" spc="-305" dirty="0">
                <a:latin typeface="Arial"/>
                <a:cs typeface="Arial"/>
              </a:rPr>
              <a:t>also </a:t>
            </a:r>
            <a:r>
              <a:rPr sz="2600" spc="-160" dirty="0">
                <a:latin typeface="Arial"/>
                <a:cs typeface="Arial"/>
              </a:rPr>
              <a:t>shift </a:t>
            </a:r>
            <a:r>
              <a:rPr sz="2600" spc="-120" dirty="0">
                <a:latin typeface="Arial"/>
                <a:cs typeface="Arial"/>
              </a:rPr>
              <a:t>in </a:t>
            </a:r>
            <a:r>
              <a:rPr sz="2600" spc="-315" dirty="0">
                <a:latin typeface="Arial"/>
                <a:cs typeface="Arial"/>
              </a:rPr>
              <a:t>response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140" dirty="0">
                <a:latin typeface="Arial"/>
                <a:cs typeface="Arial"/>
              </a:rPr>
              <a:t>following  </a:t>
            </a:r>
            <a:r>
              <a:rPr sz="2600" spc="-190" dirty="0">
                <a:latin typeface="Arial"/>
                <a:cs typeface="Arial"/>
              </a:rPr>
              <a:t>factors:</a:t>
            </a:r>
            <a:endParaRPr sz="2600">
              <a:latin typeface="Arial"/>
              <a:cs typeface="Arial"/>
            </a:endParaRPr>
          </a:p>
          <a:p>
            <a:pPr marL="572770" lvl="1" indent="-229235">
              <a:lnSpc>
                <a:spcPct val="100000"/>
              </a:lnSpc>
              <a:spcBef>
                <a:spcPts val="37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25" dirty="0">
                <a:latin typeface="Times New Roman"/>
                <a:cs typeface="Times New Roman"/>
              </a:rPr>
              <a:t>B</a:t>
            </a:r>
            <a:r>
              <a:rPr sz="2400" spc="-225" dirty="0">
                <a:latin typeface="Arial"/>
                <a:cs typeface="Arial"/>
              </a:rPr>
              <a:t>uyers </a:t>
            </a:r>
            <a:r>
              <a:rPr sz="2400" spc="110" dirty="0">
                <a:latin typeface="Arial"/>
                <a:cs typeface="Arial"/>
              </a:rPr>
              <a:t>(# </a:t>
            </a:r>
            <a:r>
              <a:rPr sz="2400" spc="-75" dirty="0">
                <a:latin typeface="Arial"/>
                <a:cs typeface="Arial"/>
              </a:rPr>
              <a:t>of): </a:t>
            </a:r>
            <a:r>
              <a:rPr sz="2400" spc="-345" dirty="0">
                <a:latin typeface="Arial"/>
                <a:cs typeface="Arial"/>
              </a:rPr>
              <a:t>changes </a:t>
            </a:r>
            <a:r>
              <a:rPr sz="2400" spc="-110" dirty="0">
                <a:latin typeface="Arial"/>
                <a:cs typeface="Arial"/>
              </a:rPr>
              <a:t>in </a:t>
            </a:r>
            <a:r>
              <a:rPr sz="2400" spc="-210" dirty="0">
                <a:latin typeface="Arial"/>
                <a:cs typeface="Arial"/>
              </a:rPr>
              <a:t>the </a:t>
            </a:r>
            <a:r>
              <a:rPr sz="2400" spc="-225" dirty="0">
                <a:latin typeface="Arial"/>
                <a:cs typeface="Arial"/>
              </a:rPr>
              <a:t>number </a:t>
            </a:r>
            <a:r>
              <a:rPr sz="2400" spc="-140" dirty="0">
                <a:latin typeface="Arial"/>
                <a:cs typeface="Arial"/>
              </a:rPr>
              <a:t>of</a:t>
            </a:r>
            <a:r>
              <a:rPr sz="2400" spc="-280" dirty="0">
                <a:latin typeface="Arial"/>
                <a:cs typeface="Arial"/>
              </a:rPr>
              <a:t> consumers</a:t>
            </a:r>
            <a:endParaRPr sz="2400">
              <a:latin typeface="Arial"/>
              <a:cs typeface="Arial"/>
            </a:endParaRPr>
          </a:p>
          <a:p>
            <a:pPr marL="572770" lvl="1" indent="-229235">
              <a:lnSpc>
                <a:spcPct val="100000"/>
              </a:lnSpc>
              <a:spcBef>
                <a:spcPts val="37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04" dirty="0">
                <a:latin typeface="Times New Roman"/>
                <a:cs typeface="Times New Roman"/>
              </a:rPr>
              <a:t>I</a:t>
            </a:r>
            <a:r>
              <a:rPr sz="2400" spc="-204" dirty="0">
                <a:latin typeface="Arial"/>
                <a:cs typeface="Arial"/>
              </a:rPr>
              <a:t>ncome: </a:t>
            </a:r>
            <a:r>
              <a:rPr sz="2400" spc="-345" dirty="0">
                <a:latin typeface="Arial"/>
                <a:cs typeface="Arial"/>
              </a:rPr>
              <a:t>changes </a:t>
            </a:r>
            <a:r>
              <a:rPr sz="2400" spc="-110" dirty="0">
                <a:latin typeface="Arial"/>
                <a:cs typeface="Arial"/>
              </a:rPr>
              <a:t>in </a:t>
            </a:r>
            <a:r>
              <a:rPr sz="2400" spc="-235" dirty="0">
                <a:latin typeface="Arial"/>
                <a:cs typeface="Arial"/>
              </a:rPr>
              <a:t>consumers’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229" dirty="0">
                <a:latin typeface="Arial"/>
                <a:cs typeface="Arial"/>
              </a:rPr>
              <a:t>income</a:t>
            </a:r>
            <a:endParaRPr sz="2400">
              <a:latin typeface="Arial"/>
              <a:cs typeface="Arial"/>
            </a:endParaRPr>
          </a:p>
          <a:p>
            <a:pPr marL="572770" lvl="1" indent="-229235">
              <a:lnSpc>
                <a:spcPct val="100000"/>
              </a:lnSpc>
              <a:spcBef>
                <a:spcPts val="38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75" dirty="0">
                <a:latin typeface="Times New Roman"/>
                <a:cs typeface="Times New Roman"/>
              </a:rPr>
              <a:t>T</a:t>
            </a:r>
            <a:r>
              <a:rPr sz="2400" spc="-275" dirty="0">
                <a:latin typeface="Arial"/>
                <a:cs typeface="Arial"/>
              </a:rPr>
              <a:t>astes: </a:t>
            </a:r>
            <a:r>
              <a:rPr sz="2400" spc="-345" dirty="0">
                <a:latin typeface="Arial"/>
                <a:cs typeface="Arial"/>
              </a:rPr>
              <a:t>changes </a:t>
            </a:r>
            <a:r>
              <a:rPr sz="2400" spc="-110" dirty="0">
                <a:latin typeface="Arial"/>
                <a:cs typeface="Arial"/>
              </a:rPr>
              <a:t>in </a:t>
            </a:r>
            <a:r>
              <a:rPr sz="2400" spc="-220" dirty="0">
                <a:latin typeface="Arial"/>
                <a:cs typeface="Arial"/>
              </a:rPr>
              <a:t>preference </a:t>
            </a:r>
            <a:r>
              <a:rPr sz="2400" spc="-105" dirty="0">
                <a:latin typeface="Arial"/>
                <a:cs typeface="Arial"/>
              </a:rPr>
              <a:t>or </a:t>
            </a:r>
            <a:r>
              <a:rPr sz="2400" spc="-150" dirty="0">
                <a:latin typeface="Arial"/>
                <a:cs typeface="Arial"/>
              </a:rPr>
              <a:t>popularity </a:t>
            </a:r>
            <a:r>
              <a:rPr sz="2400" spc="-140" dirty="0">
                <a:latin typeface="Arial"/>
                <a:cs typeface="Arial"/>
              </a:rPr>
              <a:t>of </a:t>
            </a:r>
            <a:r>
              <a:rPr sz="2400" spc="-80" dirty="0">
                <a:latin typeface="Arial"/>
                <a:cs typeface="Arial"/>
              </a:rPr>
              <a:t>product/</a:t>
            </a:r>
            <a:r>
              <a:rPr sz="2400" spc="-420" dirty="0">
                <a:latin typeface="Arial"/>
                <a:cs typeface="Arial"/>
              </a:rPr>
              <a:t> </a:t>
            </a:r>
            <a:r>
              <a:rPr sz="2400" spc="-235" dirty="0">
                <a:latin typeface="Arial"/>
                <a:cs typeface="Arial"/>
              </a:rPr>
              <a:t>service</a:t>
            </a:r>
            <a:endParaRPr sz="2400">
              <a:latin typeface="Arial"/>
              <a:cs typeface="Arial"/>
            </a:endParaRPr>
          </a:p>
          <a:p>
            <a:pPr marL="572135" marR="17780" lvl="1" indent="-228600">
              <a:lnSpc>
                <a:spcPct val="100000"/>
              </a:lnSpc>
              <a:spcBef>
                <a:spcPts val="37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04" dirty="0">
                <a:latin typeface="Times New Roman"/>
                <a:cs typeface="Times New Roman"/>
              </a:rPr>
              <a:t>E</a:t>
            </a:r>
            <a:r>
              <a:rPr sz="2400" spc="-204" dirty="0">
                <a:latin typeface="Arial"/>
                <a:cs typeface="Arial"/>
              </a:rPr>
              <a:t>xpectations: </a:t>
            </a:r>
            <a:r>
              <a:rPr sz="2400" spc="-345" dirty="0">
                <a:latin typeface="Arial"/>
                <a:cs typeface="Arial"/>
              </a:rPr>
              <a:t>changes </a:t>
            </a:r>
            <a:r>
              <a:rPr sz="2400" spc="-110" dirty="0">
                <a:latin typeface="Arial"/>
                <a:cs typeface="Arial"/>
              </a:rPr>
              <a:t>in </a:t>
            </a:r>
            <a:r>
              <a:rPr sz="2400" spc="-215" dirty="0">
                <a:latin typeface="Arial"/>
                <a:cs typeface="Arial"/>
              </a:rPr>
              <a:t>what </a:t>
            </a:r>
            <a:r>
              <a:rPr sz="2400" spc="-280" dirty="0">
                <a:latin typeface="Arial"/>
                <a:cs typeface="Arial"/>
              </a:rPr>
              <a:t>consumers </a:t>
            </a:r>
            <a:r>
              <a:rPr sz="2400" spc="-220" dirty="0">
                <a:latin typeface="Arial"/>
                <a:cs typeface="Arial"/>
              </a:rPr>
              <a:t>expect </a:t>
            </a:r>
            <a:r>
              <a:rPr sz="2400" spc="-105" dirty="0">
                <a:latin typeface="Arial"/>
                <a:cs typeface="Arial"/>
              </a:rPr>
              <a:t>to </a:t>
            </a:r>
            <a:r>
              <a:rPr sz="2400" spc="-305" dirty="0">
                <a:latin typeface="Arial"/>
                <a:cs typeface="Arial"/>
              </a:rPr>
              <a:t>happen </a:t>
            </a:r>
            <a:r>
              <a:rPr sz="2400" spc="-110" dirty="0">
                <a:latin typeface="Arial"/>
                <a:cs typeface="Arial"/>
              </a:rPr>
              <a:t>in </a:t>
            </a:r>
            <a:r>
              <a:rPr sz="2400" spc="-204" dirty="0">
                <a:latin typeface="Arial"/>
                <a:cs typeface="Arial"/>
              </a:rPr>
              <a:t>the  </a:t>
            </a:r>
            <a:r>
              <a:rPr sz="2400" spc="-135" dirty="0">
                <a:latin typeface="Arial"/>
                <a:cs typeface="Arial"/>
              </a:rPr>
              <a:t>future</a:t>
            </a:r>
            <a:endParaRPr sz="2400">
              <a:latin typeface="Arial"/>
              <a:cs typeface="Arial"/>
            </a:endParaRPr>
          </a:p>
          <a:p>
            <a:pPr marL="572770" lvl="1" indent="-229235">
              <a:lnSpc>
                <a:spcPct val="100000"/>
              </a:lnSpc>
              <a:spcBef>
                <a:spcPts val="38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20" dirty="0">
                <a:latin typeface="Times New Roman"/>
                <a:cs typeface="Times New Roman"/>
              </a:rPr>
              <a:t>R</a:t>
            </a:r>
            <a:r>
              <a:rPr sz="2400" spc="-220" dirty="0">
                <a:latin typeface="Arial"/>
                <a:cs typeface="Arial"/>
              </a:rPr>
              <a:t>elated </a:t>
            </a:r>
            <a:r>
              <a:rPr sz="2400" spc="-245" dirty="0">
                <a:latin typeface="Arial"/>
                <a:cs typeface="Arial"/>
              </a:rPr>
              <a:t>goods: </a:t>
            </a:r>
            <a:r>
              <a:rPr sz="2400" spc="-204" dirty="0">
                <a:latin typeface="Arial"/>
                <a:cs typeface="Arial"/>
              </a:rPr>
              <a:t>compliments </a:t>
            </a:r>
            <a:r>
              <a:rPr sz="2400" spc="-310" dirty="0">
                <a:latin typeface="Arial"/>
                <a:cs typeface="Arial"/>
              </a:rPr>
              <a:t>and</a:t>
            </a:r>
            <a:r>
              <a:rPr sz="2400" spc="-215" dirty="0">
                <a:latin typeface="Arial"/>
                <a:cs typeface="Arial"/>
              </a:rPr>
              <a:t> substitutes</a:t>
            </a:r>
            <a:endParaRPr sz="2400">
              <a:latin typeface="Arial"/>
              <a:cs typeface="Arial"/>
            </a:endParaRPr>
          </a:p>
          <a:p>
            <a:pPr marL="298450" indent="-273050">
              <a:lnSpc>
                <a:spcPct val="100000"/>
              </a:lnSpc>
              <a:spcBef>
                <a:spcPts val="570"/>
              </a:spcBef>
              <a:buClr>
                <a:srgbClr val="D24716"/>
              </a:buClr>
              <a:buSzPct val="84615"/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600" b="1" spc="-210" dirty="0">
                <a:latin typeface="Times New Roman"/>
                <a:cs typeface="Times New Roman"/>
              </a:rPr>
              <a:t>BITER: </a:t>
            </a:r>
            <a:r>
              <a:rPr sz="2600" spc="-225" dirty="0">
                <a:latin typeface="Arial"/>
                <a:cs typeface="Arial"/>
              </a:rPr>
              <a:t>factors </a:t>
            </a:r>
            <a:r>
              <a:rPr sz="2600" spc="-190" dirty="0">
                <a:latin typeface="Arial"/>
                <a:cs typeface="Arial"/>
              </a:rPr>
              <a:t>that </a:t>
            </a:r>
            <a:r>
              <a:rPr sz="2600" spc="-160" dirty="0">
                <a:latin typeface="Arial"/>
                <a:cs typeface="Arial"/>
              </a:rPr>
              <a:t>shift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330" dirty="0">
                <a:latin typeface="Arial"/>
                <a:cs typeface="Arial"/>
              </a:rPr>
              <a:t>demand</a:t>
            </a:r>
            <a:r>
              <a:rPr sz="2600" spc="-204" dirty="0">
                <a:latin typeface="Arial"/>
                <a:cs typeface="Arial"/>
              </a:rPr>
              <a:t> </a:t>
            </a:r>
            <a:r>
              <a:rPr sz="2600" spc="-229" dirty="0">
                <a:latin typeface="Arial"/>
                <a:cs typeface="Arial"/>
              </a:rPr>
              <a:t>curve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57124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2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23240" y="1277514"/>
            <a:ext cx="8460740" cy="423100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98450" indent="-273050">
              <a:lnSpc>
                <a:spcPct val="100000"/>
              </a:lnSpc>
              <a:spcBef>
                <a:spcPts val="500"/>
              </a:spcBef>
              <a:buClr>
                <a:srgbClr val="D24716"/>
              </a:buClr>
              <a:buSzPct val="84615"/>
              <a:buChar char="•"/>
              <a:tabLst>
                <a:tab pos="297815" algn="l"/>
                <a:tab pos="298450" algn="l"/>
              </a:tabLst>
            </a:pPr>
            <a:r>
              <a:rPr sz="2600" spc="-265" dirty="0">
                <a:latin typeface="Arial"/>
                <a:cs typeface="Arial"/>
              </a:rPr>
              <a:t>Prices </a:t>
            </a:r>
            <a:r>
              <a:rPr sz="2600" spc="-155" dirty="0">
                <a:latin typeface="Arial"/>
                <a:cs typeface="Arial"/>
              </a:rPr>
              <a:t>of </a:t>
            </a:r>
            <a:r>
              <a:rPr sz="2600" spc="-210" dirty="0">
                <a:latin typeface="Arial"/>
                <a:cs typeface="Arial"/>
              </a:rPr>
              <a:t>related </a:t>
            </a:r>
            <a:r>
              <a:rPr sz="2600" spc="-330" dirty="0">
                <a:latin typeface="Arial"/>
                <a:cs typeface="Arial"/>
              </a:rPr>
              <a:t>goods </a:t>
            </a:r>
            <a:r>
              <a:rPr sz="2600" spc="-215" dirty="0">
                <a:latin typeface="Arial"/>
                <a:cs typeface="Arial"/>
              </a:rPr>
              <a:t>affect </a:t>
            </a:r>
            <a:r>
              <a:rPr sz="2600" spc="-260" dirty="0">
                <a:latin typeface="Arial"/>
                <a:cs typeface="Arial"/>
              </a:rPr>
              <a:t>on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spc="-330" dirty="0">
                <a:latin typeface="Arial"/>
                <a:cs typeface="Arial"/>
              </a:rPr>
              <a:t>demand</a:t>
            </a:r>
            <a:endParaRPr sz="2600">
              <a:latin typeface="Arial"/>
              <a:cs typeface="Arial"/>
            </a:endParaRPr>
          </a:p>
          <a:p>
            <a:pPr marL="572135" marR="239395" lvl="1" indent="-228600">
              <a:lnSpc>
                <a:spcPct val="100000"/>
              </a:lnSpc>
              <a:spcBef>
                <a:spcPts val="37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Substitute </a:t>
            </a:r>
            <a:r>
              <a:rPr sz="2400" b="1" u="heavy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goods</a:t>
            </a:r>
            <a:r>
              <a:rPr sz="2400" spc="30" dirty="0">
                <a:latin typeface="UnDotum"/>
                <a:cs typeface="UnDotum"/>
              </a:rPr>
              <a:t> </a:t>
            </a:r>
            <a:r>
              <a:rPr sz="2400" spc="-459" dirty="0">
                <a:latin typeface="Arial"/>
                <a:cs typeface="Arial"/>
              </a:rPr>
              <a:t>a </a:t>
            </a:r>
            <a:r>
              <a:rPr sz="2400" spc="-190" dirty="0">
                <a:latin typeface="Arial"/>
                <a:cs typeface="Arial"/>
              </a:rPr>
              <a:t>substitute </a:t>
            </a:r>
            <a:r>
              <a:rPr sz="2400" spc="-220" dirty="0">
                <a:latin typeface="Arial"/>
                <a:cs typeface="Arial"/>
              </a:rPr>
              <a:t>is </a:t>
            </a:r>
            <a:r>
              <a:rPr sz="2400" spc="-459" dirty="0">
                <a:latin typeface="Arial"/>
                <a:cs typeface="Arial"/>
              </a:rPr>
              <a:t>a </a:t>
            </a:r>
            <a:r>
              <a:rPr sz="2400" spc="-165" dirty="0">
                <a:latin typeface="Arial"/>
                <a:cs typeface="Arial"/>
              </a:rPr>
              <a:t>product </a:t>
            </a:r>
            <a:r>
              <a:rPr sz="2400" spc="-175" dirty="0">
                <a:latin typeface="Arial"/>
                <a:cs typeface="Arial"/>
              </a:rPr>
              <a:t>that </a:t>
            </a:r>
            <a:r>
              <a:rPr sz="2400" spc="-330" dirty="0">
                <a:latin typeface="Arial"/>
                <a:cs typeface="Arial"/>
              </a:rPr>
              <a:t>can </a:t>
            </a:r>
            <a:r>
              <a:rPr sz="2400" spc="-315" dirty="0">
                <a:latin typeface="Arial"/>
                <a:cs typeface="Arial"/>
              </a:rPr>
              <a:t>be </a:t>
            </a:r>
            <a:r>
              <a:rPr sz="2400" spc="-325" dirty="0">
                <a:latin typeface="Arial"/>
                <a:cs typeface="Arial"/>
              </a:rPr>
              <a:t>used </a:t>
            </a:r>
            <a:r>
              <a:rPr sz="2400" spc="-110" dirty="0">
                <a:latin typeface="Arial"/>
                <a:cs typeface="Arial"/>
              </a:rPr>
              <a:t>in </a:t>
            </a:r>
            <a:r>
              <a:rPr sz="2400" spc="-210" dirty="0">
                <a:latin typeface="Arial"/>
                <a:cs typeface="Arial"/>
              </a:rPr>
              <a:t>the  </a:t>
            </a:r>
            <a:r>
              <a:rPr sz="2400" spc="-260" dirty="0">
                <a:latin typeface="Arial"/>
                <a:cs typeface="Arial"/>
              </a:rPr>
              <a:t>place </a:t>
            </a:r>
            <a:r>
              <a:rPr sz="2400" spc="-140" dirty="0">
                <a:latin typeface="Arial"/>
                <a:cs typeface="Arial"/>
              </a:rPr>
              <a:t>of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90" dirty="0">
                <a:latin typeface="Arial"/>
                <a:cs typeface="Arial"/>
              </a:rPr>
              <a:t>another.</a:t>
            </a:r>
            <a:endParaRPr sz="2400">
              <a:latin typeface="Arial"/>
              <a:cs typeface="Arial"/>
            </a:endParaRPr>
          </a:p>
          <a:p>
            <a:pPr marL="847090" marR="17780" lvl="2" indent="-228600">
              <a:lnSpc>
                <a:spcPct val="100000"/>
              </a:lnSpc>
              <a:spcBef>
                <a:spcPts val="370"/>
              </a:spcBef>
              <a:buClr>
                <a:srgbClr val="E5B0AA"/>
              </a:buClr>
              <a:buSzPct val="84090"/>
              <a:buChar char="•"/>
              <a:tabLst>
                <a:tab pos="846455" algn="l"/>
                <a:tab pos="847090" algn="l"/>
              </a:tabLst>
            </a:pPr>
            <a:r>
              <a:rPr sz="2200" spc="-235" dirty="0">
                <a:latin typeface="Arial"/>
                <a:cs typeface="Arial"/>
              </a:rPr>
              <a:t>The </a:t>
            </a:r>
            <a:r>
              <a:rPr sz="2200" spc="-160" dirty="0">
                <a:latin typeface="Arial"/>
                <a:cs typeface="Arial"/>
              </a:rPr>
              <a:t>price </a:t>
            </a:r>
            <a:r>
              <a:rPr sz="2200" spc="-130" dirty="0">
                <a:latin typeface="Arial"/>
                <a:cs typeface="Arial"/>
              </a:rPr>
              <a:t>of </a:t>
            </a:r>
            <a:r>
              <a:rPr sz="2200" spc="-190" dirty="0">
                <a:latin typeface="Arial"/>
                <a:cs typeface="Arial"/>
              </a:rPr>
              <a:t>the </a:t>
            </a:r>
            <a:r>
              <a:rPr sz="2200" spc="-180" dirty="0">
                <a:latin typeface="Arial"/>
                <a:cs typeface="Arial"/>
              </a:rPr>
              <a:t>substitute </a:t>
            </a:r>
            <a:r>
              <a:rPr sz="2200" spc="-245" dirty="0">
                <a:latin typeface="Arial"/>
                <a:cs typeface="Arial"/>
              </a:rPr>
              <a:t>good </a:t>
            </a:r>
            <a:r>
              <a:rPr sz="2200" spc="-290" dirty="0">
                <a:latin typeface="Arial"/>
                <a:cs typeface="Arial"/>
              </a:rPr>
              <a:t>and </a:t>
            </a:r>
            <a:r>
              <a:rPr sz="2200" spc="-280" dirty="0">
                <a:latin typeface="Arial"/>
                <a:cs typeface="Arial"/>
              </a:rPr>
              <a:t>demand </a:t>
            </a:r>
            <a:r>
              <a:rPr sz="2200" spc="-80" dirty="0">
                <a:latin typeface="Arial"/>
                <a:cs typeface="Arial"/>
              </a:rPr>
              <a:t>for </a:t>
            </a:r>
            <a:r>
              <a:rPr sz="2200" spc="-190" dirty="0">
                <a:latin typeface="Arial"/>
                <a:cs typeface="Arial"/>
              </a:rPr>
              <a:t>the </a:t>
            </a:r>
            <a:r>
              <a:rPr sz="2200" spc="-160" dirty="0">
                <a:latin typeface="Arial"/>
                <a:cs typeface="Arial"/>
              </a:rPr>
              <a:t>other </a:t>
            </a:r>
            <a:r>
              <a:rPr sz="2200" spc="-245" dirty="0">
                <a:latin typeface="Arial"/>
                <a:cs typeface="Arial"/>
              </a:rPr>
              <a:t>good </a:t>
            </a:r>
            <a:r>
              <a:rPr sz="2200" spc="-250" dirty="0">
                <a:latin typeface="Arial"/>
                <a:cs typeface="Arial"/>
              </a:rPr>
              <a:t>are </a:t>
            </a:r>
            <a:r>
              <a:rPr sz="2200" spc="-120" dirty="0">
                <a:latin typeface="Arial"/>
                <a:cs typeface="Arial"/>
              </a:rPr>
              <a:t>directly  </a:t>
            </a:r>
            <a:r>
              <a:rPr sz="2200" spc="-180" dirty="0">
                <a:latin typeface="Arial"/>
                <a:cs typeface="Arial"/>
              </a:rPr>
              <a:t>related</a:t>
            </a:r>
            <a:endParaRPr sz="2200">
              <a:latin typeface="Arial"/>
              <a:cs typeface="Arial"/>
            </a:endParaRPr>
          </a:p>
          <a:p>
            <a:pPr marL="847090" lvl="2" indent="-228600">
              <a:lnSpc>
                <a:spcPct val="100000"/>
              </a:lnSpc>
              <a:spcBef>
                <a:spcPts val="370"/>
              </a:spcBef>
              <a:buClr>
                <a:srgbClr val="E5B0AA"/>
              </a:buClr>
              <a:buSzPct val="84090"/>
              <a:buChar char="•"/>
              <a:tabLst>
                <a:tab pos="846455" algn="l"/>
                <a:tab pos="847090" algn="l"/>
                <a:tab pos="4596765" algn="l"/>
              </a:tabLst>
            </a:pPr>
            <a:r>
              <a:rPr sz="2200" spc="-180" dirty="0">
                <a:latin typeface="Arial"/>
                <a:cs typeface="Arial"/>
              </a:rPr>
              <a:t>For </a:t>
            </a:r>
            <a:r>
              <a:rPr sz="2200" spc="-200" dirty="0">
                <a:latin typeface="Arial"/>
                <a:cs typeface="Arial"/>
              </a:rPr>
              <a:t>example,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spc="-235" dirty="0">
                <a:latin typeface="Arial"/>
                <a:cs typeface="Arial"/>
              </a:rPr>
              <a:t>Coke</a:t>
            </a:r>
            <a:r>
              <a:rPr sz="2200" spc="-114" dirty="0">
                <a:latin typeface="Arial"/>
                <a:cs typeface="Arial"/>
              </a:rPr>
              <a:t> </a:t>
            </a:r>
            <a:r>
              <a:rPr sz="2200" spc="-190" dirty="0">
                <a:latin typeface="Arial"/>
                <a:cs typeface="Arial"/>
              </a:rPr>
              <a:t>Price	</a:t>
            </a:r>
            <a:r>
              <a:rPr sz="2200" spc="-265" dirty="0">
                <a:latin typeface="Arial"/>
                <a:cs typeface="Arial"/>
              </a:rPr>
              <a:t>Pepsi</a:t>
            </a:r>
            <a:r>
              <a:rPr sz="2200" spc="-120" dirty="0">
                <a:latin typeface="Arial"/>
                <a:cs typeface="Arial"/>
              </a:rPr>
              <a:t> </a:t>
            </a:r>
            <a:r>
              <a:rPr sz="2200" spc="-265" dirty="0">
                <a:latin typeface="Arial"/>
                <a:cs typeface="Arial"/>
              </a:rPr>
              <a:t>Demand</a:t>
            </a:r>
            <a:endParaRPr sz="2200">
              <a:latin typeface="Arial"/>
              <a:cs typeface="Arial"/>
            </a:endParaRPr>
          </a:p>
          <a:p>
            <a:pPr marL="572135" marR="459740" lvl="1" indent="-228600">
              <a:lnSpc>
                <a:spcPct val="100000"/>
              </a:lnSpc>
              <a:spcBef>
                <a:spcPts val="38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Complementary </a:t>
            </a:r>
            <a:r>
              <a:rPr sz="2400" b="1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goods</a:t>
            </a:r>
            <a:r>
              <a:rPr sz="2400" spc="35" dirty="0">
                <a:latin typeface="UnDotum"/>
                <a:cs typeface="UnDotum"/>
              </a:rPr>
              <a:t> </a:t>
            </a:r>
            <a:r>
              <a:rPr sz="2400" spc="-459" dirty="0">
                <a:latin typeface="Arial"/>
                <a:cs typeface="Arial"/>
              </a:rPr>
              <a:t>a </a:t>
            </a:r>
            <a:r>
              <a:rPr sz="2400" spc="-185" dirty="0">
                <a:latin typeface="Arial"/>
                <a:cs typeface="Arial"/>
              </a:rPr>
              <a:t>compliment </a:t>
            </a:r>
            <a:r>
              <a:rPr sz="2400" spc="-215" dirty="0">
                <a:latin typeface="Arial"/>
                <a:cs typeface="Arial"/>
              </a:rPr>
              <a:t>is </a:t>
            </a:r>
            <a:r>
              <a:rPr sz="2400" spc="-459" dirty="0">
                <a:latin typeface="Arial"/>
                <a:cs typeface="Arial"/>
              </a:rPr>
              <a:t>a </a:t>
            </a:r>
            <a:r>
              <a:rPr sz="2400" spc="-265" dirty="0">
                <a:latin typeface="Arial"/>
                <a:cs typeface="Arial"/>
              </a:rPr>
              <a:t>good </a:t>
            </a:r>
            <a:r>
              <a:rPr sz="2400" spc="-175" dirty="0">
                <a:latin typeface="Arial"/>
                <a:cs typeface="Arial"/>
              </a:rPr>
              <a:t>that </a:t>
            </a:r>
            <a:r>
              <a:rPr sz="2400" spc="-350" dirty="0">
                <a:latin typeface="Arial"/>
                <a:cs typeface="Arial"/>
              </a:rPr>
              <a:t>goes </a:t>
            </a:r>
            <a:r>
              <a:rPr sz="2400" spc="-110" dirty="0">
                <a:latin typeface="Arial"/>
                <a:cs typeface="Arial"/>
              </a:rPr>
              <a:t>well  </a:t>
            </a:r>
            <a:r>
              <a:rPr sz="2400" spc="-100" dirty="0">
                <a:latin typeface="Arial"/>
                <a:cs typeface="Arial"/>
              </a:rPr>
              <a:t>with </a:t>
            </a:r>
            <a:r>
              <a:rPr sz="2400" spc="-220" dirty="0">
                <a:latin typeface="Arial"/>
                <a:cs typeface="Arial"/>
              </a:rPr>
              <a:t>another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204" dirty="0">
                <a:latin typeface="Arial"/>
                <a:cs typeface="Arial"/>
              </a:rPr>
              <a:t>good.</a:t>
            </a:r>
            <a:endParaRPr sz="2400">
              <a:latin typeface="Arial"/>
              <a:cs typeface="Arial"/>
            </a:endParaRPr>
          </a:p>
          <a:p>
            <a:pPr marL="847090" marR="60325" lvl="2" indent="-228600">
              <a:lnSpc>
                <a:spcPct val="100000"/>
              </a:lnSpc>
              <a:spcBef>
                <a:spcPts val="370"/>
              </a:spcBef>
              <a:buClr>
                <a:srgbClr val="E5B0AA"/>
              </a:buClr>
              <a:buSzPct val="84090"/>
              <a:buChar char="•"/>
              <a:tabLst>
                <a:tab pos="846455" algn="l"/>
                <a:tab pos="847090" algn="l"/>
              </a:tabLst>
            </a:pPr>
            <a:r>
              <a:rPr sz="2200" spc="-220" dirty="0">
                <a:latin typeface="Arial"/>
                <a:cs typeface="Arial"/>
              </a:rPr>
              <a:t>When </a:t>
            </a:r>
            <a:r>
              <a:rPr sz="2200" spc="-280" dirty="0">
                <a:latin typeface="Arial"/>
                <a:cs typeface="Arial"/>
              </a:rPr>
              <a:t>goods </a:t>
            </a:r>
            <a:r>
              <a:rPr sz="2200" spc="-250" dirty="0">
                <a:latin typeface="Arial"/>
                <a:cs typeface="Arial"/>
              </a:rPr>
              <a:t>are </a:t>
            </a:r>
            <a:r>
              <a:rPr sz="2200" spc="-204" dirty="0">
                <a:latin typeface="Arial"/>
                <a:cs typeface="Arial"/>
              </a:rPr>
              <a:t>complements, </a:t>
            </a:r>
            <a:r>
              <a:rPr sz="2200" spc="-180" dirty="0">
                <a:latin typeface="Arial"/>
                <a:cs typeface="Arial"/>
              </a:rPr>
              <a:t>there </a:t>
            </a:r>
            <a:r>
              <a:rPr sz="2200" spc="-200" dirty="0">
                <a:latin typeface="Arial"/>
                <a:cs typeface="Arial"/>
              </a:rPr>
              <a:t>is </a:t>
            </a:r>
            <a:r>
              <a:rPr sz="2200" spc="-325" dirty="0">
                <a:latin typeface="Arial"/>
                <a:cs typeface="Arial"/>
              </a:rPr>
              <a:t>an </a:t>
            </a:r>
            <a:r>
              <a:rPr sz="2200" spc="-210" dirty="0">
                <a:latin typeface="Arial"/>
                <a:cs typeface="Arial"/>
              </a:rPr>
              <a:t>inverse </a:t>
            </a:r>
            <a:r>
              <a:rPr sz="2200" spc="-170" dirty="0">
                <a:latin typeface="Arial"/>
                <a:cs typeface="Arial"/>
              </a:rPr>
              <a:t>relationship </a:t>
            </a:r>
            <a:r>
              <a:rPr sz="2200" spc="-229" dirty="0">
                <a:latin typeface="Arial"/>
                <a:cs typeface="Arial"/>
              </a:rPr>
              <a:t>between </a:t>
            </a:r>
            <a:r>
              <a:rPr sz="2200" spc="-195" dirty="0">
                <a:latin typeface="Arial"/>
                <a:cs typeface="Arial"/>
              </a:rPr>
              <a:t>the  </a:t>
            </a:r>
            <a:r>
              <a:rPr sz="2200" spc="-160" dirty="0">
                <a:latin typeface="Arial"/>
                <a:cs typeface="Arial"/>
              </a:rPr>
              <a:t>price </a:t>
            </a:r>
            <a:r>
              <a:rPr sz="2200" spc="-130" dirty="0">
                <a:latin typeface="Arial"/>
                <a:cs typeface="Arial"/>
              </a:rPr>
              <a:t>of </a:t>
            </a:r>
            <a:r>
              <a:rPr sz="2200" spc="-260" dirty="0">
                <a:latin typeface="Arial"/>
                <a:cs typeface="Arial"/>
              </a:rPr>
              <a:t>one </a:t>
            </a:r>
            <a:r>
              <a:rPr sz="2200" spc="-290" dirty="0">
                <a:latin typeface="Arial"/>
                <a:cs typeface="Arial"/>
              </a:rPr>
              <a:t>and </a:t>
            </a:r>
            <a:r>
              <a:rPr sz="2200" spc="-195" dirty="0">
                <a:latin typeface="Arial"/>
                <a:cs typeface="Arial"/>
              </a:rPr>
              <a:t>the </a:t>
            </a:r>
            <a:r>
              <a:rPr sz="2200" spc="-280" dirty="0">
                <a:latin typeface="Arial"/>
                <a:cs typeface="Arial"/>
              </a:rPr>
              <a:t>demand </a:t>
            </a:r>
            <a:r>
              <a:rPr sz="2200" spc="-80" dirty="0">
                <a:latin typeface="Arial"/>
                <a:cs typeface="Arial"/>
              </a:rPr>
              <a:t>for </a:t>
            </a:r>
            <a:r>
              <a:rPr sz="2200" spc="-195" dirty="0">
                <a:latin typeface="Arial"/>
                <a:cs typeface="Arial"/>
              </a:rPr>
              <a:t>the</a:t>
            </a:r>
            <a:r>
              <a:rPr sz="2200" spc="-245" dirty="0">
                <a:latin typeface="Arial"/>
                <a:cs typeface="Arial"/>
              </a:rPr>
              <a:t> </a:t>
            </a:r>
            <a:r>
              <a:rPr sz="2200" spc="-155" dirty="0">
                <a:latin typeface="Arial"/>
                <a:cs typeface="Arial"/>
              </a:rPr>
              <a:t>other</a:t>
            </a:r>
            <a:endParaRPr sz="2200">
              <a:latin typeface="Arial"/>
              <a:cs typeface="Arial"/>
            </a:endParaRPr>
          </a:p>
          <a:p>
            <a:pPr marL="847090" lvl="2" indent="-228600">
              <a:lnSpc>
                <a:spcPct val="100000"/>
              </a:lnSpc>
              <a:spcBef>
                <a:spcPts val="370"/>
              </a:spcBef>
              <a:buClr>
                <a:srgbClr val="E5B0AA"/>
              </a:buClr>
              <a:buSzPct val="84090"/>
              <a:buChar char="•"/>
              <a:tabLst>
                <a:tab pos="846455" algn="l"/>
                <a:tab pos="847090" algn="l"/>
                <a:tab pos="4784090" algn="l"/>
              </a:tabLst>
            </a:pPr>
            <a:r>
              <a:rPr sz="2200" spc="-180" dirty="0">
                <a:latin typeface="Arial"/>
                <a:cs typeface="Arial"/>
              </a:rPr>
              <a:t>For </a:t>
            </a:r>
            <a:r>
              <a:rPr sz="2200" spc="-200" dirty="0">
                <a:latin typeface="Arial"/>
                <a:cs typeface="Arial"/>
              </a:rPr>
              <a:t>example,</a:t>
            </a:r>
            <a:r>
              <a:rPr sz="2200" spc="-60" dirty="0">
                <a:latin typeface="Arial"/>
                <a:cs typeface="Arial"/>
              </a:rPr>
              <a:t> </a:t>
            </a:r>
            <a:r>
              <a:rPr sz="2200" spc="-254" dirty="0">
                <a:latin typeface="Arial"/>
                <a:cs typeface="Arial"/>
              </a:rPr>
              <a:t>Peanut</a:t>
            </a:r>
            <a:r>
              <a:rPr sz="2200" spc="-125" dirty="0">
                <a:latin typeface="Arial"/>
                <a:cs typeface="Arial"/>
              </a:rPr>
              <a:t> </a:t>
            </a:r>
            <a:r>
              <a:rPr sz="2200" spc="-145" dirty="0">
                <a:latin typeface="Arial"/>
                <a:cs typeface="Arial"/>
              </a:rPr>
              <a:t>Butter	</a:t>
            </a:r>
            <a:r>
              <a:rPr sz="2200" spc="-360" dirty="0">
                <a:latin typeface="Arial"/>
                <a:cs typeface="Arial"/>
              </a:rPr>
              <a:t>Jam</a:t>
            </a:r>
            <a:r>
              <a:rPr sz="2200" spc="-120" dirty="0">
                <a:latin typeface="Arial"/>
                <a:cs typeface="Arial"/>
              </a:rPr>
              <a:t> </a:t>
            </a:r>
            <a:r>
              <a:rPr sz="2200" spc="-265" dirty="0">
                <a:latin typeface="Arial"/>
                <a:cs typeface="Arial"/>
              </a:rPr>
              <a:t>Demand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262527" y="3043327"/>
            <a:ext cx="390525" cy="466725"/>
            <a:chOff x="4262527" y="3043327"/>
            <a:chExt cx="390525" cy="466725"/>
          </a:xfrm>
        </p:grpSpPr>
        <p:sp>
          <p:nvSpPr>
            <p:cNvPr id="5" name="object 5"/>
            <p:cNvSpPr/>
            <p:nvPr/>
          </p:nvSpPr>
          <p:spPr>
            <a:xfrm>
              <a:off x="4267200" y="3047999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190500" y="0"/>
                  </a:moveTo>
                  <a:lnTo>
                    <a:pt x="0" y="114300"/>
                  </a:lnTo>
                  <a:lnTo>
                    <a:pt x="95250" y="114300"/>
                  </a:lnTo>
                  <a:lnTo>
                    <a:pt x="95250" y="457200"/>
                  </a:lnTo>
                  <a:lnTo>
                    <a:pt x="285750" y="457200"/>
                  </a:lnTo>
                  <a:lnTo>
                    <a:pt x="285750" y="114300"/>
                  </a:lnTo>
                  <a:lnTo>
                    <a:pt x="381000" y="11430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67200" y="3047999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95250" y="457200"/>
                  </a:moveTo>
                  <a:lnTo>
                    <a:pt x="95250" y="114300"/>
                  </a:lnTo>
                  <a:lnTo>
                    <a:pt x="0" y="114300"/>
                  </a:lnTo>
                  <a:lnTo>
                    <a:pt x="190500" y="0"/>
                  </a:lnTo>
                  <a:lnTo>
                    <a:pt x="381000" y="114300"/>
                  </a:lnTo>
                  <a:lnTo>
                    <a:pt x="285750" y="114300"/>
                  </a:lnTo>
                  <a:lnTo>
                    <a:pt x="285750" y="457200"/>
                  </a:lnTo>
                  <a:lnTo>
                    <a:pt x="95250" y="457200"/>
                  </a:lnTo>
                  <a:close/>
                </a:path>
                <a:path w="381000" h="457200">
                  <a:moveTo>
                    <a:pt x="0" y="0"/>
                  </a:moveTo>
                  <a:lnTo>
                    <a:pt x="0" y="0"/>
                  </a:lnTo>
                </a:path>
                <a:path w="381000" h="457200">
                  <a:moveTo>
                    <a:pt x="381000" y="457200"/>
                  </a:moveTo>
                  <a:lnTo>
                    <a:pt x="381000" y="4572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6853327" y="3043327"/>
            <a:ext cx="390525" cy="466725"/>
            <a:chOff x="6853327" y="3043327"/>
            <a:chExt cx="390525" cy="466725"/>
          </a:xfrm>
        </p:grpSpPr>
        <p:sp>
          <p:nvSpPr>
            <p:cNvPr id="8" name="object 8"/>
            <p:cNvSpPr/>
            <p:nvPr/>
          </p:nvSpPr>
          <p:spPr>
            <a:xfrm>
              <a:off x="6857999" y="3047999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190500" y="0"/>
                  </a:moveTo>
                  <a:lnTo>
                    <a:pt x="0" y="114300"/>
                  </a:lnTo>
                  <a:lnTo>
                    <a:pt x="95250" y="114300"/>
                  </a:lnTo>
                  <a:lnTo>
                    <a:pt x="95250" y="457200"/>
                  </a:lnTo>
                  <a:lnTo>
                    <a:pt x="285750" y="457200"/>
                  </a:lnTo>
                  <a:lnTo>
                    <a:pt x="285750" y="114300"/>
                  </a:lnTo>
                  <a:lnTo>
                    <a:pt x="381000" y="11430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857999" y="3047999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95250" y="457200"/>
                  </a:moveTo>
                  <a:lnTo>
                    <a:pt x="95250" y="114300"/>
                  </a:lnTo>
                  <a:lnTo>
                    <a:pt x="0" y="114300"/>
                  </a:lnTo>
                  <a:lnTo>
                    <a:pt x="190500" y="0"/>
                  </a:lnTo>
                  <a:lnTo>
                    <a:pt x="381000" y="114300"/>
                  </a:lnTo>
                  <a:lnTo>
                    <a:pt x="285750" y="114300"/>
                  </a:lnTo>
                  <a:lnTo>
                    <a:pt x="285750" y="457200"/>
                  </a:lnTo>
                  <a:lnTo>
                    <a:pt x="95250" y="457200"/>
                  </a:lnTo>
                  <a:close/>
                </a:path>
                <a:path w="381000" h="457200">
                  <a:moveTo>
                    <a:pt x="0" y="0"/>
                  </a:moveTo>
                  <a:lnTo>
                    <a:pt x="0" y="0"/>
                  </a:lnTo>
                </a:path>
                <a:path w="381000" h="457200">
                  <a:moveTo>
                    <a:pt x="381000" y="457200"/>
                  </a:moveTo>
                  <a:lnTo>
                    <a:pt x="381000" y="4572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4414927" y="5100727"/>
            <a:ext cx="390525" cy="466725"/>
            <a:chOff x="4414927" y="5100727"/>
            <a:chExt cx="390525" cy="466725"/>
          </a:xfrm>
        </p:grpSpPr>
        <p:sp>
          <p:nvSpPr>
            <p:cNvPr id="11" name="object 11"/>
            <p:cNvSpPr/>
            <p:nvPr/>
          </p:nvSpPr>
          <p:spPr>
            <a:xfrm>
              <a:off x="4419600" y="51054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190500" y="0"/>
                  </a:moveTo>
                  <a:lnTo>
                    <a:pt x="0" y="114300"/>
                  </a:lnTo>
                  <a:lnTo>
                    <a:pt x="95250" y="114300"/>
                  </a:lnTo>
                  <a:lnTo>
                    <a:pt x="95250" y="457200"/>
                  </a:lnTo>
                  <a:lnTo>
                    <a:pt x="285750" y="457200"/>
                  </a:lnTo>
                  <a:lnTo>
                    <a:pt x="285750" y="114300"/>
                  </a:lnTo>
                  <a:lnTo>
                    <a:pt x="381000" y="11430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19600" y="51054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95250" y="457200"/>
                  </a:moveTo>
                  <a:lnTo>
                    <a:pt x="95250" y="114300"/>
                  </a:lnTo>
                  <a:lnTo>
                    <a:pt x="0" y="114300"/>
                  </a:lnTo>
                  <a:lnTo>
                    <a:pt x="190500" y="0"/>
                  </a:lnTo>
                  <a:lnTo>
                    <a:pt x="381000" y="114300"/>
                  </a:lnTo>
                  <a:lnTo>
                    <a:pt x="285750" y="114300"/>
                  </a:lnTo>
                  <a:lnTo>
                    <a:pt x="285750" y="457200"/>
                  </a:lnTo>
                  <a:lnTo>
                    <a:pt x="95250" y="457200"/>
                  </a:lnTo>
                  <a:close/>
                </a:path>
                <a:path w="381000" h="457200">
                  <a:moveTo>
                    <a:pt x="0" y="0"/>
                  </a:moveTo>
                  <a:lnTo>
                    <a:pt x="0" y="0"/>
                  </a:lnTo>
                </a:path>
                <a:path w="381000" h="457200">
                  <a:moveTo>
                    <a:pt x="381000" y="457200"/>
                  </a:moveTo>
                  <a:lnTo>
                    <a:pt x="381000" y="4572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6929527" y="5176927"/>
            <a:ext cx="390525" cy="466725"/>
            <a:chOff x="6929527" y="5176927"/>
            <a:chExt cx="390525" cy="466725"/>
          </a:xfrm>
        </p:grpSpPr>
        <p:sp>
          <p:nvSpPr>
            <p:cNvPr id="14" name="object 14"/>
            <p:cNvSpPr/>
            <p:nvPr/>
          </p:nvSpPr>
          <p:spPr>
            <a:xfrm>
              <a:off x="6934199" y="51816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285750" y="0"/>
                  </a:moveTo>
                  <a:lnTo>
                    <a:pt x="95250" y="0"/>
                  </a:lnTo>
                  <a:lnTo>
                    <a:pt x="95250" y="342900"/>
                  </a:lnTo>
                  <a:lnTo>
                    <a:pt x="0" y="342900"/>
                  </a:lnTo>
                  <a:lnTo>
                    <a:pt x="190500" y="457200"/>
                  </a:lnTo>
                  <a:lnTo>
                    <a:pt x="381000" y="342900"/>
                  </a:lnTo>
                  <a:lnTo>
                    <a:pt x="285750" y="3429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934199" y="51816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285750" y="0"/>
                  </a:moveTo>
                  <a:lnTo>
                    <a:pt x="285750" y="342900"/>
                  </a:lnTo>
                  <a:lnTo>
                    <a:pt x="381000" y="342900"/>
                  </a:lnTo>
                  <a:lnTo>
                    <a:pt x="190500" y="457200"/>
                  </a:lnTo>
                  <a:lnTo>
                    <a:pt x="0" y="342900"/>
                  </a:lnTo>
                  <a:lnTo>
                    <a:pt x="95250" y="342900"/>
                  </a:lnTo>
                  <a:lnTo>
                    <a:pt x="95250" y="0"/>
                  </a:lnTo>
                  <a:lnTo>
                    <a:pt x="285750" y="0"/>
                  </a:lnTo>
                  <a:close/>
                </a:path>
                <a:path w="381000" h="457200">
                  <a:moveTo>
                    <a:pt x="381000" y="457200"/>
                  </a:moveTo>
                  <a:lnTo>
                    <a:pt x="381000" y="457200"/>
                  </a:lnTo>
                </a:path>
                <a:path w="381000" h="45720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43465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2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298450" y="1517650"/>
            <a:ext cx="8235950" cy="4273550"/>
            <a:chOff x="298450" y="1517650"/>
            <a:chExt cx="8547100" cy="5340350"/>
          </a:xfrm>
        </p:grpSpPr>
        <p:sp>
          <p:nvSpPr>
            <p:cNvPr id="4" name="object 4"/>
            <p:cNvSpPr/>
            <p:nvPr/>
          </p:nvSpPr>
          <p:spPr>
            <a:xfrm>
              <a:off x="378460" y="1517650"/>
              <a:ext cx="8467090" cy="53403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98450" y="1517650"/>
              <a:ext cx="8547100" cy="53403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477000" y="1676400"/>
            <a:ext cx="1905000" cy="7035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203200">
              <a:lnSpc>
                <a:spcPct val="997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spc="-10" dirty="0">
                <a:latin typeface="Verdana"/>
                <a:cs typeface="Verdana"/>
              </a:rPr>
              <a:t>Several factors </a:t>
            </a:r>
            <a:r>
              <a:rPr sz="1000" dirty="0">
                <a:latin typeface="Verdana"/>
                <a:cs typeface="Verdana"/>
              </a:rPr>
              <a:t>will  </a:t>
            </a:r>
            <a:r>
              <a:rPr sz="1000" spc="-5" dirty="0">
                <a:latin typeface="Verdana"/>
                <a:cs typeface="Verdana"/>
              </a:rPr>
              <a:t>change </a:t>
            </a: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demand for  </a:t>
            </a: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good (shift </a:t>
            </a:r>
            <a:r>
              <a:rPr sz="1000" dirty="0">
                <a:latin typeface="Verdana"/>
                <a:cs typeface="Verdana"/>
              </a:rPr>
              <a:t>the</a:t>
            </a:r>
            <a:r>
              <a:rPr sz="1000" spc="-9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entire  demand</a:t>
            </a:r>
            <a:r>
              <a:rPr sz="1000" spc="-10" dirty="0">
                <a:latin typeface="Verdana"/>
                <a:cs typeface="Verdana"/>
              </a:rPr>
              <a:t> curve)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77000" y="2438400"/>
            <a:ext cx="1905000" cy="8559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114935">
              <a:lnSpc>
                <a:spcPct val="998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As </a:t>
            </a:r>
            <a:r>
              <a:rPr sz="1000" spc="-5" dirty="0">
                <a:latin typeface="Verdana"/>
                <a:cs typeface="Verdana"/>
              </a:rPr>
              <a:t>an example, suppose  </a:t>
            </a:r>
            <a:r>
              <a:rPr sz="1000" spc="-10" dirty="0">
                <a:latin typeface="Verdana"/>
                <a:cs typeface="Verdana"/>
              </a:rPr>
              <a:t>consumer </a:t>
            </a:r>
            <a:r>
              <a:rPr sz="1000" spc="-5" dirty="0">
                <a:latin typeface="Verdana"/>
                <a:cs typeface="Verdana"/>
              </a:rPr>
              <a:t>income  </a:t>
            </a:r>
            <a:r>
              <a:rPr sz="1000" spc="-10" dirty="0">
                <a:latin typeface="Verdana"/>
                <a:cs typeface="Verdana"/>
              </a:rPr>
              <a:t>increases. </a:t>
            </a:r>
            <a:r>
              <a:rPr sz="1000" spc="-5" dirty="0">
                <a:latin typeface="Verdana"/>
                <a:cs typeface="Verdana"/>
              </a:rPr>
              <a:t>The demand for  Widgets </a:t>
            </a:r>
            <a:r>
              <a:rPr sz="1000" dirty="0">
                <a:latin typeface="Verdana"/>
                <a:cs typeface="Verdana"/>
              </a:rPr>
              <a:t>at all </a:t>
            </a:r>
            <a:r>
              <a:rPr sz="1000" spc="-5" dirty="0">
                <a:latin typeface="Verdana"/>
                <a:cs typeface="Verdana"/>
              </a:rPr>
              <a:t>prices </a:t>
            </a:r>
            <a:r>
              <a:rPr sz="1000" dirty="0">
                <a:latin typeface="Verdana"/>
                <a:cs typeface="Verdana"/>
              </a:rPr>
              <a:t>will  </a:t>
            </a:r>
            <a:r>
              <a:rPr sz="1000" spc="-10" dirty="0">
                <a:latin typeface="Verdana"/>
                <a:cs typeface="Verdana"/>
              </a:rPr>
              <a:t>increase.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94670" y="3044250"/>
            <a:ext cx="2195830" cy="1605280"/>
            <a:chOff x="2594670" y="3044250"/>
            <a:chExt cx="2195830" cy="1605280"/>
          </a:xfrm>
        </p:grpSpPr>
        <p:sp>
          <p:nvSpPr>
            <p:cNvPr id="9" name="object 9"/>
            <p:cNvSpPr/>
            <p:nvPr/>
          </p:nvSpPr>
          <p:spPr>
            <a:xfrm>
              <a:off x="2600959" y="3067049"/>
              <a:ext cx="506730" cy="227329"/>
            </a:xfrm>
            <a:custGeom>
              <a:avLst/>
              <a:gdLst/>
              <a:ahLst/>
              <a:cxnLst/>
              <a:rect l="l" t="t" r="r" b="b"/>
              <a:pathLst>
                <a:path w="506730" h="227329">
                  <a:moveTo>
                    <a:pt x="377189" y="0"/>
                  </a:moveTo>
                  <a:lnTo>
                    <a:pt x="387350" y="68579"/>
                  </a:lnTo>
                  <a:lnTo>
                    <a:pt x="0" y="125729"/>
                  </a:lnTo>
                  <a:lnTo>
                    <a:pt x="12700" y="214629"/>
                  </a:lnTo>
                  <a:lnTo>
                    <a:pt x="400050" y="157479"/>
                  </a:lnTo>
                  <a:lnTo>
                    <a:pt x="410209" y="227329"/>
                  </a:lnTo>
                  <a:lnTo>
                    <a:pt x="506729" y="96520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00959" y="3050539"/>
              <a:ext cx="506730" cy="299720"/>
            </a:xfrm>
            <a:custGeom>
              <a:avLst/>
              <a:gdLst/>
              <a:ahLst/>
              <a:cxnLst/>
              <a:rect l="l" t="t" r="r" b="b"/>
              <a:pathLst>
                <a:path w="506730" h="299720">
                  <a:moveTo>
                    <a:pt x="0" y="142239"/>
                  </a:moveTo>
                  <a:lnTo>
                    <a:pt x="387350" y="85089"/>
                  </a:lnTo>
                  <a:lnTo>
                    <a:pt x="377189" y="16510"/>
                  </a:lnTo>
                  <a:lnTo>
                    <a:pt x="506729" y="113030"/>
                  </a:lnTo>
                  <a:lnTo>
                    <a:pt x="410209" y="243839"/>
                  </a:lnTo>
                  <a:lnTo>
                    <a:pt x="400050" y="173989"/>
                  </a:lnTo>
                  <a:lnTo>
                    <a:pt x="12700" y="231139"/>
                  </a:lnTo>
                  <a:lnTo>
                    <a:pt x="0" y="142239"/>
                  </a:lnTo>
                  <a:close/>
                </a:path>
                <a:path w="506730" h="299720">
                  <a:moveTo>
                    <a:pt x="490219" y="0"/>
                  </a:moveTo>
                  <a:lnTo>
                    <a:pt x="490219" y="0"/>
                  </a:lnTo>
                </a:path>
                <a:path w="506730" h="299720">
                  <a:moveTo>
                    <a:pt x="22859" y="299720"/>
                  </a:moveTo>
                  <a:lnTo>
                    <a:pt x="22859" y="299720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277360" y="4359909"/>
              <a:ext cx="506730" cy="226060"/>
            </a:xfrm>
            <a:custGeom>
              <a:avLst/>
              <a:gdLst/>
              <a:ahLst/>
              <a:cxnLst/>
              <a:rect l="l" t="t" r="r" b="b"/>
              <a:pathLst>
                <a:path w="506729" h="226060">
                  <a:moveTo>
                    <a:pt x="377189" y="0"/>
                  </a:moveTo>
                  <a:lnTo>
                    <a:pt x="387350" y="68579"/>
                  </a:lnTo>
                  <a:lnTo>
                    <a:pt x="0" y="124459"/>
                  </a:lnTo>
                  <a:lnTo>
                    <a:pt x="12700" y="213359"/>
                  </a:lnTo>
                  <a:lnTo>
                    <a:pt x="400050" y="157479"/>
                  </a:lnTo>
                  <a:lnTo>
                    <a:pt x="410210" y="226059"/>
                  </a:lnTo>
                  <a:lnTo>
                    <a:pt x="506729" y="96519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277360" y="4343399"/>
              <a:ext cx="506730" cy="299720"/>
            </a:xfrm>
            <a:custGeom>
              <a:avLst/>
              <a:gdLst/>
              <a:ahLst/>
              <a:cxnLst/>
              <a:rect l="l" t="t" r="r" b="b"/>
              <a:pathLst>
                <a:path w="506729" h="299720">
                  <a:moveTo>
                    <a:pt x="0" y="140969"/>
                  </a:moveTo>
                  <a:lnTo>
                    <a:pt x="387350" y="85089"/>
                  </a:lnTo>
                  <a:lnTo>
                    <a:pt x="377189" y="16510"/>
                  </a:lnTo>
                  <a:lnTo>
                    <a:pt x="506729" y="113030"/>
                  </a:lnTo>
                  <a:lnTo>
                    <a:pt x="410210" y="242569"/>
                  </a:lnTo>
                  <a:lnTo>
                    <a:pt x="400050" y="173989"/>
                  </a:lnTo>
                  <a:lnTo>
                    <a:pt x="12700" y="229869"/>
                  </a:lnTo>
                  <a:lnTo>
                    <a:pt x="0" y="140969"/>
                  </a:lnTo>
                  <a:close/>
                </a:path>
                <a:path w="506729" h="299720">
                  <a:moveTo>
                    <a:pt x="488950" y="0"/>
                  </a:moveTo>
                  <a:lnTo>
                    <a:pt x="488950" y="0"/>
                  </a:lnTo>
                </a:path>
                <a:path w="506729" h="299720">
                  <a:moveTo>
                    <a:pt x="22860" y="299719"/>
                  </a:moveTo>
                  <a:lnTo>
                    <a:pt x="22860" y="299719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57124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2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378459" y="1517650"/>
            <a:ext cx="8155941" cy="4425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629400" y="2819400"/>
            <a:ext cx="1905000" cy="5511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214629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As </a:t>
            </a:r>
            <a:r>
              <a:rPr sz="1000" spc="-5" dirty="0">
                <a:latin typeface="Verdana"/>
                <a:cs typeface="Verdana"/>
              </a:rPr>
              <a:t>an example,</a:t>
            </a:r>
            <a:r>
              <a:rPr sz="1000" spc="-10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suppose  Widgets </a:t>
            </a:r>
            <a:r>
              <a:rPr sz="1000" spc="-10" dirty="0">
                <a:latin typeface="Verdana"/>
                <a:cs typeface="Verdana"/>
              </a:rPr>
              <a:t>become </a:t>
            </a:r>
            <a:r>
              <a:rPr sz="1000" spc="-5" dirty="0">
                <a:latin typeface="Verdana"/>
                <a:cs typeface="Verdana"/>
              </a:rPr>
              <a:t>less  popular to</a:t>
            </a:r>
            <a:r>
              <a:rPr sz="1000" spc="-2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own.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29400" y="2057400"/>
            <a:ext cx="1905000" cy="5511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104139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spc="-5" dirty="0">
                <a:latin typeface="Verdana"/>
                <a:cs typeface="Verdana"/>
              </a:rPr>
              <a:t>Demand </a:t>
            </a:r>
            <a:r>
              <a:rPr sz="1000" dirty="0">
                <a:latin typeface="Verdana"/>
                <a:cs typeface="Verdana"/>
              </a:rPr>
              <a:t>will </a:t>
            </a:r>
            <a:r>
              <a:rPr sz="1000" spc="-5" dirty="0">
                <a:latin typeface="Verdana"/>
                <a:cs typeface="Verdana"/>
              </a:rPr>
              <a:t>also  </a:t>
            </a:r>
            <a:r>
              <a:rPr sz="1000" spc="-10" dirty="0">
                <a:latin typeface="Verdana"/>
                <a:cs typeface="Verdana"/>
              </a:rPr>
              <a:t>decrease </a:t>
            </a:r>
            <a:r>
              <a:rPr sz="1000" dirty="0">
                <a:latin typeface="Verdana"/>
                <a:cs typeface="Verdana"/>
              </a:rPr>
              <a:t>due to </a:t>
            </a:r>
            <a:r>
              <a:rPr sz="1000" spc="-5" dirty="0">
                <a:latin typeface="Verdana"/>
                <a:cs typeface="Verdana"/>
              </a:rPr>
              <a:t>changes  </a:t>
            </a:r>
            <a:r>
              <a:rPr sz="1000" spc="5" dirty="0">
                <a:latin typeface="Verdana"/>
                <a:cs typeface="Verdana"/>
              </a:rPr>
              <a:t>in </a:t>
            </a:r>
            <a:r>
              <a:rPr sz="1000" spc="-10" dirty="0">
                <a:latin typeface="Verdana"/>
                <a:cs typeface="Verdana"/>
              </a:rPr>
              <a:t>factors </a:t>
            </a:r>
            <a:r>
              <a:rPr sz="1000" spc="-5" dirty="0">
                <a:latin typeface="Verdana"/>
                <a:cs typeface="Verdana"/>
              </a:rPr>
              <a:t>other than</a:t>
            </a:r>
            <a:r>
              <a:rPr sz="1000" spc="-7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price.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026920" y="3020120"/>
            <a:ext cx="2225040" cy="1653539"/>
            <a:chOff x="2026920" y="3020120"/>
            <a:chExt cx="2225040" cy="1653539"/>
          </a:xfrm>
        </p:grpSpPr>
        <p:sp>
          <p:nvSpPr>
            <p:cNvPr id="7" name="object 7"/>
            <p:cNvSpPr/>
            <p:nvPr/>
          </p:nvSpPr>
          <p:spPr>
            <a:xfrm>
              <a:off x="2076450" y="3026409"/>
              <a:ext cx="368300" cy="271780"/>
            </a:xfrm>
            <a:custGeom>
              <a:avLst/>
              <a:gdLst/>
              <a:ahLst/>
              <a:cxnLst/>
              <a:rect l="l" t="t" r="r" b="b"/>
              <a:pathLst>
                <a:path w="368300" h="271779">
                  <a:moveTo>
                    <a:pt x="317500" y="0"/>
                  </a:moveTo>
                  <a:lnTo>
                    <a:pt x="77469" y="118110"/>
                  </a:lnTo>
                  <a:lnTo>
                    <a:pt x="52069" y="67310"/>
                  </a:lnTo>
                  <a:lnTo>
                    <a:pt x="0" y="219710"/>
                  </a:lnTo>
                  <a:lnTo>
                    <a:pt x="153669" y="271779"/>
                  </a:lnTo>
                  <a:lnTo>
                    <a:pt x="128269" y="220979"/>
                  </a:lnTo>
                  <a:lnTo>
                    <a:pt x="368300" y="102869"/>
                  </a:lnTo>
                  <a:lnTo>
                    <a:pt x="31750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026920" y="3026409"/>
              <a:ext cx="443230" cy="271780"/>
            </a:xfrm>
            <a:custGeom>
              <a:avLst/>
              <a:gdLst/>
              <a:ahLst/>
              <a:cxnLst/>
              <a:rect l="l" t="t" r="r" b="b"/>
              <a:pathLst>
                <a:path w="443230" h="271779">
                  <a:moveTo>
                    <a:pt x="367030" y="0"/>
                  </a:moveTo>
                  <a:lnTo>
                    <a:pt x="127000" y="118110"/>
                  </a:lnTo>
                  <a:lnTo>
                    <a:pt x="101600" y="67310"/>
                  </a:lnTo>
                  <a:lnTo>
                    <a:pt x="49530" y="219710"/>
                  </a:lnTo>
                  <a:lnTo>
                    <a:pt x="203200" y="271779"/>
                  </a:lnTo>
                  <a:lnTo>
                    <a:pt x="177800" y="220979"/>
                  </a:lnTo>
                  <a:lnTo>
                    <a:pt x="417830" y="102869"/>
                  </a:lnTo>
                  <a:lnTo>
                    <a:pt x="367030" y="0"/>
                  </a:lnTo>
                  <a:close/>
                </a:path>
                <a:path w="443230" h="271779">
                  <a:moveTo>
                    <a:pt x="0" y="116839"/>
                  </a:moveTo>
                  <a:lnTo>
                    <a:pt x="0" y="116839"/>
                  </a:lnTo>
                </a:path>
                <a:path w="443230" h="271779">
                  <a:moveTo>
                    <a:pt x="443230" y="153669"/>
                  </a:moveTo>
                  <a:lnTo>
                    <a:pt x="443230" y="153669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59530" y="4395469"/>
              <a:ext cx="367030" cy="271780"/>
            </a:xfrm>
            <a:custGeom>
              <a:avLst/>
              <a:gdLst/>
              <a:ahLst/>
              <a:cxnLst/>
              <a:rect l="l" t="t" r="r" b="b"/>
              <a:pathLst>
                <a:path w="367029" h="271779">
                  <a:moveTo>
                    <a:pt x="316230" y="0"/>
                  </a:moveTo>
                  <a:lnTo>
                    <a:pt x="77470" y="118109"/>
                  </a:lnTo>
                  <a:lnTo>
                    <a:pt x="52070" y="66039"/>
                  </a:lnTo>
                  <a:lnTo>
                    <a:pt x="0" y="219709"/>
                  </a:lnTo>
                  <a:lnTo>
                    <a:pt x="152400" y="271779"/>
                  </a:lnTo>
                  <a:lnTo>
                    <a:pt x="128270" y="219709"/>
                  </a:lnTo>
                  <a:lnTo>
                    <a:pt x="367030" y="102869"/>
                  </a:lnTo>
                  <a:lnTo>
                    <a:pt x="31623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08730" y="4395469"/>
              <a:ext cx="443230" cy="271780"/>
            </a:xfrm>
            <a:custGeom>
              <a:avLst/>
              <a:gdLst/>
              <a:ahLst/>
              <a:cxnLst/>
              <a:rect l="l" t="t" r="r" b="b"/>
              <a:pathLst>
                <a:path w="443229" h="271779">
                  <a:moveTo>
                    <a:pt x="367030" y="0"/>
                  </a:moveTo>
                  <a:lnTo>
                    <a:pt x="128270" y="118109"/>
                  </a:lnTo>
                  <a:lnTo>
                    <a:pt x="102870" y="66039"/>
                  </a:lnTo>
                  <a:lnTo>
                    <a:pt x="50800" y="219709"/>
                  </a:lnTo>
                  <a:lnTo>
                    <a:pt x="203200" y="271779"/>
                  </a:lnTo>
                  <a:lnTo>
                    <a:pt x="179070" y="219709"/>
                  </a:lnTo>
                  <a:lnTo>
                    <a:pt x="417830" y="102869"/>
                  </a:lnTo>
                  <a:lnTo>
                    <a:pt x="367030" y="0"/>
                  </a:lnTo>
                  <a:close/>
                </a:path>
                <a:path w="443229" h="271779">
                  <a:moveTo>
                    <a:pt x="0" y="116839"/>
                  </a:moveTo>
                  <a:lnTo>
                    <a:pt x="0" y="116839"/>
                  </a:lnTo>
                </a:path>
                <a:path w="443229" h="271779">
                  <a:moveTo>
                    <a:pt x="443230" y="153669"/>
                  </a:moveTo>
                  <a:lnTo>
                    <a:pt x="443230" y="153669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57124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2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55039" y="1480820"/>
            <a:ext cx="7352030" cy="35368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 marR="255904" indent="-273050">
              <a:lnSpc>
                <a:spcPct val="100000"/>
              </a:lnSpc>
              <a:spcBef>
                <a:spcPts val="100"/>
              </a:spcBef>
            </a:pPr>
            <a:r>
              <a:rPr sz="2600" spc="-375">
                <a:latin typeface="Arial"/>
                <a:cs typeface="Arial"/>
              </a:rPr>
              <a:t>Changes </a:t>
            </a:r>
            <a:r>
              <a:rPr lang="en-US" sz="2600" spc="-375" dirty="0" smtClean="0">
                <a:latin typeface="Arial"/>
                <a:cs typeface="Arial"/>
              </a:rPr>
              <a:t> </a:t>
            </a:r>
            <a:r>
              <a:rPr sz="2600" spc="-120" smtClean="0">
                <a:latin typeface="Arial"/>
                <a:cs typeface="Arial"/>
              </a:rPr>
              <a:t>in </a:t>
            </a:r>
            <a:r>
              <a:rPr sz="2600" spc="-330" dirty="0">
                <a:latin typeface="Arial"/>
                <a:cs typeface="Arial"/>
              </a:rPr>
              <a:t>any </a:t>
            </a:r>
            <a:r>
              <a:rPr sz="2600" spc="-155" dirty="0">
                <a:latin typeface="Arial"/>
                <a:cs typeface="Arial"/>
              </a:rPr>
              <a:t>of </a:t>
            </a:r>
            <a:r>
              <a:rPr sz="2600" spc="-225">
                <a:latin typeface="Arial"/>
                <a:cs typeface="Arial"/>
              </a:rPr>
              <a:t>the </a:t>
            </a:r>
            <a:r>
              <a:rPr sz="2600" spc="-225" smtClean="0">
                <a:latin typeface="Arial"/>
                <a:cs typeface="Arial"/>
              </a:rPr>
              <a:t>factors</a:t>
            </a:r>
            <a:r>
              <a:rPr lang="en-US" sz="2600" spc="-225" dirty="0" smtClean="0">
                <a:latin typeface="Arial"/>
                <a:cs typeface="Arial"/>
              </a:rPr>
              <a:t> </a:t>
            </a:r>
            <a:r>
              <a:rPr sz="2600" spc="-225" smtClean="0">
                <a:latin typeface="Arial"/>
                <a:cs typeface="Arial"/>
              </a:rPr>
              <a:t> </a:t>
            </a:r>
            <a:r>
              <a:rPr sz="2600" b="1" spc="20" dirty="0">
                <a:solidFill>
                  <a:srgbClr val="FF0000"/>
                </a:solidFill>
                <a:latin typeface="Times New Roman"/>
                <a:cs typeface="Times New Roman"/>
              </a:rPr>
              <a:t>other </a:t>
            </a:r>
            <a:r>
              <a:rPr sz="2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than </a:t>
            </a:r>
            <a:r>
              <a:rPr sz="26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price </a:t>
            </a:r>
            <a:r>
              <a:rPr sz="2600" spc="-405" dirty="0">
                <a:latin typeface="Arial"/>
                <a:cs typeface="Arial"/>
              </a:rPr>
              <a:t>causes </a:t>
            </a:r>
            <a:r>
              <a:rPr sz="2600" spc="-229" dirty="0">
                <a:latin typeface="Arial"/>
                <a:cs typeface="Arial"/>
              </a:rPr>
              <a:t>the  </a:t>
            </a:r>
            <a:r>
              <a:rPr sz="2600" spc="-330" dirty="0">
                <a:latin typeface="Arial"/>
                <a:cs typeface="Arial"/>
              </a:rPr>
              <a:t>demand </a:t>
            </a:r>
            <a:r>
              <a:rPr sz="2600" spc="-235" dirty="0">
                <a:latin typeface="Arial"/>
                <a:cs typeface="Arial"/>
              </a:rPr>
              <a:t>curve </a:t>
            </a:r>
            <a:r>
              <a:rPr sz="2600" spc="-120" dirty="0">
                <a:latin typeface="Arial"/>
                <a:cs typeface="Arial"/>
              </a:rPr>
              <a:t>to </a:t>
            </a:r>
            <a:r>
              <a:rPr sz="2600" spc="-160" dirty="0">
                <a:latin typeface="Arial"/>
                <a:cs typeface="Arial"/>
              </a:rPr>
              <a:t>shift</a:t>
            </a:r>
            <a:r>
              <a:rPr sz="2600" spc="-270" dirty="0">
                <a:latin typeface="Arial"/>
                <a:cs typeface="Arial"/>
              </a:rPr>
              <a:t> </a:t>
            </a:r>
            <a:r>
              <a:rPr sz="2600" spc="-145" dirty="0">
                <a:latin typeface="Arial"/>
                <a:cs typeface="Arial"/>
              </a:rPr>
              <a:t>either: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00">
              <a:latin typeface="Arial"/>
              <a:cs typeface="Arial"/>
            </a:endParaRPr>
          </a:p>
          <a:p>
            <a:pPr marL="323850" marR="240665" indent="-273050">
              <a:lnSpc>
                <a:spcPct val="100000"/>
              </a:lnSpc>
            </a:pPr>
            <a:r>
              <a:rPr sz="3300" spc="-434" baseline="10101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290" smtClean="0">
                <a:latin typeface="Arial"/>
                <a:cs typeface="Arial"/>
              </a:rPr>
              <a:t>Decrease</a:t>
            </a:r>
            <a:r>
              <a:rPr lang="en-US" sz="2600" spc="-290" dirty="0" smtClean="0">
                <a:latin typeface="Arial"/>
                <a:cs typeface="Arial"/>
              </a:rPr>
              <a:t> </a:t>
            </a:r>
            <a:r>
              <a:rPr sz="2600" spc="-290" smtClean="0">
                <a:latin typeface="Arial"/>
                <a:cs typeface="Arial"/>
              </a:rPr>
              <a:t> </a:t>
            </a:r>
            <a:r>
              <a:rPr sz="2600" spc="-120" dirty="0">
                <a:latin typeface="Arial"/>
                <a:cs typeface="Arial"/>
              </a:rPr>
              <a:t>in </a:t>
            </a:r>
            <a:r>
              <a:rPr sz="2600" spc="-315">
                <a:latin typeface="Arial"/>
                <a:cs typeface="Arial"/>
              </a:rPr>
              <a:t>Demand </a:t>
            </a:r>
            <a:r>
              <a:rPr lang="en-US" sz="2600" spc="-315" dirty="0" smtClean="0">
                <a:latin typeface="Arial"/>
                <a:cs typeface="Arial"/>
              </a:rPr>
              <a:t> </a:t>
            </a:r>
            <a:r>
              <a:rPr sz="2600" spc="-220" smtClean="0">
                <a:latin typeface="Arial"/>
                <a:cs typeface="Arial"/>
              </a:rPr>
              <a:t>shifts </a:t>
            </a:r>
            <a:r>
              <a:rPr sz="2600" spc="-120" dirty="0">
                <a:latin typeface="Arial"/>
                <a:cs typeface="Arial"/>
              </a:rPr>
              <a:t>to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140" dirty="0">
                <a:solidFill>
                  <a:srgbClr val="FF0000"/>
                </a:solidFill>
                <a:latin typeface="Arial"/>
                <a:cs typeface="Arial"/>
              </a:rPr>
              <a:t>Left </a:t>
            </a:r>
            <a:r>
              <a:rPr sz="2600" spc="-315" dirty="0">
                <a:latin typeface="Arial"/>
                <a:cs typeface="Arial"/>
              </a:rPr>
              <a:t>(Less </a:t>
            </a:r>
            <a:r>
              <a:rPr sz="2600" spc="-330" dirty="0">
                <a:latin typeface="Arial"/>
                <a:cs typeface="Arial"/>
              </a:rPr>
              <a:t>demanded </a:t>
            </a:r>
            <a:r>
              <a:rPr sz="2600" spc="-235" dirty="0">
                <a:latin typeface="Arial"/>
                <a:cs typeface="Arial"/>
              </a:rPr>
              <a:t>at  </a:t>
            </a:r>
            <a:r>
              <a:rPr sz="2600" spc="-375" dirty="0">
                <a:latin typeface="Arial"/>
                <a:cs typeface="Arial"/>
              </a:rPr>
              <a:t>each</a:t>
            </a:r>
            <a:r>
              <a:rPr sz="2600" spc="-145" dirty="0">
                <a:latin typeface="Arial"/>
                <a:cs typeface="Arial"/>
              </a:rPr>
              <a:t> </a:t>
            </a:r>
            <a:r>
              <a:rPr sz="2600" spc="-160" dirty="0">
                <a:latin typeface="Arial"/>
                <a:cs typeface="Arial"/>
              </a:rPr>
              <a:t>price)</a:t>
            </a:r>
            <a:endParaRPr sz="2600">
              <a:latin typeface="Arial"/>
              <a:cs typeface="Arial"/>
            </a:endParaRPr>
          </a:p>
          <a:p>
            <a:pPr marR="1319530" algn="ctr">
              <a:lnSpc>
                <a:spcPct val="100000"/>
              </a:lnSpc>
              <a:spcBef>
                <a:spcPts val="570"/>
              </a:spcBef>
            </a:pPr>
            <a:r>
              <a:rPr sz="2600" spc="-235" dirty="0">
                <a:latin typeface="Arial"/>
                <a:cs typeface="Arial"/>
              </a:rPr>
              <a:t>OR</a:t>
            </a:r>
            <a:endParaRPr sz="2600">
              <a:latin typeface="Arial"/>
              <a:cs typeface="Arial"/>
            </a:endParaRPr>
          </a:p>
          <a:p>
            <a:pPr marL="323850" marR="43180" indent="-273050">
              <a:lnSpc>
                <a:spcPct val="100000"/>
              </a:lnSpc>
              <a:spcBef>
                <a:spcPts val="570"/>
              </a:spcBef>
            </a:pPr>
            <a:r>
              <a:rPr sz="3300" spc="-397" baseline="10101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265" dirty="0">
                <a:latin typeface="Arial"/>
                <a:cs typeface="Arial"/>
              </a:rPr>
              <a:t>Increase </a:t>
            </a:r>
            <a:r>
              <a:rPr sz="2600" spc="-120" dirty="0">
                <a:latin typeface="Arial"/>
                <a:cs typeface="Arial"/>
              </a:rPr>
              <a:t>in </a:t>
            </a:r>
            <a:r>
              <a:rPr sz="2600" spc="-310">
                <a:latin typeface="Arial"/>
                <a:cs typeface="Arial"/>
              </a:rPr>
              <a:t>Demand </a:t>
            </a:r>
            <a:r>
              <a:rPr lang="en-US" sz="2600" spc="-310" dirty="0" smtClean="0">
                <a:latin typeface="Arial"/>
                <a:cs typeface="Arial"/>
              </a:rPr>
              <a:t> </a:t>
            </a:r>
            <a:r>
              <a:rPr sz="2600" spc="-220" smtClean="0">
                <a:latin typeface="Arial"/>
                <a:cs typeface="Arial"/>
              </a:rPr>
              <a:t>shifts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195" dirty="0">
                <a:solidFill>
                  <a:srgbClr val="FF0000"/>
                </a:solidFill>
                <a:latin typeface="Arial"/>
                <a:cs typeface="Arial"/>
              </a:rPr>
              <a:t>Right </a:t>
            </a:r>
            <a:r>
              <a:rPr sz="2600" spc="-175" dirty="0">
                <a:latin typeface="Arial"/>
                <a:cs typeface="Arial"/>
              </a:rPr>
              <a:t>(More </a:t>
            </a:r>
            <a:r>
              <a:rPr sz="2600" spc="-330" dirty="0">
                <a:latin typeface="Arial"/>
                <a:cs typeface="Arial"/>
              </a:rPr>
              <a:t>demanded </a:t>
            </a:r>
            <a:r>
              <a:rPr sz="2600" spc="-235" dirty="0">
                <a:latin typeface="Arial"/>
                <a:cs typeface="Arial"/>
              </a:rPr>
              <a:t>at  </a:t>
            </a:r>
            <a:r>
              <a:rPr sz="2600" spc="-375" dirty="0">
                <a:latin typeface="Arial"/>
                <a:cs typeface="Arial"/>
              </a:rPr>
              <a:t>each</a:t>
            </a:r>
            <a:r>
              <a:rPr sz="2600" spc="-145" dirty="0">
                <a:latin typeface="Arial"/>
                <a:cs typeface="Arial"/>
              </a:rPr>
              <a:t> </a:t>
            </a:r>
            <a:r>
              <a:rPr sz="2600" spc="-160" dirty="0">
                <a:latin typeface="Arial"/>
                <a:cs typeface="Arial"/>
              </a:rPr>
              <a:t>price)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57124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0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139" y="1496060"/>
            <a:ext cx="13144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739" y="1480820"/>
            <a:ext cx="692086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b="1" spc="-30" dirty="0">
                <a:latin typeface="Times New Roman"/>
                <a:cs typeface="Times New Roman"/>
              </a:rPr>
              <a:t>Supply </a:t>
            </a:r>
            <a:r>
              <a:rPr sz="2800" spc="-229" dirty="0">
                <a:latin typeface="Arial"/>
                <a:cs typeface="Arial"/>
              </a:rPr>
              <a:t>refers </a:t>
            </a:r>
            <a:r>
              <a:rPr sz="2800" spc="-120" dirty="0">
                <a:latin typeface="Arial"/>
                <a:cs typeface="Arial"/>
              </a:rPr>
              <a:t>to </a:t>
            </a:r>
            <a:r>
              <a:rPr sz="2800" spc="-245" dirty="0">
                <a:latin typeface="Arial"/>
                <a:cs typeface="Arial"/>
              </a:rPr>
              <a:t>the </a:t>
            </a:r>
            <a:r>
              <a:rPr sz="2800" spc="-260" dirty="0">
                <a:latin typeface="Arial"/>
                <a:cs typeface="Arial"/>
              </a:rPr>
              <a:t>various </a:t>
            </a:r>
            <a:r>
              <a:rPr sz="2800" spc="-225" dirty="0">
                <a:latin typeface="Arial"/>
                <a:cs typeface="Arial"/>
              </a:rPr>
              <a:t>quantities </a:t>
            </a:r>
            <a:r>
              <a:rPr sz="2800" spc="-165" dirty="0">
                <a:latin typeface="Arial"/>
                <a:cs typeface="Arial"/>
              </a:rPr>
              <a:t>of </a:t>
            </a:r>
            <a:r>
              <a:rPr sz="2800" spc="-535" dirty="0">
                <a:latin typeface="Arial"/>
                <a:cs typeface="Arial"/>
              </a:rPr>
              <a:t>a </a:t>
            </a:r>
            <a:r>
              <a:rPr sz="2800" spc="-310" dirty="0">
                <a:latin typeface="Arial"/>
                <a:cs typeface="Arial"/>
              </a:rPr>
              <a:t>good </a:t>
            </a:r>
            <a:r>
              <a:rPr sz="2800" spc="-125" dirty="0">
                <a:latin typeface="Arial"/>
                <a:cs typeface="Arial"/>
              </a:rPr>
              <a:t>or  </a:t>
            </a:r>
            <a:r>
              <a:rPr sz="2800" spc="-270" dirty="0">
                <a:latin typeface="Arial"/>
                <a:cs typeface="Arial"/>
              </a:rPr>
              <a:t>service </a:t>
            </a:r>
            <a:r>
              <a:rPr sz="2800" spc="-204" dirty="0">
                <a:latin typeface="Arial"/>
                <a:cs typeface="Arial"/>
              </a:rPr>
              <a:t>that </a:t>
            </a:r>
            <a:r>
              <a:rPr sz="2800" spc="-260" dirty="0">
                <a:latin typeface="Arial"/>
                <a:cs typeface="Arial"/>
              </a:rPr>
              <a:t>producers </a:t>
            </a:r>
            <a:r>
              <a:rPr sz="2800" spc="-310" dirty="0">
                <a:latin typeface="Arial"/>
                <a:cs typeface="Arial"/>
              </a:rPr>
              <a:t>are </a:t>
            </a:r>
            <a:r>
              <a:rPr sz="2800" spc="-105" dirty="0">
                <a:latin typeface="Arial"/>
                <a:cs typeface="Arial"/>
              </a:rPr>
              <a:t>willing </a:t>
            </a:r>
            <a:r>
              <a:rPr sz="2800" spc="-125" dirty="0">
                <a:latin typeface="Arial"/>
                <a:cs typeface="Arial"/>
              </a:rPr>
              <a:t>to </a:t>
            </a:r>
            <a:r>
              <a:rPr sz="2800" spc="-215" dirty="0">
                <a:latin typeface="Arial"/>
                <a:cs typeface="Arial"/>
              </a:rPr>
              <a:t>sell </a:t>
            </a:r>
            <a:r>
              <a:rPr sz="2800" spc="-250" dirty="0">
                <a:latin typeface="Arial"/>
                <a:cs typeface="Arial"/>
              </a:rPr>
              <a:t>at </a:t>
            </a:r>
            <a:r>
              <a:rPr sz="2800" spc="-150" dirty="0">
                <a:latin typeface="Arial"/>
                <a:cs typeface="Arial"/>
              </a:rPr>
              <a:t>all </a:t>
            </a:r>
            <a:r>
              <a:rPr sz="2800" spc="-285" dirty="0">
                <a:latin typeface="Arial"/>
                <a:cs typeface="Arial"/>
              </a:rPr>
              <a:t>possible  </a:t>
            </a:r>
            <a:r>
              <a:rPr sz="2800" spc="-235" dirty="0">
                <a:latin typeface="Arial"/>
                <a:cs typeface="Arial"/>
              </a:rPr>
              <a:t>market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210" dirty="0">
                <a:latin typeface="Arial"/>
                <a:cs typeface="Arial"/>
              </a:rPr>
              <a:t>prices.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3347720"/>
            <a:ext cx="13144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2739" y="3332479"/>
            <a:ext cx="672274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290" dirty="0">
                <a:latin typeface="Arial"/>
                <a:cs typeface="Arial"/>
              </a:rPr>
              <a:t>Supply </a:t>
            </a:r>
            <a:r>
              <a:rPr sz="2800" spc="-380" dirty="0">
                <a:latin typeface="Arial"/>
                <a:cs typeface="Arial"/>
              </a:rPr>
              <a:t>can </a:t>
            </a:r>
            <a:r>
              <a:rPr sz="2800" spc="-165" dirty="0">
                <a:latin typeface="Arial"/>
                <a:cs typeface="Arial"/>
              </a:rPr>
              <a:t>refer </a:t>
            </a:r>
            <a:r>
              <a:rPr sz="2800" spc="-125" dirty="0">
                <a:latin typeface="Arial"/>
                <a:cs typeface="Arial"/>
              </a:rPr>
              <a:t>to </a:t>
            </a:r>
            <a:r>
              <a:rPr sz="2800" spc="-245" dirty="0">
                <a:latin typeface="Arial"/>
                <a:cs typeface="Arial"/>
              </a:rPr>
              <a:t>the </a:t>
            </a:r>
            <a:r>
              <a:rPr sz="2800" spc="-175" dirty="0">
                <a:latin typeface="Arial"/>
                <a:cs typeface="Arial"/>
              </a:rPr>
              <a:t>output </a:t>
            </a:r>
            <a:r>
              <a:rPr sz="2800" spc="-170" dirty="0">
                <a:latin typeface="Arial"/>
                <a:cs typeface="Arial"/>
              </a:rPr>
              <a:t>of </a:t>
            </a:r>
            <a:r>
              <a:rPr sz="2800" spc="-325" dirty="0">
                <a:latin typeface="Arial"/>
                <a:cs typeface="Arial"/>
              </a:rPr>
              <a:t>one </a:t>
            </a:r>
            <a:r>
              <a:rPr sz="2800" spc="-225" dirty="0">
                <a:latin typeface="Arial"/>
                <a:cs typeface="Arial"/>
              </a:rPr>
              <a:t>producer </a:t>
            </a:r>
            <a:r>
              <a:rPr sz="2800" spc="-125" dirty="0">
                <a:latin typeface="Arial"/>
                <a:cs typeface="Arial"/>
              </a:rPr>
              <a:t>or </a:t>
            </a:r>
            <a:r>
              <a:rPr sz="2800" spc="-120" dirty="0">
                <a:latin typeface="Arial"/>
                <a:cs typeface="Arial"/>
              </a:rPr>
              <a:t>to  </a:t>
            </a:r>
            <a:r>
              <a:rPr sz="2800" spc="-245" dirty="0">
                <a:latin typeface="Arial"/>
                <a:cs typeface="Arial"/>
              </a:rPr>
              <a:t>the </a:t>
            </a:r>
            <a:r>
              <a:rPr sz="2800" spc="-140" dirty="0">
                <a:latin typeface="Arial"/>
                <a:cs typeface="Arial"/>
              </a:rPr>
              <a:t>total </a:t>
            </a:r>
            <a:r>
              <a:rPr sz="2800" spc="-175" dirty="0">
                <a:latin typeface="Arial"/>
                <a:cs typeface="Arial"/>
              </a:rPr>
              <a:t>output </a:t>
            </a:r>
            <a:r>
              <a:rPr sz="2800" spc="-170" dirty="0">
                <a:latin typeface="Arial"/>
                <a:cs typeface="Arial"/>
              </a:rPr>
              <a:t>of </a:t>
            </a:r>
            <a:r>
              <a:rPr sz="2800" spc="-150" dirty="0">
                <a:latin typeface="Arial"/>
                <a:cs typeface="Arial"/>
              </a:rPr>
              <a:t>all </a:t>
            </a:r>
            <a:r>
              <a:rPr sz="2800" spc="-260" dirty="0">
                <a:latin typeface="Arial"/>
                <a:cs typeface="Arial"/>
              </a:rPr>
              <a:t>producers </a:t>
            </a:r>
            <a:r>
              <a:rPr sz="2800" spc="-130" dirty="0">
                <a:latin typeface="Arial"/>
                <a:cs typeface="Arial"/>
              </a:rPr>
              <a:t>in </a:t>
            </a:r>
            <a:r>
              <a:rPr sz="2800" spc="-245" dirty="0">
                <a:latin typeface="Arial"/>
                <a:cs typeface="Arial"/>
              </a:rPr>
              <a:t>the </a:t>
            </a:r>
            <a:r>
              <a:rPr sz="2800" spc="-235" dirty="0">
                <a:latin typeface="Arial"/>
                <a:cs typeface="Arial"/>
              </a:rPr>
              <a:t>market  </a:t>
            </a:r>
            <a:r>
              <a:rPr sz="2800" b="1" spc="-20" dirty="0">
                <a:latin typeface="Times New Roman"/>
                <a:cs typeface="Times New Roman"/>
              </a:rPr>
              <a:t>(market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20" dirty="0">
                <a:latin typeface="Times New Roman"/>
                <a:cs typeface="Times New Roman"/>
              </a:rPr>
              <a:t>supply)</a:t>
            </a:r>
            <a:r>
              <a:rPr sz="2800" spc="2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54838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0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80439" y="1480820"/>
            <a:ext cx="6965950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</a:pPr>
            <a:r>
              <a:rPr sz="3300" spc="-135" baseline="10101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90" dirty="0">
                <a:latin typeface="Arial"/>
                <a:cs typeface="Arial"/>
              </a:rPr>
              <a:t>A </a:t>
            </a:r>
            <a:r>
              <a:rPr sz="2600" b="1" spc="5" dirty="0">
                <a:latin typeface="Times New Roman"/>
                <a:cs typeface="Times New Roman"/>
              </a:rPr>
              <a:t>supply </a:t>
            </a:r>
            <a:r>
              <a:rPr sz="2600" b="1" spc="25" dirty="0">
                <a:latin typeface="Times New Roman"/>
                <a:cs typeface="Times New Roman"/>
              </a:rPr>
              <a:t>schedule </a:t>
            </a:r>
            <a:r>
              <a:rPr sz="2600" spc="-235" dirty="0">
                <a:latin typeface="Arial"/>
                <a:cs typeface="Arial"/>
              </a:rPr>
              <a:t>is </a:t>
            </a:r>
            <a:r>
              <a:rPr sz="2600" spc="-500" dirty="0">
                <a:latin typeface="Arial"/>
                <a:cs typeface="Arial"/>
              </a:rPr>
              <a:t>a </a:t>
            </a:r>
            <a:r>
              <a:rPr sz="2600" spc="-225" dirty="0">
                <a:latin typeface="Arial"/>
                <a:cs typeface="Arial"/>
              </a:rPr>
              <a:t>table </a:t>
            </a:r>
            <a:r>
              <a:rPr sz="2600" spc="-190" dirty="0">
                <a:latin typeface="Arial"/>
                <a:cs typeface="Arial"/>
              </a:rPr>
              <a:t>that </a:t>
            </a:r>
            <a:r>
              <a:rPr sz="2600" spc="-340" dirty="0">
                <a:latin typeface="Arial"/>
                <a:cs typeface="Arial"/>
              </a:rPr>
              <a:t>shows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210" dirty="0">
                <a:latin typeface="Arial"/>
                <a:cs typeface="Arial"/>
              </a:rPr>
              <a:t>quantities  </a:t>
            </a:r>
            <a:r>
              <a:rPr sz="2600" spc="-240" dirty="0">
                <a:latin typeface="Arial"/>
                <a:cs typeface="Arial"/>
              </a:rPr>
              <a:t>producers </a:t>
            </a:r>
            <a:r>
              <a:rPr sz="2600" spc="-290" dirty="0">
                <a:latin typeface="Arial"/>
                <a:cs typeface="Arial"/>
              </a:rPr>
              <a:t>are </a:t>
            </a:r>
            <a:r>
              <a:rPr sz="2600" spc="-95" dirty="0">
                <a:latin typeface="Arial"/>
                <a:cs typeface="Arial"/>
              </a:rPr>
              <a:t>willing </a:t>
            </a:r>
            <a:r>
              <a:rPr sz="2600" spc="-120" dirty="0">
                <a:latin typeface="Arial"/>
                <a:cs typeface="Arial"/>
              </a:rPr>
              <a:t>to </a:t>
            </a:r>
            <a:r>
              <a:rPr sz="2600" spc="-245" dirty="0">
                <a:latin typeface="Arial"/>
                <a:cs typeface="Arial"/>
              </a:rPr>
              <a:t>supply </a:t>
            </a:r>
            <a:r>
              <a:rPr sz="2600" spc="-235" dirty="0">
                <a:latin typeface="Arial"/>
                <a:cs typeface="Arial"/>
              </a:rPr>
              <a:t>at </a:t>
            </a:r>
            <a:r>
              <a:rPr sz="2600" spc="-245" dirty="0">
                <a:latin typeface="Arial"/>
                <a:cs typeface="Arial"/>
              </a:rPr>
              <a:t>various</a:t>
            </a:r>
            <a:r>
              <a:rPr sz="2600" spc="-175" dirty="0">
                <a:latin typeface="Arial"/>
                <a:cs typeface="Arial"/>
              </a:rPr>
              <a:t> </a:t>
            </a:r>
            <a:r>
              <a:rPr sz="2600" spc="-235" dirty="0">
                <a:latin typeface="Arial"/>
                <a:cs typeface="Arial"/>
              </a:rPr>
              <a:t>prices</a:t>
            </a:r>
            <a:endParaRPr sz="2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24000" y="2971801"/>
          <a:ext cx="6095365" cy="2514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6515"/>
                <a:gridCol w="1457325"/>
                <a:gridCol w="2041525"/>
              </a:tblGrid>
              <a:tr h="64785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Price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per Widget</a:t>
                      </a:r>
                      <a:r>
                        <a:rPr sz="1800" b="1" spc="-1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marL="541020" marR="43815">
                        <a:lnSpc>
                          <a:spcPts val="2070"/>
                        </a:lnSpc>
                        <a:spcBef>
                          <a:spcPts val="18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Qu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ty  per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Supplied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b="1" spc="-1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Widget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solidFill>
                      <a:srgbClr val="D24716"/>
                    </a:solidFill>
                  </a:tcPr>
                </a:tc>
              </a:tr>
              <a:tr h="373861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EECE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EEC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258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F6E8E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F6E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5141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3861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F6E8E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F6E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71301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EECE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EECE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54838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0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67739" y="1437640"/>
            <a:ext cx="7526655" cy="319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525" spc="-142" baseline="9456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800" spc="-95" dirty="0">
                <a:latin typeface="Arial"/>
                <a:cs typeface="Arial"/>
              </a:rPr>
              <a:t>A </a:t>
            </a:r>
            <a:r>
              <a:rPr sz="2800" spc="-260" dirty="0">
                <a:latin typeface="Arial"/>
                <a:cs typeface="Arial"/>
              </a:rPr>
              <a:t>supply </a:t>
            </a:r>
            <a:r>
              <a:rPr sz="2800" spc="-320" dirty="0">
                <a:latin typeface="Arial"/>
                <a:cs typeface="Arial"/>
              </a:rPr>
              <a:t>schedule </a:t>
            </a:r>
            <a:r>
              <a:rPr sz="2800" spc="-380" dirty="0">
                <a:latin typeface="Arial"/>
                <a:cs typeface="Arial"/>
              </a:rPr>
              <a:t>can </a:t>
            </a:r>
            <a:r>
              <a:rPr sz="2800" spc="-365" dirty="0">
                <a:latin typeface="Arial"/>
                <a:cs typeface="Arial"/>
              </a:rPr>
              <a:t>be </a:t>
            </a:r>
            <a:r>
              <a:rPr sz="2800" spc="-315" dirty="0">
                <a:latin typeface="Arial"/>
                <a:cs typeface="Arial"/>
              </a:rPr>
              <a:t>shown </a:t>
            </a:r>
            <a:r>
              <a:rPr sz="2800" spc="-535" dirty="0">
                <a:latin typeface="Arial"/>
                <a:cs typeface="Arial"/>
              </a:rPr>
              <a:t>as </a:t>
            </a:r>
            <a:r>
              <a:rPr sz="2800" spc="-220" dirty="0">
                <a:latin typeface="Arial"/>
                <a:cs typeface="Arial"/>
              </a:rPr>
              <a:t>points </a:t>
            </a:r>
            <a:r>
              <a:rPr sz="2800" spc="-280" dirty="0">
                <a:latin typeface="Arial"/>
                <a:cs typeface="Arial"/>
              </a:rPr>
              <a:t>on </a:t>
            </a:r>
            <a:r>
              <a:rPr sz="2800" spc="-535" dirty="0">
                <a:latin typeface="Arial"/>
                <a:cs typeface="Arial"/>
              </a:rPr>
              <a:t>a</a:t>
            </a:r>
            <a:r>
              <a:rPr sz="2800" spc="-350" dirty="0">
                <a:latin typeface="Arial"/>
                <a:cs typeface="Arial"/>
              </a:rPr>
              <a:t> </a:t>
            </a:r>
            <a:r>
              <a:rPr sz="2800" spc="-250" dirty="0">
                <a:latin typeface="Arial"/>
                <a:cs typeface="Arial"/>
              </a:rPr>
              <a:t>graph.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50">
              <a:latin typeface="Arial"/>
              <a:cs typeface="Arial"/>
            </a:endParaRPr>
          </a:p>
          <a:p>
            <a:pPr marL="584835" marR="43180" indent="-228600" algn="just">
              <a:lnSpc>
                <a:spcPts val="2810"/>
              </a:lnSpc>
              <a:spcBef>
                <a:spcPts val="5"/>
              </a:spcBef>
            </a:pPr>
            <a:r>
              <a:rPr sz="3300" spc="-315" baseline="10101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r>
              <a:rPr sz="2600" spc="-210" dirty="0">
                <a:latin typeface="Arial"/>
                <a:cs typeface="Arial"/>
              </a:rPr>
              <a:t>The </a:t>
            </a:r>
            <a:r>
              <a:rPr sz="2600" spc="-285" dirty="0">
                <a:latin typeface="Arial"/>
                <a:cs typeface="Arial"/>
              </a:rPr>
              <a:t>graph </a:t>
            </a:r>
            <a:r>
              <a:rPr sz="2600" spc="-180" dirty="0">
                <a:latin typeface="Arial"/>
                <a:cs typeface="Arial"/>
              </a:rPr>
              <a:t>lists </a:t>
            </a:r>
            <a:r>
              <a:rPr sz="2600" u="heavy" spc="-2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prices</a:t>
            </a:r>
            <a:r>
              <a:rPr sz="2600" spc="-235" dirty="0">
                <a:latin typeface="Arial"/>
                <a:cs typeface="Arial"/>
              </a:rPr>
              <a:t> </a:t>
            </a:r>
            <a:r>
              <a:rPr sz="2600" spc="-260" dirty="0">
                <a:latin typeface="Arial"/>
                <a:cs typeface="Arial"/>
              </a:rPr>
              <a:t>on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b="1" dirty="0">
                <a:latin typeface="Times New Roman"/>
                <a:cs typeface="Times New Roman"/>
              </a:rPr>
              <a:t>vertical </a:t>
            </a:r>
            <a:r>
              <a:rPr sz="2600" b="1" spc="-5" dirty="0">
                <a:latin typeface="Times New Roman"/>
                <a:cs typeface="Times New Roman"/>
              </a:rPr>
              <a:t>axis </a:t>
            </a:r>
            <a:r>
              <a:rPr sz="2600" spc="-340" dirty="0">
                <a:latin typeface="Arial"/>
                <a:cs typeface="Arial"/>
              </a:rPr>
              <a:t>and </a:t>
            </a:r>
            <a:r>
              <a:rPr sz="2600" u="heavy" spc="-2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quantities </a:t>
            </a:r>
            <a:r>
              <a:rPr sz="2600" spc="-215" dirty="0">
                <a:latin typeface="Arial"/>
                <a:cs typeface="Arial"/>
              </a:rPr>
              <a:t> </a:t>
            </a:r>
            <a:r>
              <a:rPr sz="2600" u="heavy" spc="-2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supplied</a:t>
            </a:r>
            <a:r>
              <a:rPr sz="2600" spc="-235" dirty="0">
                <a:latin typeface="Arial"/>
                <a:cs typeface="Arial"/>
              </a:rPr>
              <a:t> </a:t>
            </a:r>
            <a:r>
              <a:rPr sz="2600" spc="-260" dirty="0">
                <a:latin typeface="Arial"/>
                <a:cs typeface="Arial"/>
              </a:rPr>
              <a:t>on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b="1" spc="15" dirty="0">
                <a:latin typeface="Times New Roman"/>
                <a:cs typeface="Times New Roman"/>
              </a:rPr>
              <a:t>horizontal</a:t>
            </a:r>
            <a:r>
              <a:rPr sz="2600" b="1" spc="229" dirty="0">
                <a:latin typeface="Times New Roman"/>
                <a:cs typeface="Times New Roman"/>
              </a:rPr>
              <a:t> </a:t>
            </a:r>
            <a:r>
              <a:rPr sz="2600" b="1" spc="10" dirty="0">
                <a:latin typeface="Times New Roman"/>
                <a:cs typeface="Times New Roman"/>
              </a:rPr>
              <a:t>axis</a:t>
            </a:r>
            <a:r>
              <a:rPr sz="2600" spc="10" dirty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 marL="584835" marR="483870" indent="-228600" algn="just">
              <a:lnSpc>
                <a:spcPct val="89900"/>
              </a:lnSpc>
              <a:spcBef>
                <a:spcPts val="330"/>
              </a:spcBef>
            </a:pPr>
            <a:r>
              <a:rPr sz="3300" spc="-457" baseline="10101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r>
              <a:rPr sz="2600" spc="-305" dirty="0">
                <a:latin typeface="Arial"/>
                <a:cs typeface="Arial"/>
              </a:rPr>
              <a:t>Each </a:t>
            </a:r>
            <a:r>
              <a:rPr sz="2600" spc="-145" dirty="0">
                <a:latin typeface="Arial"/>
                <a:cs typeface="Arial"/>
              </a:rPr>
              <a:t>point </a:t>
            </a:r>
            <a:r>
              <a:rPr sz="2600" spc="-260" dirty="0">
                <a:latin typeface="Arial"/>
                <a:cs typeface="Arial"/>
              </a:rPr>
              <a:t>on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285" dirty="0">
                <a:latin typeface="Arial"/>
                <a:cs typeface="Arial"/>
              </a:rPr>
              <a:t>graph </a:t>
            </a:r>
            <a:r>
              <a:rPr sz="2600" spc="-340" dirty="0">
                <a:latin typeface="Arial"/>
                <a:cs typeface="Arial"/>
              </a:rPr>
              <a:t>shows </a:t>
            </a:r>
            <a:r>
              <a:rPr sz="2600" spc="-245" dirty="0">
                <a:latin typeface="Arial"/>
                <a:cs typeface="Arial"/>
              </a:rPr>
              <a:t>how </a:t>
            </a:r>
            <a:r>
              <a:rPr sz="2600" spc="-320" dirty="0">
                <a:latin typeface="Arial"/>
                <a:cs typeface="Arial"/>
              </a:rPr>
              <a:t>many </a:t>
            </a:r>
            <a:r>
              <a:rPr sz="2600" spc="-195" dirty="0">
                <a:latin typeface="Arial"/>
                <a:cs typeface="Arial"/>
              </a:rPr>
              <a:t>units </a:t>
            </a:r>
            <a:r>
              <a:rPr sz="2600" spc="-160" dirty="0">
                <a:latin typeface="Arial"/>
                <a:cs typeface="Arial"/>
              </a:rPr>
              <a:t>of </a:t>
            </a:r>
            <a:r>
              <a:rPr sz="2600" spc="-229" dirty="0">
                <a:latin typeface="Arial"/>
                <a:cs typeface="Arial"/>
              </a:rPr>
              <a:t>the  </a:t>
            </a:r>
            <a:r>
              <a:rPr sz="2600" spc="-185" dirty="0">
                <a:latin typeface="Arial"/>
                <a:cs typeface="Arial"/>
              </a:rPr>
              <a:t>product </a:t>
            </a:r>
            <a:r>
              <a:rPr sz="2600" spc="-125" dirty="0">
                <a:latin typeface="Arial"/>
                <a:cs typeface="Arial"/>
              </a:rPr>
              <a:t>or </a:t>
            </a:r>
            <a:r>
              <a:rPr sz="2600" spc="-250" dirty="0">
                <a:latin typeface="Arial"/>
                <a:cs typeface="Arial"/>
              </a:rPr>
              <a:t>service </a:t>
            </a:r>
            <a:r>
              <a:rPr sz="2600" spc="-500" dirty="0">
                <a:latin typeface="Arial"/>
                <a:cs typeface="Arial"/>
              </a:rPr>
              <a:t>a </a:t>
            </a:r>
            <a:r>
              <a:rPr sz="2600" spc="-210" dirty="0">
                <a:latin typeface="Arial"/>
                <a:cs typeface="Arial"/>
              </a:rPr>
              <a:t>producer </a:t>
            </a:r>
            <a:r>
              <a:rPr sz="2600" spc="-100" dirty="0">
                <a:latin typeface="Arial"/>
                <a:cs typeface="Arial"/>
              </a:rPr>
              <a:t>(or </a:t>
            </a:r>
            <a:r>
              <a:rPr sz="2600" spc="-225" dirty="0">
                <a:latin typeface="Arial"/>
                <a:cs typeface="Arial"/>
              </a:rPr>
              <a:t>group </a:t>
            </a:r>
            <a:r>
              <a:rPr sz="2600" spc="-155" dirty="0">
                <a:latin typeface="Arial"/>
                <a:cs typeface="Arial"/>
              </a:rPr>
              <a:t>of </a:t>
            </a:r>
            <a:r>
              <a:rPr sz="2600" spc="-225" dirty="0">
                <a:latin typeface="Arial"/>
                <a:cs typeface="Arial"/>
              </a:rPr>
              <a:t>producers)  </a:t>
            </a:r>
            <a:r>
              <a:rPr sz="2600" spc="-175" dirty="0">
                <a:latin typeface="Arial"/>
                <a:cs typeface="Arial"/>
              </a:rPr>
              <a:t>would </a:t>
            </a:r>
            <a:r>
              <a:rPr sz="2600" spc="-95" dirty="0">
                <a:latin typeface="Arial"/>
                <a:cs typeface="Arial"/>
              </a:rPr>
              <a:t>willing </a:t>
            </a:r>
            <a:r>
              <a:rPr sz="2600" spc="-200" dirty="0">
                <a:latin typeface="Arial"/>
                <a:cs typeface="Arial"/>
              </a:rPr>
              <a:t>sell </a:t>
            </a:r>
            <a:r>
              <a:rPr sz="2600" spc="-235" dirty="0">
                <a:latin typeface="Arial"/>
                <a:cs typeface="Arial"/>
              </a:rPr>
              <a:t>at </a:t>
            </a:r>
            <a:r>
              <a:rPr sz="2600" spc="-500" dirty="0">
                <a:latin typeface="Arial"/>
                <a:cs typeface="Arial"/>
              </a:rPr>
              <a:t>a </a:t>
            </a:r>
            <a:r>
              <a:rPr sz="2600" spc="-170" dirty="0">
                <a:latin typeface="Arial"/>
                <a:cs typeface="Arial"/>
              </a:rPr>
              <a:t>particular</a:t>
            </a:r>
            <a:r>
              <a:rPr sz="2600" spc="-85" dirty="0">
                <a:latin typeface="Arial"/>
                <a:cs typeface="Arial"/>
              </a:rPr>
              <a:t> </a:t>
            </a:r>
            <a:r>
              <a:rPr sz="2600" spc="-150" dirty="0">
                <a:latin typeface="Arial"/>
                <a:cs typeface="Arial"/>
              </a:rPr>
              <a:t>price.</a:t>
            </a:r>
            <a:endParaRPr sz="2600">
              <a:latin typeface="Arial"/>
              <a:cs typeface="Arial"/>
            </a:endParaRPr>
          </a:p>
          <a:p>
            <a:pPr marL="356235" algn="just">
              <a:lnSpc>
                <a:spcPct val="100000"/>
              </a:lnSpc>
              <a:spcBef>
                <a:spcPts val="60"/>
              </a:spcBef>
            </a:pPr>
            <a:r>
              <a:rPr sz="3300" spc="-315" baseline="10101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r>
              <a:rPr sz="2600" spc="-210" dirty="0">
                <a:latin typeface="Arial"/>
                <a:cs typeface="Arial"/>
              </a:rPr>
              <a:t>The </a:t>
            </a:r>
            <a:r>
              <a:rPr sz="2600" b="1" spc="5" dirty="0">
                <a:latin typeface="Times New Roman"/>
                <a:cs typeface="Times New Roman"/>
              </a:rPr>
              <a:t>supply curve </a:t>
            </a:r>
            <a:r>
              <a:rPr sz="2600" spc="-235" dirty="0">
                <a:latin typeface="Arial"/>
                <a:cs typeface="Arial"/>
              </a:rPr>
              <a:t>is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150" dirty="0">
                <a:latin typeface="Arial"/>
                <a:cs typeface="Arial"/>
              </a:rPr>
              <a:t>line </a:t>
            </a:r>
            <a:r>
              <a:rPr sz="2600" spc="-190" dirty="0">
                <a:latin typeface="Arial"/>
                <a:cs typeface="Arial"/>
              </a:rPr>
              <a:t>that </a:t>
            </a:r>
            <a:r>
              <a:rPr sz="2600" spc="-280" dirty="0">
                <a:latin typeface="Arial"/>
                <a:cs typeface="Arial"/>
              </a:rPr>
              <a:t>connects </a:t>
            </a:r>
            <a:r>
              <a:rPr sz="2600" spc="-315" dirty="0">
                <a:latin typeface="Arial"/>
                <a:cs typeface="Arial"/>
              </a:rPr>
              <a:t>these</a:t>
            </a:r>
            <a:r>
              <a:rPr sz="2600" spc="-190" dirty="0">
                <a:latin typeface="Arial"/>
                <a:cs typeface="Arial"/>
              </a:rPr>
              <a:t> </a:t>
            </a:r>
            <a:r>
              <a:rPr sz="2600" spc="-170" dirty="0">
                <a:latin typeface="Arial"/>
                <a:cs typeface="Arial"/>
              </a:rPr>
              <a:t>points.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78459" y="0"/>
            <a:ext cx="8467090" cy="5340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29259"/>
            <a:ext cx="55600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0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189989"/>
            <a:ext cx="12382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451100"/>
            <a:ext cx="12382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5539" y="1176020"/>
            <a:ext cx="7263130" cy="2077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4465" algn="just">
              <a:lnSpc>
                <a:spcPct val="100000"/>
              </a:lnSpc>
              <a:spcBef>
                <a:spcPts val="100"/>
              </a:spcBef>
            </a:pPr>
            <a:r>
              <a:rPr sz="2600" spc="-340" dirty="0">
                <a:latin typeface="Arial"/>
                <a:cs typeface="Arial"/>
              </a:rPr>
              <a:t>As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180" dirty="0">
                <a:latin typeface="Arial"/>
                <a:cs typeface="Arial"/>
              </a:rPr>
              <a:t>price </a:t>
            </a:r>
            <a:r>
              <a:rPr sz="2600" spc="-95" dirty="0">
                <a:latin typeface="Arial"/>
                <a:cs typeface="Arial"/>
              </a:rPr>
              <a:t>for </a:t>
            </a:r>
            <a:r>
              <a:rPr sz="2600" spc="-500" dirty="0">
                <a:latin typeface="Arial"/>
                <a:cs typeface="Arial"/>
              </a:rPr>
              <a:t>a </a:t>
            </a:r>
            <a:r>
              <a:rPr sz="2600" spc="-285" dirty="0">
                <a:latin typeface="Arial"/>
                <a:cs typeface="Arial"/>
              </a:rPr>
              <a:t>good </a:t>
            </a:r>
            <a:r>
              <a:rPr sz="2600" spc="-220" dirty="0">
                <a:latin typeface="Arial"/>
                <a:cs typeface="Arial"/>
              </a:rPr>
              <a:t>rises,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180" dirty="0">
                <a:latin typeface="Arial"/>
                <a:cs typeface="Arial"/>
              </a:rPr>
              <a:t>quantity </a:t>
            </a:r>
            <a:r>
              <a:rPr sz="2600" spc="-235" dirty="0">
                <a:latin typeface="Arial"/>
                <a:cs typeface="Arial"/>
              </a:rPr>
              <a:t>supplied </a:t>
            </a:r>
            <a:r>
              <a:rPr sz="2600" spc="-265" dirty="0">
                <a:latin typeface="Arial"/>
                <a:cs typeface="Arial"/>
              </a:rPr>
              <a:t>rises </a:t>
            </a:r>
            <a:r>
              <a:rPr sz="2600" spc="-345" dirty="0">
                <a:latin typeface="Arial"/>
                <a:cs typeface="Arial"/>
              </a:rPr>
              <a:t>and 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180" dirty="0">
                <a:latin typeface="Arial"/>
                <a:cs typeface="Arial"/>
              </a:rPr>
              <a:t>quantity </a:t>
            </a:r>
            <a:r>
              <a:rPr sz="2600" spc="-330" dirty="0">
                <a:latin typeface="Arial"/>
                <a:cs typeface="Arial"/>
              </a:rPr>
              <a:t>demanded </a:t>
            </a:r>
            <a:r>
              <a:rPr sz="2600" spc="-155" dirty="0">
                <a:latin typeface="Arial"/>
                <a:cs typeface="Arial"/>
              </a:rPr>
              <a:t>falls. </a:t>
            </a:r>
            <a:r>
              <a:rPr sz="2600" spc="-345" dirty="0">
                <a:latin typeface="Arial"/>
                <a:cs typeface="Arial"/>
              </a:rPr>
              <a:t>As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185" dirty="0">
                <a:latin typeface="Arial"/>
                <a:cs typeface="Arial"/>
              </a:rPr>
              <a:t>price </a:t>
            </a:r>
            <a:r>
              <a:rPr sz="2600" spc="-155" dirty="0">
                <a:latin typeface="Arial"/>
                <a:cs typeface="Arial"/>
              </a:rPr>
              <a:t>falls,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185" dirty="0">
                <a:latin typeface="Arial"/>
                <a:cs typeface="Arial"/>
              </a:rPr>
              <a:t>quantity  </a:t>
            </a:r>
            <a:r>
              <a:rPr sz="2600" spc="-235" dirty="0">
                <a:latin typeface="Arial"/>
                <a:cs typeface="Arial"/>
              </a:rPr>
              <a:t>supplied </a:t>
            </a:r>
            <a:r>
              <a:rPr sz="2600" spc="-195" dirty="0">
                <a:latin typeface="Arial"/>
                <a:cs typeface="Arial"/>
              </a:rPr>
              <a:t>falls </a:t>
            </a:r>
            <a:r>
              <a:rPr sz="2600" spc="-345" dirty="0">
                <a:latin typeface="Arial"/>
                <a:cs typeface="Arial"/>
              </a:rPr>
              <a:t>and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180" dirty="0">
                <a:latin typeface="Arial"/>
                <a:cs typeface="Arial"/>
              </a:rPr>
              <a:t>quantity </a:t>
            </a:r>
            <a:r>
              <a:rPr sz="2600" spc="-330" dirty="0">
                <a:latin typeface="Arial"/>
                <a:cs typeface="Arial"/>
              </a:rPr>
              <a:t>demanded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spc="-215" dirty="0">
                <a:latin typeface="Arial"/>
                <a:cs typeface="Arial"/>
              </a:rPr>
              <a:t>rises.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60"/>
              </a:spcBef>
            </a:pPr>
            <a:r>
              <a:rPr sz="2600" spc="-280" dirty="0">
                <a:latin typeface="Arial"/>
                <a:cs typeface="Arial"/>
              </a:rPr>
              <a:t>The </a:t>
            </a:r>
            <a:r>
              <a:rPr sz="2600" b="1" dirty="0">
                <a:latin typeface="Times New Roman"/>
                <a:cs typeface="Times New Roman"/>
              </a:rPr>
              <a:t>law </a:t>
            </a:r>
            <a:r>
              <a:rPr sz="2600" b="1" spc="30" dirty="0">
                <a:latin typeface="Times New Roman"/>
                <a:cs typeface="Times New Roman"/>
              </a:rPr>
              <a:t>of </a:t>
            </a:r>
            <a:r>
              <a:rPr sz="2600" b="1" spc="5" dirty="0">
                <a:latin typeface="Times New Roman"/>
                <a:cs typeface="Times New Roman"/>
              </a:rPr>
              <a:t>supply </a:t>
            </a:r>
            <a:r>
              <a:rPr sz="2600" spc="-260" dirty="0">
                <a:latin typeface="Arial"/>
                <a:cs typeface="Arial"/>
              </a:rPr>
              <a:t>holds </a:t>
            </a:r>
            <a:r>
              <a:rPr sz="2600" spc="-190" dirty="0">
                <a:latin typeface="Arial"/>
                <a:cs typeface="Arial"/>
              </a:rPr>
              <a:t>that </a:t>
            </a:r>
            <a:r>
              <a:rPr sz="2600" spc="-240" dirty="0">
                <a:latin typeface="Arial"/>
                <a:cs typeface="Arial"/>
              </a:rPr>
              <a:t>producers </a:t>
            </a:r>
            <a:r>
              <a:rPr sz="2600" spc="-15" dirty="0">
                <a:latin typeface="Arial"/>
                <a:cs typeface="Arial"/>
              </a:rPr>
              <a:t>will </a:t>
            </a:r>
            <a:r>
              <a:rPr sz="2600" spc="-180" dirty="0">
                <a:latin typeface="Arial"/>
                <a:cs typeface="Arial"/>
              </a:rPr>
              <a:t>normally </a:t>
            </a:r>
            <a:r>
              <a:rPr sz="2600" spc="-145" dirty="0">
                <a:latin typeface="Arial"/>
                <a:cs typeface="Arial"/>
              </a:rPr>
              <a:t>offer  </a:t>
            </a:r>
            <a:r>
              <a:rPr sz="2600" spc="-235" dirty="0">
                <a:latin typeface="Arial"/>
                <a:cs typeface="Arial"/>
              </a:rPr>
              <a:t>more </a:t>
            </a:r>
            <a:r>
              <a:rPr sz="2600" spc="-95" dirty="0">
                <a:latin typeface="Arial"/>
                <a:cs typeface="Arial"/>
              </a:rPr>
              <a:t>for </a:t>
            </a:r>
            <a:r>
              <a:rPr sz="2600" spc="-335" dirty="0">
                <a:latin typeface="Arial"/>
                <a:cs typeface="Arial"/>
              </a:rPr>
              <a:t>sale </a:t>
            </a:r>
            <a:r>
              <a:rPr sz="2600" spc="-235" dirty="0">
                <a:latin typeface="Arial"/>
                <a:cs typeface="Arial"/>
              </a:rPr>
              <a:t>at </a:t>
            </a:r>
            <a:r>
              <a:rPr sz="2600" spc="-225" dirty="0">
                <a:latin typeface="Arial"/>
                <a:cs typeface="Arial"/>
              </a:rPr>
              <a:t>higher </a:t>
            </a:r>
            <a:r>
              <a:rPr sz="2600" spc="-235" dirty="0">
                <a:latin typeface="Arial"/>
                <a:cs typeface="Arial"/>
              </a:rPr>
              <a:t>prices </a:t>
            </a:r>
            <a:r>
              <a:rPr sz="2600" spc="-340" dirty="0">
                <a:latin typeface="Arial"/>
                <a:cs typeface="Arial"/>
              </a:rPr>
              <a:t>and </a:t>
            </a:r>
            <a:r>
              <a:rPr sz="2600" spc="-335" dirty="0">
                <a:latin typeface="Arial"/>
                <a:cs typeface="Arial"/>
              </a:rPr>
              <a:t>less </a:t>
            </a:r>
            <a:r>
              <a:rPr sz="2600" spc="-235" dirty="0">
                <a:latin typeface="Arial"/>
                <a:cs typeface="Arial"/>
              </a:rPr>
              <a:t>at </a:t>
            </a:r>
            <a:r>
              <a:rPr sz="2600" spc="-145" dirty="0">
                <a:latin typeface="Arial"/>
                <a:cs typeface="Arial"/>
              </a:rPr>
              <a:t>lower</a:t>
            </a:r>
            <a:r>
              <a:rPr sz="2600" spc="-295" dirty="0">
                <a:latin typeface="Arial"/>
                <a:cs typeface="Arial"/>
              </a:rPr>
              <a:t> </a:t>
            </a:r>
            <a:r>
              <a:rPr sz="2600" spc="-195" dirty="0">
                <a:latin typeface="Arial"/>
                <a:cs typeface="Arial"/>
              </a:rPr>
              <a:t>prices.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59660" y="3729990"/>
            <a:ext cx="5420360" cy="2677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76859"/>
            <a:ext cx="50939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23240" y="1297940"/>
            <a:ext cx="8056880" cy="24801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692785" indent="-273050">
              <a:lnSpc>
                <a:spcPct val="100000"/>
              </a:lnSpc>
              <a:spcBef>
                <a:spcPts val="100"/>
              </a:spcBef>
              <a:buClr>
                <a:srgbClr val="D24716"/>
              </a:buClr>
              <a:buSzPct val="84615"/>
              <a:buChar char="•"/>
              <a:tabLst>
                <a:tab pos="297815" algn="l"/>
                <a:tab pos="298450" algn="l"/>
              </a:tabLst>
            </a:pPr>
            <a:r>
              <a:rPr lang="en-US" sz="2600" spc="-155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sz="2600" spc="-245" smtClean="0">
                <a:latin typeface="Arial" pitchFamily="34" charset="0"/>
                <a:cs typeface="Arial" pitchFamily="34" charset="0"/>
              </a:rPr>
              <a:t>forces </a:t>
            </a:r>
            <a:r>
              <a:rPr sz="2600" spc="-160" dirty="0">
                <a:latin typeface="Arial" pitchFamily="34" charset="0"/>
                <a:cs typeface="Arial" pitchFamily="34" charset="0"/>
              </a:rPr>
              <a:t>of </a:t>
            </a:r>
            <a:r>
              <a:rPr sz="2600" spc="-245" dirty="0">
                <a:latin typeface="Arial" pitchFamily="34" charset="0"/>
                <a:cs typeface="Arial" pitchFamily="34" charset="0"/>
              </a:rPr>
              <a:t>supply </a:t>
            </a:r>
            <a:r>
              <a:rPr sz="2600" spc="-345" dirty="0">
                <a:latin typeface="Arial" pitchFamily="34" charset="0"/>
                <a:cs typeface="Arial" pitchFamily="34" charset="0"/>
              </a:rPr>
              <a:t>and </a:t>
            </a:r>
            <a:r>
              <a:rPr sz="2600" spc="-330" dirty="0">
                <a:latin typeface="Arial" pitchFamily="34" charset="0"/>
                <a:cs typeface="Arial" pitchFamily="34" charset="0"/>
              </a:rPr>
              <a:t>demand </a:t>
            </a:r>
            <a:r>
              <a:rPr sz="2600" spc="-140" dirty="0">
                <a:latin typeface="Arial" pitchFamily="34" charset="0"/>
                <a:cs typeface="Arial" pitchFamily="34" charset="0"/>
              </a:rPr>
              <a:t>work  </a:t>
            </a:r>
            <a:r>
              <a:rPr sz="2600" spc="-210" dirty="0">
                <a:latin typeface="Arial" pitchFamily="34" charset="0"/>
                <a:cs typeface="Arial" pitchFamily="34" charset="0"/>
              </a:rPr>
              <a:t>together </a:t>
            </a:r>
            <a:r>
              <a:rPr sz="2600" spc="-120" dirty="0">
                <a:latin typeface="Arial" pitchFamily="34" charset="0"/>
                <a:cs typeface="Arial" pitchFamily="34" charset="0"/>
              </a:rPr>
              <a:t>to </a:t>
            </a:r>
            <a:r>
              <a:rPr sz="2600" spc="-285" dirty="0">
                <a:latin typeface="Arial" pitchFamily="34" charset="0"/>
                <a:cs typeface="Arial" pitchFamily="34" charset="0"/>
              </a:rPr>
              <a:t>set</a:t>
            </a:r>
            <a:r>
              <a:rPr sz="26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2600" spc="-195" dirty="0">
                <a:latin typeface="Arial" pitchFamily="34" charset="0"/>
                <a:cs typeface="Arial" pitchFamily="34" charset="0"/>
              </a:rPr>
              <a:t>prices.</a:t>
            </a:r>
            <a:endParaRPr sz="2600">
              <a:latin typeface="Arial" pitchFamily="34" charset="0"/>
              <a:cs typeface="Arial" pitchFamily="34" charset="0"/>
            </a:endParaRPr>
          </a:p>
          <a:p>
            <a:pPr marL="298450" marR="171450" indent="-273050">
              <a:lnSpc>
                <a:spcPct val="100000"/>
              </a:lnSpc>
              <a:spcBef>
                <a:spcPts val="570"/>
              </a:spcBef>
              <a:buClr>
                <a:srgbClr val="D24716"/>
              </a:buClr>
              <a:buSzPct val="84615"/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600" b="1" spc="-15" dirty="0">
                <a:latin typeface="Arial" pitchFamily="34" charset="0"/>
                <a:cs typeface="Arial" pitchFamily="34" charset="0"/>
              </a:rPr>
              <a:t>Demand </a:t>
            </a:r>
            <a:r>
              <a:rPr sz="2600" spc="-235" dirty="0">
                <a:latin typeface="Arial" pitchFamily="34" charset="0"/>
                <a:cs typeface="Arial" pitchFamily="34" charset="0"/>
              </a:rPr>
              <a:t>is </a:t>
            </a:r>
            <a:r>
              <a:rPr sz="2600" spc="-225" dirty="0">
                <a:latin typeface="Arial" pitchFamily="34" charset="0"/>
                <a:cs typeface="Arial" pitchFamily="34" charset="0"/>
              </a:rPr>
              <a:t>the </a:t>
            </a:r>
            <a:r>
              <a:rPr sz="2600" spc="-210" dirty="0">
                <a:latin typeface="Arial" pitchFamily="34" charset="0"/>
                <a:cs typeface="Arial" pitchFamily="34" charset="0"/>
              </a:rPr>
              <a:t>desire, </a:t>
            </a:r>
            <a:r>
              <a:rPr sz="2600" spc="-190" dirty="0">
                <a:latin typeface="Arial" pitchFamily="34" charset="0"/>
                <a:cs typeface="Arial" pitchFamily="34" charset="0"/>
              </a:rPr>
              <a:t>willingness, </a:t>
            </a:r>
            <a:r>
              <a:rPr sz="2600" spc="-340" dirty="0">
                <a:latin typeface="Arial" pitchFamily="34" charset="0"/>
                <a:cs typeface="Arial" pitchFamily="34" charset="0"/>
              </a:rPr>
              <a:t>and </a:t>
            </a:r>
            <a:r>
              <a:rPr sz="2600" spc="-130" dirty="0">
                <a:latin typeface="Arial" pitchFamily="34" charset="0"/>
                <a:cs typeface="Arial" pitchFamily="34" charset="0"/>
              </a:rPr>
              <a:t>ability </a:t>
            </a:r>
            <a:r>
              <a:rPr sz="2600" spc="-114" dirty="0">
                <a:latin typeface="Arial" pitchFamily="34" charset="0"/>
                <a:cs typeface="Arial" pitchFamily="34" charset="0"/>
              </a:rPr>
              <a:t>to </a:t>
            </a:r>
            <a:r>
              <a:rPr sz="2600" spc="-260" dirty="0">
                <a:latin typeface="Arial" pitchFamily="34" charset="0"/>
                <a:cs typeface="Arial" pitchFamily="34" charset="0"/>
              </a:rPr>
              <a:t>buy </a:t>
            </a:r>
            <a:r>
              <a:rPr sz="2600" spc="-500">
                <a:latin typeface="Arial" pitchFamily="34" charset="0"/>
                <a:cs typeface="Arial" pitchFamily="34" charset="0"/>
              </a:rPr>
              <a:t>a </a:t>
            </a:r>
            <a:r>
              <a:rPr lang="en-US" sz="2600" spc="-5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sz="2600" spc="-285" smtClean="0">
                <a:latin typeface="Arial" pitchFamily="34" charset="0"/>
                <a:cs typeface="Arial" pitchFamily="34" charset="0"/>
              </a:rPr>
              <a:t>good </a:t>
            </a:r>
            <a:r>
              <a:rPr sz="2600" spc="-114" dirty="0">
                <a:latin typeface="Arial" pitchFamily="34" charset="0"/>
                <a:cs typeface="Arial" pitchFamily="34" charset="0"/>
              </a:rPr>
              <a:t>or  </a:t>
            </a:r>
            <a:r>
              <a:rPr sz="2600" spc="-215" dirty="0">
                <a:latin typeface="Arial" pitchFamily="34" charset="0"/>
                <a:cs typeface="Arial" pitchFamily="34" charset="0"/>
              </a:rPr>
              <a:t>service.</a:t>
            </a:r>
            <a:endParaRPr sz="2600">
              <a:latin typeface="Arial" pitchFamily="34" charset="0"/>
              <a:cs typeface="Arial" pitchFamily="34" charset="0"/>
            </a:endParaRPr>
          </a:p>
          <a:p>
            <a:pPr marL="572135" marR="17780" indent="-228600">
              <a:lnSpc>
                <a:spcPct val="100000"/>
              </a:lnSpc>
              <a:spcBef>
                <a:spcPts val="370"/>
              </a:spcBef>
              <a:tabLst>
                <a:tab pos="640715" algn="l"/>
              </a:tabLst>
            </a:pPr>
            <a:r>
              <a:rPr sz="3075" spc="-15" baseline="6775" dirty="0">
                <a:solidFill>
                  <a:srgbClr val="9A2C1E"/>
                </a:solidFill>
                <a:latin typeface="Arial" pitchFamily="34" charset="0"/>
                <a:cs typeface="Arial" pitchFamily="34" charset="0"/>
              </a:rPr>
              <a:t>–		</a:t>
            </a:r>
            <a:r>
              <a:rPr sz="2400" spc="-245" dirty="0">
                <a:latin typeface="Arial" pitchFamily="34" charset="0"/>
                <a:cs typeface="Arial" pitchFamily="34" charset="0"/>
              </a:rPr>
              <a:t>Supply </a:t>
            </a:r>
            <a:r>
              <a:rPr sz="2400" spc="-330" dirty="0">
                <a:latin typeface="Arial" pitchFamily="34" charset="0"/>
                <a:cs typeface="Arial" pitchFamily="34" charset="0"/>
              </a:rPr>
              <a:t>can </a:t>
            </a:r>
            <a:r>
              <a:rPr sz="2400" spc="-150" dirty="0">
                <a:latin typeface="Arial" pitchFamily="34" charset="0"/>
                <a:cs typeface="Arial" pitchFamily="34" charset="0"/>
              </a:rPr>
              <a:t>refer </a:t>
            </a:r>
            <a:r>
              <a:rPr sz="2400" spc="-105" dirty="0">
                <a:latin typeface="Arial" pitchFamily="34" charset="0"/>
                <a:cs typeface="Arial" pitchFamily="34" charset="0"/>
              </a:rPr>
              <a:t>to </a:t>
            </a:r>
            <a:r>
              <a:rPr sz="2400" spc="-280" dirty="0">
                <a:latin typeface="Arial" pitchFamily="34" charset="0"/>
                <a:cs typeface="Arial" pitchFamily="34" charset="0"/>
              </a:rPr>
              <a:t>one </a:t>
            </a:r>
            <a:r>
              <a:rPr sz="2400" spc="-150" dirty="0">
                <a:latin typeface="Arial" pitchFamily="34" charset="0"/>
                <a:cs typeface="Arial" pitchFamily="34" charset="0"/>
              </a:rPr>
              <a:t>individual </a:t>
            </a:r>
            <a:r>
              <a:rPr sz="2400" spc="-254" dirty="0">
                <a:latin typeface="Arial" pitchFamily="34" charset="0"/>
                <a:cs typeface="Arial" pitchFamily="34" charset="0"/>
              </a:rPr>
              <a:t>consumer </a:t>
            </a:r>
            <a:r>
              <a:rPr sz="2400" spc="-105" dirty="0">
                <a:latin typeface="Arial" pitchFamily="34" charset="0"/>
                <a:cs typeface="Arial" pitchFamily="34" charset="0"/>
              </a:rPr>
              <a:t>or to </a:t>
            </a:r>
            <a:r>
              <a:rPr sz="2400" spc="-210" dirty="0">
                <a:latin typeface="Arial" pitchFamily="34" charset="0"/>
                <a:cs typeface="Arial" pitchFamily="34" charset="0"/>
              </a:rPr>
              <a:t>the </a:t>
            </a:r>
            <a:r>
              <a:rPr sz="2400" spc="-125" dirty="0">
                <a:latin typeface="Arial" pitchFamily="34" charset="0"/>
                <a:cs typeface="Arial" pitchFamily="34" charset="0"/>
              </a:rPr>
              <a:t>total </a:t>
            </a:r>
            <a:r>
              <a:rPr sz="2400" spc="-305" dirty="0">
                <a:latin typeface="Arial" pitchFamily="34" charset="0"/>
                <a:cs typeface="Arial" pitchFamily="34" charset="0"/>
              </a:rPr>
              <a:t>demand  </a:t>
            </a:r>
            <a:r>
              <a:rPr sz="2400" spc="-140" dirty="0">
                <a:latin typeface="Arial" pitchFamily="34" charset="0"/>
                <a:cs typeface="Arial" pitchFamily="34" charset="0"/>
              </a:rPr>
              <a:t>of </a:t>
            </a:r>
            <a:r>
              <a:rPr sz="2400" spc="-130" dirty="0">
                <a:latin typeface="Arial" pitchFamily="34" charset="0"/>
                <a:cs typeface="Arial" pitchFamily="34" charset="0"/>
              </a:rPr>
              <a:t>all </a:t>
            </a:r>
            <a:r>
              <a:rPr sz="2400" spc="-280" dirty="0">
                <a:latin typeface="Arial" pitchFamily="34" charset="0"/>
                <a:cs typeface="Arial" pitchFamily="34" charset="0"/>
              </a:rPr>
              <a:t>consumers </a:t>
            </a:r>
            <a:r>
              <a:rPr sz="2400" spc="-110" dirty="0">
                <a:latin typeface="Arial" pitchFamily="34" charset="0"/>
                <a:cs typeface="Arial" pitchFamily="34" charset="0"/>
              </a:rPr>
              <a:t>in </a:t>
            </a:r>
            <a:r>
              <a:rPr sz="2400" spc="-210" dirty="0">
                <a:latin typeface="Arial" pitchFamily="34" charset="0"/>
                <a:cs typeface="Arial" pitchFamily="34" charset="0"/>
              </a:rPr>
              <a:t>the </a:t>
            </a:r>
            <a:r>
              <a:rPr sz="2400" spc="-200" dirty="0">
                <a:latin typeface="Arial" pitchFamily="34" charset="0"/>
                <a:cs typeface="Arial" pitchFamily="34" charset="0"/>
              </a:rPr>
              <a:t>market </a:t>
            </a:r>
            <a:r>
              <a:rPr sz="2400" b="1" spc="-20" dirty="0">
                <a:latin typeface="Arial" pitchFamily="34" charset="0"/>
                <a:cs typeface="Arial" pitchFamily="34" charset="0"/>
              </a:rPr>
              <a:t>(market</a:t>
            </a:r>
            <a:r>
              <a:rPr sz="2400" b="1" spc="-120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spc="10">
                <a:latin typeface="Arial" pitchFamily="34" charset="0"/>
                <a:cs typeface="Arial" pitchFamily="34" charset="0"/>
              </a:rPr>
              <a:t>demand</a:t>
            </a:r>
            <a:r>
              <a:rPr sz="2400" b="1" spc="10" smtClean="0">
                <a:latin typeface="Arial" pitchFamily="34" charset="0"/>
                <a:cs typeface="Arial" pitchFamily="34" charset="0"/>
              </a:rPr>
              <a:t>)</a:t>
            </a:r>
            <a:r>
              <a:rPr sz="2400" spc="10" smtClean="0">
                <a:latin typeface="Arial" pitchFamily="34" charset="0"/>
                <a:cs typeface="Arial" pitchFamily="34" charset="0"/>
              </a:rPr>
              <a:t>.</a:t>
            </a:r>
            <a:endParaRPr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57124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0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70840" y="1633220"/>
            <a:ext cx="7854950" cy="2065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79070" indent="-273050">
              <a:lnSpc>
                <a:spcPct val="100000"/>
              </a:lnSpc>
              <a:spcBef>
                <a:spcPts val="100"/>
              </a:spcBef>
            </a:pPr>
            <a:r>
              <a:rPr sz="3300" spc="-315" baseline="10101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210" dirty="0">
                <a:latin typeface="Arial"/>
                <a:cs typeface="Arial"/>
              </a:rPr>
              <a:t>The </a:t>
            </a:r>
            <a:r>
              <a:rPr sz="2600" spc="-315" dirty="0">
                <a:latin typeface="Arial"/>
                <a:cs typeface="Arial"/>
              </a:rPr>
              <a:t>reason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240" dirty="0">
                <a:latin typeface="Arial"/>
                <a:cs typeface="Arial"/>
              </a:rPr>
              <a:t>supply </a:t>
            </a:r>
            <a:r>
              <a:rPr sz="2600" spc="-235" dirty="0">
                <a:latin typeface="Arial"/>
                <a:cs typeface="Arial"/>
              </a:rPr>
              <a:t>curve </a:t>
            </a:r>
            <a:r>
              <a:rPr sz="2600" spc="-310" dirty="0">
                <a:latin typeface="Arial"/>
                <a:cs typeface="Arial"/>
              </a:rPr>
              <a:t>slopes </a:t>
            </a:r>
            <a:r>
              <a:rPr sz="2600" spc="-229" dirty="0">
                <a:latin typeface="Arial"/>
                <a:cs typeface="Arial"/>
              </a:rPr>
              <a:t>upward </a:t>
            </a:r>
            <a:r>
              <a:rPr sz="2600" spc="-235" dirty="0">
                <a:latin typeface="Arial"/>
                <a:cs typeface="Arial"/>
              </a:rPr>
              <a:t>is </a:t>
            </a:r>
            <a:r>
              <a:rPr sz="2600" spc="-310" dirty="0">
                <a:latin typeface="Arial"/>
                <a:cs typeface="Arial"/>
              </a:rPr>
              <a:t>due </a:t>
            </a:r>
            <a:r>
              <a:rPr sz="2600" spc="-120" dirty="0">
                <a:latin typeface="Arial"/>
                <a:cs typeface="Arial"/>
              </a:rPr>
              <a:t>to </a:t>
            </a:r>
            <a:r>
              <a:rPr sz="2600" spc="-300" dirty="0">
                <a:latin typeface="Arial"/>
                <a:cs typeface="Arial"/>
              </a:rPr>
              <a:t>costs </a:t>
            </a:r>
            <a:r>
              <a:rPr sz="2600" spc="-345" dirty="0">
                <a:latin typeface="Arial"/>
                <a:cs typeface="Arial"/>
              </a:rPr>
              <a:t>and  </a:t>
            </a:r>
            <a:r>
              <a:rPr sz="2600" spc="-70" dirty="0">
                <a:latin typeface="Arial"/>
                <a:cs typeface="Arial"/>
              </a:rPr>
              <a:t>profit.</a:t>
            </a:r>
            <a:endParaRPr sz="26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570"/>
              </a:spcBef>
            </a:pPr>
            <a:r>
              <a:rPr sz="3300" spc="-352" baseline="10101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235" dirty="0">
                <a:latin typeface="Arial"/>
                <a:cs typeface="Arial"/>
              </a:rPr>
              <a:t>Producers </a:t>
            </a:r>
            <a:r>
              <a:rPr sz="2600" spc="-310" dirty="0">
                <a:latin typeface="Arial"/>
                <a:cs typeface="Arial"/>
              </a:rPr>
              <a:t>purchase </a:t>
            </a:r>
            <a:r>
              <a:rPr sz="2600" spc="-285" dirty="0">
                <a:latin typeface="Arial"/>
                <a:cs typeface="Arial"/>
              </a:rPr>
              <a:t>resources </a:t>
            </a:r>
            <a:r>
              <a:rPr sz="2600" spc="-340" dirty="0">
                <a:latin typeface="Arial"/>
                <a:cs typeface="Arial"/>
              </a:rPr>
              <a:t>and </a:t>
            </a:r>
            <a:r>
              <a:rPr sz="2600" spc="-380" dirty="0">
                <a:latin typeface="Arial"/>
                <a:cs typeface="Arial"/>
              </a:rPr>
              <a:t>use </a:t>
            </a:r>
            <a:r>
              <a:rPr sz="2600" spc="-245" dirty="0">
                <a:latin typeface="Arial"/>
                <a:cs typeface="Arial"/>
              </a:rPr>
              <a:t>them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240" dirty="0">
                <a:latin typeface="Arial"/>
                <a:cs typeface="Arial"/>
              </a:rPr>
              <a:t>produce</a:t>
            </a:r>
            <a:r>
              <a:rPr sz="2600" spc="-350" dirty="0">
                <a:latin typeface="Arial"/>
                <a:cs typeface="Arial"/>
              </a:rPr>
              <a:t> </a:t>
            </a:r>
            <a:r>
              <a:rPr sz="2600" spc="-135" dirty="0">
                <a:latin typeface="Arial"/>
                <a:cs typeface="Arial"/>
              </a:rPr>
              <a:t>output.</a:t>
            </a:r>
            <a:endParaRPr sz="2600">
              <a:latin typeface="Arial"/>
              <a:cs typeface="Arial"/>
            </a:endParaRPr>
          </a:p>
          <a:p>
            <a:pPr marL="572135" marR="227329" indent="-228600">
              <a:lnSpc>
                <a:spcPct val="100000"/>
              </a:lnSpc>
              <a:spcBef>
                <a:spcPts val="370"/>
              </a:spcBef>
            </a:pPr>
            <a:r>
              <a:rPr sz="3075" spc="-330" baseline="9485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r>
              <a:rPr sz="2400" spc="-220" dirty="0">
                <a:latin typeface="Arial"/>
                <a:cs typeface="Arial"/>
              </a:rPr>
              <a:t>Producers </a:t>
            </a:r>
            <a:r>
              <a:rPr sz="2400" spc="-15" dirty="0">
                <a:latin typeface="Arial"/>
                <a:cs typeface="Arial"/>
              </a:rPr>
              <a:t>will </a:t>
            </a:r>
            <a:r>
              <a:rPr sz="2400" spc="-140" dirty="0">
                <a:latin typeface="Arial"/>
                <a:cs typeface="Arial"/>
              </a:rPr>
              <a:t>incur </a:t>
            </a:r>
            <a:r>
              <a:rPr sz="2400" spc="-280" dirty="0">
                <a:latin typeface="Arial"/>
                <a:cs typeface="Arial"/>
              </a:rPr>
              <a:t>costs </a:t>
            </a:r>
            <a:r>
              <a:rPr sz="2400" spc="-459" dirty="0">
                <a:latin typeface="Arial"/>
                <a:cs typeface="Arial"/>
              </a:rPr>
              <a:t>as </a:t>
            </a:r>
            <a:r>
              <a:rPr sz="2400" spc="-210" dirty="0">
                <a:latin typeface="Arial"/>
                <a:cs typeface="Arial"/>
              </a:rPr>
              <a:t>they </a:t>
            </a:r>
            <a:r>
              <a:rPr sz="2400" spc="-160" dirty="0">
                <a:latin typeface="Arial"/>
                <a:cs typeface="Arial"/>
              </a:rPr>
              <a:t>bid </a:t>
            </a:r>
            <a:r>
              <a:rPr sz="2400" spc="-260" dirty="0">
                <a:latin typeface="Arial"/>
                <a:cs typeface="Arial"/>
              </a:rPr>
              <a:t>resources </a:t>
            </a:r>
            <a:r>
              <a:rPr sz="2400" spc="-320" dirty="0">
                <a:latin typeface="Arial"/>
                <a:cs typeface="Arial"/>
              </a:rPr>
              <a:t>away </a:t>
            </a:r>
            <a:r>
              <a:rPr sz="2400" spc="-130" dirty="0">
                <a:latin typeface="Arial"/>
                <a:cs typeface="Arial"/>
              </a:rPr>
              <a:t>from </a:t>
            </a:r>
            <a:r>
              <a:rPr sz="2400" spc="-120" dirty="0">
                <a:latin typeface="Arial"/>
                <a:cs typeface="Arial"/>
              </a:rPr>
              <a:t>their  </a:t>
            </a:r>
            <a:r>
              <a:rPr sz="2400" spc="-180" dirty="0">
                <a:latin typeface="Arial"/>
                <a:cs typeface="Arial"/>
              </a:rPr>
              <a:t>alternative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295" dirty="0">
                <a:latin typeface="Arial"/>
                <a:cs typeface="Arial"/>
              </a:rPr>
              <a:t>uses.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457200" y="1481328"/>
            <a:ext cx="8229600" cy="3425296"/>
          </a:xfrm>
          <a:prstGeom prst="rect">
            <a:avLst/>
          </a:prstGeom>
        </p:spPr>
        <p:txBody>
          <a:bodyPr vert="horz" wrap="square" lIns="0" tIns="913129" rIns="0" bIns="0" rtlCol="0">
            <a:spAutoFit/>
          </a:bodyPr>
          <a:lstStyle/>
          <a:p>
            <a:pPr marL="1197610" marR="389255">
              <a:lnSpc>
                <a:spcPct val="100000"/>
              </a:lnSpc>
              <a:spcBef>
                <a:spcPts val="100"/>
              </a:spcBef>
            </a:pPr>
            <a:r>
              <a:rPr sz="2600" b="1" spc="-30" dirty="0">
                <a:latin typeface="Times New Roman"/>
                <a:cs typeface="Times New Roman"/>
              </a:rPr>
              <a:t>Profit </a:t>
            </a:r>
            <a:r>
              <a:rPr sz="2600" spc="-235" dirty="0">
                <a:latin typeface="Arial"/>
                <a:cs typeface="Arial"/>
              </a:rPr>
              <a:t>is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290">
                <a:latin typeface="Arial"/>
                <a:cs typeface="Arial"/>
              </a:rPr>
              <a:t>money </a:t>
            </a:r>
            <a:r>
              <a:rPr sz="2600" spc="-500" smtClean="0">
                <a:latin typeface="Arial"/>
                <a:cs typeface="Arial"/>
              </a:rPr>
              <a:t>a</a:t>
            </a:r>
            <a:r>
              <a:rPr lang="en-US" sz="2600" spc="-500" dirty="0" smtClean="0">
                <a:latin typeface="Arial"/>
                <a:cs typeface="Arial"/>
              </a:rPr>
              <a:t> </a:t>
            </a:r>
            <a:r>
              <a:rPr sz="2600" spc="-500" smtClean="0">
                <a:latin typeface="Arial"/>
                <a:cs typeface="Arial"/>
              </a:rPr>
              <a:t> </a:t>
            </a:r>
            <a:r>
              <a:rPr sz="2600" spc="-330" dirty="0">
                <a:latin typeface="Arial"/>
                <a:cs typeface="Arial"/>
              </a:rPr>
              <a:t>business </a:t>
            </a:r>
            <a:r>
              <a:rPr sz="2600" spc="-440">
                <a:latin typeface="Arial"/>
                <a:cs typeface="Arial"/>
              </a:rPr>
              <a:t>has </a:t>
            </a:r>
            <a:r>
              <a:rPr lang="en-US" sz="2600" spc="-440" dirty="0" smtClean="0">
                <a:latin typeface="Arial"/>
                <a:cs typeface="Arial"/>
              </a:rPr>
              <a:t> </a:t>
            </a:r>
            <a:r>
              <a:rPr sz="2600" spc="-95" smtClean="0">
                <a:latin typeface="Arial"/>
                <a:cs typeface="Arial"/>
              </a:rPr>
              <a:t>left </a:t>
            </a:r>
            <a:r>
              <a:rPr sz="2600" spc="-215" dirty="0">
                <a:latin typeface="Arial"/>
                <a:cs typeface="Arial"/>
              </a:rPr>
              <a:t>over </a:t>
            </a:r>
            <a:r>
              <a:rPr sz="2600" spc="-180" dirty="0">
                <a:latin typeface="Arial"/>
                <a:cs typeface="Arial"/>
              </a:rPr>
              <a:t>after </a:t>
            </a:r>
            <a:r>
              <a:rPr sz="2600" spc="25">
                <a:latin typeface="Arial"/>
                <a:cs typeface="Arial"/>
              </a:rPr>
              <a:t>it  </a:t>
            </a:r>
            <a:r>
              <a:rPr sz="2600" spc="-275" smtClean="0">
                <a:latin typeface="Arial"/>
                <a:cs typeface="Arial"/>
              </a:rPr>
              <a:t>covers</a:t>
            </a:r>
            <a:r>
              <a:rPr lang="en-US" sz="2600" spc="-275" dirty="0" smtClean="0">
                <a:latin typeface="Arial"/>
                <a:cs typeface="Arial"/>
              </a:rPr>
              <a:t> </a:t>
            </a:r>
            <a:r>
              <a:rPr sz="2600" spc="-275" smtClean="0">
                <a:latin typeface="Arial"/>
                <a:cs typeface="Arial"/>
              </a:rPr>
              <a:t> </a:t>
            </a:r>
            <a:r>
              <a:rPr sz="2600" spc="-150" dirty="0">
                <a:latin typeface="Arial"/>
                <a:cs typeface="Arial"/>
              </a:rPr>
              <a:t>its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-245" dirty="0">
                <a:latin typeface="Arial"/>
                <a:cs typeface="Arial"/>
              </a:rPr>
              <a:t>costs.</a:t>
            </a:r>
            <a:endParaRPr sz="2600">
              <a:latin typeface="Arial"/>
              <a:cs typeface="Arial"/>
            </a:endParaRPr>
          </a:p>
          <a:p>
            <a:pPr marL="1197610" marR="325755">
              <a:lnSpc>
                <a:spcPct val="100000"/>
              </a:lnSpc>
              <a:spcBef>
                <a:spcPts val="370"/>
              </a:spcBef>
            </a:pPr>
            <a:r>
              <a:rPr sz="2600" spc="-365" smtClean="0">
                <a:latin typeface="Arial"/>
                <a:cs typeface="Arial"/>
              </a:rPr>
              <a:t>Businesses</a:t>
            </a:r>
            <a:r>
              <a:rPr lang="en-US" sz="2600" spc="-365" dirty="0" smtClean="0">
                <a:latin typeface="Arial"/>
                <a:cs typeface="Arial"/>
              </a:rPr>
              <a:t> </a:t>
            </a:r>
            <a:r>
              <a:rPr sz="2600" spc="-365" smtClean="0">
                <a:latin typeface="Arial"/>
                <a:cs typeface="Arial"/>
              </a:rPr>
              <a:t> </a:t>
            </a:r>
            <a:r>
              <a:rPr sz="2600" spc="-55" dirty="0">
                <a:latin typeface="Arial"/>
                <a:cs typeface="Arial"/>
              </a:rPr>
              <a:t>try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200" dirty="0">
                <a:latin typeface="Arial"/>
                <a:cs typeface="Arial"/>
              </a:rPr>
              <a:t>sell </a:t>
            </a:r>
            <a:r>
              <a:rPr sz="2600" spc="-235" dirty="0">
                <a:latin typeface="Arial"/>
                <a:cs typeface="Arial"/>
              </a:rPr>
              <a:t>at prices </a:t>
            </a:r>
            <a:r>
              <a:rPr sz="2600" spc="-245" dirty="0">
                <a:latin typeface="Arial"/>
                <a:cs typeface="Arial"/>
              </a:rPr>
              <a:t>high </a:t>
            </a:r>
            <a:r>
              <a:rPr sz="2600" spc="-310" dirty="0">
                <a:latin typeface="Arial"/>
                <a:cs typeface="Arial"/>
              </a:rPr>
              <a:t>enough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229" dirty="0">
                <a:latin typeface="Arial"/>
                <a:cs typeface="Arial"/>
              </a:rPr>
              <a:t>cover  </a:t>
            </a:r>
            <a:r>
              <a:rPr sz="2600" spc="-130" dirty="0">
                <a:latin typeface="Arial"/>
                <a:cs typeface="Arial"/>
              </a:rPr>
              <a:t>their </a:t>
            </a:r>
            <a:r>
              <a:rPr sz="2600" spc="-305" dirty="0">
                <a:latin typeface="Arial"/>
                <a:cs typeface="Arial"/>
              </a:rPr>
              <a:t>costs </a:t>
            </a:r>
            <a:r>
              <a:rPr sz="2600" spc="-105" dirty="0">
                <a:latin typeface="Arial"/>
                <a:cs typeface="Arial"/>
              </a:rPr>
              <a:t>with </a:t>
            </a:r>
            <a:r>
              <a:rPr sz="2600" spc="-360">
                <a:latin typeface="Arial"/>
                <a:cs typeface="Arial"/>
              </a:rPr>
              <a:t>some </a:t>
            </a:r>
            <a:r>
              <a:rPr lang="en-US" sz="2600" spc="-360" dirty="0" smtClean="0">
                <a:latin typeface="Arial"/>
                <a:cs typeface="Arial"/>
              </a:rPr>
              <a:t> </a:t>
            </a:r>
            <a:r>
              <a:rPr sz="2600" spc="-80" smtClean="0">
                <a:latin typeface="Arial"/>
                <a:cs typeface="Arial"/>
              </a:rPr>
              <a:t>profit </a:t>
            </a:r>
            <a:r>
              <a:rPr sz="2600" spc="-95" dirty="0">
                <a:latin typeface="Arial"/>
                <a:cs typeface="Arial"/>
              </a:rPr>
              <a:t>left</a:t>
            </a:r>
            <a:r>
              <a:rPr sz="2600" spc="-240" dirty="0">
                <a:latin typeface="Arial"/>
                <a:cs typeface="Arial"/>
              </a:rPr>
              <a:t> </a:t>
            </a:r>
            <a:r>
              <a:rPr sz="2600" spc="-165" dirty="0">
                <a:latin typeface="Arial"/>
                <a:cs typeface="Arial"/>
              </a:rPr>
              <a:t>over.</a:t>
            </a:r>
            <a:endParaRPr sz="2600">
              <a:latin typeface="Arial"/>
              <a:cs typeface="Arial"/>
            </a:endParaRPr>
          </a:p>
          <a:p>
            <a:pPr marL="1197610" marR="5080">
              <a:lnSpc>
                <a:spcPct val="100000"/>
              </a:lnSpc>
              <a:spcBef>
                <a:spcPts val="370"/>
              </a:spcBef>
            </a:pPr>
            <a:r>
              <a:rPr sz="2600" spc="-280" dirty="0">
                <a:latin typeface="Arial"/>
                <a:cs typeface="Arial"/>
              </a:rPr>
              <a:t>The </a:t>
            </a:r>
            <a:r>
              <a:rPr sz="2600" spc="-225" dirty="0">
                <a:latin typeface="Arial"/>
                <a:cs typeface="Arial"/>
              </a:rPr>
              <a:t>higher the </a:t>
            </a:r>
            <a:r>
              <a:rPr sz="2600" spc="-180" dirty="0">
                <a:latin typeface="Arial"/>
                <a:cs typeface="Arial"/>
              </a:rPr>
              <a:t>price </a:t>
            </a:r>
            <a:r>
              <a:rPr sz="2600" spc="-95" dirty="0">
                <a:latin typeface="Arial"/>
                <a:cs typeface="Arial"/>
              </a:rPr>
              <a:t>for </a:t>
            </a:r>
            <a:r>
              <a:rPr sz="2600" spc="-500">
                <a:latin typeface="Arial"/>
                <a:cs typeface="Arial"/>
              </a:rPr>
              <a:t>a </a:t>
            </a:r>
            <a:r>
              <a:rPr lang="en-US" sz="2600" spc="-500" dirty="0" smtClean="0">
                <a:latin typeface="Arial"/>
                <a:cs typeface="Arial"/>
              </a:rPr>
              <a:t>  </a:t>
            </a:r>
            <a:r>
              <a:rPr sz="2600" spc="-225" smtClean="0">
                <a:latin typeface="Arial"/>
                <a:cs typeface="Arial"/>
              </a:rPr>
              <a:t>good</a:t>
            </a:r>
            <a:r>
              <a:rPr sz="2600" spc="-225" dirty="0">
                <a:latin typeface="Arial"/>
                <a:cs typeface="Arial"/>
              </a:rPr>
              <a:t>, the </a:t>
            </a:r>
            <a:r>
              <a:rPr sz="2600" spc="-235" dirty="0">
                <a:latin typeface="Arial"/>
                <a:cs typeface="Arial"/>
              </a:rPr>
              <a:t>more </a:t>
            </a:r>
            <a:r>
              <a:rPr sz="2600" spc="-85" dirty="0">
                <a:latin typeface="Arial"/>
                <a:cs typeface="Arial"/>
              </a:rPr>
              <a:t>profit </a:t>
            </a:r>
            <a:r>
              <a:rPr sz="2600" spc="-500">
                <a:latin typeface="Arial"/>
                <a:cs typeface="Arial"/>
              </a:rPr>
              <a:t>a  </a:t>
            </a:r>
            <a:r>
              <a:rPr lang="en-US" sz="2600" spc="-500" dirty="0" smtClean="0">
                <a:latin typeface="Arial"/>
                <a:cs typeface="Arial"/>
              </a:rPr>
              <a:t> </a:t>
            </a:r>
            <a:r>
              <a:rPr sz="2600" spc="-330" smtClean="0">
                <a:latin typeface="Arial"/>
                <a:cs typeface="Arial"/>
              </a:rPr>
              <a:t>business </a:t>
            </a:r>
            <a:r>
              <a:rPr sz="2600" spc="-15" dirty="0">
                <a:latin typeface="Arial"/>
                <a:cs typeface="Arial"/>
              </a:rPr>
              <a:t>will </a:t>
            </a:r>
            <a:r>
              <a:rPr sz="2600" spc="-340" dirty="0">
                <a:latin typeface="Arial"/>
                <a:cs typeface="Arial"/>
              </a:rPr>
              <a:t>make </a:t>
            </a:r>
            <a:r>
              <a:rPr sz="2600" spc="-180" dirty="0">
                <a:latin typeface="Arial"/>
                <a:cs typeface="Arial"/>
              </a:rPr>
              <a:t>after </a:t>
            </a:r>
            <a:r>
              <a:rPr sz="2600" spc="-270" dirty="0">
                <a:latin typeface="Arial"/>
                <a:cs typeface="Arial"/>
              </a:rPr>
              <a:t>paying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250" dirty="0">
                <a:latin typeface="Arial"/>
                <a:cs typeface="Arial"/>
              </a:rPr>
              <a:t>cost </a:t>
            </a:r>
            <a:r>
              <a:rPr sz="2600" spc="-95" dirty="0">
                <a:latin typeface="Arial"/>
                <a:cs typeface="Arial"/>
              </a:rPr>
              <a:t>for</a:t>
            </a:r>
            <a:r>
              <a:rPr sz="2600" spc="-295" dirty="0">
                <a:latin typeface="Arial"/>
                <a:cs typeface="Arial"/>
              </a:rPr>
              <a:t> </a:t>
            </a:r>
            <a:r>
              <a:rPr sz="2600" spc="-250" dirty="0">
                <a:latin typeface="Arial"/>
                <a:cs typeface="Arial"/>
              </a:rPr>
              <a:t>resources.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9" y="703579"/>
            <a:ext cx="62458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0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80439" y="1480820"/>
            <a:ext cx="744474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</a:pPr>
            <a:r>
              <a:rPr sz="3525" spc="-540" baseline="9456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800" spc="-360">
                <a:latin typeface="Arial"/>
                <a:cs typeface="Arial"/>
              </a:rPr>
              <a:t>Businesses </a:t>
            </a:r>
            <a:r>
              <a:rPr lang="en-US" sz="2800" spc="-360" dirty="0" smtClean="0">
                <a:latin typeface="Arial"/>
                <a:cs typeface="Arial"/>
              </a:rPr>
              <a:t> </a:t>
            </a:r>
            <a:r>
              <a:rPr sz="2800" spc="-210" smtClean="0">
                <a:latin typeface="Arial"/>
                <a:cs typeface="Arial"/>
              </a:rPr>
              <a:t>provide </a:t>
            </a:r>
            <a:r>
              <a:rPr sz="2800" spc="-355">
                <a:latin typeface="Arial"/>
                <a:cs typeface="Arial"/>
              </a:rPr>
              <a:t>goods </a:t>
            </a:r>
            <a:r>
              <a:rPr lang="en-US" sz="2800" spc="-355" dirty="0" smtClean="0">
                <a:latin typeface="Arial"/>
                <a:cs typeface="Arial"/>
              </a:rPr>
              <a:t> </a:t>
            </a:r>
            <a:r>
              <a:rPr sz="2800" spc="-365" smtClean="0">
                <a:latin typeface="Arial"/>
                <a:cs typeface="Arial"/>
              </a:rPr>
              <a:t>and </a:t>
            </a:r>
            <a:r>
              <a:rPr lang="en-US" sz="2800" spc="-365" dirty="0" smtClean="0">
                <a:latin typeface="Arial"/>
                <a:cs typeface="Arial"/>
              </a:rPr>
              <a:t> </a:t>
            </a:r>
            <a:r>
              <a:rPr sz="2800" spc="-305" smtClean="0">
                <a:latin typeface="Arial"/>
                <a:cs typeface="Arial"/>
              </a:rPr>
              <a:t>services </a:t>
            </a:r>
            <a:r>
              <a:rPr lang="en-US" sz="2800" spc="-305" dirty="0" smtClean="0">
                <a:latin typeface="Arial"/>
                <a:cs typeface="Arial"/>
              </a:rPr>
              <a:t> </a:t>
            </a:r>
            <a:r>
              <a:rPr sz="2800" spc="-260" smtClean="0">
                <a:latin typeface="Arial"/>
                <a:cs typeface="Arial"/>
              </a:rPr>
              <a:t>hoping </a:t>
            </a:r>
            <a:r>
              <a:rPr lang="en-US" sz="2800" spc="-260" dirty="0" smtClean="0">
                <a:latin typeface="Arial"/>
                <a:cs typeface="Arial"/>
              </a:rPr>
              <a:t> </a:t>
            </a:r>
            <a:r>
              <a:rPr sz="2800" spc="-120" smtClean="0">
                <a:latin typeface="Arial"/>
                <a:cs typeface="Arial"/>
              </a:rPr>
              <a:t>to </a:t>
            </a:r>
            <a:r>
              <a:rPr sz="2800" spc="-365" dirty="0">
                <a:latin typeface="Arial"/>
                <a:cs typeface="Arial"/>
              </a:rPr>
              <a:t>make </a:t>
            </a:r>
            <a:r>
              <a:rPr sz="2800" spc="-535">
                <a:latin typeface="Arial"/>
                <a:cs typeface="Arial"/>
              </a:rPr>
              <a:t>a  </a:t>
            </a:r>
            <a:r>
              <a:rPr lang="en-US" sz="2800" spc="-535" dirty="0" smtClean="0">
                <a:latin typeface="Arial"/>
                <a:cs typeface="Arial"/>
              </a:rPr>
              <a:t> </a:t>
            </a:r>
            <a:r>
              <a:rPr sz="2800" spc="-70" smtClean="0">
                <a:latin typeface="Arial"/>
                <a:cs typeface="Arial"/>
              </a:rPr>
              <a:t>profit</a:t>
            </a:r>
            <a:r>
              <a:rPr sz="2800" spc="-7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339" y="2382520"/>
            <a:ext cx="306070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spc="10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endParaRPr sz="2200">
              <a:latin typeface="UnDotum"/>
              <a:cs typeface="UnDot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3221989"/>
            <a:ext cx="306070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spc="10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endParaRPr sz="2200">
              <a:latin typeface="UnDotum"/>
              <a:cs typeface="UnDot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339" y="4061459"/>
            <a:ext cx="306070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spc="10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endParaRPr sz="2200">
              <a:latin typeface="UnDotum"/>
              <a:cs typeface="UnDotum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276859"/>
            <a:ext cx="48742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14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98450" y="1517650"/>
            <a:ext cx="8464550" cy="5187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0" y="2057400"/>
            <a:ext cx="1905000" cy="7035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110489">
              <a:lnSpc>
                <a:spcPct val="997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spc="-10" dirty="0">
                <a:latin typeface="Verdana"/>
                <a:cs typeface="Verdana"/>
              </a:rPr>
              <a:t>If </a:t>
            </a: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price of Widgets</a:t>
            </a:r>
            <a:r>
              <a:rPr sz="1000" spc="-8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fell  </a:t>
            </a:r>
            <a:r>
              <a:rPr sz="1000" dirty="0">
                <a:latin typeface="Verdana"/>
                <a:cs typeface="Verdana"/>
              </a:rPr>
              <a:t>to $2, </a:t>
            </a:r>
            <a:r>
              <a:rPr sz="1000" spc="-5" dirty="0">
                <a:latin typeface="Verdana"/>
                <a:cs typeface="Verdana"/>
              </a:rPr>
              <a:t>then </a:t>
            </a: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Quantity  </a:t>
            </a:r>
            <a:r>
              <a:rPr sz="1000" dirty="0">
                <a:latin typeface="Verdana"/>
                <a:cs typeface="Verdana"/>
              </a:rPr>
              <a:t>Supplied </a:t>
            </a:r>
            <a:r>
              <a:rPr sz="1000" spc="-5" dirty="0">
                <a:latin typeface="Verdana"/>
                <a:cs typeface="Verdana"/>
              </a:rPr>
              <a:t>would fall to </a:t>
            </a:r>
            <a:r>
              <a:rPr sz="1000" dirty="0">
                <a:latin typeface="Verdana"/>
                <a:cs typeface="Verdana"/>
              </a:rPr>
              <a:t>4  </a:t>
            </a:r>
            <a:r>
              <a:rPr sz="1000" spc="-5" dirty="0">
                <a:latin typeface="Verdana"/>
                <a:cs typeface="Verdana"/>
              </a:rPr>
              <a:t>Widgets.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85800" y="4038600"/>
            <a:ext cx="3531870" cy="2387600"/>
            <a:chOff x="679510" y="4095750"/>
            <a:chExt cx="3531870" cy="2387600"/>
          </a:xfrm>
        </p:grpSpPr>
        <p:sp>
          <p:nvSpPr>
            <p:cNvPr id="6" name="object 6"/>
            <p:cNvSpPr/>
            <p:nvPr/>
          </p:nvSpPr>
          <p:spPr>
            <a:xfrm>
              <a:off x="1031239" y="4800600"/>
              <a:ext cx="2016760" cy="0"/>
            </a:xfrm>
            <a:custGeom>
              <a:avLst/>
              <a:gdLst/>
              <a:ahLst/>
              <a:cxnLst/>
              <a:rect l="l" t="t" r="r" b="b"/>
              <a:pathLst>
                <a:path w="2016760">
                  <a:moveTo>
                    <a:pt x="2016760" y="0"/>
                  </a:moveTo>
                  <a:lnTo>
                    <a:pt x="1864360" y="0"/>
                  </a:lnTo>
                </a:path>
                <a:path w="2016760">
                  <a:moveTo>
                    <a:pt x="1750060" y="0"/>
                  </a:moveTo>
                  <a:lnTo>
                    <a:pt x="1597660" y="0"/>
                  </a:lnTo>
                </a:path>
                <a:path w="2016760">
                  <a:moveTo>
                    <a:pt x="1483360" y="0"/>
                  </a:moveTo>
                  <a:lnTo>
                    <a:pt x="1330960" y="0"/>
                  </a:lnTo>
                </a:path>
                <a:path w="2016760">
                  <a:moveTo>
                    <a:pt x="1217930" y="0"/>
                  </a:moveTo>
                  <a:lnTo>
                    <a:pt x="1065530" y="0"/>
                  </a:lnTo>
                </a:path>
                <a:path w="2016760">
                  <a:moveTo>
                    <a:pt x="951229" y="0"/>
                  </a:moveTo>
                  <a:lnTo>
                    <a:pt x="798829" y="0"/>
                  </a:lnTo>
                </a:path>
                <a:path w="2016760">
                  <a:moveTo>
                    <a:pt x="684529" y="0"/>
                  </a:moveTo>
                  <a:lnTo>
                    <a:pt x="532129" y="0"/>
                  </a:lnTo>
                </a:path>
                <a:path w="2016760">
                  <a:moveTo>
                    <a:pt x="417829" y="0"/>
                  </a:moveTo>
                  <a:lnTo>
                    <a:pt x="265429" y="0"/>
                  </a:lnTo>
                </a:path>
                <a:path w="2016760">
                  <a:moveTo>
                    <a:pt x="151129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AE33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24200" y="4876800"/>
              <a:ext cx="0" cy="1217930"/>
            </a:xfrm>
            <a:custGeom>
              <a:avLst/>
              <a:gdLst/>
              <a:ahLst/>
              <a:cxnLst/>
              <a:rect l="l" t="t" r="r" b="b"/>
              <a:pathLst>
                <a:path h="1217929">
                  <a:moveTo>
                    <a:pt x="0" y="0"/>
                  </a:moveTo>
                  <a:lnTo>
                    <a:pt x="0" y="152400"/>
                  </a:lnTo>
                </a:path>
                <a:path h="1217929">
                  <a:moveTo>
                    <a:pt x="0" y="266700"/>
                  </a:moveTo>
                  <a:lnTo>
                    <a:pt x="0" y="419100"/>
                  </a:lnTo>
                </a:path>
                <a:path h="1217929">
                  <a:moveTo>
                    <a:pt x="0" y="533400"/>
                  </a:moveTo>
                  <a:lnTo>
                    <a:pt x="0" y="685800"/>
                  </a:lnTo>
                </a:path>
                <a:path h="1217929">
                  <a:moveTo>
                    <a:pt x="0" y="798830"/>
                  </a:moveTo>
                  <a:lnTo>
                    <a:pt x="0" y="951230"/>
                  </a:lnTo>
                </a:path>
                <a:path h="1217929">
                  <a:moveTo>
                    <a:pt x="0" y="1065530"/>
                  </a:moveTo>
                  <a:lnTo>
                    <a:pt x="0" y="1217930"/>
                  </a:lnTo>
                </a:path>
              </a:pathLst>
            </a:custGeom>
            <a:ln w="38100">
              <a:solidFill>
                <a:srgbClr val="D247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24200" y="6209029"/>
              <a:ext cx="0" cy="39370"/>
            </a:xfrm>
            <a:custGeom>
              <a:avLst/>
              <a:gdLst/>
              <a:ahLst/>
              <a:cxnLst/>
              <a:rect l="l" t="t" r="r" b="b"/>
              <a:pathLst>
                <a:path h="39370">
                  <a:moveTo>
                    <a:pt x="-19050" y="19685"/>
                  </a:moveTo>
                  <a:lnTo>
                    <a:pt x="19050" y="19685"/>
                  </a:lnTo>
                </a:path>
              </a:pathLst>
            </a:custGeom>
            <a:ln w="39370">
              <a:solidFill>
                <a:srgbClr val="D247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52800" y="6248400"/>
              <a:ext cx="685800" cy="228600"/>
            </a:xfrm>
            <a:custGeom>
              <a:avLst/>
              <a:gdLst/>
              <a:ahLst/>
              <a:cxnLst/>
              <a:rect l="l" t="t" r="r" b="b"/>
              <a:pathLst>
                <a:path w="685800" h="228600">
                  <a:moveTo>
                    <a:pt x="113029" y="0"/>
                  </a:moveTo>
                  <a:lnTo>
                    <a:pt x="0" y="114300"/>
                  </a:lnTo>
                  <a:lnTo>
                    <a:pt x="113029" y="228600"/>
                  </a:lnTo>
                  <a:lnTo>
                    <a:pt x="113029" y="171450"/>
                  </a:lnTo>
                  <a:lnTo>
                    <a:pt x="685800" y="171450"/>
                  </a:lnTo>
                  <a:lnTo>
                    <a:pt x="685800" y="57150"/>
                  </a:lnTo>
                  <a:lnTo>
                    <a:pt x="113029" y="57150"/>
                  </a:lnTo>
                  <a:lnTo>
                    <a:pt x="113029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52800" y="6248400"/>
              <a:ext cx="685800" cy="228600"/>
            </a:xfrm>
            <a:custGeom>
              <a:avLst/>
              <a:gdLst/>
              <a:ahLst/>
              <a:cxnLst/>
              <a:rect l="l" t="t" r="r" b="b"/>
              <a:pathLst>
                <a:path w="685800" h="228600">
                  <a:moveTo>
                    <a:pt x="685800" y="57150"/>
                  </a:moveTo>
                  <a:lnTo>
                    <a:pt x="113029" y="57150"/>
                  </a:lnTo>
                  <a:lnTo>
                    <a:pt x="113029" y="0"/>
                  </a:lnTo>
                  <a:lnTo>
                    <a:pt x="0" y="114300"/>
                  </a:lnTo>
                  <a:lnTo>
                    <a:pt x="113029" y="228600"/>
                  </a:lnTo>
                  <a:lnTo>
                    <a:pt x="113029" y="171450"/>
                  </a:lnTo>
                  <a:lnTo>
                    <a:pt x="685800" y="171450"/>
                  </a:lnTo>
                  <a:lnTo>
                    <a:pt x="685800" y="57150"/>
                  </a:lnTo>
                  <a:close/>
                </a:path>
                <a:path w="685800" h="228600">
                  <a:moveTo>
                    <a:pt x="0" y="0"/>
                  </a:moveTo>
                  <a:lnTo>
                    <a:pt x="0" y="0"/>
                  </a:lnTo>
                </a:path>
                <a:path w="685800" h="228600">
                  <a:moveTo>
                    <a:pt x="685800" y="228600"/>
                  </a:moveTo>
                  <a:lnTo>
                    <a:pt x="685800" y="228600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85799" y="4191000"/>
              <a:ext cx="228600" cy="457200"/>
            </a:xfrm>
            <a:custGeom>
              <a:avLst/>
              <a:gdLst/>
              <a:ahLst/>
              <a:cxnLst/>
              <a:rect l="l" t="t" r="r" b="b"/>
              <a:pathLst>
                <a:path w="228600" h="457200">
                  <a:moveTo>
                    <a:pt x="171450" y="0"/>
                  </a:moveTo>
                  <a:lnTo>
                    <a:pt x="57150" y="0"/>
                  </a:lnTo>
                  <a:lnTo>
                    <a:pt x="57150" y="342900"/>
                  </a:lnTo>
                  <a:lnTo>
                    <a:pt x="0" y="342900"/>
                  </a:lnTo>
                  <a:lnTo>
                    <a:pt x="114300" y="457200"/>
                  </a:lnTo>
                  <a:lnTo>
                    <a:pt x="228600" y="342900"/>
                  </a:lnTo>
                  <a:lnTo>
                    <a:pt x="171450" y="34290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85799" y="4191000"/>
              <a:ext cx="228600" cy="457200"/>
            </a:xfrm>
            <a:custGeom>
              <a:avLst/>
              <a:gdLst/>
              <a:ahLst/>
              <a:cxnLst/>
              <a:rect l="l" t="t" r="r" b="b"/>
              <a:pathLst>
                <a:path w="228600" h="457200">
                  <a:moveTo>
                    <a:pt x="57150" y="0"/>
                  </a:moveTo>
                  <a:lnTo>
                    <a:pt x="57150" y="342900"/>
                  </a:lnTo>
                  <a:lnTo>
                    <a:pt x="0" y="342900"/>
                  </a:lnTo>
                  <a:lnTo>
                    <a:pt x="114300" y="457200"/>
                  </a:lnTo>
                  <a:lnTo>
                    <a:pt x="228600" y="342900"/>
                  </a:lnTo>
                  <a:lnTo>
                    <a:pt x="171450" y="342900"/>
                  </a:lnTo>
                  <a:lnTo>
                    <a:pt x="171450" y="0"/>
                  </a:lnTo>
                  <a:lnTo>
                    <a:pt x="57150" y="0"/>
                  </a:lnTo>
                  <a:close/>
                </a:path>
                <a:path w="228600" h="457200">
                  <a:moveTo>
                    <a:pt x="0" y="0"/>
                  </a:moveTo>
                  <a:lnTo>
                    <a:pt x="0" y="0"/>
                  </a:lnTo>
                </a:path>
                <a:path w="228600" h="457200">
                  <a:moveTo>
                    <a:pt x="228600" y="457200"/>
                  </a:moveTo>
                  <a:lnTo>
                    <a:pt x="228600" y="457200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64740" y="4116070"/>
              <a:ext cx="1750060" cy="0"/>
            </a:xfrm>
            <a:custGeom>
              <a:avLst/>
              <a:gdLst/>
              <a:ahLst/>
              <a:cxnLst/>
              <a:rect l="l" t="t" r="r" b="b"/>
              <a:pathLst>
                <a:path w="1750060">
                  <a:moveTo>
                    <a:pt x="1750060" y="0"/>
                  </a:moveTo>
                  <a:lnTo>
                    <a:pt x="1597660" y="0"/>
                  </a:lnTo>
                </a:path>
                <a:path w="1750060">
                  <a:moveTo>
                    <a:pt x="1483360" y="0"/>
                  </a:moveTo>
                  <a:lnTo>
                    <a:pt x="1330960" y="0"/>
                  </a:lnTo>
                </a:path>
                <a:path w="1750060">
                  <a:moveTo>
                    <a:pt x="1216660" y="0"/>
                  </a:moveTo>
                  <a:lnTo>
                    <a:pt x="1065530" y="0"/>
                  </a:lnTo>
                </a:path>
                <a:path w="1750060">
                  <a:moveTo>
                    <a:pt x="951230" y="0"/>
                  </a:moveTo>
                  <a:lnTo>
                    <a:pt x="798830" y="0"/>
                  </a:lnTo>
                </a:path>
                <a:path w="1750060">
                  <a:moveTo>
                    <a:pt x="684530" y="0"/>
                  </a:moveTo>
                  <a:lnTo>
                    <a:pt x="532130" y="0"/>
                  </a:lnTo>
                </a:path>
                <a:path w="1750060">
                  <a:moveTo>
                    <a:pt x="417830" y="0"/>
                  </a:moveTo>
                  <a:lnTo>
                    <a:pt x="265430" y="0"/>
                  </a:lnTo>
                </a:path>
                <a:path w="1750060">
                  <a:moveTo>
                    <a:pt x="151130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AE33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98040" y="4114800"/>
              <a:ext cx="152400" cy="1270"/>
            </a:xfrm>
            <a:custGeom>
              <a:avLst/>
              <a:gdLst/>
              <a:ahLst/>
              <a:cxnLst/>
              <a:rect l="l" t="t" r="r" b="b"/>
              <a:pathLst>
                <a:path w="152400" h="1270">
                  <a:moveTo>
                    <a:pt x="-19050" y="635"/>
                  </a:moveTo>
                  <a:lnTo>
                    <a:pt x="171450" y="635"/>
                  </a:lnTo>
                </a:path>
              </a:pathLst>
            </a:custGeom>
            <a:ln w="39369">
              <a:solidFill>
                <a:srgbClr val="AE33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14400" y="4114800"/>
              <a:ext cx="1069340" cy="0"/>
            </a:xfrm>
            <a:custGeom>
              <a:avLst/>
              <a:gdLst/>
              <a:ahLst/>
              <a:cxnLst/>
              <a:rect l="l" t="t" r="r" b="b"/>
              <a:pathLst>
                <a:path w="1069339">
                  <a:moveTo>
                    <a:pt x="1069339" y="0"/>
                  </a:moveTo>
                  <a:lnTo>
                    <a:pt x="916939" y="0"/>
                  </a:lnTo>
                </a:path>
                <a:path w="1069339">
                  <a:moveTo>
                    <a:pt x="802639" y="0"/>
                  </a:moveTo>
                  <a:lnTo>
                    <a:pt x="650240" y="0"/>
                  </a:lnTo>
                </a:path>
                <a:path w="1069339">
                  <a:moveTo>
                    <a:pt x="535940" y="0"/>
                  </a:moveTo>
                  <a:lnTo>
                    <a:pt x="383540" y="0"/>
                  </a:lnTo>
                </a:path>
                <a:path w="1069339">
                  <a:moveTo>
                    <a:pt x="270509" y="0"/>
                  </a:moveTo>
                  <a:lnTo>
                    <a:pt x="118109" y="0"/>
                  </a:lnTo>
                </a:path>
                <a:path w="1069339">
                  <a:moveTo>
                    <a:pt x="3809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AE330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90999" y="4114800"/>
              <a:ext cx="1270" cy="2016760"/>
            </a:xfrm>
            <a:custGeom>
              <a:avLst/>
              <a:gdLst/>
              <a:ahLst/>
              <a:cxnLst/>
              <a:rect l="l" t="t" r="r" b="b"/>
              <a:pathLst>
                <a:path w="1270" h="2016760">
                  <a:moveTo>
                    <a:pt x="1270" y="0"/>
                  </a:moveTo>
                  <a:lnTo>
                    <a:pt x="1270" y="152400"/>
                  </a:lnTo>
                </a:path>
                <a:path w="1270" h="2016760">
                  <a:moveTo>
                    <a:pt x="1270" y="266700"/>
                  </a:moveTo>
                  <a:lnTo>
                    <a:pt x="1270" y="419100"/>
                  </a:lnTo>
                </a:path>
                <a:path w="1270" h="2016760">
                  <a:moveTo>
                    <a:pt x="1270" y="533400"/>
                  </a:moveTo>
                  <a:lnTo>
                    <a:pt x="1270" y="684530"/>
                  </a:lnTo>
                </a:path>
                <a:path w="1270" h="2016760">
                  <a:moveTo>
                    <a:pt x="1270" y="798830"/>
                  </a:moveTo>
                  <a:lnTo>
                    <a:pt x="1270" y="951230"/>
                  </a:lnTo>
                </a:path>
                <a:path w="1270" h="2016760">
                  <a:moveTo>
                    <a:pt x="1270" y="1065530"/>
                  </a:moveTo>
                  <a:lnTo>
                    <a:pt x="1270" y="1217930"/>
                  </a:lnTo>
                </a:path>
                <a:path w="1270" h="2016760">
                  <a:moveTo>
                    <a:pt x="0" y="1332230"/>
                  </a:moveTo>
                  <a:lnTo>
                    <a:pt x="0" y="1484630"/>
                  </a:lnTo>
                </a:path>
                <a:path w="1270" h="2016760">
                  <a:moveTo>
                    <a:pt x="0" y="1598930"/>
                  </a:moveTo>
                  <a:lnTo>
                    <a:pt x="0" y="1750060"/>
                  </a:lnTo>
                </a:path>
                <a:path w="1270" h="2016760">
                  <a:moveTo>
                    <a:pt x="0" y="1864360"/>
                  </a:moveTo>
                  <a:lnTo>
                    <a:pt x="0" y="2016760"/>
                  </a:lnTo>
                </a:path>
              </a:pathLst>
            </a:custGeom>
            <a:ln w="38100">
              <a:solidFill>
                <a:srgbClr val="D247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85800" y="803909"/>
            <a:ext cx="67951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5833"/>
              <a:buChar char="•"/>
              <a:tabLst>
                <a:tab pos="120650" algn="l"/>
              </a:tabLst>
            </a:pPr>
            <a:r>
              <a:rPr sz="2400" spc="-195" dirty="0">
                <a:latin typeface="Arial"/>
                <a:cs typeface="Arial"/>
              </a:rPr>
              <a:t>Change </a:t>
            </a:r>
            <a:r>
              <a:rPr sz="2400" spc="-30" dirty="0">
                <a:latin typeface="Arial"/>
                <a:cs typeface="Arial"/>
              </a:rPr>
              <a:t>in the </a:t>
            </a:r>
            <a:r>
              <a:rPr sz="2400" spc="-35" dirty="0">
                <a:latin typeface="Arial"/>
                <a:cs typeface="Arial"/>
              </a:rPr>
              <a:t>quantity </a:t>
            </a:r>
            <a:r>
              <a:rPr sz="2400" spc="-90" dirty="0">
                <a:latin typeface="Arial"/>
                <a:cs typeface="Arial"/>
              </a:rPr>
              <a:t>supplied </a:t>
            </a:r>
            <a:r>
              <a:rPr sz="2400" spc="-100" dirty="0">
                <a:latin typeface="Arial"/>
                <a:cs typeface="Arial"/>
              </a:rPr>
              <a:t>due </a:t>
            </a:r>
            <a:r>
              <a:rPr sz="2400" spc="30" dirty="0">
                <a:latin typeface="Arial"/>
                <a:cs typeface="Arial"/>
              </a:rPr>
              <a:t>to </a:t>
            </a:r>
            <a:r>
              <a:rPr sz="2400" spc="-190" dirty="0">
                <a:latin typeface="Arial"/>
                <a:cs typeface="Arial"/>
              </a:rPr>
              <a:t>a </a:t>
            </a:r>
            <a:r>
              <a:rPr sz="2400" spc="-75" dirty="0">
                <a:latin typeface="Arial"/>
                <a:cs typeface="Arial"/>
              </a:rPr>
              <a:t>price</a:t>
            </a:r>
            <a:r>
              <a:rPr sz="2400" spc="-48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change  </a:t>
            </a:r>
            <a:r>
              <a:rPr sz="2400" spc="-125" dirty="0">
                <a:latin typeface="Arial"/>
                <a:cs typeface="Arial"/>
              </a:rPr>
              <a:t>occurs </a:t>
            </a:r>
            <a:r>
              <a:rPr sz="2400" spc="-280" dirty="0">
                <a:latin typeface="Arial"/>
                <a:cs typeface="Arial"/>
              </a:rPr>
              <a:t>ALONG </a:t>
            </a:r>
            <a:r>
              <a:rPr sz="2400" spc="-30" dirty="0">
                <a:latin typeface="Arial"/>
                <a:cs typeface="Arial"/>
              </a:rPr>
              <a:t>the </a:t>
            </a:r>
            <a:r>
              <a:rPr sz="2400" spc="-100" dirty="0">
                <a:latin typeface="Arial"/>
                <a:cs typeface="Arial"/>
              </a:rPr>
              <a:t>supply</a:t>
            </a:r>
            <a:r>
              <a:rPr sz="2400" spc="-48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curve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29259"/>
            <a:ext cx="47218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14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23240" y="1212850"/>
            <a:ext cx="7985759" cy="475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73050">
              <a:lnSpc>
                <a:spcPct val="100000"/>
              </a:lnSpc>
              <a:spcBef>
                <a:spcPts val="100"/>
              </a:spcBef>
              <a:buClr>
                <a:srgbClr val="D24716"/>
              </a:buClr>
              <a:buSzPct val="84615"/>
              <a:buChar char="•"/>
              <a:tabLst>
                <a:tab pos="297815" algn="l"/>
                <a:tab pos="298450" algn="l"/>
              </a:tabLst>
            </a:pPr>
            <a:r>
              <a:rPr sz="2600" spc="-270" dirty="0">
                <a:latin typeface="Arial"/>
                <a:cs typeface="Arial"/>
              </a:rPr>
              <a:t>Supply Curves </a:t>
            </a:r>
            <a:r>
              <a:rPr sz="2600" spc="-355" dirty="0">
                <a:latin typeface="Arial"/>
                <a:cs typeface="Arial"/>
              </a:rPr>
              <a:t>can </a:t>
            </a:r>
            <a:r>
              <a:rPr sz="2600" spc="-305" dirty="0">
                <a:latin typeface="Arial"/>
                <a:cs typeface="Arial"/>
              </a:rPr>
              <a:t>also </a:t>
            </a:r>
            <a:r>
              <a:rPr sz="2600" spc="-160" dirty="0">
                <a:latin typeface="Arial"/>
                <a:cs typeface="Arial"/>
              </a:rPr>
              <a:t>shift </a:t>
            </a:r>
            <a:r>
              <a:rPr sz="2600" spc="-120" dirty="0">
                <a:latin typeface="Arial"/>
                <a:cs typeface="Arial"/>
              </a:rPr>
              <a:t>in </a:t>
            </a:r>
            <a:r>
              <a:rPr sz="2600" spc="-315" dirty="0">
                <a:latin typeface="Arial"/>
                <a:cs typeface="Arial"/>
              </a:rPr>
              <a:t>response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140" dirty="0">
                <a:latin typeface="Arial"/>
                <a:cs typeface="Arial"/>
              </a:rPr>
              <a:t>following</a:t>
            </a:r>
            <a:r>
              <a:rPr sz="2600" spc="-455" dirty="0">
                <a:latin typeface="Arial"/>
                <a:cs typeface="Arial"/>
              </a:rPr>
              <a:t> </a:t>
            </a:r>
            <a:r>
              <a:rPr sz="2600" spc="-190" dirty="0">
                <a:latin typeface="Arial"/>
                <a:cs typeface="Arial"/>
              </a:rPr>
              <a:t>factors:</a:t>
            </a:r>
            <a:endParaRPr sz="2600">
              <a:latin typeface="Arial"/>
              <a:cs typeface="Arial"/>
            </a:endParaRPr>
          </a:p>
          <a:p>
            <a:pPr marL="572135" marR="277495" lvl="1" indent="-228600">
              <a:lnSpc>
                <a:spcPts val="2590"/>
              </a:lnSpc>
              <a:spcBef>
                <a:spcPts val="405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45" dirty="0">
                <a:latin typeface="Times New Roman"/>
                <a:cs typeface="Times New Roman"/>
              </a:rPr>
              <a:t>S</a:t>
            </a:r>
            <a:r>
              <a:rPr sz="2400" spc="-245" dirty="0">
                <a:latin typeface="Arial"/>
                <a:cs typeface="Arial"/>
              </a:rPr>
              <a:t>ubsidies </a:t>
            </a:r>
            <a:r>
              <a:rPr sz="2400" spc="-310">
                <a:latin typeface="Arial"/>
                <a:cs typeface="Arial"/>
              </a:rPr>
              <a:t>and </a:t>
            </a:r>
            <a:r>
              <a:rPr lang="en-US" sz="2400" spc="-310" dirty="0" smtClean="0">
                <a:latin typeface="Arial"/>
                <a:cs typeface="Arial"/>
              </a:rPr>
              <a:t> </a:t>
            </a:r>
            <a:r>
              <a:rPr sz="2400" spc="-220" smtClean="0">
                <a:latin typeface="Arial"/>
                <a:cs typeface="Arial"/>
              </a:rPr>
              <a:t>taxes</a:t>
            </a:r>
            <a:r>
              <a:rPr sz="2400" spc="-220" dirty="0">
                <a:latin typeface="Arial"/>
                <a:cs typeface="Arial"/>
              </a:rPr>
              <a:t>: government </a:t>
            </a:r>
            <a:r>
              <a:rPr sz="2400" spc="-305" dirty="0">
                <a:latin typeface="Arial"/>
                <a:cs typeface="Arial"/>
              </a:rPr>
              <a:t>subsides </a:t>
            </a:r>
            <a:r>
              <a:rPr sz="2400" spc="-275" dirty="0">
                <a:latin typeface="Arial"/>
                <a:cs typeface="Arial"/>
              </a:rPr>
              <a:t>encourage </a:t>
            </a:r>
            <a:r>
              <a:rPr sz="2400" spc="-145" dirty="0">
                <a:latin typeface="Arial"/>
                <a:cs typeface="Arial"/>
              </a:rPr>
              <a:t>production,  </a:t>
            </a:r>
            <a:r>
              <a:rPr sz="2400" spc="-150" dirty="0">
                <a:latin typeface="Arial"/>
                <a:cs typeface="Arial"/>
              </a:rPr>
              <a:t>while </a:t>
            </a:r>
            <a:r>
              <a:rPr sz="2400" spc="-270" dirty="0">
                <a:latin typeface="Arial"/>
                <a:cs typeface="Arial"/>
              </a:rPr>
              <a:t>taxes </a:t>
            </a:r>
            <a:r>
              <a:rPr sz="2400" spc="-254">
                <a:latin typeface="Arial"/>
                <a:cs typeface="Arial"/>
              </a:rPr>
              <a:t>discourage</a:t>
            </a:r>
            <a:r>
              <a:rPr sz="2400" spc="-375">
                <a:latin typeface="Arial"/>
                <a:cs typeface="Arial"/>
              </a:rPr>
              <a:t> </a:t>
            </a:r>
            <a:r>
              <a:rPr lang="en-US" sz="2400" spc="-375" dirty="0" smtClean="0">
                <a:latin typeface="Arial"/>
                <a:cs typeface="Arial"/>
              </a:rPr>
              <a:t> </a:t>
            </a:r>
            <a:r>
              <a:rPr sz="2400" spc="-165" smtClean="0">
                <a:latin typeface="Arial"/>
                <a:cs typeface="Arial"/>
              </a:rPr>
              <a:t>production</a:t>
            </a:r>
            <a:endParaRPr sz="2400">
              <a:latin typeface="Arial"/>
              <a:cs typeface="Arial"/>
            </a:endParaRPr>
          </a:p>
          <a:p>
            <a:pPr marL="572135" marR="170180" lvl="1" indent="-228600">
              <a:lnSpc>
                <a:spcPts val="2590"/>
              </a:lnSpc>
              <a:spcBef>
                <a:spcPts val="38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15" dirty="0">
                <a:latin typeface="Times New Roman"/>
                <a:cs typeface="Times New Roman"/>
              </a:rPr>
              <a:t>T</a:t>
            </a:r>
            <a:r>
              <a:rPr sz="2400" spc="-215" dirty="0">
                <a:latin typeface="Arial"/>
                <a:cs typeface="Arial"/>
              </a:rPr>
              <a:t>echnology: improvements </a:t>
            </a:r>
            <a:r>
              <a:rPr sz="2400" spc="-110" dirty="0">
                <a:latin typeface="Arial"/>
                <a:cs typeface="Arial"/>
              </a:rPr>
              <a:t>in </a:t>
            </a:r>
            <a:r>
              <a:rPr sz="2400" spc="-165" dirty="0">
                <a:latin typeface="Arial"/>
                <a:cs typeface="Arial"/>
              </a:rPr>
              <a:t>production </a:t>
            </a:r>
            <a:r>
              <a:rPr sz="2400" spc="-265" dirty="0">
                <a:latin typeface="Arial"/>
                <a:cs typeface="Arial"/>
              </a:rPr>
              <a:t>increase </a:t>
            </a:r>
            <a:r>
              <a:rPr sz="2400" spc="-120" dirty="0">
                <a:latin typeface="Arial"/>
                <a:cs typeface="Arial"/>
              </a:rPr>
              <a:t>ability </a:t>
            </a:r>
            <a:r>
              <a:rPr sz="2400" spc="-140" dirty="0">
                <a:latin typeface="Arial"/>
                <a:cs typeface="Arial"/>
              </a:rPr>
              <a:t>of </a:t>
            </a:r>
            <a:r>
              <a:rPr sz="2400" spc="-145" dirty="0">
                <a:latin typeface="Arial"/>
                <a:cs typeface="Arial"/>
              </a:rPr>
              <a:t>firms  </a:t>
            </a:r>
            <a:r>
              <a:rPr sz="2400" spc="-105" dirty="0">
                <a:latin typeface="Arial"/>
                <a:cs typeface="Arial"/>
              </a:rPr>
              <a:t>to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supply</a:t>
            </a:r>
            <a:endParaRPr sz="2400">
              <a:latin typeface="Arial"/>
              <a:cs typeface="Arial"/>
            </a:endParaRPr>
          </a:p>
          <a:p>
            <a:pPr marL="572135" marR="165735" lvl="1" indent="-228600">
              <a:lnSpc>
                <a:spcPts val="2590"/>
              </a:lnSpc>
              <a:spcBef>
                <a:spcPts val="38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150" dirty="0">
                <a:latin typeface="Times New Roman"/>
                <a:cs typeface="Times New Roman"/>
              </a:rPr>
              <a:t>O</a:t>
            </a:r>
            <a:r>
              <a:rPr sz="2400" spc="-150" dirty="0">
                <a:latin typeface="Arial"/>
                <a:cs typeface="Arial"/>
              </a:rPr>
              <a:t>ther </a:t>
            </a:r>
            <a:r>
              <a:rPr sz="2400" spc="-245" dirty="0">
                <a:latin typeface="Arial"/>
                <a:cs typeface="Arial"/>
              </a:rPr>
              <a:t>goods: </a:t>
            </a:r>
            <a:r>
              <a:rPr sz="2400" spc="-325">
                <a:latin typeface="Arial"/>
                <a:cs typeface="Arial"/>
              </a:rPr>
              <a:t>businesses </a:t>
            </a:r>
            <a:r>
              <a:rPr lang="en-US" sz="2400" spc="-325" dirty="0" smtClean="0">
                <a:latin typeface="Arial"/>
                <a:cs typeface="Arial"/>
              </a:rPr>
              <a:t>  </a:t>
            </a:r>
            <a:r>
              <a:rPr sz="2400" spc="-220" smtClean="0">
                <a:latin typeface="Arial"/>
                <a:cs typeface="Arial"/>
              </a:rPr>
              <a:t>consider </a:t>
            </a:r>
            <a:r>
              <a:rPr sz="2400" spc="-204" dirty="0">
                <a:latin typeface="Arial"/>
                <a:cs typeface="Arial"/>
              </a:rPr>
              <a:t>the </a:t>
            </a:r>
            <a:r>
              <a:rPr sz="2400" spc="-165" dirty="0">
                <a:latin typeface="Arial"/>
                <a:cs typeface="Arial"/>
              </a:rPr>
              <a:t>price </a:t>
            </a:r>
            <a:r>
              <a:rPr sz="2400" spc="-140" dirty="0">
                <a:latin typeface="Arial"/>
                <a:cs typeface="Arial"/>
              </a:rPr>
              <a:t>of </a:t>
            </a:r>
            <a:r>
              <a:rPr sz="2400" spc="-300" dirty="0">
                <a:latin typeface="Arial"/>
                <a:cs typeface="Arial"/>
              </a:rPr>
              <a:t>goods </a:t>
            </a:r>
            <a:r>
              <a:rPr sz="2400" spc="-210" dirty="0">
                <a:latin typeface="Arial"/>
                <a:cs typeface="Arial"/>
              </a:rPr>
              <a:t>they </a:t>
            </a:r>
            <a:r>
              <a:rPr sz="2400" spc="-190" dirty="0">
                <a:latin typeface="Arial"/>
                <a:cs typeface="Arial"/>
              </a:rPr>
              <a:t>could </a:t>
            </a:r>
            <a:r>
              <a:rPr sz="2400" spc="-315" dirty="0">
                <a:latin typeface="Arial"/>
                <a:cs typeface="Arial"/>
              </a:rPr>
              <a:t>be  </a:t>
            </a:r>
            <a:r>
              <a:rPr sz="2400" spc="-195" dirty="0">
                <a:latin typeface="Arial"/>
                <a:cs typeface="Arial"/>
              </a:rPr>
              <a:t>producing</a:t>
            </a:r>
            <a:endParaRPr sz="2400">
              <a:latin typeface="Arial"/>
              <a:cs typeface="Arial"/>
            </a:endParaRPr>
          </a:p>
          <a:p>
            <a:pPr marL="572770" lvl="1" indent="-229235">
              <a:lnSpc>
                <a:spcPct val="100000"/>
              </a:lnSpc>
              <a:spcBef>
                <a:spcPts val="45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10" dirty="0">
                <a:latin typeface="Times New Roman"/>
                <a:cs typeface="Times New Roman"/>
              </a:rPr>
              <a:t>N</a:t>
            </a:r>
            <a:r>
              <a:rPr sz="2400" spc="-210" dirty="0">
                <a:latin typeface="Arial"/>
                <a:cs typeface="Arial"/>
              </a:rPr>
              <a:t>umber </a:t>
            </a:r>
            <a:r>
              <a:rPr sz="2400" spc="-140" dirty="0">
                <a:latin typeface="Arial"/>
                <a:cs typeface="Arial"/>
              </a:rPr>
              <a:t>of </a:t>
            </a:r>
            <a:r>
              <a:rPr sz="2400" spc="-190" dirty="0">
                <a:latin typeface="Arial"/>
                <a:cs typeface="Arial"/>
              </a:rPr>
              <a:t>sellers: </a:t>
            </a:r>
            <a:r>
              <a:rPr sz="2400" spc="-220" dirty="0">
                <a:latin typeface="Arial"/>
                <a:cs typeface="Arial"/>
              </a:rPr>
              <a:t>how </a:t>
            </a:r>
            <a:r>
              <a:rPr sz="2400" spc="-295" dirty="0">
                <a:latin typeface="Arial"/>
                <a:cs typeface="Arial"/>
              </a:rPr>
              <a:t>many </a:t>
            </a:r>
            <a:r>
              <a:rPr sz="2400" spc="-150" dirty="0">
                <a:latin typeface="Arial"/>
                <a:cs typeface="Arial"/>
              </a:rPr>
              <a:t>firms </a:t>
            </a:r>
            <a:r>
              <a:rPr sz="2400" spc="-270" dirty="0">
                <a:latin typeface="Arial"/>
                <a:cs typeface="Arial"/>
              </a:rPr>
              <a:t>are </a:t>
            </a:r>
            <a:r>
              <a:rPr sz="2400" spc="-110" dirty="0">
                <a:latin typeface="Arial"/>
                <a:cs typeface="Arial"/>
              </a:rPr>
              <a:t>in </a:t>
            </a:r>
            <a:r>
              <a:rPr sz="2400" spc="-210" dirty="0">
                <a:latin typeface="Arial"/>
                <a:cs typeface="Arial"/>
              </a:rPr>
              <a:t>the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200" dirty="0">
                <a:latin typeface="Arial"/>
                <a:cs typeface="Arial"/>
              </a:rPr>
              <a:t>market</a:t>
            </a:r>
            <a:endParaRPr sz="2400">
              <a:latin typeface="Arial"/>
              <a:cs typeface="Arial"/>
            </a:endParaRPr>
          </a:p>
          <a:p>
            <a:pPr marL="572135" marR="660400" lvl="1" indent="-228600">
              <a:lnSpc>
                <a:spcPts val="2590"/>
              </a:lnSpc>
              <a:spcBef>
                <a:spcPts val="415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04" dirty="0">
                <a:latin typeface="Times New Roman"/>
                <a:cs typeface="Times New Roman"/>
              </a:rPr>
              <a:t>E</a:t>
            </a:r>
            <a:r>
              <a:rPr sz="2400" spc="-204" dirty="0">
                <a:latin typeface="Arial"/>
                <a:cs typeface="Arial"/>
              </a:rPr>
              <a:t>xpectations</a:t>
            </a:r>
            <a:r>
              <a:rPr sz="2400" spc="-204">
                <a:latin typeface="Arial"/>
                <a:cs typeface="Arial"/>
              </a:rPr>
              <a:t>: </a:t>
            </a:r>
            <a:r>
              <a:rPr sz="2400" spc="-325" smtClean="0">
                <a:latin typeface="Arial"/>
                <a:cs typeface="Arial"/>
              </a:rPr>
              <a:t>businesses</a:t>
            </a:r>
            <a:r>
              <a:rPr lang="en-US" sz="2400" spc="-325" dirty="0" smtClean="0">
                <a:latin typeface="Arial"/>
                <a:cs typeface="Arial"/>
              </a:rPr>
              <a:t>  </a:t>
            </a:r>
            <a:r>
              <a:rPr sz="2400" spc="-325" smtClean="0"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consider </a:t>
            </a:r>
            <a:r>
              <a:rPr sz="2400" spc="-135" dirty="0">
                <a:latin typeface="Arial"/>
                <a:cs typeface="Arial"/>
              </a:rPr>
              <a:t>future </a:t>
            </a:r>
            <a:r>
              <a:rPr sz="2400" spc="-215" dirty="0">
                <a:latin typeface="Arial"/>
                <a:cs typeface="Arial"/>
              </a:rPr>
              <a:t>prices </a:t>
            </a:r>
            <a:r>
              <a:rPr sz="2400" spc="-315" dirty="0">
                <a:latin typeface="Arial"/>
                <a:cs typeface="Arial"/>
              </a:rPr>
              <a:t>and </a:t>
            </a:r>
            <a:r>
              <a:rPr sz="2400" spc="-235" dirty="0">
                <a:latin typeface="Arial"/>
                <a:cs typeface="Arial"/>
              </a:rPr>
              <a:t>economic  </a:t>
            </a:r>
            <a:r>
              <a:rPr sz="2400" spc="-185" dirty="0">
                <a:latin typeface="Arial"/>
                <a:cs typeface="Arial"/>
              </a:rPr>
              <a:t>conditions</a:t>
            </a:r>
            <a:endParaRPr sz="2400">
              <a:latin typeface="Arial"/>
              <a:cs typeface="Arial"/>
            </a:endParaRPr>
          </a:p>
          <a:p>
            <a:pPr marL="572135" marR="958850" lvl="1" indent="-228600">
              <a:lnSpc>
                <a:spcPts val="2590"/>
              </a:lnSpc>
              <a:spcBef>
                <a:spcPts val="370"/>
              </a:spcBef>
              <a:buClr>
                <a:srgbClr val="9A2C1E"/>
              </a:buClr>
              <a:buSzPct val="85416"/>
              <a:buFont typeface="Arial"/>
              <a:buChar char="–"/>
              <a:tabLst>
                <a:tab pos="572770" algn="l"/>
              </a:tabLst>
            </a:pPr>
            <a:r>
              <a:rPr sz="2400" b="1" spc="-260" dirty="0">
                <a:latin typeface="Times New Roman"/>
                <a:cs typeface="Times New Roman"/>
              </a:rPr>
              <a:t>R</a:t>
            </a:r>
            <a:r>
              <a:rPr sz="2400" spc="-260" dirty="0">
                <a:latin typeface="Arial"/>
                <a:cs typeface="Arial"/>
              </a:rPr>
              <a:t>esource </a:t>
            </a:r>
            <a:r>
              <a:rPr sz="2400" spc="-225" dirty="0">
                <a:latin typeface="Arial"/>
                <a:cs typeface="Arial"/>
              </a:rPr>
              <a:t>costs: </a:t>
            </a:r>
            <a:r>
              <a:rPr sz="2400" spc="-235" dirty="0">
                <a:latin typeface="Arial"/>
                <a:cs typeface="Arial"/>
              </a:rPr>
              <a:t>cost </a:t>
            </a:r>
            <a:r>
              <a:rPr sz="2400" spc="-110" dirty="0">
                <a:latin typeface="Arial"/>
                <a:cs typeface="Arial"/>
              </a:rPr>
              <a:t>to </a:t>
            </a:r>
            <a:r>
              <a:rPr sz="2400" spc="-285" dirty="0">
                <a:latin typeface="Arial"/>
                <a:cs typeface="Arial"/>
              </a:rPr>
              <a:t>purchase </a:t>
            </a:r>
            <a:r>
              <a:rPr sz="2400" spc="-204" dirty="0">
                <a:latin typeface="Arial"/>
                <a:cs typeface="Arial"/>
              </a:rPr>
              <a:t>factors </a:t>
            </a:r>
            <a:r>
              <a:rPr sz="2400" spc="-140" dirty="0">
                <a:latin typeface="Arial"/>
                <a:cs typeface="Arial"/>
              </a:rPr>
              <a:t>of </a:t>
            </a:r>
            <a:r>
              <a:rPr sz="2400" spc="-165" dirty="0">
                <a:latin typeface="Arial"/>
                <a:cs typeface="Arial"/>
              </a:rPr>
              <a:t>production </a:t>
            </a:r>
            <a:r>
              <a:rPr sz="2400" spc="-15" dirty="0">
                <a:latin typeface="Arial"/>
                <a:cs typeface="Arial"/>
              </a:rPr>
              <a:t>will  </a:t>
            </a:r>
            <a:r>
              <a:rPr sz="2400" spc="-190" dirty="0">
                <a:latin typeface="Arial"/>
                <a:cs typeface="Arial"/>
              </a:rPr>
              <a:t>influence </a:t>
            </a:r>
            <a:r>
              <a:rPr sz="2400" spc="-305" dirty="0">
                <a:latin typeface="Arial"/>
                <a:cs typeface="Arial"/>
              </a:rPr>
              <a:t>business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250" dirty="0">
                <a:latin typeface="Arial"/>
                <a:cs typeface="Arial"/>
              </a:rPr>
              <a:t>decisions</a:t>
            </a:r>
            <a:endParaRPr sz="2400">
              <a:latin typeface="Arial"/>
              <a:cs typeface="Arial"/>
            </a:endParaRPr>
          </a:p>
          <a:p>
            <a:pPr marL="298450" indent="-273050">
              <a:lnSpc>
                <a:spcPct val="100000"/>
              </a:lnSpc>
              <a:spcBef>
                <a:spcPts val="225"/>
              </a:spcBef>
              <a:buClr>
                <a:srgbClr val="D24716"/>
              </a:buClr>
              <a:buSzPct val="84615"/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600" b="1" spc="-195" dirty="0">
                <a:latin typeface="Times New Roman"/>
                <a:cs typeface="Times New Roman"/>
              </a:rPr>
              <a:t>STONER</a:t>
            </a:r>
            <a:r>
              <a:rPr sz="2600" spc="-195" dirty="0">
                <a:latin typeface="Arial"/>
                <a:cs typeface="Arial"/>
              </a:rPr>
              <a:t>: </a:t>
            </a:r>
            <a:r>
              <a:rPr sz="2600" spc="-220" dirty="0">
                <a:latin typeface="Arial"/>
                <a:cs typeface="Arial"/>
              </a:rPr>
              <a:t>factors </a:t>
            </a:r>
            <a:r>
              <a:rPr sz="2600" spc="-190" dirty="0">
                <a:latin typeface="Arial"/>
                <a:cs typeface="Arial"/>
              </a:rPr>
              <a:t>that </a:t>
            </a:r>
            <a:r>
              <a:rPr sz="2600" spc="-160" dirty="0">
                <a:latin typeface="Arial"/>
                <a:cs typeface="Arial"/>
              </a:rPr>
              <a:t>shift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245" dirty="0">
                <a:latin typeface="Arial"/>
                <a:cs typeface="Arial"/>
              </a:rPr>
              <a:t>supply</a:t>
            </a:r>
            <a:r>
              <a:rPr sz="2600" spc="120" dirty="0">
                <a:latin typeface="Arial"/>
                <a:cs typeface="Arial"/>
              </a:rPr>
              <a:t> </a:t>
            </a:r>
            <a:r>
              <a:rPr sz="2600" spc="-229" dirty="0">
                <a:latin typeface="Arial"/>
                <a:cs typeface="Arial"/>
              </a:rPr>
              <a:t>curve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47218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14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304800" y="1371600"/>
            <a:ext cx="8467090" cy="5340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0" y="1524000"/>
            <a:ext cx="1905000" cy="7035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201930">
              <a:lnSpc>
                <a:spcPct val="997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spc="-10" dirty="0">
                <a:latin typeface="Verdana"/>
                <a:cs typeface="Verdana"/>
              </a:rPr>
              <a:t>Several factors </a:t>
            </a:r>
            <a:r>
              <a:rPr sz="1000" spc="5" dirty="0">
                <a:latin typeface="Verdana"/>
                <a:cs typeface="Verdana"/>
              </a:rPr>
              <a:t>will  </a:t>
            </a:r>
            <a:r>
              <a:rPr sz="1000" spc="-5" dirty="0">
                <a:latin typeface="Verdana"/>
                <a:cs typeface="Verdana"/>
              </a:rPr>
              <a:t>change </a:t>
            </a: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demand for  </a:t>
            </a:r>
            <a:r>
              <a:rPr sz="1000" dirty="0">
                <a:latin typeface="Verdana"/>
                <a:cs typeface="Verdana"/>
              </a:rPr>
              <a:t>the </a:t>
            </a:r>
            <a:r>
              <a:rPr sz="1000" spc="-10" dirty="0">
                <a:latin typeface="Verdana"/>
                <a:cs typeface="Verdana"/>
              </a:rPr>
              <a:t>good </a:t>
            </a:r>
            <a:r>
              <a:rPr sz="1000" spc="-5" dirty="0">
                <a:latin typeface="Verdana"/>
                <a:cs typeface="Verdana"/>
              </a:rPr>
              <a:t>(shift </a:t>
            </a:r>
            <a:r>
              <a:rPr sz="1000" dirty="0">
                <a:latin typeface="Verdana"/>
                <a:cs typeface="Verdana"/>
              </a:rPr>
              <a:t>the</a:t>
            </a:r>
            <a:r>
              <a:rPr sz="1000" spc="-6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entire  demand</a:t>
            </a:r>
            <a:r>
              <a:rPr sz="1000" spc="-10" dirty="0">
                <a:latin typeface="Verdana"/>
                <a:cs typeface="Verdana"/>
              </a:rPr>
              <a:t> curve)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58000" y="2362200"/>
            <a:ext cx="1905000" cy="8559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214629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As </a:t>
            </a:r>
            <a:r>
              <a:rPr sz="1000" spc="-5" dirty="0">
                <a:latin typeface="Verdana"/>
                <a:cs typeface="Verdana"/>
              </a:rPr>
              <a:t>an example,</a:t>
            </a:r>
            <a:r>
              <a:rPr sz="1000" spc="-10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suppose  that there </a:t>
            </a:r>
            <a:r>
              <a:rPr sz="1000" spc="5" dirty="0">
                <a:latin typeface="Verdana"/>
                <a:cs typeface="Verdana"/>
              </a:rPr>
              <a:t>is </a:t>
            </a:r>
            <a:r>
              <a:rPr sz="1000" spc="-5" dirty="0">
                <a:latin typeface="Verdana"/>
                <a:cs typeface="Verdana"/>
              </a:rPr>
              <a:t>an  improvement </a:t>
            </a:r>
            <a:r>
              <a:rPr sz="1000" spc="5" dirty="0">
                <a:latin typeface="Verdana"/>
                <a:cs typeface="Verdana"/>
              </a:rPr>
              <a:t>in </a:t>
            </a:r>
            <a:r>
              <a:rPr sz="1000" dirty="0">
                <a:latin typeface="Verdana"/>
                <a:cs typeface="Verdana"/>
              </a:rPr>
              <a:t>the  </a:t>
            </a:r>
            <a:r>
              <a:rPr sz="1000" spc="-5" dirty="0">
                <a:latin typeface="Verdana"/>
                <a:cs typeface="Verdana"/>
              </a:rPr>
              <a:t>technology used </a:t>
            </a:r>
            <a:r>
              <a:rPr sz="1000" dirty="0">
                <a:latin typeface="Verdana"/>
                <a:cs typeface="Verdana"/>
              </a:rPr>
              <a:t>to  </a:t>
            </a:r>
            <a:r>
              <a:rPr sz="1000" spc="-5" dirty="0">
                <a:latin typeface="Verdana"/>
                <a:cs typeface="Verdana"/>
              </a:rPr>
              <a:t>produce</a:t>
            </a:r>
            <a:r>
              <a:rPr sz="1000" spc="-2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widgets.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18240" y="2889310"/>
            <a:ext cx="2279650" cy="1863089"/>
            <a:chOff x="3218240" y="2889310"/>
            <a:chExt cx="2279650" cy="1863089"/>
          </a:xfrm>
        </p:grpSpPr>
        <p:sp>
          <p:nvSpPr>
            <p:cNvPr id="7" name="object 7"/>
            <p:cNvSpPr/>
            <p:nvPr/>
          </p:nvSpPr>
          <p:spPr>
            <a:xfrm>
              <a:off x="5053330" y="2947669"/>
              <a:ext cx="438150" cy="302260"/>
            </a:xfrm>
            <a:custGeom>
              <a:avLst/>
              <a:gdLst/>
              <a:ahLst/>
              <a:cxnLst/>
              <a:rect l="l" t="t" r="r" b="b"/>
              <a:pathLst>
                <a:path w="438150" h="302260">
                  <a:moveTo>
                    <a:pt x="49530" y="0"/>
                  </a:moveTo>
                  <a:lnTo>
                    <a:pt x="0" y="104139"/>
                  </a:lnTo>
                  <a:lnTo>
                    <a:pt x="311150" y="250189"/>
                  </a:lnTo>
                  <a:lnTo>
                    <a:pt x="285750" y="302259"/>
                  </a:lnTo>
                  <a:lnTo>
                    <a:pt x="438150" y="246379"/>
                  </a:lnTo>
                  <a:lnTo>
                    <a:pt x="383540" y="95250"/>
                  </a:lnTo>
                  <a:lnTo>
                    <a:pt x="359410" y="146050"/>
                  </a:lnTo>
                  <a:lnTo>
                    <a:pt x="4953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053330" y="2895599"/>
              <a:ext cx="438150" cy="402590"/>
            </a:xfrm>
            <a:custGeom>
              <a:avLst/>
              <a:gdLst/>
              <a:ahLst/>
              <a:cxnLst/>
              <a:rect l="l" t="t" r="r" b="b"/>
              <a:pathLst>
                <a:path w="438150" h="402589">
                  <a:moveTo>
                    <a:pt x="49530" y="52070"/>
                  </a:moveTo>
                  <a:lnTo>
                    <a:pt x="359410" y="198120"/>
                  </a:lnTo>
                  <a:lnTo>
                    <a:pt x="383540" y="147320"/>
                  </a:lnTo>
                  <a:lnTo>
                    <a:pt x="438150" y="298450"/>
                  </a:lnTo>
                  <a:lnTo>
                    <a:pt x="285750" y="354329"/>
                  </a:lnTo>
                  <a:lnTo>
                    <a:pt x="311150" y="302260"/>
                  </a:lnTo>
                  <a:lnTo>
                    <a:pt x="0" y="156210"/>
                  </a:lnTo>
                  <a:lnTo>
                    <a:pt x="49530" y="52070"/>
                  </a:lnTo>
                  <a:close/>
                </a:path>
                <a:path w="438150" h="402589">
                  <a:moveTo>
                    <a:pt x="73660" y="0"/>
                  </a:moveTo>
                  <a:lnTo>
                    <a:pt x="73660" y="0"/>
                  </a:lnTo>
                </a:path>
                <a:path w="438150" h="402589">
                  <a:moveTo>
                    <a:pt x="389890" y="402589"/>
                  </a:moveTo>
                  <a:lnTo>
                    <a:pt x="389890" y="402589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24530" y="4395469"/>
              <a:ext cx="438150" cy="302260"/>
            </a:xfrm>
            <a:custGeom>
              <a:avLst/>
              <a:gdLst/>
              <a:ahLst/>
              <a:cxnLst/>
              <a:rect l="l" t="t" r="r" b="b"/>
              <a:pathLst>
                <a:path w="438150" h="302260">
                  <a:moveTo>
                    <a:pt x="49530" y="0"/>
                  </a:moveTo>
                  <a:lnTo>
                    <a:pt x="0" y="104139"/>
                  </a:lnTo>
                  <a:lnTo>
                    <a:pt x="311149" y="250189"/>
                  </a:lnTo>
                  <a:lnTo>
                    <a:pt x="285749" y="302259"/>
                  </a:lnTo>
                  <a:lnTo>
                    <a:pt x="438149" y="247649"/>
                  </a:lnTo>
                  <a:lnTo>
                    <a:pt x="383540" y="95249"/>
                  </a:lnTo>
                  <a:lnTo>
                    <a:pt x="359409" y="146049"/>
                  </a:lnTo>
                  <a:lnTo>
                    <a:pt x="4953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24530" y="4344669"/>
              <a:ext cx="438150" cy="401320"/>
            </a:xfrm>
            <a:custGeom>
              <a:avLst/>
              <a:gdLst/>
              <a:ahLst/>
              <a:cxnLst/>
              <a:rect l="l" t="t" r="r" b="b"/>
              <a:pathLst>
                <a:path w="438150" h="401320">
                  <a:moveTo>
                    <a:pt x="49530" y="50799"/>
                  </a:moveTo>
                  <a:lnTo>
                    <a:pt x="359409" y="196849"/>
                  </a:lnTo>
                  <a:lnTo>
                    <a:pt x="383540" y="146049"/>
                  </a:lnTo>
                  <a:lnTo>
                    <a:pt x="438149" y="298449"/>
                  </a:lnTo>
                  <a:lnTo>
                    <a:pt x="285749" y="353059"/>
                  </a:lnTo>
                  <a:lnTo>
                    <a:pt x="311149" y="300989"/>
                  </a:lnTo>
                  <a:lnTo>
                    <a:pt x="0" y="154939"/>
                  </a:lnTo>
                  <a:lnTo>
                    <a:pt x="49530" y="50799"/>
                  </a:lnTo>
                  <a:close/>
                </a:path>
                <a:path w="438150" h="401320">
                  <a:moveTo>
                    <a:pt x="73659" y="0"/>
                  </a:moveTo>
                  <a:lnTo>
                    <a:pt x="73659" y="0"/>
                  </a:lnTo>
                </a:path>
                <a:path w="438150" h="401320">
                  <a:moveTo>
                    <a:pt x="389890" y="401319"/>
                  </a:moveTo>
                  <a:lnTo>
                    <a:pt x="389890" y="401319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51028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14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28600" y="1295400"/>
            <a:ext cx="8467090" cy="5340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0" y="1524000"/>
            <a:ext cx="1905000" cy="5511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93980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Supply </a:t>
            </a:r>
            <a:r>
              <a:rPr sz="1000" spc="-10" dirty="0">
                <a:latin typeface="Verdana"/>
                <a:cs typeface="Verdana"/>
              </a:rPr>
              <a:t>can </a:t>
            </a:r>
            <a:r>
              <a:rPr sz="1000" spc="-5" dirty="0">
                <a:latin typeface="Verdana"/>
                <a:cs typeface="Verdana"/>
              </a:rPr>
              <a:t>also </a:t>
            </a:r>
            <a:r>
              <a:rPr sz="1000" spc="-10" dirty="0">
                <a:latin typeface="Verdana"/>
                <a:cs typeface="Verdana"/>
              </a:rPr>
              <a:t>decrease  </a:t>
            </a:r>
            <a:r>
              <a:rPr sz="1000" dirty="0">
                <a:latin typeface="Verdana"/>
                <a:cs typeface="Verdana"/>
              </a:rPr>
              <a:t>due </a:t>
            </a:r>
            <a:r>
              <a:rPr sz="1000" spc="-5" dirty="0">
                <a:latin typeface="Verdana"/>
                <a:cs typeface="Verdana"/>
              </a:rPr>
              <a:t>to </a:t>
            </a:r>
            <a:r>
              <a:rPr sz="1000" spc="-10" dirty="0">
                <a:latin typeface="Verdana"/>
                <a:cs typeface="Verdana"/>
              </a:rPr>
              <a:t>factors </a:t>
            </a:r>
            <a:r>
              <a:rPr sz="1000" spc="-5" dirty="0">
                <a:latin typeface="Verdana"/>
                <a:cs typeface="Verdana"/>
              </a:rPr>
              <a:t>other than</a:t>
            </a:r>
            <a:r>
              <a:rPr sz="1000" spc="-70" dirty="0">
                <a:latin typeface="Verdana"/>
                <a:cs typeface="Verdana"/>
              </a:rPr>
              <a:t> </a:t>
            </a:r>
            <a:r>
              <a:rPr sz="1000" dirty="0">
                <a:latin typeface="Verdana"/>
                <a:cs typeface="Verdana"/>
              </a:rPr>
              <a:t>a  </a:t>
            </a:r>
            <a:r>
              <a:rPr sz="1000" spc="-5" dirty="0">
                <a:latin typeface="Verdana"/>
                <a:cs typeface="Verdana"/>
              </a:rPr>
              <a:t>change </a:t>
            </a:r>
            <a:r>
              <a:rPr sz="1000" dirty="0">
                <a:latin typeface="Verdana"/>
                <a:cs typeface="Verdana"/>
              </a:rPr>
              <a:t>in</a:t>
            </a:r>
            <a:r>
              <a:rPr sz="1000" spc="-1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price.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58000" y="2286000"/>
            <a:ext cx="1905000" cy="8559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214629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As </a:t>
            </a:r>
            <a:r>
              <a:rPr sz="1000" spc="-5" dirty="0">
                <a:latin typeface="Verdana"/>
                <a:cs typeface="Verdana"/>
              </a:rPr>
              <a:t>an example,</a:t>
            </a:r>
            <a:r>
              <a:rPr sz="1000" spc="-10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suppose  that </a:t>
            </a:r>
            <a:r>
              <a:rPr sz="1000" dirty="0">
                <a:latin typeface="Verdana"/>
                <a:cs typeface="Verdana"/>
              </a:rPr>
              <a:t>a </a:t>
            </a:r>
            <a:r>
              <a:rPr sz="1000" spc="-5" dirty="0">
                <a:latin typeface="Verdana"/>
                <a:cs typeface="Verdana"/>
              </a:rPr>
              <a:t>large number </a:t>
            </a:r>
            <a:r>
              <a:rPr sz="1000" spc="-10" dirty="0">
                <a:latin typeface="Verdana"/>
                <a:cs typeface="Verdana"/>
              </a:rPr>
              <a:t>of  </a:t>
            </a:r>
            <a:r>
              <a:rPr sz="1000" spc="-5" dirty="0">
                <a:latin typeface="Verdana"/>
                <a:cs typeface="Verdana"/>
              </a:rPr>
              <a:t>Widget </a:t>
            </a:r>
            <a:r>
              <a:rPr sz="1000" spc="-10" dirty="0">
                <a:latin typeface="Verdana"/>
                <a:cs typeface="Verdana"/>
              </a:rPr>
              <a:t>producers </a:t>
            </a:r>
            <a:r>
              <a:rPr sz="1000" dirty="0">
                <a:latin typeface="Verdana"/>
                <a:cs typeface="Verdana"/>
              </a:rPr>
              <a:t>go </a:t>
            </a:r>
            <a:r>
              <a:rPr sz="1000" spc="-5" dirty="0">
                <a:latin typeface="Verdana"/>
                <a:cs typeface="Verdana"/>
              </a:rPr>
              <a:t>out  of business, decreasing  </a:t>
            </a: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number of</a:t>
            </a:r>
            <a:r>
              <a:rPr sz="1000" spc="-8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suppliers.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708970" y="2965510"/>
            <a:ext cx="2350770" cy="1708150"/>
            <a:chOff x="2708970" y="2965510"/>
            <a:chExt cx="2350770" cy="1708150"/>
          </a:xfrm>
        </p:grpSpPr>
        <p:sp>
          <p:nvSpPr>
            <p:cNvPr id="7" name="object 7"/>
            <p:cNvSpPr/>
            <p:nvPr/>
          </p:nvSpPr>
          <p:spPr>
            <a:xfrm>
              <a:off x="4631689" y="3030219"/>
              <a:ext cx="421640" cy="323850"/>
            </a:xfrm>
            <a:custGeom>
              <a:avLst/>
              <a:gdLst/>
              <a:ahLst/>
              <a:cxnLst/>
              <a:rect l="l" t="t" r="r" b="b"/>
              <a:pathLst>
                <a:path w="421639" h="323850">
                  <a:moveTo>
                    <a:pt x="156210" y="0"/>
                  </a:moveTo>
                  <a:lnTo>
                    <a:pt x="0" y="39369"/>
                  </a:lnTo>
                  <a:lnTo>
                    <a:pt x="39370" y="196850"/>
                  </a:lnTo>
                  <a:lnTo>
                    <a:pt x="68580" y="147319"/>
                  </a:lnTo>
                  <a:lnTo>
                    <a:pt x="361950" y="323850"/>
                  </a:lnTo>
                  <a:lnTo>
                    <a:pt x="421639" y="226059"/>
                  </a:lnTo>
                  <a:lnTo>
                    <a:pt x="127000" y="49529"/>
                  </a:lnTo>
                  <a:lnTo>
                    <a:pt x="15621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31689" y="2971799"/>
              <a:ext cx="421640" cy="431800"/>
            </a:xfrm>
            <a:custGeom>
              <a:avLst/>
              <a:gdLst/>
              <a:ahLst/>
              <a:cxnLst/>
              <a:rect l="l" t="t" r="r" b="b"/>
              <a:pathLst>
                <a:path w="421639" h="431800">
                  <a:moveTo>
                    <a:pt x="361950" y="382270"/>
                  </a:moveTo>
                  <a:lnTo>
                    <a:pt x="68580" y="205739"/>
                  </a:lnTo>
                  <a:lnTo>
                    <a:pt x="39370" y="255270"/>
                  </a:lnTo>
                  <a:lnTo>
                    <a:pt x="0" y="97789"/>
                  </a:lnTo>
                  <a:lnTo>
                    <a:pt x="156210" y="58420"/>
                  </a:lnTo>
                  <a:lnTo>
                    <a:pt x="127000" y="107950"/>
                  </a:lnTo>
                  <a:lnTo>
                    <a:pt x="421639" y="284479"/>
                  </a:lnTo>
                  <a:lnTo>
                    <a:pt x="361950" y="382270"/>
                  </a:lnTo>
                  <a:close/>
                </a:path>
                <a:path w="421639" h="431800">
                  <a:moveTo>
                    <a:pt x="332739" y="431800"/>
                  </a:moveTo>
                  <a:lnTo>
                    <a:pt x="332739" y="431800"/>
                  </a:lnTo>
                </a:path>
                <a:path w="421639" h="431800">
                  <a:moveTo>
                    <a:pt x="58420" y="0"/>
                  </a:moveTo>
                  <a:lnTo>
                    <a:pt x="58420" y="0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15259" y="4314189"/>
              <a:ext cx="438150" cy="300990"/>
            </a:xfrm>
            <a:custGeom>
              <a:avLst/>
              <a:gdLst/>
              <a:ahLst/>
              <a:cxnLst/>
              <a:rect l="l" t="t" r="r" b="b"/>
              <a:pathLst>
                <a:path w="438150" h="300989">
                  <a:moveTo>
                    <a:pt x="152400" y="0"/>
                  </a:moveTo>
                  <a:lnTo>
                    <a:pt x="0" y="55880"/>
                  </a:lnTo>
                  <a:lnTo>
                    <a:pt x="55879" y="208280"/>
                  </a:lnTo>
                  <a:lnTo>
                    <a:pt x="80009" y="156210"/>
                  </a:lnTo>
                  <a:lnTo>
                    <a:pt x="389889" y="300990"/>
                  </a:lnTo>
                  <a:lnTo>
                    <a:pt x="438150" y="196850"/>
                  </a:lnTo>
                  <a:lnTo>
                    <a:pt x="128269" y="52070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15259" y="4265929"/>
              <a:ext cx="438150" cy="401320"/>
            </a:xfrm>
            <a:custGeom>
              <a:avLst/>
              <a:gdLst/>
              <a:ahLst/>
              <a:cxnLst/>
              <a:rect l="l" t="t" r="r" b="b"/>
              <a:pathLst>
                <a:path w="438150" h="401320">
                  <a:moveTo>
                    <a:pt x="389889" y="349250"/>
                  </a:moveTo>
                  <a:lnTo>
                    <a:pt x="80009" y="204470"/>
                  </a:lnTo>
                  <a:lnTo>
                    <a:pt x="55879" y="256540"/>
                  </a:lnTo>
                  <a:lnTo>
                    <a:pt x="0" y="104140"/>
                  </a:lnTo>
                  <a:lnTo>
                    <a:pt x="152400" y="48260"/>
                  </a:lnTo>
                  <a:lnTo>
                    <a:pt x="128269" y="100330"/>
                  </a:lnTo>
                  <a:lnTo>
                    <a:pt x="438150" y="245110"/>
                  </a:lnTo>
                  <a:lnTo>
                    <a:pt x="389889" y="349250"/>
                  </a:lnTo>
                  <a:close/>
                </a:path>
                <a:path w="438150" h="401320">
                  <a:moveTo>
                    <a:pt x="365759" y="401320"/>
                  </a:moveTo>
                  <a:lnTo>
                    <a:pt x="365759" y="401320"/>
                  </a:lnTo>
                </a:path>
                <a:path w="438150" h="401320">
                  <a:moveTo>
                    <a:pt x="48259" y="0"/>
                  </a:moveTo>
                  <a:lnTo>
                    <a:pt x="48259" y="0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52552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0" dirty="0"/>
              <a:t>Changes </a:t>
            </a:r>
            <a:r>
              <a:rPr sz="4000" spc="-20" dirty="0"/>
              <a:t>in</a:t>
            </a:r>
            <a:r>
              <a:rPr sz="4000" spc="-114" dirty="0"/>
              <a:t> </a:t>
            </a:r>
            <a:r>
              <a:rPr sz="4000" spc="-165" dirty="0"/>
              <a:t>Supply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55039" y="1480820"/>
            <a:ext cx="7508875" cy="3484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 marR="412750" indent="-273050">
              <a:lnSpc>
                <a:spcPct val="100000"/>
              </a:lnSpc>
              <a:spcBef>
                <a:spcPts val="100"/>
              </a:spcBef>
            </a:pPr>
            <a:r>
              <a:rPr sz="2600" spc="-375" dirty="0">
                <a:latin typeface="Arial"/>
                <a:cs typeface="Arial"/>
              </a:rPr>
              <a:t>Changes </a:t>
            </a:r>
            <a:r>
              <a:rPr sz="2600" spc="-120" dirty="0">
                <a:latin typeface="Arial"/>
                <a:cs typeface="Arial"/>
              </a:rPr>
              <a:t>in </a:t>
            </a:r>
            <a:r>
              <a:rPr sz="2600" spc="-330" dirty="0">
                <a:latin typeface="Arial"/>
                <a:cs typeface="Arial"/>
              </a:rPr>
              <a:t>any </a:t>
            </a:r>
            <a:r>
              <a:rPr sz="2600" spc="-155" dirty="0">
                <a:latin typeface="Arial"/>
                <a:cs typeface="Arial"/>
              </a:rPr>
              <a:t>of </a:t>
            </a:r>
            <a:r>
              <a:rPr sz="2600" spc="-225" dirty="0">
                <a:latin typeface="Arial"/>
                <a:cs typeface="Arial"/>
              </a:rPr>
              <a:t>the factors </a:t>
            </a:r>
            <a:r>
              <a:rPr sz="2600" b="1" spc="20" dirty="0">
                <a:solidFill>
                  <a:srgbClr val="003366"/>
                </a:solidFill>
                <a:latin typeface="Times New Roman"/>
                <a:cs typeface="Times New Roman"/>
              </a:rPr>
              <a:t>other </a:t>
            </a:r>
            <a:r>
              <a:rPr sz="2600" b="1" spc="-15" dirty="0">
                <a:solidFill>
                  <a:srgbClr val="003366"/>
                </a:solidFill>
                <a:latin typeface="Times New Roman"/>
                <a:cs typeface="Times New Roman"/>
              </a:rPr>
              <a:t>than </a:t>
            </a:r>
            <a:r>
              <a:rPr sz="2600" b="1" spc="15" dirty="0">
                <a:solidFill>
                  <a:srgbClr val="003366"/>
                </a:solidFill>
                <a:latin typeface="Times New Roman"/>
                <a:cs typeface="Times New Roman"/>
              </a:rPr>
              <a:t>price </a:t>
            </a:r>
            <a:r>
              <a:rPr sz="2600" spc="-405" dirty="0">
                <a:latin typeface="Arial"/>
                <a:cs typeface="Arial"/>
              </a:rPr>
              <a:t>causes </a:t>
            </a:r>
            <a:r>
              <a:rPr sz="2600" spc="-229" dirty="0">
                <a:latin typeface="Arial"/>
                <a:cs typeface="Arial"/>
              </a:rPr>
              <a:t>the  </a:t>
            </a:r>
            <a:r>
              <a:rPr sz="2600" spc="-245" dirty="0">
                <a:latin typeface="Arial"/>
                <a:cs typeface="Arial"/>
              </a:rPr>
              <a:t>supply </a:t>
            </a:r>
            <a:r>
              <a:rPr sz="2600" spc="-229" dirty="0">
                <a:latin typeface="Arial"/>
                <a:cs typeface="Arial"/>
              </a:rPr>
              <a:t>curve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160" dirty="0">
                <a:latin typeface="Arial"/>
                <a:cs typeface="Arial"/>
              </a:rPr>
              <a:t>shift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45" dirty="0">
                <a:latin typeface="Arial"/>
                <a:cs typeface="Arial"/>
              </a:rPr>
              <a:t>either: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00">
              <a:latin typeface="Arial"/>
              <a:cs typeface="Arial"/>
            </a:endParaRPr>
          </a:p>
          <a:p>
            <a:pPr marL="323850" marR="238760" indent="-273050">
              <a:lnSpc>
                <a:spcPct val="100000"/>
              </a:lnSpc>
            </a:pPr>
            <a:r>
              <a:rPr sz="3300" spc="-434" baseline="10101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290" dirty="0">
                <a:latin typeface="Arial"/>
                <a:cs typeface="Arial"/>
              </a:rPr>
              <a:t>Decrease </a:t>
            </a:r>
            <a:r>
              <a:rPr sz="2600" spc="-120" dirty="0">
                <a:latin typeface="Arial"/>
                <a:cs typeface="Arial"/>
              </a:rPr>
              <a:t>in </a:t>
            </a:r>
            <a:r>
              <a:rPr sz="2600" spc="-270" dirty="0">
                <a:latin typeface="Arial"/>
                <a:cs typeface="Arial"/>
              </a:rPr>
              <a:t>Supply </a:t>
            </a:r>
            <a:r>
              <a:rPr sz="2600" spc="-215" dirty="0">
                <a:latin typeface="Arial"/>
                <a:cs typeface="Arial"/>
              </a:rPr>
              <a:t>shifts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140" dirty="0">
                <a:solidFill>
                  <a:srgbClr val="003366"/>
                </a:solidFill>
                <a:latin typeface="Arial"/>
                <a:cs typeface="Arial"/>
              </a:rPr>
              <a:t>Left </a:t>
            </a:r>
            <a:r>
              <a:rPr sz="2600" spc="-315" dirty="0">
                <a:latin typeface="Arial"/>
                <a:cs typeface="Arial"/>
              </a:rPr>
              <a:t>(Less </a:t>
            </a:r>
            <a:r>
              <a:rPr sz="2600" spc="-235" dirty="0">
                <a:latin typeface="Arial"/>
                <a:cs typeface="Arial"/>
              </a:rPr>
              <a:t>supplied at </a:t>
            </a:r>
            <a:r>
              <a:rPr sz="2600" spc="-375" dirty="0">
                <a:latin typeface="Arial"/>
                <a:cs typeface="Arial"/>
              </a:rPr>
              <a:t>each  </a:t>
            </a:r>
            <a:r>
              <a:rPr sz="2600" spc="-160" dirty="0">
                <a:latin typeface="Arial"/>
                <a:cs typeface="Arial"/>
              </a:rPr>
              <a:t>price)</a:t>
            </a:r>
            <a:endParaRPr sz="2600">
              <a:latin typeface="Arial"/>
              <a:cs typeface="Arial"/>
            </a:endParaRPr>
          </a:p>
          <a:p>
            <a:pPr marR="1476375" algn="ctr">
              <a:lnSpc>
                <a:spcPct val="100000"/>
              </a:lnSpc>
              <a:spcBef>
                <a:spcPts val="570"/>
              </a:spcBef>
            </a:pPr>
            <a:r>
              <a:rPr sz="2600" spc="-235" dirty="0">
                <a:latin typeface="Arial"/>
                <a:cs typeface="Arial"/>
              </a:rPr>
              <a:t>OR</a:t>
            </a:r>
            <a:endParaRPr sz="2600">
              <a:latin typeface="Arial"/>
              <a:cs typeface="Arial"/>
            </a:endParaRPr>
          </a:p>
          <a:p>
            <a:pPr marL="323850" marR="43180" indent="-273050">
              <a:lnSpc>
                <a:spcPct val="100000"/>
              </a:lnSpc>
              <a:spcBef>
                <a:spcPts val="570"/>
              </a:spcBef>
            </a:pPr>
            <a:r>
              <a:rPr sz="3300" spc="-397" baseline="10101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265" dirty="0">
                <a:latin typeface="Arial"/>
                <a:cs typeface="Arial"/>
              </a:rPr>
              <a:t>Increase </a:t>
            </a:r>
            <a:r>
              <a:rPr sz="2600" spc="-120" dirty="0">
                <a:latin typeface="Arial"/>
                <a:cs typeface="Arial"/>
              </a:rPr>
              <a:t>in </a:t>
            </a:r>
            <a:r>
              <a:rPr sz="2600" spc="-270" dirty="0">
                <a:latin typeface="Arial"/>
                <a:cs typeface="Arial"/>
              </a:rPr>
              <a:t>Supply </a:t>
            </a:r>
            <a:r>
              <a:rPr sz="2600" spc="-220" dirty="0">
                <a:latin typeface="Arial"/>
                <a:cs typeface="Arial"/>
              </a:rPr>
              <a:t>shifts </a:t>
            </a:r>
            <a:r>
              <a:rPr sz="2600" spc="-120" dirty="0">
                <a:latin typeface="Arial"/>
                <a:cs typeface="Arial"/>
              </a:rPr>
              <a:t>to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195" dirty="0">
                <a:solidFill>
                  <a:srgbClr val="003366"/>
                </a:solidFill>
                <a:latin typeface="Arial"/>
                <a:cs typeface="Arial"/>
              </a:rPr>
              <a:t>Right </a:t>
            </a:r>
            <a:r>
              <a:rPr sz="2600" spc="-170" dirty="0">
                <a:latin typeface="Arial"/>
                <a:cs typeface="Arial"/>
              </a:rPr>
              <a:t>(More </a:t>
            </a:r>
            <a:r>
              <a:rPr sz="2600" spc="-235" dirty="0">
                <a:latin typeface="Arial"/>
                <a:cs typeface="Arial"/>
              </a:rPr>
              <a:t>supplied at </a:t>
            </a:r>
            <a:r>
              <a:rPr sz="2600" spc="-380" dirty="0">
                <a:latin typeface="Arial"/>
                <a:cs typeface="Arial"/>
              </a:rPr>
              <a:t>each  </a:t>
            </a:r>
            <a:r>
              <a:rPr sz="2600" spc="-160" dirty="0">
                <a:latin typeface="Arial"/>
                <a:cs typeface="Arial"/>
              </a:rPr>
              <a:t>price)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70840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5" dirty="0"/>
              <a:t>Supply </a:t>
            </a:r>
            <a:r>
              <a:rPr sz="4000" spc="-90" dirty="0"/>
              <a:t>and </a:t>
            </a:r>
            <a:r>
              <a:rPr sz="4000" spc="-135" dirty="0"/>
              <a:t>Demand </a:t>
            </a:r>
            <a:r>
              <a:rPr sz="4000" spc="-5" dirty="0"/>
              <a:t>at</a:t>
            </a:r>
            <a:r>
              <a:rPr sz="4000" spc="-145" dirty="0"/>
              <a:t> </a:t>
            </a:r>
            <a:r>
              <a:rPr sz="4000" spc="-175" dirty="0"/>
              <a:t>Work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6680200" y="2683510"/>
            <a:ext cx="85090" cy="0"/>
          </a:xfrm>
          <a:custGeom>
            <a:avLst/>
            <a:gdLst/>
            <a:ahLst/>
            <a:cxnLst/>
            <a:rect l="l" t="t" r="r" b="b"/>
            <a:pathLst>
              <a:path w="85090">
                <a:moveTo>
                  <a:pt x="0" y="0"/>
                </a:moveTo>
                <a:lnTo>
                  <a:pt x="85090" y="0"/>
                </a:lnTo>
              </a:path>
            </a:pathLst>
          </a:custGeom>
          <a:ln w="266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80439" y="1637030"/>
            <a:ext cx="7336790" cy="252730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70"/>
              </a:spcBef>
            </a:pPr>
            <a:r>
              <a:rPr sz="3825" spc="-202" baseline="9803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3000" spc="-135" dirty="0">
                <a:latin typeface="Times New Roman"/>
                <a:cs typeface="Times New Roman"/>
              </a:rPr>
              <a:t>Markets bring </a:t>
            </a:r>
            <a:r>
              <a:rPr sz="3000" spc="-145" dirty="0">
                <a:latin typeface="Times New Roman"/>
                <a:cs typeface="Times New Roman"/>
              </a:rPr>
              <a:t>buyers </a:t>
            </a:r>
            <a:r>
              <a:rPr sz="3000" spc="-170" dirty="0">
                <a:latin typeface="Times New Roman"/>
                <a:cs typeface="Times New Roman"/>
              </a:rPr>
              <a:t>and </a:t>
            </a:r>
            <a:r>
              <a:rPr sz="3000" spc="-130" dirty="0">
                <a:latin typeface="Times New Roman"/>
                <a:cs typeface="Times New Roman"/>
              </a:rPr>
              <a:t>sellers</a:t>
            </a:r>
            <a:r>
              <a:rPr sz="3000" spc="140" dirty="0">
                <a:latin typeface="Times New Roman"/>
                <a:cs typeface="Times New Roman"/>
              </a:rPr>
              <a:t> </a:t>
            </a:r>
            <a:r>
              <a:rPr sz="3000" spc="-65" dirty="0">
                <a:latin typeface="Times New Roman"/>
                <a:cs typeface="Times New Roman"/>
              </a:rPr>
              <a:t>together.</a:t>
            </a:r>
            <a:endParaRPr sz="3000">
              <a:latin typeface="Times New Roman"/>
              <a:cs typeface="Times New Roman"/>
            </a:endParaRPr>
          </a:p>
          <a:p>
            <a:pPr marL="298450" marR="35560" indent="-273050">
              <a:lnSpc>
                <a:spcPct val="100000"/>
              </a:lnSpc>
              <a:spcBef>
                <a:spcPts val="570"/>
              </a:spcBef>
            </a:pPr>
            <a:r>
              <a:rPr sz="3825" spc="-172" baseline="9803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3000" spc="-114" dirty="0">
                <a:latin typeface="Times New Roman"/>
                <a:cs typeface="Times New Roman"/>
              </a:rPr>
              <a:t>The </a:t>
            </a:r>
            <a:r>
              <a:rPr sz="3000" spc="-145" dirty="0">
                <a:latin typeface="Times New Roman"/>
                <a:cs typeface="Times New Roman"/>
              </a:rPr>
              <a:t>forces </a:t>
            </a:r>
            <a:r>
              <a:rPr sz="3000" spc="-175" dirty="0">
                <a:latin typeface="Times New Roman"/>
                <a:cs typeface="Times New Roman"/>
              </a:rPr>
              <a:t>of </a:t>
            </a:r>
            <a:r>
              <a:rPr sz="3000" spc="-165" dirty="0">
                <a:latin typeface="Times New Roman"/>
                <a:cs typeface="Times New Roman"/>
              </a:rPr>
              <a:t>supply </a:t>
            </a:r>
            <a:r>
              <a:rPr sz="3000" spc="-170" dirty="0">
                <a:latin typeface="Times New Roman"/>
                <a:cs typeface="Times New Roman"/>
              </a:rPr>
              <a:t>and </a:t>
            </a:r>
            <a:r>
              <a:rPr sz="3000" spc="-155" dirty="0">
                <a:latin typeface="Times New Roman"/>
                <a:cs typeface="Times New Roman"/>
              </a:rPr>
              <a:t>demand </a:t>
            </a:r>
            <a:r>
              <a:rPr sz="3000" spc="-114" dirty="0">
                <a:latin typeface="Times New Roman"/>
                <a:cs typeface="Times New Roman"/>
              </a:rPr>
              <a:t>work </a:t>
            </a:r>
            <a:r>
              <a:rPr sz="3000" spc="-90" dirty="0">
                <a:latin typeface="Times New Roman"/>
                <a:cs typeface="Times New Roman"/>
              </a:rPr>
              <a:t>together </a:t>
            </a:r>
            <a:r>
              <a:rPr sz="3000" spc="-140" dirty="0">
                <a:latin typeface="Times New Roman"/>
                <a:cs typeface="Times New Roman"/>
              </a:rPr>
              <a:t>in  </a:t>
            </a:r>
            <a:r>
              <a:rPr sz="3000" spc="-130" dirty="0">
                <a:latin typeface="Times New Roman"/>
                <a:cs typeface="Times New Roman"/>
              </a:rPr>
              <a:t>markets </a:t>
            </a:r>
            <a:r>
              <a:rPr sz="3000" spc="-45" dirty="0">
                <a:latin typeface="Times New Roman"/>
                <a:cs typeface="Times New Roman"/>
              </a:rPr>
              <a:t>to </a:t>
            </a:r>
            <a:r>
              <a:rPr sz="3000" spc="-160" dirty="0">
                <a:latin typeface="Times New Roman"/>
                <a:cs typeface="Times New Roman"/>
              </a:rPr>
              <a:t>establish</a:t>
            </a:r>
            <a:r>
              <a:rPr sz="3000" spc="-80" dirty="0">
                <a:latin typeface="Times New Roman"/>
                <a:cs typeface="Times New Roman"/>
              </a:rPr>
              <a:t> </a:t>
            </a:r>
            <a:r>
              <a:rPr sz="3000" spc="-100" dirty="0">
                <a:latin typeface="Times New Roman"/>
                <a:cs typeface="Times New Roman"/>
              </a:rPr>
              <a:t>prices.</a:t>
            </a:r>
            <a:endParaRPr sz="3000">
              <a:latin typeface="Times New Roman"/>
              <a:cs typeface="Times New Roman"/>
            </a:endParaRPr>
          </a:p>
          <a:p>
            <a:pPr marL="298450" marR="17780" indent="-273050">
              <a:lnSpc>
                <a:spcPts val="3590"/>
              </a:lnSpc>
              <a:spcBef>
                <a:spcPts val="695"/>
              </a:spcBef>
            </a:pPr>
            <a:r>
              <a:rPr sz="3825" spc="-187" baseline="9803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3000" spc="-125" dirty="0">
                <a:latin typeface="Times New Roman"/>
                <a:cs typeface="Times New Roman"/>
              </a:rPr>
              <a:t>In </a:t>
            </a:r>
            <a:r>
              <a:rPr sz="3000" spc="-75" dirty="0">
                <a:latin typeface="Times New Roman"/>
                <a:cs typeface="Times New Roman"/>
              </a:rPr>
              <a:t>our </a:t>
            </a:r>
            <a:r>
              <a:rPr sz="3000" spc="-125" dirty="0">
                <a:latin typeface="Times New Roman"/>
                <a:cs typeface="Times New Roman"/>
              </a:rPr>
              <a:t>economy, </a:t>
            </a:r>
            <a:r>
              <a:rPr sz="3000" spc="-135" dirty="0">
                <a:latin typeface="Times New Roman"/>
                <a:cs typeface="Times New Roman"/>
              </a:rPr>
              <a:t>prices </a:t>
            </a:r>
            <a:r>
              <a:rPr sz="3000" spc="-125" dirty="0">
                <a:latin typeface="Times New Roman"/>
                <a:cs typeface="Times New Roman"/>
              </a:rPr>
              <a:t>form </a:t>
            </a:r>
            <a:r>
              <a:rPr sz="3000" spc="-90" dirty="0">
                <a:latin typeface="Times New Roman"/>
                <a:cs typeface="Times New Roman"/>
              </a:rPr>
              <a:t>the </a:t>
            </a:r>
            <a:r>
              <a:rPr sz="3000" spc="-210" dirty="0">
                <a:latin typeface="Times New Roman"/>
                <a:cs typeface="Times New Roman"/>
              </a:rPr>
              <a:t>basis </a:t>
            </a:r>
            <a:r>
              <a:rPr sz="3000" spc="-175" dirty="0">
                <a:latin typeface="Times New Roman"/>
                <a:cs typeface="Times New Roman"/>
              </a:rPr>
              <a:t>of </a:t>
            </a:r>
            <a:r>
              <a:rPr sz="3000" spc="-150" dirty="0">
                <a:latin typeface="Times New Roman"/>
                <a:cs typeface="Times New Roman"/>
              </a:rPr>
              <a:t>economic  </a:t>
            </a:r>
            <a:r>
              <a:rPr sz="3000" spc="-135" dirty="0">
                <a:latin typeface="Times New Roman"/>
                <a:cs typeface="Times New Roman"/>
              </a:rPr>
              <a:t>decisions.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68554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5" dirty="0"/>
              <a:t>Supply </a:t>
            </a:r>
            <a:r>
              <a:rPr sz="4000" spc="-90" dirty="0"/>
              <a:t>and </a:t>
            </a:r>
            <a:r>
              <a:rPr sz="4000" spc="-135" dirty="0"/>
              <a:t>Demand </a:t>
            </a:r>
            <a:r>
              <a:rPr sz="4000" spc="-5" dirty="0"/>
              <a:t>at</a:t>
            </a:r>
            <a:r>
              <a:rPr sz="4000" spc="-145" dirty="0"/>
              <a:t> </a:t>
            </a:r>
            <a:r>
              <a:rPr sz="4000" spc="-175" dirty="0"/>
              <a:t>Work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80439" y="1480820"/>
            <a:ext cx="699325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</a:pPr>
            <a:r>
              <a:rPr sz="3300" spc="-225" baseline="10101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150" dirty="0">
                <a:latin typeface="Times New Roman"/>
                <a:cs typeface="Times New Roman"/>
              </a:rPr>
              <a:t>Supply </a:t>
            </a:r>
            <a:r>
              <a:rPr sz="2600" spc="-145" dirty="0">
                <a:latin typeface="Times New Roman"/>
                <a:cs typeface="Times New Roman"/>
              </a:rPr>
              <a:t>and </a:t>
            </a:r>
            <a:r>
              <a:rPr sz="2600" spc="-140" dirty="0">
                <a:latin typeface="Times New Roman"/>
                <a:cs typeface="Times New Roman"/>
              </a:rPr>
              <a:t>Demand </a:t>
            </a:r>
            <a:r>
              <a:rPr sz="2600" spc="-155" dirty="0">
                <a:latin typeface="Times New Roman"/>
                <a:cs typeface="Times New Roman"/>
              </a:rPr>
              <a:t>Schedule </a:t>
            </a:r>
            <a:r>
              <a:rPr sz="2600" spc="-160" dirty="0">
                <a:latin typeface="Times New Roman"/>
                <a:cs typeface="Times New Roman"/>
              </a:rPr>
              <a:t>can </a:t>
            </a:r>
            <a:r>
              <a:rPr sz="2600" spc="-120" dirty="0">
                <a:latin typeface="Times New Roman"/>
                <a:cs typeface="Times New Roman"/>
              </a:rPr>
              <a:t>be </a:t>
            </a:r>
            <a:r>
              <a:rPr sz="2600" spc="-125" dirty="0">
                <a:latin typeface="Times New Roman"/>
                <a:cs typeface="Times New Roman"/>
              </a:rPr>
              <a:t>combined </a:t>
            </a:r>
            <a:r>
              <a:rPr sz="2600" spc="-80" dirty="0">
                <a:latin typeface="Times New Roman"/>
                <a:cs typeface="Times New Roman"/>
              </a:rPr>
              <a:t>into </a:t>
            </a:r>
            <a:r>
              <a:rPr sz="2600" spc="-110" dirty="0">
                <a:latin typeface="Times New Roman"/>
                <a:cs typeface="Times New Roman"/>
              </a:rPr>
              <a:t>one  </a:t>
            </a:r>
            <a:r>
              <a:rPr sz="2600" spc="-65" dirty="0">
                <a:latin typeface="Times New Roman"/>
                <a:cs typeface="Times New Roman"/>
              </a:rPr>
              <a:t>chart.</a:t>
            </a:r>
            <a:endParaRPr sz="26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66800" y="2667000"/>
          <a:ext cx="6780530" cy="3987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2815"/>
                <a:gridCol w="2263775"/>
                <a:gridCol w="2313940"/>
              </a:tblGrid>
              <a:tr h="131698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Price 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 Widget</a:t>
                      </a:r>
                      <a:r>
                        <a:rPr sz="18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($)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marL="147320" marR="135890">
                        <a:lnSpc>
                          <a:spcPts val="2070"/>
                        </a:lnSpc>
                        <a:spcBef>
                          <a:spcPts val="180"/>
                        </a:spcBef>
                      </a:pP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Quantity</a:t>
                      </a:r>
                      <a:r>
                        <a:rPr sz="18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Demanded  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Widget per</a:t>
                      </a:r>
                      <a:r>
                        <a:rPr sz="1800" b="1" spc="-1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marL="143510" marR="327660">
                        <a:lnSpc>
                          <a:spcPts val="2070"/>
                        </a:lnSpc>
                        <a:spcBef>
                          <a:spcPts val="180"/>
                        </a:spcBef>
                      </a:pP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Quantity </a:t>
                      </a:r>
                      <a:r>
                        <a:rPr sz="18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Supplied  </a:t>
                      </a:r>
                      <a:r>
                        <a:rPr sz="18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Widget 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1800" b="1" spc="-1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solidFill>
                      <a:srgbClr val="D2471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$5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</a:tr>
              <a:tr h="53594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$4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F6E8E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$3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solidFill>
                      <a:srgbClr val="EECECC"/>
                    </a:solidFill>
                  </a:tcPr>
                </a:tc>
              </a:tr>
              <a:tr h="53466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$2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solidFill>
                      <a:srgbClr val="F6E8E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$1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500" y="69850"/>
            <a:ext cx="9014460" cy="6692900"/>
          </a:xfrm>
          <a:custGeom>
            <a:avLst/>
            <a:gdLst/>
            <a:ahLst/>
            <a:cxnLst/>
            <a:rect l="l" t="t" r="r" b="b"/>
            <a:pathLst>
              <a:path w="9014460" h="6692900">
                <a:moveTo>
                  <a:pt x="328930" y="0"/>
                </a:moveTo>
                <a:lnTo>
                  <a:pt x="284056" y="3968"/>
                </a:lnTo>
                <a:lnTo>
                  <a:pt x="239978" y="15373"/>
                </a:lnTo>
                <a:lnTo>
                  <a:pt x="197429" y="33465"/>
                </a:lnTo>
                <a:lnTo>
                  <a:pt x="157141" y="57494"/>
                </a:lnTo>
                <a:lnTo>
                  <a:pt x="119847" y="86710"/>
                </a:lnTo>
                <a:lnTo>
                  <a:pt x="86280" y="120362"/>
                </a:lnTo>
                <a:lnTo>
                  <a:pt x="57173" y="157702"/>
                </a:lnTo>
                <a:lnTo>
                  <a:pt x="33259" y="197978"/>
                </a:lnTo>
                <a:lnTo>
                  <a:pt x="15270" y="240442"/>
                </a:lnTo>
                <a:lnTo>
                  <a:pt x="3939" y="284342"/>
                </a:lnTo>
                <a:lnTo>
                  <a:pt x="0" y="328929"/>
                </a:lnTo>
                <a:lnTo>
                  <a:pt x="0" y="6362700"/>
                </a:lnTo>
                <a:lnTo>
                  <a:pt x="3939" y="6407603"/>
                </a:lnTo>
                <a:lnTo>
                  <a:pt x="15270" y="6451762"/>
                </a:lnTo>
                <a:lnTo>
                  <a:pt x="33259" y="6494432"/>
                </a:lnTo>
                <a:lnTo>
                  <a:pt x="57173" y="6534870"/>
                </a:lnTo>
                <a:lnTo>
                  <a:pt x="86280" y="6572331"/>
                </a:lnTo>
                <a:lnTo>
                  <a:pt x="119847" y="6606070"/>
                </a:lnTo>
                <a:lnTo>
                  <a:pt x="157141" y="6635344"/>
                </a:lnTo>
                <a:lnTo>
                  <a:pt x="197429" y="6659408"/>
                </a:lnTo>
                <a:lnTo>
                  <a:pt x="239978" y="6677518"/>
                </a:lnTo>
                <a:lnTo>
                  <a:pt x="284056" y="6688930"/>
                </a:lnTo>
                <a:lnTo>
                  <a:pt x="328930" y="6692900"/>
                </a:lnTo>
                <a:lnTo>
                  <a:pt x="8684260" y="6692900"/>
                </a:lnTo>
                <a:lnTo>
                  <a:pt x="8728847" y="6688930"/>
                </a:lnTo>
                <a:lnTo>
                  <a:pt x="8772747" y="6677518"/>
                </a:lnTo>
                <a:lnTo>
                  <a:pt x="8815211" y="6659408"/>
                </a:lnTo>
                <a:lnTo>
                  <a:pt x="8855487" y="6635344"/>
                </a:lnTo>
                <a:lnTo>
                  <a:pt x="8892827" y="6606070"/>
                </a:lnTo>
                <a:lnTo>
                  <a:pt x="8926479" y="6572331"/>
                </a:lnTo>
                <a:lnTo>
                  <a:pt x="8955695" y="6534870"/>
                </a:lnTo>
                <a:lnTo>
                  <a:pt x="8979724" y="6494432"/>
                </a:lnTo>
                <a:lnTo>
                  <a:pt x="8997816" y="6451762"/>
                </a:lnTo>
                <a:lnTo>
                  <a:pt x="9009221" y="6407603"/>
                </a:lnTo>
                <a:lnTo>
                  <a:pt x="9013190" y="6362700"/>
                </a:lnTo>
                <a:lnTo>
                  <a:pt x="9013190" y="328929"/>
                </a:lnTo>
                <a:lnTo>
                  <a:pt x="9009221" y="284342"/>
                </a:lnTo>
                <a:lnTo>
                  <a:pt x="8997816" y="240442"/>
                </a:lnTo>
                <a:lnTo>
                  <a:pt x="8979724" y="197978"/>
                </a:lnTo>
                <a:lnTo>
                  <a:pt x="8955695" y="157702"/>
                </a:lnTo>
                <a:lnTo>
                  <a:pt x="8926479" y="120362"/>
                </a:lnTo>
                <a:lnTo>
                  <a:pt x="8892827" y="86710"/>
                </a:lnTo>
                <a:lnTo>
                  <a:pt x="8855487" y="57494"/>
                </a:lnTo>
                <a:lnTo>
                  <a:pt x="8815211" y="33465"/>
                </a:lnTo>
                <a:lnTo>
                  <a:pt x="8772747" y="15373"/>
                </a:lnTo>
                <a:lnTo>
                  <a:pt x="8728847" y="3968"/>
                </a:lnTo>
                <a:lnTo>
                  <a:pt x="8684260" y="0"/>
                </a:lnTo>
                <a:lnTo>
                  <a:pt x="328930" y="0"/>
                </a:lnTo>
                <a:close/>
              </a:path>
              <a:path w="9014460" h="6692900">
                <a:moveTo>
                  <a:pt x="0" y="0"/>
                </a:moveTo>
                <a:lnTo>
                  <a:pt x="0" y="0"/>
                </a:lnTo>
              </a:path>
              <a:path w="9014460" h="6692900">
                <a:moveTo>
                  <a:pt x="9014460" y="6692900"/>
                </a:moveTo>
                <a:lnTo>
                  <a:pt x="9014460" y="6692900"/>
                </a:lnTo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68554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5" dirty="0"/>
              <a:t>Supply </a:t>
            </a:r>
            <a:r>
              <a:rPr sz="4000" spc="-90" dirty="0"/>
              <a:t>and </a:t>
            </a:r>
            <a:r>
              <a:rPr sz="4000" spc="-135" dirty="0"/>
              <a:t>Demand </a:t>
            </a:r>
            <a:r>
              <a:rPr sz="4000" spc="-5" dirty="0"/>
              <a:t>at</a:t>
            </a:r>
            <a:r>
              <a:rPr sz="4000" spc="-145" dirty="0"/>
              <a:t> </a:t>
            </a:r>
            <a:r>
              <a:rPr sz="4000" spc="-175" dirty="0"/>
              <a:t>Work</a:t>
            </a:r>
            <a:endParaRPr sz="4000"/>
          </a:p>
        </p:txBody>
      </p:sp>
      <p:sp>
        <p:nvSpPr>
          <p:cNvPr id="4" name="object 4"/>
          <p:cNvSpPr/>
          <p:nvPr/>
        </p:nvSpPr>
        <p:spPr>
          <a:xfrm>
            <a:off x="298450" y="1292860"/>
            <a:ext cx="8007350" cy="50317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63982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80439" y="1480820"/>
            <a:ext cx="7368540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</a:pPr>
            <a:r>
              <a:rPr sz="3300" spc="-135" baseline="10101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90" dirty="0">
                <a:latin typeface="Arial" pitchFamily="34" charset="0"/>
                <a:cs typeface="Arial" pitchFamily="34" charset="0"/>
              </a:rPr>
              <a:t>A </a:t>
            </a:r>
            <a:r>
              <a:rPr sz="2600" b="1" spc="-5" dirty="0">
                <a:latin typeface="Arial" pitchFamily="34" charset="0"/>
                <a:cs typeface="Arial" pitchFamily="34" charset="0"/>
              </a:rPr>
              <a:t>demand </a:t>
            </a:r>
            <a:r>
              <a:rPr sz="2600" b="1" spc="25" dirty="0">
                <a:latin typeface="Arial" pitchFamily="34" charset="0"/>
                <a:cs typeface="Arial" pitchFamily="34" charset="0"/>
              </a:rPr>
              <a:t>schedule </a:t>
            </a:r>
            <a:r>
              <a:rPr sz="2600" spc="-235" dirty="0">
                <a:latin typeface="Arial" pitchFamily="34" charset="0"/>
                <a:cs typeface="Arial" pitchFamily="34" charset="0"/>
              </a:rPr>
              <a:t>is </a:t>
            </a:r>
            <a:r>
              <a:rPr sz="2600" spc="-500">
                <a:latin typeface="Arial" pitchFamily="34" charset="0"/>
                <a:cs typeface="Arial" pitchFamily="34" charset="0"/>
              </a:rPr>
              <a:t>a </a:t>
            </a:r>
            <a:r>
              <a:rPr lang="en-US" sz="2600" spc="-5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sz="2600" spc="-225" smtClean="0">
                <a:latin typeface="Arial" pitchFamily="34" charset="0"/>
                <a:cs typeface="Arial" pitchFamily="34" charset="0"/>
              </a:rPr>
              <a:t>table </a:t>
            </a:r>
            <a:r>
              <a:rPr sz="2600" spc="-195" dirty="0">
                <a:latin typeface="Arial" pitchFamily="34" charset="0"/>
                <a:cs typeface="Arial" pitchFamily="34" charset="0"/>
              </a:rPr>
              <a:t>that </a:t>
            </a:r>
            <a:r>
              <a:rPr sz="2600" spc="-180" dirty="0">
                <a:latin typeface="Arial" pitchFamily="34" charset="0"/>
                <a:cs typeface="Arial" pitchFamily="34" charset="0"/>
              </a:rPr>
              <a:t>lists </a:t>
            </a:r>
            <a:r>
              <a:rPr sz="2600" spc="-225" dirty="0">
                <a:latin typeface="Arial" pitchFamily="34" charset="0"/>
                <a:cs typeface="Arial" pitchFamily="34" charset="0"/>
              </a:rPr>
              <a:t>the </a:t>
            </a:r>
            <a:r>
              <a:rPr sz="2600" spc="-245" dirty="0">
                <a:latin typeface="Arial" pitchFamily="34" charset="0"/>
                <a:cs typeface="Arial" pitchFamily="34" charset="0"/>
              </a:rPr>
              <a:t>various  </a:t>
            </a:r>
            <a:r>
              <a:rPr sz="2600" spc="-210" dirty="0">
                <a:latin typeface="Arial" pitchFamily="34" charset="0"/>
                <a:cs typeface="Arial" pitchFamily="34" charset="0"/>
              </a:rPr>
              <a:t>quantities </a:t>
            </a:r>
            <a:r>
              <a:rPr sz="2600" spc="-155">
                <a:latin typeface="Arial" pitchFamily="34" charset="0"/>
                <a:cs typeface="Arial" pitchFamily="34" charset="0"/>
              </a:rPr>
              <a:t>of </a:t>
            </a:r>
            <a:r>
              <a:rPr sz="2600" spc="-50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600" spc="-5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sz="2600" spc="-500" smtClean="0">
                <a:latin typeface="Arial" pitchFamily="34" charset="0"/>
                <a:cs typeface="Arial" pitchFamily="34" charset="0"/>
              </a:rPr>
              <a:t> </a:t>
            </a:r>
            <a:r>
              <a:rPr sz="2600" spc="-185" dirty="0">
                <a:latin typeface="Arial" pitchFamily="34" charset="0"/>
                <a:cs typeface="Arial" pitchFamily="34" charset="0"/>
              </a:rPr>
              <a:t>product </a:t>
            </a:r>
            <a:r>
              <a:rPr sz="2600" spc="-125" dirty="0">
                <a:latin typeface="Arial" pitchFamily="34" charset="0"/>
                <a:cs typeface="Arial" pitchFamily="34" charset="0"/>
              </a:rPr>
              <a:t>or </a:t>
            </a:r>
            <a:r>
              <a:rPr sz="2600" spc="-250" dirty="0">
                <a:latin typeface="Arial" pitchFamily="34" charset="0"/>
                <a:cs typeface="Arial" pitchFamily="34" charset="0"/>
              </a:rPr>
              <a:t>service </a:t>
            </a:r>
            <a:r>
              <a:rPr sz="2600" spc="-195" dirty="0">
                <a:latin typeface="Arial" pitchFamily="34" charset="0"/>
                <a:cs typeface="Arial" pitchFamily="34" charset="0"/>
              </a:rPr>
              <a:t>that </a:t>
            </a:r>
            <a:r>
              <a:rPr sz="2600" spc="-340" dirty="0">
                <a:latin typeface="Arial" pitchFamily="34" charset="0"/>
                <a:cs typeface="Arial" pitchFamily="34" charset="0"/>
              </a:rPr>
              <a:t>someone </a:t>
            </a:r>
            <a:r>
              <a:rPr sz="2600" spc="-235" dirty="0">
                <a:latin typeface="Arial" pitchFamily="34" charset="0"/>
                <a:cs typeface="Arial" pitchFamily="34" charset="0"/>
              </a:rPr>
              <a:t>is </a:t>
            </a:r>
            <a:r>
              <a:rPr sz="2600" spc="-95" dirty="0">
                <a:latin typeface="Arial" pitchFamily="34" charset="0"/>
                <a:cs typeface="Arial" pitchFamily="34" charset="0"/>
              </a:rPr>
              <a:t>willing </a:t>
            </a:r>
            <a:r>
              <a:rPr sz="2600" spc="-120" dirty="0">
                <a:latin typeface="Arial" pitchFamily="34" charset="0"/>
                <a:cs typeface="Arial" pitchFamily="34" charset="0"/>
              </a:rPr>
              <a:t>to  </a:t>
            </a:r>
            <a:r>
              <a:rPr sz="2600" spc="-254" dirty="0">
                <a:latin typeface="Arial" pitchFamily="34" charset="0"/>
                <a:cs typeface="Arial" pitchFamily="34" charset="0"/>
              </a:rPr>
              <a:t>buy </a:t>
            </a:r>
            <a:r>
              <a:rPr sz="2600" spc="-215">
                <a:latin typeface="Arial" pitchFamily="34" charset="0"/>
                <a:cs typeface="Arial" pitchFamily="34" charset="0"/>
              </a:rPr>
              <a:t>over </a:t>
            </a:r>
            <a:r>
              <a:rPr sz="2600" spc="-50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600" spc="-5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sz="2600" spc="-500" smtClean="0">
                <a:latin typeface="Arial" pitchFamily="34" charset="0"/>
                <a:cs typeface="Arial" pitchFamily="34" charset="0"/>
              </a:rPr>
              <a:t> </a:t>
            </a:r>
            <a:r>
              <a:rPr sz="2600" spc="-305" dirty="0">
                <a:latin typeface="Arial" pitchFamily="34" charset="0"/>
                <a:cs typeface="Arial" pitchFamily="34" charset="0"/>
              </a:rPr>
              <a:t>range </a:t>
            </a:r>
            <a:r>
              <a:rPr sz="2600" spc="-155">
                <a:latin typeface="Arial" pitchFamily="34" charset="0"/>
                <a:cs typeface="Arial" pitchFamily="34" charset="0"/>
              </a:rPr>
              <a:t>of </a:t>
            </a:r>
            <a:r>
              <a:rPr lang="en-US" sz="2600" spc="-265" dirty="0" smtClean="0">
                <a:latin typeface="Arial" pitchFamily="34" charset="0"/>
                <a:cs typeface="Arial" pitchFamily="34" charset="0"/>
              </a:rPr>
              <a:t>possible </a:t>
            </a:r>
            <a:r>
              <a:rPr sz="2600" spc="-200" smtClean="0">
                <a:latin typeface="Arial" pitchFamily="34" charset="0"/>
                <a:cs typeface="Arial" pitchFamily="34" charset="0"/>
              </a:rPr>
              <a:t>prices</a:t>
            </a:r>
            <a:r>
              <a:rPr sz="2600" spc="-200" dirty="0">
                <a:latin typeface="Arial" pitchFamily="34" charset="0"/>
                <a:cs typeface="Arial" pitchFamily="34" charset="0"/>
              </a:rPr>
              <a:t>.</a:t>
            </a:r>
            <a:endParaRPr sz="2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24000" y="3352801"/>
          <a:ext cx="6095365" cy="22231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6515"/>
                <a:gridCol w="3498850"/>
              </a:tblGrid>
              <a:tr h="622847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Price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per Widget</a:t>
                      </a:r>
                      <a:r>
                        <a:rPr sz="1800" b="1" spc="-1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($)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solidFill>
                      <a:srgbClr val="D24716"/>
                    </a:solidFill>
                  </a:tcPr>
                </a:tc>
                <a:tc>
                  <a:txBody>
                    <a:bodyPr/>
                    <a:lstStyle/>
                    <a:p>
                      <a:pPr marL="541020" marR="731520">
                        <a:lnSpc>
                          <a:spcPts val="2060"/>
                        </a:lnSpc>
                        <a:spcBef>
                          <a:spcPts val="200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Quantity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Demanded</a:t>
                      </a:r>
                      <a:r>
                        <a:rPr sz="1800" b="1" spc="-1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Widget per</a:t>
                      </a:r>
                      <a:r>
                        <a:rPr sz="1800" b="1" spc="-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solidFill>
                      <a:srgbClr val="D24716"/>
                    </a:solidFill>
                  </a:tcPr>
                </a:tc>
              </a:tr>
              <a:tr h="320494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</a:tr>
              <a:tr h="31939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F6E8E6"/>
                    </a:solidFill>
                  </a:tcPr>
                </a:tc>
              </a:tr>
              <a:tr h="320493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EECECC"/>
                    </a:solidFill>
                  </a:tcPr>
                </a:tc>
              </a:tr>
              <a:tr h="321591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F6E8E6"/>
                    </a:solidFill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solidFill>
                      <a:srgbClr val="F6E8E6"/>
                    </a:solidFill>
                  </a:tcPr>
                </a:tc>
              </a:tr>
              <a:tr h="31829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$1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EECECC"/>
                    </a:solidFill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EECE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67792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5" dirty="0"/>
              <a:t>Supply </a:t>
            </a:r>
            <a:r>
              <a:rPr sz="4000" spc="-90" dirty="0"/>
              <a:t>and </a:t>
            </a:r>
            <a:r>
              <a:rPr sz="4000" spc="-135" dirty="0"/>
              <a:t>Demand </a:t>
            </a:r>
            <a:r>
              <a:rPr sz="4000" spc="-5" dirty="0"/>
              <a:t>at</a:t>
            </a:r>
            <a:r>
              <a:rPr sz="4000" spc="-145" dirty="0"/>
              <a:t> </a:t>
            </a:r>
            <a:r>
              <a:rPr sz="4000" spc="-175" dirty="0"/>
              <a:t>Work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139" y="1497329"/>
            <a:ext cx="139065" cy="414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5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5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6539" y="1480820"/>
            <a:ext cx="651827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385">
                <a:latin typeface="Times New Roman"/>
                <a:cs typeface="Times New Roman"/>
              </a:rPr>
              <a:t>A </a:t>
            </a:r>
            <a:r>
              <a:rPr lang="en-US" sz="3000" spc="-385" dirty="0" smtClean="0">
                <a:latin typeface="Times New Roman"/>
                <a:cs typeface="Times New Roman"/>
              </a:rPr>
              <a:t> </a:t>
            </a:r>
            <a:r>
              <a:rPr sz="3000" b="1" spc="-215" smtClean="0">
                <a:latin typeface="Arial"/>
                <a:cs typeface="Arial"/>
              </a:rPr>
              <a:t>surplus </a:t>
            </a:r>
            <a:r>
              <a:rPr sz="3000" spc="-195" dirty="0">
                <a:latin typeface="Times New Roman"/>
                <a:cs typeface="Times New Roman"/>
              </a:rPr>
              <a:t>is </a:t>
            </a:r>
            <a:r>
              <a:rPr sz="3000" spc="-90" dirty="0">
                <a:latin typeface="Times New Roman"/>
                <a:cs typeface="Times New Roman"/>
              </a:rPr>
              <a:t>the </a:t>
            </a:r>
            <a:r>
              <a:rPr sz="3000" spc="-130" dirty="0">
                <a:latin typeface="Times New Roman"/>
                <a:cs typeface="Times New Roman"/>
              </a:rPr>
              <a:t>amount </a:t>
            </a:r>
            <a:r>
              <a:rPr sz="3000" spc="-204" dirty="0">
                <a:latin typeface="Times New Roman"/>
                <a:cs typeface="Times New Roman"/>
              </a:rPr>
              <a:t>by </a:t>
            </a:r>
            <a:r>
              <a:rPr sz="3000" spc="-175" dirty="0">
                <a:latin typeface="Times New Roman"/>
                <a:cs typeface="Times New Roman"/>
              </a:rPr>
              <a:t>which </a:t>
            </a:r>
            <a:r>
              <a:rPr sz="3000" spc="-90" dirty="0">
                <a:latin typeface="Times New Roman"/>
                <a:cs typeface="Times New Roman"/>
              </a:rPr>
              <a:t>the </a:t>
            </a:r>
            <a:r>
              <a:rPr sz="3000" spc="-125" dirty="0">
                <a:latin typeface="Times New Roman"/>
                <a:cs typeface="Times New Roman"/>
              </a:rPr>
              <a:t>quantity  </a:t>
            </a:r>
            <a:r>
              <a:rPr sz="3000" spc="-145" dirty="0">
                <a:latin typeface="Times New Roman"/>
                <a:cs typeface="Times New Roman"/>
              </a:rPr>
              <a:t>supplied </a:t>
            </a:r>
            <a:r>
              <a:rPr sz="3000" spc="-190" dirty="0">
                <a:latin typeface="Times New Roman"/>
                <a:cs typeface="Times New Roman"/>
              </a:rPr>
              <a:t>is </a:t>
            </a:r>
            <a:r>
              <a:rPr sz="3000" spc="-145" dirty="0">
                <a:latin typeface="Times New Roman"/>
                <a:cs typeface="Times New Roman"/>
              </a:rPr>
              <a:t>higher </a:t>
            </a:r>
            <a:r>
              <a:rPr sz="3000" spc="-130" dirty="0">
                <a:latin typeface="Times New Roman"/>
                <a:cs typeface="Times New Roman"/>
              </a:rPr>
              <a:t>than </a:t>
            </a:r>
            <a:r>
              <a:rPr sz="3000" spc="-90" dirty="0">
                <a:latin typeface="Times New Roman"/>
                <a:cs typeface="Times New Roman"/>
              </a:rPr>
              <a:t>the </a:t>
            </a:r>
            <a:r>
              <a:rPr sz="3000" spc="-125" dirty="0">
                <a:latin typeface="Times New Roman"/>
                <a:cs typeface="Times New Roman"/>
              </a:rPr>
              <a:t>quantity</a:t>
            </a:r>
            <a:r>
              <a:rPr sz="3000" spc="204" dirty="0">
                <a:latin typeface="Times New Roman"/>
                <a:cs typeface="Times New Roman"/>
              </a:rPr>
              <a:t> </a:t>
            </a:r>
            <a:r>
              <a:rPr sz="3000" spc="-120" dirty="0">
                <a:latin typeface="Times New Roman"/>
                <a:cs typeface="Times New Roman"/>
              </a:rPr>
              <a:t>demanded.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88809" y="2828289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93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50339" y="2348483"/>
            <a:ext cx="181610" cy="91440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2200" spc="5" dirty="0">
                <a:solidFill>
                  <a:srgbClr val="9A2C1E"/>
                </a:solidFill>
                <a:latin typeface="Arial"/>
                <a:cs typeface="Arial"/>
              </a:rPr>
              <a:t>–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2200" spc="5" dirty="0">
                <a:solidFill>
                  <a:srgbClr val="9A2C1E"/>
                </a:solidFill>
                <a:latin typeface="Arial"/>
                <a:cs typeface="Arial"/>
              </a:rPr>
              <a:t>–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50339" y="3740150"/>
            <a:ext cx="181610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spc="5" dirty="0">
                <a:solidFill>
                  <a:srgbClr val="9A2C1E"/>
                </a:solidFill>
                <a:latin typeface="Arial"/>
                <a:cs typeface="Arial"/>
              </a:rPr>
              <a:t>–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5639" y="2395219"/>
            <a:ext cx="6608445" cy="21475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600" spc="-335" dirty="0">
                <a:latin typeface="Times New Roman"/>
                <a:cs typeface="Times New Roman"/>
              </a:rPr>
              <a:t>A </a:t>
            </a:r>
            <a:r>
              <a:rPr sz="2600" spc="-114" dirty="0">
                <a:latin typeface="Times New Roman"/>
                <a:cs typeface="Times New Roman"/>
              </a:rPr>
              <a:t>surplus </a:t>
            </a:r>
            <a:r>
              <a:rPr sz="2600" spc="-170" dirty="0">
                <a:latin typeface="Times New Roman"/>
                <a:cs typeface="Times New Roman"/>
              </a:rPr>
              <a:t>signals </a:t>
            </a:r>
            <a:r>
              <a:rPr sz="2600" spc="-80" dirty="0">
                <a:latin typeface="Times New Roman"/>
                <a:cs typeface="Times New Roman"/>
              </a:rPr>
              <a:t>that </a:t>
            </a:r>
            <a:r>
              <a:rPr sz="2600" spc="-85" dirty="0">
                <a:latin typeface="Times New Roman"/>
                <a:cs typeface="Times New Roman"/>
              </a:rPr>
              <a:t>the </a:t>
            </a:r>
            <a:r>
              <a:rPr sz="2600" spc="-95" dirty="0">
                <a:latin typeface="Times New Roman"/>
                <a:cs typeface="Times New Roman"/>
              </a:rPr>
              <a:t>price </a:t>
            </a:r>
            <a:r>
              <a:rPr sz="2600" spc="-165" dirty="0">
                <a:latin typeface="Times New Roman"/>
                <a:cs typeface="Times New Roman"/>
              </a:rPr>
              <a:t>is </a:t>
            </a:r>
            <a:r>
              <a:rPr sz="2600" spc="-70" dirty="0">
                <a:latin typeface="Times New Roman"/>
                <a:cs typeface="Times New Roman"/>
              </a:rPr>
              <a:t>too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high.</a:t>
            </a: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370"/>
              </a:spcBef>
            </a:pPr>
            <a:r>
              <a:rPr sz="2600" spc="-150" dirty="0">
                <a:latin typeface="Times New Roman"/>
                <a:cs typeface="Times New Roman"/>
              </a:rPr>
              <a:t>At </a:t>
            </a:r>
            <a:r>
              <a:rPr sz="2600" spc="-80" dirty="0">
                <a:latin typeface="Times New Roman"/>
                <a:cs typeface="Times New Roman"/>
              </a:rPr>
              <a:t>that </a:t>
            </a:r>
            <a:r>
              <a:rPr sz="2600" spc="-60" dirty="0">
                <a:latin typeface="Times New Roman"/>
                <a:cs typeface="Times New Roman"/>
              </a:rPr>
              <a:t>price, </a:t>
            </a:r>
            <a:r>
              <a:rPr sz="2600" spc="-125" dirty="0">
                <a:latin typeface="Times New Roman"/>
                <a:cs typeface="Times New Roman"/>
              </a:rPr>
              <a:t>consumers </a:t>
            </a:r>
            <a:r>
              <a:rPr sz="2600" spc="-120" dirty="0">
                <a:latin typeface="Times New Roman"/>
                <a:cs typeface="Times New Roman"/>
              </a:rPr>
              <a:t>will </a:t>
            </a:r>
            <a:r>
              <a:rPr sz="2600" spc="-65" dirty="0">
                <a:latin typeface="Times New Roman"/>
                <a:cs typeface="Times New Roman"/>
              </a:rPr>
              <a:t>not </a:t>
            </a:r>
            <a:r>
              <a:rPr sz="2600" spc="-160" dirty="0">
                <a:latin typeface="Times New Roman"/>
                <a:cs typeface="Times New Roman"/>
              </a:rPr>
              <a:t>buy </a:t>
            </a:r>
            <a:r>
              <a:rPr sz="2600" spc="-140" dirty="0">
                <a:latin typeface="Times New Roman"/>
                <a:cs typeface="Times New Roman"/>
              </a:rPr>
              <a:t>all </a:t>
            </a:r>
            <a:r>
              <a:rPr sz="2600" spc="-150" dirty="0">
                <a:latin typeface="Times New Roman"/>
                <a:cs typeface="Times New Roman"/>
              </a:rPr>
              <a:t>of </a:t>
            </a:r>
            <a:r>
              <a:rPr sz="2600" spc="-80" dirty="0">
                <a:latin typeface="Times New Roman"/>
                <a:cs typeface="Times New Roman"/>
              </a:rPr>
              <a:t>the product  </a:t>
            </a:r>
            <a:r>
              <a:rPr sz="2600" spc="-85" dirty="0">
                <a:latin typeface="Times New Roman"/>
                <a:cs typeface="Times New Roman"/>
              </a:rPr>
              <a:t>that </a:t>
            </a:r>
            <a:r>
              <a:rPr sz="2600" spc="-120" dirty="0">
                <a:latin typeface="Times New Roman"/>
                <a:cs typeface="Times New Roman"/>
              </a:rPr>
              <a:t>suppliers </a:t>
            </a:r>
            <a:r>
              <a:rPr sz="2600" spc="-95" dirty="0">
                <a:latin typeface="Times New Roman"/>
                <a:cs typeface="Times New Roman"/>
              </a:rPr>
              <a:t>are </a:t>
            </a:r>
            <a:r>
              <a:rPr sz="2600" spc="-135" dirty="0">
                <a:latin typeface="Times New Roman"/>
                <a:cs typeface="Times New Roman"/>
              </a:rPr>
              <a:t>willing </a:t>
            </a:r>
            <a:r>
              <a:rPr sz="2600" spc="-45" dirty="0">
                <a:latin typeface="Times New Roman"/>
                <a:cs typeface="Times New Roman"/>
              </a:rPr>
              <a:t>to</a:t>
            </a:r>
            <a:r>
              <a:rPr sz="2600" spc="90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supply.</a:t>
            </a:r>
            <a:endParaRPr sz="2600">
              <a:latin typeface="Times New Roman"/>
              <a:cs typeface="Times New Roman"/>
            </a:endParaRPr>
          </a:p>
          <a:p>
            <a:pPr marL="12700" marR="104775">
              <a:lnSpc>
                <a:spcPct val="100000"/>
              </a:lnSpc>
              <a:spcBef>
                <a:spcPts val="370"/>
              </a:spcBef>
            </a:pPr>
            <a:r>
              <a:rPr sz="2600" spc="-155" dirty="0">
                <a:latin typeface="Times New Roman"/>
                <a:cs typeface="Times New Roman"/>
              </a:rPr>
              <a:t>In </a:t>
            </a:r>
            <a:r>
              <a:rPr sz="2600" spc="-204" dirty="0">
                <a:latin typeface="Times New Roman"/>
                <a:cs typeface="Times New Roman"/>
              </a:rPr>
              <a:t>a </a:t>
            </a:r>
            <a:r>
              <a:rPr sz="2600" spc="-105" dirty="0">
                <a:latin typeface="Times New Roman"/>
                <a:cs typeface="Times New Roman"/>
              </a:rPr>
              <a:t>competitive </a:t>
            </a:r>
            <a:r>
              <a:rPr sz="2600" spc="-70" dirty="0">
                <a:latin typeface="Times New Roman"/>
                <a:cs typeface="Times New Roman"/>
              </a:rPr>
              <a:t>market, </a:t>
            </a:r>
            <a:r>
              <a:rPr sz="2600" spc="-204" dirty="0">
                <a:latin typeface="Times New Roman"/>
                <a:cs typeface="Times New Roman"/>
              </a:rPr>
              <a:t>a </a:t>
            </a:r>
            <a:r>
              <a:rPr sz="2600" spc="-120" dirty="0">
                <a:latin typeface="Times New Roman"/>
                <a:cs typeface="Times New Roman"/>
              </a:rPr>
              <a:t>surplus will </a:t>
            </a:r>
            <a:r>
              <a:rPr sz="2600" spc="-70" dirty="0">
                <a:latin typeface="Times New Roman"/>
                <a:cs typeface="Times New Roman"/>
              </a:rPr>
              <a:t>not </a:t>
            </a:r>
            <a:r>
              <a:rPr sz="2600" spc="-75" dirty="0">
                <a:latin typeface="Times New Roman"/>
                <a:cs typeface="Times New Roman"/>
              </a:rPr>
              <a:t>last. </a:t>
            </a:r>
            <a:r>
              <a:rPr sz="2600" spc="-140" dirty="0">
                <a:latin typeface="Times New Roman"/>
                <a:cs typeface="Times New Roman"/>
              </a:rPr>
              <a:t>Sellers  </a:t>
            </a:r>
            <a:r>
              <a:rPr sz="2600" spc="-120" dirty="0">
                <a:latin typeface="Times New Roman"/>
                <a:cs typeface="Times New Roman"/>
              </a:rPr>
              <a:t>will </a:t>
            </a:r>
            <a:r>
              <a:rPr sz="2600" spc="-90" dirty="0">
                <a:latin typeface="Times New Roman"/>
                <a:cs typeface="Times New Roman"/>
              </a:rPr>
              <a:t>lower </a:t>
            </a:r>
            <a:r>
              <a:rPr sz="2600" spc="-70" dirty="0">
                <a:latin typeface="Times New Roman"/>
                <a:cs typeface="Times New Roman"/>
              </a:rPr>
              <a:t>their </a:t>
            </a:r>
            <a:r>
              <a:rPr sz="2600" spc="-95" dirty="0">
                <a:latin typeface="Times New Roman"/>
                <a:cs typeface="Times New Roman"/>
              </a:rPr>
              <a:t>price </a:t>
            </a:r>
            <a:r>
              <a:rPr sz="2600" spc="-45" dirty="0">
                <a:latin typeface="Times New Roman"/>
                <a:cs typeface="Times New Roman"/>
              </a:rPr>
              <a:t>to </a:t>
            </a:r>
            <a:r>
              <a:rPr sz="2600" spc="-125" dirty="0">
                <a:latin typeface="Times New Roman"/>
                <a:cs typeface="Times New Roman"/>
              </a:rPr>
              <a:t>sell </a:t>
            </a:r>
            <a:r>
              <a:rPr sz="2600" spc="-70" dirty="0">
                <a:latin typeface="Times New Roman"/>
                <a:cs typeface="Times New Roman"/>
              </a:rPr>
              <a:t>their</a:t>
            </a:r>
            <a:r>
              <a:rPr sz="2600" spc="65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goods.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67030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5" dirty="0"/>
              <a:t>Supply </a:t>
            </a:r>
            <a:r>
              <a:rPr sz="4000" spc="-90" dirty="0"/>
              <a:t>and </a:t>
            </a:r>
            <a:r>
              <a:rPr sz="4000" spc="-135" dirty="0"/>
              <a:t>Demand </a:t>
            </a:r>
            <a:r>
              <a:rPr sz="4000" spc="-5" dirty="0"/>
              <a:t>at</a:t>
            </a:r>
            <a:r>
              <a:rPr sz="4000" spc="-145" dirty="0"/>
              <a:t> </a:t>
            </a:r>
            <a:r>
              <a:rPr sz="4000" spc="-175" dirty="0"/>
              <a:t>Work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381000" y="1371600"/>
            <a:ext cx="8458200" cy="5181600"/>
            <a:chOff x="285750" y="1143000"/>
            <a:chExt cx="8629650" cy="5715000"/>
          </a:xfrm>
        </p:grpSpPr>
        <p:sp>
          <p:nvSpPr>
            <p:cNvPr id="4" name="object 4"/>
            <p:cNvSpPr/>
            <p:nvPr/>
          </p:nvSpPr>
          <p:spPr>
            <a:xfrm>
              <a:off x="285750" y="1305560"/>
              <a:ext cx="8620760" cy="55524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90600" y="3200400"/>
              <a:ext cx="2283460" cy="0"/>
            </a:xfrm>
            <a:custGeom>
              <a:avLst/>
              <a:gdLst/>
              <a:ahLst/>
              <a:cxnLst/>
              <a:rect l="l" t="t" r="r" b="b"/>
              <a:pathLst>
                <a:path w="2283460">
                  <a:moveTo>
                    <a:pt x="0" y="0"/>
                  </a:moveTo>
                  <a:lnTo>
                    <a:pt x="152400" y="0"/>
                  </a:lnTo>
                </a:path>
                <a:path w="2283460">
                  <a:moveTo>
                    <a:pt x="266700" y="0"/>
                  </a:moveTo>
                  <a:lnTo>
                    <a:pt x="419100" y="0"/>
                  </a:lnTo>
                </a:path>
                <a:path w="2283460">
                  <a:moveTo>
                    <a:pt x="533400" y="0"/>
                  </a:moveTo>
                  <a:lnTo>
                    <a:pt x="685800" y="0"/>
                  </a:lnTo>
                </a:path>
                <a:path w="2283460">
                  <a:moveTo>
                    <a:pt x="798830" y="0"/>
                  </a:moveTo>
                  <a:lnTo>
                    <a:pt x="951230" y="0"/>
                  </a:lnTo>
                </a:path>
                <a:path w="2283460">
                  <a:moveTo>
                    <a:pt x="1065530" y="0"/>
                  </a:moveTo>
                  <a:lnTo>
                    <a:pt x="1217930" y="0"/>
                  </a:lnTo>
                </a:path>
                <a:path w="2283460">
                  <a:moveTo>
                    <a:pt x="1332230" y="0"/>
                  </a:moveTo>
                  <a:lnTo>
                    <a:pt x="1484630" y="0"/>
                  </a:lnTo>
                </a:path>
                <a:path w="2283460">
                  <a:moveTo>
                    <a:pt x="1598930" y="0"/>
                  </a:moveTo>
                  <a:lnTo>
                    <a:pt x="1751330" y="0"/>
                  </a:lnTo>
                </a:path>
                <a:path w="2283460">
                  <a:moveTo>
                    <a:pt x="1864360" y="0"/>
                  </a:moveTo>
                  <a:lnTo>
                    <a:pt x="2016760" y="0"/>
                  </a:lnTo>
                </a:path>
                <a:path w="2283460">
                  <a:moveTo>
                    <a:pt x="2131060" y="0"/>
                  </a:moveTo>
                  <a:lnTo>
                    <a:pt x="2283460" y="0"/>
                  </a:lnTo>
                </a:path>
              </a:pathLst>
            </a:custGeom>
            <a:ln w="3810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88360" y="3200400"/>
              <a:ext cx="152400" cy="1270"/>
            </a:xfrm>
            <a:custGeom>
              <a:avLst/>
              <a:gdLst/>
              <a:ahLst/>
              <a:cxnLst/>
              <a:rect l="l" t="t" r="r" b="b"/>
              <a:pathLst>
                <a:path w="152400" h="1269">
                  <a:moveTo>
                    <a:pt x="-19050" y="635"/>
                  </a:moveTo>
                  <a:lnTo>
                    <a:pt x="171450" y="635"/>
                  </a:lnTo>
                </a:path>
              </a:pathLst>
            </a:custGeom>
            <a:ln w="3937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22929" y="3201670"/>
              <a:ext cx="4413250" cy="2550160"/>
            </a:xfrm>
            <a:custGeom>
              <a:avLst/>
              <a:gdLst/>
              <a:ahLst/>
              <a:cxnLst/>
              <a:rect l="l" t="t" r="r" b="b"/>
              <a:pathLst>
                <a:path w="4413250" h="2550160">
                  <a:moveTo>
                    <a:pt x="532130" y="0"/>
                  </a:moveTo>
                  <a:lnTo>
                    <a:pt x="684530" y="0"/>
                  </a:lnTo>
                </a:path>
                <a:path w="4413250" h="2550160">
                  <a:moveTo>
                    <a:pt x="797559" y="0"/>
                  </a:moveTo>
                  <a:lnTo>
                    <a:pt x="949959" y="0"/>
                  </a:lnTo>
                </a:path>
                <a:path w="4413250" h="2550160">
                  <a:moveTo>
                    <a:pt x="1064259" y="0"/>
                  </a:moveTo>
                  <a:lnTo>
                    <a:pt x="1216659" y="0"/>
                  </a:lnTo>
                </a:path>
                <a:path w="4413250" h="2550160">
                  <a:moveTo>
                    <a:pt x="1330959" y="0"/>
                  </a:moveTo>
                  <a:lnTo>
                    <a:pt x="1483359" y="0"/>
                  </a:lnTo>
                </a:path>
                <a:path w="4413250" h="2550160">
                  <a:moveTo>
                    <a:pt x="1597659" y="0"/>
                  </a:moveTo>
                  <a:lnTo>
                    <a:pt x="1750059" y="0"/>
                  </a:lnTo>
                </a:path>
                <a:path w="4413250" h="2550160">
                  <a:moveTo>
                    <a:pt x="1864359" y="0"/>
                  </a:moveTo>
                  <a:lnTo>
                    <a:pt x="2015490" y="0"/>
                  </a:lnTo>
                </a:path>
                <a:path w="4413250" h="2550160">
                  <a:moveTo>
                    <a:pt x="2129790" y="0"/>
                  </a:moveTo>
                  <a:lnTo>
                    <a:pt x="2282190" y="0"/>
                  </a:lnTo>
                </a:path>
                <a:path w="4413250" h="2550160">
                  <a:moveTo>
                    <a:pt x="2396490" y="0"/>
                  </a:moveTo>
                  <a:lnTo>
                    <a:pt x="2548890" y="0"/>
                  </a:lnTo>
                </a:path>
                <a:path w="4413250" h="2550160">
                  <a:moveTo>
                    <a:pt x="2663190" y="0"/>
                  </a:moveTo>
                  <a:lnTo>
                    <a:pt x="2815590" y="0"/>
                  </a:lnTo>
                </a:path>
                <a:path w="4413250" h="2550160">
                  <a:moveTo>
                    <a:pt x="2929890" y="0"/>
                  </a:moveTo>
                  <a:lnTo>
                    <a:pt x="3082290" y="0"/>
                  </a:lnTo>
                </a:path>
                <a:path w="4413250" h="2550160">
                  <a:moveTo>
                    <a:pt x="3195320" y="0"/>
                  </a:moveTo>
                  <a:lnTo>
                    <a:pt x="3347720" y="0"/>
                  </a:lnTo>
                </a:path>
                <a:path w="4413250" h="2550160">
                  <a:moveTo>
                    <a:pt x="3462020" y="0"/>
                  </a:moveTo>
                  <a:lnTo>
                    <a:pt x="3614420" y="0"/>
                  </a:lnTo>
                </a:path>
                <a:path w="4413250" h="2550160">
                  <a:moveTo>
                    <a:pt x="3728720" y="0"/>
                  </a:moveTo>
                  <a:lnTo>
                    <a:pt x="3881120" y="0"/>
                  </a:lnTo>
                </a:path>
                <a:path w="4413250" h="2550160">
                  <a:moveTo>
                    <a:pt x="3995420" y="0"/>
                  </a:moveTo>
                  <a:lnTo>
                    <a:pt x="4147820" y="0"/>
                  </a:lnTo>
                </a:path>
                <a:path w="4413250" h="2550160">
                  <a:moveTo>
                    <a:pt x="4260850" y="0"/>
                  </a:moveTo>
                  <a:lnTo>
                    <a:pt x="4413250" y="0"/>
                  </a:lnTo>
                </a:path>
                <a:path w="4413250" h="2550160">
                  <a:moveTo>
                    <a:pt x="2539" y="0"/>
                  </a:moveTo>
                  <a:lnTo>
                    <a:pt x="2539" y="152400"/>
                  </a:lnTo>
                </a:path>
                <a:path w="4413250" h="2550160">
                  <a:moveTo>
                    <a:pt x="2539" y="266700"/>
                  </a:moveTo>
                  <a:lnTo>
                    <a:pt x="2539" y="419099"/>
                  </a:lnTo>
                </a:path>
                <a:path w="4413250" h="2550160">
                  <a:moveTo>
                    <a:pt x="1269" y="533399"/>
                  </a:moveTo>
                  <a:lnTo>
                    <a:pt x="1269" y="685799"/>
                  </a:lnTo>
                </a:path>
                <a:path w="4413250" h="2550160">
                  <a:moveTo>
                    <a:pt x="1269" y="798829"/>
                  </a:moveTo>
                  <a:lnTo>
                    <a:pt x="1269" y="951229"/>
                  </a:lnTo>
                </a:path>
                <a:path w="4413250" h="2550160">
                  <a:moveTo>
                    <a:pt x="1269" y="1065529"/>
                  </a:moveTo>
                  <a:lnTo>
                    <a:pt x="1269" y="1217929"/>
                  </a:lnTo>
                </a:path>
                <a:path w="4413250" h="2550160">
                  <a:moveTo>
                    <a:pt x="1269" y="1332229"/>
                  </a:moveTo>
                  <a:lnTo>
                    <a:pt x="1269" y="1484629"/>
                  </a:lnTo>
                </a:path>
                <a:path w="4413250" h="2550160">
                  <a:moveTo>
                    <a:pt x="1269" y="1598929"/>
                  </a:moveTo>
                  <a:lnTo>
                    <a:pt x="1269" y="1751329"/>
                  </a:lnTo>
                </a:path>
                <a:path w="4413250" h="2550160">
                  <a:moveTo>
                    <a:pt x="0" y="1864359"/>
                  </a:moveTo>
                  <a:lnTo>
                    <a:pt x="0" y="2016759"/>
                  </a:lnTo>
                </a:path>
                <a:path w="4413250" h="2550160">
                  <a:moveTo>
                    <a:pt x="0" y="2131060"/>
                  </a:moveTo>
                  <a:lnTo>
                    <a:pt x="0" y="2283460"/>
                  </a:lnTo>
                </a:path>
                <a:path w="4413250" h="2550160">
                  <a:moveTo>
                    <a:pt x="0" y="2397760"/>
                  </a:moveTo>
                  <a:lnTo>
                    <a:pt x="0" y="2550160"/>
                  </a:lnTo>
                </a:path>
              </a:pathLst>
            </a:custGeom>
            <a:ln w="3810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21660" y="5866129"/>
              <a:ext cx="1270" cy="152400"/>
            </a:xfrm>
            <a:custGeom>
              <a:avLst/>
              <a:gdLst/>
              <a:ahLst/>
              <a:cxnLst/>
              <a:rect l="l" t="t" r="r" b="b"/>
              <a:pathLst>
                <a:path w="1269" h="152400">
                  <a:moveTo>
                    <a:pt x="635" y="-19049"/>
                  </a:moveTo>
                  <a:lnTo>
                    <a:pt x="635" y="171450"/>
                  </a:lnTo>
                </a:path>
              </a:pathLst>
            </a:custGeom>
            <a:ln w="39369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21660" y="6132829"/>
              <a:ext cx="0" cy="40640"/>
            </a:xfrm>
            <a:custGeom>
              <a:avLst/>
              <a:gdLst/>
              <a:ahLst/>
              <a:cxnLst/>
              <a:rect l="l" t="t" r="r" b="b"/>
              <a:pathLst>
                <a:path h="40639">
                  <a:moveTo>
                    <a:pt x="-19050" y="20320"/>
                  </a:moveTo>
                  <a:lnTo>
                    <a:pt x="19050" y="20320"/>
                  </a:lnTo>
                </a:path>
              </a:pathLst>
            </a:custGeom>
            <a:ln w="4064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34000" y="3200400"/>
              <a:ext cx="1270" cy="2816860"/>
            </a:xfrm>
            <a:custGeom>
              <a:avLst/>
              <a:gdLst/>
              <a:ahLst/>
              <a:cxnLst/>
              <a:rect l="l" t="t" r="r" b="b"/>
              <a:pathLst>
                <a:path w="1270" h="2816860">
                  <a:moveTo>
                    <a:pt x="1270" y="0"/>
                  </a:moveTo>
                  <a:lnTo>
                    <a:pt x="1270" y="152400"/>
                  </a:lnTo>
                </a:path>
                <a:path w="1270" h="2816860">
                  <a:moveTo>
                    <a:pt x="1270" y="266700"/>
                  </a:moveTo>
                  <a:lnTo>
                    <a:pt x="1270" y="419100"/>
                  </a:lnTo>
                </a:path>
                <a:path w="1270" h="2816860">
                  <a:moveTo>
                    <a:pt x="1270" y="533400"/>
                  </a:moveTo>
                  <a:lnTo>
                    <a:pt x="1270" y="684530"/>
                  </a:lnTo>
                </a:path>
                <a:path w="1270" h="2816860">
                  <a:moveTo>
                    <a:pt x="1270" y="798830"/>
                  </a:moveTo>
                  <a:lnTo>
                    <a:pt x="1270" y="951230"/>
                  </a:lnTo>
                </a:path>
                <a:path w="1270" h="2816860">
                  <a:moveTo>
                    <a:pt x="1270" y="1065530"/>
                  </a:moveTo>
                  <a:lnTo>
                    <a:pt x="1270" y="1217930"/>
                  </a:lnTo>
                </a:path>
                <a:path w="1270" h="2816860">
                  <a:moveTo>
                    <a:pt x="1270" y="1332230"/>
                  </a:moveTo>
                  <a:lnTo>
                    <a:pt x="1270" y="1484630"/>
                  </a:lnTo>
                </a:path>
                <a:path w="1270" h="2816860">
                  <a:moveTo>
                    <a:pt x="1270" y="1598930"/>
                  </a:moveTo>
                  <a:lnTo>
                    <a:pt x="1270" y="1750060"/>
                  </a:lnTo>
                </a:path>
                <a:path w="1270" h="2816860">
                  <a:moveTo>
                    <a:pt x="0" y="1864360"/>
                  </a:moveTo>
                  <a:lnTo>
                    <a:pt x="0" y="2016760"/>
                  </a:lnTo>
                </a:path>
                <a:path w="1270" h="2816860">
                  <a:moveTo>
                    <a:pt x="0" y="2131060"/>
                  </a:moveTo>
                  <a:lnTo>
                    <a:pt x="0" y="2283460"/>
                  </a:lnTo>
                </a:path>
                <a:path w="1270" h="2816860">
                  <a:moveTo>
                    <a:pt x="0" y="2397760"/>
                  </a:moveTo>
                  <a:lnTo>
                    <a:pt x="0" y="2550160"/>
                  </a:lnTo>
                </a:path>
                <a:path w="1270" h="2816860">
                  <a:moveTo>
                    <a:pt x="0" y="2664460"/>
                  </a:moveTo>
                  <a:lnTo>
                    <a:pt x="0" y="2816860"/>
                  </a:lnTo>
                </a:path>
              </a:pathLst>
            </a:custGeom>
            <a:ln w="3810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34000" y="6130290"/>
              <a:ext cx="0" cy="41910"/>
            </a:xfrm>
            <a:custGeom>
              <a:avLst/>
              <a:gdLst/>
              <a:ahLst/>
              <a:cxnLst/>
              <a:rect l="l" t="t" r="r" b="b"/>
              <a:pathLst>
                <a:path h="41910">
                  <a:moveTo>
                    <a:pt x="-19050" y="20955"/>
                  </a:moveTo>
                  <a:lnTo>
                    <a:pt x="19050" y="20955"/>
                  </a:lnTo>
                </a:path>
              </a:pathLst>
            </a:custGeom>
            <a:ln w="41909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010400" y="1143000"/>
              <a:ext cx="1905000" cy="398780"/>
            </a:xfrm>
            <a:custGeom>
              <a:avLst/>
              <a:gdLst/>
              <a:ahLst/>
              <a:cxnLst/>
              <a:rect l="l" t="t" r="r" b="b"/>
              <a:pathLst>
                <a:path w="1905000" h="398780">
                  <a:moveTo>
                    <a:pt x="0" y="0"/>
                  </a:moveTo>
                  <a:lnTo>
                    <a:pt x="1905000" y="0"/>
                  </a:lnTo>
                  <a:lnTo>
                    <a:pt x="1905000" y="398779"/>
                  </a:lnTo>
                  <a:lnTo>
                    <a:pt x="0" y="3987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9B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087869" y="1177290"/>
            <a:ext cx="16770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" indent="-45720">
              <a:lnSpc>
                <a:spcPct val="100000"/>
              </a:lnSpc>
              <a:spcBef>
                <a:spcPts val="100"/>
              </a:spcBef>
              <a:buSzPct val="90000"/>
              <a:buFont typeface="Arial"/>
              <a:buChar char="•"/>
              <a:tabLst>
                <a:tab pos="58419" algn="l"/>
              </a:tabLst>
            </a:pPr>
            <a:r>
              <a:rPr sz="1000" spc="-5" dirty="0">
                <a:latin typeface="Verdana"/>
                <a:cs typeface="Verdana"/>
              </a:rPr>
              <a:t>Suppose </a:t>
            </a:r>
            <a:r>
              <a:rPr sz="1000" dirty="0">
                <a:latin typeface="Verdana"/>
                <a:cs typeface="Verdana"/>
              </a:rPr>
              <a:t>that the </a:t>
            </a:r>
            <a:r>
              <a:rPr sz="1000" spc="-5" dirty="0">
                <a:latin typeface="Verdana"/>
                <a:cs typeface="Verdana"/>
              </a:rPr>
              <a:t>price</a:t>
            </a:r>
            <a:r>
              <a:rPr sz="1000" spc="-110" dirty="0">
                <a:latin typeface="Verdana"/>
                <a:cs typeface="Verdana"/>
              </a:rPr>
              <a:t> </a:t>
            </a:r>
            <a:r>
              <a:rPr sz="1000" spc="5" dirty="0">
                <a:latin typeface="Verdana"/>
                <a:cs typeface="Verdana"/>
              </a:rPr>
              <a:t>in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87869" y="1329690"/>
            <a:ext cx="16141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Widget </a:t>
            </a:r>
            <a:r>
              <a:rPr sz="1000" spc="-10" dirty="0">
                <a:latin typeface="Verdana"/>
                <a:cs typeface="Verdana"/>
              </a:rPr>
              <a:t>market </a:t>
            </a:r>
            <a:r>
              <a:rPr sz="1000" spc="5" dirty="0">
                <a:latin typeface="Verdana"/>
                <a:cs typeface="Verdana"/>
              </a:rPr>
              <a:t>is</a:t>
            </a:r>
            <a:r>
              <a:rPr sz="1000" spc="-7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$4.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10400" y="1600200"/>
            <a:ext cx="1905000" cy="5511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560070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At </a:t>
            </a:r>
            <a:r>
              <a:rPr sz="1000" spc="-5" dirty="0">
                <a:latin typeface="Verdana"/>
                <a:cs typeface="Verdana"/>
              </a:rPr>
              <a:t>$4, Quantity  demanded </a:t>
            </a:r>
            <a:r>
              <a:rPr sz="1000" dirty="0">
                <a:latin typeface="Verdana"/>
                <a:cs typeface="Verdana"/>
              </a:rPr>
              <a:t>will be</a:t>
            </a:r>
            <a:r>
              <a:rPr sz="1000" spc="-90" dirty="0">
                <a:latin typeface="Verdana"/>
                <a:cs typeface="Verdana"/>
              </a:rPr>
              <a:t> </a:t>
            </a:r>
            <a:r>
              <a:rPr sz="1000" dirty="0">
                <a:latin typeface="Verdana"/>
                <a:cs typeface="Verdana"/>
              </a:rPr>
              <a:t>4  </a:t>
            </a:r>
            <a:r>
              <a:rPr sz="1000" spc="-5" dirty="0">
                <a:latin typeface="Verdana"/>
                <a:cs typeface="Verdana"/>
              </a:rPr>
              <a:t>Widgets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10400" y="2209800"/>
            <a:ext cx="1905000" cy="3987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52705" rIns="0" bIns="0" rtlCol="0">
            <a:spAutoFit/>
          </a:bodyPr>
          <a:lstStyle/>
          <a:p>
            <a:pPr marL="90170" marR="207010">
              <a:lnSpc>
                <a:spcPts val="1190"/>
              </a:lnSpc>
              <a:spcBef>
                <a:spcPts val="415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At </a:t>
            </a:r>
            <a:r>
              <a:rPr sz="1000" spc="-5" dirty="0">
                <a:latin typeface="Verdana"/>
                <a:cs typeface="Verdana"/>
              </a:rPr>
              <a:t>$4, Quantity supplied  </a:t>
            </a:r>
            <a:r>
              <a:rPr sz="1000" dirty="0">
                <a:latin typeface="Verdana"/>
                <a:cs typeface="Verdana"/>
              </a:rPr>
              <a:t>will be 8</a:t>
            </a:r>
            <a:r>
              <a:rPr sz="1000" spc="-4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Widgets.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10400" y="2743200"/>
            <a:ext cx="1905000" cy="3987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421005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At </a:t>
            </a:r>
            <a:r>
              <a:rPr sz="1000" spc="-5" dirty="0">
                <a:latin typeface="Verdana"/>
                <a:cs typeface="Verdana"/>
              </a:rPr>
              <a:t>$4, there </a:t>
            </a:r>
            <a:r>
              <a:rPr sz="1000" dirty="0">
                <a:latin typeface="Verdana"/>
                <a:cs typeface="Verdana"/>
              </a:rPr>
              <a:t>will </a:t>
            </a:r>
            <a:r>
              <a:rPr sz="1000" spc="-5" dirty="0">
                <a:latin typeface="Verdana"/>
                <a:cs typeface="Verdana"/>
              </a:rPr>
              <a:t>be</a:t>
            </a:r>
            <a:r>
              <a:rPr sz="1000" spc="-90" dirty="0">
                <a:latin typeface="Verdana"/>
                <a:cs typeface="Verdana"/>
              </a:rPr>
              <a:t> </a:t>
            </a:r>
            <a:r>
              <a:rPr sz="1000" dirty="0">
                <a:latin typeface="Verdana"/>
                <a:cs typeface="Verdana"/>
              </a:rPr>
              <a:t>a  </a:t>
            </a:r>
            <a:r>
              <a:rPr sz="1000" spc="-5" dirty="0">
                <a:latin typeface="Verdana"/>
                <a:cs typeface="Verdana"/>
              </a:rPr>
              <a:t>surplus of </a:t>
            </a:r>
            <a:r>
              <a:rPr sz="1000" dirty="0">
                <a:latin typeface="Verdana"/>
                <a:cs typeface="Verdana"/>
              </a:rPr>
              <a:t>4</a:t>
            </a:r>
            <a:r>
              <a:rPr sz="1000" spc="-6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Widgets.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038600" y="1803807"/>
            <a:ext cx="1163320" cy="1233805"/>
            <a:chOff x="4038600" y="1803807"/>
            <a:chExt cx="1163320" cy="1233805"/>
          </a:xfrm>
        </p:grpSpPr>
        <p:sp>
          <p:nvSpPr>
            <p:cNvPr id="19" name="object 19"/>
            <p:cNvSpPr/>
            <p:nvPr/>
          </p:nvSpPr>
          <p:spPr>
            <a:xfrm>
              <a:off x="4191000" y="1808480"/>
              <a:ext cx="933450" cy="1224280"/>
            </a:xfrm>
            <a:custGeom>
              <a:avLst/>
              <a:gdLst/>
              <a:ahLst/>
              <a:cxnLst/>
              <a:rect l="l" t="t" r="r" b="b"/>
              <a:pathLst>
                <a:path w="933450" h="1224280">
                  <a:moveTo>
                    <a:pt x="779779" y="0"/>
                  </a:moveTo>
                  <a:lnTo>
                    <a:pt x="137160" y="876300"/>
                  </a:lnTo>
                  <a:lnTo>
                    <a:pt x="60960" y="820420"/>
                  </a:lnTo>
                  <a:lnTo>
                    <a:pt x="0" y="1224280"/>
                  </a:lnTo>
                  <a:lnTo>
                    <a:pt x="368300" y="1046480"/>
                  </a:lnTo>
                  <a:lnTo>
                    <a:pt x="290829" y="989330"/>
                  </a:lnTo>
                  <a:lnTo>
                    <a:pt x="933450" y="113030"/>
                  </a:lnTo>
                  <a:lnTo>
                    <a:pt x="779779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38600" y="1808480"/>
              <a:ext cx="1163320" cy="1224280"/>
            </a:xfrm>
            <a:custGeom>
              <a:avLst/>
              <a:gdLst/>
              <a:ahLst/>
              <a:cxnLst/>
              <a:rect l="l" t="t" r="r" b="b"/>
              <a:pathLst>
                <a:path w="1163320" h="1224280">
                  <a:moveTo>
                    <a:pt x="932179" y="0"/>
                  </a:moveTo>
                  <a:lnTo>
                    <a:pt x="289560" y="876300"/>
                  </a:lnTo>
                  <a:lnTo>
                    <a:pt x="213360" y="820420"/>
                  </a:lnTo>
                  <a:lnTo>
                    <a:pt x="152400" y="1224280"/>
                  </a:lnTo>
                  <a:lnTo>
                    <a:pt x="520700" y="1046480"/>
                  </a:lnTo>
                  <a:lnTo>
                    <a:pt x="443229" y="989330"/>
                  </a:lnTo>
                  <a:lnTo>
                    <a:pt x="1085850" y="113030"/>
                  </a:lnTo>
                  <a:lnTo>
                    <a:pt x="932179" y="0"/>
                  </a:lnTo>
                  <a:close/>
                </a:path>
                <a:path w="1163320" h="1224280">
                  <a:moveTo>
                    <a:pt x="0" y="1112520"/>
                  </a:moveTo>
                  <a:lnTo>
                    <a:pt x="0" y="1112520"/>
                  </a:lnTo>
                </a:path>
                <a:path w="1163320" h="1224280">
                  <a:moveTo>
                    <a:pt x="1163320" y="168910"/>
                  </a:moveTo>
                  <a:lnTo>
                    <a:pt x="1163320" y="16891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182870" y="1939290"/>
            <a:ext cx="941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40" dirty="0">
                <a:solidFill>
                  <a:srgbClr val="FF0000"/>
                </a:solidFill>
                <a:latin typeface="Arial"/>
                <a:cs typeface="Arial"/>
              </a:rPr>
              <a:t>Surplus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457200" y="1481328"/>
            <a:ext cx="8229600" cy="4024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109" marR="811530" indent="-273050">
              <a:lnSpc>
                <a:spcPct val="100000"/>
              </a:lnSpc>
              <a:spcBef>
                <a:spcPts val="100"/>
              </a:spcBef>
            </a:pPr>
            <a:r>
              <a:rPr sz="3525" spc="-254" baseline="9456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800" spc="-170" dirty="0"/>
              <a:t>A </a:t>
            </a:r>
            <a:r>
              <a:rPr sz="2800" b="1" spc="-204" dirty="0">
                <a:latin typeface="Arial"/>
                <a:cs typeface="Arial"/>
              </a:rPr>
              <a:t>shortage </a:t>
            </a:r>
            <a:r>
              <a:rPr sz="2800" spc="-175" dirty="0"/>
              <a:t>is </a:t>
            </a:r>
            <a:r>
              <a:rPr sz="2800" spc="-85" dirty="0"/>
              <a:t>the </a:t>
            </a:r>
            <a:r>
              <a:rPr sz="2800" spc="-120" dirty="0"/>
              <a:t>amount </a:t>
            </a:r>
            <a:r>
              <a:rPr sz="2800" spc="-195" dirty="0"/>
              <a:t>by </a:t>
            </a:r>
            <a:r>
              <a:rPr sz="2800" spc="-170" dirty="0"/>
              <a:t>which </a:t>
            </a:r>
            <a:r>
              <a:rPr sz="2800" spc="-85" dirty="0"/>
              <a:t>the </a:t>
            </a:r>
            <a:r>
              <a:rPr sz="2800" spc="-120" dirty="0"/>
              <a:t>quantity  </a:t>
            </a:r>
            <a:r>
              <a:rPr sz="2800" spc="-135" dirty="0"/>
              <a:t>demanded </a:t>
            </a:r>
            <a:r>
              <a:rPr sz="2800" spc="-175" dirty="0"/>
              <a:t>is </a:t>
            </a:r>
            <a:r>
              <a:rPr sz="2800" spc="-140" dirty="0"/>
              <a:t>higher </a:t>
            </a:r>
            <a:r>
              <a:rPr sz="2800" spc="-125" dirty="0"/>
              <a:t>than </a:t>
            </a:r>
            <a:r>
              <a:rPr sz="2800" spc="-85" dirty="0"/>
              <a:t>the </a:t>
            </a:r>
            <a:r>
              <a:rPr sz="2800" spc="-114" dirty="0"/>
              <a:t>quantity</a:t>
            </a:r>
            <a:r>
              <a:rPr sz="2800" spc="145" dirty="0"/>
              <a:t> </a:t>
            </a:r>
            <a:r>
              <a:rPr sz="2800" spc="-135" dirty="0"/>
              <a:t>supplied</a:t>
            </a:r>
            <a:endParaRPr sz="2800">
              <a:latin typeface="Arial"/>
              <a:cs typeface="Arial"/>
            </a:endParaRPr>
          </a:p>
          <a:p>
            <a:pPr marL="187960">
              <a:lnSpc>
                <a:spcPct val="100000"/>
              </a:lnSpc>
              <a:spcBef>
                <a:spcPts val="45"/>
              </a:spcBef>
            </a:pPr>
            <a:endParaRPr sz="3700"/>
          </a:p>
          <a:p>
            <a:pPr marL="544195">
              <a:lnSpc>
                <a:spcPct val="100000"/>
              </a:lnSpc>
            </a:pPr>
            <a:r>
              <a:rPr sz="3300" spc="-247" baseline="10101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r>
              <a:rPr sz="2600" spc="-165" dirty="0"/>
              <a:t>A </a:t>
            </a:r>
            <a:r>
              <a:rPr sz="2600" spc="-120" dirty="0"/>
              <a:t>shortage </a:t>
            </a:r>
            <a:r>
              <a:rPr sz="2600" spc="-170" dirty="0"/>
              <a:t>signals </a:t>
            </a:r>
            <a:r>
              <a:rPr sz="2600" spc="-85" dirty="0"/>
              <a:t>that </a:t>
            </a:r>
            <a:r>
              <a:rPr sz="2600" spc="-80" dirty="0"/>
              <a:t>the </a:t>
            </a:r>
            <a:r>
              <a:rPr sz="2600" spc="-95" dirty="0"/>
              <a:t>price </a:t>
            </a:r>
            <a:r>
              <a:rPr sz="2600" spc="-165" dirty="0"/>
              <a:t>is </a:t>
            </a:r>
            <a:r>
              <a:rPr sz="2600" spc="-70" dirty="0"/>
              <a:t>too</a:t>
            </a:r>
            <a:r>
              <a:rPr sz="2600" spc="335" dirty="0"/>
              <a:t> </a:t>
            </a:r>
            <a:r>
              <a:rPr sz="2600" spc="-65" dirty="0"/>
              <a:t>low.</a:t>
            </a:r>
            <a:endParaRPr sz="2600">
              <a:latin typeface="UnDotum"/>
              <a:cs typeface="UnDotum"/>
            </a:endParaRPr>
          </a:p>
          <a:p>
            <a:pPr marL="772795" marR="43180" indent="-228600">
              <a:lnSpc>
                <a:spcPts val="3110"/>
              </a:lnSpc>
              <a:spcBef>
                <a:spcPts val="490"/>
              </a:spcBef>
            </a:pPr>
            <a:r>
              <a:rPr sz="3300" spc="-150" baseline="10101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r>
              <a:rPr sz="2600" spc="-100" dirty="0"/>
              <a:t>At </a:t>
            </a:r>
            <a:r>
              <a:rPr sz="2600" spc="-80" dirty="0"/>
              <a:t>that </a:t>
            </a:r>
            <a:r>
              <a:rPr sz="2600" spc="-60" dirty="0"/>
              <a:t>price, </a:t>
            </a:r>
            <a:r>
              <a:rPr sz="2600" spc="-120" dirty="0"/>
              <a:t>suppliers will </a:t>
            </a:r>
            <a:r>
              <a:rPr sz="2600" spc="-65" dirty="0"/>
              <a:t>not </a:t>
            </a:r>
            <a:r>
              <a:rPr sz="2600" spc="-145" dirty="0"/>
              <a:t>supply </a:t>
            </a:r>
            <a:r>
              <a:rPr sz="2600" spc="-140" dirty="0"/>
              <a:t>all </a:t>
            </a:r>
            <a:r>
              <a:rPr sz="2600" spc="-150" dirty="0"/>
              <a:t>of </a:t>
            </a:r>
            <a:r>
              <a:rPr sz="2600" spc="-85" dirty="0"/>
              <a:t>the </a:t>
            </a:r>
            <a:r>
              <a:rPr sz="2600" spc="-80" dirty="0"/>
              <a:t>product  that </a:t>
            </a:r>
            <a:r>
              <a:rPr sz="2600" spc="-125" dirty="0"/>
              <a:t>consumers </a:t>
            </a:r>
            <a:r>
              <a:rPr sz="2600" spc="-95" dirty="0"/>
              <a:t>are </a:t>
            </a:r>
            <a:r>
              <a:rPr sz="2600" spc="-135" dirty="0"/>
              <a:t>willing </a:t>
            </a:r>
            <a:r>
              <a:rPr sz="2600" spc="-45" dirty="0"/>
              <a:t>to</a:t>
            </a:r>
            <a:r>
              <a:rPr sz="2600" spc="90" dirty="0"/>
              <a:t> </a:t>
            </a:r>
            <a:r>
              <a:rPr sz="2600" spc="-95" dirty="0"/>
              <a:t>buy.</a:t>
            </a:r>
            <a:endParaRPr sz="2600">
              <a:latin typeface="UnDotum"/>
              <a:cs typeface="UnDotum"/>
            </a:endParaRPr>
          </a:p>
          <a:p>
            <a:pPr marL="772795" marR="121920" indent="-228600">
              <a:lnSpc>
                <a:spcPct val="100000"/>
              </a:lnSpc>
              <a:spcBef>
                <a:spcPts val="280"/>
              </a:spcBef>
            </a:pPr>
            <a:r>
              <a:rPr sz="3300" spc="-150" baseline="10101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r>
              <a:rPr sz="2600" spc="-100" dirty="0"/>
              <a:t>In </a:t>
            </a:r>
            <a:r>
              <a:rPr sz="2600" spc="-204" dirty="0"/>
              <a:t>a </a:t>
            </a:r>
            <a:r>
              <a:rPr sz="2600" spc="-105" dirty="0"/>
              <a:t>competitive </a:t>
            </a:r>
            <a:r>
              <a:rPr sz="2600" spc="-70" dirty="0"/>
              <a:t>market, </a:t>
            </a:r>
            <a:r>
              <a:rPr sz="2600" spc="-204" dirty="0"/>
              <a:t>a </a:t>
            </a:r>
            <a:r>
              <a:rPr sz="2600" spc="-125" dirty="0"/>
              <a:t>shortage </a:t>
            </a:r>
            <a:r>
              <a:rPr sz="2600" spc="-120" dirty="0"/>
              <a:t>will </a:t>
            </a:r>
            <a:r>
              <a:rPr sz="2600" spc="-65" dirty="0"/>
              <a:t>not </a:t>
            </a:r>
            <a:r>
              <a:rPr sz="2600" spc="-80" dirty="0"/>
              <a:t>last. </a:t>
            </a:r>
            <a:r>
              <a:rPr sz="2600" spc="-140" dirty="0"/>
              <a:t>Sellers  </a:t>
            </a:r>
            <a:r>
              <a:rPr sz="2600" spc="-120" dirty="0"/>
              <a:t>will </a:t>
            </a:r>
            <a:r>
              <a:rPr sz="2600" spc="-125" dirty="0"/>
              <a:t>raise </a:t>
            </a:r>
            <a:r>
              <a:rPr sz="2600" spc="-70" dirty="0"/>
              <a:t>their</a:t>
            </a:r>
            <a:r>
              <a:rPr sz="2600" spc="45" dirty="0"/>
              <a:t> </a:t>
            </a:r>
            <a:r>
              <a:rPr sz="2600" spc="-65" dirty="0"/>
              <a:t>price.</a:t>
            </a:r>
            <a:endParaRPr sz="2600">
              <a:latin typeface="UnDotum"/>
              <a:cs typeface="UnDotum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68554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5" dirty="0"/>
              <a:t>Supply </a:t>
            </a:r>
            <a:r>
              <a:rPr sz="4000" spc="-90" dirty="0"/>
              <a:t>and </a:t>
            </a:r>
            <a:r>
              <a:rPr sz="4000" spc="-135" dirty="0"/>
              <a:t>Demand </a:t>
            </a:r>
            <a:r>
              <a:rPr sz="4000" spc="-5" dirty="0"/>
              <a:t>at</a:t>
            </a:r>
            <a:r>
              <a:rPr sz="4000" spc="-145" dirty="0"/>
              <a:t> </a:t>
            </a:r>
            <a:r>
              <a:rPr sz="4000" spc="-175" dirty="0"/>
              <a:t>Work</a:t>
            </a:r>
            <a:endParaRPr sz="4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70078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5" dirty="0"/>
              <a:t>Supply </a:t>
            </a:r>
            <a:r>
              <a:rPr sz="4000" spc="-90" dirty="0"/>
              <a:t>and </a:t>
            </a:r>
            <a:r>
              <a:rPr sz="4000" spc="-135" dirty="0"/>
              <a:t>Demand </a:t>
            </a:r>
            <a:r>
              <a:rPr sz="4000" spc="-5" dirty="0"/>
              <a:t>at</a:t>
            </a:r>
            <a:r>
              <a:rPr sz="4000" spc="-145" dirty="0"/>
              <a:t> </a:t>
            </a:r>
            <a:r>
              <a:rPr sz="4000" spc="-175" dirty="0"/>
              <a:t>Work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298450" y="1143000"/>
            <a:ext cx="8616950" cy="5486400"/>
            <a:chOff x="298450" y="1143000"/>
            <a:chExt cx="8620760" cy="5715000"/>
          </a:xfrm>
        </p:grpSpPr>
        <p:sp>
          <p:nvSpPr>
            <p:cNvPr id="4" name="object 4"/>
            <p:cNvSpPr/>
            <p:nvPr/>
          </p:nvSpPr>
          <p:spPr>
            <a:xfrm>
              <a:off x="298450" y="1363979"/>
              <a:ext cx="8620760" cy="54940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90600" y="4648200"/>
              <a:ext cx="2283460" cy="0"/>
            </a:xfrm>
            <a:custGeom>
              <a:avLst/>
              <a:gdLst/>
              <a:ahLst/>
              <a:cxnLst/>
              <a:rect l="l" t="t" r="r" b="b"/>
              <a:pathLst>
                <a:path w="2283460">
                  <a:moveTo>
                    <a:pt x="0" y="0"/>
                  </a:moveTo>
                  <a:lnTo>
                    <a:pt x="152400" y="0"/>
                  </a:lnTo>
                </a:path>
                <a:path w="2283460">
                  <a:moveTo>
                    <a:pt x="266700" y="0"/>
                  </a:moveTo>
                  <a:lnTo>
                    <a:pt x="419100" y="0"/>
                  </a:lnTo>
                </a:path>
                <a:path w="2283460">
                  <a:moveTo>
                    <a:pt x="533400" y="0"/>
                  </a:moveTo>
                  <a:lnTo>
                    <a:pt x="685800" y="0"/>
                  </a:lnTo>
                </a:path>
                <a:path w="2283460">
                  <a:moveTo>
                    <a:pt x="798830" y="0"/>
                  </a:moveTo>
                  <a:lnTo>
                    <a:pt x="951230" y="0"/>
                  </a:lnTo>
                </a:path>
                <a:path w="2283460">
                  <a:moveTo>
                    <a:pt x="1065530" y="0"/>
                  </a:moveTo>
                  <a:lnTo>
                    <a:pt x="1217930" y="0"/>
                  </a:lnTo>
                </a:path>
                <a:path w="2283460">
                  <a:moveTo>
                    <a:pt x="1332230" y="0"/>
                  </a:moveTo>
                  <a:lnTo>
                    <a:pt x="1484630" y="0"/>
                  </a:lnTo>
                </a:path>
                <a:path w="2283460">
                  <a:moveTo>
                    <a:pt x="1598930" y="0"/>
                  </a:moveTo>
                  <a:lnTo>
                    <a:pt x="1751330" y="0"/>
                  </a:lnTo>
                </a:path>
                <a:path w="2283460">
                  <a:moveTo>
                    <a:pt x="1864360" y="0"/>
                  </a:moveTo>
                  <a:lnTo>
                    <a:pt x="2016760" y="0"/>
                  </a:lnTo>
                </a:path>
                <a:path w="2283460">
                  <a:moveTo>
                    <a:pt x="2131060" y="0"/>
                  </a:moveTo>
                  <a:lnTo>
                    <a:pt x="2283460" y="0"/>
                  </a:lnTo>
                </a:path>
              </a:pathLst>
            </a:custGeom>
            <a:ln w="3810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88360" y="4648200"/>
              <a:ext cx="152400" cy="1270"/>
            </a:xfrm>
            <a:custGeom>
              <a:avLst/>
              <a:gdLst/>
              <a:ahLst/>
              <a:cxnLst/>
              <a:rect l="l" t="t" r="r" b="b"/>
              <a:pathLst>
                <a:path w="152400" h="1270">
                  <a:moveTo>
                    <a:pt x="-19050" y="635"/>
                  </a:moveTo>
                  <a:lnTo>
                    <a:pt x="171450" y="635"/>
                  </a:lnTo>
                </a:path>
              </a:pathLst>
            </a:custGeom>
            <a:ln w="39369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124200" y="4649470"/>
              <a:ext cx="4411980" cy="494030"/>
            </a:xfrm>
            <a:custGeom>
              <a:avLst/>
              <a:gdLst/>
              <a:ahLst/>
              <a:cxnLst/>
              <a:rect l="l" t="t" r="r" b="b"/>
              <a:pathLst>
                <a:path w="4411980" h="494029">
                  <a:moveTo>
                    <a:pt x="530860" y="0"/>
                  </a:moveTo>
                  <a:lnTo>
                    <a:pt x="683260" y="0"/>
                  </a:lnTo>
                </a:path>
                <a:path w="4411980" h="494029">
                  <a:moveTo>
                    <a:pt x="796289" y="0"/>
                  </a:moveTo>
                  <a:lnTo>
                    <a:pt x="948689" y="0"/>
                  </a:lnTo>
                </a:path>
                <a:path w="4411980" h="494029">
                  <a:moveTo>
                    <a:pt x="1062989" y="0"/>
                  </a:moveTo>
                  <a:lnTo>
                    <a:pt x="1215389" y="0"/>
                  </a:lnTo>
                </a:path>
                <a:path w="4411980" h="494029">
                  <a:moveTo>
                    <a:pt x="1329689" y="0"/>
                  </a:moveTo>
                  <a:lnTo>
                    <a:pt x="1482089" y="0"/>
                  </a:lnTo>
                </a:path>
                <a:path w="4411980" h="494029">
                  <a:moveTo>
                    <a:pt x="1596389" y="0"/>
                  </a:moveTo>
                  <a:lnTo>
                    <a:pt x="1748789" y="0"/>
                  </a:lnTo>
                </a:path>
                <a:path w="4411980" h="494029">
                  <a:moveTo>
                    <a:pt x="1863089" y="0"/>
                  </a:moveTo>
                  <a:lnTo>
                    <a:pt x="2014220" y="0"/>
                  </a:lnTo>
                </a:path>
                <a:path w="4411980" h="494029">
                  <a:moveTo>
                    <a:pt x="2128520" y="0"/>
                  </a:moveTo>
                  <a:lnTo>
                    <a:pt x="2280920" y="0"/>
                  </a:lnTo>
                </a:path>
                <a:path w="4411980" h="494029">
                  <a:moveTo>
                    <a:pt x="2395220" y="0"/>
                  </a:moveTo>
                  <a:lnTo>
                    <a:pt x="2547620" y="0"/>
                  </a:lnTo>
                </a:path>
                <a:path w="4411980" h="494029">
                  <a:moveTo>
                    <a:pt x="2661920" y="0"/>
                  </a:moveTo>
                  <a:lnTo>
                    <a:pt x="2814320" y="0"/>
                  </a:lnTo>
                </a:path>
                <a:path w="4411980" h="494029">
                  <a:moveTo>
                    <a:pt x="2928620" y="0"/>
                  </a:moveTo>
                  <a:lnTo>
                    <a:pt x="3081020" y="0"/>
                  </a:lnTo>
                </a:path>
                <a:path w="4411980" h="494029">
                  <a:moveTo>
                    <a:pt x="3194050" y="0"/>
                  </a:moveTo>
                  <a:lnTo>
                    <a:pt x="3346450" y="0"/>
                  </a:lnTo>
                </a:path>
                <a:path w="4411980" h="494029">
                  <a:moveTo>
                    <a:pt x="3460750" y="0"/>
                  </a:moveTo>
                  <a:lnTo>
                    <a:pt x="3613150" y="0"/>
                  </a:lnTo>
                </a:path>
                <a:path w="4411980" h="494029">
                  <a:moveTo>
                    <a:pt x="3727450" y="0"/>
                  </a:moveTo>
                  <a:lnTo>
                    <a:pt x="3879850" y="0"/>
                  </a:lnTo>
                </a:path>
                <a:path w="4411980" h="494029">
                  <a:moveTo>
                    <a:pt x="3994150" y="0"/>
                  </a:moveTo>
                  <a:lnTo>
                    <a:pt x="4146550" y="0"/>
                  </a:lnTo>
                </a:path>
                <a:path w="4411980" h="494029">
                  <a:moveTo>
                    <a:pt x="4259580" y="0"/>
                  </a:moveTo>
                  <a:lnTo>
                    <a:pt x="4411980" y="0"/>
                  </a:lnTo>
                </a:path>
                <a:path w="4411980" h="494029">
                  <a:moveTo>
                    <a:pt x="0" y="74929"/>
                  </a:moveTo>
                  <a:lnTo>
                    <a:pt x="0" y="227329"/>
                  </a:lnTo>
                </a:path>
                <a:path w="4411980" h="494029">
                  <a:moveTo>
                    <a:pt x="0" y="341629"/>
                  </a:moveTo>
                  <a:lnTo>
                    <a:pt x="0" y="494029"/>
                  </a:lnTo>
                </a:path>
              </a:pathLst>
            </a:custGeom>
            <a:ln w="3810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22929" y="5256529"/>
              <a:ext cx="1270" cy="152400"/>
            </a:xfrm>
            <a:custGeom>
              <a:avLst/>
              <a:gdLst/>
              <a:ahLst/>
              <a:cxnLst/>
              <a:rect l="l" t="t" r="r" b="b"/>
              <a:pathLst>
                <a:path w="1269" h="152400">
                  <a:moveTo>
                    <a:pt x="634" y="-19049"/>
                  </a:moveTo>
                  <a:lnTo>
                    <a:pt x="634" y="171450"/>
                  </a:lnTo>
                </a:path>
              </a:pathLst>
            </a:custGeom>
            <a:ln w="39369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22929" y="4725670"/>
              <a:ext cx="2212340" cy="1447800"/>
            </a:xfrm>
            <a:custGeom>
              <a:avLst/>
              <a:gdLst/>
              <a:ahLst/>
              <a:cxnLst/>
              <a:rect l="l" t="t" r="r" b="b"/>
              <a:pathLst>
                <a:path w="2212340" h="1447800">
                  <a:moveTo>
                    <a:pt x="0" y="797559"/>
                  </a:moveTo>
                  <a:lnTo>
                    <a:pt x="0" y="949959"/>
                  </a:lnTo>
                </a:path>
                <a:path w="2212340" h="1447800">
                  <a:moveTo>
                    <a:pt x="0" y="1064259"/>
                  </a:moveTo>
                  <a:lnTo>
                    <a:pt x="0" y="1216659"/>
                  </a:lnTo>
                </a:path>
                <a:path w="2212340" h="1447800">
                  <a:moveTo>
                    <a:pt x="0" y="1330959"/>
                  </a:moveTo>
                  <a:lnTo>
                    <a:pt x="0" y="1447799"/>
                  </a:lnTo>
                </a:path>
                <a:path w="2212340" h="1447800">
                  <a:moveTo>
                    <a:pt x="2212340" y="0"/>
                  </a:moveTo>
                  <a:lnTo>
                    <a:pt x="2212340" y="152399"/>
                  </a:lnTo>
                </a:path>
                <a:path w="2212340" h="1447800">
                  <a:moveTo>
                    <a:pt x="2212340" y="266699"/>
                  </a:moveTo>
                  <a:lnTo>
                    <a:pt x="2212340" y="419099"/>
                  </a:lnTo>
                </a:path>
                <a:path w="2212340" h="1447800">
                  <a:moveTo>
                    <a:pt x="2212340" y="533399"/>
                  </a:moveTo>
                  <a:lnTo>
                    <a:pt x="2212340" y="685799"/>
                  </a:lnTo>
                </a:path>
              </a:pathLst>
            </a:custGeom>
            <a:ln w="3810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34000" y="5525770"/>
              <a:ext cx="1270" cy="152400"/>
            </a:xfrm>
            <a:custGeom>
              <a:avLst/>
              <a:gdLst/>
              <a:ahLst/>
              <a:cxnLst/>
              <a:rect l="l" t="t" r="r" b="b"/>
              <a:pathLst>
                <a:path w="1270" h="152400">
                  <a:moveTo>
                    <a:pt x="635" y="-19050"/>
                  </a:moveTo>
                  <a:lnTo>
                    <a:pt x="635" y="171449"/>
                  </a:lnTo>
                </a:path>
              </a:pathLst>
            </a:custGeom>
            <a:ln w="3937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34000" y="5791200"/>
              <a:ext cx="0" cy="381000"/>
            </a:xfrm>
            <a:custGeom>
              <a:avLst/>
              <a:gdLst/>
              <a:ahLst/>
              <a:cxnLst/>
              <a:rect l="l" t="t" r="r" b="b"/>
              <a:pathLst>
                <a:path h="381000">
                  <a:moveTo>
                    <a:pt x="0" y="0"/>
                  </a:moveTo>
                  <a:lnTo>
                    <a:pt x="0" y="152400"/>
                  </a:lnTo>
                </a:path>
                <a:path h="381000">
                  <a:moveTo>
                    <a:pt x="0" y="266700"/>
                  </a:moveTo>
                  <a:lnTo>
                    <a:pt x="0" y="381000"/>
                  </a:lnTo>
                </a:path>
              </a:pathLst>
            </a:custGeom>
            <a:ln w="3810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010400" y="1143000"/>
              <a:ext cx="1905000" cy="398780"/>
            </a:xfrm>
            <a:custGeom>
              <a:avLst/>
              <a:gdLst/>
              <a:ahLst/>
              <a:cxnLst/>
              <a:rect l="l" t="t" r="r" b="b"/>
              <a:pathLst>
                <a:path w="1905000" h="398780">
                  <a:moveTo>
                    <a:pt x="0" y="0"/>
                  </a:moveTo>
                  <a:lnTo>
                    <a:pt x="1905000" y="0"/>
                  </a:lnTo>
                  <a:lnTo>
                    <a:pt x="1905000" y="398779"/>
                  </a:lnTo>
                  <a:lnTo>
                    <a:pt x="0" y="3987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9B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087869" y="1177290"/>
            <a:ext cx="16770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" indent="-45720">
              <a:lnSpc>
                <a:spcPct val="100000"/>
              </a:lnSpc>
              <a:spcBef>
                <a:spcPts val="100"/>
              </a:spcBef>
              <a:buSzPct val="90000"/>
              <a:buFont typeface="Arial"/>
              <a:buChar char="•"/>
              <a:tabLst>
                <a:tab pos="58419" algn="l"/>
              </a:tabLst>
            </a:pPr>
            <a:r>
              <a:rPr sz="1000" spc="-5" dirty="0">
                <a:latin typeface="Verdana"/>
                <a:cs typeface="Verdana"/>
              </a:rPr>
              <a:t>Suppose </a:t>
            </a:r>
            <a:r>
              <a:rPr sz="1000" dirty="0">
                <a:latin typeface="Verdana"/>
                <a:cs typeface="Verdana"/>
              </a:rPr>
              <a:t>that the </a:t>
            </a:r>
            <a:r>
              <a:rPr sz="1000" spc="-5" dirty="0">
                <a:latin typeface="Verdana"/>
                <a:cs typeface="Verdana"/>
              </a:rPr>
              <a:t>price</a:t>
            </a:r>
            <a:r>
              <a:rPr sz="1000" spc="-110" dirty="0">
                <a:latin typeface="Verdana"/>
                <a:cs typeface="Verdana"/>
              </a:rPr>
              <a:t> </a:t>
            </a:r>
            <a:r>
              <a:rPr sz="1000" spc="5" dirty="0">
                <a:latin typeface="Verdana"/>
                <a:cs typeface="Verdana"/>
              </a:rPr>
              <a:t>in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87869" y="1329690"/>
            <a:ext cx="16141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Widget </a:t>
            </a:r>
            <a:r>
              <a:rPr sz="1000" spc="-10" dirty="0">
                <a:latin typeface="Verdana"/>
                <a:cs typeface="Verdana"/>
              </a:rPr>
              <a:t>market </a:t>
            </a:r>
            <a:r>
              <a:rPr sz="1000" spc="5" dirty="0">
                <a:latin typeface="Verdana"/>
                <a:cs typeface="Verdana"/>
              </a:rPr>
              <a:t>is</a:t>
            </a:r>
            <a:r>
              <a:rPr sz="1000" spc="-7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$2.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10400" y="1600200"/>
            <a:ext cx="1905000" cy="3987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207010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At </a:t>
            </a:r>
            <a:r>
              <a:rPr sz="1000" spc="-5" dirty="0">
                <a:latin typeface="Verdana"/>
                <a:cs typeface="Verdana"/>
              </a:rPr>
              <a:t>$2, Quantity supplied  </a:t>
            </a:r>
            <a:r>
              <a:rPr sz="1000" dirty="0">
                <a:latin typeface="Verdana"/>
                <a:cs typeface="Verdana"/>
              </a:rPr>
              <a:t>will be 4</a:t>
            </a:r>
            <a:r>
              <a:rPr sz="1000" spc="-3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Widgets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10400" y="2209800"/>
            <a:ext cx="1905000" cy="5511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560070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At </a:t>
            </a:r>
            <a:r>
              <a:rPr sz="1000" spc="-5" dirty="0">
                <a:latin typeface="Verdana"/>
                <a:cs typeface="Verdana"/>
              </a:rPr>
              <a:t>$2, Quantity  demanded </a:t>
            </a:r>
            <a:r>
              <a:rPr sz="1000" dirty="0">
                <a:latin typeface="Verdana"/>
                <a:cs typeface="Verdana"/>
              </a:rPr>
              <a:t>will be</a:t>
            </a:r>
            <a:r>
              <a:rPr sz="1000" spc="-90" dirty="0">
                <a:latin typeface="Verdana"/>
                <a:cs typeface="Verdana"/>
              </a:rPr>
              <a:t> </a:t>
            </a:r>
            <a:r>
              <a:rPr sz="1000" dirty="0">
                <a:latin typeface="Verdana"/>
                <a:cs typeface="Verdana"/>
              </a:rPr>
              <a:t>8  </a:t>
            </a:r>
            <a:r>
              <a:rPr sz="1000" spc="-5" dirty="0">
                <a:latin typeface="Verdana"/>
                <a:cs typeface="Verdana"/>
              </a:rPr>
              <a:t>Widgets.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10400" y="2895600"/>
            <a:ext cx="1905000" cy="3987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52705" rIns="0" bIns="0" rtlCol="0">
            <a:spAutoFit/>
          </a:bodyPr>
          <a:lstStyle/>
          <a:p>
            <a:pPr marL="90170" marR="361950">
              <a:lnSpc>
                <a:spcPts val="1190"/>
              </a:lnSpc>
              <a:spcBef>
                <a:spcPts val="415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At </a:t>
            </a:r>
            <a:r>
              <a:rPr sz="1000" spc="-5" dirty="0">
                <a:latin typeface="Verdana"/>
                <a:cs typeface="Verdana"/>
              </a:rPr>
              <a:t>$2, there </a:t>
            </a:r>
            <a:r>
              <a:rPr sz="1000" dirty="0">
                <a:latin typeface="Verdana"/>
                <a:cs typeface="Verdana"/>
              </a:rPr>
              <a:t>will </a:t>
            </a:r>
            <a:r>
              <a:rPr sz="1000" spc="-5" dirty="0">
                <a:latin typeface="Verdana"/>
                <a:cs typeface="Verdana"/>
              </a:rPr>
              <a:t>be </a:t>
            </a:r>
            <a:r>
              <a:rPr sz="1000" dirty="0">
                <a:latin typeface="Verdana"/>
                <a:cs typeface="Verdana"/>
              </a:rPr>
              <a:t>a  </a:t>
            </a:r>
            <a:r>
              <a:rPr sz="1000" spc="-5" dirty="0">
                <a:latin typeface="Verdana"/>
                <a:cs typeface="Verdana"/>
              </a:rPr>
              <a:t>shortage of </a:t>
            </a:r>
            <a:r>
              <a:rPr sz="1000" dirty="0">
                <a:latin typeface="Verdana"/>
                <a:cs typeface="Verdana"/>
              </a:rPr>
              <a:t>4</a:t>
            </a:r>
            <a:r>
              <a:rPr sz="1000" spc="-10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Widgets.</a:t>
            </a:r>
            <a:endParaRPr sz="100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018687" y="4719727"/>
            <a:ext cx="1081405" cy="1318895"/>
            <a:chOff x="4018687" y="4719727"/>
            <a:chExt cx="1081405" cy="1318895"/>
          </a:xfrm>
        </p:grpSpPr>
        <p:sp>
          <p:nvSpPr>
            <p:cNvPr id="19" name="object 19"/>
            <p:cNvSpPr/>
            <p:nvPr/>
          </p:nvSpPr>
          <p:spPr>
            <a:xfrm>
              <a:off x="4023359" y="4856480"/>
              <a:ext cx="1071880" cy="1109980"/>
            </a:xfrm>
            <a:custGeom>
              <a:avLst/>
              <a:gdLst/>
              <a:ahLst/>
              <a:cxnLst/>
              <a:rect l="l" t="t" r="r" b="b"/>
              <a:pathLst>
                <a:path w="1071879" h="1109979">
                  <a:moveTo>
                    <a:pt x="0" y="0"/>
                  </a:moveTo>
                  <a:lnTo>
                    <a:pt x="113029" y="392430"/>
                  </a:lnTo>
                  <a:lnTo>
                    <a:pt x="181610" y="326390"/>
                  </a:lnTo>
                  <a:lnTo>
                    <a:pt x="933450" y="1109980"/>
                  </a:lnTo>
                  <a:lnTo>
                    <a:pt x="1071879" y="977900"/>
                  </a:lnTo>
                  <a:lnTo>
                    <a:pt x="318769" y="194310"/>
                  </a:lnTo>
                  <a:lnTo>
                    <a:pt x="387350" y="1282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23359" y="4724400"/>
              <a:ext cx="1071880" cy="1309370"/>
            </a:xfrm>
            <a:custGeom>
              <a:avLst/>
              <a:gdLst/>
              <a:ahLst/>
              <a:cxnLst/>
              <a:rect l="l" t="t" r="r" b="b"/>
              <a:pathLst>
                <a:path w="1071879" h="1309370">
                  <a:moveTo>
                    <a:pt x="1071879" y="1109980"/>
                  </a:moveTo>
                  <a:lnTo>
                    <a:pt x="318769" y="326389"/>
                  </a:lnTo>
                  <a:lnTo>
                    <a:pt x="387350" y="260350"/>
                  </a:lnTo>
                  <a:lnTo>
                    <a:pt x="0" y="132080"/>
                  </a:lnTo>
                  <a:lnTo>
                    <a:pt x="113029" y="524510"/>
                  </a:lnTo>
                  <a:lnTo>
                    <a:pt x="181610" y="458469"/>
                  </a:lnTo>
                  <a:lnTo>
                    <a:pt x="933450" y="1242060"/>
                  </a:lnTo>
                  <a:lnTo>
                    <a:pt x="1071879" y="1109980"/>
                  </a:lnTo>
                  <a:close/>
                </a:path>
                <a:path w="1071879" h="1309370">
                  <a:moveTo>
                    <a:pt x="137160" y="0"/>
                  </a:moveTo>
                  <a:lnTo>
                    <a:pt x="137160" y="0"/>
                  </a:lnTo>
                </a:path>
                <a:path w="1071879" h="1309370">
                  <a:moveTo>
                    <a:pt x="864869" y="1309370"/>
                  </a:moveTo>
                  <a:lnTo>
                    <a:pt x="864869" y="130937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277870" y="5673090"/>
            <a:ext cx="1134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400" spc="-8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2400" spc="-8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400" spc="3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spc="13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spc="-18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-22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2400" spc="-14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7160262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5" dirty="0"/>
              <a:t>Supply </a:t>
            </a:r>
            <a:r>
              <a:rPr sz="4000" spc="-90" dirty="0"/>
              <a:t>and </a:t>
            </a:r>
            <a:r>
              <a:rPr sz="4000" spc="-135" dirty="0"/>
              <a:t>Demand </a:t>
            </a:r>
            <a:r>
              <a:rPr sz="4000" spc="-5" dirty="0"/>
              <a:t>at</a:t>
            </a:r>
            <a:r>
              <a:rPr sz="4000" spc="-145" dirty="0"/>
              <a:t> </a:t>
            </a:r>
            <a:r>
              <a:rPr sz="4000" spc="-175" dirty="0"/>
              <a:t>Work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139" y="1452880"/>
            <a:ext cx="13144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6539" y="1437640"/>
            <a:ext cx="6223635" cy="8369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z="2800" spc="-125" dirty="0">
                <a:latin typeface="Times New Roman"/>
                <a:cs typeface="Times New Roman"/>
              </a:rPr>
              <a:t>When </a:t>
            </a:r>
            <a:r>
              <a:rPr sz="2800" spc="-114" dirty="0">
                <a:latin typeface="Times New Roman"/>
                <a:cs typeface="Times New Roman"/>
              </a:rPr>
              <a:t>operating </a:t>
            </a:r>
            <a:r>
              <a:rPr sz="2800" spc="-95" dirty="0">
                <a:latin typeface="Times New Roman"/>
                <a:cs typeface="Times New Roman"/>
              </a:rPr>
              <a:t>without </a:t>
            </a:r>
            <a:r>
              <a:rPr sz="2800" spc="-65" dirty="0">
                <a:latin typeface="Times New Roman"/>
                <a:cs typeface="Times New Roman"/>
              </a:rPr>
              <a:t>restriction, </a:t>
            </a:r>
            <a:r>
              <a:rPr sz="2800" spc="-70" dirty="0">
                <a:latin typeface="Times New Roman"/>
                <a:cs typeface="Times New Roman"/>
              </a:rPr>
              <a:t>our </a:t>
            </a:r>
            <a:r>
              <a:rPr sz="2800" spc="-105" dirty="0">
                <a:latin typeface="Times New Roman"/>
                <a:cs typeface="Times New Roman"/>
              </a:rPr>
              <a:t>market  </a:t>
            </a:r>
            <a:r>
              <a:rPr sz="2800" spc="-150" dirty="0">
                <a:latin typeface="Times New Roman"/>
                <a:cs typeface="Times New Roman"/>
              </a:rPr>
              <a:t>economy </a:t>
            </a:r>
            <a:r>
              <a:rPr sz="2800" spc="-135" dirty="0">
                <a:latin typeface="Times New Roman"/>
                <a:cs typeface="Times New Roman"/>
              </a:rPr>
              <a:t>eliminates </a:t>
            </a:r>
            <a:r>
              <a:rPr sz="2800" spc="-140" dirty="0">
                <a:latin typeface="Times New Roman"/>
                <a:cs typeface="Times New Roman"/>
              </a:rPr>
              <a:t>shortages </a:t>
            </a:r>
            <a:r>
              <a:rPr sz="2800" spc="-160" dirty="0">
                <a:latin typeface="Times New Roman"/>
                <a:cs typeface="Times New Roman"/>
              </a:rPr>
              <a:t>and</a:t>
            </a:r>
            <a:r>
              <a:rPr sz="2800" spc="9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surpluses.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339" y="2274569"/>
            <a:ext cx="157480" cy="3105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spc="10" dirty="0">
                <a:solidFill>
                  <a:srgbClr val="9A2C1E"/>
                </a:solidFill>
                <a:latin typeface="Arial"/>
                <a:cs typeface="Arial"/>
              </a:rPr>
              <a:t>–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339" y="2924810"/>
            <a:ext cx="157480" cy="3105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spc="10" dirty="0">
                <a:solidFill>
                  <a:srgbClr val="9A2C1E"/>
                </a:solidFill>
                <a:latin typeface="Arial"/>
                <a:cs typeface="Arial"/>
              </a:rPr>
              <a:t>–</a:t>
            </a:r>
            <a:endParaRPr sz="18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45639" y="2261870"/>
            <a:ext cx="6631305" cy="131191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134620">
              <a:lnSpc>
                <a:spcPts val="2370"/>
              </a:lnSpc>
              <a:spcBef>
                <a:spcPts val="405"/>
              </a:spcBef>
            </a:pPr>
            <a:r>
              <a:rPr sz="2200" spc="-65" dirty="0">
                <a:latin typeface="Times New Roman"/>
                <a:cs typeface="Times New Roman"/>
              </a:rPr>
              <a:t>Over </a:t>
            </a:r>
            <a:r>
              <a:rPr sz="2200" spc="-45" dirty="0">
                <a:latin typeface="Times New Roman"/>
                <a:cs typeface="Times New Roman"/>
              </a:rPr>
              <a:t>time, </a:t>
            </a:r>
            <a:r>
              <a:rPr sz="2200" spc="-175" dirty="0">
                <a:latin typeface="Times New Roman"/>
                <a:cs typeface="Times New Roman"/>
              </a:rPr>
              <a:t>a </a:t>
            </a:r>
            <a:r>
              <a:rPr sz="2200" spc="-100" dirty="0">
                <a:latin typeface="Times New Roman"/>
                <a:cs typeface="Times New Roman"/>
              </a:rPr>
              <a:t>surplus </a:t>
            </a:r>
            <a:r>
              <a:rPr sz="2200" spc="-110" dirty="0">
                <a:latin typeface="Times New Roman"/>
                <a:cs typeface="Times New Roman"/>
              </a:rPr>
              <a:t>forces </a:t>
            </a:r>
            <a:r>
              <a:rPr sz="2200" spc="-70" dirty="0">
                <a:latin typeface="Times New Roman"/>
                <a:cs typeface="Times New Roman"/>
              </a:rPr>
              <a:t>the </a:t>
            </a:r>
            <a:r>
              <a:rPr sz="2200" spc="-85" dirty="0">
                <a:latin typeface="Times New Roman"/>
                <a:cs typeface="Times New Roman"/>
              </a:rPr>
              <a:t>price </a:t>
            </a:r>
            <a:r>
              <a:rPr sz="2200" spc="-105" dirty="0">
                <a:latin typeface="Times New Roman"/>
                <a:cs typeface="Times New Roman"/>
              </a:rPr>
              <a:t>down </a:t>
            </a:r>
            <a:r>
              <a:rPr sz="2200" spc="-120" dirty="0">
                <a:latin typeface="Times New Roman"/>
                <a:cs typeface="Times New Roman"/>
              </a:rPr>
              <a:t>and </a:t>
            </a:r>
            <a:r>
              <a:rPr sz="2200" spc="-175" dirty="0">
                <a:latin typeface="Times New Roman"/>
                <a:cs typeface="Times New Roman"/>
              </a:rPr>
              <a:t>a </a:t>
            </a:r>
            <a:r>
              <a:rPr sz="2200" spc="-105" dirty="0">
                <a:latin typeface="Times New Roman"/>
                <a:cs typeface="Times New Roman"/>
              </a:rPr>
              <a:t>shortage </a:t>
            </a:r>
            <a:r>
              <a:rPr sz="2200" spc="-110" dirty="0">
                <a:latin typeface="Times New Roman"/>
                <a:cs typeface="Times New Roman"/>
              </a:rPr>
              <a:t>forces  </a:t>
            </a:r>
            <a:r>
              <a:rPr sz="2200" spc="-70" dirty="0">
                <a:latin typeface="Times New Roman"/>
                <a:cs typeface="Times New Roman"/>
              </a:rPr>
              <a:t>the </a:t>
            </a:r>
            <a:r>
              <a:rPr sz="2200" spc="-85" dirty="0">
                <a:latin typeface="Times New Roman"/>
                <a:cs typeface="Times New Roman"/>
              </a:rPr>
              <a:t>price </a:t>
            </a:r>
            <a:r>
              <a:rPr sz="2200" spc="-95" dirty="0">
                <a:latin typeface="Times New Roman"/>
                <a:cs typeface="Times New Roman"/>
              </a:rPr>
              <a:t>up </a:t>
            </a:r>
            <a:r>
              <a:rPr sz="2200" spc="-75" dirty="0">
                <a:latin typeface="Times New Roman"/>
                <a:cs typeface="Times New Roman"/>
              </a:rPr>
              <a:t>until </a:t>
            </a:r>
            <a:r>
              <a:rPr sz="2200" spc="-125" dirty="0">
                <a:latin typeface="Times New Roman"/>
                <a:cs typeface="Times New Roman"/>
              </a:rPr>
              <a:t>supply and </a:t>
            </a:r>
            <a:r>
              <a:rPr sz="2200" spc="-114" dirty="0">
                <a:latin typeface="Times New Roman"/>
                <a:cs typeface="Times New Roman"/>
              </a:rPr>
              <a:t>demand </a:t>
            </a:r>
            <a:r>
              <a:rPr sz="2200" spc="-85" dirty="0">
                <a:latin typeface="Times New Roman"/>
                <a:cs typeface="Times New Roman"/>
              </a:rPr>
              <a:t>are</a:t>
            </a:r>
            <a:r>
              <a:rPr sz="2200" spc="200" dirty="0">
                <a:latin typeface="Times New Roman"/>
                <a:cs typeface="Times New Roman"/>
              </a:rPr>
              <a:t> </a:t>
            </a:r>
            <a:r>
              <a:rPr sz="2200" spc="-100" dirty="0">
                <a:latin typeface="Times New Roman"/>
                <a:cs typeface="Times New Roman"/>
              </a:rPr>
              <a:t>balanced.</a:t>
            </a: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ts val="2370"/>
              </a:lnSpc>
              <a:spcBef>
                <a:spcPts val="375"/>
              </a:spcBef>
            </a:pPr>
            <a:r>
              <a:rPr sz="2200" spc="-114" dirty="0">
                <a:latin typeface="Times New Roman"/>
                <a:cs typeface="Times New Roman"/>
              </a:rPr>
              <a:t>The </a:t>
            </a:r>
            <a:r>
              <a:rPr sz="2200" spc="-75" dirty="0">
                <a:latin typeface="Times New Roman"/>
                <a:cs typeface="Times New Roman"/>
              </a:rPr>
              <a:t>point </a:t>
            </a:r>
            <a:r>
              <a:rPr sz="2200" spc="-90" dirty="0">
                <a:latin typeface="Times New Roman"/>
                <a:cs typeface="Times New Roman"/>
              </a:rPr>
              <a:t>where </a:t>
            </a:r>
            <a:r>
              <a:rPr sz="2200" spc="-100" dirty="0">
                <a:latin typeface="Times New Roman"/>
                <a:cs typeface="Times New Roman"/>
              </a:rPr>
              <a:t>they </a:t>
            </a:r>
            <a:r>
              <a:rPr sz="2200" spc="-135" dirty="0">
                <a:latin typeface="Times New Roman"/>
                <a:cs typeface="Times New Roman"/>
              </a:rPr>
              <a:t>achieve </a:t>
            </a:r>
            <a:r>
              <a:rPr sz="2200" spc="-125" dirty="0">
                <a:latin typeface="Times New Roman"/>
                <a:cs typeface="Times New Roman"/>
              </a:rPr>
              <a:t>balance </a:t>
            </a:r>
            <a:r>
              <a:rPr sz="2200" spc="-140" dirty="0">
                <a:latin typeface="Times New Roman"/>
                <a:cs typeface="Times New Roman"/>
              </a:rPr>
              <a:t>is </a:t>
            </a:r>
            <a:r>
              <a:rPr sz="2200" spc="-70" dirty="0">
                <a:latin typeface="Times New Roman"/>
                <a:cs typeface="Times New Roman"/>
              </a:rPr>
              <a:t>the </a:t>
            </a:r>
            <a:r>
              <a:rPr sz="2200" b="1" spc="-65" dirty="0">
                <a:latin typeface="Arial"/>
                <a:cs typeface="Arial"/>
              </a:rPr>
              <a:t>equilibrium </a:t>
            </a:r>
            <a:r>
              <a:rPr sz="2200" b="1" spc="-55" dirty="0">
                <a:latin typeface="Arial"/>
                <a:cs typeface="Arial"/>
              </a:rPr>
              <a:t>price</a:t>
            </a:r>
            <a:r>
              <a:rPr sz="2200" spc="-55" dirty="0">
                <a:latin typeface="Times New Roman"/>
                <a:cs typeface="Times New Roman"/>
              </a:rPr>
              <a:t>.  </a:t>
            </a:r>
            <a:r>
              <a:rPr sz="2200" spc="-135" dirty="0">
                <a:latin typeface="Times New Roman"/>
                <a:cs typeface="Times New Roman"/>
              </a:rPr>
              <a:t>At </a:t>
            </a:r>
            <a:r>
              <a:rPr sz="2200" spc="-100" dirty="0">
                <a:latin typeface="Times New Roman"/>
                <a:cs typeface="Times New Roman"/>
              </a:rPr>
              <a:t>this </a:t>
            </a:r>
            <a:r>
              <a:rPr sz="2200" spc="-55" dirty="0">
                <a:latin typeface="Times New Roman"/>
                <a:cs typeface="Times New Roman"/>
              </a:rPr>
              <a:t>price, </a:t>
            </a:r>
            <a:r>
              <a:rPr sz="2200" spc="-70" dirty="0">
                <a:latin typeface="Times New Roman"/>
                <a:cs typeface="Times New Roman"/>
              </a:rPr>
              <a:t>neither </a:t>
            </a:r>
            <a:r>
              <a:rPr sz="2200" spc="-175" dirty="0">
                <a:latin typeface="Times New Roman"/>
                <a:cs typeface="Times New Roman"/>
              </a:rPr>
              <a:t>a </a:t>
            </a:r>
            <a:r>
              <a:rPr sz="2200" spc="-100" dirty="0">
                <a:latin typeface="Times New Roman"/>
                <a:cs typeface="Times New Roman"/>
              </a:rPr>
              <a:t>surplus </a:t>
            </a:r>
            <a:r>
              <a:rPr sz="2200" spc="-60" dirty="0">
                <a:latin typeface="Times New Roman"/>
                <a:cs typeface="Times New Roman"/>
              </a:rPr>
              <a:t>nor </a:t>
            </a:r>
            <a:r>
              <a:rPr sz="2200" spc="-175" dirty="0">
                <a:latin typeface="Times New Roman"/>
                <a:cs typeface="Times New Roman"/>
              </a:rPr>
              <a:t>a </a:t>
            </a:r>
            <a:r>
              <a:rPr sz="2200" spc="-105" dirty="0">
                <a:latin typeface="Times New Roman"/>
                <a:cs typeface="Times New Roman"/>
              </a:rPr>
              <a:t>shortage</a:t>
            </a:r>
            <a:r>
              <a:rPr sz="2200" spc="290" dirty="0">
                <a:latin typeface="Times New Roman"/>
                <a:cs typeface="Times New Roman"/>
              </a:rPr>
              <a:t> </a:t>
            </a:r>
            <a:r>
              <a:rPr sz="2200" spc="-80" dirty="0">
                <a:latin typeface="Times New Roman"/>
                <a:cs typeface="Times New Roman"/>
              </a:rPr>
              <a:t>exists.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139" y="3597909"/>
            <a:ext cx="11620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5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26539" y="3585209"/>
            <a:ext cx="6506845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80" dirty="0">
                <a:latin typeface="Times New Roman"/>
                <a:cs typeface="Times New Roman"/>
              </a:rPr>
              <a:t>Once </a:t>
            </a:r>
            <a:r>
              <a:rPr sz="2400" spc="-75" dirty="0">
                <a:latin typeface="Times New Roman"/>
                <a:cs typeface="Times New Roman"/>
              </a:rPr>
              <a:t>the </a:t>
            </a:r>
            <a:r>
              <a:rPr sz="2400" spc="-90" dirty="0">
                <a:latin typeface="Times New Roman"/>
                <a:cs typeface="Times New Roman"/>
              </a:rPr>
              <a:t>market </a:t>
            </a:r>
            <a:r>
              <a:rPr sz="2400" spc="-85" dirty="0">
                <a:latin typeface="Times New Roman"/>
                <a:cs typeface="Times New Roman"/>
              </a:rPr>
              <a:t>price </a:t>
            </a:r>
            <a:r>
              <a:rPr sz="2400" spc="-120" dirty="0">
                <a:latin typeface="Times New Roman"/>
                <a:cs typeface="Times New Roman"/>
              </a:rPr>
              <a:t>reaches </a:t>
            </a:r>
            <a:r>
              <a:rPr sz="2400" spc="-85" dirty="0">
                <a:latin typeface="Times New Roman"/>
                <a:cs typeface="Times New Roman"/>
              </a:rPr>
              <a:t>equilibrium, </a:t>
            </a:r>
            <a:r>
              <a:rPr sz="2400" spc="-45" dirty="0">
                <a:latin typeface="Times New Roman"/>
                <a:cs typeface="Times New Roman"/>
              </a:rPr>
              <a:t>it </a:t>
            </a:r>
            <a:r>
              <a:rPr sz="2400" spc="-95" dirty="0">
                <a:latin typeface="Times New Roman"/>
                <a:cs typeface="Times New Roman"/>
              </a:rPr>
              <a:t>tends </a:t>
            </a:r>
            <a:r>
              <a:rPr sz="2400" spc="-45" dirty="0">
                <a:latin typeface="Times New Roman"/>
                <a:cs typeface="Times New Roman"/>
              </a:rPr>
              <a:t>to </a:t>
            </a:r>
            <a:r>
              <a:rPr sz="2400" spc="-140" dirty="0">
                <a:latin typeface="Times New Roman"/>
                <a:cs typeface="Times New Roman"/>
              </a:rPr>
              <a:t>stay  </a:t>
            </a:r>
            <a:r>
              <a:rPr sz="2400" spc="-60" dirty="0">
                <a:latin typeface="Times New Roman"/>
                <a:cs typeface="Times New Roman"/>
              </a:rPr>
              <a:t>there </a:t>
            </a:r>
            <a:r>
              <a:rPr sz="2400" spc="-75" dirty="0">
                <a:latin typeface="Times New Roman"/>
                <a:cs typeface="Times New Roman"/>
              </a:rPr>
              <a:t>until </a:t>
            </a:r>
            <a:r>
              <a:rPr sz="2400" spc="-70" dirty="0">
                <a:latin typeface="Times New Roman"/>
                <a:cs typeface="Times New Roman"/>
              </a:rPr>
              <a:t>either </a:t>
            </a:r>
            <a:r>
              <a:rPr sz="2400" spc="-130" dirty="0">
                <a:latin typeface="Times New Roman"/>
                <a:cs typeface="Times New Roman"/>
              </a:rPr>
              <a:t>supply </a:t>
            </a:r>
            <a:r>
              <a:rPr sz="2400" spc="-40" dirty="0">
                <a:latin typeface="Times New Roman"/>
                <a:cs typeface="Times New Roman"/>
              </a:rPr>
              <a:t>or </a:t>
            </a:r>
            <a:r>
              <a:rPr sz="2400" spc="-125" dirty="0">
                <a:latin typeface="Times New Roman"/>
                <a:cs typeface="Times New Roman"/>
              </a:rPr>
              <a:t>demand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changes.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0339" y="4305300"/>
            <a:ext cx="157480" cy="3105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spc="10" dirty="0">
                <a:solidFill>
                  <a:srgbClr val="9A2C1E"/>
                </a:solidFill>
                <a:latin typeface="Arial"/>
                <a:cs typeface="Arial"/>
              </a:rPr>
              <a:t>–</a:t>
            </a:r>
            <a:endParaRPr sz="1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45639" y="4292600"/>
            <a:ext cx="6548120" cy="66294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5"/>
              </a:spcBef>
            </a:pPr>
            <a:r>
              <a:rPr sz="2200" spc="-100" dirty="0">
                <a:latin typeface="Times New Roman"/>
                <a:cs typeface="Times New Roman"/>
              </a:rPr>
              <a:t>When </a:t>
            </a:r>
            <a:r>
              <a:rPr sz="2200" spc="-70" dirty="0">
                <a:latin typeface="Times New Roman"/>
                <a:cs typeface="Times New Roman"/>
              </a:rPr>
              <a:t>that </a:t>
            </a:r>
            <a:r>
              <a:rPr sz="2200" spc="-100" dirty="0">
                <a:latin typeface="Times New Roman"/>
                <a:cs typeface="Times New Roman"/>
              </a:rPr>
              <a:t>happens, </a:t>
            </a:r>
            <a:r>
              <a:rPr sz="2200" spc="-175" dirty="0">
                <a:latin typeface="Times New Roman"/>
                <a:cs typeface="Times New Roman"/>
              </a:rPr>
              <a:t>a </a:t>
            </a:r>
            <a:r>
              <a:rPr sz="2200" spc="-80" dirty="0">
                <a:latin typeface="Times New Roman"/>
                <a:cs typeface="Times New Roman"/>
              </a:rPr>
              <a:t>temporary </a:t>
            </a:r>
            <a:r>
              <a:rPr sz="2200" spc="-100" dirty="0">
                <a:latin typeface="Times New Roman"/>
                <a:cs typeface="Times New Roman"/>
              </a:rPr>
              <a:t>surplus </a:t>
            </a:r>
            <a:r>
              <a:rPr sz="2200" spc="-40" dirty="0">
                <a:latin typeface="Times New Roman"/>
                <a:cs typeface="Times New Roman"/>
              </a:rPr>
              <a:t>or </a:t>
            </a:r>
            <a:r>
              <a:rPr sz="2200" spc="-105" dirty="0">
                <a:latin typeface="Times New Roman"/>
                <a:cs typeface="Times New Roman"/>
              </a:rPr>
              <a:t>shortage occurs </a:t>
            </a:r>
            <a:r>
              <a:rPr sz="2200" spc="-75" dirty="0">
                <a:latin typeface="Times New Roman"/>
                <a:cs typeface="Times New Roman"/>
              </a:rPr>
              <a:t>until  </a:t>
            </a:r>
            <a:r>
              <a:rPr sz="2200" spc="-70" dirty="0">
                <a:latin typeface="Times New Roman"/>
                <a:cs typeface="Times New Roman"/>
              </a:rPr>
              <a:t>the </a:t>
            </a:r>
            <a:r>
              <a:rPr sz="2200" spc="-85" dirty="0">
                <a:latin typeface="Times New Roman"/>
                <a:cs typeface="Times New Roman"/>
              </a:rPr>
              <a:t>price </a:t>
            </a:r>
            <a:r>
              <a:rPr sz="2200" spc="-114" dirty="0">
                <a:latin typeface="Times New Roman"/>
                <a:cs typeface="Times New Roman"/>
              </a:rPr>
              <a:t>adjusts </a:t>
            </a:r>
            <a:r>
              <a:rPr sz="2200" spc="-35" dirty="0">
                <a:latin typeface="Times New Roman"/>
                <a:cs typeface="Times New Roman"/>
              </a:rPr>
              <a:t>to </a:t>
            </a:r>
            <a:r>
              <a:rPr sz="2200" spc="-105" dirty="0">
                <a:latin typeface="Times New Roman"/>
                <a:cs typeface="Times New Roman"/>
              </a:rPr>
              <a:t>reach </a:t>
            </a:r>
            <a:r>
              <a:rPr sz="2200" spc="-175" dirty="0">
                <a:latin typeface="Times New Roman"/>
                <a:cs typeface="Times New Roman"/>
              </a:rPr>
              <a:t>a </a:t>
            </a:r>
            <a:r>
              <a:rPr sz="2200" spc="-100" dirty="0">
                <a:latin typeface="Times New Roman"/>
                <a:cs typeface="Times New Roman"/>
              </a:rPr>
              <a:t>new equilibrium</a:t>
            </a:r>
            <a:r>
              <a:rPr sz="2200" spc="180" dirty="0">
                <a:latin typeface="Times New Roman"/>
                <a:cs typeface="Times New Roman"/>
              </a:rPr>
              <a:t> </a:t>
            </a:r>
            <a:r>
              <a:rPr sz="2200" spc="-60" dirty="0">
                <a:latin typeface="Times New Roman"/>
                <a:cs typeface="Times New Roman"/>
              </a:rPr>
              <a:t>price.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68554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65" dirty="0"/>
              <a:t>Supply </a:t>
            </a:r>
            <a:r>
              <a:rPr sz="4000" spc="-90" dirty="0"/>
              <a:t>and </a:t>
            </a:r>
            <a:r>
              <a:rPr sz="4000" spc="-135" dirty="0"/>
              <a:t>Demand </a:t>
            </a:r>
            <a:r>
              <a:rPr sz="4000" spc="-5" dirty="0"/>
              <a:t>at</a:t>
            </a:r>
            <a:r>
              <a:rPr sz="4000" spc="-145" dirty="0"/>
              <a:t> </a:t>
            </a:r>
            <a:r>
              <a:rPr sz="4000" spc="-175" dirty="0"/>
              <a:t>Work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381000" y="1143000"/>
            <a:ext cx="8620760" cy="5715000"/>
            <a:chOff x="298450" y="1143000"/>
            <a:chExt cx="8620760" cy="5715000"/>
          </a:xfrm>
        </p:grpSpPr>
        <p:sp>
          <p:nvSpPr>
            <p:cNvPr id="4" name="object 4"/>
            <p:cNvSpPr/>
            <p:nvPr/>
          </p:nvSpPr>
          <p:spPr>
            <a:xfrm>
              <a:off x="298450" y="1292860"/>
              <a:ext cx="8620760" cy="55651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94410" y="4038600"/>
              <a:ext cx="2283460" cy="0"/>
            </a:xfrm>
            <a:custGeom>
              <a:avLst/>
              <a:gdLst/>
              <a:ahLst/>
              <a:cxnLst/>
              <a:rect l="l" t="t" r="r" b="b"/>
              <a:pathLst>
                <a:path w="2283460">
                  <a:moveTo>
                    <a:pt x="0" y="0"/>
                  </a:moveTo>
                  <a:lnTo>
                    <a:pt x="152400" y="0"/>
                  </a:lnTo>
                </a:path>
                <a:path w="2283460">
                  <a:moveTo>
                    <a:pt x="266700" y="0"/>
                  </a:moveTo>
                  <a:lnTo>
                    <a:pt x="419100" y="0"/>
                  </a:lnTo>
                </a:path>
                <a:path w="2283460">
                  <a:moveTo>
                    <a:pt x="533400" y="0"/>
                  </a:moveTo>
                  <a:lnTo>
                    <a:pt x="685800" y="0"/>
                  </a:lnTo>
                </a:path>
                <a:path w="2283460">
                  <a:moveTo>
                    <a:pt x="798830" y="0"/>
                  </a:moveTo>
                  <a:lnTo>
                    <a:pt x="951230" y="0"/>
                  </a:lnTo>
                </a:path>
                <a:path w="2283460">
                  <a:moveTo>
                    <a:pt x="1065530" y="0"/>
                  </a:moveTo>
                  <a:lnTo>
                    <a:pt x="1217930" y="0"/>
                  </a:lnTo>
                </a:path>
                <a:path w="2283460">
                  <a:moveTo>
                    <a:pt x="1332230" y="0"/>
                  </a:moveTo>
                  <a:lnTo>
                    <a:pt x="1484630" y="0"/>
                  </a:lnTo>
                </a:path>
                <a:path w="2283460">
                  <a:moveTo>
                    <a:pt x="1598930" y="0"/>
                  </a:moveTo>
                  <a:lnTo>
                    <a:pt x="1751330" y="0"/>
                  </a:lnTo>
                </a:path>
                <a:path w="2283460">
                  <a:moveTo>
                    <a:pt x="1864360" y="0"/>
                  </a:moveTo>
                  <a:lnTo>
                    <a:pt x="2016760" y="0"/>
                  </a:lnTo>
                </a:path>
                <a:path w="2283460">
                  <a:moveTo>
                    <a:pt x="2131060" y="0"/>
                  </a:moveTo>
                  <a:lnTo>
                    <a:pt x="2283460" y="0"/>
                  </a:lnTo>
                </a:path>
              </a:pathLst>
            </a:custGeom>
            <a:ln w="3810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32810" y="4038600"/>
              <a:ext cx="152400" cy="1270"/>
            </a:xfrm>
            <a:custGeom>
              <a:avLst/>
              <a:gdLst/>
              <a:ahLst/>
              <a:cxnLst/>
              <a:rect l="l" t="t" r="r" b="b"/>
              <a:pathLst>
                <a:path w="152400" h="1270">
                  <a:moveTo>
                    <a:pt x="-19050" y="635"/>
                  </a:moveTo>
                  <a:lnTo>
                    <a:pt x="171450" y="635"/>
                  </a:lnTo>
                </a:path>
              </a:pathLst>
            </a:custGeom>
            <a:ln w="39369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61410" y="4038600"/>
              <a:ext cx="3881120" cy="0"/>
            </a:xfrm>
            <a:custGeom>
              <a:avLst/>
              <a:gdLst/>
              <a:ahLst/>
              <a:cxnLst/>
              <a:rect l="l" t="t" r="r" b="b"/>
              <a:pathLst>
                <a:path w="3881120">
                  <a:moveTo>
                    <a:pt x="0" y="0"/>
                  </a:moveTo>
                  <a:lnTo>
                    <a:pt x="152400" y="0"/>
                  </a:lnTo>
                </a:path>
                <a:path w="3881120">
                  <a:moveTo>
                    <a:pt x="265429" y="0"/>
                  </a:moveTo>
                  <a:lnTo>
                    <a:pt x="417829" y="0"/>
                  </a:lnTo>
                </a:path>
                <a:path w="3881120">
                  <a:moveTo>
                    <a:pt x="532129" y="0"/>
                  </a:moveTo>
                  <a:lnTo>
                    <a:pt x="684529" y="0"/>
                  </a:lnTo>
                </a:path>
                <a:path w="3881120">
                  <a:moveTo>
                    <a:pt x="798829" y="0"/>
                  </a:moveTo>
                  <a:lnTo>
                    <a:pt x="951229" y="0"/>
                  </a:lnTo>
                </a:path>
                <a:path w="3881120">
                  <a:moveTo>
                    <a:pt x="1065529" y="0"/>
                  </a:moveTo>
                  <a:lnTo>
                    <a:pt x="1217929" y="0"/>
                  </a:lnTo>
                </a:path>
                <a:path w="3881120">
                  <a:moveTo>
                    <a:pt x="1332229" y="0"/>
                  </a:moveTo>
                  <a:lnTo>
                    <a:pt x="1483360" y="0"/>
                  </a:lnTo>
                </a:path>
                <a:path w="3881120">
                  <a:moveTo>
                    <a:pt x="1597660" y="0"/>
                  </a:moveTo>
                  <a:lnTo>
                    <a:pt x="1750060" y="0"/>
                  </a:lnTo>
                </a:path>
                <a:path w="3881120">
                  <a:moveTo>
                    <a:pt x="1864360" y="0"/>
                  </a:moveTo>
                  <a:lnTo>
                    <a:pt x="2016760" y="0"/>
                  </a:lnTo>
                </a:path>
                <a:path w="3881120">
                  <a:moveTo>
                    <a:pt x="2131060" y="0"/>
                  </a:moveTo>
                  <a:lnTo>
                    <a:pt x="2283460" y="0"/>
                  </a:lnTo>
                </a:path>
                <a:path w="3881120">
                  <a:moveTo>
                    <a:pt x="2397760" y="0"/>
                  </a:moveTo>
                  <a:lnTo>
                    <a:pt x="2550160" y="0"/>
                  </a:lnTo>
                </a:path>
                <a:path w="3881120">
                  <a:moveTo>
                    <a:pt x="2663190" y="0"/>
                  </a:moveTo>
                  <a:lnTo>
                    <a:pt x="2815590" y="0"/>
                  </a:lnTo>
                </a:path>
                <a:path w="3881120">
                  <a:moveTo>
                    <a:pt x="2929890" y="0"/>
                  </a:moveTo>
                  <a:lnTo>
                    <a:pt x="3082290" y="0"/>
                  </a:lnTo>
                </a:path>
                <a:path w="3881120">
                  <a:moveTo>
                    <a:pt x="3196590" y="0"/>
                  </a:moveTo>
                  <a:lnTo>
                    <a:pt x="3348990" y="0"/>
                  </a:lnTo>
                </a:path>
                <a:path w="3881120">
                  <a:moveTo>
                    <a:pt x="3463290" y="0"/>
                  </a:moveTo>
                  <a:lnTo>
                    <a:pt x="3615690" y="0"/>
                  </a:lnTo>
                </a:path>
                <a:path w="3881120">
                  <a:moveTo>
                    <a:pt x="3728719" y="0"/>
                  </a:moveTo>
                  <a:lnTo>
                    <a:pt x="3881119" y="0"/>
                  </a:lnTo>
                </a:path>
              </a:pathLst>
            </a:custGeom>
            <a:ln w="38100">
              <a:solidFill>
                <a:srgbClr val="A18D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10400" y="1143000"/>
              <a:ext cx="1905000" cy="398780"/>
            </a:xfrm>
            <a:custGeom>
              <a:avLst/>
              <a:gdLst/>
              <a:ahLst/>
              <a:cxnLst/>
              <a:rect l="l" t="t" r="r" b="b"/>
              <a:pathLst>
                <a:path w="1905000" h="398780">
                  <a:moveTo>
                    <a:pt x="0" y="0"/>
                  </a:moveTo>
                  <a:lnTo>
                    <a:pt x="1905000" y="0"/>
                  </a:lnTo>
                  <a:lnTo>
                    <a:pt x="1905000" y="398779"/>
                  </a:lnTo>
                  <a:lnTo>
                    <a:pt x="0" y="3987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9B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087869" y="1177290"/>
            <a:ext cx="16770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" indent="-45720">
              <a:lnSpc>
                <a:spcPct val="100000"/>
              </a:lnSpc>
              <a:spcBef>
                <a:spcPts val="100"/>
              </a:spcBef>
              <a:buSzPct val="90000"/>
              <a:buFont typeface="Arial"/>
              <a:buChar char="•"/>
              <a:tabLst>
                <a:tab pos="58419" algn="l"/>
              </a:tabLst>
            </a:pPr>
            <a:r>
              <a:rPr sz="1000" spc="-5" dirty="0">
                <a:latin typeface="Verdana"/>
                <a:cs typeface="Verdana"/>
              </a:rPr>
              <a:t>Suppose </a:t>
            </a:r>
            <a:r>
              <a:rPr sz="1000" dirty="0">
                <a:latin typeface="Verdana"/>
                <a:cs typeface="Verdana"/>
              </a:rPr>
              <a:t>that the </a:t>
            </a:r>
            <a:r>
              <a:rPr sz="1000" spc="-5" dirty="0">
                <a:latin typeface="Verdana"/>
                <a:cs typeface="Verdana"/>
              </a:rPr>
              <a:t>price</a:t>
            </a:r>
            <a:r>
              <a:rPr sz="1000" spc="-110" dirty="0">
                <a:latin typeface="Verdana"/>
                <a:cs typeface="Verdana"/>
              </a:rPr>
              <a:t> </a:t>
            </a:r>
            <a:r>
              <a:rPr sz="1000" spc="5" dirty="0">
                <a:latin typeface="Verdana"/>
                <a:cs typeface="Verdana"/>
              </a:rPr>
              <a:t>in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7869" y="1329690"/>
            <a:ext cx="16141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Widget </a:t>
            </a:r>
            <a:r>
              <a:rPr sz="1000" spc="-10" dirty="0">
                <a:latin typeface="Verdana"/>
                <a:cs typeface="Verdana"/>
              </a:rPr>
              <a:t>market </a:t>
            </a:r>
            <a:r>
              <a:rPr sz="1000" spc="5" dirty="0">
                <a:latin typeface="Verdana"/>
                <a:cs typeface="Verdana"/>
              </a:rPr>
              <a:t>is</a:t>
            </a:r>
            <a:r>
              <a:rPr sz="1000" spc="-7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$3.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10400" y="1676400"/>
            <a:ext cx="1905000" cy="3987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207010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At </a:t>
            </a:r>
            <a:r>
              <a:rPr sz="1000" spc="-5" dirty="0">
                <a:latin typeface="Verdana"/>
                <a:cs typeface="Verdana"/>
              </a:rPr>
              <a:t>$3, Quantity supplied  </a:t>
            </a:r>
            <a:r>
              <a:rPr sz="1000" dirty="0">
                <a:latin typeface="Verdana"/>
                <a:cs typeface="Verdana"/>
              </a:rPr>
              <a:t>will be 6</a:t>
            </a:r>
            <a:r>
              <a:rPr sz="1000" spc="-35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Widgets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10400" y="2209800"/>
            <a:ext cx="1905000" cy="5511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560070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At </a:t>
            </a:r>
            <a:r>
              <a:rPr sz="1000" spc="-5" dirty="0">
                <a:latin typeface="Verdana"/>
                <a:cs typeface="Verdana"/>
              </a:rPr>
              <a:t>$3, Quantity  demanded </a:t>
            </a:r>
            <a:r>
              <a:rPr sz="1000" dirty="0">
                <a:latin typeface="Verdana"/>
                <a:cs typeface="Verdana"/>
              </a:rPr>
              <a:t>will be</a:t>
            </a:r>
            <a:r>
              <a:rPr sz="1000" spc="-90" dirty="0">
                <a:latin typeface="Verdana"/>
                <a:cs typeface="Verdana"/>
              </a:rPr>
              <a:t> </a:t>
            </a:r>
            <a:r>
              <a:rPr sz="1000" dirty="0">
                <a:latin typeface="Verdana"/>
                <a:cs typeface="Verdana"/>
              </a:rPr>
              <a:t>6  </a:t>
            </a:r>
            <a:r>
              <a:rPr sz="1000" spc="-5" dirty="0">
                <a:latin typeface="Verdana"/>
                <a:cs typeface="Verdana"/>
              </a:rPr>
              <a:t>Widgets.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10400" y="2895600"/>
            <a:ext cx="1905000" cy="5511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436245">
              <a:lnSpc>
                <a:spcPct val="1000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At </a:t>
            </a:r>
            <a:r>
              <a:rPr sz="1000" spc="-5" dirty="0">
                <a:latin typeface="Verdana"/>
                <a:cs typeface="Verdana"/>
              </a:rPr>
              <a:t>$3, there </a:t>
            </a:r>
            <a:r>
              <a:rPr sz="1000" dirty="0">
                <a:latin typeface="Verdana"/>
                <a:cs typeface="Verdana"/>
              </a:rPr>
              <a:t>will </a:t>
            </a:r>
            <a:r>
              <a:rPr sz="1000" spc="-5" dirty="0">
                <a:latin typeface="Verdana"/>
                <a:cs typeface="Verdana"/>
              </a:rPr>
              <a:t>be  neither </a:t>
            </a:r>
            <a:r>
              <a:rPr sz="1000" dirty="0">
                <a:latin typeface="Verdana"/>
                <a:cs typeface="Verdana"/>
              </a:rPr>
              <a:t>a surplus </a:t>
            </a:r>
            <a:r>
              <a:rPr sz="1000" spc="-5" dirty="0">
                <a:latin typeface="Verdana"/>
                <a:cs typeface="Verdana"/>
              </a:rPr>
              <a:t>or</a:t>
            </a:r>
            <a:r>
              <a:rPr sz="1000" spc="-125" dirty="0">
                <a:latin typeface="Verdana"/>
                <a:cs typeface="Verdana"/>
              </a:rPr>
              <a:t> </a:t>
            </a:r>
            <a:r>
              <a:rPr sz="1000" dirty="0">
                <a:latin typeface="Verdana"/>
                <a:cs typeface="Verdana"/>
              </a:rPr>
              <a:t>a  </a:t>
            </a:r>
            <a:r>
              <a:rPr sz="1000" spc="-5" dirty="0">
                <a:latin typeface="Verdana"/>
                <a:cs typeface="Verdana"/>
              </a:rPr>
              <a:t>shortage.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73888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67739" y="1437640"/>
            <a:ext cx="7526655" cy="3580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525" spc="-142" baseline="9456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800" spc="-95" dirty="0">
                <a:latin typeface="Arial" pitchFamily="34" charset="0"/>
                <a:cs typeface="Arial" pitchFamily="34" charset="0"/>
              </a:rPr>
              <a:t>A </a:t>
            </a:r>
            <a:r>
              <a:rPr sz="2800" spc="-350">
                <a:latin typeface="Arial" pitchFamily="34" charset="0"/>
                <a:cs typeface="Arial" pitchFamily="34" charset="0"/>
              </a:rPr>
              <a:t>demand </a:t>
            </a:r>
            <a:r>
              <a:rPr lang="en-US" sz="2800" spc="-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800" spc="-320" smtClean="0">
                <a:latin typeface="Arial" pitchFamily="34" charset="0"/>
                <a:cs typeface="Arial" pitchFamily="34" charset="0"/>
              </a:rPr>
              <a:t>schedule </a:t>
            </a:r>
            <a:r>
              <a:rPr lang="en-US" sz="2800" spc="-32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800" spc="-380" smtClean="0">
                <a:latin typeface="Arial" pitchFamily="34" charset="0"/>
                <a:cs typeface="Arial" pitchFamily="34" charset="0"/>
              </a:rPr>
              <a:t>can</a:t>
            </a:r>
            <a:r>
              <a:rPr lang="en-US" sz="2800" spc="-38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800" spc="-380" smtClean="0">
                <a:latin typeface="Arial" pitchFamily="34" charset="0"/>
                <a:cs typeface="Arial" pitchFamily="34" charset="0"/>
              </a:rPr>
              <a:t> </a:t>
            </a:r>
            <a:r>
              <a:rPr sz="2800" spc="-370">
                <a:latin typeface="Arial" pitchFamily="34" charset="0"/>
                <a:cs typeface="Arial" pitchFamily="34" charset="0"/>
              </a:rPr>
              <a:t>be </a:t>
            </a:r>
            <a:r>
              <a:rPr lang="en-US" sz="2800" spc="-37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800" spc="-320" smtClean="0">
                <a:latin typeface="Arial" pitchFamily="34" charset="0"/>
                <a:cs typeface="Arial" pitchFamily="34" charset="0"/>
              </a:rPr>
              <a:t>shown </a:t>
            </a:r>
            <a:r>
              <a:rPr sz="2800" spc="-535">
                <a:latin typeface="Arial" pitchFamily="34" charset="0"/>
                <a:cs typeface="Arial" pitchFamily="34" charset="0"/>
              </a:rPr>
              <a:t>as </a:t>
            </a:r>
            <a:r>
              <a:rPr lang="en-US" sz="2800" spc="-535" dirty="0" smtClean="0">
                <a:latin typeface="Arial" pitchFamily="34" charset="0"/>
                <a:cs typeface="Arial" pitchFamily="34" charset="0"/>
              </a:rPr>
              <a:t>  </a:t>
            </a:r>
            <a:r>
              <a:rPr sz="2800" spc="-220" smtClean="0">
                <a:latin typeface="Arial" pitchFamily="34" charset="0"/>
                <a:cs typeface="Arial" pitchFamily="34" charset="0"/>
              </a:rPr>
              <a:t>points </a:t>
            </a:r>
            <a:r>
              <a:rPr sz="2800" spc="-280" smtClean="0">
                <a:latin typeface="Arial" pitchFamily="34" charset="0"/>
                <a:cs typeface="Arial" pitchFamily="34" charset="0"/>
              </a:rPr>
              <a:t>on </a:t>
            </a:r>
            <a:r>
              <a:rPr sz="2800" spc="-535">
                <a:latin typeface="Arial" pitchFamily="34" charset="0"/>
                <a:cs typeface="Arial" pitchFamily="34" charset="0"/>
              </a:rPr>
              <a:t>a</a:t>
            </a:r>
            <a:r>
              <a:rPr sz="2800" spc="-425">
                <a:latin typeface="Arial" pitchFamily="34" charset="0"/>
                <a:cs typeface="Arial" pitchFamily="34" charset="0"/>
              </a:rPr>
              <a:t> </a:t>
            </a:r>
            <a:r>
              <a:rPr lang="en-US" sz="2800" spc="-425" dirty="0" smtClean="0">
                <a:latin typeface="Arial" pitchFamily="34" charset="0"/>
                <a:cs typeface="Arial" pitchFamily="34" charset="0"/>
              </a:rPr>
              <a:t>  </a:t>
            </a:r>
            <a:r>
              <a:rPr sz="2800" spc="-250" smtClean="0">
                <a:latin typeface="Arial" pitchFamily="34" charset="0"/>
                <a:cs typeface="Arial" pitchFamily="34" charset="0"/>
              </a:rPr>
              <a:t>graph</a:t>
            </a:r>
            <a:r>
              <a:rPr sz="2800" spc="-250" dirty="0">
                <a:latin typeface="Arial" pitchFamily="34" charset="0"/>
                <a:cs typeface="Arial" pitchFamily="34" charset="0"/>
              </a:rPr>
              <a:t>.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50">
              <a:latin typeface="Arial" pitchFamily="34" charset="0"/>
              <a:cs typeface="Arial" pitchFamily="34" charset="0"/>
            </a:endParaRPr>
          </a:p>
          <a:p>
            <a:pPr marL="584835" marR="43180" indent="-228600">
              <a:lnSpc>
                <a:spcPts val="2810"/>
              </a:lnSpc>
              <a:spcBef>
                <a:spcPts val="5"/>
              </a:spcBef>
            </a:pPr>
            <a:r>
              <a:rPr sz="3300" spc="-315" baseline="10101" dirty="0">
                <a:solidFill>
                  <a:srgbClr val="9A2C1E"/>
                </a:solidFill>
                <a:latin typeface="Arial" pitchFamily="34" charset="0"/>
                <a:cs typeface="Arial" pitchFamily="34" charset="0"/>
              </a:rPr>
              <a:t></a:t>
            </a:r>
            <a:r>
              <a:rPr sz="2600" spc="-210" dirty="0">
                <a:latin typeface="Arial" pitchFamily="34" charset="0"/>
                <a:cs typeface="Arial" pitchFamily="34" charset="0"/>
              </a:rPr>
              <a:t>The </a:t>
            </a:r>
            <a:r>
              <a:rPr sz="2600" spc="-285" dirty="0">
                <a:latin typeface="Arial" pitchFamily="34" charset="0"/>
                <a:cs typeface="Arial" pitchFamily="34" charset="0"/>
              </a:rPr>
              <a:t>graph </a:t>
            </a:r>
            <a:r>
              <a:rPr sz="2600" spc="-180" dirty="0">
                <a:latin typeface="Arial" pitchFamily="34" charset="0"/>
                <a:cs typeface="Arial" pitchFamily="34" charset="0"/>
              </a:rPr>
              <a:t>lists </a:t>
            </a:r>
            <a:r>
              <a:rPr sz="2600" u="heavy" spc="-235" dirty="0"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prices</a:t>
            </a:r>
            <a:r>
              <a:rPr sz="2600" spc="-235" dirty="0">
                <a:latin typeface="Arial" pitchFamily="34" charset="0"/>
                <a:cs typeface="Arial" pitchFamily="34" charset="0"/>
              </a:rPr>
              <a:t> </a:t>
            </a:r>
            <a:r>
              <a:rPr sz="2600" spc="-260" dirty="0">
                <a:latin typeface="Arial" pitchFamily="34" charset="0"/>
                <a:cs typeface="Arial" pitchFamily="34" charset="0"/>
              </a:rPr>
              <a:t>on </a:t>
            </a:r>
            <a:r>
              <a:rPr sz="2600" spc="-229" dirty="0">
                <a:latin typeface="Arial" pitchFamily="34" charset="0"/>
                <a:cs typeface="Arial" pitchFamily="34" charset="0"/>
              </a:rPr>
              <a:t>the </a:t>
            </a:r>
            <a:r>
              <a:rPr sz="2600" b="1" dirty="0">
                <a:latin typeface="Arial" pitchFamily="34" charset="0"/>
                <a:cs typeface="Arial" pitchFamily="34" charset="0"/>
              </a:rPr>
              <a:t>vertical </a:t>
            </a:r>
            <a:r>
              <a:rPr sz="2600" b="1" spc="-5" dirty="0">
                <a:latin typeface="Arial" pitchFamily="34" charset="0"/>
                <a:cs typeface="Arial" pitchFamily="34" charset="0"/>
              </a:rPr>
              <a:t>axis </a:t>
            </a:r>
            <a:r>
              <a:rPr sz="2600" spc="-340" dirty="0">
                <a:latin typeface="Arial" pitchFamily="34" charset="0"/>
                <a:cs typeface="Arial" pitchFamily="34" charset="0"/>
              </a:rPr>
              <a:t>and </a:t>
            </a:r>
            <a:r>
              <a:rPr sz="2600" u="heavy" spc="-215" dirty="0"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quantities </a:t>
            </a:r>
            <a:r>
              <a:rPr sz="2600" spc="-215" dirty="0">
                <a:latin typeface="Arial" pitchFamily="34" charset="0"/>
                <a:cs typeface="Arial" pitchFamily="34" charset="0"/>
              </a:rPr>
              <a:t> </a:t>
            </a:r>
            <a:r>
              <a:rPr sz="2600" u="heavy" spc="-325" dirty="0">
                <a:uFill>
                  <a:solidFill>
                    <a:srgbClr val="000000"/>
                  </a:solidFill>
                </a:uFill>
                <a:latin typeface="Arial" pitchFamily="34" charset="0"/>
                <a:cs typeface="Arial" pitchFamily="34" charset="0"/>
              </a:rPr>
              <a:t>demanded</a:t>
            </a:r>
            <a:r>
              <a:rPr sz="2600" spc="-325" dirty="0">
                <a:latin typeface="Arial" pitchFamily="34" charset="0"/>
                <a:cs typeface="Arial" pitchFamily="34" charset="0"/>
              </a:rPr>
              <a:t> </a:t>
            </a:r>
            <a:r>
              <a:rPr sz="2600" spc="-260" dirty="0">
                <a:latin typeface="Arial" pitchFamily="34" charset="0"/>
                <a:cs typeface="Arial" pitchFamily="34" charset="0"/>
              </a:rPr>
              <a:t>on </a:t>
            </a:r>
            <a:r>
              <a:rPr sz="2600" spc="-229" dirty="0">
                <a:latin typeface="Arial" pitchFamily="34" charset="0"/>
                <a:cs typeface="Arial" pitchFamily="34" charset="0"/>
              </a:rPr>
              <a:t>the </a:t>
            </a:r>
            <a:r>
              <a:rPr sz="2600" b="1" spc="15" dirty="0">
                <a:latin typeface="Arial" pitchFamily="34" charset="0"/>
                <a:cs typeface="Arial" pitchFamily="34" charset="0"/>
              </a:rPr>
              <a:t>horizontal</a:t>
            </a:r>
            <a:r>
              <a:rPr sz="2600" b="1" spc="-70" dirty="0">
                <a:latin typeface="Arial" pitchFamily="34" charset="0"/>
                <a:cs typeface="Arial" pitchFamily="34" charset="0"/>
              </a:rPr>
              <a:t> </a:t>
            </a:r>
            <a:r>
              <a:rPr sz="2600" b="1" spc="5" dirty="0">
                <a:latin typeface="Arial" pitchFamily="34" charset="0"/>
                <a:cs typeface="Arial" pitchFamily="34" charset="0"/>
              </a:rPr>
              <a:t>axis</a:t>
            </a:r>
            <a:r>
              <a:rPr sz="2600" spc="5" dirty="0">
                <a:latin typeface="Arial" pitchFamily="34" charset="0"/>
                <a:cs typeface="Arial" pitchFamily="34" charset="0"/>
              </a:rPr>
              <a:t>.</a:t>
            </a:r>
            <a:endParaRPr sz="2600">
              <a:latin typeface="Arial" pitchFamily="34" charset="0"/>
              <a:cs typeface="Arial" pitchFamily="34" charset="0"/>
            </a:endParaRPr>
          </a:p>
          <a:p>
            <a:pPr marL="584835" marR="417195" indent="-228600">
              <a:lnSpc>
                <a:spcPct val="89900"/>
              </a:lnSpc>
              <a:spcBef>
                <a:spcPts val="330"/>
              </a:spcBef>
            </a:pPr>
            <a:r>
              <a:rPr sz="3300" spc="-457" baseline="10101" dirty="0">
                <a:solidFill>
                  <a:srgbClr val="9A2C1E"/>
                </a:solidFill>
                <a:latin typeface="Arial" pitchFamily="34" charset="0"/>
                <a:cs typeface="Arial" pitchFamily="34" charset="0"/>
              </a:rPr>
              <a:t></a:t>
            </a:r>
            <a:r>
              <a:rPr sz="2600" spc="-305" dirty="0">
                <a:latin typeface="Arial" pitchFamily="34" charset="0"/>
                <a:cs typeface="Arial" pitchFamily="34" charset="0"/>
              </a:rPr>
              <a:t>Each </a:t>
            </a:r>
            <a:r>
              <a:rPr sz="2600" spc="-145" dirty="0">
                <a:latin typeface="Arial" pitchFamily="34" charset="0"/>
                <a:cs typeface="Arial" pitchFamily="34" charset="0"/>
              </a:rPr>
              <a:t>point </a:t>
            </a:r>
            <a:r>
              <a:rPr sz="2600" spc="-260" dirty="0">
                <a:latin typeface="Arial" pitchFamily="34" charset="0"/>
                <a:cs typeface="Arial" pitchFamily="34" charset="0"/>
              </a:rPr>
              <a:t>on </a:t>
            </a:r>
            <a:r>
              <a:rPr sz="2600" spc="-225" dirty="0">
                <a:latin typeface="Arial" pitchFamily="34" charset="0"/>
                <a:cs typeface="Arial" pitchFamily="34" charset="0"/>
              </a:rPr>
              <a:t>the </a:t>
            </a:r>
            <a:r>
              <a:rPr sz="2600" spc="-285" dirty="0">
                <a:latin typeface="Arial" pitchFamily="34" charset="0"/>
                <a:cs typeface="Arial" pitchFamily="34" charset="0"/>
              </a:rPr>
              <a:t>graph </a:t>
            </a:r>
            <a:r>
              <a:rPr sz="2600" spc="-340" dirty="0">
                <a:latin typeface="Arial" pitchFamily="34" charset="0"/>
                <a:cs typeface="Arial" pitchFamily="34" charset="0"/>
              </a:rPr>
              <a:t>shows </a:t>
            </a:r>
            <a:r>
              <a:rPr sz="2600" spc="-245" dirty="0">
                <a:latin typeface="Arial" pitchFamily="34" charset="0"/>
                <a:cs typeface="Arial" pitchFamily="34" charset="0"/>
              </a:rPr>
              <a:t>how </a:t>
            </a:r>
            <a:r>
              <a:rPr sz="2600" spc="-320" dirty="0">
                <a:latin typeface="Arial" pitchFamily="34" charset="0"/>
                <a:cs typeface="Arial" pitchFamily="34" charset="0"/>
              </a:rPr>
              <a:t>many </a:t>
            </a:r>
            <a:r>
              <a:rPr sz="2600" spc="-195" dirty="0">
                <a:latin typeface="Arial" pitchFamily="34" charset="0"/>
                <a:cs typeface="Arial" pitchFamily="34" charset="0"/>
              </a:rPr>
              <a:t>units </a:t>
            </a:r>
            <a:r>
              <a:rPr sz="2600" spc="-160" dirty="0">
                <a:latin typeface="Arial" pitchFamily="34" charset="0"/>
                <a:cs typeface="Arial" pitchFamily="34" charset="0"/>
              </a:rPr>
              <a:t>of </a:t>
            </a:r>
            <a:r>
              <a:rPr sz="2600" spc="-229" dirty="0">
                <a:latin typeface="Arial" pitchFamily="34" charset="0"/>
                <a:cs typeface="Arial" pitchFamily="34" charset="0"/>
              </a:rPr>
              <a:t>the  </a:t>
            </a:r>
            <a:r>
              <a:rPr sz="2600" spc="-185" dirty="0">
                <a:latin typeface="Arial" pitchFamily="34" charset="0"/>
                <a:cs typeface="Arial" pitchFamily="34" charset="0"/>
              </a:rPr>
              <a:t>product </a:t>
            </a:r>
            <a:r>
              <a:rPr sz="2600" spc="-125" dirty="0">
                <a:latin typeface="Arial" pitchFamily="34" charset="0"/>
                <a:cs typeface="Arial" pitchFamily="34" charset="0"/>
              </a:rPr>
              <a:t>or </a:t>
            </a:r>
            <a:r>
              <a:rPr sz="2600" spc="-250" dirty="0">
                <a:latin typeface="Arial" pitchFamily="34" charset="0"/>
                <a:cs typeface="Arial" pitchFamily="34" charset="0"/>
              </a:rPr>
              <a:t>service </a:t>
            </a:r>
            <a:r>
              <a:rPr sz="2600" spc="-385" dirty="0">
                <a:latin typeface="Arial" pitchFamily="34" charset="0"/>
                <a:cs typeface="Arial" pitchFamily="34" charset="0"/>
              </a:rPr>
              <a:t>an </a:t>
            </a:r>
            <a:r>
              <a:rPr sz="2600" spc="-170" dirty="0">
                <a:latin typeface="Arial" pitchFamily="34" charset="0"/>
                <a:cs typeface="Arial" pitchFamily="34" charset="0"/>
              </a:rPr>
              <a:t>individual </a:t>
            </a:r>
            <a:r>
              <a:rPr sz="2600" spc="-10" dirty="0">
                <a:latin typeface="Arial" pitchFamily="34" charset="0"/>
                <a:cs typeface="Arial" pitchFamily="34" charset="0"/>
              </a:rPr>
              <a:t>will </a:t>
            </a:r>
            <a:r>
              <a:rPr sz="2600" spc="-254" dirty="0">
                <a:latin typeface="Arial" pitchFamily="34" charset="0"/>
                <a:cs typeface="Arial" pitchFamily="34" charset="0"/>
              </a:rPr>
              <a:t>buy </a:t>
            </a:r>
            <a:r>
              <a:rPr sz="2600" spc="-235" dirty="0">
                <a:latin typeface="Arial" pitchFamily="34" charset="0"/>
                <a:cs typeface="Arial" pitchFamily="34" charset="0"/>
              </a:rPr>
              <a:t>at </a:t>
            </a:r>
            <a:r>
              <a:rPr sz="2600" spc="-500" dirty="0">
                <a:latin typeface="Arial" pitchFamily="34" charset="0"/>
                <a:cs typeface="Arial" pitchFamily="34" charset="0"/>
              </a:rPr>
              <a:t>a </a:t>
            </a:r>
            <a:r>
              <a:rPr sz="2600" spc="-170" dirty="0">
                <a:latin typeface="Arial" pitchFamily="34" charset="0"/>
                <a:cs typeface="Arial" pitchFamily="34" charset="0"/>
              </a:rPr>
              <a:t>particular  </a:t>
            </a:r>
            <a:r>
              <a:rPr sz="2600" spc="-145" dirty="0">
                <a:latin typeface="Arial" pitchFamily="34" charset="0"/>
                <a:cs typeface="Arial" pitchFamily="34" charset="0"/>
              </a:rPr>
              <a:t>price.</a:t>
            </a:r>
            <a:endParaRPr sz="2600">
              <a:latin typeface="Arial" pitchFamily="34" charset="0"/>
              <a:cs typeface="Arial" pitchFamily="34" charset="0"/>
            </a:endParaRPr>
          </a:p>
          <a:p>
            <a:pPr marL="584835" marR="788670" indent="-228600">
              <a:lnSpc>
                <a:spcPts val="2800"/>
              </a:lnSpc>
              <a:spcBef>
                <a:spcPts val="420"/>
              </a:spcBef>
            </a:pPr>
            <a:r>
              <a:rPr sz="3300" spc="-315" baseline="10101" dirty="0">
                <a:solidFill>
                  <a:srgbClr val="9A2C1E"/>
                </a:solidFill>
                <a:latin typeface="Arial" pitchFamily="34" charset="0"/>
                <a:cs typeface="Arial" pitchFamily="34" charset="0"/>
              </a:rPr>
              <a:t></a:t>
            </a:r>
            <a:r>
              <a:rPr sz="2600" spc="-210" dirty="0">
                <a:latin typeface="Arial" pitchFamily="34" charset="0"/>
                <a:cs typeface="Arial" pitchFamily="34" charset="0"/>
              </a:rPr>
              <a:t>The </a:t>
            </a:r>
            <a:r>
              <a:rPr sz="2600" b="1" spc="-10" dirty="0">
                <a:latin typeface="Arial" pitchFamily="34" charset="0"/>
                <a:cs typeface="Arial" pitchFamily="34" charset="0"/>
              </a:rPr>
              <a:t>demand </a:t>
            </a:r>
            <a:r>
              <a:rPr sz="2600" b="1" spc="10" dirty="0">
                <a:latin typeface="Arial" pitchFamily="34" charset="0"/>
                <a:cs typeface="Arial" pitchFamily="34" charset="0"/>
              </a:rPr>
              <a:t>curve </a:t>
            </a:r>
            <a:r>
              <a:rPr sz="2600" spc="-235" dirty="0">
                <a:latin typeface="Arial" pitchFamily="34" charset="0"/>
                <a:cs typeface="Arial" pitchFamily="34" charset="0"/>
              </a:rPr>
              <a:t>is </a:t>
            </a:r>
            <a:r>
              <a:rPr sz="2600" spc="-225" dirty="0">
                <a:latin typeface="Arial" pitchFamily="34" charset="0"/>
                <a:cs typeface="Arial" pitchFamily="34" charset="0"/>
              </a:rPr>
              <a:t>the </a:t>
            </a:r>
            <a:r>
              <a:rPr sz="2600" spc="-150" dirty="0">
                <a:latin typeface="Arial" pitchFamily="34" charset="0"/>
                <a:cs typeface="Arial" pitchFamily="34" charset="0"/>
              </a:rPr>
              <a:t>line </a:t>
            </a:r>
            <a:r>
              <a:rPr sz="2600" spc="-195" dirty="0">
                <a:latin typeface="Arial" pitchFamily="34" charset="0"/>
                <a:cs typeface="Arial" pitchFamily="34" charset="0"/>
              </a:rPr>
              <a:t>that </a:t>
            </a:r>
            <a:r>
              <a:rPr sz="2600" spc="-280" dirty="0">
                <a:latin typeface="Arial" pitchFamily="34" charset="0"/>
                <a:cs typeface="Arial" pitchFamily="34" charset="0"/>
              </a:rPr>
              <a:t>connects </a:t>
            </a:r>
            <a:r>
              <a:rPr sz="2600" spc="-315" dirty="0">
                <a:latin typeface="Arial" pitchFamily="34" charset="0"/>
                <a:cs typeface="Arial" pitchFamily="34" charset="0"/>
              </a:rPr>
              <a:t>these  </a:t>
            </a:r>
            <a:r>
              <a:rPr sz="2600" spc="-170" dirty="0">
                <a:latin typeface="Arial" pitchFamily="34" charset="0"/>
                <a:cs typeface="Arial" pitchFamily="34" charset="0"/>
              </a:rPr>
              <a:t>points.</a:t>
            </a:r>
            <a:endParaRPr sz="26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4790" y="0"/>
            <a:ext cx="8468360" cy="5340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604520" rIns="0" bIns="0" rtlCol="0">
            <a:spAutoFit/>
          </a:bodyPr>
          <a:lstStyle/>
          <a:p>
            <a:pPr marL="316865" marR="97155" indent="-228600">
              <a:lnSpc>
                <a:spcPct val="100000"/>
              </a:lnSpc>
              <a:spcBef>
                <a:spcPts val="100"/>
              </a:spcBef>
            </a:pPr>
            <a:r>
              <a:rPr sz="3300" spc="-270" baseline="10101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r>
              <a:rPr sz="2600" spc="-180" dirty="0">
                <a:latin typeface="Arial"/>
                <a:cs typeface="Arial"/>
              </a:rPr>
              <a:t>This </a:t>
            </a:r>
            <a:r>
              <a:rPr sz="2600" spc="-340" dirty="0">
                <a:latin typeface="Arial"/>
                <a:cs typeface="Arial"/>
              </a:rPr>
              <a:t>shows </a:t>
            </a:r>
            <a:r>
              <a:rPr sz="2600" spc="-190" dirty="0">
                <a:latin typeface="Arial"/>
                <a:cs typeface="Arial"/>
              </a:rPr>
              <a:t>that </a:t>
            </a:r>
            <a:r>
              <a:rPr sz="2600" spc="-254" dirty="0">
                <a:latin typeface="Arial"/>
                <a:cs typeface="Arial"/>
              </a:rPr>
              <a:t>people </a:t>
            </a:r>
            <a:r>
              <a:rPr sz="2600" spc="-290" dirty="0">
                <a:latin typeface="Arial"/>
                <a:cs typeface="Arial"/>
              </a:rPr>
              <a:t>are </a:t>
            </a:r>
            <a:r>
              <a:rPr sz="2600" spc="-180" dirty="0">
                <a:latin typeface="Arial"/>
                <a:cs typeface="Arial"/>
              </a:rPr>
              <a:t>normally </a:t>
            </a:r>
            <a:r>
              <a:rPr sz="2600" spc="-95" dirty="0">
                <a:latin typeface="Arial"/>
                <a:cs typeface="Arial"/>
              </a:rPr>
              <a:t>willing </a:t>
            </a:r>
            <a:r>
              <a:rPr sz="2600" spc="-120" dirty="0">
                <a:latin typeface="Arial"/>
                <a:cs typeface="Arial"/>
              </a:rPr>
              <a:t>to </a:t>
            </a:r>
            <a:r>
              <a:rPr sz="2600" spc="-254" dirty="0">
                <a:latin typeface="Arial"/>
                <a:cs typeface="Arial"/>
              </a:rPr>
              <a:t>buy </a:t>
            </a:r>
            <a:r>
              <a:rPr sz="2600" spc="-335" dirty="0">
                <a:latin typeface="Arial"/>
                <a:cs typeface="Arial"/>
              </a:rPr>
              <a:t>less </a:t>
            </a:r>
            <a:r>
              <a:rPr sz="2600" spc="-155" dirty="0">
                <a:latin typeface="Arial"/>
                <a:cs typeface="Arial"/>
              </a:rPr>
              <a:t>of </a:t>
            </a:r>
            <a:r>
              <a:rPr sz="2600" spc="-500" dirty="0">
                <a:latin typeface="Arial"/>
                <a:cs typeface="Arial"/>
              </a:rPr>
              <a:t>a  </a:t>
            </a:r>
            <a:r>
              <a:rPr sz="2600" spc="-185" dirty="0">
                <a:latin typeface="Arial"/>
                <a:cs typeface="Arial"/>
              </a:rPr>
              <a:t>product </a:t>
            </a:r>
            <a:r>
              <a:rPr sz="2600" spc="-235" dirty="0">
                <a:latin typeface="Arial"/>
                <a:cs typeface="Arial"/>
              </a:rPr>
              <a:t>at </a:t>
            </a:r>
            <a:r>
              <a:rPr sz="2600" spc="-500" dirty="0">
                <a:latin typeface="Arial"/>
                <a:cs typeface="Arial"/>
              </a:rPr>
              <a:t>a </a:t>
            </a:r>
            <a:r>
              <a:rPr sz="2600" spc="-245" dirty="0">
                <a:latin typeface="Arial"/>
                <a:cs typeface="Arial"/>
              </a:rPr>
              <a:t>high </a:t>
            </a:r>
            <a:r>
              <a:rPr sz="2600" spc="-180" dirty="0">
                <a:latin typeface="Arial"/>
                <a:cs typeface="Arial"/>
              </a:rPr>
              <a:t>price </a:t>
            </a:r>
            <a:r>
              <a:rPr sz="2600" spc="-340" dirty="0">
                <a:latin typeface="Arial"/>
                <a:cs typeface="Arial"/>
              </a:rPr>
              <a:t>and </a:t>
            </a:r>
            <a:r>
              <a:rPr sz="2600" spc="-235" dirty="0">
                <a:latin typeface="Arial"/>
                <a:cs typeface="Arial"/>
              </a:rPr>
              <a:t>more at </a:t>
            </a:r>
            <a:r>
              <a:rPr sz="2600" spc="-500" dirty="0">
                <a:latin typeface="Arial"/>
                <a:cs typeface="Arial"/>
              </a:rPr>
              <a:t>a </a:t>
            </a:r>
            <a:r>
              <a:rPr sz="2600" spc="-125" dirty="0">
                <a:latin typeface="Arial"/>
                <a:cs typeface="Arial"/>
              </a:rPr>
              <a:t>low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145" dirty="0">
                <a:latin typeface="Arial"/>
                <a:cs typeface="Arial"/>
              </a:rPr>
              <a:t>price.</a:t>
            </a:r>
            <a:endParaRPr sz="2600">
              <a:latin typeface="Arial"/>
              <a:cs typeface="Arial"/>
            </a:endParaRPr>
          </a:p>
          <a:p>
            <a:pPr marL="316865" marR="30480" indent="-228600">
              <a:lnSpc>
                <a:spcPct val="100000"/>
              </a:lnSpc>
              <a:spcBef>
                <a:spcPts val="370"/>
              </a:spcBef>
            </a:pPr>
            <a:r>
              <a:rPr sz="3300" spc="-284" baseline="10101" dirty="0">
                <a:solidFill>
                  <a:srgbClr val="9A2C1E"/>
                </a:solidFill>
                <a:latin typeface="UnDotum"/>
                <a:cs typeface="UnDotum"/>
              </a:rPr>
              <a:t></a:t>
            </a:r>
            <a:r>
              <a:rPr sz="2600" spc="-190" dirty="0">
                <a:latin typeface="Arial"/>
                <a:cs typeface="Arial"/>
              </a:rPr>
              <a:t>According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b="1" spc="5" dirty="0">
                <a:latin typeface="Times New Roman"/>
                <a:cs typeface="Times New Roman"/>
              </a:rPr>
              <a:t>law </a:t>
            </a:r>
            <a:r>
              <a:rPr sz="2600" b="1" spc="25" dirty="0">
                <a:latin typeface="Times New Roman"/>
                <a:cs typeface="Times New Roman"/>
              </a:rPr>
              <a:t>of </a:t>
            </a:r>
            <a:r>
              <a:rPr sz="2600" b="1" dirty="0">
                <a:latin typeface="Times New Roman"/>
                <a:cs typeface="Times New Roman"/>
              </a:rPr>
              <a:t>demand</a:t>
            </a:r>
            <a:r>
              <a:rPr sz="2600" dirty="0">
                <a:latin typeface="Arial"/>
                <a:cs typeface="Arial"/>
              </a:rPr>
              <a:t>, </a:t>
            </a:r>
            <a:r>
              <a:rPr sz="2600" spc="-180" dirty="0">
                <a:latin typeface="Arial"/>
                <a:cs typeface="Arial"/>
              </a:rPr>
              <a:t>quantity </a:t>
            </a:r>
            <a:r>
              <a:rPr sz="2600" spc="-330" dirty="0">
                <a:latin typeface="Arial"/>
                <a:cs typeface="Arial"/>
              </a:rPr>
              <a:t>demanded </a:t>
            </a:r>
            <a:r>
              <a:rPr sz="2600" spc="-345" dirty="0">
                <a:latin typeface="Arial"/>
                <a:cs typeface="Arial"/>
              </a:rPr>
              <a:t>and  </a:t>
            </a:r>
            <a:r>
              <a:rPr sz="2600" spc="-180" dirty="0">
                <a:latin typeface="Arial"/>
                <a:cs typeface="Arial"/>
              </a:rPr>
              <a:t>price </a:t>
            </a:r>
            <a:r>
              <a:rPr sz="2600" spc="-295" dirty="0">
                <a:latin typeface="Arial"/>
                <a:cs typeface="Arial"/>
              </a:rPr>
              <a:t>move </a:t>
            </a:r>
            <a:r>
              <a:rPr sz="2600" spc="-114" dirty="0">
                <a:latin typeface="Arial"/>
                <a:cs typeface="Arial"/>
              </a:rPr>
              <a:t>in </a:t>
            </a:r>
            <a:r>
              <a:rPr sz="2600" spc="-235" dirty="0">
                <a:latin typeface="Arial"/>
                <a:cs typeface="Arial"/>
              </a:rPr>
              <a:t>opposite</a:t>
            </a:r>
            <a:r>
              <a:rPr sz="2600" spc="-409" dirty="0">
                <a:latin typeface="Arial"/>
                <a:cs typeface="Arial"/>
              </a:rPr>
              <a:t> </a:t>
            </a:r>
            <a:r>
              <a:rPr sz="2600" spc="-170" dirty="0">
                <a:latin typeface="Arial"/>
                <a:cs typeface="Arial"/>
              </a:rPr>
              <a:t>directions.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0540" y="342173"/>
            <a:ext cx="6576060" cy="121031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85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0" dirty="0"/>
              <a:t> </a:t>
            </a:r>
            <a:r>
              <a:rPr sz="4000" spc="-135" dirty="0"/>
              <a:t>Demand</a:t>
            </a:r>
            <a:endParaRPr sz="4000"/>
          </a:p>
          <a:p>
            <a:pPr marL="38100">
              <a:lnSpc>
                <a:spcPct val="100000"/>
              </a:lnSpc>
              <a:spcBef>
                <a:spcPts val="480"/>
              </a:spcBef>
            </a:pPr>
            <a:r>
              <a:rPr sz="3525" spc="-330" baseline="9456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800" spc="-220" dirty="0">
                <a:solidFill>
                  <a:srgbClr val="000000"/>
                </a:solidFill>
              </a:rPr>
              <a:t>The </a:t>
            </a:r>
            <a:r>
              <a:rPr sz="2800" spc="-350" dirty="0">
                <a:solidFill>
                  <a:srgbClr val="000000"/>
                </a:solidFill>
              </a:rPr>
              <a:t>demand </a:t>
            </a:r>
            <a:r>
              <a:rPr sz="2800" spc="-250" dirty="0">
                <a:solidFill>
                  <a:srgbClr val="000000"/>
                </a:solidFill>
              </a:rPr>
              <a:t>curve </a:t>
            </a:r>
            <a:r>
              <a:rPr sz="2800" spc="-335" dirty="0">
                <a:solidFill>
                  <a:srgbClr val="000000"/>
                </a:solidFill>
              </a:rPr>
              <a:t>slopes</a:t>
            </a:r>
            <a:r>
              <a:rPr sz="2800" spc="-265" dirty="0">
                <a:solidFill>
                  <a:srgbClr val="000000"/>
                </a:solidFill>
              </a:rPr>
              <a:t> </a:t>
            </a:r>
            <a:r>
              <a:rPr sz="2800" spc="-215" dirty="0">
                <a:solidFill>
                  <a:srgbClr val="000000"/>
                </a:solidFill>
              </a:rPr>
              <a:t>downward.</a:t>
            </a:r>
            <a:endParaRPr sz="2800">
              <a:latin typeface="UnDotum"/>
              <a:cs typeface="UnDot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7400" y="3733800"/>
            <a:ext cx="5194300" cy="25234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29259"/>
            <a:ext cx="70078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3400" y="1219200"/>
            <a:ext cx="12382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" y="2057400"/>
            <a:ext cx="12382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3000" y="1143000"/>
            <a:ext cx="7416164" cy="20903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8450">
              <a:lnSpc>
                <a:spcPct val="100000"/>
              </a:lnSpc>
              <a:spcBef>
                <a:spcPts val="100"/>
              </a:spcBef>
            </a:pPr>
            <a:r>
              <a:rPr sz="2600" spc="-235" dirty="0">
                <a:latin typeface="Arial"/>
                <a:cs typeface="Arial"/>
              </a:rPr>
              <a:t>We </a:t>
            </a:r>
            <a:r>
              <a:rPr sz="2600" spc="-254" dirty="0">
                <a:latin typeface="Arial"/>
                <a:cs typeface="Arial"/>
              </a:rPr>
              <a:t>buy </a:t>
            </a:r>
            <a:r>
              <a:rPr sz="2600" spc="-225" dirty="0">
                <a:latin typeface="Arial"/>
                <a:cs typeface="Arial"/>
              </a:rPr>
              <a:t>products </a:t>
            </a:r>
            <a:r>
              <a:rPr sz="2600" spc="-95" dirty="0">
                <a:latin typeface="Arial"/>
                <a:cs typeface="Arial"/>
              </a:rPr>
              <a:t>for </a:t>
            </a:r>
            <a:r>
              <a:rPr sz="2600" spc="-130" dirty="0">
                <a:latin typeface="Arial"/>
                <a:cs typeface="Arial"/>
              </a:rPr>
              <a:t>their </a:t>
            </a:r>
            <a:r>
              <a:rPr sz="2600" b="1" spc="15" dirty="0">
                <a:latin typeface="Times New Roman"/>
                <a:cs typeface="Times New Roman"/>
              </a:rPr>
              <a:t>utility</a:t>
            </a:r>
            <a:r>
              <a:rPr sz="2600" spc="15" dirty="0">
                <a:latin typeface="Arial"/>
                <a:cs typeface="Arial"/>
              </a:rPr>
              <a:t>-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245" dirty="0">
                <a:latin typeface="Arial"/>
                <a:cs typeface="Arial"/>
              </a:rPr>
              <a:t>pleasure, </a:t>
            </a:r>
            <a:r>
              <a:rPr sz="2600" spc="-275" dirty="0">
                <a:latin typeface="Arial"/>
                <a:cs typeface="Arial"/>
              </a:rPr>
              <a:t>usefulness,  </a:t>
            </a:r>
            <a:r>
              <a:rPr sz="2600" spc="-114" dirty="0">
                <a:latin typeface="Arial"/>
                <a:cs typeface="Arial"/>
              </a:rPr>
              <a:t>or </a:t>
            </a:r>
            <a:r>
              <a:rPr sz="2600" spc="-229" dirty="0">
                <a:latin typeface="Arial"/>
                <a:cs typeface="Arial"/>
              </a:rPr>
              <a:t>satisfaction </a:t>
            </a:r>
            <a:r>
              <a:rPr sz="2600" spc="-225" dirty="0">
                <a:latin typeface="Arial"/>
                <a:cs typeface="Arial"/>
              </a:rPr>
              <a:t>they </a:t>
            </a:r>
            <a:r>
              <a:rPr sz="2600" spc="-245" dirty="0">
                <a:latin typeface="Arial"/>
                <a:cs typeface="Arial"/>
              </a:rPr>
              <a:t>give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-235" dirty="0">
                <a:latin typeface="Arial"/>
                <a:cs typeface="Arial"/>
              </a:rPr>
              <a:t>us.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70"/>
              </a:spcBef>
            </a:pPr>
            <a:r>
              <a:rPr sz="2600" spc="-215" dirty="0">
                <a:latin typeface="Arial"/>
                <a:cs typeface="Arial"/>
              </a:rPr>
              <a:t>What </a:t>
            </a:r>
            <a:r>
              <a:rPr sz="2600" spc="-235" dirty="0">
                <a:latin typeface="Arial"/>
                <a:cs typeface="Arial"/>
              </a:rPr>
              <a:t>is </a:t>
            </a:r>
            <a:r>
              <a:rPr sz="2600" spc="-180" dirty="0">
                <a:latin typeface="Arial"/>
                <a:cs typeface="Arial"/>
              </a:rPr>
              <a:t>your </a:t>
            </a:r>
            <a:r>
              <a:rPr sz="2600" spc="-50" dirty="0">
                <a:latin typeface="Arial"/>
                <a:cs typeface="Arial"/>
              </a:rPr>
              <a:t>utility </a:t>
            </a:r>
            <a:r>
              <a:rPr sz="2600" spc="-95" dirty="0">
                <a:latin typeface="Arial"/>
                <a:cs typeface="Arial"/>
              </a:rPr>
              <a:t>for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140" dirty="0">
                <a:latin typeface="Arial"/>
                <a:cs typeface="Arial"/>
              </a:rPr>
              <a:t>following </a:t>
            </a:r>
            <a:r>
              <a:rPr sz="2600" spc="-270" dirty="0">
                <a:latin typeface="Arial"/>
                <a:cs typeface="Arial"/>
              </a:rPr>
              <a:t>products? </a:t>
            </a:r>
            <a:r>
              <a:rPr sz="2600" spc="-280" dirty="0">
                <a:latin typeface="Arial"/>
                <a:cs typeface="Arial"/>
              </a:rPr>
              <a:t>(Measure </a:t>
            </a:r>
            <a:r>
              <a:rPr sz="2600" spc="-185" dirty="0">
                <a:latin typeface="Arial"/>
                <a:cs typeface="Arial"/>
              </a:rPr>
              <a:t>your  </a:t>
            </a:r>
            <a:r>
              <a:rPr sz="2600" spc="-50" dirty="0">
                <a:latin typeface="Arial"/>
                <a:cs typeface="Arial"/>
              </a:rPr>
              <a:t>utility </a:t>
            </a:r>
            <a:r>
              <a:rPr sz="2600" spc="-254" dirty="0">
                <a:latin typeface="Arial"/>
                <a:cs typeface="Arial"/>
              </a:rPr>
              <a:t>by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250" dirty="0">
                <a:latin typeface="Arial"/>
                <a:cs typeface="Arial"/>
              </a:rPr>
              <a:t>maximum </a:t>
            </a:r>
            <a:r>
              <a:rPr sz="2600" spc="-260" dirty="0">
                <a:latin typeface="Arial"/>
                <a:cs typeface="Arial"/>
              </a:rPr>
              <a:t>amount </a:t>
            </a:r>
            <a:r>
              <a:rPr sz="2600" spc="-250" dirty="0">
                <a:latin typeface="Arial"/>
                <a:cs typeface="Arial"/>
              </a:rPr>
              <a:t>you </a:t>
            </a:r>
            <a:r>
              <a:rPr sz="2600" spc="-175" dirty="0">
                <a:latin typeface="Arial"/>
                <a:cs typeface="Arial"/>
              </a:rPr>
              <a:t>would </a:t>
            </a:r>
            <a:r>
              <a:rPr sz="2600" spc="-340" dirty="0">
                <a:latin typeface="Arial"/>
                <a:cs typeface="Arial"/>
              </a:rPr>
              <a:t>be </a:t>
            </a:r>
            <a:r>
              <a:rPr sz="2600" spc="-95" dirty="0">
                <a:latin typeface="Arial"/>
                <a:cs typeface="Arial"/>
              </a:rPr>
              <a:t>willing </a:t>
            </a:r>
            <a:r>
              <a:rPr sz="2600" spc="-114" dirty="0">
                <a:latin typeface="Arial"/>
                <a:cs typeface="Arial"/>
              </a:rPr>
              <a:t>to </a:t>
            </a:r>
            <a:r>
              <a:rPr sz="2600" spc="-325" dirty="0">
                <a:latin typeface="Arial"/>
                <a:cs typeface="Arial"/>
              </a:rPr>
              <a:t>pay  </a:t>
            </a:r>
            <a:r>
              <a:rPr sz="2600" spc="-95" dirty="0">
                <a:latin typeface="Arial"/>
                <a:cs typeface="Arial"/>
              </a:rPr>
              <a:t>for </a:t>
            </a:r>
            <a:r>
              <a:rPr sz="2600" spc="-190" dirty="0">
                <a:latin typeface="Arial"/>
                <a:cs typeface="Arial"/>
              </a:rPr>
              <a:t>this</a:t>
            </a:r>
            <a:r>
              <a:rPr sz="2600" spc="-180" dirty="0">
                <a:latin typeface="Arial"/>
                <a:cs typeface="Arial"/>
              </a:rPr>
              <a:t> </a:t>
            </a:r>
            <a:r>
              <a:rPr sz="2600" spc="-170" dirty="0">
                <a:latin typeface="Arial"/>
                <a:cs typeface="Arial"/>
              </a:rPr>
              <a:t>product)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38" y="703579"/>
            <a:ext cx="655066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/>
              <a:t>Introduction </a:t>
            </a:r>
            <a:r>
              <a:rPr sz="4000" spc="-20" dirty="0"/>
              <a:t>to</a:t>
            </a:r>
            <a:r>
              <a:rPr sz="4000" spc="-245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139" y="1496059"/>
            <a:ext cx="12382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3189" y="2334260"/>
            <a:ext cx="16954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0" dirty="0">
                <a:solidFill>
                  <a:srgbClr val="9A2C1E"/>
                </a:solidFill>
                <a:latin typeface="Arial"/>
                <a:cs typeface="Arial"/>
              </a:rPr>
              <a:t>–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3505200"/>
            <a:ext cx="12382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dirty="0">
                <a:solidFill>
                  <a:srgbClr val="D24716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5589" y="1480820"/>
            <a:ext cx="6985634" cy="3223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9860">
              <a:lnSpc>
                <a:spcPct val="100000"/>
              </a:lnSpc>
              <a:spcBef>
                <a:spcPts val="100"/>
              </a:spcBef>
            </a:pPr>
            <a:r>
              <a:rPr sz="2600" spc="-265" dirty="0">
                <a:latin typeface="Arial"/>
                <a:cs typeface="Arial"/>
              </a:rPr>
              <a:t>One </a:t>
            </a:r>
            <a:r>
              <a:rPr sz="2600" spc="-315" dirty="0">
                <a:latin typeface="Arial"/>
                <a:cs typeface="Arial"/>
              </a:rPr>
              <a:t>reason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330" dirty="0">
                <a:latin typeface="Arial"/>
                <a:cs typeface="Arial"/>
              </a:rPr>
              <a:t>demand </a:t>
            </a:r>
            <a:r>
              <a:rPr sz="2600" spc="-229" dirty="0">
                <a:latin typeface="Arial"/>
                <a:cs typeface="Arial"/>
              </a:rPr>
              <a:t>curve </a:t>
            </a:r>
            <a:r>
              <a:rPr sz="2600" spc="-310" dirty="0">
                <a:latin typeface="Arial"/>
                <a:cs typeface="Arial"/>
              </a:rPr>
              <a:t>slopes </a:t>
            </a:r>
            <a:r>
              <a:rPr sz="2600" spc="-225" dirty="0">
                <a:latin typeface="Arial"/>
                <a:cs typeface="Arial"/>
              </a:rPr>
              <a:t>downward </a:t>
            </a:r>
            <a:r>
              <a:rPr sz="2600" spc="-235" dirty="0">
                <a:latin typeface="Arial"/>
                <a:cs typeface="Arial"/>
              </a:rPr>
              <a:t>is </a:t>
            </a:r>
            <a:r>
              <a:rPr sz="2600" spc="-310" dirty="0">
                <a:latin typeface="Arial"/>
                <a:cs typeface="Arial"/>
              </a:rPr>
              <a:t>due </a:t>
            </a:r>
            <a:r>
              <a:rPr sz="2600" spc="-120" dirty="0">
                <a:latin typeface="Arial"/>
                <a:cs typeface="Arial"/>
              </a:rPr>
              <a:t>to  </a:t>
            </a:r>
            <a:r>
              <a:rPr sz="2600" spc="-200" dirty="0">
                <a:latin typeface="Arial"/>
                <a:cs typeface="Arial"/>
              </a:rPr>
              <a:t>diminish </a:t>
            </a:r>
            <a:r>
              <a:rPr sz="2600" spc="-229" dirty="0">
                <a:latin typeface="Arial"/>
                <a:cs typeface="Arial"/>
              </a:rPr>
              <a:t>marginal</a:t>
            </a:r>
            <a:r>
              <a:rPr sz="2600" spc="-85" dirty="0">
                <a:latin typeface="Arial"/>
                <a:cs typeface="Arial"/>
              </a:rPr>
              <a:t> </a:t>
            </a:r>
            <a:r>
              <a:rPr sz="2600" spc="-50" dirty="0">
                <a:latin typeface="Arial"/>
                <a:cs typeface="Arial"/>
              </a:rPr>
              <a:t>utility</a:t>
            </a:r>
            <a:endParaRPr sz="2600">
              <a:latin typeface="Arial"/>
              <a:cs typeface="Arial"/>
            </a:endParaRPr>
          </a:p>
          <a:p>
            <a:pPr marL="412115" marR="329565">
              <a:lnSpc>
                <a:spcPct val="100000"/>
              </a:lnSpc>
              <a:spcBef>
                <a:spcPts val="370"/>
              </a:spcBef>
            </a:pPr>
            <a:r>
              <a:rPr sz="2400" spc="-254" dirty="0">
                <a:latin typeface="Arial"/>
                <a:cs typeface="Arial"/>
              </a:rPr>
              <a:t>The </a:t>
            </a:r>
            <a:r>
              <a:rPr sz="2400" b="1" spc="20" dirty="0">
                <a:latin typeface="Times New Roman"/>
                <a:cs typeface="Times New Roman"/>
              </a:rPr>
              <a:t>principle of </a:t>
            </a:r>
            <a:r>
              <a:rPr sz="2400" b="1" spc="5" dirty="0">
                <a:latin typeface="Times New Roman"/>
                <a:cs typeface="Times New Roman"/>
              </a:rPr>
              <a:t>diminishing </a:t>
            </a:r>
            <a:r>
              <a:rPr sz="2400" b="1" spc="-35" dirty="0">
                <a:latin typeface="Times New Roman"/>
                <a:cs typeface="Times New Roman"/>
              </a:rPr>
              <a:t>marginal </a:t>
            </a:r>
            <a:r>
              <a:rPr sz="2400" b="1" spc="20" dirty="0">
                <a:latin typeface="Times New Roman"/>
                <a:cs typeface="Times New Roman"/>
              </a:rPr>
              <a:t>utility</a:t>
            </a:r>
            <a:r>
              <a:rPr sz="2400" b="1" spc="-175" dirty="0">
                <a:latin typeface="Times New Roman"/>
                <a:cs typeface="Times New Roman"/>
              </a:rPr>
              <a:t> </a:t>
            </a:r>
            <a:r>
              <a:rPr sz="2400" spc="-395" dirty="0">
                <a:latin typeface="Arial"/>
                <a:cs typeface="Arial"/>
              </a:rPr>
              <a:t>says  </a:t>
            </a:r>
            <a:r>
              <a:rPr sz="2400" spc="-175" dirty="0">
                <a:latin typeface="Arial"/>
                <a:cs typeface="Arial"/>
              </a:rPr>
              <a:t>that </a:t>
            </a:r>
            <a:r>
              <a:rPr sz="2400" spc="-150" dirty="0">
                <a:latin typeface="Arial"/>
                <a:cs typeface="Arial"/>
              </a:rPr>
              <a:t>our </a:t>
            </a:r>
            <a:r>
              <a:rPr sz="2400" spc="-175" dirty="0">
                <a:latin typeface="Arial"/>
                <a:cs typeface="Arial"/>
              </a:rPr>
              <a:t>additional </a:t>
            </a:r>
            <a:r>
              <a:rPr sz="2400" spc="-215" dirty="0">
                <a:latin typeface="Arial"/>
                <a:cs typeface="Arial"/>
              </a:rPr>
              <a:t>satisfaction </a:t>
            </a:r>
            <a:r>
              <a:rPr sz="2400" spc="-254" dirty="0">
                <a:latin typeface="Arial"/>
                <a:cs typeface="Arial"/>
              </a:rPr>
              <a:t>tends </a:t>
            </a:r>
            <a:r>
              <a:rPr sz="2400" spc="-105" dirty="0">
                <a:latin typeface="Arial"/>
                <a:cs typeface="Arial"/>
              </a:rPr>
              <a:t>to </a:t>
            </a:r>
            <a:r>
              <a:rPr sz="2400" spc="-290" dirty="0">
                <a:latin typeface="Arial"/>
                <a:cs typeface="Arial"/>
              </a:rPr>
              <a:t>go </a:t>
            </a:r>
            <a:r>
              <a:rPr sz="2400" spc="-215" dirty="0">
                <a:latin typeface="Arial"/>
                <a:cs typeface="Arial"/>
              </a:rPr>
              <a:t>down </a:t>
            </a:r>
            <a:r>
              <a:rPr sz="2400" spc="-459" dirty="0">
                <a:latin typeface="Arial"/>
                <a:cs typeface="Arial"/>
              </a:rPr>
              <a:t>as </a:t>
            </a:r>
            <a:r>
              <a:rPr sz="2400" spc="-254" dirty="0">
                <a:latin typeface="Arial"/>
                <a:cs typeface="Arial"/>
              </a:rPr>
              <a:t>we  </a:t>
            </a:r>
            <a:r>
              <a:rPr sz="2400" spc="-295" dirty="0">
                <a:latin typeface="Arial"/>
                <a:cs typeface="Arial"/>
              </a:rPr>
              <a:t>consume </a:t>
            </a:r>
            <a:r>
              <a:rPr sz="2400" spc="-215" dirty="0">
                <a:latin typeface="Arial"/>
                <a:cs typeface="Arial"/>
              </a:rPr>
              <a:t>more </a:t>
            </a:r>
            <a:r>
              <a:rPr sz="2400" spc="-310" dirty="0">
                <a:latin typeface="Arial"/>
                <a:cs typeface="Arial"/>
              </a:rPr>
              <a:t>and </a:t>
            </a:r>
            <a:r>
              <a:rPr sz="2400" spc="-215" dirty="0">
                <a:latin typeface="Arial"/>
                <a:cs typeface="Arial"/>
              </a:rPr>
              <a:t>more</a:t>
            </a:r>
            <a:r>
              <a:rPr sz="2400" spc="-430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units.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70"/>
              </a:spcBef>
            </a:pPr>
            <a:r>
              <a:rPr sz="2600" spc="-195" dirty="0">
                <a:latin typeface="Arial"/>
                <a:cs typeface="Arial"/>
              </a:rPr>
              <a:t>To </a:t>
            </a:r>
            <a:r>
              <a:rPr sz="2600" spc="-340" dirty="0">
                <a:latin typeface="Arial"/>
                <a:cs typeface="Arial"/>
              </a:rPr>
              <a:t>make </a:t>
            </a:r>
            <a:r>
              <a:rPr sz="2600" spc="-500" dirty="0">
                <a:latin typeface="Arial"/>
                <a:cs typeface="Arial"/>
              </a:rPr>
              <a:t>a </a:t>
            </a:r>
            <a:r>
              <a:rPr sz="2600" spc="-229" dirty="0">
                <a:latin typeface="Arial"/>
                <a:cs typeface="Arial"/>
              </a:rPr>
              <a:t>buying </a:t>
            </a:r>
            <a:r>
              <a:rPr sz="2600" spc="-210" dirty="0">
                <a:latin typeface="Arial"/>
                <a:cs typeface="Arial"/>
              </a:rPr>
              <a:t>decision, </a:t>
            </a:r>
            <a:r>
              <a:rPr sz="2600" spc="-275" dirty="0">
                <a:latin typeface="Arial"/>
                <a:cs typeface="Arial"/>
              </a:rPr>
              <a:t>we </a:t>
            </a:r>
            <a:r>
              <a:rPr sz="2600" spc="-240" dirty="0">
                <a:latin typeface="Arial"/>
                <a:cs typeface="Arial"/>
              </a:rPr>
              <a:t>consider </a:t>
            </a:r>
            <a:r>
              <a:rPr sz="2600" spc="-215" dirty="0">
                <a:latin typeface="Arial"/>
                <a:cs typeface="Arial"/>
              </a:rPr>
              <a:t>whether </a:t>
            </a:r>
            <a:r>
              <a:rPr sz="2600" spc="-229" dirty="0">
                <a:latin typeface="Arial"/>
                <a:cs typeface="Arial"/>
              </a:rPr>
              <a:t>the  satisfaction </a:t>
            </a:r>
            <a:r>
              <a:rPr sz="2600" spc="-270" dirty="0">
                <a:latin typeface="Arial"/>
                <a:cs typeface="Arial"/>
              </a:rPr>
              <a:t>we </a:t>
            </a:r>
            <a:r>
              <a:rPr sz="2600" spc="-240" dirty="0">
                <a:latin typeface="Arial"/>
                <a:cs typeface="Arial"/>
              </a:rPr>
              <a:t>expect </a:t>
            </a:r>
            <a:r>
              <a:rPr sz="2600" spc="-120" dirty="0">
                <a:latin typeface="Arial"/>
                <a:cs typeface="Arial"/>
              </a:rPr>
              <a:t>to </a:t>
            </a:r>
            <a:r>
              <a:rPr sz="2600" spc="-280" dirty="0">
                <a:latin typeface="Arial"/>
                <a:cs typeface="Arial"/>
              </a:rPr>
              <a:t>gain </a:t>
            </a:r>
            <a:r>
              <a:rPr sz="2600" spc="-235" dirty="0">
                <a:latin typeface="Arial"/>
                <a:cs typeface="Arial"/>
              </a:rPr>
              <a:t>is </a:t>
            </a:r>
            <a:r>
              <a:rPr sz="2600" spc="-135" dirty="0">
                <a:latin typeface="Arial"/>
                <a:cs typeface="Arial"/>
              </a:rPr>
              <a:t>worth </a:t>
            </a:r>
            <a:r>
              <a:rPr sz="2600" spc="-229" dirty="0">
                <a:latin typeface="Arial"/>
                <a:cs typeface="Arial"/>
              </a:rPr>
              <a:t>the </a:t>
            </a:r>
            <a:r>
              <a:rPr sz="2600" spc="-290" dirty="0">
                <a:latin typeface="Arial"/>
                <a:cs typeface="Arial"/>
              </a:rPr>
              <a:t>money </a:t>
            </a:r>
            <a:r>
              <a:rPr sz="2600" spc="-270" dirty="0">
                <a:latin typeface="Arial"/>
                <a:cs typeface="Arial"/>
              </a:rPr>
              <a:t>we </a:t>
            </a:r>
            <a:r>
              <a:rPr sz="2600" spc="-250" dirty="0">
                <a:latin typeface="Arial"/>
                <a:cs typeface="Arial"/>
              </a:rPr>
              <a:t>must  </a:t>
            </a:r>
            <a:r>
              <a:rPr sz="2600" spc="-245" dirty="0">
                <a:latin typeface="Arial"/>
                <a:cs typeface="Arial"/>
              </a:rPr>
              <a:t>give</a:t>
            </a:r>
            <a:r>
              <a:rPr sz="2600" spc="-145" dirty="0">
                <a:latin typeface="Arial"/>
                <a:cs typeface="Arial"/>
              </a:rPr>
              <a:t> </a:t>
            </a:r>
            <a:r>
              <a:rPr sz="2600" spc="-160" dirty="0">
                <a:latin typeface="Arial"/>
                <a:cs typeface="Arial"/>
              </a:rPr>
              <a:t>up.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29259"/>
            <a:ext cx="69316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23440" algn="l"/>
              </a:tabLst>
            </a:pPr>
            <a:r>
              <a:rPr sz="4000" spc="-200" dirty="0"/>
              <a:t>Changes	</a:t>
            </a:r>
            <a:r>
              <a:rPr sz="4000" spc="-20" dirty="0"/>
              <a:t>in</a:t>
            </a:r>
            <a:r>
              <a:rPr sz="4000" spc="-200" dirty="0"/>
              <a:t> </a:t>
            </a:r>
            <a:r>
              <a:rPr sz="4000" spc="-135" dirty="0"/>
              <a:t>Demand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23240" y="947420"/>
            <a:ext cx="7767320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</a:pPr>
            <a:r>
              <a:rPr sz="3300" spc="-457" baseline="10101" dirty="0">
                <a:solidFill>
                  <a:srgbClr val="D24716"/>
                </a:solidFill>
                <a:latin typeface="UnDotum"/>
                <a:cs typeface="UnDotum"/>
              </a:rPr>
              <a:t></a:t>
            </a:r>
            <a:r>
              <a:rPr sz="2600" spc="-305" dirty="0">
                <a:latin typeface="Arial"/>
                <a:cs typeface="Arial"/>
              </a:rPr>
              <a:t>Change </a:t>
            </a:r>
            <a:r>
              <a:rPr sz="2600" spc="-120" dirty="0">
                <a:latin typeface="Arial"/>
                <a:cs typeface="Arial"/>
              </a:rPr>
              <a:t>in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180" dirty="0">
                <a:latin typeface="Arial"/>
                <a:cs typeface="Arial"/>
              </a:rPr>
              <a:t>quantity </a:t>
            </a:r>
            <a:r>
              <a:rPr sz="2600" spc="-330" dirty="0">
                <a:latin typeface="Arial"/>
                <a:cs typeface="Arial"/>
              </a:rPr>
              <a:t>demanded </a:t>
            </a:r>
            <a:r>
              <a:rPr sz="2600" spc="-305" dirty="0">
                <a:latin typeface="Arial"/>
                <a:cs typeface="Arial"/>
              </a:rPr>
              <a:t>due </a:t>
            </a:r>
            <a:r>
              <a:rPr sz="2600" spc="-120" dirty="0">
                <a:latin typeface="Arial"/>
                <a:cs typeface="Arial"/>
              </a:rPr>
              <a:t>to </a:t>
            </a:r>
            <a:r>
              <a:rPr sz="2600" spc="-500" dirty="0">
                <a:latin typeface="Arial"/>
                <a:cs typeface="Arial"/>
              </a:rPr>
              <a:t>a </a:t>
            </a:r>
            <a:r>
              <a:rPr sz="2600" spc="-185" dirty="0">
                <a:latin typeface="Arial"/>
                <a:cs typeface="Arial"/>
              </a:rPr>
              <a:t>price </a:t>
            </a:r>
            <a:r>
              <a:rPr sz="2600" spc="-360" dirty="0">
                <a:latin typeface="Arial"/>
                <a:cs typeface="Arial"/>
              </a:rPr>
              <a:t>change </a:t>
            </a:r>
            <a:r>
              <a:rPr sz="2600" spc="-265" dirty="0">
                <a:latin typeface="Arial"/>
                <a:cs typeface="Arial"/>
              </a:rPr>
              <a:t>occurs  </a:t>
            </a:r>
            <a:r>
              <a:rPr sz="2600" spc="-190" dirty="0">
                <a:latin typeface="Arial"/>
                <a:cs typeface="Arial"/>
              </a:rPr>
              <a:t>ALONG </a:t>
            </a:r>
            <a:r>
              <a:rPr sz="2600" spc="-225" dirty="0">
                <a:latin typeface="Arial"/>
                <a:cs typeface="Arial"/>
              </a:rPr>
              <a:t>the </a:t>
            </a:r>
            <a:r>
              <a:rPr sz="2600" spc="-330" dirty="0">
                <a:latin typeface="Arial"/>
                <a:cs typeface="Arial"/>
              </a:rPr>
              <a:t>demand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-229" dirty="0">
                <a:latin typeface="Arial"/>
                <a:cs typeface="Arial"/>
              </a:rPr>
              <a:t>curve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1001" y="1905000"/>
            <a:ext cx="8229600" cy="3810000"/>
            <a:chOff x="298450" y="2207260"/>
            <a:chExt cx="8322309" cy="4650740"/>
          </a:xfrm>
        </p:grpSpPr>
        <p:sp>
          <p:nvSpPr>
            <p:cNvPr id="5" name="object 5"/>
            <p:cNvSpPr/>
            <p:nvPr/>
          </p:nvSpPr>
          <p:spPr>
            <a:xfrm>
              <a:off x="298450" y="2207260"/>
              <a:ext cx="8322309" cy="46507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35070" y="4419600"/>
              <a:ext cx="0" cy="951230"/>
            </a:xfrm>
            <a:custGeom>
              <a:avLst/>
              <a:gdLst/>
              <a:ahLst/>
              <a:cxnLst/>
              <a:rect l="l" t="t" r="r" b="b"/>
              <a:pathLst>
                <a:path h="951229">
                  <a:moveTo>
                    <a:pt x="0" y="0"/>
                  </a:moveTo>
                  <a:lnTo>
                    <a:pt x="0" y="152400"/>
                  </a:lnTo>
                </a:path>
                <a:path h="951229">
                  <a:moveTo>
                    <a:pt x="0" y="266700"/>
                  </a:moveTo>
                  <a:lnTo>
                    <a:pt x="0" y="419100"/>
                  </a:lnTo>
                </a:path>
                <a:path h="951229">
                  <a:moveTo>
                    <a:pt x="0" y="533400"/>
                  </a:moveTo>
                  <a:lnTo>
                    <a:pt x="0" y="685800"/>
                  </a:lnTo>
                </a:path>
                <a:path h="951229">
                  <a:moveTo>
                    <a:pt x="0" y="798830"/>
                  </a:moveTo>
                  <a:lnTo>
                    <a:pt x="0" y="951230"/>
                  </a:lnTo>
                </a:path>
              </a:pathLst>
            </a:custGeom>
            <a:ln w="38100">
              <a:solidFill>
                <a:srgbClr val="9A2C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733800" y="5485130"/>
              <a:ext cx="1270" cy="152400"/>
            </a:xfrm>
            <a:custGeom>
              <a:avLst/>
              <a:gdLst/>
              <a:ahLst/>
              <a:cxnLst/>
              <a:rect l="l" t="t" r="r" b="b"/>
              <a:pathLst>
                <a:path w="1270" h="152400">
                  <a:moveTo>
                    <a:pt x="635" y="-19049"/>
                  </a:moveTo>
                  <a:lnTo>
                    <a:pt x="635" y="171450"/>
                  </a:lnTo>
                </a:path>
              </a:pathLst>
            </a:custGeom>
            <a:ln w="39370">
              <a:solidFill>
                <a:srgbClr val="9A2C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733800" y="5751830"/>
              <a:ext cx="0" cy="419100"/>
            </a:xfrm>
            <a:custGeom>
              <a:avLst/>
              <a:gdLst/>
              <a:ahLst/>
              <a:cxnLst/>
              <a:rect l="l" t="t" r="r" b="b"/>
              <a:pathLst>
                <a:path h="419100">
                  <a:moveTo>
                    <a:pt x="0" y="0"/>
                  </a:moveTo>
                  <a:lnTo>
                    <a:pt x="0" y="152400"/>
                  </a:lnTo>
                </a:path>
                <a:path h="419100">
                  <a:moveTo>
                    <a:pt x="0" y="266700"/>
                  </a:moveTo>
                  <a:lnTo>
                    <a:pt x="0" y="419100"/>
                  </a:lnTo>
                </a:path>
              </a:pathLst>
            </a:custGeom>
            <a:ln w="38100">
              <a:solidFill>
                <a:srgbClr val="9A2C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2000" y="39624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76200" y="0"/>
                  </a:moveTo>
                  <a:lnTo>
                    <a:pt x="0" y="76200"/>
                  </a:lnTo>
                  <a:lnTo>
                    <a:pt x="38100" y="76200"/>
                  </a:lnTo>
                  <a:lnTo>
                    <a:pt x="38100" y="381000"/>
                  </a:lnTo>
                  <a:lnTo>
                    <a:pt x="114300" y="381000"/>
                  </a:lnTo>
                  <a:lnTo>
                    <a:pt x="114300" y="76200"/>
                  </a:lnTo>
                  <a:lnTo>
                    <a:pt x="152400" y="762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2000" y="39624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38100" y="381000"/>
                  </a:moveTo>
                  <a:lnTo>
                    <a:pt x="38100" y="76200"/>
                  </a:lnTo>
                  <a:lnTo>
                    <a:pt x="0" y="76200"/>
                  </a:lnTo>
                  <a:lnTo>
                    <a:pt x="76200" y="0"/>
                  </a:lnTo>
                  <a:lnTo>
                    <a:pt x="152400" y="76200"/>
                  </a:lnTo>
                  <a:lnTo>
                    <a:pt x="114300" y="76200"/>
                  </a:lnTo>
                  <a:lnTo>
                    <a:pt x="114300" y="381000"/>
                  </a:lnTo>
                  <a:lnTo>
                    <a:pt x="38100" y="381000"/>
                  </a:lnTo>
                  <a:close/>
                </a:path>
                <a:path w="152400" h="381000">
                  <a:moveTo>
                    <a:pt x="0" y="0"/>
                  </a:moveTo>
                  <a:lnTo>
                    <a:pt x="0" y="0"/>
                  </a:lnTo>
                </a:path>
                <a:path w="152400" h="381000">
                  <a:moveTo>
                    <a:pt x="152400" y="381000"/>
                  </a:moveTo>
                  <a:lnTo>
                    <a:pt x="152400" y="381000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4400" y="3886200"/>
              <a:ext cx="1906270" cy="1217930"/>
            </a:xfrm>
            <a:custGeom>
              <a:avLst/>
              <a:gdLst/>
              <a:ahLst/>
              <a:cxnLst/>
              <a:rect l="l" t="t" r="r" b="b"/>
              <a:pathLst>
                <a:path w="1906270" h="1217929">
                  <a:moveTo>
                    <a:pt x="1905000" y="0"/>
                  </a:moveTo>
                  <a:lnTo>
                    <a:pt x="1752600" y="0"/>
                  </a:lnTo>
                </a:path>
                <a:path w="1906270" h="1217929">
                  <a:moveTo>
                    <a:pt x="1638300" y="0"/>
                  </a:moveTo>
                  <a:lnTo>
                    <a:pt x="1485900" y="0"/>
                  </a:lnTo>
                </a:path>
                <a:path w="1906270" h="1217929">
                  <a:moveTo>
                    <a:pt x="1372870" y="0"/>
                  </a:moveTo>
                  <a:lnTo>
                    <a:pt x="1220470" y="0"/>
                  </a:lnTo>
                </a:path>
                <a:path w="1906270" h="1217929">
                  <a:moveTo>
                    <a:pt x="1106170" y="0"/>
                  </a:moveTo>
                  <a:lnTo>
                    <a:pt x="953769" y="0"/>
                  </a:lnTo>
                </a:path>
                <a:path w="1906270" h="1217929">
                  <a:moveTo>
                    <a:pt x="839469" y="0"/>
                  </a:moveTo>
                  <a:lnTo>
                    <a:pt x="687069" y="0"/>
                  </a:lnTo>
                </a:path>
                <a:path w="1906270" h="1217929">
                  <a:moveTo>
                    <a:pt x="572769" y="0"/>
                  </a:moveTo>
                  <a:lnTo>
                    <a:pt x="420369" y="0"/>
                  </a:lnTo>
                </a:path>
                <a:path w="1906270" h="1217929">
                  <a:moveTo>
                    <a:pt x="307340" y="0"/>
                  </a:moveTo>
                  <a:lnTo>
                    <a:pt x="154940" y="0"/>
                  </a:lnTo>
                </a:path>
                <a:path w="1906270" h="1217929">
                  <a:moveTo>
                    <a:pt x="40640" y="0"/>
                  </a:moveTo>
                  <a:lnTo>
                    <a:pt x="0" y="0"/>
                  </a:lnTo>
                </a:path>
                <a:path w="1906270" h="1217929">
                  <a:moveTo>
                    <a:pt x="1906270" y="0"/>
                  </a:moveTo>
                  <a:lnTo>
                    <a:pt x="1906270" y="152400"/>
                  </a:lnTo>
                </a:path>
                <a:path w="1906270" h="1217929">
                  <a:moveTo>
                    <a:pt x="1906270" y="266700"/>
                  </a:moveTo>
                  <a:lnTo>
                    <a:pt x="1906270" y="419100"/>
                  </a:lnTo>
                </a:path>
                <a:path w="1906270" h="1217929">
                  <a:moveTo>
                    <a:pt x="1906270" y="533400"/>
                  </a:moveTo>
                  <a:lnTo>
                    <a:pt x="1906270" y="684530"/>
                  </a:lnTo>
                </a:path>
                <a:path w="1906270" h="1217929">
                  <a:moveTo>
                    <a:pt x="1906270" y="798830"/>
                  </a:moveTo>
                  <a:lnTo>
                    <a:pt x="1906270" y="951230"/>
                  </a:lnTo>
                </a:path>
                <a:path w="1906270" h="1217929">
                  <a:moveTo>
                    <a:pt x="1906270" y="1065530"/>
                  </a:moveTo>
                  <a:lnTo>
                    <a:pt x="1906270" y="1217930"/>
                  </a:lnTo>
                </a:path>
              </a:pathLst>
            </a:custGeom>
            <a:ln w="38100">
              <a:solidFill>
                <a:srgbClr val="9A2C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819400" y="5218430"/>
              <a:ext cx="1270" cy="152400"/>
            </a:xfrm>
            <a:custGeom>
              <a:avLst/>
              <a:gdLst/>
              <a:ahLst/>
              <a:cxnLst/>
              <a:rect l="l" t="t" r="r" b="b"/>
              <a:pathLst>
                <a:path w="1269" h="152400">
                  <a:moveTo>
                    <a:pt x="635" y="-19049"/>
                  </a:moveTo>
                  <a:lnTo>
                    <a:pt x="635" y="171450"/>
                  </a:lnTo>
                </a:path>
              </a:pathLst>
            </a:custGeom>
            <a:ln w="39369">
              <a:solidFill>
                <a:srgbClr val="9A2C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49170" y="4420870"/>
              <a:ext cx="1484630" cy="1748789"/>
            </a:xfrm>
            <a:custGeom>
              <a:avLst/>
              <a:gdLst/>
              <a:ahLst/>
              <a:cxnLst/>
              <a:rect l="l" t="t" r="r" b="b"/>
              <a:pathLst>
                <a:path w="1484629" h="1748789">
                  <a:moveTo>
                    <a:pt x="570230" y="1064259"/>
                  </a:moveTo>
                  <a:lnTo>
                    <a:pt x="570230" y="1215389"/>
                  </a:lnTo>
                </a:path>
                <a:path w="1484629" h="1748789">
                  <a:moveTo>
                    <a:pt x="570230" y="1329689"/>
                  </a:moveTo>
                  <a:lnTo>
                    <a:pt x="570230" y="1482089"/>
                  </a:lnTo>
                </a:path>
                <a:path w="1484629" h="1748789">
                  <a:moveTo>
                    <a:pt x="570230" y="1596389"/>
                  </a:moveTo>
                  <a:lnTo>
                    <a:pt x="570230" y="1748789"/>
                  </a:lnTo>
                </a:path>
                <a:path w="1484629" h="1748789">
                  <a:moveTo>
                    <a:pt x="1484630" y="0"/>
                  </a:moveTo>
                  <a:lnTo>
                    <a:pt x="1332230" y="0"/>
                  </a:lnTo>
                </a:path>
                <a:path w="1484629" h="1748789">
                  <a:moveTo>
                    <a:pt x="1217930" y="0"/>
                  </a:moveTo>
                  <a:lnTo>
                    <a:pt x="1065530" y="0"/>
                  </a:lnTo>
                </a:path>
                <a:path w="1484629" h="1748789">
                  <a:moveTo>
                    <a:pt x="952500" y="0"/>
                  </a:moveTo>
                  <a:lnTo>
                    <a:pt x="800100" y="0"/>
                  </a:lnTo>
                </a:path>
                <a:path w="1484629" h="1748789">
                  <a:moveTo>
                    <a:pt x="685800" y="0"/>
                  </a:moveTo>
                  <a:lnTo>
                    <a:pt x="533400" y="0"/>
                  </a:lnTo>
                </a:path>
                <a:path w="1484629" h="1748789">
                  <a:moveTo>
                    <a:pt x="419100" y="0"/>
                  </a:moveTo>
                  <a:lnTo>
                    <a:pt x="266700" y="0"/>
                  </a:lnTo>
                </a:path>
                <a:path w="1484629" h="1748789">
                  <a:moveTo>
                    <a:pt x="152400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9A2C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83739" y="4419600"/>
              <a:ext cx="152400" cy="1270"/>
            </a:xfrm>
            <a:custGeom>
              <a:avLst/>
              <a:gdLst/>
              <a:ahLst/>
              <a:cxnLst/>
              <a:rect l="l" t="t" r="r" b="b"/>
              <a:pathLst>
                <a:path w="152400" h="1270">
                  <a:moveTo>
                    <a:pt x="-19050" y="635"/>
                  </a:moveTo>
                  <a:lnTo>
                    <a:pt x="171450" y="635"/>
                  </a:lnTo>
                </a:path>
              </a:pathLst>
            </a:custGeom>
            <a:ln w="39369">
              <a:solidFill>
                <a:srgbClr val="9A2C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90600" y="4419600"/>
              <a:ext cx="878840" cy="0"/>
            </a:xfrm>
            <a:custGeom>
              <a:avLst/>
              <a:gdLst/>
              <a:ahLst/>
              <a:cxnLst/>
              <a:rect l="l" t="t" r="r" b="b"/>
              <a:pathLst>
                <a:path w="878839">
                  <a:moveTo>
                    <a:pt x="878839" y="0"/>
                  </a:moveTo>
                  <a:lnTo>
                    <a:pt x="726439" y="0"/>
                  </a:lnTo>
                </a:path>
                <a:path w="878839">
                  <a:moveTo>
                    <a:pt x="612140" y="0"/>
                  </a:moveTo>
                  <a:lnTo>
                    <a:pt x="459740" y="0"/>
                  </a:lnTo>
                </a:path>
                <a:path w="878839">
                  <a:moveTo>
                    <a:pt x="345440" y="0"/>
                  </a:moveTo>
                  <a:lnTo>
                    <a:pt x="193040" y="0"/>
                  </a:lnTo>
                </a:path>
                <a:path w="878839">
                  <a:moveTo>
                    <a:pt x="78740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9A2C1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48000" y="6248400"/>
              <a:ext cx="533400" cy="152400"/>
            </a:xfrm>
            <a:custGeom>
              <a:avLst/>
              <a:gdLst/>
              <a:ahLst/>
              <a:cxnLst/>
              <a:rect l="l" t="t" r="r" b="b"/>
              <a:pathLst>
                <a:path w="533400" h="152400">
                  <a:moveTo>
                    <a:pt x="76200" y="0"/>
                  </a:moveTo>
                  <a:lnTo>
                    <a:pt x="0" y="76200"/>
                  </a:lnTo>
                  <a:lnTo>
                    <a:pt x="76200" y="152400"/>
                  </a:lnTo>
                  <a:lnTo>
                    <a:pt x="76200" y="114300"/>
                  </a:lnTo>
                  <a:lnTo>
                    <a:pt x="533400" y="114300"/>
                  </a:lnTo>
                  <a:lnTo>
                    <a:pt x="533400" y="38100"/>
                  </a:lnTo>
                  <a:lnTo>
                    <a:pt x="76200" y="381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D247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48000" y="6248400"/>
              <a:ext cx="533400" cy="152400"/>
            </a:xfrm>
            <a:custGeom>
              <a:avLst/>
              <a:gdLst/>
              <a:ahLst/>
              <a:cxnLst/>
              <a:rect l="l" t="t" r="r" b="b"/>
              <a:pathLst>
                <a:path w="533400" h="152400">
                  <a:moveTo>
                    <a:pt x="533400" y="38100"/>
                  </a:moveTo>
                  <a:lnTo>
                    <a:pt x="76200" y="38100"/>
                  </a:lnTo>
                  <a:lnTo>
                    <a:pt x="76200" y="0"/>
                  </a:lnTo>
                  <a:lnTo>
                    <a:pt x="0" y="76200"/>
                  </a:lnTo>
                  <a:lnTo>
                    <a:pt x="76200" y="152400"/>
                  </a:lnTo>
                  <a:lnTo>
                    <a:pt x="76200" y="114300"/>
                  </a:lnTo>
                  <a:lnTo>
                    <a:pt x="533400" y="114300"/>
                  </a:lnTo>
                  <a:lnTo>
                    <a:pt x="533400" y="38100"/>
                  </a:lnTo>
                  <a:close/>
                </a:path>
                <a:path w="533400" h="152400">
                  <a:moveTo>
                    <a:pt x="0" y="0"/>
                  </a:moveTo>
                  <a:lnTo>
                    <a:pt x="0" y="0"/>
                  </a:lnTo>
                </a:path>
                <a:path w="533400" h="152400">
                  <a:moveTo>
                    <a:pt x="533400" y="152400"/>
                  </a:moveTo>
                  <a:lnTo>
                    <a:pt x="533400" y="152400"/>
                  </a:lnTo>
                </a:path>
              </a:pathLst>
            </a:custGeom>
            <a:ln w="12579">
              <a:solidFill>
                <a:srgbClr val="9A31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705600" y="2895600"/>
            <a:ext cx="1905000" cy="855980"/>
          </a:xfrm>
          <a:prstGeom prst="rect">
            <a:avLst/>
          </a:prstGeom>
          <a:solidFill>
            <a:srgbClr val="7D9BE7"/>
          </a:solidFill>
        </p:spPr>
        <p:txBody>
          <a:bodyPr vert="horz" wrap="square" lIns="0" tIns="46990" rIns="0" bIns="0" rtlCol="0">
            <a:spAutoFit/>
          </a:bodyPr>
          <a:lstStyle/>
          <a:p>
            <a:pPr marL="90170" marR="97790">
              <a:lnSpc>
                <a:spcPct val="99800"/>
              </a:lnSpc>
              <a:spcBef>
                <a:spcPts val="370"/>
              </a:spcBef>
              <a:buSzPct val="90000"/>
              <a:buFont typeface="Arial"/>
              <a:buChar char="•"/>
              <a:tabLst>
                <a:tab pos="135890" algn="l"/>
              </a:tabLst>
            </a:pPr>
            <a:r>
              <a:rPr sz="1000" dirty="0">
                <a:latin typeface="Verdana"/>
                <a:cs typeface="Verdana"/>
              </a:rPr>
              <a:t>An </a:t>
            </a:r>
            <a:r>
              <a:rPr sz="1000" spc="-5" dirty="0">
                <a:latin typeface="Verdana"/>
                <a:cs typeface="Verdana"/>
              </a:rPr>
              <a:t>increase </a:t>
            </a:r>
            <a:r>
              <a:rPr sz="1000" spc="5" dirty="0">
                <a:latin typeface="Verdana"/>
                <a:cs typeface="Verdana"/>
              </a:rPr>
              <a:t>in </a:t>
            </a:r>
            <a:r>
              <a:rPr sz="1000" dirty="0">
                <a:latin typeface="Verdana"/>
                <a:cs typeface="Verdana"/>
              </a:rPr>
              <a:t>the </a:t>
            </a:r>
            <a:r>
              <a:rPr sz="1000" spc="-5" dirty="0">
                <a:latin typeface="Verdana"/>
                <a:cs typeface="Verdana"/>
              </a:rPr>
              <a:t>Price</a:t>
            </a:r>
            <a:r>
              <a:rPr sz="1000" spc="-130" dirty="0">
                <a:latin typeface="Verdana"/>
                <a:cs typeface="Verdana"/>
              </a:rPr>
              <a:t> </a:t>
            </a:r>
            <a:r>
              <a:rPr sz="1000" spc="-5" dirty="0">
                <a:latin typeface="Verdana"/>
                <a:cs typeface="Verdana"/>
              </a:rPr>
              <a:t>of  Widgets </a:t>
            </a:r>
            <a:r>
              <a:rPr sz="1000" spc="-10" dirty="0">
                <a:latin typeface="Verdana"/>
                <a:cs typeface="Verdana"/>
              </a:rPr>
              <a:t>from </a:t>
            </a:r>
            <a:r>
              <a:rPr sz="1000" dirty="0">
                <a:latin typeface="Verdana"/>
                <a:cs typeface="Verdana"/>
              </a:rPr>
              <a:t>$3 to </a:t>
            </a:r>
            <a:r>
              <a:rPr sz="1000" spc="-5" dirty="0">
                <a:latin typeface="Verdana"/>
                <a:cs typeface="Verdana"/>
              </a:rPr>
              <a:t>$4 </a:t>
            </a:r>
            <a:r>
              <a:rPr sz="1000" dirty="0">
                <a:latin typeface="Verdana"/>
                <a:cs typeface="Verdana"/>
              </a:rPr>
              <a:t>will  </a:t>
            </a:r>
            <a:r>
              <a:rPr sz="1000" spc="-5" dirty="0">
                <a:latin typeface="Verdana"/>
                <a:cs typeface="Verdana"/>
              </a:rPr>
              <a:t>lead to </a:t>
            </a:r>
            <a:r>
              <a:rPr sz="1000" dirty="0">
                <a:latin typeface="Verdana"/>
                <a:cs typeface="Verdana"/>
              </a:rPr>
              <a:t>a </a:t>
            </a:r>
            <a:r>
              <a:rPr sz="1000" spc="-10" dirty="0">
                <a:latin typeface="Verdana"/>
                <a:cs typeface="Verdana"/>
              </a:rPr>
              <a:t>decrease </a:t>
            </a:r>
            <a:r>
              <a:rPr sz="1000" spc="5" dirty="0">
                <a:latin typeface="Verdana"/>
                <a:cs typeface="Verdana"/>
              </a:rPr>
              <a:t>in </a:t>
            </a:r>
            <a:r>
              <a:rPr sz="1000" dirty="0">
                <a:latin typeface="Verdana"/>
                <a:cs typeface="Verdana"/>
              </a:rPr>
              <a:t>the  </a:t>
            </a:r>
            <a:r>
              <a:rPr sz="1000" spc="-5" dirty="0">
                <a:latin typeface="Verdana"/>
                <a:cs typeface="Verdana"/>
              </a:rPr>
              <a:t>Quantity </a:t>
            </a:r>
            <a:r>
              <a:rPr sz="1000" spc="-10" dirty="0">
                <a:latin typeface="Verdana"/>
                <a:cs typeface="Verdana"/>
              </a:rPr>
              <a:t>Demanded </a:t>
            </a:r>
            <a:r>
              <a:rPr sz="1000" spc="-5" dirty="0">
                <a:latin typeface="Verdana"/>
                <a:cs typeface="Verdana"/>
              </a:rPr>
              <a:t>of  Widgets </a:t>
            </a:r>
            <a:r>
              <a:rPr sz="1000" spc="-10" dirty="0">
                <a:latin typeface="Verdana"/>
                <a:cs typeface="Verdana"/>
              </a:rPr>
              <a:t>from </a:t>
            </a:r>
            <a:r>
              <a:rPr sz="1000" dirty="0">
                <a:latin typeface="Verdana"/>
                <a:cs typeface="Verdana"/>
              </a:rPr>
              <a:t>6 </a:t>
            </a:r>
            <a:r>
              <a:rPr sz="1000" spc="-5" dirty="0">
                <a:latin typeface="Verdana"/>
                <a:cs typeface="Verdana"/>
              </a:rPr>
              <a:t>to</a:t>
            </a:r>
            <a:r>
              <a:rPr sz="1000" spc="-35" dirty="0">
                <a:latin typeface="Verdana"/>
                <a:cs typeface="Verdana"/>
              </a:rPr>
              <a:t> </a:t>
            </a:r>
            <a:r>
              <a:rPr sz="1000" dirty="0">
                <a:latin typeface="Verdana"/>
                <a:cs typeface="Verdana"/>
              </a:rPr>
              <a:t>4.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1737</Words>
  <Application>Microsoft Office PowerPoint</Application>
  <PresentationFormat>On-screen Show (4:3)</PresentationFormat>
  <Paragraphs>210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Concourse</vt:lpstr>
      <vt:lpstr>Slide 1</vt:lpstr>
      <vt:lpstr>Introduction to Demand</vt:lpstr>
      <vt:lpstr>Introduction to Demand</vt:lpstr>
      <vt:lpstr>Introduction to Demand</vt:lpstr>
      <vt:lpstr>Slide 5</vt:lpstr>
      <vt:lpstr>Introduction to Demand The demand curve slopes downward.</vt:lpstr>
      <vt:lpstr>Introduction to Demand</vt:lpstr>
      <vt:lpstr>Introduction to Demand</vt:lpstr>
      <vt:lpstr>Changes in Demand</vt:lpstr>
      <vt:lpstr>Changes in Demand</vt:lpstr>
      <vt:lpstr>Changes in Demand</vt:lpstr>
      <vt:lpstr>Changes in Demand</vt:lpstr>
      <vt:lpstr>Changes in Demand</vt:lpstr>
      <vt:lpstr>Changes in Demand</vt:lpstr>
      <vt:lpstr>Introduction to Supply</vt:lpstr>
      <vt:lpstr>Introduction to Supply</vt:lpstr>
      <vt:lpstr>Introduction to Supply</vt:lpstr>
      <vt:lpstr>Slide 18</vt:lpstr>
      <vt:lpstr>Introduction to Supply</vt:lpstr>
      <vt:lpstr>Introduction to Supply</vt:lpstr>
      <vt:lpstr>Introduction to Supply</vt:lpstr>
      <vt:lpstr>Changes in Supply</vt:lpstr>
      <vt:lpstr>Changes in Supply</vt:lpstr>
      <vt:lpstr>Changes in Supply</vt:lpstr>
      <vt:lpstr>Changes in Supply</vt:lpstr>
      <vt:lpstr>Changes in Supply</vt:lpstr>
      <vt:lpstr>Supply and Demand at Work</vt:lpstr>
      <vt:lpstr>Supply and Demand at Work</vt:lpstr>
      <vt:lpstr>Supply and Demand at Work</vt:lpstr>
      <vt:lpstr>Supply and Demand at Work</vt:lpstr>
      <vt:lpstr>Supply and Demand at Work</vt:lpstr>
      <vt:lpstr>Supply and Demand at Work</vt:lpstr>
      <vt:lpstr>Supply and Demand at Work</vt:lpstr>
      <vt:lpstr>Supply and Demand at Work</vt:lpstr>
      <vt:lpstr>Supply and Demand at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8</cp:revision>
  <dcterms:created xsi:type="dcterms:W3CDTF">2021-05-03T07:03:23Z</dcterms:created>
  <dcterms:modified xsi:type="dcterms:W3CDTF">2021-05-07T08:08:43Z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2014-09-28T00:00:00Z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2021-05-03T00:00:00Z</vt:filetime>
  </property>
</Properties>
</file>