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517140"/>
            <a:ext cx="632460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1" spc="-5" dirty="0">
                <a:latin typeface="Arial"/>
                <a:cs typeface="Arial"/>
              </a:rPr>
              <a:t>BUSINESS</a:t>
            </a:r>
            <a:r>
              <a:rPr sz="4400" i="1" spc="-35" dirty="0">
                <a:latin typeface="Arial"/>
                <a:cs typeface="Arial"/>
              </a:rPr>
              <a:t> </a:t>
            </a:r>
            <a:r>
              <a:rPr sz="4400" i="1" spc="-10" dirty="0">
                <a:latin typeface="Arial"/>
                <a:cs typeface="Arial"/>
              </a:rPr>
              <a:t>ECONOMICS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0450" y="208278"/>
            <a:ext cx="762635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0530" marR="5080" indent="-168783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ngsana New" pitchFamily="18" charset="-34"/>
                <a:cs typeface="Angsana New" pitchFamily="18" charset="-34"/>
              </a:rPr>
              <a:t>Importance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of </a:t>
            </a:r>
            <a:r>
              <a:rPr spc="-5" dirty="0">
                <a:latin typeface="Angsana New" pitchFamily="18" charset="-34"/>
                <a:cs typeface="Angsana New" pitchFamily="18" charset="-34"/>
              </a:rPr>
              <a:t>Application of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Economics </a:t>
            </a:r>
            <a:r>
              <a:rPr dirty="0">
                <a:latin typeface="Angsana New" pitchFamily="18" charset="-34"/>
                <a:cs typeface="Angsana New" pitchFamily="18" charset="-34"/>
              </a:rPr>
              <a:t>in 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Business 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070" y="1634490"/>
            <a:ext cx="8221980" cy="4480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marR="66040" indent="-60833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Helpful in Organizing: </a:t>
            </a:r>
            <a:r>
              <a:rPr sz="1800" spc="-10" dirty="0">
                <a:latin typeface="Arial"/>
                <a:cs typeface="Arial"/>
              </a:rPr>
              <a:t>Business managers </a:t>
            </a:r>
            <a:r>
              <a:rPr sz="1800" spc="-5" dirty="0">
                <a:latin typeface="Arial"/>
                <a:cs typeface="Arial"/>
              </a:rPr>
              <a:t>can learn through the </a:t>
            </a:r>
            <a:r>
              <a:rPr sz="1800" dirty="0">
                <a:latin typeface="Arial"/>
                <a:cs typeface="Arial"/>
              </a:rPr>
              <a:t>study </a:t>
            </a:r>
            <a:r>
              <a:rPr sz="1800" spc="-10" dirty="0">
                <a:latin typeface="Arial"/>
                <a:cs typeface="Arial"/>
              </a:rPr>
              <a:t>of  Business Economics </a:t>
            </a:r>
            <a:r>
              <a:rPr sz="1800" spc="-15" dirty="0">
                <a:latin typeface="Arial"/>
                <a:cs typeface="Arial"/>
              </a:rPr>
              <a:t>what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produce, how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produce,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20" dirty="0">
                <a:latin typeface="Arial"/>
                <a:cs typeface="Arial"/>
              </a:rPr>
              <a:t>whom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10" dirty="0">
                <a:latin typeface="Arial"/>
                <a:cs typeface="Arial"/>
              </a:rPr>
              <a:t>produce and </a:t>
            </a:r>
            <a:r>
              <a:rPr sz="1800" spc="-15" dirty="0">
                <a:latin typeface="Arial"/>
                <a:cs typeface="Arial"/>
              </a:rPr>
              <a:t>when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produce. This </a:t>
            </a:r>
            <a:r>
              <a:rPr sz="1800" spc="-10" dirty="0">
                <a:latin typeface="Arial"/>
                <a:cs typeface="Arial"/>
              </a:rPr>
              <a:t>helps them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organize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well.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285750" indent="-608330">
              <a:lnSpc>
                <a:spcPct val="100000"/>
              </a:lnSpc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Helpful in Planning: </a:t>
            </a:r>
            <a:r>
              <a:rPr sz="1800" spc="-10" dirty="0">
                <a:latin typeface="Arial"/>
                <a:cs typeface="Arial"/>
              </a:rPr>
              <a:t>Managers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use of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</a:t>
            </a:r>
            <a:r>
              <a:rPr sz="1800" dirty="0">
                <a:latin typeface="Arial"/>
                <a:cs typeface="Arial"/>
              </a:rPr>
              <a:t>can  </a:t>
            </a:r>
            <a:r>
              <a:rPr sz="1800" spc="-10" dirty="0">
                <a:latin typeface="Arial"/>
                <a:cs typeface="Arial"/>
              </a:rPr>
              <a:t>plan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mobilise and use </a:t>
            </a:r>
            <a:r>
              <a:rPr sz="1800" spc="-5" dirty="0">
                <a:latin typeface="Arial"/>
                <a:cs typeface="Arial"/>
              </a:rPr>
              <a:t>resources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effectively.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128270" indent="-608330">
              <a:lnSpc>
                <a:spcPct val="100000"/>
              </a:lnSpc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Helpful in </a:t>
            </a:r>
            <a:r>
              <a:rPr sz="1800" b="1" spc="-10" dirty="0">
                <a:latin typeface="Arial"/>
                <a:cs typeface="Arial"/>
              </a:rPr>
              <a:t>Decision </a:t>
            </a:r>
            <a:r>
              <a:rPr sz="1800" b="1" spc="-5" dirty="0">
                <a:latin typeface="Arial"/>
                <a:cs typeface="Arial"/>
              </a:rPr>
              <a:t>making: </a:t>
            </a:r>
            <a:r>
              <a:rPr sz="1800" spc="-10" dirty="0">
                <a:latin typeface="Arial"/>
                <a:cs typeface="Arial"/>
              </a:rPr>
              <a:t>Business manager </a:t>
            </a:r>
            <a:r>
              <a:rPr sz="1800" dirty="0">
                <a:latin typeface="Arial"/>
                <a:cs typeface="Arial"/>
              </a:rPr>
              <a:t>can </a:t>
            </a:r>
            <a:r>
              <a:rPr sz="1800" spc="-10" dirty="0">
                <a:latin typeface="Arial"/>
                <a:cs typeface="Arial"/>
              </a:rPr>
              <a:t>decide </a:t>
            </a:r>
            <a:r>
              <a:rPr sz="1800" spc="-5" dirty="0">
                <a:latin typeface="Arial"/>
                <a:cs typeface="Arial"/>
              </a:rPr>
              <a:t>on the </a:t>
            </a:r>
            <a:r>
              <a:rPr sz="1800" spc="-10" dirty="0">
                <a:latin typeface="Arial"/>
                <a:cs typeface="Arial"/>
              </a:rPr>
              <a:t>basisi 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their </a:t>
            </a:r>
            <a:r>
              <a:rPr sz="1800" spc="-15" dirty="0">
                <a:latin typeface="Arial"/>
                <a:cs typeface="Arial"/>
              </a:rPr>
              <a:t>knowledge </a:t>
            </a:r>
            <a:r>
              <a:rPr sz="1800" spc="-5" dirty="0">
                <a:latin typeface="Arial"/>
                <a:cs typeface="Arial"/>
              </a:rPr>
              <a:t>of Business </a:t>
            </a:r>
            <a:r>
              <a:rPr sz="1800" spc="-10" dirty="0">
                <a:latin typeface="Arial"/>
                <a:cs typeface="Arial"/>
              </a:rPr>
              <a:t>Economics number </a:t>
            </a:r>
            <a:r>
              <a:rPr sz="1800" spc="-5" dirty="0">
                <a:latin typeface="Arial"/>
                <a:cs typeface="Arial"/>
              </a:rPr>
              <a:t>of relevant </a:t>
            </a:r>
            <a:r>
              <a:rPr sz="1800" spc="-10" dirty="0">
                <a:latin typeface="Arial"/>
                <a:cs typeface="Arial"/>
              </a:rPr>
              <a:t>things </a:t>
            </a:r>
            <a:r>
              <a:rPr sz="1800" dirty="0">
                <a:latin typeface="Arial"/>
                <a:cs typeface="Arial"/>
              </a:rPr>
              <a:t>such 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spc="-20" dirty="0">
                <a:latin typeface="Arial"/>
                <a:cs typeface="Arial"/>
              </a:rPr>
              <a:t>what </a:t>
            </a:r>
            <a:r>
              <a:rPr sz="1800" spc="-10" dirty="0">
                <a:latin typeface="Arial"/>
                <a:cs typeface="Arial"/>
              </a:rPr>
              <a:t>kind of production </a:t>
            </a:r>
            <a:r>
              <a:rPr sz="1800" spc="-5" dirty="0">
                <a:latin typeface="Arial"/>
                <a:cs typeface="Arial"/>
              </a:rPr>
              <a:t>should be </a:t>
            </a:r>
            <a:r>
              <a:rPr sz="1800" spc="-10" dirty="0">
                <a:latin typeface="Arial"/>
                <a:cs typeface="Arial"/>
              </a:rPr>
              <a:t>undertaken, </a:t>
            </a:r>
            <a:r>
              <a:rPr sz="1800" spc="-15" dirty="0">
                <a:latin typeface="Arial"/>
                <a:cs typeface="Arial"/>
              </a:rPr>
              <a:t>what </a:t>
            </a:r>
            <a:r>
              <a:rPr sz="1800" spc="-10" dirty="0">
                <a:latin typeface="Arial"/>
                <a:cs typeface="Arial"/>
              </a:rPr>
              <a:t>should </a:t>
            </a:r>
            <a:r>
              <a:rPr sz="1800" spc="-5" dirty="0">
                <a:latin typeface="Arial"/>
                <a:cs typeface="Arial"/>
              </a:rPr>
              <a:t>be </a:t>
            </a:r>
            <a:r>
              <a:rPr sz="1800" spc="-1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technique etc. </a:t>
            </a:r>
            <a:r>
              <a:rPr sz="1800" dirty="0">
                <a:latin typeface="Arial"/>
                <a:cs typeface="Arial"/>
              </a:rPr>
              <a:t>so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get </a:t>
            </a:r>
            <a:r>
              <a:rPr sz="1800" spc="-5" dirty="0">
                <a:latin typeface="Arial"/>
                <a:cs typeface="Arial"/>
              </a:rPr>
              <a:t>the maximum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profit.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5080" indent="-608330">
              <a:lnSpc>
                <a:spcPct val="100000"/>
              </a:lnSpc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Helpful in </a:t>
            </a:r>
            <a:r>
              <a:rPr sz="1800" b="1" spc="-10" dirty="0">
                <a:latin typeface="Arial"/>
                <a:cs typeface="Arial"/>
              </a:rPr>
              <a:t>co </a:t>
            </a:r>
            <a:r>
              <a:rPr sz="1800" b="1" spc="-5" dirty="0">
                <a:latin typeface="Arial"/>
                <a:cs typeface="Arial"/>
              </a:rPr>
              <a:t>ordination: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</a:t>
            </a:r>
            <a:r>
              <a:rPr sz="1800" spc="-10" dirty="0">
                <a:latin typeface="Arial"/>
                <a:cs typeface="Arial"/>
              </a:rPr>
              <a:t>helps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establish </a:t>
            </a:r>
            <a:r>
              <a:rPr sz="1800" dirty="0">
                <a:latin typeface="Arial"/>
                <a:cs typeface="Arial"/>
              </a:rPr>
              <a:t>co  </a:t>
            </a:r>
            <a:r>
              <a:rPr sz="1800" spc="-10" dirty="0">
                <a:latin typeface="Arial"/>
                <a:cs typeface="Arial"/>
              </a:rPr>
              <a:t>ordination </a:t>
            </a:r>
            <a:r>
              <a:rPr sz="1800" spc="-15" dirty="0">
                <a:latin typeface="Arial"/>
                <a:cs typeface="Arial"/>
              </a:rPr>
              <a:t>between </a:t>
            </a:r>
            <a:r>
              <a:rPr sz="1800" spc="-10" dirty="0">
                <a:latin typeface="Arial"/>
                <a:cs typeface="Arial"/>
              </a:rPr>
              <a:t>traditional theoretical </a:t>
            </a:r>
            <a:r>
              <a:rPr sz="1800" spc="-5" dirty="0">
                <a:latin typeface="Arial"/>
                <a:cs typeface="Arial"/>
              </a:rPr>
              <a:t>concepts of economics and actual  </a:t>
            </a:r>
            <a:r>
              <a:rPr sz="1800" spc="-10" dirty="0">
                <a:latin typeface="Arial"/>
                <a:cs typeface="Arial"/>
              </a:rPr>
              <a:t>business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practices.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0450" y="208278"/>
            <a:ext cx="755015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0530" marR="5080" indent="-168783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ngsana New" pitchFamily="18" charset="-34"/>
                <a:cs typeface="Angsana New" pitchFamily="18" charset="-34"/>
              </a:rPr>
              <a:t>Importance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of </a:t>
            </a:r>
            <a:r>
              <a:rPr spc="-5" dirty="0">
                <a:latin typeface="Angsana New" pitchFamily="18" charset="-34"/>
                <a:cs typeface="Angsana New" pitchFamily="18" charset="-34"/>
              </a:rPr>
              <a:t>Application of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Economics </a:t>
            </a:r>
            <a:r>
              <a:rPr dirty="0">
                <a:latin typeface="Angsana New" pitchFamily="18" charset="-34"/>
                <a:cs typeface="Angsana New" pitchFamily="18" charset="-34"/>
              </a:rPr>
              <a:t>in 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Business 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070" y="1634490"/>
            <a:ext cx="8303259" cy="2721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marR="5080" indent="-608330" algn="just">
              <a:lnSpc>
                <a:spcPct val="100000"/>
              </a:lnSpc>
              <a:spcBef>
                <a:spcPts val="100"/>
              </a:spcBef>
              <a:buAutoNum type="arabicParenR" startAt="5"/>
              <a:tabLst>
                <a:tab pos="636270" algn="l"/>
              </a:tabLst>
            </a:pPr>
            <a:r>
              <a:rPr sz="1800" b="1" spc="-5" dirty="0">
                <a:latin typeface="Arial"/>
                <a:cs typeface="Arial"/>
              </a:rPr>
              <a:t>Helpful in Formulating Business Policies: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helps in  </a:t>
            </a:r>
            <a:r>
              <a:rPr sz="1800" spc="-10" dirty="0">
                <a:latin typeface="Arial"/>
                <a:cs typeface="Arial"/>
              </a:rPr>
              <a:t>deciding </a:t>
            </a:r>
            <a:r>
              <a:rPr sz="1800" spc="-5" dirty="0">
                <a:latin typeface="Arial"/>
                <a:cs typeface="Arial"/>
              </a:rPr>
              <a:t>its </a:t>
            </a:r>
            <a:r>
              <a:rPr sz="1800" spc="-10" dirty="0">
                <a:latin typeface="Arial"/>
                <a:cs typeface="Arial"/>
              </a:rPr>
              <a:t>policies </a:t>
            </a:r>
            <a:r>
              <a:rPr sz="1800" spc="-5" dirty="0">
                <a:latin typeface="Arial"/>
                <a:cs typeface="Arial"/>
              </a:rPr>
              <a:t>for the real objectives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certain business situation of  the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firm.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indent="-608330">
              <a:lnSpc>
                <a:spcPct val="100000"/>
              </a:lnSpc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Helpful in Cost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marR="5715" indent="-608330" algn="just">
              <a:lnSpc>
                <a:spcPct val="100000"/>
              </a:lnSpc>
              <a:buAutoNum type="arabicParenR" startAt="5"/>
              <a:tabLst>
                <a:tab pos="631190" algn="l"/>
              </a:tabLst>
            </a:pPr>
            <a:r>
              <a:rPr sz="1800" b="1" spc="-5" dirty="0">
                <a:latin typeface="Arial"/>
                <a:cs typeface="Arial"/>
              </a:rPr>
              <a:t>Helpful in </a:t>
            </a:r>
            <a:r>
              <a:rPr sz="1800" b="1" spc="-10" dirty="0">
                <a:latin typeface="Arial"/>
                <a:cs typeface="Arial"/>
              </a:rPr>
              <a:t>Demand </a:t>
            </a:r>
            <a:r>
              <a:rPr sz="1800" b="1" spc="-5" dirty="0">
                <a:latin typeface="Arial"/>
                <a:cs typeface="Arial"/>
              </a:rPr>
              <a:t>Forecasting: </a:t>
            </a:r>
            <a:r>
              <a:rPr sz="1800" spc="-10" dirty="0">
                <a:latin typeface="Arial"/>
                <a:cs typeface="Arial"/>
              </a:rPr>
              <a:t>Business economics </a:t>
            </a:r>
            <a:r>
              <a:rPr sz="1800" spc="-5" dirty="0">
                <a:latin typeface="Arial"/>
                <a:cs typeface="Arial"/>
              </a:rPr>
              <a:t>provides the use of  </a:t>
            </a:r>
            <a:r>
              <a:rPr sz="1800" spc="-10" dirty="0">
                <a:latin typeface="Arial"/>
                <a:cs typeface="Arial"/>
              </a:rPr>
              <a:t>economic concepts </a:t>
            </a:r>
            <a:r>
              <a:rPr sz="1800" spc="-5" dirty="0">
                <a:latin typeface="Arial"/>
                <a:cs typeface="Arial"/>
              </a:rPr>
              <a:t>for estimating </a:t>
            </a:r>
            <a:r>
              <a:rPr sz="1800" spc="-10" dirty="0">
                <a:latin typeface="Arial"/>
                <a:cs typeface="Arial"/>
              </a:rPr>
              <a:t>economic relations among various  variables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10" dirty="0">
                <a:latin typeface="Arial"/>
                <a:cs typeface="Arial"/>
              </a:rPr>
              <a:t>managerial </a:t>
            </a:r>
            <a:r>
              <a:rPr sz="1800" spc="-5" dirty="0">
                <a:latin typeface="Arial"/>
                <a:cs typeface="Arial"/>
              </a:rPr>
              <a:t>decisions.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070" y="4718050"/>
            <a:ext cx="2273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8</a:t>
            </a:r>
            <a:r>
              <a:rPr sz="1800" b="1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8865" y="4718050"/>
            <a:ext cx="2792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Minimizing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Uncertainties: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070" y="5380990"/>
            <a:ext cx="83026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marR="5080" indent="-608330" algn="just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9) </a:t>
            </a:r>
            <a:r>
              <a:rPr sz="1800" b="1" spc="-5" dirty="0">
                <a:latin typeface="Arial"/>
                <a:cs typeface="Arial"/>
              </a:rPr>
              <a:t>Helpful in Understanding </a:t>
            </a:r>
            <a:r>
              <a:rPr sz="1800" b="1" spc="-10" dirty="0">
                <a:latin typeface="Arial"/>
                <a:cs typeface="Arial"/>
              </a:rPr>
              <a:t>External </a:t>
            </a:r>
            <a:r>
              <a:rPr sz="1800" b="1" spc="-5" dirty="0">
                <a:latin typeface="Arial"/>
                <a:cs typeface="Arial"/>
              </a:rPr>
              <a:t>Environment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 helps the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managers in </a:t>
            </a:r>
            <a:r>
              <a:rPr sz="1800" spc="-10" dirty="0">
                <a:latin typeface="Arial"/>
                <a:cs typeface="Arial"/>
              </a:rPr>
              <a:t>understanding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external environment </a:t>
            </a:r>
            <a:r>
              <a:rPr sz="1800" spc="-5" dirty="0">
                <a:latin typeface="Arial"/>
                <a:cs typeface="Arial"/>
              </a:rPr>
              <a:t>in 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the firm </a:t>
            </a:r>
            <a:r>
              <a:rPr sz="1800" spc="-10" dirty="0">
                <a:latin typeface="Arial"/>
                <a:cs typeface="Arial"/>
              </a:rPr>
              <a:t>has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function and </a:t>
            </a:r>
            <a:r>
              <a:rPr sz="1800" spc="-15" dirty="0">
                <a:latin typeface="Arial"/>
                <a:cs typeface="Arial"/>
              </a:rPr>
              <a:t>shows </a:t>
            </a:r>
            <a:r>
              <a:rPr sz="1800" spc="-10" dirty="0">
                <a:latin typeface="Arial"/>
                <a:cs typeface="Arial"/>
              </a:rPr>
              <a:t>him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5" dirty="0">
                <a:latin typeface="Arial"/>
                <a:cs typeface="Arial"/>
              </a:rPr>
              <a:t>way </a:t>
            </a:r>
            <a:r>
              <a:rPr sz="1800" spc="-5" dirty="0">
                <a:latin typeface="Arial"/>
                <a:cs typeface="Arial"/>
              </a:rPr>
              <a:t>to co-ordinate </a:t>
            </a:r>
            <a:r>
              <a:rPr sz="1800" spc="-10" dirty="0">
                <a:latin typeface="Arial"/>
                <a:cs typeface="Arial"/>
              </a:rPr>
              <a:t>his  business </a:t>
            </a:r>
            <a:r>
              <a:rPr sz="1800" spc="-15" dirty="0">
                <a:latin typeface="Arial"/>
                <a:cs typeface="Arial"/>
              </a:rPr>
              <a:t>with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57201"/>
            <a:ext cx="82296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4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Scope </a:t>
            </a:r>
            <a:r>
              <a:rPr spc="-5" dirty="0"/>
              <a:t>of Business</a:t>
            </a:r>
            <a:r>
              <a:rPr spc="-50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219201"/>
            <a:ext cx="8382000" cy="51142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marR="5080" indent="-608330" algn="just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21030" algn="l"/>
              </a:tabLst>
            </a:pPr>
            <a:r>
              <a:rPr sz="1800" b="1" spc="-10" dirty="0">
                <a:latin typeface="Arial"/>
                <a:cs typeface="Arial"/>
              </a:rPr>
              <a:t>Demand </a:t>
            </a:r>
            <a:r>
              <a:rPr sz="1800" b="1" spc="-15" dirty="0">
                <a:latin typeface="Arial"/>
                <a:cs typeface="Arial"/>
              </a:rPr>
              <a:t>Analysis </a:t>
            </a:r>
            <a:r>
              <a:rPr sz="1800" b="1" spc="-5" dirty="0">
                <a:latin typeface="Arial"/>
                <a:cs typeface="Arial"/>
              </a:rPr>
              <a:t>and Forecasting: </a:t>
            </a:r>
            <a:r>
              <a:rPr sz="1800" spc="-10" dirty="0">
                <a:latin typeface="Arial"/>
                <a:cs typeface="Arial"/>
              </a:rPr>
              <a:t>Demand analysis and forecasting </a:t>
            </a:r>
            <a:r>
              <a:rPr sz="1800" spc="-5" dirty="0">
                <a:latin typeface="Arial"/>
                <a:cs typeface="Arial"/>
              </a:rPr>
              <a:t>of  </a:t>
            </a:r>
            <a:r>
              <a:rPr sz="1800" spc="-10" dirty="0">
                <a:latin typeface="Arial"/>
                <a:cs typeface="Arial"/>
              </a:rPr>
              <a:t>demand </a:t>
            </a:r>
            <a:r>
              <a:rPr sz="1800" spc="-5" dirty="0">
                <a:latin typeface="Arial"/>
                <a:cs typeface="Arial"/>
              </a:rPr>
              <a:t>facilitates the </a:t>
            </a:r>
            <a:r>
              <a:rPr sz="1800" spc="-10" dirty="0">
                <a:latin typeface="Arial"/>
                <a:cs typeface="Arial"/>
              </a:rPr>
              <a:t>decision </a:t>
            </a:r>
            <a:r>
              <a:rPr sz="1800" spc="-5" dirty="0">
                <a:latin typeface="Arial"/>
                <a:cs typeface="Arial"/>
              </a:rPr>
              <a:t>making </a:t>
            </a:r>
            <a:r>
              <a:rPr sz="1800" spc="-10" dirty="0">
                <a:latin typeface="Arial"/>
                <a:cs typeface="Arial"/>
              </a:rPr>
              <a:t>and forward planning. </a:t>
            </a:r>
            <a:r>
              <a:rPr sz="1800" spc="-5" dirty="0">
                <a:latin typeface="Arial"/>
                <a:cs typeface="Arial"/>
              </a:rPr>
              <a:t>If </a:t>
            </a:r>
            <a:r>
              <a:rPr sz="1800" spc="-10" dirty="0">
                <a:latin typeface="Arial"/>
                <a:cs typeface="Arial"/>
              </a:rPr>
              <a:t>demand  </a:t>
            </a:r>
            <a:r>
              <a:rPr sz="1800" spc="-5" dirty="0">
                <a:latin typeface="Arial"/>
                <a:cs typeface="Arial"/>
              </a:rPr>
              <a:t>forecasting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firm is </a:t>
            </a:r>
            <a:r>
              <a:rPr sz="1800" spc="-10" dirty="0">
                <a:latin typeface="Arial"/>
                <a:cs typeface="Arial"/>
              </a:rPr>
              <a:t>correct,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firm </a:t>
            </a:r>
            <a:r>
              <a:rPr sz="1800" spc="-10" dirty="0">
                <a:latin typeface="Arial"/>
                <a:cs typeface="Arial"/>
              </a:rPr>
              <a:t>earns </a:t>
            </a:r>
            <a:r>
              <a:rPr sz="1800" spc="-5" dirty="0">
                <a:latin typeface="Arial"/>
                <a:cs typeface="Arial"/>
              </a:rPr>
              <a:t>more profit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if they are  </a:t>
            </a:r>
            <a:r>
              <a:rPr sz="1800" spc="-10" dirty="0">
                <a:latin typeface="Arial"/>
                <a:cs typeface="Arial"/>
              </a:rPr>
              <a:t>wrong </a:t>
            </a:r>
            <a:r>
              <a:rPr sz="1800" spc="-5" dirty="0">
                <a:latin typeface="Arial"/>
                <a:cs typeface="Arial"/>
              </a:rPr>
              <a:t>it suffers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losses.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6350" indent="-608330" algn="just">
              <a:lnSpc>
                <a:spcPct val="100000"/>
              </a:lnSpc>
              <a:buAutoNum type="arabicParenR"/>
              <a:tabLst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Production Planning and Management: </a:t>
            </a:r>
            <a:r>
              <a:rPr sz="1800" spc="-5" dirty="0">
                <a:latin typeface="Arial"/>
                <a:cs typeface="Arial"/>
              </a:rPr>
              <a:t>Every firm is </a:t>
            </a:r>
            <a:r>
              <a:rPr sz="1800" spc="-10" dirty="0">
                <a:latin typeface="Arial"/>
                <a:cs typeface="Arial"/>
              </a:rPr>
              <a:t>engaged </a:t>
            </a:r>
            <a:r>
              <a:rPr sz="1800" spc="-5" dirty="0">
                <a:latin typeface="Arial"/>
                <a:cs typeface="Arial"/>
              </a:rPr>
              <a:t>in certain  </a:t>
            </a:r>
            <a:r>
              <a:rPr sz="1800" spc="-10" dirty="0">
                <a:latin typeface="Arial"/>
                <a:cs typeface="Arial"/>
              </a:rPr>
              <a:t>production, </a:t>
            </a:r>
            <a:r>
              <a:rPr sz="1800" spc="-5" dirty="0">
                <a:latin typeface="Arial"/>
                <a:cs typeface="Arial"/>
              </a:rPr>
              <a:t>hence it </a:t>
            </a:r>
            <a:r>
              <a:rPr sz="1800" spc="-10" dirty="0">
                <a:latin typeface="Arial"/>
                <a:cs typeface="Arial"/>
              </a:rPr>
              <a:t>has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plan and manage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production. </a:t>
            </a:r>
            <a:r>
              <a:rPr sz="1800" spc="-5" dirty="0">
                <a:latin typeface="Arial"/>
                <a:cs typeface="Arial"/>
              </a:rPr>
              <a:t>Firm </a:t>
            </a:r>
            <a:r>
              <a:rPr sz="1800" spc="-10" dirty="0">
                <a:latin typeface="Arial"/>
                <a:cs typeface="Arial"/>
              </a:rPr>
              <a:t>has </a:t>
            </a:r>
            <a:r>
              <a:rPr sz="1800" spc="-5" dirty="0">
                <a:latin typeface="Arial"/>
                <a:cs typeface="Arial"/>
              </a:rPr>
              <a:t>to   </a:t>
            </a:r>
            <a:r>
              <a:rPr sz="1800" dirty="0">
                <a:latin typeface="Arial"/>
                <a:cs typeface="Arial"/>
              </a:rPr>
              <a:t>make </a:t>
            </a:r>
            <a:r>
              <a:rPr sz="1800" spc="-10" dirty="0">
                <a:latin typeface="Arial"/>
                <a:cs typeface="Arial"/>
              </a:rPr>
              <a:t>profitable decisions keeping </a:t>
            </a:r>
            <a:r>
              <a:rPr sz="1800" spc="-5" dirty="0">
                <a:latin typeface="Arial"/>
                <a:cs typeface="Arial"/>
              </a:rPr>
              <a:t>its factors </a:t>
            </a:r>
            <a:r>
              <a:rPr sz="1800" spc="-10" dirty="0">
                <a:latin typeface="Arial"/>
                <a:cs typeface="Arial"/>
              </a:rPr>
              <a:t>of production and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product 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view.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5080" indent="-608330" algn="just">
              <a:lnSpc>
                <a:spcPct val="100000"/>
              </a:lnSpc>
              <a:buAutoNum type="arabicParenR"/>
              <a:tabLst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Cost </a:t>
            </a:r>
            <a:r>
              <a:rPr sz="1800" b="1" spc="-15" dirty="0">
                <a:latin typeface="Arial"/>
                <a:cs typeface="Arial"/>
              </a:rPr>
              <a:t>Analysis: </a:t>
            </a:r>
            <a:r>
              <a:rPr sz="1800" spc="-5" dirty="0">
                <a:latin typeface="Arial"/>
                <a:cs typeface="Arial"/>
              </a:rPr>
              <a:t>One of the important </a:t>
            </a:r>
            <a:r>
              <a:rPr sz="1800" spc="-10" dirty="0">
                <a:latin typeface="Arial"/>
                <a:cs typeface="Arial"/>
              </a:rPr>
              <a:t>responsibilities of business </a:t>
            </a:r>
            <a:r>
              <a:rPr sz="1800" spc="-5" dirty="0">
                <a:latin typeface="Arial"/>
                <a:cs typeface="Arial"/>
              </a:rPr>
              <a:t>managers  is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analyze and </a:t>
            </a:r>
            <a:r>
              <a:rPr sz="1800" spc="-5" dirty="0">
                <a:latin typeface="Arial"/>
                <a:cs typeface="Arial"/>
              </a:rPr>
              <a:t>control </a:t>
            </a:r>
            <a:r>
              <a:rPr sz="1800" dirty="0">
                <a:latin typeface="Arial"/>
                <a:cs typeface="Arial"/>
              </a:rPr>
              <a:t>costs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order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maximize </a:t>
            </a:r>
            <a:r>
              <a:rPr sz="1800" spc="-5" dirty="0">
                <a:latin typeface="Arial"/>
                <a:cs typeface="Arial"/>
              </a:rPr>
              <a:t>the profit. It </a:t>
            </a:r>
            <a:r>
              <a:rPr sz="180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be  </a:t>
            </a:r>
            <a:r>
              <a:rPr sz="1800" spc="-10" dirty="0">
                <a:latin typeface="Arial"/>
                <a:cs typeface="Arial"/>
              </a:rPr>
              <a:t>done only </a:t>
            </a:r>
            <a:r>
              <a:rPr sz="1800" spc="-5" dirty="0">
                <a:latin typeface="Arial"/>
                <a:cs typeface="Arial"/>
              </a:rPr>
              <a:t>by the </a:t>
            </a:r>
            <a:r>
              <a:rPr sz="1800" spc="-10" dirty="0">
                <a:latin typeface="Arial"/>
                <a:cs typeface="Arial"/>
              </a:rPr>
              <a:t>proper investigation </a:t>
            </a:r>
            <a:r>
              <a:rPr sz="1800" spc="-5" dirty="0">
                <a:latin typeface="Arial"/>
                <a:cs typeface="Arial"/>
              </a:rPr>
              <a:t>and research </a:t>
            </a:r>
            <a:r>
              <a:rPr sz="1800" spc="-10" dirty="0">
                <a:latin typeface="Arial"/>
                <a:cs typeface="Arial"/>
              </a:rPr>
              <a:t>about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respective  </a:t>
            </a:r>
            <a:r>
              <a:rPr sz="1800" spc="-5" dirty="0">
                <a:latin typeface="Arial"/>
                <a:cs typeface="Arial"/>
              </a:rPr>
              <a:t>costs.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5715" indent="-608330" algn="just">
              <a:lnSpc>
                <a:spcPct val="100000"/>
              </a:lnSpc>
              <a:buAutoNum type="arabicParenR"/>
              <a:tabLst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Pricing Policies and </a:t>
            </a:r>
            <a:r>
              <a:rPr sz="1800" b="1" spc="-10" dirty="0">
                <a:latin typeface="Arial"/>
                <a:cs typeface="Arial"/>
              </a:rPr>
              <a:t>Practices: </a:t>
            </a:r>
            <a:r>
              <a:rPr sz="1800" spc="-10" dirty="0">
                <a:latin typeface="Arial"/>
                <a:cs typeface="Arial"/>
              </a:rPr>
              <a:t>Deciding </a:t>
            </a:r>
            <a:r>
              <a:rPr sz="1800" spc="-5" dirty="0">
                <a:latin typeface="Arial"/>
                <a:cs typeface="Arial"/>
              </a:rPr>
              <a:t>the price is one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important  </a:t>
            </a:r>
            <a:r>
              <a:rPr sz="1800" spc="-5" dirty="0">
                <a:latin typeface="Arial"/>
                <a:cs typeface="Arial"/>
              </a:rPr>
              <a:t>subject of </a:t>
            </a:r>
            <a:r>
              <a:rPr sz="1800" spc="-10" dirty="0">
                <a:latin typeface="Arial"/>
                <a:cs typeface="Arial"/>
              </a:rPr>
              <a:t>business economics.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success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firm </a:t>
            </a:r>
            <a:r>
              <a:rPr sz="1800" spc="-10" dirty="0">
                <a:latin typeface="Arial"/>
                <a:cs typeface="Arial"/>
              </a:rPr>
              <a:t>depends upon  </a:t>
            </a:r>
            <a:r>
              <a:rPr sz="1800" spc="-5" dirty="0">
                <a:latin typeface="Arial"/>
                <a:cs typeface="Arial"/>
              </a:rPr>
              <a:t>decisions regarding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prices.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609601"/>
            <a:ext cx="82296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4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Scope </a:t>
            </a:r>
            <a:r>
              <a:rPr spc="-5" dirty="0"/>
              <a:t>of Business</a:t>
            </a:r>
            <a:r>
              <a:rPr spc="-50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381000" y="2057400"/>
            <a:ext cx="8305800" cy="32783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>
              <a:lnSpc>
                <a:spcPct val="100000"/>
              </a:lnSpc>
              <a:spcBef>
                <a:spcPts val="100"/>
              </a:spcBef>
              <a:buNone/>
            </a:pPr>
            <a:r>
              <a:rPr sz="1800" spc="-5" dirty="0">
                <a:latin typeface="Arial"/>
                <a:cs typeface="Arial"/>
              </a:rPr>
              <a:t>measurement and control.</a:t>
            </a:r>
          </a:p>
          <a:p>
            <a:pPr>
              <a:lnSpc>
                <a:spcPct val="100000"/>
              </a:lnSpc>
              <a:spcBef>
                <a:spcPts val="10"/>
              </a:spcBef>
              <a:buNone/>
            </a:pPr>
            <a:endParaRPr sz="2650"/>
          </a:p>
          <a:p>
            <a:pPr marL="621030" marR="5080" indent="-608330" algn="just">
              <a:lnSpc>
                <a:spcPct val="100000"/>
              </a:lnSpc>
              <a:buAutoNum type="arabicParenR" startAt="6"/>
              <a:tabLst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Capital Management: </a:t>
            </a:r>
            <a:r>
              <a:rPr sz="1800" spc="-5" dirty="0">
                <a:latin typeface="Arial"/>
                <a:cs typeface="Arial"/>
              </a:rPr>
              <a:t>Capital management in business economics  includes cost of capital, profitability of the capital and the selection of  suitable project or projects out of various projects.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 startAt="6"/>
            </a:pPr>
            <a:endParaRPr sz="2650"/>
          </a:p>
          <a:p>
            <a:pPr marL="621030" marR="5080" indent="-608330" algn="just">
              <a:lnSpc>
                <a:spcPct val="100000"/>
              </a:lnSpc>
              <a:buAutoNum type="arabicParenR" startAt="6"/>
              <a:tabLst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Decision Theory under Uncertainty: </a:t>
            </a:r>
            <a:r>
              <a:rPr sz="1800" spc="-5" dirty="0">
                <a:latin typeface="Arial"/>
                <a:cs typeface="Arial"/>
              </a:rPr>
              <a:t>Uncertainties are many fold such as  uncertainty of demand, uncertainty of cost, uncertainty of capital etc. Many  statistical methods are developed for taking decision under condition of  such uncertainties.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676400"/>
            <a:ext cx="28619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0395" algn="l"/>
                <a:tab pos="1387475" algn="l"/>
              </a:tabLst>
            </a:pPr>
            <a:r>
              <a:rPr sz="1800" b="1" spc="-5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5)</a:t>
            </a:r>
            <a:r>
              <a:rPr sz="1800" b="1" spc="-5" dirty="0">
                <a:latin typeface="Arial"/>
                <a:cs typeface="Arial"/>
              </a:rPr>
              <a:t>	Profit	Management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2800" y="1676400"/>
            <a:ext cx="5295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6170" algn="l"/>
                <a:tab pos="2366010" algn="l"/>
                <a:tab pos="3079750" algn="l"/>
                <a:tab pos="3425825" algn="l"/>
                <a:tab pos="4415155" algn="l"/>
                <a:tab pos="4773930" algn="l"/>
              </a:tabLst>
            </a:pP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	</a:t>
            </a:r>
            <a:r>
              <a:rPr sz="1800" spc="-5" dirty="0">
                <a:latin typeface="Arial"/>
                <a:cs typeface="Arial"/>
              </a:rPr>
              <a:t>ec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no</a:t>
            </a:r>
            <a:r>
              <a:rPr sz="1800" spc="-1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ic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el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	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-2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sis	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profit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345441"/>
            <a:ext cx="89916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Business </a:t>
            </a:r>
            <a:r>
              <a:rPr spc="-10" dirty="0"/>
              <a:t>Economics </a:t>
            </a:r>
            <a:r>
              <a:rPr spc="-5" dirty="0"/>
              <a:t>Vs</a:t>
            </a:r>
            <a:r>
              <a:rPr spc="-45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0280" y="1155700"/>
            <a:ext cx="6483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6955" algn="l"/>
              </a:tabLst>
            </a:pPr>
            <a:r>
              <a:rPr sz="2400" b="1" spc="-5" dirty="0">
                <a:latin typeface="Arial"/>
                <a:cs typeface="Arial"/>
              </a:rPr>
              <a:t>B</a:t>
            </a:r>
            <a:r>
              <a:rPr sz="2400" b="1" spc="-10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si</a:t>
            </a:r>
            <a:r>
              <a:rPr sz="2400" b="1" spc="-10" dirty="0">
                <a:latin typeface="Arial"/>
                <a:cs typeface="Arial"/>
              </a:rPr>
              <a:t>nes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n</a:t>
            </a:r>
            <a:r>
              <a:rPr sz="2400" b="1" spc="-1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mi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s	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o</a:t>
            </a:r>
            <a:r>
              <a:rPr sz="2400" b="1" spc="-10" dirty="0">
                <a:latin typeface="Arial"/>
                <a:cs typeface="Arial"/>
              </a:rPr>
              <a:t>no</a:t>
            </a:r>
            <a:r>
              <a:rPr sz="2400" b="1" dirty="0">
                <a:latin typeface="Arial"/>
                <a:cs typeface="Arial"/>
              </a:rPr>
              <a:t>mics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1696720"/>
            <a:ext cx="3515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2430" algn="l"/>
                <a:tab pos="1189990" algn="l"/>
                <a:tab pos="1844039" algn="l"/>
                <a:tab pos="2413000" algn="l"/>
              </a:tabLst>
            </a:pP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it</a:t>
            </a:r>
            <a:r>
              <a:rPr sz="1800" dirty="0">
                <a:latin typeface="Arial"/>
                <a:cs typeface="Arial"/>
              </a:rPr>
              <a:t>h	</a:t>
            </a:r>
            <a:r>
              <a:rPr sz="1800" spc="-5" dirty="0">
                <a:latin typeface="Arial"/>
                <a:cs typeface="Arial"/>
              </a:rPr>
              <a:t>th</a:t>
            </a:r>
            <a:r>
              <a:rPr sz="1800" dirty="0">
                <a:latin typeface="Arial"/>
                <a:cs typeface="Arial"/>
              </a:rPr>
              <a:t>e	</a:t>
            </a:r>
            <a:r>
              <a:rPr sz="1800" spc="-5" dirty="0">
                <a:latin typeface="Arial"/>
                <a:cs typeface="Arial"/>
              </a:rPr>
              <a:t>ap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cati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1953259"/>
            <a:ext cx="36150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1095" algn="l"/>
                <a:tab pos="2256790" algn="l"/>
                <a:tab pos="2790190" algn="l"/>
              </a:tabLst>
            </a:pPr>
            <a:r>
              <a:rPr sz="1800" spc="-10" dirty="0">
                <a:latin typeface="Arial"/>
                <a:cs typeface="Arial"/>
              </a:rPr>
              <a:t>economic	principles	and	theories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209800"/>
            <a:ext cx="3182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problems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business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firms.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7045" y="1696720"/>
            <a:ext cx="1512570" cy="5562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-635">
              <a:lnSpc>
                <a:spcPts val="2020"/>
              </a:lnSpc>
              <a:spcBef>
                <a:spcPts val="280"/>
              </a:spcBef>
              <a:tabLst>
                <a:tab pos="384810" algn="l"/>
              </a:tabLst>
            </a:pP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Ec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nom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  to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0383" y="1696720"/>
            <a:ext cx="2667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0885" algn="l"/>
                <a:tab pos="1307465" algn="l"/>
                <a:tab pos="1798320" algn="l"/>
                <a:tab pos="2463800" algn="l"/>
              </a:tabLst>
            </a:pP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it</a:t>
            </a:r>
            <a:r>
              <a:rPr sz="1800" dirty="0">
                <a:latin typeface="Arial"/>
                <a:cs typeface="Arial"/>
              </a:rPr>
              <a:t>h	</a:t>
            </a:r>
            <a:r>
              <a:rPr sz="1800" spc="-5" dirty="0">
                <a:latin typeface="Arial"/>
                <a:cs typeface="Arial"/>
              </a:rPr>
              <a:t>th</a:t>
            </a:r>
            <a:r>
              <a:rPr sz="1800" dirty="0">
                <a:latin typeface="Arial"/>
                <a:cs typeface="Arial"/>
              </a:rPr>
              <a:t>e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y	</a:t>
            </a:r>
            <a:r>
              <a:rPr sz="1800" spc="-5" dirty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9470" y="1953259"/>
            <a:ext cx="2901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principles and </a:t>
            </a:r>
            <a:r>
              <a:rPr sz="1800" spc="-10" dirty="0">
                <a:latin typeface="Arial"/>
                <a:cs typeface="Arial"/>
              </a:rPr>
              <a:t>theories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itself.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2688590"/>
            <a:ext cx="3927475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</a:pPr>
            <a:r>
              <a:rPr sz="1800" spc="-5" dirty="0">
                <a:latin typeface="Arial"/>
                <a:cs typeface="Arial"/>
              </a:rPr>
              <a:t>Nature of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is </a:t>
            </a:r>
            <a:r>
              <a:rPr sz="1800" spc="-10" dirty="0">
                <a:latin typeface="Arial"/>
                <a:cs typeface="Arial"/>
              </a:rPr>
              <a:t>Micro  </a:t>
            </a:r>
            <a:r>
              <a:rPr sz="1800" spc="-5" dirty="0">
                <a:latin typeface="Arial"/>
                <a:cs typeface="Arial"/>
              </a:rPr>
              <a:t>economics.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49470" y="2688590"/>
            <a:ext cx="3960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7885" algn="l"/>
                <a:tab pos="1209675" algn="l"/>
                <a:tab pos="2460625" algn="l"/>
                <a:tab pos="2787015" algn="l"/>
                <a:tab pos="3392170" algn="l"/>
              </a:tabLst>
            </a:pP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atur</a:t>
            </a:r>
            <a:r>
              <a:rPr sz="1800" dirty="0">
                <a:latin typeface="Arial"/>
                <a:cs typeface="Arial"/>
              </a:rPr>
              <a:t>e	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ec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nom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	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	</a:t>
            </a:r>
            <a:r>
              <a:rPr sz="1800" spc="-3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icro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49470" y="2943859"/>
            <a:ext cx="3470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economics </a:t>
            </a:r>
            <a:r>
              <a:rPr sz="1800" spc="-10" dirty="0">
                <a:latin typeface="Arial"/>
                <a:cs typeface="Arial"/>
              </a:rPr>
              <a:t>and Macro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economics.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669" y="3602990"/>
            <a:ext cx="3959860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  <a:tabLst>
                <a:tab pos="1191260" algn="l"/>
                <a:tab pos="1221740" algn="l"/>
                <a:tab pos="1796414" algn="l"/>
                <a:tab pos="2167890" algn="l"/>
                <a:tab pos="2537460" algn="l"/>
                <a:tab pos="2956560" algn="l"/>
                <a:tab pos="3629660" algn="l"/>
                <a:tab pos="3768725" algn="l"/>
              </a:tabLst>
            </a:pPr>
            <a:r>
              <a:rPr sz="1800" spc="-5" dirty="0">
                <a:latin typeface="Arial"/>
                <a:cs typeface="Arial"/>
              </a:rPr>
              <a:t>Bu</a:t>
            </a:r>
            <a:r>
              <a:rPr sz="1800" spc="-15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	</a:t>
            </a:r>
            <a:r>
              <a:rPr sz="1800" spc="-5" dirty="0">
                <a:latin typeface="Arial"/>
                <a:cs typeface="Arial"/>
              </a:rPr>
              <a:t>eco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om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	micro		</a:t>
            </a:r>
            <a:r>
              <a:rPr sz="1800" spc="-5" dirty="0">
                <a:latin typeface="Arial"/>
                <a:cs typeface="Arial"/>
              </a:rPr>
              <a:t>in  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racter	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	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	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40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	</a:t>
            </a:r>
            <a:r>
              <a:rPr sz="1800" spc="-5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4669" y="4114800"/>
            <a:ext cx="3957320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</a:pPr>
            <a:r>
              <a:rPr sz="1800" spc="-5" dirty="0">
                <a:latin typeface="Arial"/>
                <a:cs typeface="Arial"/>
              </a:rPr>
              <a:t>problems of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firms </a:t>
            </a:r>
            <a:r>
              <a:rPr sz="1800" spc="-10" dirty="0">
                <a:latin typeface="Arial"/>
                <a:cs typeface="Arial"/>
              </a:rPr>
              <a:t>only and </a:t>
            </a:r>
            <a:r>
              <a:rPr sz="1800" spc="-5" dirty="0">
                <a:latin typeface="Arial"/>
                <a:cs typeface="Arial"/>
              </a:rPr>
              <a:t>it  </a:t>
            </a:r>
            <a:r>
              <a:rPr sz="1800" spc="-10" dirty="0">
                <a:latin typeface="Arial"/>
                <a:cs typeface="Arial"/>
              </a:rPr>
              <a:t>does not </a:t>
            </a:r>
            <a:r>
              <a:rPr sz="1800" dirty="0">
                <a:latin typeface="Arial"/>
                <a:cs typeface="Arial"/>
              </a:rPr>
              <a:t>study </a:t>
            </a:r>
            <a:r>
              <a:rPr sz="1800" spc="-10" dirty="0">
                <a:latin typeface="Arial"/>
                <a:cs typeface="Arial"/>
              </a:rPr>
              <a:t>problems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individuals.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9470" y="3602990"/>
            <a:ext cx="3100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Economics has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5" dirty="0">
                <a:latin typeface="Arial"/>
                <a:cs typeface="Arial"/>
              </a:rPr>
              <a:t>wider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scope.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4669" y="5066029"/>
            <a:ext cx="3651885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main focus of study in </a:t>
            </a:r>
            <a:r>
              <a:rPr sz="1800" spc="-10" dirty="0">
                <a:latin typeface="Arial"/>
                <a:cs typeface="Arial"/>
              </a:rPr>
              <a:t>business  </a:t>
            </a:r>
            <a:r>
              <a:rPr sz="1800" spc="-5" dirty="0">
                <a:latin typeface="Arial"/>
                <a:cs typeface="Arial"/>
              </a:rPr>
              <a:t>economics is profit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theory.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49470" y="5066029"/>
            <a:ext cx="3733800" cy="106680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ct val="93200"/>
              </a:lnSpc>
              <a:spcBef>
                <a:spcPts val="245"/>
              </a:spcBef>
            </a:pPr>
            <a:r>
              <a:rPr sz="1800" spc="-10" dirty="0">
                <a:latin typeface="Arial"/>
                <a:cs typeface="Arial"/>
              </a:rPr>
              <a:t>Under economics </a:t>
            </a:r>
            <a:r>
              <a:rPr sz="1800" spc="-5" dirty="0">
                <a:latin typeface="Arial"/>
                <a:cs typeface="Arial"/>
              </a:rPr>
              <a:t>all the </a:t>
            </a:r>
            <a:r>
              <a:rPr sz="1800" spc="-10" dirty="0">
                <a:latin typeface="Arial"/>
                <a:cs typeface="Arial"/>
              </a:rPr>
              <a:t>distribution  theories </a:t>
            </a:r>
            <a:r>
              <a:rPr sz="1800" spc="-5" dirty="0">
                <a:latin typeface="Arial"/>
                <a:cs typeface="Arial"/>
              </a:rPr>
              <a:t>like rent, </a:t>
            </a:r>
            <a:r>
              <a:rPr sz="1800" spc="-15" dirty="0">
                <a:latin typeface="Arial"/>
                <a:cs typeface="Arial"/>
              </a:rPr>
              <a:t>wages </a:t>
            </a:r>
            <a:r>
              <a:rPr sz="1800" spc="-10" dirty="0">
                <a:latin typeface="Arial"/>
                <a:cs typeface="Arial"/>
              </a:rPr>
              <a:t>and interest 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-10" dirty="0">
                <a:latin typeface="Arial"/>
                <a:cs typeface="Arial"/>
              </a:rPr>
              <a:t>studied along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theory </a:t>
            </a:r>
            <a:r>
              <a:rPr sz="1800" spc="-5" dirty="0">
                <a:latin typeface="Arial"/>
                <a:cs typeface="Arial"/>
              </a:rPr>
              <a:t>of  profit.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45440"/>
            <a:ext cx="88392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Business </a:t>
            </a:r>
            <a:r>
              <a:rPr spc="-10" dirty="0"/>
              <a:t>Economics </a:t>
            </a:r>
            <a:r>
              <a:rPr spc="-5" dirty="0"/>
              <a:t>Vs</a:t>
            </a:r>
            <a:r>
              <a:rPr spc="-45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0280" y="1155700"/>
            <a:ext cx="6483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6955" algn="l"/>
              </a:tabLst>
            </a:pPr>
            <a:r>
              <a:rPr sz="2400" b="1" spc="-5" dirty="0">
                <a:latin typeface="Arial"/>
                <a:cs typeface="Arial"/>
              </a:rPr>
              <a:t>B</a:t>
            </a:r>
            <a:r>
              <a:rPr sz="2400" b="1" spc="-10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si</a:t>
            </a:r>
            <a:r>
              <a:rPr sz="2400" b="1" spc="-10" dirty="0">
                <a:latin typeface="Arial"/>
                <a:cs typeface="Arial"/>
              </a:rPr>
              <a:t>nes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n</a:t>
            </a:r>
            <a:r>
              <a:rPr sz="2400" b="1" spc="-1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mi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s	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o</a:t>
            </a:r>
            <a:r>
              <a:rPr sz="2400" b="1" spc="-10" dirty="0">
                <a:latin typeface="Arial"/>
                <a:cs typeface="Arial"/>
              </a:rPr>
              <a:t>no</a:t>
            </a:r>
            <a:r>
              <a:rPr sz="2400" b="1" dirty="0">
                <a:latin typeface="Arial"/>
                <a:cs typeface="Arial"/>
              </a:rPr>
              <a:t>mics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1696720"/>
            <a:ext cx="15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1951990"/>
            <a:ext cx="3959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existing economic </a:t>
            </a:r>
            <a:r>
              <a:rPr sz="1800" spc="-5" dirty="0">
                <a:latin typeface="Arial"/>
                <a:cs typeface="Arial"/>
              </a:rPr>
              <a:t>models to </a:t>
            </a:r>
            <a:r>
              <a:rPr sz="1800" dirty="0">
                <a:latin typeface="Arial"/>
                <a:cs typeface="Arial"/>
              </a:rPr>
              <a:t>suit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208529"/>
            <a:ext cx="39611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8065" algn="l"/>
                <a:tab pos="2309495" algn="l"/>
                <a:tab pos="2943225" algn="l"/>
                <a:tab pos="3388360" algn="l"/>
              </a:tabLst>
            </a:pPr>
            <a:r>
              <a:rPr sz="1800" dirty="0">
                <a:latin typeface="Arial"/>
                <a:cs typeface="Arial"/>
              </a:rPr>
              <a:t>sp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cific	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nd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d	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	serve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6480" y="1696720"/>
            <a:ext cx="4829175" cy="55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85"/>
              </a:lnSpc>
              <a:spcBef>
                <a:spcPts val="100"/>
              </a:spcBef>
              <a:tabLst>
                <a:tab pos="945515" algn="l"/>
                <a:tab pos="1979295" algn="l"/>
                <a:tab pos="2366645" algn="l"/>
                <a:tab pos="3815079" algn="l"/>
              </a:tabLst>
            </a:pPr>
            <a:r>
              <a:rPr sz="1800" spc="-10" dirty="0">
                <a:latin typeface="Arial"/>
                <a:cs typeface="Arial"/>
              </a:rPr>
              <a:t>adopts,	modifies	</a:t>
            </a:r>
            <a:r>
              <a:rPr sz="1800" spc="-5" dirty="0">
                <a:latin typeface="Arial"/>
                <a:cs typeface="Arial"/>
              </a:rPr>
              <a:t>or	reformulates	</a:t>
            </a:r>
            <a:r>
              <a:rPr sz="1800" spc="-10" dirty="0">
                <a:latin typeface="Arial"/>
                <a:cs typeface="Arial"/>
              </a:rPr>
              <a:t>Economic</a:t>
            </a:r>
            <a:endParaRPr sz="1800">
              <a:latin typeface="Arial"/>
              <a:cs typeface="Arial"/>
            </a:endParaRPr>
          </a:p>
          <a:p>
            <a:pPr marL="3815079">
              <a:lnSpc>
                <a:spcPts val="2085"/>
              </a:lnSpc>
            </a:pP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05989" y="1696720"/>
            <a:ext cx="2903855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98425">
              <a:lnSpc>
                <a:spcPts val="2010"/>
              </a:lnSpc>
              <a:spcBef>
                <a:spcPts val="290"/>
              </a:spcBef>
              <a:tabLst>
                <a:tab pos="896619" algn="l"/>
                <a:tab pos="1723389" algn="l"/>
                <a:tab pos="1915795" algn="l"/>
              </a:tabLst>
            </a:pPr>
            <a:r>
              <a:rPr sz="1800" spc="5" dirty="0">
                <a:latin typeface="Arial"/>
                <a:cs typeface="Arial"/>
              </a:rPr>
              <a:t>t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eor</a:t>
            </a:r>
            <a:r>
              <a:rPr sz="1800" dirty="0">
                <a:latin typeface="Arial"/>
                <a:cs typeface="Arial"/>
              </a:rPr>
              <a:t>y	makes	</a:t>
            </a:r>
            <a:r>
              <a:rPr sz="1800" spc="-5" dirty="0">
                <a:latin typeface="Arial"/>
                <a:cs typeface="Arial"/>
              </a:rPr>
              <a:t>assum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tion  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20" dirty="0">
                <a:latin typeface="Arial"/>
                <a:cs typeface="Arial"/>
              </a:rPr>
              <a:t>y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othes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		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co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om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9470" y="2208529"/>
            <a:ext cx="3960495" cy="5562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280"/>
              </a:spcBef>
            </a:pPr>
            <a:r>
              <a:rPr sz="1800" spc="-10" dirty="0">
                <a:latin typeface="Arial"/>
                <a:cs typeface="Arial"/>
              </a:rPr>
              <a:t>relationships and </a:t>
            </a:r>
            <a:r>
              <a:rPr sz="1800" spc="-5" dirty="0">
                <a:latin typeface="Arial"/>
                <a:cs typeface="Arial"/>
              </a:rPr>
              <a:t>generates </a:t>
            </a:r>
            <a:r>
              <a:rPr sz="1800" spc="-10" dirty="0">
                <a:latin typeface="Arial"/>
                <a:cs typeface="Arial"/>
              </a:rPr>
              <a:t>economic  </a:t>
            </a:r>
            <a:r>
              <a:rPr sz="1800" spc="-5" dirty="0">
                <a:latin typeface="Arial"/>
                <a:cs typeface="Arial"/>
              </a:rPr>
              <a:t>models.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2316480"/>
            <a:ext cx="3702050" cy="112649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1800" spc="-5" dirty="0">
                <a:latin typeface="Arial"/>
                <a:cs typeface="Arial"/>
              </a:rPr>
              <a:t>specific </a:t>
            </a:r>
            <a:r>
              <a:rPr sz="1800" spc="-10" dirty="0">
                <a:latin typeface="Arial"/>
                <a:cs typeface="Arial"/>
              </a:rPr>
              <a:t>problems of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business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firm.</a:t>
            </a:r>
            <a:endParaRPr sz="1800">
              <a:latin typeface="Arial"/>
              <a:cs typeface="Arial"/>
            </a:endParaRPr>
          </a:p>
          <a:p>
            <a:pPr marL="12700" marR="337185">
              <a:lnSpc>
                <a:spcPts val="2010"/>
              </a:lnSpc>
              <a:spcBef>
                <a:spcPts val="1360"/>
              </a:spcBef>
            </a:pPr>
            <a:r>
              <a:rPr sz="1800" spc="-10" dirty="0">
                <a:latin typeface="Arial"/>
                <a:cs typeface="Arial"/>
              </a:rPr>
              <a:t>Business economics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spc="-10" dirty="0">
                <a:latin typeface="Arial"/>
                <a:cs typeface="Arial"/>
              </a:rPr>
              <a:t>applied </a:t>
            </a:r>
            <a:r>
              <a:rPr sz="1800" spc="-5" dirty="0">
                <a:latin typeface="Arial"/>
                <a:cs typeface="Arial"/>
              </a:rPr>
              <a:t>in  nature.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4669" y="3804920"/>
            <a:ext cx="3961129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  <a:tabLst>
                <a:tab pos="1133475" algn="l"/>
                <a:tab pos="1247775" algn="l"/>
                <a:tab pos="1670685" algn="l"/>
                <a:tab pos="2562225" algn="l"/>
                <a:tab pos="2673985" algn="l"/>
                <a:tab pos="3503295" algn="l"/>
                <a:tab pos="3769995" algn="l"/>
              </a:tabLst>
            </a:pPr>
            <a:r>
              <a:rPr sz="1800" spc="-1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onc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pt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d	mo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5" dirty="0">
                <a:latin typeface="Arial"/>
                <a:cs typeface="Arial"/>
              </a:rPr>
              <a:t>v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d	</a:t>
            </a:r>
            <a:r>
              <a:rPr sz="1800" spc="-5" dirty="0">
                <a:latin typeface="Arial"/>
                <a:cs typeface="Arial"/>
              </a:rPr>
              <a:t>in  </a:t>
            </a:r>
            <a:r>
              <a:rPr sz="1800" spc="-15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usi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dirty="0">
                <a:latin typeface="Arial"/>
                <a:cs typeface="Arial"/>
              </a:rPr>
              <a:t>s		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con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mics		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av</a:t>
            </a:r>
            <a:r>
              <a:rPr sz="1800" dirty="0">
                <a:latin typeface="Arial"/>
                <a:cs typeface="Arial"/>
              </a:rPr>
              <a:t>e	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eir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669" y="4316729"/>
            <a:ext cx="3959860" cy="5549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010"/>
              </a:lnSpc>
              <a:spcBef>
                <a:spcPts val="290"/>
              </a:spcBef>
            </a:pPr>
            <a:r>
              <a:rPr sz="1800" spc="-5" dirty="0">
                <a:latin typeface="Arial"/>
                <a:cs typeface="Arial"/>
              </a:rPr>
              <a:t>practical utility in </a:t>
            </a:r>
            <a:r>
              <a:rPr sz="1800" spc="-10" dirty="0">
                <a:latin typeface="Arial"/>
                <a:cs typeface="Arial"/>
              </a:rPr>
              <a:t>solving problems </a:t>
            </a:r>
            <a:r>
              <a:rPr sz="1800" spc="-5" dirty="0">
                <a:latin typeface="Arial"/>
                <a:cs typeface="Arial"/>
              </a:rPr>
              <a:t>of  the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firm.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49470" y="2887979"/>
            <a:ext cx="3961129" cy="1983739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 marR="5080" algn="just">
              <a:lnSpc>
                <a:spcPct val="93300"/>
              </a:lnSpc>
              <a:spcBef>
                <a:spcPts val="244"/>
              </a:spcBef>
            </a:pPr>
            <a:r>
              <a:rPr sz="1800" spc="-10" dirty="0">
                <a:latin typeface="Arial"/>
                <a:cs typeface="Arial"/>
              </a:rPr>
              <a:t>Economic </a:t>
            </a:r>
            <a:r>
              <a:rPr sz="1800" spc="-5" dirty="0">
                <a:latin typeface="Arial"/>
                <a:cs typeface="Arial"/>
              </a:rPr>
              <a:t>theory avoid </a:t>
            </a:r>
            <a:r>
              <a:rPr sz="1800" spc="-10" dirty="0">
                <a:latin typeface="Arial"/>
                <a:cs typeface="Arial"/>
              </a:rPr>
              <a:t>complexities  and </a:t>
            </a:r>
            <a:r>
              <a:rPr sz="1800" spc="-5" dirty="0">
                <a:latin typeface="Arial"/>
                <a:cs typeface="Arial"/>
              </a:rPr>
              <a:t>makes simplified assumptions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solve complicated theoretical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issues.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93200"/>
              </a:lnSpc>
              <a:spcBef>
                <a:spcPts val="1175"/>
              </a:spcBef>
            </a:pPr>
            <a:r>
              <a:rPr sz="1800" spc="-5" dirty="0">
                <a:latin typeface="Arial"/>
                <a:cs typeface="Arial"/>
              </a:rPr>
              <a:t>Theories and </a:t>
            </a:r>
            <a:r>
              <a:rPr sz="1800" spc="-10" dirty="0">
                <a:latin typeface="Arial"/>
                <a:cs typeface="Arial"/>
              </a:rPr>
              <a:t>principles of economics 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-15" dirty="0">
                <a:latin typeface="Arial"/>
                <a:cs typeface="Arial"/>
              </a:rPr>
              <a:t>away </a:t>
            </a:r>
            <a:r>
              <a:rPr sz="1800" spc="-5" dirty="0">
                <a:latin typeface="Arial"/>
                <a:cs typeface="Arial"/>
              </a:rPr>
              <a:t>from practical </a:t>
            </a:r>
            <a:r>
              <a:rPr sz="1800" spc="-10" dirty="0">
                <a:latin typeface="Arial"/>
                <a:cs typeface="Arial"/>
              </a:rPr>
              <a:t>realities and  </a:t>
            </a:r>
            <a:r>
              <a:rPr sz="1800" spc="-5" dirty="0">
                <a:latin typeface="Arial"/>
                <a:cs typeface="Arial"/>
              </a:rPr>
              <a:t>are based 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number of unrealistic  assumption.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4669" y="5149850"/>
            <a:ext cx="3594100" cy="81280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284"/>
              </a:spcBef>
            </a:pPr>
            <a:r>
              <a:rPr sz="1800" spc="-10" dirty="0">
                <a:latin typeface="Arial"/>
                <a:cs typeface="Arial"/>
              </a:rPr>
              <a:t>Business economics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spc="-10" dirty="0">
                <a:latin typeface="Arial"/>
                <a:cs typeface="Arial"/>
              </a:rPr>
              <a:t>new subject 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came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existence only </a:t>
            </a:r>
            <a:r>
              <a:rPr sz="1800" spc="-5" dirty="0">
                <a:latin typeface="Arial"/>
                <a:cs typeface="Arial"/>
              </a:rPr>
              <a:t>after  second </a:t>
            </a:r>
            <a:r>
              <a:rPr sz="1800" spc="-15" dirty="0">
                <a:latin typeface="Arial"/>
                <a:cs typeface="Arial"/>
              </a:rPr>
              <a:t>world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war.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9470" y="5149850"/>
            <a:ext cx="3409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Economics </a:t>
            </a:r>
            <a:r>
              <a:rPr sz="1800" spc="-5" dirty="0">
                <a:latin typeface="Arial"/>
                <a:cs typeface="Arial"/>
              </a:rPr>
              <a:t>is much </a:t>
            </a:r>
            <a:r>
              <a:rPr sz="1800" spc="-10" dirty="0">
                <a:latin typeface="Arial"/>
                <a:cs typeface="Arial"/>
              </a:rPr>
              <a:t>older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subject.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1" y="255270"/>
            <a:ext cx="4655184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Economics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1329689"/>
            <a:ext cx="7772400" cy="642620"/>
          </a:xfrm>
          <a:custGeom>
            <a:avLst/>
            <a:gdLst/>
            <a:ahLst/>
            <a:cxnLst/>
            <a:rect l="l" t="t" r="r" b="b"/>
            <a:pathLst>
              <a:path w="7772400" h="642619">
                <a:moveTo>
                  <a:pt x="0" y="0"/>
                </a:moveTo>
                <a:lnTo>
                  <a:pt x="7772400" y="0"/>
                </a:lnTo>
                <a:lnTo>
                  <a:pt x="7772400" y="642620"/>
                </a:lnTo>
                <a:lnTo>
                  <a:pt x="0" y="642620"/>
                </a:lnTo>
                <a:lnTo>
                  <a:pt x="0" y="0"/>
                </a:lnTo>
                <a:close/>
              </a:path>
              <a:path w="7772400" h="642619">
                <a:moveTo>
                  <a:pt x="0" y="0"/>
                </a:moveTo>
                <a:lnTo>
                  <a:pt x="0" y="0"/>
                </a:lnTo>
              </a:path>
              <a:path w="7772400" h="642619">
                <a:moveTo>
                  <a:pt x="7772400" y="642620"/>
                </a:moveTo>
                <a:lnTo>
                  <a:pt x="7772400" y="64262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4272" y="1363979"/>
            <a:ext cx="77635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0" marR="512445" indent="-15405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Those activities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mankind are studied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b="1" spc="-10" dirty="0">
                <a:latin typeface="Arial"/>
                <a:cs typeface="Arial"/>
              </a:rPr>
              <a:t>concerned </a:t>
            </a:r>
            <a:r>
              <a:rPr sz="1800" b="1" spc="10" dirty="0">
                <a:latin typeface="Arial"/>
                <a:cs typeface="Arial"/>
              </a:rPr>
              <a:t>with  </a:t>
            </a:r>
            <a:r>
              <a:rPr sz="1800" b="1" spc="-5" dirty="0">
                <a:latin typeface="Arial"/>
                <a:cs typeface="Arial"/>
              </a:rPr>
              <a:t>earnings and spending of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money.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9600" y="2853689"/>
            <a:ext cx="7772400" cy="643890"/>
          </a:xfrm>
          <a:custGeom>
            <a:avLst/>
            <a:gdLst/>
            <a:ahLst/>
            <a:cxnLst/>
            <a:rect l="l" t="t" r="r" b="b"/>
            <a:pathLst>
              <a:path w="7772400" h="643889">
                <a:moveTo>
                  <a:pt x="0" y="0"/>
                </a:moveTo>
                <a:lnTo>
                  <a:pt x="7772400" y="0"/>
                </a:lnTo>
                <a:lnTo>
                  <a:pt x="7772400" y="643889"/>
                </a:lnTo>
                <a:lnTo>
                  <a:pt x="0" y="643889"/>
                </a:lnTo>
                <a:lnTo>
                  <a:pt x="0" y="0"/>
                </a:lnTo>
                <a:close/>
              </a:path>
              <a:path w="7772400" h="643889">
                <a:moveTo>
                  <a:pt x="0" y="0"/>
                </a:moveTo>
                <a:lnTo>
                  <a:pt x="0" y="0"/>
                </a:lnTo>
              </a:path>
              <a:path w="7772400" h="643889">
                <a:moveTo>
                  <a:pt x="7772400" y="643889"/>
                </a:moveTo>
                <a:lnTo>
                  <a:pt x="7772400" y="64388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7230" y="2887979"/>
            <a:ext cx="75984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4355" marR="5080" indent="-54229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For the successful </a:t>
            </a:r>
            <a:r>
              <a:rPr sz="1800" b="1" spc="-5" dirty="0">
                <a:latin typeface="Arial"/>
                <a:cs typeface="Arial"/>
              </a:rPr>
              <a:t>handling </a:t>
            </a:r>
            <a:r>
              <a:rPr sz="1800" spc="-5" dirty="0">
                <a:latin typeface="Arial"/>
                <a:cs typeface="Arial"/>
              </a:rPr>
              <a:t>of these </a:t>
            </a:r>
            <a:r>
              <a:rPr sz="1800" b="1" spc="-10" dirty="0">
                <a:latin typeface="Arial"/>
                <a:cs typeface="Arial"/>
              </a:rPr>
              <a:t>activities </a:t>
            </a:r>
            <a:r>
              <a:rPr sz="1800" spc="-5" dirty="0">
                <a:latin typeface="Arial"/>
                <a:cs typeface="Arial"/>
              </a:rPr>
              <a:t>certain </a:t>
            </a:r>
            <a:r>
              <a:rPr sz="1800" b="1" spc="5" dirty="0">
                <a:latin typeface="Arial"/>
                <a:cs typeface="Arial"/>
              </a:rPr>
              <a:t>laws </a:t>
            </a:r>
            <a:r>
              <a:rPr sz="1800" b="1" spc="-10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rules </a:t>
            </a:r>
            <a:r>
              <a:rPr sz="1800" spc="-5" dirty="0">
                <a:latin typeface="Arial"/>
                <a:cs typeface="Arial"/>
              </a:rPr>
              <a:t>are  </a:t>
            </a:r>
            <a:r>
              <a:rPr sz="1800" spc="-10" dirty="0">
                <a:latin typeface="Arial"/>
                <a:cs typeface="Arial"/>
              </a:rPr>
              <a:t>formulated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-15" dirty="0">
                <a:latin typeface="Arial"/>
                <a:cs typeface="Arial"/>
              </a:rPr>
              <a:t>known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spc="-5" dirty="0">
                <a:latin typeface="Arial"/>
                <a:cs typeface="Arial"/>
              </a:rPr>
              <a:t>various </a:t>
            </a:r>
            <a:r>
              <a:rPr sz="1800" b="1" spc="-5" dirty="0">
                <a:latin typeface="Arial"/>
                <a:cs typeface="Arial"/>
              </a:rPr>
              <a:t>theories of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economics.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4408170"/>
            <a:ext cx="7772400" cy="91694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28270" marR="122555" algn="ctr">
              <a:lnSpc>
                <a:spcPct val="100000"/>
              </a:lnSpc>
              <a:spcBef>
                <a:spcPts val="370"/>
              </a:spcBef>
            </a:pPr>
            <a:r>
              <a:rPr sz="1800" b="1" spc="-5" dirty="0">
                <a:latin typeface="Arial"/>
                <a:cs typeface="Arial"/>
              </a:rPr>
              <a:t>Use of </a:t>
            </a:r>
            <a:r>
              <a:rPr sz="1800" b="1" dirty="0">
                <a:latin typeface="Arial"/>
                <a:cs typeface="Arial"/>
              </a:rPr>
              <a:t>these </a:t>
            </a:r>
            <a:r>
              <a:rPr sz="1800" b="1" spc="-10" dirty="0">
                <a:latin typeface="Arial"/>
                <a:cs typeface="Arial"/>
              </a:rPr>
              <a:t>rules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10" dirty="0">
                <a:latin typeface="Arial"/>
                <a:cs typeface="Arial"/>
              </a:rPr>
              <a:t>tools provided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10" dirty="0">
                <a:latin typeface="Arial"/>
                <a:cs typeface="Arial"/>
              </a:rPr>
              <a:t>analysing business </a:t>
            </a:r>
            <a:r>
              <a:rPr sz="1800" spc="-5" dirty="0">
                <a:latin typeface="Arial"/>
                <a:cs typeface="Arial"/>
              </a:rPr>
              <a:t>conditions </a:t>
            </a:r>
            <a:r>
              <a:rPr sz="1800" spc="-10" dirty="0">
                <a:latin typeface="Arial"/>
                <a:cs typeface="Arial"/>
              </a:rPr>
              <a:t>and  </a:t>
            </a:r>
            <a:r>
              <a:rPr sz="1800" spc="-15" dirty="0">
                <a:latin typeface="Arial"/>
                <a:cs typeface="Arial"/>
              </a:rPr>
              <a:t>applying </a:t>
            </a:r>
            <a:r>
              <a:rPr sz="1800" spc="-5" dirty="0">
                <a:latin typeface="Arial"/>
                <a:cs typeface="Arial"/>
              </a:rPr>
              <a:t>them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10" dirty="0">
                <a:latin typeface="Arial"/>
                <a:cs typeface="Arial"/>
              </a:rPr>
              <a:t>arriving at various </a:t>
            </a:r>
            <a:r>
              <a:rPr sz="1800" b="1" spc="-5" dirty="0">
                <a:latin typeface="Arial"/>
                <a:cs typeface="Arial"/>
              </a:rPr>
              <a:t>economic decision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spc="-15" dirty="0">
                <a:latin typeface="Arial"/>
                <a:cs typeface="Arial"/>
              </a:rPr>
              <a:t>known </a:t>
            </a:r>
            <a:r>
              <a:rPr sz="1800" spc="-10" dirty="0">
                <a:latin typeface="Arial"/>
                <a:cs typeface="Arial"/>
              </a:rPr>
              <a:t>as  </a:t>
            </a:r>
            <a:r>
              <a:rPr sz="1800" b="1" spc="-5" dirty="0">
                <a:latin typeface="Arial"/>
                <a:cs typeface="Arial"/>
              </a:rPr>
              <a:t>business</a:t>
            </a:r>
            <a:r>
              <a:rPr sz="1800" b="1" spc="-10" dirty="0">
                <a:latin typeface="Arial"/>
                <a:cs typeface="Arial"/>
              </a:rPr>
              <a:t> economics.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262527" y="1976527"/>
            <a:ext cx="390525" cy="2447925"/>
            <a:chOff x="4262527" y="1976527"/>
            <a:chExt cx="390525" cy="2447925"/>
          </a:xfrm>
        </p:grpSpPr>
        <p:sp>
          <p:nvSpPr>
            <p:cNvPr id="9" name="object 9"/>
            <p:cNvSpPr/>
            <p:nvPr/>
          </p:nvSpPr>
          <p:spPr>
            <a:xfrm>
              <a:off x="4267200" y="3505199"/>
              <a:ext cx="381000" cy="914400"/>
            </a:xfrm>
            <a:custGeom>
              <a:avLst/>
              <a:gdLst/>
              <a:ahLst/>
              <a:cxnLst/>
              <a:rect l="l" t="t" r="r" b="b"/>
              <a:pathLst>
                <a:path w="381000" h="914400">
                  <a:moveTo>
                    <a:pt x="285750" y="0"/>
                  </a:moveTo>
                  <a:lnTo>
                    <a:pt x="95250" y="0"/>
                  </a:lnTo>
                  <a:lnTo>
                    <a:pt x="95250" y="685800"/>
                  </a:lnTo>
                  <a:lnTo>
                    <a:pt x="0" y="685800"/>
                  </a:lnTo>
                  <a:lnTo>
                    <a:pt x="190500" y="914400"/>
                  </a:lnTo>
                  <a:lnTo>
                    <a:pt x="381000" y="685800"/>
                  </a:lnTo>
                  <a:lnTo>
                    <a:pt x="285750" y="6858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67200" y="3505199"/>
              <a:ext cx="381000" cy="914400"/>
            </a:xfrm>
            <a:custGeom>
              <a:avLst/>
              <a:gdLst/>
              <a:ahLst/>
              <a:cxnLst/>
              <a:rect l="l" t="t" r="r" b="b"/>
              <a:pathLst>
                <a:path w="381000" h="914400">
                  <a:moveTo>
                    <a:pt x="95250" y="0"/>
                  </a:moveTo>
                  <a:lnTo>
                    <a:pt x="95250" y="685800"/>
                  </a:lnTo>
                  <a:lnTo>
                    <a:pt x="0" y="685800"/>
                  </a:lnTo>
                  <a:lnTo>
                    <a:pt x="190500" y="914400"/>
                  </a:lnTo>
                  <a:lnTo>
                    <a:pt x="381000" y="685800"/>
                  </a:lnTo>
                  <a:lnTo>
                    <a:pt x="285750" y="685800"/>
                  </a:lnTo>
                  <a:lnTo>
                    <a:pt x="285750" y="0"/>
                  </a:lnTo>
                  <a:lnTo>
                    <a:pt x="95250" y="0"/>
                  </a:lnTo>
                  <a:close/>
                </a:path>
                <a:path w="381000" h="9144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67200" y="1981199"/>
              <a:ext cx="381000" cy="914400"/>
            </a:xfrm>
            <a:custGeom>
              <a:avLst/>
              <a:gdLst/>
              <a:ahLst/>
              <a:cxnLst/>
              <a:rect l="l" t="t" r="r" b="b"/>
              <a:pathLst>
                <a:path w="381000" h="914400">
                  <a:moveTo>
                    <a:pt x="285750" y="0"/>
                  </a:moveTo>
                  <a:lnTo>
                    <a:pt x="95250" y="0"/>
                  </a:lnTo>
                  <a:lnTo>
                    <a:pt x="95250" y="685800"/>
                  </a:lnTo>
                  <a:lnTo>
                    <a:pt x="0" y="685800"/>
                  </a:lnTo>
                  <a:lnTo>
                    <a:pt x="190500" y="914400"/>
                  </a:lnTo>
                  <a:lnTo>
                    <a:pt x="381000" y="685800"/>
                  </a:lnTo>
                  <a:lnTo>
                    <a:pt x="285750" y="6858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67200" y="1981199"/>
              <a:ext cx="381000" cy="914400"/>
            </a:xfrm>
            <a:custGeom>
              <a:avLst/>
              <a:gdLst/>
              <a:ahLst/>
              <a:cxnLst/>
              <a:rect l="l" t="t" r="r" b="b"/>
              <a:pathLst>
                <a:path w="381000" h="914400">
                  <a:moveTo>
                    <a:pt x="95250" y="0"/>
                  </a:moveTo>
                  <a:lnTo>
                    <a:pt x="95250" y="685800"/>
                  </a:lnTo>
                  <a:lnTo>
                    <a:pt x="0" y="685800"/>
                  </a:lnTo>
                  <a:lnTo>
                    <a:pt x="190500" y="914400"/>
                  </a:lnTo>
                  <a:lnTo>
                    <a:pt x="381000" y="685800"/>
                  </a:lnTo>
                  <a:lnTo>
                    <a:pt x="285750" y="685800"/>
                  </a:lnTo>
                  <a:lnTo>
                    <a:pt x="285750" y="0"/>
                  </a:lnTo>
                  <a:lnTo>
                    <a:pt x="95250" y="0"/>
                  </a:lnTo>
                  <a:close/>
                </a:path>
                <a:path w="381000" h="914400">
                  <a:moveTo>
                    <a:pt x="0" y="0"/>
                  </a:moveTo>
                  <a:lnTo>
                    <a:pt x="0" y="0"/>
                  </a:lnTo>
                </a:path>
                <a:path w="381000" h="914400">
                  <a:moveTo>
                    <a:pt x="381000" y="914400"/>
                  </a:moveTo>
                  <a:lnTo>
                    <a:pt x="381000" y="9144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421641"/>
            <a:ext cx="83058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MicroEconomics </a:t>
            </a:r>
            <a:r>
              <a:rPr dirty="0"/>
              <a:t>&amp;</a:t>
            </a:r>
            <a:r>
              <a:rPr spc="5" dirty="0"/>
              <a:t> </a:t>
            </a:r>
            <a:r>
              <a:rPr spc="-10" dirty="0"/>
              <a:t>MacroEconomics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905000"/>
            <a:ext cx="3787139" cy="4478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660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Microeconomics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  <a:spcBef>
                <a:spcPts val="1910"/>
              </a:spcBef>
            </a:pPr>
            <a:r>
              <a:rPr sz="1800" spc="-10" dirty="0">
                <a:latin typeface="Arial"/>
                <a:cs typeface="Arial"/>
              </a:rPr>
              <a:t>Derived </a:t>
            </a:r>
            <a:r>
              <a:rPr sz="1800" spc="-5" dirty="0">
                <a:latin typeface="Arial"/>
                <a:cs typeface="Arial"/>
              </a:rPr>
              <a:t>from the greek </a:t>
            </a:r>
            <a:r>
              <a:rPr sz="1800" spc="-15" dirty="0">
                <a:latin typeface="Arial"/>
                <a:cs typeface="Arial"/>
              </a:rPr>
              <a:t>word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mikros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meaning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“</a:t>
            </a:r>
            <a:r>
              <a:rPr sz="1800" b="1" spc="-5" dirty="0">
                <a:latin typeface="Arial"/>
                <a:cs typeface="Arial"/>
              </a:rPr>
              <a:t>Small</a:t>
            </a:r>
            <a:r>
              <a:rPr sz="1800" spc="-5" dirty="0">
                <a:latin typeface="Arial"/>
                <a:cs typeface="Arial"/>
              </a:rPr>
              <a:t>”.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93300"/>
              </a:lnSpc>
              <a:spcBef>
                <a:spcPts val="1335"/>
              </a:spcBef>
            </a:pPr>
            <a:r>
              <a:rPr sz="1800" spc="-5" dirty="0">
                <a:latin typeface="Arial"/>
                <a:cs typeface="Arial"/>
              </a:rPr>
              <a:t>Microeconomics studies </a:t>
            </a:r>
            <a:r>
              <a:rPr sz="1800" spc="-10" dirty="0">
                <a:latin typeface="Arial"/>
                <a:cs typeface="Arial"/>
              </a:rPr>
              <a:t>economic  relationship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spc="-10" dirty="0">
                <a:latin typeface="Arial"/>
                <a:cs typeface="Arial"/>
              </a:rPr>
              <a:t>economic problems </a:t>
            </a:r>
            <a:r>
              <a:rPr sz="1800" spc="-5" dirty="0">
                <a:latin typeface="Arial"/>
                <a:cs typeface="Arial"/>
              </a:rPr>
              <a:t>at  the level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an </a:t>
            </a:r>
            <a:r>
              <a:rPr sz="1800" spc="-10" dirty="0">
                <a:latin typeface="Arial"/>
                <a:cs typeface="Arial"/>
              </a:rPr>
              <a:t>individual- an individual  </a:t>
            </a:r>
            <a:r>
              <a:rPr sz="1800" spc="-5" dirty="0">
                <a:latin typeface="Arial"/>
                <a:cs typeface="Arial"/>
              </a:rPr>
              <a:t>firm, </a:t>
            </a:r>
            <a:r>
              <a:rPr sz="1800" spc="-10" dirty="0">
                <a:latin typeface="Arial"/>
                <a:cs typeface="Arial"/>
              </a:rPr>
              <a:t>an individual household </a:t>
            </a:r>
            <a:r>
              <a:rPr sz="1800" spc="-5" dirty="0">
                <a:latin typeface="Arial"/>
                <a:cs typeface="Arial"/>
              </a:rPr>
              <a:t>or an  </a:t>
            </a:r>
            <a:r>
              <a:rPr sz="1800" spc="-10" dirty="0">
                <a:latin typeface="Arial"/>
                <a:cs typeface="Arial"/>
              </a:rPr>
              <a:t>individual </a:t>
            </a:r>
            <a:r>
              <a:rPr sz="1800" spc="-5" dirty="0">
                <a:latin typeface="Arial"/>
                <a:cs typeface="Arial"/>
              </a:rPr>
              <a:t>consumer.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800" spc="-5" dirty="0">
                <a:latin typeface="Arial"/>
                <a:cs typeface="Arial"/>
              </a:rPr>
              <a:t>E.g. </a:t>
            </a:r>
            <a:r>
              <a:rPr sz="1800" spc="-10" dirty="0">
                <a:latin typeface="Arial"/>
                <a:cs typeface="Arial"/>
              </a:rPr>
              <a:t>Study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TISCO</a:t>
            </a:r>
            <a:endParaRPr sz="1800">
              <a:latin typeface="Arial"/>
              <a:cs typeface="Arial"/>
            </a:endParaRPr>
          </a:p>
          <a:p>
            <a:pPr marL="12700" marR="177800">
              <a:lnSpc>
                <a:spcPct val="93300"/>
              </a:lnSpc>
              <a:spcBef>
                <a:spcPts val="1615"/>
              </a:spcBef>
            </a:pPr>
            <a:r>
              <a:rPr sz="1800" spc="-5" dirty="0">
                <a:latin typeface="Arial"/>
                <a:cs typeface="Arial"/>
              </a:rPr>
              <a:t>It is basically </a:t>
            </a:r>
            <a:r>
              <a:rPr sz="1800" spc="-10" dirty="0">
                <a:latin typeface="Arial"/>
                <a:cs typeface="Arial"/>
              </a:rPr>
              <a:t>concerned </a:t>
            </a:r>
            <a:r>
              <a:rPr sz="1800" spc="-15" dirty="0">
                <a:latin typeface="Arial"/>
                <a:cs typeface="Arial"/>
              </a:rPr>
              <a:t>with  </a:t>
            </a:r>
            <a:r>
              <a:rPr sz="1800" spc="-10" dirty="0">
                <a:latin typeface="Arial"/>
                <a:cs typeface="Arial"/>
              </a:rPr>
              <a:t>determination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output </a:t>
            </a:r>
            <a:r>
              <a:rPr sz="1800" spc="-5" dirty="0">
                <a:latin typeface="Arial"/>
                <a:cs typeface="Arial"/>
              </a:rPr>
              <a:t>and price for  </a:t>
            </a:r>
            <a:r>
              <a:rPr sz="1800" spc="-10" dirty="0">
                <a:latin typeface="Arial"/>
                <a:cs typeface="Arial"/>
              </a:rPr>
              <a:t>an individual </a:t>
            </a:r>
            <a:r>
              <a:rPr sz="1800" spc="-5" dirty="0">
                <a:latin typeface="Arial"/>
                <a:cs typeface="Arial"/>
              </a:rPr>
              <a:t>firm </a:t>
            </a:r>
            <a:r>
              <a:rPr sz="1800" spc="-10" dirty="0">
                <a:latin typeface="Arial"/>
                <a:cs typeface="Arial"/>
              </a:rPr>
              <a:t>or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industry.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0600" y="1905000"/>
            <a:ext cx="3747770" cy="47515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469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Macroeconomics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  <a:spcBef>
                <a:spcPts val="1910"/>
              </a:spcBef>
            </a:pPr>
            <a:r>
              <a:rPr sz="1800" spc="-10" dirty="0">
                <a:latin typeface="Arial"/>
                <a:cs typeface="Arial"/>
              </a:rPr>
              <a:t>Derived </a:t>
            </a:r>
            <a:r>
              <a:rPr sz="1800" spc="-5" dirty="0">
                <a:latin typeface="Arial"/>
                <a:cs typeface="Arial"/>
              </a:rPr>
              <a:t>from the greek </a:t>
            </a:r>
            <a:r>
              <a:rPr sz="1800" spc="-15" dirty="0">
                <a:latin typeface="Arial"/>
                <a:cs typeface="Arial"/>
              </a:rPr>
              <a:t>word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makros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meaning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“</a:t>
            </a:r>
            <a:r>
              <a:rPr sz="1800" b="1" spc="-5" dirty="0">
                <a:latin typeface="Arial"/>
                <a:cs typeface="Arial"/>
              </a:rPr>
              <a:t>Large</a:t>
            </a:r>
            <a:r>
              <a:rPr sz="1800" spc="-5" dirty="0">
                <a:latin typeface="Arial"/>
                <a:cs typeface="Arial"/>
              </a:rPr>
              <a:t>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 marR="40005">
              <a:lnSpc>
                <a:spcPct val="93300"/>
              </a:lnSpc>
              <a:spcBef>
                <a:spcPts val="1335"/>
              </a:spcBef>
            </a:pPr>
            <a:r>
              <a:rPr sz="1800" spc="-10" dirty="0">
                <a:latin typeface="Arial"/>
                <a:cs typeface="Arial"/>
              </a:rPr>
              <a:t>Macroeconomics </a:t>
            </a:r>
            <a:r>
              <a:rPr sz="1800" spc="-5" dirty="0">
                <a:latin typeface="Arial"/>
                <a:cs typeface="Arial"/>
              </a:rPr>
              <a:t>studies </a:t>
            </a:r>
            <a:r>
              <a:rPr sz="1800" spc="-10" dirty="0">
                <a:latin typeface="Arial"/>
                <a:cs typeface="Arial"/>
              </a:rPr>
              <a:t>economic  relationships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spc="-10" dirty="0">
                <a:latin typeface="Arial"/>
                <a:cs typeface="Arial"/>
              </a:rPr>
              <a:t>economic problems at  </a:t>
            </a:r>
            <a:r>
              <a:rPr sz="1800" spc="-5" dirty="0">
                <a:latin typeface="Arial"/>
                <a:cs typeface="Arial"/>
              </a:rPr>
              <a:t>the level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economy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whole.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2020"/>
              </a:lnSpc>
              <a:spcBef>
                <a:spcPts val="480"/>
              </a:spcBef>
            </a:pPr>
            <a:r>
              <a:rPr sz="1800" spc="-5" dirty="0">
                <a:latin typeface="Arial"/>
                <a:cs typeface="Arial"/>
              </a:rPr>
              <a:t>E.g. </a:t>
            </a:r>
            <a:r>
              <a:rPr sz="1800" spc="-10" dirty="0">
                <a:latin typeface="Arial"/>
                <a:cs typeface="Arial"/>
              </a:rPr>
              <a:t>Study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Unemployment, inflation,  </a:t>
            </a:r>
            <a:r>
              <a:rPr sz="1800" spc="-5" dirty="0">
                <a:latin typeface="Arial"/>
                <a:cs typeface="Arial"/>
              </a:rPr>
              <a:t>Per capita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income.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 marR="11430">
              <a:lnSpc>
                <a:spcPct val="93200"/>
              </a:lnSpc>
              <a:spcBef>
                <a:spcPts val="1285"/>
              </a:spcBef>
            </a:pPr>
            <a:r>
              <a:rPr sz="1800" spc="-5" dirty="0">
                <a:latin typeface="Arial"/>
                <a:cs typeface="Arial"/>
              </a:rPr>
              <a:t>It is basically </a:t>
            </a:r>
            <a:r>
              <a:rPr sz="1800" spc="-10" dirty="0">
                <a:latin typeface="Arial"/>
                <a:cs typeface="Arial"/>
              </a:rPr>
              <a:t>concerned </a:t>
            </a:r>
            <a:r>
              <a:rPr sz="1800" spc="-15" dirty="0">
                <a:latin typeface="Arial"/>
                <a:cs typeface="Arial"/>
              </a:rPr>
              <a:t>with  </a:t>
            </a:r>
            <a:r>
              <a:rPr sz="1800" spc="-10" dirty="0">
                <a:latin typeface="Arial"/>
                <a:cs typeface="Arial"/>
              </a:rPr>
              <a:t>determination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aggregate output and  general </a:t>
            </a:r>
            <a:r>
              <a:rPr sz="1800" spc="-5" dirty="0">
                <a:latin typeface="Arial"/>
                <a:cs typeface="Arial"/>
              </a:rPr>
              <a:t>price level in the </a:t>
            </a:r>
            <a:r>
              <a:rPr sz="1800" spc="-10" dirty="0">
                <a:latin typeface="Arial"/>
                <a:cs typeface="Arial"/>
              </a:rPr>
              <a:t>economy as 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whole.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389" y="619759"/>
            <a:ext cx="6709411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Positive and Normative</a:t>
            </a:r>
            <a:r>
              <a:rPr spc="-55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1"/>
          </p:nvPr>
        </p:nvSpPr>
        <p:spPr>
          <a:xfrm>
            <a:off x="457200" y="2057400"/>
            <a:ext cx="4038600" cy="4434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Positive</a:t>
            </a:r>
            <a:r>
              <a:rPr spc="-20" dirty="0"/>
              <a:t> </a:t>
            </a:r>
            <a:r>
              <a:rPr spc="-5" dirty="0"/>
              <a:t>Economics</a:t>
            </a:r>
          </a:p>
          <a:p>
            <a:pPr marL="12700" marR="5080">
              <a:lnSpc>
                <a:spcPct val="93300"/>
              </a:lnSpc>
              <a:spcBef>
                <a:spcPts val="2025"/>
              </a:spcBef>
            </a:pPr>
            <a:r>
              <a:rPr sz="1800" b="0" spc="-5" dirty="0">
                <a:latin typeface="Arial"/>
                <a:cs typeface="Arial"/>
              </a:rPr>
              <a:t>When </a:t>
            </a:r>
            <a:r>
              <a:rPr sz="1800" b="0" spc="-15" dirty="0">
                <a:latin typeface="Arial"/>
                <a:cs typeface="Arial"/>
              </a:rPr>
              <a:t>we </a:t>
            </a:r>
            <a:r>
              <a:rPr sz="1800" b="0" spc="-5" dirty="0">
                <a:latin typeface="Arial"/>
                <a:cs typeface="Arial"/>
              </a:rPr>
              <a:t>are </a:t>
            </a:r>
            <a:r>
              <a:rPr sz="1800" b="0" spc="-10" dirty="0">
                <a:latin typeface="Arial"/>
                <a:cs typeface="Arial"/>
              </a:rPr>
              <a:t>studying </a:t>
            </a:r>
            <a:r>
              <a:rPr sz="1800" b="0" dirty="0">
                <a:latin typeface="Arial"/>
                <a:cs typeface="Arial"/>
              </a:rPr>
              <a:t>a </a:t>
            </a:r>
            <a:r>
              <a:rPr sz="1800" b="0" spc="-10" dirty="0">
                <a:latin typeface="Arial"/>
                <a:cs typeface="Arial"/>
              </a:rPr>
              <a:t>problem and  </a:t>
            </a:r>
            <a:r>
              <a:rPr sz="1800" b="0" spc="-5" dirty="0">
                <a:latin typeface="Arial"/>
                <a:cs typeface="Arial"/>
              </a:rPr>
              <a:t>its related </a:t>
            </a:r>
            <a:r>
              <a:rPr sz="1800" b="0" spc="-10" dirty="0">
                <a:latin typeface="Arial"/>
                <a:cs typeface="Arial"/>
              </a:rPr>
              <a:t>issues </a:t>
            </a:r>
            <a:r>
              <a:rPr sz="1800" b="0" spc="-15" dirty="0">
                <a:latin typeface="Arial"/>
                <a:cs typeface="Arial"/>
              </a:rPr>
              <a:t>which </a:t>
            </a:r>
            <a:r>
              <a:rPr sz="1800" b="0" spc="-5" dirty="0">
                <a:latin typeface="Arial"/>
                <a:cs typeface="Arial"/>
              </a:rPr>
              <a:t>are </a:t>
            </a:r>
            <a:r>
              <a:rPr sz="1800" b="0" spc="-10" dirty="0">
                <a:latin typeface="Arial"/>
                <a:cs typeface="Arial"/>
              </a:rPr>
              <a:t>subject </a:t>
            </a:r>
            <a:r>
              <a:rPr sz="1800" b="0" dirty="0">
                <a:latin typeface="Arial"/>
                <a:cs typeface="Arial"/>
              </a:rPr>
              <a:t>to  </a:t>
            </a:r>
            <a:r>
              <a:rPr sz="1800" b="0" spc="-5" dirty="0">
                <a:latin typeface="Arial"/>
                <a:cs typeface="Arial"/>
              </a:rPr>
              <a:t>verification, like the </a:t>
            </a:r>
            <a:r>
              <a:rPr sz="1800" b="0" spc="-10" dirty="0">
                <a:latin typeface="Arial"/>
                <a:cs typeface="Arial"/>
              </a:rPr>
              <a:t>extent of </a:t>
            </a:r>
            <a:r>
              <a:rPr sz="1800" b="0" spc="-5" dirty="0">
                <a:latin typeface="Arial"/>
                <a:cs typeface="Arial"/>
              </a:rPr>
              <a:t>poverty  </a:t>
            </a:r>
            <a:r>
              <a:rPr sz="1800" b="0" spc="-10" dirty="0">
                <a:latin typeface="Arial"/>
                <a:cs typeface="Arial"/>
              </a:rPr>
              <a:t>and unemployment </a:t>
            </a:r>
            <a:r>
              <a:rPr sz="1800" b="0" spc="-20" dirty="0">
                <a:latin typeface="Arial"/>
                <a:cs typeface="Arial"/>
              </a:rPr>
              <a:t>we </a:t>
            </a:r>
            <a:r>
              <a:rPr sz="1800" b="0" spc="-5" dirty="0">
                <a:latin typeface="Arial"/>
                <a:cs typeface="Arial"/>
              </a:rPr>
              <a:t>are referring to  </a:t>
            </a:r>
            <a:r>
              <a:rPr sz="1800" b="0" spc="-10" dirty="0">
                <a:latin typeface="Arial"/>
                <a:cs typeface="Arial"/>
              </a:rPr>
              <a:t>positive </a:t>
            </a:r>
            <a:r>
              <a:rPr sz="1800" b="0" spc="-5" dirty="0">
                <a:latin typeface="Arial"/>
                <a:cs typeface="Arial"/>
              </a:rPr>
              <a:t>economic.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 marR="36830">
              <a:lnSpc>
                <a:spcPct val="93300"/>
              </a:lnSpc>
              <a:spcBef>
                <a:spcPts val="1775"/>
              </a:spcBef>
            </a:pPr>
            <a:r>
              <a:rPr sz="1800" b="0" dirty="0">
                <a:latin typeface="Arial"/>
                <a:cs typeface="Arial"/>
              </a:rPr>
              <a:t>The </a:t>
            </a:r>
            <a:r>
              <a:rPr sz="1800" b="0" spc="-5" dirty="0">
                <a:latin typeface="Arial"/>
                <a:cs typeface="Arial"/>
              </a:rPr>
              <a:t>positive statement </a:t>
            </a:r>
            <a:r>
              <a:rPr sz="1800" b="0" spc="-10" dirty="0">
                <a:latin typeface="Arial"/>
                <a:cs typeface="Arial"/>
              </a:rPr>
              <a:t>describe </a:t>
            </a:r>
            <a:r>
              <a:rPr sz="1800" spc="5" dirty="0"/>
              <a:t>what  was, what </a:t>
            </a:r>
            <a:r>
              <a:rPr sz="1800" spc="-5" dirty="0"/>
              <a:t>is and </a:t>
            </a:r>
            <a:r>
              <a:rPr sz="1800" spc="5" dirty="0"/>
              <a:t>what would </a:t>
            </a:r>
            <a:r>
              <a:rPr sz="1800" spc="-5" dirty="0"/>
              <a:t>be  </a:t>
            </a:r>
            <a:r>
              <a:rPr sz="1800" b="0" spc="-10" dirty="0">
                <a:latin typeface="Arial"/>
                <a:cs typeface="Arial"/>
              </a:rPr>
              <a:t>under </a:t>
            </a:r>
            <a:r>
              <a:rPr sz="1800" b="0" spc="-5" dirty="0">
                <a:latin typeface="Arial"/>
                <a:cs typeface="Arial"/>
              </a:rPr>
              <a:t>the </a:t>
            </a:r>
            <a:r>
              <a:rPr sz="1800" b="0" spc="-10" dirty="0">
                <a:latin typeface="Arial"/>
                <a:cs typeface="Arial"/>
              </a:rPr>
              <a:t>given </a:t>
            </a:r>
            <a:r>
              <a:rPr sz="1800" b="0" spc="-5" dirty="0">
                <a:latin typeface="Arial"/>
                <a:cs typeface="Arial"/>
              </a:rPr>
              <a:t>set </a:t>
            </a:r>
            <a:r>
              <a:rPr sz="1800" b="0" spc="-10" dirty="0">
                <a:latin typeface="Arial"/>
                <a:cs typeface="Arial"/>
              </a:rPr>
              <a:t>of </a:t>
            </a:r>
            <a:r>
              <a:rPr sz="1800" b="0" spc="-5" dirty="0">
                <a:latin typeface="Arial"/>
                <a:cs typeface="Arial"/>
              </a:rPr>
              <a:t>circumstances.</a:t>
            </a:r>
            <a:endParaRPr sz="1800">
              <a:latin typeface="Arial"/>
              <a:cs typeface="Arial"/>
            </a:endParaRPr>
          </a:p>
          <a:p>
            <a:pPr marL="12700" marR="125095">
              <a:lnSpc>
                <a:spcPct val="93300"/>
              </a:lnSpc>
              <a:spcBef>
                <a:spcPts val="1175"/>
              </a:spcBef>
            </a:pPr>
            <a:r>
              <a:rPr sz="1800" b="0" spc="-10" dirty="0">
                <a:latin typeface="Arial"/>
                <a:cs typeface="Arial"/>
              </a:rPr>
              <a:t>All </a:t>
            </a:r>
            <a:r>
              <a:rPr sz="1800" b="0" spc="-5" dirty="0">
                <a:latin typeface="Arial"/>
                <a:cs typeface="Arial"/>
              </a:rPr>
              <a:t>these statements are </a:t>
            </a:r>
            <a:r>
              <a:rPr sz="1800" b="0" spc="-10" dirty="0">
                <a:latin typeface="Arial"/>
                <a:cs typeface="Arial"/>
              </a:rPr>
              <a:t>capable of  </a:t>
            </a:r>
            <a:r>
              <a:rPr sz="1800" b="0" spc="-5" dirty="0">
                <a:latin typeface="Arial"/>
                <a:cs typeface="Arial"/>
              </a:rPr>
              <a:t>empirical </a:t>
            </a:r>
            <a:r>
              <a:rPr sz="1800" b="0" spc="-10" dirty="0">
                <a:latin typeface="Arial"/>
                <a:cs typeface="Arial"/>
              </a:rPr>
              <a:t>verification. </a:t>
            </a:r>
            <a:r>
              <a:rPr sz="1800" b="0" spc="-5" dirty="0">
                <a:latin typeface="Arial"/>
                <a:cs typeface="Arial"/>
              </a:rPr>
              <a:t>On the basis of  </a:t>
            </a:r>
            <a:r>
              <a:rPr sz="1800" b="0" spc="-15" dirty="0">
                <a:latin typeface="Arial"/>
                <a:cs typeface="Arial"/>
              </a:rPr>
              <a:t>which </a:t>
            </a:r>
            <a:r>
              <a:rPr sz="1800" b="0" spc="-10" dirty="0">
                <a:latin typeface="Arial"/>
                <a:cs typeface="Arial"/>
              </a:rPr>
              <a:t>degree of </a:t>
            </a:r>
            <a:r>
              <a:rPr sz="1800" b="0" spc="-5" dirty="0">
                <a:latin typeface="Arial"/>
                <a:cs typeface="Arial"/>
              </a:rPr>
              <a:t>truth </a:t>
            </a:r>
            <a:r>
              <a:rPr sz="1800" b="0" dirty="0">
                <a:latin typeface="Arial"/>
                <a:cs typeface="Arial"/>
              </a:rPr>
              <a:t>can </a:t>
            </a:r>
            <a:r>
              <a:rPr sz="1800" b="0" spc="-5" dirty="0">
                <a:latin typeface="Arial"/>
                <a:cs typeface="Arial"/>
              </a:rPr>
              <a:t>be</a:t>
            </a:r>
            <a:r>
              <a:rPr sz="1800" b="0" spc="5" dirty="0">
                <a:latin typeface="Arial"/>
                <a:cs typeface="Arial"/>
              </a:rPr>
              <a:t> </a:t>
            </a:r>
            <a:r>
              <a:rPr sz="1800" b="0" spc="-10" dirty="0">
                <a:latin typeface="Arial"/>
                <a:cs typeface="Arial"/>
              </a:rPr>
              <a:t>found.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4648200" y="2057400"/>
            <a:ext cx="4038600" cy="4434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09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Normative</a:t>
            </a:r>
            <a:r>
              <a:rPr spc="-15" dirty="0"/>
              <a:t> </a:t>
            </a:r>
            <a:r>
              <a:rPr spc="-5" dirty="0"/>
              <a:t>Economics</a:t>
            </a:r>
          </a:p>
          <a:p>
            <a:pPr marL="12700" marR="174625">
              <a:lnSpc>
                <a:spcPct val="93300"/>
              </a:lnSpc>
              <a:spcBef>
                <a:spcPts val="2025"/>
              </a:spcBef>
            </a:pPr>
            <a:r>
              <a:rPr sz="1800" b="0" spc="-5" dirty="0">
                <a:latin typeface="Arial"/>
                <a:cs typeface="Arial"/>
              </a:rPr>
              <a:t>When </a:t>
            </a:r>
            <a:r>
              <a:rPr sz="1800" b="0" spc="-15" dirty="0">
                <a:latin typeface="Arial"/>
                <a:cs typeface="Arial"/>
              </a:rPr>
              <a:t>we </a:t>
            </a:r>
            <a:r>
              <a:rPr sz="1800" b="0" spc="-5" dirty="0">
                <a:latin typeface="Arial"/>
                <a:cs typeface="Arial"/>
              </a:rPr>
              <a:t>are offering </a:t>
            </a:r>
            <a:r>
              <a:rPr sz="1800" b="0" spc="-10" dirty="0">
                <a:latin typeface="Arial"/>
                <a:cs typeface="Arial"/>
              </a:rPr>
              <a:t>suggestions </a:t>
            </a:r>
            <a:r>
              <a:rPr sz="1800" b="0" dirty="0">
                <a:latin typeface="Arial"/>
                <a:cs typeface="Arial"/>
              </a:rPr>
              <a:t>to  </a:t>
            </a:r>
            <a:r>
              <a:rPr sz="1800" b="0" spc="-5" dirty="0">
                <a:latin typeface="Arial"/>
                <a:cs typeface="Arial"/>
              </a:rPr>
              <a:t>solve the </a:t>
            </a:r>
            <a:r>
              <a:rPr sz="1800" b="0" spc="-10" dirty="0">
                <a:latin typeface="Arial"/>
                <a:cs typeface="Arial"/>
              </a:rPr>
              <a:t>problem (which </a:t>
            </a:r>
            <a:r>
              <a:rPr sz="1800" b="0" spc="-5" dirty="0">
                <a:latin typeface="Arial"/>
                <a:cs typeface="Arial"/>
              </a:rPr>
              <a:t>are </a:t>
            </a:r>
            <a:r>
              <a:rPr sz="1800" b="0" spc="-10" dirty="0">
                <a:latin typeface="Arial"/>
                <a:cs typeface="Arial"/>
              </a:rPr>
              <a:t>not  </a:t>
            </a:r>
            <a:r>
              <a:rPr sz="1800" b="0" spc="-5" dirty="0">
                <a:latin typeface="Arial"/>
                <a:cs typeface="Arial"/>
              </a:rPr>
              <a:t>subject to verification, like </a:t>
            </a:r>
            <a:r>
              <a:rPr sz="1800" b="0" spc="-10" dirty="0">
                <a:latin typeface="Arial"/>
                <a:cs typeface="Arial"/>
              </a:rPr>
              <a:t>for e.g. </a:t>
            </a:r>
            <a:r>
              <a:rPr sz="1800" b="0" spc="-5" dirty="0">
                <a:latin typeface="Arial"/>
                <a:cs typeface="Arial"/>
              </a:rPr>
              <a:t>the  suggestion of reservation in </a:t>
            </a:r>
            <a:r>
              <a:rPr sz="1800" b="0" spc="-10" dirty="0">
                <a:latin typeface="Arial"/>
                <a:cs typeface="Arial"/>
              </a:rPr>
              <a:t>jobs </a:t>
            </a:r>
            <a:r>
              <a:rPr sz="1800" b="0" spc="-5" dirty="0">
                <a:latin typeface="Arial"/>
                <a:cs typeface="Arial"/>
              </a:rPr>
              <a:t>to  solve the </a:t>
            </a:r>
            <a:r>
              <a:rPr sz="1800" b="0" spc="-10" dirty="0">
                <a:latin typeface="Arial"/>
                <a:cs typeface="Arial"/>
              </a:rPr>
              <a:t>problem </a:t>
            </a:r>
            <a:r>
              <a:rPr sz="1800" b="0" spc="-5" dirty="0">
                <a:latin typeface="Arial"/>
                <a:cs typeface="Arial"/>
              </a:rPr>
              <a:t>of poverty) </a:t>
            </a:r>
            <a:r>
              <a:rPr sz="1800" b="0" spc="-20" dirty="0">
                <a:latin typeface="Arial"/>
                <a:cs typeface="Arial"/>
              </a:rPr>
              <a:t>we </a:t>
            </a:r>
            <a:r>
              <a:rPr sz="1800" b="0" spc="-5" dirty="0">
                <a:latin typeface="Arial"/>
                <a:cs typeface="Arial"/>
              </a:rPr>
              <a:t>are  referring to normative</a:t>
            </a:r>
            <a:r>
              <a:rPr sz="1800" b="0" spc="-25" dirty="0">
                <a:latin typeface="Arial"/>
                <a:cs typeface="Arial"/>
              </a:rPr>
              <a:t> </a:t>
            </a:r>
            <a:r>
              <a:rPr sz="1800" b="0" spc="-5" dirty="0">
                <a:latin typeface="Arial"/>
                <a:cs typeface="Arial"/>
              </a:rPr>
              <a:t>economics.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Arial"/>
              <a:cs typeface="Arial"/>
            </a:endParaRPr>
          </a:p>
          <a:p>
            <a:pPr marL="12700" marR="192405">
              <a:lnSpc>
                <a:spcPct val="93300"/>
              </a:lnSpc>
            </a:pPr>
            <a:r>
              <a:rPr sz="1800" b="0" spc="-5" dirty="0">
                <a:latin typeface="Arial"/>
                <a:cs typeface="Arial"/>
              </a:rPr>
              <a:t>Normative statements </a:t>
            </a:r>
            <a:r>
              <a:rPr sz="1800" b="0" spc="-10" dirty="0">
                <a:latin typeface="Arial"/>
                <a:cs typeface="Arial"/>
              </a:rPr>
              <a:t>describe </a:t>
            </a:r>
            <a:r>
              <a:rPr sz="1800" spc="5" dirty="0"/>
              <a:t>what  </a:t>
            </a:r>
            <a:r>
              <a:rPr sz="1800" dirty="0"/>
              <a:t>ought to be</a:t>
            </a:r>
            <a:r>
              <a:rPr sz="1800" b="0" dirty="0">
                <a:latin typeface="Arial"/>
                <a:cs typeface="Arial"/>
              </a:rPr>
              <a:t>. </a:t>
            </a:r>
            <a:r>
              <a:rPr sz="1800" b="0" spc="-5" dirty="0">
                <a:latin typeface="Arial"/>
                <a:cs typeface="Arial"/>
              </a:rPr>
              <a:t>Its objective is </a:t>
            </a:r>
            <a:r>
              <a:rPr sz="1800" b="0" dirty="0">
                <a:latin typeface="Arial"/>
                <a:cs typeface="Arial"/>
              </a:rPr>
              <a:t>to  </a:t>
            </a:r>
            <a:r>
              <a:rPr sz="1800" b="0" spc="-5" dirty="0">
                <a:latin typeface="Arial"/>
                <a:cs typeface="Arial"/>
              </a:rPr>
              <a:t>determine norms </a:t>
            </a:r>
            <a:r>
              <a:rPr sz="1800" b="0" spc="-10" dirty="0">
                <a:latin typeface="Arial"/>
                <a:cs typeface="Arial"/>
              </a:rPr>
              <a:t>or</a:t>
            </a:r>
            <a:r>
              <a:rPr sz="1800" b="0" spc="-5" dirty="0">
                <a:latin typeface="Arial"/>
                <a:cs typeface="Arial"/>
              </a:rPr>
              <a:t> </a:t>
            </a:r>
            <a:r>
              <a:rPr sz="1800" b="0" spc="-10" dirty="0">
                <a:latin typeface="Arial"/>
                <a:cs typeface="Arial"/>
              </a:rPr>
              <a:t>aims.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93300"/>
              </a:lnSpc>
              <a:spcBef>
                <a:spcPts val="1175"/>
              </a:spcBef>
            </a:pPr>
            <a:r>
              <a:rPr sz="1800" b="0" spc="-5" dirty="0">
                <a:latin typeface="Arial"/>
                <a:cs typeface="Arial"/>
              </a:rPr>
              <a:t>These are </a:t>
            </a:r>
            <a:r>
              <a:rPr sz="1800" b="0" spc="-10" dirty="0">
                <a:latin typeface="Arial"/>
                <a:cs typeface="Arial"/>
              </a:rPr>
              <a:t>opinions </a:t>
            </a:r>
            <a:r>
              <a:rPr sz="1800" b="0" spc="-5" dirty="0">
                <a:latin typeface="Arial"/>
                <a:cs typeface="Arial"/>
              </a:rPr>
              <a:t>relating </a:t>
            </a:r>
            <a:r>
              <a:rPr sz="1800" b="0" dirty="0">
                <a:latin typeface="Arial"/>
                <a:cs typeface="Arial"/>
              </a:rPr>
              <a:t>to </a:t>
            </a:r>
            <a:r>
              <a:rPr sz="1800" b="0" spc="-10" dirty="0">
                <a:latin typeface="Arial"/>
                <a:cs typeface="Arial"/>
              </a:rPr>
              <a:t>right </a:t>
            </a:r>
            <a:r>
              <a:rPr sz="1800" b="0" spc="-5" dirty="0">
                <a:latin typeface="Arial"/>
                <a:cs typeface="Arial"/>
              </a:rPr>
              <a:t>or  </a:t>
            </a:r>
            <a:r>
              <a:rPr sz="1800" b="0" spc="-15" dirty="0">
                <a:latin typeface="Arial"/>
                <a:cs typeface="Arial"/>
              </a:rPr>
              <a:t>wrong </a:t>
            </a:r>
            <a:r>
              <a:rPr sz="1800" b="0" spc="-5" dirty="0">
                <a:latin typeface="Arial"/>
                <a:cs typeface="Arial"/>
              </a:rPr>
              <a:t>of </a:t>
            </a:r>
            <a:r>
              <a:rPr sz="1800" b="0" dirty="0">
                <a:latin typeface="Arial"/>
                <a:cs typeface="Arial"/>
              </a:rPr>
              <a:t>a </a:t>
            </a:r>
            <a:r>
              <a:rPr sz="1800" b="0" spc="-10" dirty="0">
                <a:latin typeface="Arial"/>
                <a:cs typeface="Arial"/>
              </a:rPr>
              <a:t>particular policy </a:t>
            </a:r>
            <a:r>
              <a:rPr sz="1800" b="0" spc="-5" dirty="0">
                <a:latin typeface="Arial"/>
                <a:cs typeface="Arial"/>
              </a:rPr>
              <a:t>matter, </a:t>
            </a:r>
            <a:r>
              <a:rPr sz="1800" b="0" spc="-10" dirty="0">
                <a:latin typeface="Arial"/>
                <a:cs typeface="Arial"/>
              </a:rPr>
              <a:t>and  </a:t>
            </a:r>
            <a:r>
              <a:rPr sz="1800" b="0" spc="-5" dirty="0">
                <a:latin typeface="Arial"/>
                <a:cs typeface="Arial"/>
              </a:rPr>
              <a:t>are </a:t>
            </a:r>
            <a:r>
              <a:rPr sz="1800" b="0" spc="-15" dirty="0">
                <a:latin typeface="Arial"/>
                <a:cs typeface="Arial"/>
              </a:rPr>
              <a:t>always </a:t>
            </a:r>
            <a:r>
              <a:rPr sz="1800" b="0" dirty="0">
                <a:latin typeface="Arial"/>
                <a:cs typeface="Arial"/>
              </a:rPr>
              <a:t>a </a:t>
            </a:r>
            <a:r>
              <a:rPr sz="1800" b="0" spc="-5" dirty="0">
                <a:latin typeface="Arial"/>
                <a:cs typeface="Arial"/>
              </a:rPr>
              <a:t>matter </a:t>
            </a:r>
            <a:r>
              <a:rPr sz="1800" b="0" spc="-10" dirty="0">
                <a:latin typeface="Arial"/>
                <a:cs typeface="Arial"/>
              </a:rPr>
              <a:t>of</a:t>
            </a:r>
            <a:r>
              <a:rPr sz="1800" b="0" spc="5" dirty="0">
                <a:latin typeface="Arial"/>
                <a:cs typeface="Arial"/>
              </a:rPr>
              <a:t> </a:t>
            </a:r>
            <a:r>
              <a:rPr sz="1800" b="0" spc="-10" dirty="0">
                <a:latin typeface="Arial"/>
                <a:cs typeface="Arial"/>
              </a:rPr>
              <a:t>debate.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439" y="421640"/>
            <a:ext cx="7757161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Meaning </a:t>
            </a:r>
            <a:r>
              <a:rPr dirty="0"/>
              <a:t>&amp; </a:t>
            </a:r>
            <a:r>
              <a:rPr spc="-5" dirty="0"/>
              <a:t>Definition </a:t>
            </a:r>
            <a:r>
              <a:rPr spc="-10" dirty="0"/>
              <a:t>of Business</a:t>
            </a:r>
            <a:r>
              <a:rPr spc="-25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98120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905000"/>
            <a:ext cx="7430134" cy="103759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15"/>
              </a:spcBef>
            </a:pPr>
            <a:r>
              <a:rPr sz="1800" spc="-5" dirty="0">
                <a:latin typeface="Arial"/>
                <a:cs typeface="Arial"/>
              </a:rPr>
              <a:t>According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b="1" spc="-10" dirty="0">
                <a:latin typeface="Arial"/>
                <a:cs typeface="Arial"/>
              </a:rPr>
              <a:t>Spencer </a:t>
            </a:r>
            <a:r>
              <a:rPr sz="1800" b="1" spc="-5" dirty="0">
                <a:latin typeface="Arial"/>
                <a:cs typeface="Arial"/>
              </a:rPr>
              <a:t>and Siegelman</a:t>
            </a:r>
            <a:r>
              <a:rPr sz="1800" spc="-5" dirty="0">
                <a:latin typeface="Arial"/>
                <a:cs typeface="Arial"/>
              </a:rPr>
              <a:t>, </a:t>
            </a:r>
            <a:r>
              <a:rPr sz="1800" dirty="0">
                <a:latin typeface="Arial"/>
                <a:cs typeface="Arial"/>
              </a:rPr>
              <a:t>“ </a:t>
            </a:r>
            <a:r>
              <a:rPr sz="1800" spc="-10" dirty="0">
                <a:latin typeface="Arial"/>
                <a:cs typeface="Arial"/>
              </a:rPr>
              <a:t>Business Economics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5" dirty="0">
                <a:latin typeface="Arial"/>
                <a:cs typeface="Arial"/>
              </a:rPr>
              <a:t>be  </a:t>
            </a:r>
            <a:r>
              <a:rPr sz="1800" spc="-10" dirty="0">
                <a:latin typeface="Arial"/>
                <a:cs typeface="Arial"/>
              </a:rPr>
              <a:t>defined </a:t>
            </a:r>
            <a:r>
              <a:rPr sz="1800" spc="-5" dirty="0">
                <a:latin typeface="Arial"/>
                <a:cs typeface="Arial"/>
              </a:rPr>
              <a:t>as the </a:t>
            </a:r>
            <a:r>
              <a:rPr sz="1800" b="1" spc="-5" dirty="0">
                <a:latin typeface="Arial"/>
                <a:cs typeface="Arial"/>
              </a:rPr>
              <a:t>integration of economic </a:t>
            </a:r>
            <a:r>
              <a:rPr sz="1800" spc="-10" dirty="0">
                <a:latin typeface="Arial"/>
                <a:cs typeface="Arial"/>
              </a:rPr>
              <a:t>theory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business practice for  the </a:t>
            </a:r>
            <a:r>
              <a:rPr sz="1800" spc="-10" dirty="0">
                <a:latin typeface="Arial"/>
                <a:cs typeface="Arial"/>
              </a:rPr>
              <a:t>purpose </a:t>
            </a:r>
            <a:r>
              <a:rPr sz="1800" spc="-5" dirty="0">
                <a:latin typeface="Arial"/>
                <a:cs typeface="Arial"/>
              </a:rPr>
              <a:t>of facilitating </a:t>
            </a:r>
            <a:r>
              <a:rPr sz="1800" b="1" spc="-5" dirty="0">
                <a:latin typeface="Arial"/>
                <a:cs typeface="Arial"/>
              </a:rPr>
              <a:t>decision making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b="1" dirty="0">
                <a:latin typeface="Arial"/>
                <a:cs typeface="Arial"/>
              </a:rPr>
              <a:t>forward </a:t>
            </a:r>
            <a:r>
              <a:rPr sz="1800" b="1" spc="-5" dirty="0">
                <a:latin typeface="Arial"/>
                <a:cs typeface="Arial"/>
              </a:rPr>
              <a:t>planning </a:t>
            </a:r>
            <a:r>
              <a:rPr sz="1800" spc="-10" dirty="0">
                <a:latin typeface="Arial"/>
                <a:cs typeface="Arial"/>
              </a:rPr>
              <a:t>by  management.”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400" y="312420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" y="3733800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3200399"/>
            <a:ext cx="7440930" cy="108298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687705">
              <a:lnSpc>
                <a:spcPts val="1939"/>
              </a:lnSpc>
              <a:spcBef>
                <a:spcPts val="345"/>
              </a:spcBef>
            </a:pPr>
            <a:r>
              <a:rPr sz="1800" b="1" spc="-5" dirty="0">
                <a:latin typeface="Arial"/>
                <a:cs typeface="Arial"/>
              </a:rPr>
              <a:t>Decision Making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Means </a:t>
            </a:r>
            <a:r>
              <a:rPr sz="1800" spc="-5" dirty="0">
                <a:latin typeface="Arial"/>
                <a:cs typeface="Arial"/>
              </a:rPr>
              <a:t>selecting one </a:t>
            </a:r>
            <a:r>
              <a:rPr sz="1800" spc="-10" dirty="0">
                <a:latin typeface="Arial"/>
                <a:cs typeface="Arial"/>
              </a:rPr>
              <a:t>out of </a:t>
            </a:r>
            <a:r>
              <a:rPr sz="1800" dirty="0">
                <a:latin typeface="Arial"/>
                <a:cs typeface="Arial"/>
              </a:rPr>
              <a:t>a set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0" dirty="0">
                <a:latin typeface="Arial"/>
                <a:cs typeface="Arial"/>
              </a:rPr>
              <a:t>two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more  </a:t>
            </a:r>
            <a:r>
              <a:rPr sz="1800" spc="-10" dirty="0">
                <a:latin typeface="Arial"/>
                <a:cs typeface="Arial"/>
              </a:rPr>
              <a:t>alternatives </a:t>
            </a:r>
            <a:r>
              <a:rPr sz="1800" spc="-5" dirty="0">
                <a:latin typeface="Arial"/>
                <a:cs typeface="Arial"/>
              </a:rPr>
              <a:t>or in </a:t>
            </a:r>
            <a:r>
              <a:rPr sz="1800" spc="-10" dirty="0">
                <a:latin typeface="Arial"/>
                <a:cs typeface="Arial"/>
              </a:rPr>
              <a:t>other words, </a:t>
            </a:r>
            <a:r>
              <a:rPr sz="1800" spc="-5" dirty="0">
                <a:latin typeface="Arial"/>
                <a:cs typeface="Arial"/>
              </a:rPr>
              <a:t>making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choice.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939"/>
              </a:lnSpc>
              <a:spcBef>
                <a:spcPts val="450"/>
              </a:spcBef>
            </a:pPr>
            <a:r>
              <a:rPr sz="1800" b="1" spc="-5" dirty="0">
                <a:latin typeface="Arial"/>
                <a:cs typeface="Arial"/>
              </a:rPr>
              <a:t>Planning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800" spc="-15" dirty="0">
                <a:latin typeface="Arial"/>
                <a:cs typeface="Arial"/>
              </a:rPr>
              <a:t>Means </a:t>
            </a:r>
            <a:r>
              <a:rPr sz="1800" spc="-10" dirty="0">
                <a:latin typeface="Arial"/>
                <a:cs typeface="Arial"/>
              </a:rPr>
              <a:t>planning </a:t>
            </a:r>
            <a:r>
              <a:rPr sz="1800" spc="-5" dirty="0">
                <a:latin typeface="Arial"/>
                <a:cs typeface="Arial"/>
              </a:rPr>
              <a:t>for the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activities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be </a:t>
            </a:r>
            <a:r>
              <a:rPr sz="1800" spc="-10" dirty="0">
                <a:latin typeface="Arial"/>
                <a:cs typeface="Arial"/>
              </a:rPr>
              <a:t>undertaken </a:t>
            </a:r>
            <a:r>
              <a:rPr sz="1800" spc="-5" dirty="0">
                <a:latin typeface="Arial"/>
                <a:cs typeface="Arial"/>
              </a:rPr>
              <a:t>for  </a:t>
            </a:r>
            <a:r>
              <a:rPr sz="1800" spc="-10" dirty="0">
                <a:latin typeface="Arial"/>
                <a:cs typeface="Arial"/>
              </a:rPr>
              <a:t>future.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4710" y="4571999"/>
            <a:ext cx="7746365" cy="13958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4925" marR="5080" indent="-22860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latin typeface="Arial"/>
                <a:cs typeface="Arial"/>
              </a:rPr>
              <a:t>( The </a:t>
            </a:r>
            <a:r>
              <a:rPr sz="1800" spc="-10" dirty="0">
                <a:latin typeface="Arial"/>
                <a:cs typeface="Arial"/>
              </a:rPr>
              <a:t>problem </a:t>
            </a:r>
            <a:r>
              <a:rPr sz="1800" spc="-5" dirty="0">
                <a:latin typeface="Arial"/>
                <a:cs typeface="Arial"/>
              </a:rPr>
              <a:t>of selection arises </a:t>
            </a:r>
            <a:r>
              <a:rPr sz="1800" spc="-10" dirty="0">
                <a:latin typeface="Arial"/>
                <a:cs typeface="Arial"/>
              </a:rPr>
              <a:t>because </a:t>
            </a:r>
            <a:r>
              <a:rPr sz="1800" spc="-5" dirty="0">
                <a:latin typeface="Arial"/>
                <a:cs typeface="Arial"/>
              </a:rPr>
              <a:t>the supply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factors </a:t>
            </a:r>
            <a:r>
              <a:rPr sz="1800" spc="-10" dirty="0">
                <a:latin typeface="Arial"/>
                <a:cs typeface="Arial"/>
              </a:rPr>
              <a:t>of production  (land, labour, </a:t>
            </a:r>
            <a:r>
              <a:rPr sz="1800" spc="-5" dirty="0">
                <a:latin typeface="Arial"/>
                <a:cs typeface="Arial"/>
              </a:rPr>
              <a:t>capital and enterprise) is </a:t>
            </a:r>
            <a:r>
              <a:rPr sz="1800" dirty="0">
                <a:latin typeface="Arial"/>
                <a:cs typeface="Arial"/>
              </a:rPr>
              <a:t>scarce </a:t>
            </a:r>
            <a:r>
              <a:rPr sz="1800" spc="-10" dirty="0">
                <a:latin typeface="Arial"/>
                <a:cs typeface="Arial"/>
              </a:rPr>
              <a:t>or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limited.)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>
              <a:latin typeface="Arial"/>
              <a:cs typeface="Arial"/>
            </a:endParaRPr>
          </a:p>
          <a:p>
            <a:pPr marL="34925" marR="616585" indent="-22860">
              <a:lnSpc>
                <a:spcPts val="1939"/>
              </a:lnSpc>
            </a:pPr>
            <a:r>
              <a:rPr sz="1800" spc="-10" dirty="0">
                <a:latin typeface="Arial"/>
                <a:cs typeface="Arial"/>
              </a:rPr>
              <a:t>Business Economics </a:t>
            </a:r>
            <a:r>
              <a:rPr sz="1800" spc="-5" dirty="0">
                <a:latin typeface="Arial"/>
                <a:cs typeface="Arial"/>
              </a:rPr>
              <a:t>helps </a:t>
            </a:r>
            <a:r>
              <a:rPr sz="1800" spc="-10" dirty="0">
                <a:latin typeface="Arial"/>
                <a:cs typeface="Arial"/>
              </a:rPr>
              <a:t>management </a:t>
            </a:r>
            <a:r>
              <a:rPr sz="1800" spc="-5" dirty="0">
                <a:latin typeface="Arial"/>
                <a:cs typeface="Arial"/>
              </a:rPr>
              <a:t>in making right decisions </a:t>
            </a:r>
            <a:r>
              <a:rPr sz="1800" spc="-10" dirty="0">
                <a:latin typeface="Arial"/>
                <a:cs typeface="Arial"/>
              </a:rPr>
              <a:t>and  planning </a:t>
            </a:r>
            <a:r>
              <a:rPr sz="1800" spc="-5" dirty="0">
                <a:latin typeface="Arial"/>
                <a:cs typeface="Arial"/>
              </a:rPr>
              <a:t>for the future </a:t>
            </a:r>
            <a:r>
              <a:rPr sz="1800" spc="-10" dirty="0">
                <a:latin typeface="Arial"/>
                <a:cs typeface="Arial"/>
              </a:rPr>
              <a:t>under </a:t>
            </a:r>
            <a:r>
              <a:rPr sz="1800" spc="-5" dirty="0">
                <a:latin typeface="Arial"/>
                <a:cs typeface="Arial"/>
              </a:rPr>
              <a:t>the condition of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uncertainty.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8560" y="497840"/>
            <a:ext cx="743204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Other Definitions of Business</a:t>
            </a:r>
            <a:r>
              <a:rPr spc="-60" dirty="0"/>
              <a:t> </a:t>
            </a:r>
            <a:r>
              <a:rPr spc="-10" dirty="0"/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98120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905000"/>
            <a:ext cx="748410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According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b="1" dirty="0">
                <a:latin typeface="Arial"/>
                <a:cs typeface="Arial"/>
              </a:rPr>
              <a:t>McNair and </a:t>
            </a:r>
            <a:r>
              <a:rPr sz="2000" b="1" spc="5" dirty="0">
                <a:latin typeface="Arial"/>
                <a:cs typeface="Arial"/>
              </a:rPr>
              <a:t>Meriam</a:t>
            </a:r>
            <a:r>
              <a:rPr sz="2000" spc="5" dirty="0">
                <a:latin typeface="Arial"/>
                <a:cs typeface="Arial"/>
              </a:rPr>
              <a:t>, </a:t>
            </a:r>
            <a:r>
              <a:rPr sz="2000" dirty="0">
                <a:latin typeface="Arial"/>
                <a:cs typeface="Arial"/>
              </a:rPr>
              <a:t>“ Business Economics consists  </a:t>
            </a:r>
            <a:r>
              <a:rPr sz="2000" spc="-5" dirty="0">
                <a:latin typeface="Arial"/>
                <a:cs typeface="Arial"/>
              </a:rPr>
              <a:t>of the </a:t>
            </a:r>
            <a:r>
              <a:rPr sz="2000" dirty="0">
                <a:latin typeface="Arial"/>
                <a:cs typeface="Arial"/>
              </a:rPr>
              <a:t>use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economic </a:t>
            </a:r>
            <a:r>
              <a:rPr sz="2000" spc="-5" dirty="0">
                <a:latin typeface="Arial"/>
                <a:cs typeface="Arial"/>
              </a:rPr>
              <a:t>modes of thought to </a:t>
            </a:r>
            <a:r>
              <a:rPr sz="2000" dirty="0">
                <a:latin typeface="Arial"/>
                <a:cs typeface="Arial"/>
              </a:rPr>
              <a:t>analyse business  </a:t>
            </a:r>
            <a:r>
              <a:rPr sz="2000" spc="-5" dirty="0">
                <a:latin typeface="Arial"/>
                <a:cs typeface="Arial"/>
              </a:rPr>
              <a:t>situation.”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400" y="320040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569" y="3124200"/>
            <a:ext cx="771144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According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Joel </a:t>
            </a:r>
            <a:r>
              <a:rPr sz="2000" b="1" dirty="0">
                <a:latin typeface="Arial"/>
                <a:cs typeface="Arial"/>
              </a:rPr>
              <a:t>Dean</a:t>
            </a:r>
            <a:r>
              <a:rPr sz="2000" dirty="0">
                <a:latin typeface="Arial"/>
                <a:cs typeface="Arial"/>
              </a:rPr>
              <a:t>, “The purpose of managerial economics </a:t>
            </a:r>
            <a:r>
              <a:rPr sz="2000" spc="-5" dirty="0">
                <a:latin typeface="Arial"/>
                <a:cs typeface="Arial"/>
              </a:rPr>
              <a:t>is  to </a:t>
            </a:r>
            <a:r>
              <a:rPr sz="2000" dirty="0">
                <a:latin typeface="Arial"/>
                <a:cs typeface="Arial"/>
              </a:rPr>
              <a:t>show how economic analysis can </a:t>
            </a:r>
            <a:r>
              <a:rPr sz="2000" spc="-5" dirty="0">
                <a:latin typeface="Arial"/>
                <a:cs typeface="Arial"/>
              </a:rPr>
              <a:t>be </a:t>
            </a:r>
            <a:r>
              <a:rPr sz="2000" dirty="0">
                <a:latin typeface="Arial"/>
                <a:cs typeface="Arial"/>
              </a:rPr>
              <a:t>used </a:t>
            </a:r>
            <a:r>
              <a:rPr sz="2000" spc="-5" dirty="0">
                <a:latin typeface="Arial"/>
                <a:cs typeface="Arial"/>
              </a:rPr>
              <a:t>in formulating </a:t>
            </a:r>
            <a:r>
              <a:rPr sz="2000" dirty="0">
                <a:latin typeface="Arial"/>
                <a:cs typeface="Arial"/>
              </a:rPr>
              <a:t>business  policies.”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400" y="464820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569" y="4648200"/>
            <a:ext cx="759840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In the words of </a:t>
            </a:r>
            <a:r>
              <a:rPr sz="2000" b="1" spc="-5" dirty="0">
                <a:latin typeface="Arial"/>
                <a:cs typeface="Arial"/>
              </a:rPr>
              <a:t>Joseph L. </a:t>
            </a:r>
            <a:r>
              <a:rPr sz="2000" b="1" dirty="0">
                <a:latin typeface="Arial"/>
                <a:cs typeface="Arial"/>
              </a:rPr>
              <a:t>Messy</a:t>
            </a:r>
            <a:r>
              <a:rPr sz="2000" dirty="0">
                <a:latin typeface="Arial"/>
                <a:cs typeface="Arial"/>
              </a:rPr>
              <a:t>, “ Business Economics is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use 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economic </a:t>
            </a:r>
            <a:r>
              <a:rPr sz="2000" spc="-5" dirty="0">
                <a:latin typeface="Arial"/>
                <a:cs typeface="Arial"/>
              </a:rPr>
              <a:t>theories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management in making business  decisions.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640" y="665478"/>
            <a:ext cx="796036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60320" marR="5080" indent="-254762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ngsanaUPC" pitchFamily="18" charset="-34"/>
                <a:cs typeface="AngsanaUPC" pitchFamily="18" charset="-34"/>
              </a:rPr>
              <a:t>After the </a:t>
            </a:r>
            <a:r>
              <a:rPr spc="-10" dirty="0">
                <a:latin typeface="AngsanaUPC" pitchFamily="18" charset="-34"/>
                <a:cs typeface="AngsanaUPC" pitchFamily="18" charset="-34"/>
              </a:rPr>
              <a:t>study </a:t>
            </a:r>
            <a:r>
              <a:rPr spc="-10">
                <a:latin typeface="AngsanaUPC" pitchFamily="18" charset="-34"/>
                <a:cs typeface="AngsanaUPC" pitchFamily="18" charset="-34"/>
              </a:rPr>
              <a:t>of </a:t>
            </a:r>
            <a:r>
              <a:rPr spc="-5" smtClean="0">
                <a:latin typeface="AngsanaUPC" pitchFamily="18" charset="-34"/>
                <a:cs typeface="AngsanaUPC" pitchFamily="18" charset="-34"/>
              </a:rPr>
              <a:t>various</a:t>
            </a:r>
            <a:r>
              <a:rPr lang="en-US" spc="-5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spc="-10" smtClean="0">
                <a:latin typeface="AngsanaUPC" pitchFamily="18" charset="-34"/>
                <a:cs typeface="AngsanaUPC" pitchFamily="18" charset="-34"/>
              </a:rPr>
              <a:t>definitions </a:t>
            </a:r>
            <a:r>
              <a:rPr dirty="0">
                <a:latin typeface="AngsanaUPC" pitchFamily="18" charset="-34"/>
                <a:cs typeface="AngsanaUPC" pitchFamily="18" charset="-34"/>
              </a:rPr>
              <a:t>it </a:t>
            </a:r>
            <a:r>
              <a:rPr spc="-5">
                <a:latin typeface="AngsanaUPC" pitchFamily="18" charset="-34"/>
                <a:cs typeface="AngsanaUPC" pitchFamily="18" charset="-34"/>
              </a:rPr>
              <a:t>can </a:t>
            </a:r>
            <a:r>
              <a:rPr spc="-5" smtClean="0">
                <a:latin typeface="AngsanaUPC" pitchFamily="18" charset="-34"/>
                <a:cs typeface="AngsanaUPC" pitchFamily="18" charset="-34"/>
              </a:rPr>
              <a:t>be  </a:t>
            </a:r>
            <a:r>
              <a:rPr spc="-10" smtClean="0">
                <a:latin typeface="AngsanaUPC" pitchFamily="18" charset="-34"/>
                <a:cs typeface="AngsanaUPC" pitchFamily="18" charset="-34"/>
              </a:rPr>
              <a:t>concluded</a:t>
            </a:r>
            <a:r>
              <a:rPr spc="-2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spc="-5" dirty="0">
                <a:latin typeface="AngsanaUPC" pitchFamily="18" charset="-34"/>
                <a:cs typeface="AngsanaUPC" pitchFamily="18" charset="-34"/>
              </a:rPr>
              <a:t>that: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5339" y="3124199"/>
            <a:ext cx="7660640" cy="2005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" marR="5080" indent="762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Business Economics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that branch </a:t>
            </a:r>
            <a:r>
              <a:rPr sz="2000" spc="-5" dirty="0">
                <a:latin typeface="Arial"/>
                <a:cs typeface="Arial"/>
              </a:rPr>
              <a:t>of knowledge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which </a:t>
            </a:r>
            <a:r>
              <a:rPr sz="2000" b="1" spc="-5" dirty="0">
                <a:latin typeface="Arial"/>
                <a:cs typeface="Arial"/>
              </a:rPr>
              <a:t>theories  of economic </a:t>
            </a:r>
            <a:r>
              <a:rPr sz="2000" b="1" spc="-10" dirty="0">
                <a:latin typeface="Arial"/>
                <a:cs typeface="Arial"/>
              </a:rPr>
              <a:t>analysis </a:t>
            </a:r>
            <a:r>
              <a:rPr sz="2000" dirty="0">
                <a:latin typeface="Arial"/>
                <a:cs typeface="Arial"/>
              </a:rPr>
              <a:t>are </a:t>
            </a:r>
            <a:r>
              <a:rPr sz="2000" b="1" dirty="0">
                <a:latin typeface="Arial"/>
                <a:cs typeface="Arial"/>
              </a:rPr>
              <a:t>used </a:t>
            </a:r>
            <a:r>
              <a:rPr sz="2000" b="1" spc="-5" dirty="0">
                <a:latin typeface="Arial"/>
                <a:cs typeface="Arial"/>
              </a:rPr>
              <a:t>for </a:t>
            </a:r>
            <a:r>
              <a:rPr sz="2000" b="1" spc="-10" dirty="0">
                <a:latin typeface="Arial"/>
                <a:cs typeface="Arial"/>
              </a:rPr>
              <a:t>solving </a:t>
            </a:r>
            <a:r>
              <a:rPr sz="2000" b="1" spc="-5" dirty="0">
                <a:latin typeface="Arial"/>
                <a:cs typeface="Arial"/>
              </a:rPr>
              <a:t>business  </a:t>
            </a:r>
            <a:r>
              <a:rPr sz="2000" dirty="0">
                <a:latin typeface="Arial"/>
                <a:cs typeface="Arial"/>
              </a:rPr>
              <a:t>management </a:t>
            </a:r>
            <a:r>
              <a:rPr sz="2000" b="1" spc="-5" dirty="0">
                <a:latin typeface="Arial"/>
                <a:cs typeface="Arial"/>
              </a:rPr>
              <a:t>problems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determination of </a:t>
            </a:r>
            <a:r>
              <a:rPr sz="2000" dirty="0">
                <a:latin typeface="Arial"/>
                <a:cs typeface="Arial"/>
              </a:rPr>
              <a:t>business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policies.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Arial"/>
              <a:cs typeface="Arial"/>
            </a:endParaRPr>
          </a:p>
          <a:p>
            <a:pPr marL="74295" marR="161290" indent="-6223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Business </a:t>
            </a:r>
            <a:r>
              <a:rPr sz="2000" spc="-5" dirty="0">
                <a:latin typeface="Arial"/>
                <a:cs typeface="Arial"/>
              </a:rPr>
              <a:t>Economics </a:t>
            </a:r>
            <a:r>
              <a:rPr sz="2000" b="1" spc="-5" dirty="0">
                <a:latin typeface="Arial"/>
                <a:cs typeface="Arial"/>
              </a:rPr>
              <a:t>serves </a:t>
            </a:r>
            <a:r>
              <a:rPr sz="2000" b="1" dirty="0">
                <a:latin typeface="Arial"/>
                <a:cs typeface="Arial"/>
              </a:rPr>
              <a:t>as a </a:t>
            </a:r>
            <a:r>
              <a:rPr sz="2000" b="1" spc="-5" dirty="0">
                <a:latin typeface="Arial"/>
                <a:cs typeface="Arial"/>
              </a:rPr>
              <a:t>bridge </a:t>
            </a:r>
            <a:r>
              <a:rPr sz="2000" spc="-5" dirty="0">
                <a:latin typeface="Arial"/>
                <a:cs typeface="Arial"/>
              </a:rPr>
              <a:t>between </a:t>
            </a:r>
            <a:r>
              <a:rPr sz="2000" dirty="0">
                <a:latin typeface="Arial"/>
                <a:cs typeface="Arial"/>
              </a:rPr>
              <a:t>Economics and  Business</a:t>
            </a:r>
            <a:r>
              <a:rPr sz="2000" spc="-5" dirty="0">
                <a:latin typeface="Arial"/>
                <a:cs typeface="Arial"/>
              </a:rPr>
              <a:t> Management.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500" y="421640"/>
            <a:ext cx="69723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ngsanaUPC" pitchFamily="18" charset="-34"/>
                <a:cs typeface="AngsanaUPC" pitchFamily="18" charset="-34"/>
              </a:rPr>
              <a:t>Characteristics of </a:t>
            </a:r>
            <a:r>
              <a:rPr spc="-10" dirty="0">
                <a:latin typeface="AngsanaUPC" pitchFamily="18" charset="-34"/>
                <a:cs typeface="AngsanaUPC" pitchFamily="18" charset="-34"/>
              </a:rPr>
              <a:t>Business</a:t>
            </a:r>
            <a:r>
              <a:rPr spc="-20" dirty="0">
                <a:latin typeface="AngsanaUPC" pitchFamily="18" charset="-34"/>
                <a:cs typeface="AngsanaUPC" pitchFamily="18" charset="-34"/>
              </a:rPr>
              <a:t> </a:t>
            </a:r>
            <a:r>
              <a:rPr spc="-10" dirty="0">
                <a:latin typeface="AngsanaUPC" pitchFamily="18" charset="-34"/>
                <a:cs typeface="AngsanaUPC" pitchFamily="18" charset="-34"/>
              </a:rPr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070" y="1328420"/>
            <a:ext cx="8380730" cy="5224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marR="17780" indent="-60833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Micro- economic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Nature: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problem of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particular firm is studied in it  and </a:t>
            </a:r>
            <a:r>
              <a:rPr sz="1800" spc="-10" dirty="0">
                <a:latin typeface="Arial"/>
                <a:cs typeface="Arial"/>
              </a:rPr>
              <a:t>not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5" dirty="0">
                <a:latin typeface="Arial"/>
                <a:cs typeface="Arial"/>
              </a:rPr>
              <a:t>whole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economy.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210185" indent="-608330">
              <a:lnSpc>
                <a:spcPct val="100000"/>
              </a:lnSpc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Theory of Firm or Economics of Firm: </a:t>
            </a:r>
            <a:r>
              <a:rPr sz="1800" spc="-5" dirty="0">
                <a:latin typeface="Arial"/>
                <a:cs typeface="Arial"/>
              </a:rPr>
              <a:t>All the </a:t>
            </a:r>
            <a:r>
              <a:rPr sz="1800" spc="-10" dirty="0">
                <a:latin typeface="Arial"/>
                <a:cs typeface="Arial"/>
              </a:rPr>
              <a:t>economic </a:t>
            </a:r>
            <a:r>
              <a:rPr sz="1800" spc="-5" dirty="0">
                <a:latin typeface="Arial"/>
                <a:cs typeface="Arial"/>
              </a:rPr>
              <a:t>theories,  </a:t>
            </a:r>
            <a:r>
              <a:rPr sz="1800" spc="-10" dirty="0">
                <a:latin typeface="Arial"/>
                <a:cs typeface="Arial"/>
              </a:rPr>
              <a:t>concepts and economic </a:t>
            </a:r>
            <a:r>
              <a:rPr sz="1800" spc="-5" dirty="0">
                <a:latin typeface="Arial"/>
                <a:cs typeface="Arial"/>
              </a:rPr>
              <a:t>models </a:t>
            </a:r>
            <a:r>
              <a:rPr sz="1800" spc="-15" dirty="0">
                <a:latin typeface="Arial"/>
                <a:cs typeface="Arial"/>
              </a:rPr>
              <a:t>known </a:t>
            </a:r>
            <a:r>
              <a:rPr sz="1800" spc="-5" dirty="0">
                <a:latin typeface="Arial"/>
                <a:cs typeface="Arial"/>
              </a:rPr>
              <a:t>as “Theory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Firm”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“Economics  of Firm” are studied in </a:t>
            </a:r>
            <a:r>
              <a:rPr sz="1800" spc="-10" dirty="0">
                <a:latin typeface="Arial"/>
                <a:cs typeface="Arial"/>
              </a:rPr>
              <a:t>Business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economics.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5080" indent="-608330">
              <a:lnSpc>
                <a:spcPct val="100000"/>
              </a:lnSpc>
              <a:buAutoNum type="arabicParenR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Importance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Macro Economics </a:t>
            </a:r>
            <a:r>
              <a:rPr sz="1800" b="1" dirty="0">
                <a:latin typeface="Arial"/>
                <a:cs typeface="Arial"/>
              </a:rPr>
              <a:t>too : </a:t>
            </a:r>
            <a:r>
              <a:rPr sz="1800" spc="-10" dirty="0">
                <a:latin typeface="Arial"/>
                <a:cs typeface="Arial"/>
              </a:rPr>
              <a:t>Macro economics helps </a:t>
            </a:r>
            <a:r>
              <a:rPr sz="1800" spc="-5" dirty="0">
                <a:latin typeface="Arial"/>
                <a:cs typeface="Arial"/>
              </a:rPr>
              <a:t>to  </a:t>
            </a:r>
            <a:r>
              <a:rPr sz="1800" spc="-10" dirty="0">
                <a:latin typeface="Arial"/>
                <a:cs typeface="Arial"/>
              </a:rPr>
              <a:t>understand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overall </a:t>
            </a:r>
            <a:r>
              <a:rPr sz="1800" spc="-10" dirty="0">
                <a:latin typeface="Arial"/>
                <a:cs typeface="Arial"/>
              </a:rPr>
              <a:t>environment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firm </a:t>
            </a:r>
            <a:r>
              <a:rPr sz="1800" spc="-10" dirty="0">
                <a:latin typeface="Arial"/>
                <a:cs typeface="Arial"/>
              </a:rPr>
              <a:t>operates </a:t>
            </a:r>
            <a:r>
              <a:rPr sz="1800" spc="-5" dirty="0">
                <a:latin typeface="Arial"/>
                <a:cs typeface="Arial"/>
              </a:rPr>
              <a:t>its activities. 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5" dirty="0">
                <a:latin typeface="Arial"/>
                <a:cs typeface="Arial"/>
              </a:rPr>
              <a:t>knowledge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Macro </a:t>
            </a:r>
            <a:r>
              <a:rPr sz="1800" spc="-5" dirty="0">
                <a:latin typeface="Arial"/>
                <a:cs typeface="Arial"/>
              </a:rPr>
              <a:t>economics </a:t>
            </a:r>
            <a:r>
              <a:rPr sz="1800" spc="-10" dirty="0">
                <a:latin typeface="Arial"/>
                <a:cs typeface="Arial"/>
              </a:rPr>
              <a:t>enables </a:t>
            </a:r>
            <a:r>
              <a:rPr sz="1800" spc="-5" dirty="0">
                <a:latin typeface="Arial"/>
                <a:cs typeface="Arial"/>
              </a:rPr>
              <a:t>the managers to co-ordinate  and </a:t>
            </a:r>
            <a:r>
              <a:rPr sz="1800" spc="-10" dirty="0">
                <a:latin typeface="Arial"/>
                <a:cs typeface="Arial"/>
              </a:rPr>
              <a:t>adjust their business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best possible </a:t>
            </a:r>
            <a:r>
              <a:rPr sz="1800" spc="-20" dirty="0">
                <a:latin typeface="Arial"/>
                <a:cs typeface="Arial"/>
              </a:rPr>
              <a:t>way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environmental forces  </a:t>
            </a:r>
            <a:r>
              <a:rPr sz="1800" spc="-15" dirty="0">
                <a:latin typeface="Arial"/>
                <a:cs typeface="Arial"/>
              </a:rPr>
              <a:t>with which </a:t>
            </a:r>
            <a:r>
              <a:rPr sz="1800" spc="-10" dirty="0">
                <a:latin typeface="Arial"/>
                <a:cs typeface="Arial"/>
              </a:rPr>
              <a:t>they have </a:t>
            </a:r>
            <a:r>
              <a:rPr sz="1800" spc="-5" dirty="0">
                <a:latin typeface="Arial"/>
                <a:cs typeface="Arial"/>
              </a:rPr>
              <a:t>no control. E.g. Fiscal </a:t>
            </a:r>
            <a:r>
              <a:rPr sz="1800" spc="-10" dirty="0">
                <a:latin typeface="Arial"/>
                <a:cs typeface="Arial"/>
              </a:rPr>
              <a:t>policy, </a:t>
            </a:r>
            <a:r>
              <a:rPr sz="1800" spc="-5" dirty="0">
                <a:latin typeface="Arial"/>
                <a:cs typeface="Arial"/>
              </a:rPr>
              <a:t>industrial </a:t>
            </a:r>
            <a:r>
              <a:rPr sz="1800" spc="-10" dirty="0">
                <a:latin typeface="Arial"/>
                <a:cs typeface="Arial"/>
              </a:rPr>
              <a:t>policy,exim  policy.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arenR"/>
            </a:pPr>
            <a:endParaRPr sz="2650">
              <a:latin typeface="Arial"/>
              <a:cs typeface="Arial"/>
            </a:endParaRPr>
          </a:p>
          <a:p>
            <a:pPr marL="621030" marR="291465" indent="-608330">
              <a:lnSpc>
                <a:spcPct val="100000"/>
              </a:lnSpc>
              <a:buFont typeface="Arial"/>
              <a:buAutoNum type="arabicParenR"/>
              <a:tabLst>
                <a:tab pos="620395" algn="l"/>
                <a:tab pos="621030" algn="l"/>
              </a:tabLst>
            </a:pPr>
            <a:r>
              <a:rPr sz="1800" b="1" spc="-10" dirty="0">
                <a:latin typeface="Arial"/>
                <a:cs typeface="Arial"/>
              </a:rPr>
              <a:t>Applied Approach: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economist </a:t>
            </a:r>
            <a:r>
              <a:rPr sz="1800" spc="-10" dirty="0">
                <a:latin typeface="Arial"/>
                <a:cs typeface="Arial"/>
              </a:rPr>
              <a:t>analyses good </a:t>
            </a:r>
            <a:r>
              <a:rPr sz="1800" spc="-5" dirty="0">
                <a:latin typeface="Arial"/>
                <a:cs typeface="Arial"/>
              </a:rPr>
              <a:t>or bad effects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5" dirty="0">
                <a:latin typeface="Arial"/>
                <a:cs typeface="Arial"/>
              </a:rPr>
              <a:t>various decisions on the firm. So BE is </a:t>
            </a:r>
            <a:r>
              <a:rPr sz="1800" spc="-10" dirty="0">
                <a:latin typeface="Arial"/>
                <a:cs typeface="Arial"/>
              </a:rPr>
              <a:t>not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theoretical </a:t>
            </a:r>
            <a:r>
              <a:rPr sz="1800" spc="-10" dirty="0">
                <a:latin typeface="Arial"/>
                <a:cs typeface="Arial"/>
              </a:rPr>
              <a:t>subject but </a:t>
            </a:r>
            <a:r>
              <a:rPr sz="1800" dirty="0">
                <a:latin typeface="Arial"/>
                <a:cs typeface="Arial"/>
              </a:rPr>
              <a:t>a  </a:t>
            </a:r>
            <a:r>
              <a:rPr sz="1800" spc="-5" dirty="0">
                <a:latin typeface="Arial"/>
                <a:cs typeface="Arial"/>
              </a:rPr>
              <a:t>subject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practical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utility.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500" y="421640"/>
            <a:ext cx="71247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ngsana New" pitchFamily="18" charset="-34"/>
                <a:cs typeface="Angsana New" pitchFamily="18" charset="-34"/>
              </a:rPr>
              <a:t>Characteristics of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Business</a:t>
            </a:r>
            <a:r>
              <a:rPr spc="-2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spc="-10" dirty="0">
                <a:latin typeface="Angsana New" pitchFamily="18" charset="-34"/>
                <a:cs typeface="Angsana New" pitchFamily="18" charset="-34"/>
              </a:rPr>
              <a:t>Economics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070" y="1253490"/>
            <a:ext cx="8201659" cy="541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030" indent="-608330">
              <a:lnSpc>
                <a:spcPct val="100000"/>
              </a:lnSpc>
              <a:spcBef>
                <a:spcPts val="100"/>
              </a:spcBef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10" dirty="0">
                <a:latin typeface="Arial"/>
                <a:cs typeface="Arial"/>
              </a:rPr>
              <a:t>Perspective </a:t>
            </a:r>
            <a:r>
              <a:rPr sz="1800" b="1" spc="-5" dirty="0">
                <a:latin typeface="Arial"/>
                <a:cs typeface="Arial"/>
              </a:rPr>
              <a:t>nature: </a:t>
            </a:r>
            <a:r>
              <a:rPr sz="1800" spc="-5" dirty="0">
                <a:latin typeface="Arial"/>
                <a:cs typeface="Arial"/>
              </a:rPr>
              <a:t>It indicates </a:t>
            </a:r>
            <a:r>
              <a:rPr sz="1800" spc="-15" dirty="0">
                <a:latin typeface="Arial"/>
                <a:cs typeface="Arial"/>
              </a:rPr>
              <a:t>what </a:t>
            </a:r>
            <a:r>
              <a:rPr sz="1800" spc="-5" dirty="0">
                <a:latin typeface="Arial"/>
                <a:cs typeface="Arial"/>
              </a:rPr>
              <a:t>should </a:t>
            </a:r>
            <a:r>
              <a:rPr sz="1800" spc="-10" dirty="0">
                <a:latin typeface="Arial"/>
                <a:cs typeface="Arial"/>
              </a:rPr>
              <a:t>be done and </a:t>
            </a:r>
            <a:r>
              <a:rPr sz="1800" spc="-15" dirty="0">
                <a:latin typeface="Arial"/>
                <a:cs typeface="Arial"/>
              </a:rPr>
              <a:t>what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not.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marR="69850" indent="-608330">
              <a:lnSpc>
                <a:spcPct val="100000"/>
              </a:lnSpc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Decision making at </a:t>
            </a:r>
            <a:r>
              <a:rPr sz="1800" b="1" dirty="0">
                <a:latin typeface="Arial"/>
                <a:cs typeface="Arial"/>
              </a:rPr>
              <a:t>Managerial </a:t>
            </a:r>
            <a:r>
              <a:rPr sz="1800" b="1" spc="-15" dirty="0">
                <a:latin typeface="Arial"/>
                <a:cs typeface="Arial"/>
              </a:rPr>
              <a:t>level: </a:t>
            </a:r>
            <a:r>
              <a:rPr sz="1800" spc="-5" dirty="0">
                <a:latin typeface="Arial"/>
                <a:cs typeface="Arial"/>
              </a:rPr>
              <a:t>BE is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practical </a:t>
            </a:r>
            <a:r>
              <a:rPr sz="1800" spc="-10" dirty="0">
                <a:latin typeface="Arial"/>
                <a:cs typeface="Arial"/>
              </a:rPr>
              <a:t>subject and its  </a:t>
            </a:r>
            <a:r>
              <a:rPr sz="1800" dirty="0">
                <a:latin typeface="Arial"/>
                <a:cs typeface="Arial"/>
              </a:rPr>
              <a:t>main </a:t>
            </a:r>
            <a:r>
              <a:rPr sz="1800" spc="-10" dirty="0">
                <a:latin typeface="Arial"/>
                <a:cs typeface="Arial"/>
              </a:rPr>
              <a:t>object and function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help the </a:t>
            </a:r>
            <a:r>
              <a:rPr sz="1800" spc="-5" dirty="0">
                <a:latin typeface="Arial"/>
                <a:cs typeface="Arial"/>
              </a:rPr>
              <a:t>management in </a:t>
            </a:r>
            <a:r>
              <a:rPr sz="1800" spc="-10" dirty="0">
                <a:latin typeface="Arial"/>
                <a:cs typeface="Arial"/>
              </a:rPr>
              <a:t>formulating suitable  business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policies.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marR="335915" indent="-608330">
              <a:lnSpc>
                <a:spcPct val="100000"/>
              </a:lnSpc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Co-ordinating Nature: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</a:t>
            </a:r>
            <a:r>
              <a:rPr sz="1800" spc="-10" dirty="0">
                <a:latin typeface="Arial"/>
                <a:cs typeface="Arial"/>
              </a:rPr>
              <a:t>provides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business  </a:t>
            </a:r>
            <a:r>
              <a:rPr sz="1800" spc="-5" dirty="0">
                <a:latin typeface="Arial"/>
                <a:cs typeface="Arial"/>
              </a:rPr>
              <a:t>managers practical </a:t>
            </a:r>
            <a:r>
              <a:rPr sz="1800" spc="-10" dirty="0">
                <a:latin typeface="Arial"/>
                <a:cs typeface="Arial"/>
              </a:rPr>
              <a:t>and theoretical </a:t>
            </a:r>
            <a:r>
              <a:rPr sz="1800" spc="-5" dirty="0">
                <a:latin typeface="Arial"/>
                <a:cs typeface="Arial"/>
              </a:rPr>
              <a:t>solutions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their </a:t>
            </a:r>
            <a:r>
              <a:rPr sz="1800" spc="-10" dirty="0">
                <a:latin typeface="Arial"/>
                <a:cs typeface="Arial"/>
              </a:rPr>
              <a:t>business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problems.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marR="5080" indent="-608330">
              <a:lnSpc>
                <a:spcPct val="100000"/>
              </a:lnSpc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5" dirty="0">
                <a:latin typeface="Arial"/>
                <a:cs typeface="Arial"/>
              </a:rPr>
              <a:t>Both Science and </a:t>
            </a:r>
            <a:r>
              <a:rPr sz="1800" b="1" spc="-20" dirty="0">
                <a:latin typeface="Arial"/>
                <a:cs typeface="Arial"/>
              </a:rPr>
              <a:t>Art: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 is </a:t>
            </a:r>
            <a:r>
              <a:rPr sz="1800" spc="-10" dirty="0">
                <a:latin typeface="Arial"/>
                <a:cs typeface="Arial"/>
              </a:rPr>
              <a:t>used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systematic  </a:t>
            </a:r>
            <a:r>
              <a:rPr sz="1800" spc="-10" dirty="0">
                <a:latin typeface="Arial"/>
                <a:cs typeface="Arial"/>
              </a:rPr>
              <a:t>knowledge, </a:t>
            </a:r>
            <a:r>
              <a:rPr sz="1800" spc="-5" dirty="0">
                <a:latin typeface="Arial"/>
                <a:cs typeface="Arial"/>
              </a:rPr>
              <a:t>therefore, it is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science. It </a:t>
            </a:r>
            <a:r>
              <a:rPr sz="1800" spc="-10" dirty="0">
                <a:latin typeface="Arial"/>
                <a:cs typeface="Arial"/>
              </a:rPr>
              <a:t>provides </a:t>
            </a:r>
            <a:r>
              <a:rPr sz="1800" spc="-5" dirty="0">
                <a:latin typeface="Arial"/>
                <a:cs typeface="Arial"/>
              </a:rPr>
              <a:t>methods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reach the </a:t>
            </a:r>
            <a:r>
              <a:rPr sz="1800" dirty="0">
                <a:latin typeface="Arial"/>
                <a:cs typeface="Arial"/>
              </a:rPr>
              <a:t>most  </a:t>
            </a:r>
            <a:r>
              <a:rPr sz="1800" spc="-10" dirty="0">
                <a:latin typeface="Arial"/>
                <a:cs typeface="Arial"/>
              </a:rPr>
              <a:t>beneficial </a:t>
            </a:r>
            <a:r>
              <a:rPr sz="1800" spc="-5" dirty="0">
                <a:latin typeface="Arial"/>
                <a:cs typeface="Arial"/>
              </a:rPr>
              <a:t>decision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requiring </a:t>
            </a:r>
            <a:r>
              <a:rPr sz="1800" spc="-10" dirty="0">
                <a:latin typeface="Arial"/>
                <a:cs typeface="Arial"/>
              </a:rPr>
              <a:t>various </a:t>
            </a:r>
            <a:r>
              <a:rPr sz="1800" spc="-5" dirty="0">
                <a:latin typeface="Arial"/>
                <a:cs typeface="Arial"/>
              </a:rPr>
              <a:t>skills </a:t>
            </a:r>
            <a:r>
              <a:rPr sz="1800" spc="-10" dirty="0">
                <a:latin typeface="Arial"/>
                <a:cs typeface="Arial"/>
              </a:rPr>
              <a:t>hence </a:t>
            </a:r>
            <a:r>
              <a:rPr sz="1800" spc="-5" dirty="0">
                <a:latin typeface="Arial"/>
                <a:cs typeface="Arial"/>
              </a:rPr>
              <a:t>it is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spc="-5" dirty="0">
                <a:latin typeface="Arial"/>
                <a:cs typeface="Arial"/>
              </a:rPr>
              <a:t>art  too.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arenR" startAt="5"/>
            </a:pPr>
            <a:endParaRPr sz="2650">
              <a:latin typeface="Arial"/>
              <a:cs typeface="Arial"/>
            </a:endParaRPr>
          </a:p>
          <a:p>
            <a:pPr marL="621030" marR="166370" indent="-608330">
              <a:lnSpc>
                <a:spcPct val="100000"/>
              </a:lnSpc>
              <a:buAutoNum type="arabicParenR" startAt="5"/>
              <a:tabLst>
                <a:tab pos="620395" algn="l"/>
                <a:tab pos="621030" algn="l"/>
              </a:tabLst>
            </a:pPr>
            <a:r>
              <a:rPr sz="1800" b="1" spc="-30" dirty="0">
                <a:latin typeface="Arial"/>
                <a:cs typeface="Arial"/>
              </a:rPr>
              <a:t>As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-10" dirty="0">
                <a:latin typeface="Arial"/>
                <a:cs typeface="Arial"/>
              </a:rPr>
              <a:t>complementary </a:t>
            </a:r>
            <a:r>
              <a:rPr sz="1800" b="1" spc="-5" dirty="0">
                <a:latin typeface="Arial"/>
                <a:cs typeface="Arial"/>
              </a:rPr>
              <a:t>subject: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economics, </a:t>
            </a:r>
            <a:r>
              <a:rPr sz="1800" spc="-10" dirty="0">
                <a:latin typeface="Arial"/>
                <a:cs typeface="Arial"/>
              </a:rPr>
              <a:t>helps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-10" dirty="0">
                <a:latin typeface="Arial"/>
                <a:cs typeface="Arial"/>
              </a:rPr>
              <a:t>sought 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various </a:t>
            </a:r>
            <a:r>
              <a:rPr sz="1800" spc="-10" dirty="0">
                <a:latin typeface="Arial"/>
                <a:cs typeface="Arial"/>
              </a:rPr>
              <a:t>disciplines </a:t>
            </a:r>
            <a:r>
              <a:rPr sz="1800" spc="-5" dirty="0">
                <a:latin typeface="Arial"/>
                <a:cs typeface="Arial"/>
              </a:rPr>
              <a:t>like </a:t>
            </a:r>
            <a:r>
              <a:rPr sz="1800" dirty="0">
                <a:latin typeface="Arial"/>
                <a:cs typeface="Arial"/>
              </a:rPr>
              <a:t>statistics, </a:t>
            </a:r>
            <a:r>
              <a:rPr sz="1800" spc="-5" dirty="0">
                <a:latin typeface="Arial"/>
                <a:cs typeface="Arial"/>
              </a:rPr>
              <a:t>mathematics, operation research in  </a:t>
            </a:r>
            <a:r>
              <a:rPr sz="1800" spc="-10" dirty="0">
                <a:latin typeface="Arial"/>
                <a:cs typeface="Arial"/>
              </a:rPr>
              <a:t>order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understand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business </a:t>
            </a:r>
            <a:r>
              <a:rPr sz="1800" spc="-5" dirty="0">
                <a:latin typeface="Arial"/>
                <a:cs typeface="Arial"/>
              </a:rPr>
              <a:t>situation and arrive </a:t>
            </a:r>
            <a:r>
              <a:rPr sz="1800" spc="-1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their </a:t>
            </a:r>
            <a:r>
              <a:rPr sz="1800" spc="-10" dirty="0">
                <a:latin typeface="Arial"/>
                <a:cs typeface="Arial"/>
              </a:rPr>
              <a:t>solution </a:t>
            </a:r>
            <a:r>
              <a:rPr sz="1800" spc="-5" dirty="0">
                <a:latin typeface="Arial"/>
                <a:cs typeface="Arial"/>
              </a:rPr>
              <a:t>by  </a:t>
            </a:r>
            <a:r>
              <a:rPr sz="1800" spc="-10" dirty="0">
                <a:latin typeface="Arial"/>
                <a:cs typeface="Arial"/>
              </a:rPr>
              <a:t>using </a:t>
            </a:r>
            <a:r>
              <a:rPr sz="1800" spc="-5" dirty="0">
                <a:latin typeface="Arial"/>
                <a:cs typeface="Arial"/>
              </a:rPr>
              <a:t>tools </a:t>
            </a:r>
            <a:r>
              <a:rPr sz="1800" spc="-10" dirty="0">
                <a:latin typeface="Arial"/>
                <a:cs typeface="Arial"/>
              </a:rPr>
              <a:t>provided </a:t>
            </a:r>
            <a:r>
              <a:rPr sz="1800" spc="-5" dirty="0">
                <a:latin typeface="Arial"/>
                <a:cs typeface="Arial"/>
              </a:rPr>
              <a:t>by these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discipline.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1572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BUSINESS ECONOMICS</vt:lpstr>
      <vt:lpstr>Economics</vt:lpstr>
      <vt:lpstr>MicroEconomics &amp; MacroEconomics</vt:lpstr>
      <vt:lpstr>Positive and Normative Economics</vt:lpstr>
      <vt:lpstr>Meaning &amp; Definition of Business Economics</vt:lpstr>
      <vt:lpstr>Other Definitions of Business Economics</vt:lpstr>
      <vt:lpstr>After the study of various definitions it can be  concluded that:</vt:lpstr>
      <vt:lpstr>Characteristics of Business Economics</vt:lpstr>
      <vt:lpstr>Characteristics of Business Economics</vt:lpstr>
      <vt:lpstr>Importance of Application of Economics in  Business Management</vt:lpstr>
      <vt:lpstr>Importance of Application of Economics in  Business Management</vt:lpstr>
      <vt:lpstr>Scope of Business Economics</vt:lpstr>
      <vt:lpstr>Scope of Business Economics</vt:lpstr>
      <vt:lpstr>Business Economics Vs Economics</vt:lpstr>
      <vt:lpstr>Business Economics Vs Economics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ECONOMICS</dc:title>
  <dc:creator>DELL</dc:creator>
  <cp:lastModifiedBy>DELL</cp:lastModifiedBy>
  <cp:revision>3</cp:revision>
  <dcterms:created xsi:type="dcterms:W3CDTF">2021-05-03T06:52:34Z</dcterms:created>
  <dcterms:modified xsi:type="dcterms:W3CDTF">2021-05-07T08:26:00Z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2018-08-07T00:00:00Z</vt:filetime>
  </property>
  <property fmtid="{D5CDD505-2E9C-101B-9397-08002B2CF9AE}" pid="3" name="Creator">
    <vt:lpwstr>PDFescape Online - https://www.pdfescape.com</vt:lpwstr>
  </property>
  <property fmtid="{D5CDD505-2E9C-101B-9397-08002B2CF9AE}" pid="4" name="LastSaved">
    <vt:filetime>2021-05-03T00:00:00Z</vt:filetime>
  </property>
</Properties>
</file>