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0839" y="3717290"/>
            <a:ext cx="616013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3210" marR="5080" indent="-154051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Cost</a:t>
            </a:r>
            <a:r>
              <a:rPr sz="4800" spc="-45" dirty="0"/>
              <a:t> </a:t>
            </a:r>
            <a:r>
              <a:rPr sz="4800" spc="-10" dirty="0"/>
              <a:t>and</a:t>
            </a:r>
            <a:r>
              <a:rPr sz="4800" spc="-40" dirty="0"/>
              <a:t> </a:t>
            </a:r>
            <a:r>
              <a:rPr sz="4800" spc="-5" dirty="0"/>
              <a:t>Revenue </a:t>
            </a:r>
            <a:r>
              <a:rPr sz="4800" spc="-1625" dirty="0"/>
              <a:t> </a:t>
            </a:r>
            <a:r>
              <a:rPr sz="4800" spc="-5" dirty="0"/>
              <a:t>Analysis</a:t>
            </a:r>
            <a:endParaRPr sz="4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7340" y="412750"/>
            <a:ext cx="453644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spc="-5" dirty="0"/>
              <a:t>Incremental</a:t>
            </a:r>
            <a:r>
              <a:rPr sz="3400" spc="-45" dirty="0"/>
              <a:t> </a:t>
            </a:r>
            <a:r>
              <a:rPr sz="3400" spc="-10" dirty="0"/>
              <a:t>Cost</a:t>
            </a:r>
            <a:r>
              <a:rPr sz="3400" spc="-30" dirty="0"/>
              <a:t> </a:t>
            </a:r>
            <a:r>
              <a:rPr sz="3400" dirty="0">
                <a:solidFill>
                  <a:srgbClr val="000000"/>
                </a:solidFill>
              </a:rPr>
              <a:t>:</a:t>
            </a:r>
            <a:endParaRPr sz="3400"/>
          </a:p>
        </p:txBody>
      </p:sp>
      <p:sp>
        <p:nvSpPr>
          <p:cNvPr id="7" name="object 7"/>
          <p:cNvSpPr txBox="1"/>
          <p:nvPr/>
        </p:nvSpPr>
        <p:spPr>
          <a:xfrm>
            <a:off x="307340" y="1651000"/>
            <a:ext cx="8522335" cy="3870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99900"/>
              </a:lnSpc>
              <a:spcBef>
                <a:spcPts val="100"/>
              </a:spcBef>
            </a:pPr>
            <a:r>
              <a:rPr sz="4500" spc="217" baseline="5555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3000" spc="145" dirty="0">
                <a:solidFill>
                  <a:srgbClr val="336699"/>
                </a:solidFill>
                <a:latin typeface="Arial"/>
                <a:cs typeface="Arial"/>
              </a:rPr>
              <a:t>These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costs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are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incurred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336699"/>
                </a:solidFill>
                <a:latin typeface="Arial"/>
                <a:cs typeface="Arial"/>
              </a:rPr>
              <a:t>when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336699"/>
                </a:solidFill>
                <a:latin typeface="Arial"/>
                <a:cs typeface="Arial"/>
              </a:rPr>
              <a:t>the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 business 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activity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is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changed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(change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in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product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line, 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addition or replacement of 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a machine,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changes 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in</a:t>
            </a:r>
            <a:r>
              <a:rPr sz="3000" spc="49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distribution</a:t>
            </a:r>
            <a:r>
              <a:rPr sz="3000" spc="5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channels)</a:t>
            </a:r>
            <a:r>
              <a:rPr sz="3000" spc="49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336699"/>
                </a:solidFill>
                <a:latin typeface="Arial"/>
                <a:cs typeface="Arial"/>
              </a:rPr>
              <a:t>which</a:t>
            </a:r>
            <a:r>
              <a:rPr sz="3000" spc="49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can</a:t>
            </a:r>
            <a:r>
              <a:rPr sz="3000" spc="49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be</a:t>
            </a:r>
            <a:r>
              <a:rPr sz="3000" spc="49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avoided </a:t>
            </a:r>
            <a:r>
              <a:rPr sz="3000" spc="-819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by</a:t>
            </a:r>
            <a:r>
              <a:rPr sz="3000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not</a:t>
            </a:r>
            <a:r>
              <a:rPr sz="3000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bringing changes</a:t>
            </a:r>
            <a:r>
              <a:rPr sz="3000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in production</a:t>
            </a:r>
            <a:r>
              <a:rPr sz="3000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line.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400">
              <a:latin typeface="Arial"/>
              <a:cs typeface="Arial"/>
            </a:endParaRPr>
          </a:p>
          <a:p>
            <a:pPr marL="355600" marR="97155" indent="-342900">
              <a:lnSpc>
                <a:spcPct val="100000"/>
              </a:lnSpc>
              <a:spcBef>
                <a:spcPts val="5"/>
              </a:spcBef>
            </a:pPr>
            <a:r>
              <a:rPr sz="4500" spc="1342" baseline="5555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4500" spc="-15" baseline="5555" dirty="0">
                <a:solidFill>
                  <a:srgbClr val="CC0000"/>
                </a:solidFill>
                <a:latin typeface="Century Gothic"/>
                <a:cs typeface="Century Gothic"/>
              </a:rPr>
              <a:t> </a:t>
            </a:r>
            <a:r>
              <a:rPr sz="3000" spc="-5" dirty="0">
                <a:solidFill>
                  <a:srgbClr val="990033"/>
                </a:solidFill>
                <a:latin typeface="Arial"/>
                <a:cs typeface="Arial"/>
              </a:rPr>
              <a:t>These</a:t>
            </a:r>
            <a:r>
              <a:rPr sz="3000" spc="-1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990033"/>
                </a:solidFill>
                <a:latin typeface="Arial"/>
                <a:cs typeface="Arial"/>
              </a:rPr>
              <a:t>incremental </a:t>
            </a:r>
            <a:r>
              <a:rPr sz="3000" dirty="0">
                <a:solidFill>
                  <a:srgbClr val="990033"/>
                </a:solidFill>
                <a:latin typeface="Arial"/>
                <a:cs typeface="Arial"/>
              </a:rPr>
              <a:t>costs</a:t>
            </a:r>
            <a:r>
              <a:rPr sz="3000" spc="-2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990033"/>
                </a:solidFill>
                <a:latin typeface="Arial"/>
                <a:cs typeface="Arial"/>
              </a:rPr>
              <a:t>are</a:t>
            </a:r>
            <a:r>
              <a:rPr sz="3000" spc="-1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990033"/>
                </a:solidFill>
                <a:latin typeface="Arial"/>
                <a:cs typeface="Arial"/>
              </a:rPr>
              <a:t>avoidable costs</a:t>
            </a:r>
            <a:r>
              <a:rPr sz="3000" spc="-1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990033"/>
                </a:solidFill>
                <a:latin typeface="Arial"/>
                <a:cs typeface="Arial"/>
              </a:rPr>
              <a:t>or </a:t>
            </a:r>
            <a:r>
              <a:rPr sz="3000" spc="-819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990033"/>
                </a:solidFill>
                <a:latin typeface="Arial"/>
                <a:cs typeface="Arial"/>
              </a:rPr>
              <a:t>controllable</a:t>
            </a:r>
            <a:r>
              <a:rPr sz="3000" spc="-15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3000" spc="5" dirty="0">
                <a:solidFill>
                  <a:srgbClr val="990033"/>
                </a:solidFill>
                <a:latin typeface="Arial"/>
                <a:cs typeface="Arial"/>
              </a:rPr>
              <a:t>costs</a:t>
            </a:r>
            <a:r>
              <a:rPr sz="3000" spc="5" dirty="0">
                <a:solidFill>
                  <a:srgbClr val="336699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27050" y="289559"/>
            <a:ext cx="21710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Sunk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Cost: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8140" y="819150"/>
            <a:ext cx="8418195" cy="519303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381000" marR="155575" indent="-342900" algn="just">
              <a:lnSpc>
                <a:spcPts val="2810"/>
              </a:lnSpc>
              <a:spcBef>
                <a:spcPts val="450"/>
              </a:spcBef>
              <a:buClr>
                <a:srgbClr val="CC0000"/>
              </a:buClr>
              <a:buFont typeface="Century Gothic"/>
              <a:buChar char="□"/>
              <a:tabLst>
                <a:tab pos="381000" algn="l"/>
              </a:tabLst>
            </a:pP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It 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is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an expenditure that has been incurred and </a:t>
            </a:r>
            <a:r>
              <a:rPr sz="2600" spc="-90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can</a:t>
            </a:r>
            <a:r>
              <a:rPr sz="2600" spc="-1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not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 be recovered.</a:t>
            </a:r>
            <a:endParaRPr sz="2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CC0000"/>
              </a:buClr>
              <a:buFont typeface="Century Gothic"/>
              <a:buChar char="□"/>
            </a:pPr>
            <a:endParaRPr sz="3300">
              <a:latin typeface="Verdana"/>
              <a:cs typeface="Verdana"/>
            </a:endParaRPr>
          </a:p>
          <a:p>
            <a:pPr marL="381000" marR="30480" indent="-342900" algn="just">
              <a:lnSpc>
                <a:spcPct val="89900"/>
              </a:lnSpc>
              <a:spcBef>
                <a:spcPts val="5"/>
              </a:spcBef>
              <a:buClr>
                <a:srgbClr val="CC0000"/>
              </a:buClr>
              <a:buFont typeface="Century Gothic"/>
              <a:buChar char="□"/>
              <a:tabLst>
                <a:tab pos="381000" algn="l"/>
              </a:tabLst>
            </a:pP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Expenditure 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that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have been made 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in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the past </a:t>
            </a:r>
            <a:r>
              <a:rPr sz="2600" spc="5" dirty="0">
                <a:solidFill>
                  <a:srgbClr val="336699"/>
                </a:solidFill>
                <a:latin typeface="Verdana"/>
                <a:cs typeface="Verdana"/>
              </a:rPr>
              <a:t>or </a:t>
            </a:r>
            <a:r>
              <a:rPr sz="2600" spc="-90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that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 must</a:t>
            </a:r>
            <a:r>
              <a:rPr sz="2600" spc="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be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 paid</a:t>
            </a:r>
            <a:r>
              <a:rPr sz="2600" spc="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in</a:t>
            </a:r>
            <a:r>
              <a:rPr sz="2600" spc="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the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future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as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 part</a:t>
            </a:r>
            <a:r>
              <a:rPr sz="2600" spc="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of </a:t>
            </a:r>
            <a:r>
              <a:rPr sz="2600" spc="-90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contractual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agreement.</a:t>
            </a:r>
            <a:endParaRPr sz="2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CC0000"/>
              </a:buClr>
              <a:buFont typeface="Century Gothic"/>
              <a:buChar char="□"/>
            </a:pPr>
            <a:endParaRPr sz="3350">
              <a:latin typeface="Verdana"/>
              <a:cs typeface="Verdana"/>
            </a:endParaRPr>
          </a:p>
          <a:p>
            <a:pPr marL="381000" marR="29209" indent="-342900" algn="just">
              <a:lnSpc>
                <a:spcPct val="89900"/>
              </a:lnSpc>
              <a:buClr>
                <a:srgbClr val="CC0000"/>
              </a:buClr>
              <a:buFont typeface="Century Gothic"/>
              <a:buChar char="□"/>
              <a:tabLst>
                <a:tab pos="381000" algn="l"/>
              </a:tabLst>
            </a:pP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Example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 -</a:t>
            </a:r>
            <a:r>
              <a:rPr sz="2600" spc="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The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 cost</a:t>
            </a:r>
            <a:r>
              <a:rPr sz="2600" spc="5" dirty="0">
                <a:solidFill>
                  <a:srgbClr val="336699"/>
                </a:solidFill>
                <a:latin typeface="Verdana"/>
                <a:cs typeface="Verdana"/>
              </a:rPr>
              <a:t> of</a:t>
            </a:r>
            <a:r>
              <a:rPr sz="2600" spc="1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inventory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 and</a:t>
            </a:r>
            <a:r>
              <a:rPr sz="2600" spc="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future </a:t>
            </a:r>
            <a:r>
              <a:rPr sz="2600" spc="-90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rental payments 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for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warehouse that must be 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paid</a:t>
            </a:r>
            <a:r>
              <a:rPr sz="2600" spc="-1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as 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part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of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a</a:t>
            </a:r>
            <a:r>
              <a:rPr sz="2600" spc="-1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long-term</a:t>
            </a:r>
            <a:r>
              <a:rPr sz="2600" spc="-1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lease</a:t>
            </a:r>
            <a:r>
              <a:rPr sz="2600" spc="-1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agreement.</a:t>
            </a:r>
            <a:endParaRPr sz="2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C0000"/>
              </a:buClr>
              <a:buFont typeface="Century Gothic"/>
              <a:buChar char="□"/>
            </a:pPr>
            <a:endParaRPr sz="3400">
              <a:latin typeface="Verdana"/>
              <a:cs typeface="Verdana"/>
            </a:endParaRPr>
          </a:p>
          <a:p>
            <a:pPr marL="381000" marR="20320" indent="-342900" algn="just">
              <a:lnSpc>
                <a:spcPts val="2810"/>
              </a:lnSpc>
              <a:buClr>
                <a:srgbClr val="CC0000"/>
              </a:buClr>
              <a:buFont typeface="Century Gothic"/>
              <a:buChar char="□"/>
              <a:tabLst>
                <a:tab pos="381000" algn="l"/>
              </a:tabLst>
            </a:pPr>
            <a:r>
              <a:rPr sz="2600" spc="-5" dirty="0">
                <a:solidFill>
                  <a:srgbClr val="990000"/>
                </a:solidFill>
                <a:latin typeface="Verdana"/>
                <a:cs typeface="Verdana"/>
              </a:rPr>
              <a:t>Thus</a:t>
            </a:r>
            <a:r>
              <a:rPr sz="2600" dirty="0">
                <a:solidFill>
                  <a:srgbClr val="990000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990000"/>
                </a:solidFill>
                <a:latin typeface="Verdana"/>
                <a:cs typeface="Verdana"/>
              </a:rPr>
              <a:t>sunk</a:t>
            </a:r>
            <a:r>
              <a:rPr sz="2600" dirty="0">
                <a:solidFill>
                  <a:srgbClr val="990000"/>
                </a:solidFill>
                <a:latin typeface="Verdana"/>
                <a:cs typeface="Verdana"/>
              </a:rPr>
              <a:t> costs</a:t>
            </a:r>
            <a:r>
              <a:rPr sz="2600" spc="5" dirty="0">
                <a:solidFill>
                  <a:srgbClr val="990000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990000"/>
                </a:solidFill>
                <a:latin typeface="Verdana"/>
                <a:cs typeface="Verdana"/>
              </a:rPr>
              <a:t>are</a:t>
            </a:r>
            <a:r>
              <a:rPr sz="2600" spc="5" dirty="0">
                <a:solidFill>
                  <a:srgbClr val="990000"/>
                </a:solidFill>
                <a:latin typeface="Verdana"/>
                <a:cs typeface="Verdana"/>
              </a:rPr>
              <a:t> </a:t>
            </a:r>
            <a:r>
              <a:rPr sz="2600" u="heavy" spc="-5" dirty="0">
                <a:solidFill>
                  <a:srgbClr val="990000"/>
                </a:solidFill>
                <a:uFill>
                  <a:solidFill>
                    <a:srgbClr val="990000"/>
                  </a:solidFill>
                </a:uFill>
                <a:latin typeface="Verdana"/>
                <a:cs typeface="Verdana"/>
              </a:rPr>
              <a:t>uncontrollable</a:t>
            </a:r>
            <a:r>
              <a:rPr sz="2600" u="heavy" dirty="0">
                <a:solidFill>
                  <a:srgbClr val="990000"/>
                </a:solidFill>
                <a:uFill>
                  <a:solidFill>
                    <a:srgbClr val="990000"/>
                  </a:solidFill>
                </a:u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990000"/>
                </a:solidFill>
                <a:latin typeface="Verdana"/>
                <a:cs typeface="Verdana"/>
              </a:rPr>
              <a:t>and </a:t>
            </a:r>
            <a:r>
              <a:rPr sz="2600" dirty="0">
                <a:solidFill>
                  <a:srgbClr val="990000"/>
                </a:solidFill>
                <a:latin typeface="Verdana"/>
                <a:cs typeface="Verdana"/>
              </a:rPr>
              <a:t> </a:t>
            </a:r>
            <a:r>
              <a:rPr sz="2600" u="heavy" spc="-5" dirty="0">
                <a:solidFill>
                  <a:srgbClr val="990000"/>
                </a:solidFill>
                <a:uFill>
                  <a:solidFill>
                    <a:srgbClr val="990000"/>
                  </a:solidFill>
                </a:uFill>
                <a:latin typeface="Verdana"/>
                <a:cs typeface="Verdana"/>
              </a:rPr>
              <a:t>unavoidable</a:t>
            </a:r>
            <a:r>
              <a:rPr sz="2600" spc="-5" dirty="0">
                <a:solidFill>
                  <a:srgbClr val="990000"/>
                </a:solidFill>
                <a:latin typeface="Verdana"/>
                <a:cs typeface="Verdana"/>
              </a:rPr>
              <a:t> costs.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06600" y="883920"/>
            <a:ext cx="558165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27070" algn="l"/>
              </a:tabLst>
            </a:pPr>
            <a:r>
              <a:rPr spc="-5" dirty="0"/>
              <a:t>Concept</a:t>
            </a:r>
            <a:r>
              <a:rPr spc="5" dirty="0"/>
              <a:t> </a:t>
            </a:r>
            <a:r>
              <a:rPr spc="-5" dirty="0"/>
              <a:t>of	Revenue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3540" y="2895600"/>
            <a:ext cx="8289290" cy="1976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2600" marR="5080" indent="-469900" algn="just">
              <a:lnSpc>
                <a:spcPct val="100000"/>
              </a:lnSpc>
              <a:spcBef>
                <a:spcPts val="100"/>
              </a:spcBef>
            </a:pPr>
            <a:r>
              <a:rPr sz="4800" spc="1432" baseline="5208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4800" spc="-127" baseline="5208" dirty="0">
                <a:solidFill>
                  <a:srgbClr val="CC0000"/>
                </a:solidFill>
                <a:latin typeface="Century Gothic"/>
                <a:cs typeface="Century Gothic"/>
              </a:rPr>
              <a:t> </a:t>
            </a:r>
            <a:r>
              <a:rPr sz="3200" b="1" spc="-10" dirty="0">
                <a:solidFill>
                  <a:srgbClr val="336699"/>
                </a:solidFill>
                <a:latin typeface="Arial"/>
                <a:cs typeface="Arial"/>
              </a:rPr>
              <a:t>The</a:t>
            </a:r>
            <a:r>
              <a:rPr sz="3200" b="1" spc="14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6699"/>
                </a:solidFill>
                <a:latin typeface="Arial"/>
                <a:cs typeface="Arial"/>
              </a:rPr>
              <a:t>amount</a:t>
            </a:r>
            <a:r>
              <a:rPr sz="3200" b="1" spc="15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6699"/>
                </a:solidFill>
                <a:latin typeface="Arial"/>
                <a:cs typeface="Arial"/>
              </a:rPr>
              <a:t>of</a:t>
            </a:r>
            <a:r>
              <a:rPr sz="3200" b="1" spc="15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6699"/>
                </a:solidFill>
                <a:latin typeface="Arial"/>
                <a:cs typeface="Arial"/>
              </a:rPr>
              <a:t>money</a:t>
            </a:r>
            <a:r>
              <a:rPr sz="3200" b="1" spc="14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336699"/>
                </a:solidFill>
                <a:latin typeface="Arial"/>
                <a:cs typeface="Arial"/>
              </a:rPr>
              <a:t>that</a:t>
            </a:r>
            <a:r>
              <a:rPr sz="3200" b="1" spc="14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6699"/>
                </a:solidFill>
                <a:latin typeface="Arial"/>
                <a:cs typeface="Arial"/>
              </a:rPr>
              <a:t>the</a:t>
            </a:r>
            <a:r>
              <a:rPr sz="3200" b="1" spc="15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6699"/>
                </a:solidFill>
                <a:latin typeface="Arial"/>
                <a:cs typeface="Arial"/>
              </a:rPr>
              <a:t>producer </a:t>
            </a:r>
            <a:r>
              <a:rPr sz="3200" b="1" spc="-87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6699"/>
                </a:solidFill>
                <a:latin typeface="Arial"/>
                <a:cs typeface="Arial"/>
              </a:rPr>
              <a:t>receives</a:t>
            </a:r>
            <a:r>
              <a:rPr sz="32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6699"/>
                </a:solidFill>
                <a:latin typeface="Arial"/>
                <a:cs typeface="Arial"/>
              </a:rPr>
              <a:t>in</a:t>
            </a:r>
            <a:r>
              <a:rPr sz="3200" b="1" dirty="0">
                <a:solidFill>
                  <a:srgbClr val="336699"/>
                </a:solidFill>
                <a:latin typeface="Arial"/>
                <a:cs typeface="Arial"/>
              </a:rPr>
              <a:t> exchange</a:t>
            </a:r>
            <a:r>
              <a:rPr sz="32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6699"/>
                </a:solidFill>
                <a:latin typeface="Arial"/>
                <a:cs typeface="Arial"/>
              </a:rPr>
              <a:t>for</a:t>
            </a:r>
            <a:r>
              <a:rPr sz="32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6699"/>
                </a:solidFill>
                <a:latin typeface="Arial"/>
                <a:cs typeface="Arial"/>
              </a:rPr>
              <a:t>the</a:t>
            </a:r>
            <a:r>
              <a:rPr sz="3200" b="1" dirty="0">
                <a:solidFill>
                  <a:srgbClr val="336699"/>
                </a:solidFill>
                <a:latin typeface="Arial"/>
                <a:cs typeface="Arial"/>
              </a:rPr>
              <a:t> sale</a:t>
            </a:r>
            <a:r>
              <a:rPr sz="32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6699"/>
                </a:solidFill>
                <a:latin typeface="Arial"/>
                <a:cs typeface="Arial"/>
              </a:rPr>
              <a:t>of </a:t>
            </a:r>
            <a:r>
              <a:rPr sz="32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6699"/>
                </a:solidFill>
                <a:latin typeface="Arial"/>
                <a:cs typeface="Arial"/>
              </a:rPr>
              <a:t>goods is called producer’s revenue or </a:t>
            </a:r>
            <a:r>
              <a:rPr sz="32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6699"/>
                </a:solidFill>
                <a:latin typeface="Arial"/>
                <a:cs typeface="Arial"/>
              </a:rPr>
              <a:t>receipts.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52780" y="883920"/>
            <a:ext cx="529209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Total</a:t>
            </a:r>
            <a:r>
              <a:rPr spc="-40" dirty="0"/>
              <a:t> </a:t>
            </a:r>
            <a:r>
              <a:rPr spc="-5" dirty="0"/>
              <a:t>Revenue</a:t>
            </a:r>
            <a:r>
              <a:rPr spc="-30" dirty="0"/>
              <a:t> </a:t>
            </a:r>
            <a:r>
              <a:rPr spc="-5" dirty="0"/>
              <a:t>(TR)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23240" y="2184400"/>
            <a:ext cx="6926580" cy="2172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4010">
              <a:lnSpc>
                <a:spcPct val="100000"/>
              </a:lnSpc>
              <a:spcBef>
                <a:spcPts val="100"/>
              </a:spcBef>
            </a:pPr>
            <a:r>
              <a:rPr sz="4500" spc="330" baseline="5555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3000" spc="220" dirty="0">
                <a:latin typeface="Verdana"/>
                <a:cs typeface="Verdana"/>
              </a:rPr>
              <a:t>TR=</a:t>
            </a:r>
            <a:r>
              <a:rPr sz="3000" spc="-30" dirty="0">
                <a:latin typeface="Verdana"/>
                <a:cs typeface="Verdana"/>
              </a:rPr>
              <a:t> </a:t>
            </a:r>
            <a:r>
              <a:rPr sz="3000" dirty="0">
                <a:latin typeface="Verdana"/>
                <a:cs typeface="Verdana"/>
              </a:rPr>
              <a:t>Q</a:t>
            </a:r>
            <a:r>
              <a:rPr sz="3000" spc="-20" dirty="0">
                <a:latin typeface="Verdana"/>
                <a:cs typeface="Verdana"/>
              </a:rPr>
              <a:t> </a:t>
            </a:r>
            <a:r>
              <a:rPr sz="3000" dirty="0">
                <a:latin typeface="Verdana"/>
                <a:cs typeface="Verdana"/>
              </a:rPr>
              <a:t>X</a:t>
            </a:r>
            <a:r>
              <a:rPr sz="3000" spc="-30" dirty="0">
                <a:latin typeface="Verdana"/>
                <a:cs typeface="Verdana"/>
              </a:rPr>
              <a:t> </a:t>
            </a:r>
            <a:r>
              <a:rPr sz="3000" dirty="0">
                <a:latin typeface="Verdana"/>
                <a:cs typeface="Verdana"/>
              </a:rPr>
              <a:t>P</a:t>
            </a:r>
            <a:endParaRPr sz="3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100">
              <a:latin typeface="Verdana"/>
              <a:cs typeface="Verdana"/>
            </a:endParaRPr>
          </a:p>
          <a:p>
            <a:pPr marL="25400">
              <a:lnSpc>
                <a:spcPct val="100000"/>
              </a:lnSpc>
            </a:pPr>
            <a:r>
              <a:rPr sz="3900" spc="277" baseline="5341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2600" spc="185" dirty="0">
                <a:latin typeface="Verdana"/>
                <a:cs typeface="Verdana"/>
              </a:rPr>
              <a:t>Total</a:t>
            </a:r>
            <a:r>
              <a:rPr sz="2600" spc="-15" dirty="0">
                <a:latin typeface="Verdana"/>
                <a:cs typeface="Verdana"/>
              </a:rPr>
              <a:t> </a:t>
            </a:r>
            <a:r>
              <a:rPr sz="2600" spc="-5" dirty="0">
                <a:latin typeface="Verdana"/>
                <a:cs typeface="Verdana"/>
              </a:rPr>
              <a:t>Revenue</a:t>
            </a:r>
            <a:r>
              <a:rPr sz="2600" spc="-2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=</a:t>
            </a:r>
            <a:r>
              <a:rPr sz="2600" spc="-5" dirty="0">
                <a:latin typeface="Verdana"/>
                <a:cs typeface="Verdana"/>
              </a:rPr>
              <a:t> Number</a:t>
            </a:r>
            <a:r>
              <a:rPr sz="2600" spc="-1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of</a:t>
            </a:r>
            <a:r>
              <a:rPr sz="2600" spc="-15" dirty="0">
                <a:latin typeface="Verdana"/>
                <a:cs typeface="Verdana"/>
              </a:rPr>
              <a:t> </a:t>
            </a:r>
            <a:r>
              <a:rPr sz="2600" spc="-5" dirty="0">
                <a:latin typeface="Verdana"/>
                <a:cs typeface="Verdana"/>
              </a:rPr>
              <a:t>unit</a:t>
            </a:r>
            <a:r>
              <a:rPr sz="2600" spc="-1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sold</a:t>
            </a:r>
            <a:endParaRPr sz="2600">
              <a:latin typeface="Verdana"/>
              <a:cs typeface="Verdana"/>
            </a:endParaRPr>
          </a:p>
          <a:p>
            <a:pPr marL="3084830">
              <a:lnSpc>
                <a:spcPct val="100000"/>
              </a:lnSpc>
              <a:spcBef>
                <a:spcPts val="869"/>
              </a:spcBef>
            </a:pPr>
            <a:r>
              <a:rPr sz="3600" dirty="0">
                <a:latin typeface="Verdana"/>
                <a:cs typeface="Verdana"/>
              </a:rPr>
              <a:t>x</a:t>
            </a:r>
            <a:r>
              <a:rPr sz="3600" spc="-30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Price</a:t>
            </a:r>
            <a:r>
              <a:rPr sz="2800" spc="-2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of</a:t>
            </a:r>
            <a:r>
              <a:rPr sz="2800" spc="-2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commodity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52780" y="883920"/>
            <a:ext cx="488442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Marginal</a:t>
            </a:r>
            <a:r>
              <a:rPr spc="-60" dirty="0"/>
              <a:t> </a:t>
            </a:r>
            <a:r>
              <a:rPr spc="-5" dirty="0"/>
              <a:t>Revenue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23240" y="2471420"/>
            <a:ext cx="8088630" cy="2889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4650" indent="-342900">
              <a:lnSpc>
                <a:spcPts val="2960"/>
              </a:lnSpc>
              <a:spcBef>
                <a:spcPts val="100"/>
              </a:spcBef>
              <a:buClr>
                <a:srgbClr val="CC0000"/>
              </a:buClr>
              <a:buFont typeface="Century Gothic"/>
              <a:buChar char="□"/>
              <a:tabLst>
                <a:tab pos="374650" algn="l"/>
              </a:tabLst>
            </a:pPr>
            <a:r>
              <a:rPr sz="2600" spc="-5" dirty="0">
                <a:latin typeface="Verdana"/>
                <a:cs typeface="Verdana"/>
              </a:rPr>
              <a:t>Addition </a:t>
            </a:r>
            <a:r>
              <a:rPr sz="2600" dirty="0">
                <a:latin typeface="Verdana"/>
                <a:cs typeface="Verdana"/>
              </a:rPr>
              <a:t>to</a:t>
            </a:r>
            <a:r>
              <a:rPr sz="2600" spc="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total</a:t>
            </a:r>
            <a:r>
              <a:rPr sz="2600" spc="-5" dirty="0">
                <a:latin typeface="Verdana"/>
                <a:cs typeface="Verdana"/>
              </a:rPr>
              <a:t> revenue</a:t>
            </a:r>
            <a:r>
              <a:rPr sz="2600" spc="-1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by</a:t>
            </a:r>
            <a:r>
              <a:rPr sz="2600" spc="-15" dirty="0">
                <a:latin typeface="Verdana"/>
                <a:cs typeface="Verdana"/>
              </a:rPr>
              <a:t> </a:t>
            </a:r>
            <a:r>
              <a:rPr sz="2600" spc="-5" dirty="0">
                <a:latin typeface="Verdana"/>
                <a:cs typeface="Verdana"/>
              </a:rPr>
              <a:t>selling </a:t>
            </a:r>
            <a:r>
              <a:rPr sz="2600" spc="15" dirty="0">
                <a:latin typeface="Verdana"/>
                <a:cs typeface="Verdana"/>
              </a:rPr>
              <a:t>‘</a:t>
            </a:r>
            <a:r>
              <a:rPr sz="2600" u="heavy" spc="1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n</a:t>
            </a:r>
            <a:r>
              <a:rPr sz="2600" spc="15" dirty="0">
                <a:latin typeface="Verdana"/>
                <a:cs typeface="Verdana"/>
              </a:rPr>
              <a:t>’</a:t>
            </a:r>
            <a:r>
              <a:rPr sz="2600" spc="-10" dirty="0">
                <a:latin typeface="Verdana"/>
                <a:cs typeface="Verdana"/>
              </a:rPr>
              <a:t> </a:t>
            </a:r>
            <a:r>
              <a:rPr sz="2600" spc="-5" dirty="0">
                <a:latin typeface="Verdana"/>
                <a:cs typeface="Verdana"/>
              </a:rPr>
              <a:t>units </a:t>
            </a:r>
            <a:r>
              <a:rPr sz="2600" dirty="0">
                <a:latin typeface="Verdana"/>
                <a:cs typeface="Verdana"/>
              </a:rPr>
              <a:t>of</a:t>
            </a:r>
            <a:endParaRPr sz="2600">
              <a:latin typeface="Verdana"/>
              <a:cs typeface="Verdana"/>
            </a:endParaRPr>
          </a:p>
          <a:p>
            <a:pPr marL="3526790">
              <a:lnSpc>
                <a:spcPts val="2960"/>
              </a:lnSpc>
            </a:pPr>
            <a:r>
              <a:rPr sz="2600" spc="-5" dirty="0">
                <a:latin typeface="Verdana"/>
                <a:cs typeface="Verdana"/>
              </a:rPr>
              <a:t>product.</a:t>
            </a:r>
            <a:endParaRPr sz="2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00">
              <a:latin typeface="Verdana"/>
              <a:cs typeface="Verdana"/>
            </a:endParaRPr>
          </a:p>
          <a:p>
            <a:pPr marL="4903470" marR="2905760" indent="-1981200">
              <a:lnSpc>
                <a:spcPct val="110900"/>
              </a:lnSpc>
              <a:tabLst>
                <a:tab pos="4740275" algn="l"/>
              </a:tabLst>
            </a:pPr>
            <a:r>
              <a:rPr sz="3900" spc="1687" baseline="5341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2600" spc="5" dirty="0">
                <a:latin typeface="Verdana"/>
                <a:cs typeface="Verdana"/>
              </a:rPr>
              <a:t>M</a:t>
            </a:r>
            <a:r>
              <a:rPr sz="2600" dirty="0">
                <a:latin typeface="Verdana"/>
                <a:cs typeface="Verdana"/>
              </a:rPr>
              <a:t>R</a:t>
            </a:r>
            <a:r>
              <a:rPr sz="2600" spc="-1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=	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TR </a:t>
            </a:r>
            <a:r>
              <a:rPr sz="2600" dirty="0">
                <a:latin typeface="Verdana"/>
                <a:cs typeface="Verdana"/>
              </a:rPr>
              <a:t> Q</a:t>
            </a:r>
            <a:endParaRPr sz="2600">
              <a:latin typeface="Verdana"/>
              <a:cs typeface="Verdana"/>
            </a:endParaRPr>
          </a:p>
          <a:p>
            <a:pPr marL="368300" marR="108585" indent="-342900">
              <a:lnSpc>
                <a:spcPts val="2810"/>
              </a:lnSpc>
              <a:spcBef>
                <a:spcPts val="680"/>
              </a:spcBef>
              <a:buClr>
                <a:srgbClr val="CC0000"/>
              </a:buClr>
              <a:buFont typeface="Century Gothic"/>
              <a:buChar char="□"/>
              <a:tabLst>
                <a:tab pos="368300" algn="l"/>
              </a:tabLst>
            </a:pPr>
            <a:r>
              <a:rPr sz="2600" dirty="0">
                <a:latin typeface="Verdana"/>
                <a:cs typeface="Verdana"/>
              </a:rPr>
              <a:t>MR is </a:t>
            </a:r>
            <a:r>
              <a:rPr sz="2600" spc="-5" dirty="0">
                <a:latin typeface="Verdana"/>
                <a:cs typeface="Verdana"/>
              </a:rPr>
              <a:t>change </a:t>
            </a:r>
            <a:r>
              <a:rPr sz="2600" dirty="0">
                <a:latin typeface="Verdana"/>
                <a:cs typeface="Verdana"/>
              </a:rPr>
              <a:t>in total </a:t>
            </a:r>
            <a:r>
              <a:rPr sz="2600" spc="-5" dirty="0">
                <a:latin typeface="Verdana"/>
                <a:cs typeface="Verdana"/>
              </a:rPr>
              <a:t>revenue associated </a:t>
            </a:r>
            <a:r>
              <a:rPr sz="2600" dirty="0">
                <a:latin typeface="Verdana"/>
                <a:cs typeface="Verdana"/>
              </a:rPr>
              <a:t>with </a:t>
            </a:r>
            <a:r>
              <a:rPr sz="2600" spc="-90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a</a:t>
            </a:r>
            <a:r>
              <a:rPr sz="2600" spc="-15" dirty="0">
                <a:latin typeface="Verdana"/>
                <a:cs typeface="Verdana"/>
              </a:rPr>
              <a:t> </a:t>
            </a:r>
            <a:r>
              <a:rPr sz="2600" spc="-5" dirty="0">
                <a:latin typeface="Verdana"/>
                <a:cs typeface="Verdana"/>
              </a:rPr>
              <a:t>change</a:t>
            </a:r>
            <a:r>
              <a:rPr sz="2600" spc="-10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in</a:t>
            </a:r>
            <a:r>
              <a:rPr sz="2600" spc="-5" dirty="0">
                <a:latin typeface="Verdana"/>
                <a:cs typeface="Verdana"/>
              </a:rPr>
              <a:t> quantity</a:t>
            </a:r>
            <a:r>
              <a:rPr sz="2600" spc="-15" dirty="0">
                <a:latin typeface="Verdana"/>
                <a:cs typeface="Verdana"/>
              </a:rPr>
              <a:t> </a:t>
            </a:r>
            <a:r>
              <a:rPr sz="2600" spc="-5" dirty="0">
                <a:latin typeface="Verdana"/>
                <a:cs typeface="Verdana"/>
              </a:rPr>
              <a:t>sold.</a:t>
            </a:r>
            <a:endParaRPr sz="2600">
              <a:latin typeface="Verdana"/>
              <a:cs typeface="Verdan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948327" y="4110127"/>
            <a:ext cx="314325" cy="314325"/>
            <a:chOff x="4948327" y="4110127"/>
            <a:chExt cx="314325" cy="314325"/>
          </a:xfrm>
        </p:grpSpPr>
        <p:sp>
          <p:nvSpPr>
            <p:cNvPr id="9" name="object 9"/>
            <p:cNvSpPr/>
            <p:nvPr/>
          </p:nvSpPr>
          <p:spPr>
            <a:xfrm>
              <a:off x="4953000" y="4114800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400" y="0"/>
                  </a:moveTo>
                  <a:lnTo>
                    <a:pt x="0" y="304800"/>
                  </a:lnTo>
                  <a:lnTo>
                    <a:pt x="304800" y="304800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rgbClr val="A2B1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53000" y="4114800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400" y="0"/>
                  </a:moveTo>
                  <a:lnTo>
                    <a:pt x="304800" y="304800"/>
                  </a:lnTo>
                  <a:lnTo>
                    <a:pt x="0" y="304800"/>
                  </a:lnTo>
                  <a:lnTo>
                    <a:pt x="152400" y="0"/>
                  </a:lnTo>
                  <a:close/>
                </a:path>
                <a:path w="304800" h="304800">
                  <a:moveTo>
                    <a:pt x="0" y="0"/>
                  </a:moveTo>
                  <a:lnTo>
                    <a:pt x="0" y="0"/>
                  </a:lnTo>
                </a:path>
                <a:path w="304800" h="304800">
                  <a:moveTo>
                    <a:pt x="304800" y="304800"/>
                  </a:moveTo>
                  <a:lnTo>
                    <a:pt x="304800" y="3048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4872127" y="3652927"/>
            <a:ext cx="390525" cy="238125"/>
            <a:chOff x="4872127" y="3652927"/>
            <a:chExt cx="390525" cy="238125"/>
          </a:xfrm>
        </p:grpSpPr>
        <p:sp>
          <p:nvSpPr>
            <p:cNvPr id="12" name="object 12"/>
            <p:cNvSpPr/>
            <p:nvPr/>
          </p:nvSpPr>
          <p:spPr>
            <a:xfrm>
              <a:off x="4876800" y="3657600"/>
              <a:ext cx="381000" cy="228600"/>
            </a:xfrm>
            <a:custGeom>
              <a:avLst/>
              <a:gdLst/>
              <a:ahLst/>
              <a:cxnLst/>
              <a:rect l="l" t="t" r="r" b="b"/>
              <a:pathLst>
                <a:path w="381000" h="228600">
                  <a:moveTo>
                    <a:pt x="190500" y="0"/>
                  </a:moveTo>
                  <a:lnTo>
                    <a:pt x="0" y="228600"/>
                  </a:lnTo>
                  <a:lnTo>
                    <a:pt x="381000" y="22860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A2B1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876800" y="3657600"/>
              <a:ext cx="381000" cy="228600"/>
            </a:xfrm>
            <a:custGeom>
              <a:avLst/>
              <a:gdLst/>
              <a:ahLst/>
              <a:cxnLst/>
              <a:rect l="l" t="t" r="r" b="b"/>
              <a:pathLst>
                <a:path w="381000" h="228600">
                  <a:moveTo>
                    <a:pt x="190500" y="0"/>
                  </a:moveTo>
                  <a:lnTo>
                    <a:pt x="381000" y="228600"/>
                  </a:lnTo>
                  <a:lnTo>
                    <a:pt x="0" y="228600"/>
                  </a:lnTo>
                  <a:lnTo>
                    <a:pt x="190500" y="0"/>
                  </a:lnTo>
                  <a:close/>
                </a:path>
                <a:path w="381000" h="228600">
                  <a:moveTo>
                    <a:pt x="0" y="0"/>
                  </a:moveTo>
                  <a:lnTo>
                    <a:pt x="0" y="0"/>
                  </a:lnTo>
                </a:path>
                <a:path w="381000" h="228600">
                  <a:moveTo>
                    <a:pt x="381000" y="228600"/>
                  </a:moveTo>
                  <a:lnTo>
                    <a:pt x="381000" y="2286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6750" y="629920"/>
            <a:ext cx="476186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Average</a:t>
            </a:r>
            <a:r>
              <a:rPr spc="-80" dirty="0"/>
              <a:t> </a:t>
            </a:r>
            <a:r>
              <a:rPr spc="-5" dirty="0"/>
              <a:t>Revenue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85140" y="1804670"/>
            <a:ext cx="7655559" cy="425069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406400" marR="55880" indent="-342900">
              <a:lnSpc>
                <a:spcPts val="3590"/>
              </a:lnSpc>
              <a:spcBef>
                <a:spcPts val="225"/>
              </a:spcBef>
            </a:pPr>
            <a:r>
              <a:rPr sz="4500" spc="157" baseline="5555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3000" spc="105" dirty="0">
                <a:solidFill>
                  <a:srgbClr val="336699"/>
                </a:solidFill>
                <a:latin typeface="Arial"/>
                <a:cs typeface="Arial"/>
              </a:rPr>
              <a:t>Average</a:t>
            </a:r>
            <a:r>
              <a:rPr sz="3000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revenue</a:t>
            </a:r>
            <a:r>
              <a:rPr sz="3000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5" dirty="0">
                <a:solidFill>
                  <a:srgbClr val="336699"/>
                </a:solidFill>
                <a:latin typeface="Arial"/>
                <a:cs typeface="Arial"/>
              </a:rPr>
              <a:t>is</a:t>
            </a:r>
            <a:r>
              <a:rPr sz="3000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the</a:t>
            </a:r>
            <a:r>
              <a:rPr sz="3000" spc="-10" dirty="0">
                <a:solidFill>
                  <a:srgbClr val="336699"/>
                </a:solidFill>
                <a:latin typeface="Arial"/>
                <a:cs typeface="Arial"/>
              </a:rPr>
              <a:t> revenue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336699"/>
                </a:solidFill>
                <a:latin typeface="Arial"/>
                <a:cs typeface="Arial"/>
              </a:rPr>
              <a:t>that 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a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 firm </a:t>
            </a:r>
            <a:r>
              <a:rPr sz="3000" spc="-819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gets,</a:t>
            </a:r>
            <a:r>
              <a:rPr sz="3000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per</a:t>
            </a:r>
            <a:r>
              <a:rPr sz="3000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unit</a:t>
            </a:r>
            <a:r>
              <a:rPr sz="3000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of</a:t>
            </a:r>
            <a:r>
              <a:rPr sz="3000" spc="-10" dirty="0">
                <a:solidFill>
                  <a:srgbClr val="336699"/>
                </a:solidFill>
                <a:latin typeface="Arial"/>
                <a:cs typeface="Arial"/>
              </a:rPr>
              <a:t> the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good 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sold.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300">
              <a:latin typeface="Arial"/>
              <a:cs typeface="Arial"/>
            </a:endParaRPr>
          </a:p>
          <a:p>
            <a:pPr marL="513080" indent="-449580">
              <a:lnSpc>
                <a:spcPct val="100000"/>
              </a:lnSpc>
              <a:buClr>
                <a:srgbClr val="CC0000"/>
              </a:buClr>
              <a:buFont typeface="Century Gothic"/>
              <a:buChar char="□"/>
              <a:tabLst>
                <a:tab pos="513080" algn="l"/>
                <a:tab pos="2196465" algn="l"/>
                <a:tab pos="3958590" algn="l"/>
                <a:tab pos="4389755" algn="l"/>
              </a:tabLst>
            </a:pP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AR</a:t>
            </a:r>
            <a:r>
              <a:rPr sz="3000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=</a:t>
            </a:r>
            <a:r>
              <a:rPr sz="3000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u="heavy" spc="5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Arial"/>
                <a:cs typeface="Arial"/>
              </a:rPr>
              <a:t>TR	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=</a:t>
            </a:r>
            <a:r>
              <a:rPr sz="3000" u="heavy" spc="-5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Arial"/>
                <a:cs typeface="Arial"/>
              </a:rPr>
              <a:t> </a:t>
            </a:r>
            <a:r>
              <a:rPr sz="3000" u="heavy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Arial"/>
                <a:cs typeface="Arial"/>
              </a:rPr>
              <a:t>P</a:t>
            </a:r>
            <a:r>
              <a:rPr sz="3000" u="heavy" spc="-10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Arial"/>
                <a:cs typeface="Arial"/>
              </a:rPr>
              <a:t> </a:t>
            </a:r>
            <a:r>
              <a:rPr sz="3000" u="heavy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Arial"/>
                <a:cs typeface="Arial"/>
              </a:rPr>
              <a:t>X</a:t>
            </a:r>
            <a:r>
              <a:rPr sz="3000" u="heavy" spc="-25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Arial"/>
                <a:cs typeface="Arial"/>
              </a:rPr>
              <a:t> </a:t>
            </a:r>
            <a:r>
              <a:rPr sz="3000" u="heavy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Arial"/>
                <a:cs typeface="Arial"/>
              </a:rPr>
              <a:t>Q</a:t>
            </a: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	=	P</a:t>
            </a:r>
            <a:endParaRPr sz="3000">
              <a:latin typeface="Arial"/>
              <a:cs typeface="Arial"/>
            </a:endParaRPr>
          </a:p>
          <a:p>
            <a:pPr marL="1746250">
              <a:lnSpc>
                <a:spcPct val="100000"/>
              </a:lnSpc>
              <a:spcBef>
                <a:spcPts val="750"/>
              </a:spcBef>
              <a:tabLst>
                <a:tab pos="3093720" algn="l"/>
              </a:tabLst>
            </a:pPr>
            <a:r>
              <a:rPr sz="3000" dirty="0">
                <a:solidFill>
                  <a:srgbClr val="336699"/>
                </a:solidFill>
                <a:latin typeface="Arial"/>
                <a:cs typeface="Arial"/>
              </a:rPr>
              <a:t>Q	Q</a:t>
            </a:r>
            <a:endParaRPr sz="3000">
              <a:latin typeface="Arial"/>
              <a:cs typeface="Arial"/>
            </a:endParaRPr>
          </a:p>
          <a:p>
            <a:pPr marL="1009650">
              <a:lnSpc>
                <a:spcPct val="100000"/>
              </a:lnSpc>
              <a:spcBef>
                <a:spcPts val="740"/>
              </a:spcBef>
            </a:pP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Q=</a:t>
            </a:r>
            <a:r>
              <a:rPr sz="3000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number</a:t>
            </a:r>
            <a:r>
              <a:rPr sz="3000" spc="-3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of</a:t>
            </a:r>
            <a:r>
              <a:rPr sz="3000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units</a:t>
            </a:r>
            <a:r>
              <a:rPr sz="3000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of</a:t>
            </a:r>
            <a:r>
              <a:rPr sz="3000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good</a:t>
            </a:r>
            <a:r>
              <a:rPr sz="3000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sold.</a:t>
            </a:r>
            <a:endParaRPr sz="3000">
              <a:latin typeface="Arial"/>
              <a:cs typeface="Arial"/>
            </a:endParaRPr>
          </a:p>
          <a:p>
            <a:pPr marL="513080" marR="895985" indent="-513080">
              <a:lnSpc>
                <a:spcPct val="120800"/>
              </a:lnSpc>
              <a:buClr>
                <a:srgbClr val="CC0000"/>
              </a:buClr>
              <a:buFont typeface="Century Gothic"/>
              <a:buChar char="□"/>
              <a:tabLst>
                <a:tab pos="513080" algn="l"/>
              </a:tabLst>
            </a:pP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In economics, AR and price are used </a:t>
            </a:r>
            <a:r>
              <a:rPr sz="3000" spc="-819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Arial"/>
                <a:cs typeface="Arial"/>
              </a:rPr>
              <a:t>synonymously.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240" y="353059"/>
            <a:ext cx="153860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</a:t>
            </a:r>
            <a:r>
              <a:rPr dirty="0"/>
              <a:t>r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it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3540" y="1099820"/>
            <a:ext cx="72821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86965" algn="l"/>
              </a:tabLst>
            </a:pPr>
            <a:r>
              <a:rPr sz="4800" spc="1432" baseline="6076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4800" spc="-112" baseline="6076" dirty="0">
                <a:solidFill>
                  <a:srgbClr val="CC0000"/>
                </a:solidFill>
                <a:latin typeface="Century Gothic"/>
                <a:cs typeface="Century Gothic"/>
              </a:rPr>
              <a:t> </a:t>
            </a:r>
            <a:r>
              <a:rPr sz="3200" b="1" spc="-5" dirty="0">
                <a:solidFill>
                  <a:srgbClr val="990033"/>
                </a:solidFill>
                <a:latin typeface="Verdana"/>
                <a:cs typeface="Verdana"/>
              </a:rPr>
              <a:t>Profit</a:t>
            </a:r>
            <a:r>
              <a:rPr sz="3200" b="1" dirty="0">
                <a:solidFill>
                  <a:srgbClr val="990033"/>
                </a:solidFill>
                <a:latin typeface="Verdana"/>
                <a:cs typeface="Verdana"/>
              </a:rPr>
              <a:t> =	</a:t>
            </a:r>
            <a:r>
              <a:rPr sz="3200" b="1" spc="-5" dirty="0">
                <a:solidFill>
                  <a:srgbClr val="990033"/>
                </a:solidFill>
                <a:latin typeface="Verdana"/>
                <a:cs typeface="Verdana"/>
              </a:rPr>
              <a:t>Total</a:t>
            </a:r>
            <a:r>
              <a:rPr sz="3200" b="1" spc="-25" dirty="0">
                <a:solidFill>
                  <a:srgbClr val="990033"/>
                </a:solidFill>
                <a:latin typeface="Verdana"/>
                <a:cs typeface="Verdana"/>
              </a:rPr>
              <a:t> </a:t>
            </a:r>
            <a:r>
              <a:rPr sz="3200" b="1" spc="-5" dirty="0">
                <a:solidFill>
                  <a:srgbClr val="990033"/>
                </a:solidFill>
                <a:latin typeface="Verdana"/>
                <a:cs typeface="Verdana"/>
              </a:rPr>
              <a:t>Revenue</a:t>
            </a:r>
            <a:r>
              <a:rPr sz="3200" b="1" spc="-25" dirty="0">
                <a:solidFill>
                  <a:srgbClr val="990033"/>
                </a:solidFill>
                <a:latin typeface="Verdana"/>
                <a:cs typeface="Verdana"/>
              </a:rPr>
              <a:t> </a:t>
            </a:r>
            <a:r>
              <a:rPr sz="3200" b="1" dirty="0">
                <a:solidFill>
                  <a:srgbClr val="990033"/>
                </a:solidFill>
                <a:latin typeface="Verdana"/>
                <a:cs typeface="Verdana"/>
              </a:rPr>
              <a:t>-</a:t>
            </a:r>
            <a:r>
              <a:rPr sz="3200" b="1" spc="-30" dirty="0">
                <a:solidFill>
                  <a:srgbClr val="990033"/>
                </a:solidFill>
                <a:latin typeface="Verdana"/>
                <a:cs typeface="Verdana"/>
              </a:rPr>
              <a:t> </a:t>
            </a:r>
            <a:r>
              <a:rPr sz="3200" b="1" spc="-5" dirty="0">
                <a:solidFill>
                  <a:srgbClr val="990033"/>
                </a:solidFill>
                <a:latin typeface="Verdana"/>
                <a:cs typeface="Verdana"/>
              </a:rPr>
              <a:t>Total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8030" y="2274570"/>
            <a:ext cx="349186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100" b="1" spc="-10" dirty="0">
                <a:solidFill>
                  <a:srgbClr val="990000"/>
                </a:solidFill>
                <a:latin typeface="Verdana"/>
                <a:cs typeface="Verdana"/>
              </a:rPr>
              <a:t>Economic</a:t>
            </a:r>
            <a:r>
              <a:rPr sz="3100" b="1" spc="-55" dirty="0">
                <a:solidFill>
                  <a:srgbClr val="990000"/>
                </a:solidFill>
                <a:latin typeface="Verdana"/>
                <a:cs typeface="Verdana"/>
              </a:rPr>
              <a:t> </a:t>
            </a:r>
            <a:r>
              <a:rPr sz="3100" b="1" spc="-10" dirty="0">
                <a:solidFill>
                  <a:srgbClr val="990000"/>
                </a:solidFill>
                <a:latin typeface="Verdana"/>
                <a:cs typeface="Verdana"/>
              </a:rPr>
              <a:t>Profit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18990" y="1585574"/>
            <a:ext cx="3699510" cy="175768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879600">
              <a:lnSpc>
                <a:spcPct val="100000"/>
              </a:lnSpc>
              <a:spcBef>
                <a:spcPts val="905"/>
              </a:spcBef>
            </a:pPr>
            <a:r>
              <a:rPr sz="3200" b="1" spc="-5" dirty="0">
                <a:solidFill>
                  <a:srgbClr val="990033"/>
                </a:solidFill>
                <a:latin typeface="Verdana"/>
                <a:cs typeface="Verdana"/>
              </a:rPr>
              <a:t>Cost</a:t>
            </a:r>
            <a:endParaRPr sz="3200">
              <a:latin typeface="Verdana"/>
              <a:cs typeface="Verdana"/>
            </a:endParaRPr>
          </a:p>
          <a:p>
            <a:pPr marL="414020" marR="5080" indent="-401320">
              <a:lnSpc>
                <a:spcPct val="120700"/>
              </a:lnSpc>
              <a:spcBef>
                <a:spcPts val="10"/>
              </a:spcBef>
            </a:pPr>
            <a:r>
              <a:rPr sz="3100" dirty="0">
                <a:latin typeface="Verdana"/>
                <a:cs typeface="Verdana"/>
              </a:rPr>
              <a:t>=</a:t>
            </a:r>
            <a:r>
              <a:rPr sz="3100" spc="-25" dirty="0">
                <a:latin typeface="Verdana"/>
                <a:cs typeface="Verdana"/>
              </a:rPr>
              <a:t> </a:t>
            </a:r>
            <a:r>
              <a:rPr sz="3100" spc="-5" dirty="0">
                <a:latin typeface="Verdana"/>
                <a:cs typeface="Verdana"/>
              </a:rPr>
              <a:t>Total</a:t>
            </a:r>
            <a:r>
              <a:rPr sz="3100" spc="-25" dirty="0">
                <a:latin typeface="Verdana"/>
                <a:cs typeface="Verdana"/>
              </a:rPr>
              <a:t> </a:t>
            </a:r>
            <a:r>
              <a:rPr sz="3100" spc="-10" dirty="0">
                <a:latin typeface="Verdana"/>
                <a:cs typeface="Verdana"/>
              </a:rPr>
              <a:t>Revenue</a:t>
            </a:r>
            <a:r>
              <a:rPr sz="3100" spc="-25" dirty="0">
                <a:latin typeface="Verdana"/>
                <a:cs typeface="Verdana"/>
              </a:rPr>
              <a:t> </a:t>
            </a:r>
            <a:r>
              <a:rPr sz="3100" dirty="0">
                <a:latin typeface="Verdana"/>
                <a:cs typeface="Verdana"/>
              </a:rPr>
              <a:t>– </a:t>
            </a:r>
            <a:r>
              <a:rPr sz="3100" spc="-1075" dirty="0">
                <a:latin typeface="Verdana"/>
                <a:cs typeface="Verdana"/>
              </a:rPr>
              <a:t> </a:t>
            </a:r>
            <a:r>
              <a:rPr sz="3100" spc="-10" dirty="0">
                <a:latin typeface="Verdana"/>
                <a:cs typeface="Verdana"/>
              </a:rPr>
              <a:t>Economic</a:t>
            </a:r>
            <a:r>
              <a:rPr sz="3100" spc="-30" dirty="0">
                <a:latin typeface="Verdana"/>
                <a:cs typeface="Verdana"/>
              </a:rPr>
              <a:t> </a:t>
            </a:r>
            <a:r>
              <a:rPr sz="3100" spc="-5" dirty="0">
                <a:latin typeface="Verdana"/>
                <a:cs typeface="Verdana"/>
              </a:rPr>
              <a:t>Cost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0400" y="3415029"/>
            <a:ext cx="8012430" cy="2552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5740" marR="5080" indent="-193040">
              <a:lnSpc>
                <a:spcPct val="100000"/>
              </a:lnSpc>
              <a:spcBef>
                <a:spcPts val="100"/>
              </a:spcBef>
              <a:tabLst>
                <a:tab pos="3484245" algn="l"/>
                <a:tab pos="4359910" algn="l"/>
              </a:tabLst>
            </a:pPr>
            <a:r>
              <a:rPr sz="3100" b="1" spc="-10" dirty="0">
                <a:solidFill>
                  <a:srgbClr val="990000"/>
                </a:solidFill>
                <a:latin typeface="Verdana"/>
                <a:cs typeface="Verdana"/>
              </a:rPr>
              <a:t>Economic</a:t>
            </a:r>
            <a:r>
              <a:rPr sz="3100" b="1" dirty="0">
                <a:solidFill>
                  <a:srgbClr val="990000"/>
                </a:solidFill>
                <a:latin typeface="Verdana"/>
                <a:cs typeface="Verdana"/>
              </a:rPr>
              <a:t> </a:t>
            </a:r>
            <a:r>
              <a:rPr sz="3100" b="1" spc="-5" dirty="0">
                <a:solidFill>
                  <a:srgbClr val="990000"/>
                </a:solidFill>
                <a:latin typeface="Verdana"/>
                <a:cs typeface="Verdana"/>
              </a:rPr>
              <a:t>Cost	</a:t>
            </a:r>
            <a:r>
              <a:rPr sz="3100" dirty="0">
                <a:latin typeface="Verdana"/>
                <a:cs typeface="Verdana"/>
              </a:rPr>
              <a:t>=	</a:t>
            </a:r>
            <a:r>
              <a:rPr sz="3100" spc="-10" dirty="0">
                <a:latin typeface="Verdana"/>
                <a:cs typeface="Verdana"/>
              </a:rPr>
              <a:t>Accounting</a:t>
            </a:r>
            <a:r>
              <a:rPr sz="3100" spc="-40" dirty="0">
                <a:latin typeface="Verdana"/>
                <a:cs typeface="Verdana"/>
              </a:rPr>
              <a:t> </a:t>
            </a:r>
            <a:r>
              <a:rPr sz="3100" spc="-5" dirty="0">
                <a:latin typeface="Verdana"/>
                <a:cs typeface="Verdana"/>
              </a:rPr>
              <a:t>Cost</a:t>
            </a:r>
            <a:r>
              <a:rPr sz="3100" spc="-45" dirty="0">
                <a:latin typeface="Verdana"/>
                <a:cs typeface="Verdana"/>
              </a:rPr>
              <a:t> </a:t>
            </a:r>
            <a:r>
              <a:rPr sz="3100" dirty="0">
                <a:latin typeface="Verdana"/>
                <a:cs typeface="Verdana"/>
              </a:rPr>
              <a:t>+ </a:t>
            </a:r>
            <a:r>
              <a:rPr sz="3100" spc="-1075" dirty="0">
                <a:latin typeface="Verdana"/>
                <a:cs typeface="Verdana"/>
              </a:rPr>
              <a:t> </a:t>
            </a:r>
            <a:r>
              <a:rPr sz="3100" spc="-5" dirty="0">
                <a:latin typeface="Verdana"/>
                <a:cs typeface="Verdana"/>
              </a:rPr>
              <a:t>Opportunity Cost</a:t>
            </a:r>
            <a:r>
              <a:rPr sz="3100" dirty="0">
                <a:latin typeface="Verdana"/>
                <a:cs typeface="Verdana"/>
              </a:rPr>
              <a:t> </a:t>
            </a:r>
            <a:r>
              <a:rPr sz="3100" spc="-10" dirty="0">
                <a:latin typeface="Verdana"/>
                <a:cs typeface="Verdana"/>
              </a:rPr>
              <a:t>(Implicit</a:t>
            </a:r>
            <a:r>
              <a:rPr sz="3100" spc="-5" dirty="0">
                <a:latin typeface="Verdana"/>
                <a:cs typeface="Verdana"/>
              </a:rPr>
              <a:t> </a:t>
            </a:r>
            <a:r>
              <a:rPr sz="3100" spc="-10" dirty="0">
                <a:latin typeface="Verdana"/>
                <a:cs typeface="Verdana"/>
              </a:rPr>
              <a:t>Cost)</a:t>
            </a:r>
            <a:endParaRPr sz="3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Verdana"/>
              <a:cs typeface="Verdana"/>
            </a:endParaRPr>
          </a:p>
          <a:p>
            <a:pPr marL="205740" marR="1410335" indent="-193040">
              <a:lnSpc>
                <a:spcPct val="100000"/>
              </a:lnSpc>
            </a:pPr>
            <a:r>
              <a:rPr sz="3100" b="1" spc="-5" dirty="0">
                <a:solidFill>
                  <a:srgbClr val="990000"/>
                </a:solidFill>
                <a:latin typeface="Verdana"/>
                <a:cs typeface="Verdana"/>
              </a:rPr>
              <a:t>Accounting Cost </a:t>
            </a:r>
            <a:r>
              <a:rPr sz="3100" dirty="0">
                <a:latin typeface="Verdana"/>
                <a:cs typeface="Verdana"/>
              </a:rPr>
              <a:t>= </a:t>
            </a:r>
            <a:r>
              <a:rPr sz="3100" spc="-10" dirty="0">
                <a:latin typeface="Verdana"/>
                <a:cs typeface="Verdana"/>
              </a:rPr>
              <a:t>Explicit </a:t>
            </a:r>
            <a:r>
              <a:rPr sz="3100" spc="-5" dirty="0">
                <a:latin typeface="Verdana"/>
                <a:cs typeface="Verdana"/>
              </a:rPr>
              <a:t>Cost </a:t>
            </a:r>
            <a:r>
              <a:rPr sz="3100" spc="-1075" dirty="0">
                <a:latin typeface="Verdana"/>
                <a:cs typeface="Verdana"/>
              </a:rPr>
              <a:t> </a:t>
            </a:r>
            <a:r>
              <a:rPr sz="3100" spc="-5" dirty="0">
                <a:latin typeface="Verdana"/>
                <a:cs typeface="Verdana"/>
              </a:rPr>
              <a:t>(</a:t>
            </a:r>
            <a:r>
              <a:rPr sz="2100" b="1" spc="-5" dirty="0">
                <a:latin typeface="Verdana"/>
                <a:cs typeface="Verdana"/>
              </a:rPr>
              <a:t>Explicit</a:t>
            </a:r>
            <a:r>
              <a:rPr sz="2100" b="1" spc="-15" dirty="0">
                <a:latin typeface="Verdana"/>
                <a:cs typeface="Verdana"/>
              </a:rPr>
              <a:t> </a:t>
            </a:r>
            <a:r>
              <a:rPr sz="2100" b="1" dirty="0">
                <a:latin typeface="Verdana"/>
                <a:cs typeface="Verdana"/>
              </a:rPr>
              <a:t>Cash </a:t>
            </a:r>
            <a:r>
              <a:rPr sz="2100" b="1" spc="-5" dirty="0">
                <a:latin typeface="Verdana"/>
                <a:cs typeface="Verdana"/>
              </a:rPr>
              <a:t>outflow)</a:t>
            </a:r>
            <a:endParaRPr sz="2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16660" y="364490"/>
            <a:ext cx="67119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Profit</a:t>
            </a:r>
            <a:r>
              <a:rPr sz="3200" spc="-15" dirty="0"/>
              <a:t> </a:t>
            </a:r>
            <a:r>
              <a:rPr sz="3200" spc="-5" dirty="0"/>
              <a:t>as</a:t>
            </a:r>
            <a:r>
              <a:rPr sz="3200" spc="-20" dirty="0"/>
              <a:t> </a:t>
            </a:r>
            <a:r>
              <a:rPr sz="3200" dirty="0"/>
              <a:t>motive</a:t>
            </a:r>
            <a:r>
              <a:rPr sz="3200" spc="-25" dirty="0"/>
              <a:t> </a:t>
            </a:r>
            <a:r>
              <a:rPr sz="3200" dirty="0"/>
              <a:t>of</a:t>
            </a:r>
            <a:r>
              <a:rPr sz="3200" spc="-10" dirty="0"/>
              <a:t> </a:t>
            </a:r>
            <a:r>
              <a:rPr sz="3200" spc="-5" dirty="0"/>
              <a:t>Business</a:t>
            </a:r>
            <a:r>
              <a:rPr sz="3200" spc="15" dirty="0"/>
              <a:t> </a:t>
            </a:r>
            <a:r>
              <a:rPr sz="3200" dirty="0">
                <a:solidFill>
                  <a:srgbClr val="FFFFCC"/>
                </a:solidFill>
              </a:rPr>
              <a:t>:</a:t>
            </a:r>
            <a:endParaRPr sz="3200"/>
          </a:p>
        </p:txBody>
      </p:sp>
      <p:sp>
        <p:nvSpPr>
          <p:cNvPr id="7" name="object 7"/>
          <p:cNvSpPr txBox="1"/>
          <p:nvPr/>
        </p:nvSpPr>
        <p:spPr>
          <a:xfrm>
            <a:off x="307340" y="1781809"/>
            <a:ext cx="22720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990033"/>
                </a:solidFill>
                <a:latin typeface="Verdana"/>
                <a:cs typeface="Verdana"/>
              </a:rPr>
              <a:t>Example</a:t>
            </a:r>
            <a:r>
              <a:rPr sz="3200" b="1" spc="-80" dirty="0">
                <a:solidFill>
                  <a:srgbClr val="990033"/>
                </a:solidFill>
                <a:latin typeface="Verdana"/>
                <a:cs typeface="Verdana"/>
              </a:rPr>
              <a:t> </a:t>
            </a:r>
            <a:r>
              <a:rPr sz="3200" b="1" dirty="0">
                <a:solidFill>
                  <a:srgbClr val="990033"/>
                </a:solidFill>
                <a:latin typeface="Verdana"/>
                <a:cs typeface="Verdana"/>
              </a:rPr>
              <a:t>:</a:t>
            </a:r>
            <a:endParaRPr sz="320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745490" y="2850644"/>
          <a:ext cx="6000114" cy="1931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855"/>
                <a:gridCol w="857884"/>
                <a:gridCol w="2111375"/>
              </a:tblGrid>
              <a:tr h="661775">
                <a:tc>
                  <a:txBody>
                    <a:bodyPr/>
                    <a:lstStyle/>
                    <a:p>
                      <a:pPr marL="317500" indent="-285750">
                        <a:lnSpc>
                          <a:spcPct val="100000"/>
                        </a:lnSpc>
                        <a:spcBef>
                          <a:spcPts val="30"/>
                        </a:spcBef>
                        <a:buClr>
                          <a:srgbClr val="CC0000"/>
                        </a:buClr>
                        <a:buFont typeface="Century Gothic"/>
                        <a:buChar char="■"/>
                        <a:tabLst>
                          <a:tab pos="317500" algn="l"/>
                        </a:tabLst>
                      </a:pPr>
                      <a:r>
                        <a:rPr sz="2000" b="1" spc="-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Wages</a:t>
                      </a:r>
                      <a:r>
                        <a:rPr sz="2000" b="1" spc="-1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2000" b="1" spc="-1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helpers</a:t>
                      </a:r>
                      <a:endParaRPr sz="2000">
                        <a:latin typeface="Verdana"/>
                        <a:cs typeface="Verdana"/>
                      </a:endParaRPr>
                    </a:p>
                    <a:p>
                      <a:pPr marL="317500" indent="-285750">
                        <a:lnSpc>
                          <a:spcPct val="100000"/>
                        </a:lnSpc>
                        <a:spcBef>
                          <a:spcPts val="260"/>
                        </a:spcBef>
                        <a:buClr>
                          <a:srgbClr val="CC0000"/>
                        </a:buClr>
                        <a:buFont typeface="Century Gothic"/>
                        <a:buChar char="■"/>
                        <a:tabLst>
                          <a:tab pos="317500" algn="l"/>
                        </a:tabLst>
                      </a:pPr>
                      <a:r>
                        <a:rPr sz="2000" b="1" spc="-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Rent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5461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=</a:t>
                      </a:r>
                      <a:endParaRPr sz="2000">
                        <a:latin typeface="Verdana"/>
                        <a:cs typeface="Verdana"/>
                      </a:endParaRPr>
                    </a:p>
                    <a:p>
                      <a:pPr marR="5461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b="1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=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-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Rs.50,000/-</a:t>
                      </a:r>
                      <a:endParaRPr sz="2000">
                        <a:latin typeface="Verdana"/>
                        <a:cs typeface="Verdana"/>
                      </a:endParaRPr>
                    </a:p>
                    <a:p>
                      <a:pPr marL="3435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b="1" spc="-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Rs.12,000/-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3810" marB="0"/>
                </a:tc>
              </a:tr>
              <a:tr h="319957">
                <a:tc>
                  <a:txBody>
                    <a:bodyPr/>
                    <a:lstStyle/>
                    <a:p>
                      <a:pPr marL="317500" indent="-285750">
                        <a:lnSpc>
                          <a:spcPct val="100000"/>
                        </a:lnSpc>
                        <a:spcBef>
                          <a:spcPts val="120"/>
                        </a:spcBef>
                        <a:buClr>
                          <a:srgbClr val="CC0000"/>
                        </a:buClr>
                        <a:buFont typeface="Century Gothic"/>
                        <a:buChar char="■"/>
                        <a:tabLst>
                          <a:tab pos="317500" algn="l"/>
                        </a:tabLst>
                      </a:pPr>
                      <a:r>
                        <a:rPr sz="1900" b="1" spc="-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Cost</a:t>
                      </a:r>
                      <a:r>
                        <a:rPr sz="1900" b="1" spc="-4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1900" b="1" spc="-3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Cloth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900" b="1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=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900" b="1" spc="-10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Rs.26,000/-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T="15240" marB="0"/>
                </a:tc>
              </a:tr>
              <a:tr h="320944">
                <a:tc>
                  <a:txBody>
                    <a:bodyPr/>
                    <a:lstStyle/>
                    <a:p>
                      <a:pPr marL="317500" indent="-285750">
                        <a:lnSpc>
                          <a:spcPct val="100000"/>
                        </a:lnSpc>
                        <a:spcBef>
                          <a:spcPts val="130"/>
                        </a:spcBef>
                        <a:buClr>
                          <a:srgbClr val="CC0000"/>
                        </a:buClr>
                        <a:buFont typeface="Century Gothic"/>
                        <a:buChar char="■"/>
                        <a:tabLst>
                          <a:tab pos="317500" algn="l"/>
                        </a:tabLst>
                      </a:pPr>
                      <a:r>
                        <a:rPr sz="1900" b="1" spc="-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Other</a:t>
                      </a:r>
                      <a:r>
                        <a:rPr sz="1900" b="1" spc="-5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accessories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37147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900" b="1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=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900" b="1" spc="-10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Rs.5,000/-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T="16510" marB="0"/>
                </a:tc>
              </a:tr>
              <a:tr h="320405">
                <a:tc>
                  <a:txBody>
                    <a:bodyPr/>
                    <a:lstStyle/>
                    <a:p>
                      <a:pPr marL="317500" indent="-285750">
                        <a:lnSpc>
                          <a:spcPct val="100000"/>
                        </a:lnSpc>
                        <a:spcBef>
                          <a:spcPts val="125"/>
                        </a:spcBef>
                        <a:buClr>
                          <a:srgbClr val="CC0000"/>
                        </a:buClr>
                        <a:buFont typeface="Century Gothic"/>
                        <a:buChar char="■"/>
                        <a:tabLst>
                          <a:tab pos="317500" algn="l"/>
                        </a:tabLst>
                      </a:pPr>
                      <a:r>
                        <a:rPr sz="1900" b="1" spc="-5" dirty="0">
                          <a:latin typeface="Verdana"/>
                          <a:cs typeface="Verdana"/>
                        </a:rPr>
                        <a:t>Accounting</a:t>
                      </a:r>
                      <a:r>
                        <a:rPr sz="19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900" b="1" spc="-5" dirty="0">
                          <a:latin typeface="Verdana"/>
                          <a:cs typeface="Verdana"/>
                        </a:rPr>
                        <a:t>Cost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3492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900" b="1" dirty="0">
                          <a:latin typeface="Verdana"/>
                          <a:cs typeface="Verdana"/>
                        </a:rPr>
                        <a:t>=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900" b="1" spc="-10" dirty="0">
                          <a:latin typeface="Verdana"/>
                          <a:cs typeface="Verdana"/>
                        </a:rPr>
                        <a:t>Rs.93,000/-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T="15875" marB="0"/>
                </a:tc>
              </a:tr>
              <a:tr h="308417">
                <a:tc>
                  <a:txBody>
                    <a:bodyPr/>
                    <a:lstStyle/>
                    <a:p>
                      <a:pPr marL="317500" indent="-285750">
                        <a:lnSpc>
                          <a:spcPts val="2205"/>
                        </a:lnSpc>
                        <a:spcBef>
                          <a:spcPts val="120"/>
                        </a:spcBef>
                        <a:buClr>
                          <a:srgbClr val="CC0000"/>
                        </a:buClr>
                        <a:buFont typeface="Century Gothic"/>
                        <a:buChar char="■"/>
                        <a:tabLst>
                          <a:tab pos="317500" algn="l"/>
                        </a:tabLst>
                      </a:pPr>
                      <a:r>
                        <a:rPr sz="1900" b="1" spc="-10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Owner’s</a:t>
                      </a:r>
                      <a:r>
                        <a:rPr sz="1900" b="1" spc="-4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time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320040" algn="r">
                        <a:lnSpc>
                          <a:spcPts val="2205"/>
                        </a:lnSpc>
                        <a:spcBef>
                          <a:spcPts val="120"/>
                        </a:spcBef>
                      </a:pPr>
                      <a:r>
                        <a:rPr sz="1900" b="1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=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327660">
                        <a:lnSpc>
                          <a:spcPts val="2205"/>
                        </a:lnSpc>
                        <a:spcBef>
                          <a:spcPts val="120"/>
                        </a:spcBef>
                      </a:pPr>
                      <a:r>
                        <a:rPr sz="1900" b="1" spc="-10" dirty="0">
                          <a:solidFill>
                            <a:srgbClr val="336699"/>
                          </a:solidFill>
                          <a:latin typeface="Verdana"/>
                          <a:cs typeface="Verdana"/>
                        </a:rPr>
                        <a:t>Rs.20,000/-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T="1524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764540" y="4841240"/>
            <a:ext cx="227012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Century Gothic"/>
              <a:buChar char="■"/>
              <a:tabLst>
                <a:tab pos="298450" algn="l"/>
              </a:tabLst>
            </a:pPr>
            <a:r>
              <a:rPr sz="1900" b="1" spc="-10" dirty="0">
                <a:latin typeface="Verdana"/>
                <a:cs typeface="Verdana"/>
              </a:rPr>
              <a:t>Economic</a:t>
            </a:r>
            <a:r>
              <a:rPr sz="1900" b="1" spc="-60" dirty="0">
                <a:latin typeface="Verdana"/>
                <a:cs typeface="Verdana"/>
              </a:rPr>
              <a:t> </a:t>
            </a:r>
            <a:r>
              <a:rPr sz="1900" b="1" spc="-5" dirty="0">
                <a:latin typeface="Verdana"/>
                <a:cs typeface="Verdana"/>
              </a:rPr>
              <a:t>Cost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82720" y="4767579"/>
            <a:ext cx="4015740" cy="76708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380"/>
              </a:spcBef>
              <a:tabLst>
                <a:tab pos="941705" algn="l"/>
              </a:tabLst>
            </a:pPr>
            <a:r>
              <a:rPr sz="1900" b="1" dirty="0">
                <a:latin typeface="Verdana"/>
                <a:cs typeface="Verdana"/>
              </a:rPr>
              <a:t>=	</a:t>
            </a:r>
            <a:r>
              <a:rPr sz="1900" b="1" spc="-10" dirty="0">
                <a:latin typeface="Verdana"/>
                <a:cs typeface="Verdana"/>
              </a:rPr>
              <a:t>(Rs.93,000/+20,000</a:t>
            </a:r>
            <a:r>
              <a:rPr sz="2200" spc="-10" dirty="0">
                <a:latin typeface="Verdana"/>
                <a:cs typeface="Verdana"/>
              </a:rPr>
              <a:t>/)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  <a:tabLst>
                <a:tab pos="826135" algn="l"/>
              </a:tabLst>
            </a:pPr>
            <a:r>
              <a:rPr sz="2200" dirty="0">
                <a:latin typeface="Verdana"/>
                <a:cs typeface="Verdana"/>
              </a:rPr>
              <a:t>=	</a:t>
            </a:r>
            <a:r>
              <a:rPr sz="2200" spc="-5" dirty="0">
                <a:solidFill>
                  <a:srgbClr val="990033"/>
                </a:solidFill>
                <a:latin typeface="Verdana"/>
                <a:cs typeface="Verdana"/>
              </a:rPr>
              <a:t>(</a:t>
            </a:r>
            <a:r>
              <a:rPr sz="2200" b="1" spc="-5" dirty="0">
                <a:solidFill>
                  <a:srgbClr val="990033"/>
                </a:solidFill>
                <a:latin typeface="Verdana"/>
                <a:cs typeface="Verdana"/>
              </a:rPr>
              <a:t>Rs.113,000/-)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9525"/>
            <a:chOff x="609600" y="1561237"/>
            <a:chExt cx="7957820" cy="9525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7957820" cy="0"/>
            </a:xfrm>
            <a:custGeom>
              <a:avLst/>
              <a:gdLst/>
              <a:ahLst/>
              <a:cxnLst/>
              <a:rect l="l" t="t" r="r" b="b"/>
              <a:pathLst>
                <a:path w="7957820">
                  <a:moveTo>
                    <a:pt x="7957820" y="0"/>
                  </a:moveTo>
                  <a:lnTo>
                    <a:pt x="0" y="0"/>
                  </a:lnTo>
                  <a:lnTo>
                    <a:pt x="7957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0"/>
            </a:xfrm>
            <a:custGeom>
              <a:avLst/>
              <a:gdLst/>
              <a:ahLst/>
              <a:cxnLst/>
              <a:rect l="l" t="t" r="r" b="b"/>
              <a:pathLst>
                <a:path w="7957820">
                  <a:moveTo>
                    <a:pt x="0" y="0"/>
                  </a:moveTo>
                  <a:lnTo>
                    <a:pt x="7957820" y="0"/>
                  </a:lnTo>
                </a:path>
                <a:path w="795782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04289" y="304800"/>
            <a:ext cx="6370955" cy="1183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7370" marR="5080" indent="-180467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990000"/>
                </a:solidFill>
              </a:rPr>
              <a:t>Profit</a:t>
            </a:r>
            <a:r>
              <a:rPr spc="-45" dirty="0">
                <a:solidFill>
                  <a:srgbClr val="990000"/>
                </a:solidFill>
              </a:rPr>
              <a:t> </a:t>
            </a:r>
            <a:r>
              <a:rPr spc="-5" dirty="0">
                <a:solidFill>
                  <a:srgbClr val="990000"/>
                </a:solidFill>
              </a:rPr>
              <a:t>Maximizing</a:t>
            </a:r>
            <a:r>
              <a:rPr spc="-30" dirty="0">
                <a:solidFill>
                  <a:srgbClr val="990000"/>
                </a:solidFill>
              </a:rPr>
              <a:t> </a:t>
            </a:r>
            <a:r>
              <a:rPr spc="-5" dirty="0">
                <a:solidFill>
                  <a:srgbClr val="990000"/>
                </a:solidFill>
              </a:rPr>
              <a:t>Level </a:t>
            </a:r>
            <a:r>
              <a:rPr spc="-1285" dirty="0">
                <a:solidFill>
                  <a:srgbClr val="990000"/>
                </a:solidFill>
              </a:rPr>
              <a:t> </a:t>
            </a:r>
            <a:r>
              <a:rPr dirty="0">
                <a:solidFill>
                  <a:srgbClr val="990000"/>
                </a:solidFill>
              </a:rPr>
              <a:t>of</a:t>
            </a:r>
            <a:r>
              <a:rPr spc="-20" dirty="0">
                <a:solidFill>
                  <a:srgbClr val="990000"/>
                </a:solidFill>
              </a:rPr>
              <a:t> </a:t>
            </a:r>
            <a:r>
              <a:rPr spc="-5" dirty="0">
                <a:solidFill>
                  <a:srgbClr val="990000"/>
                </a:solidFill>
              </a:rPr>
              <a:t>Output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09600" y="1565910"/>
          <a:ext cx="7924798" cy="4606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8495"/>
                <a:gridCol w="2727325"/>
                <a:gridCol w="1342389"/>
                <a:gridCol w="1926589"/>
              </a:tblGrid>
              <a:tr h="8077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01716"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Q</a:t>
                      </a:r>
                      <a:endParaRPr sz="2600">
                        <a:latin typeface="Verdana"/>
                        <a:cs typeface="Verdana"/>
                      </a:endParaRPr>
                    </a:p>
                    <a:p>
                      <a:pPr marR="15240"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8636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TR</a:t>
                      </a:r>
                      <a:endParaRPr sz="2600">
                        <a:latin typeface="Verdana"/>
                        <a:cs typeface="Verdana"/>
                      </a:endParaRPr>
                    </a:p>
                    <a:p>
                      <a:pPr marL="871219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90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TC</a:t>
                      </a:r>
                      <a:endParaRPr sz="2600">
                        <a:latin typeface="Verdana"/>
                        <a:cs typeface="Verdana"/>
                      </a:endParaRPr>
                    </a:p>
                    <a:p>
                      <a:pPr marL="201295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70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32385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TR-TC</a:t>
                      </a:r>
                      <a:endParaRPr sz="2600">
                        <a:latin typeface="Verdana"/>
                        <a:cs typeface="Verdana"/>
                      </a:endParaRPr>
                    </a:p>
                    <a:p>
                      <a:pPr marL="326390"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20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270" marB="0"/>
                </a:tc>
              </a:tr>
              <a:tr h="666114">
                <a:tc>
                  <a:txBody>
                    <a:bodyPr/>
                    <a:lstStyle/>
                    <a:p>
                      <a:pPr marR="1524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20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01600" marB="0"/>
                </a:tc>
                <a:tc>
                  <a:txBody>
                    <a:bodyPr/>
                    <a:lstStyle/>
                    <a:p>
                      <a:pPr marL="765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160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01600" marB="0"/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120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01600" marB="0"/>
                </a:tc>
                <a:tc>
                  <a:txBody>
                    <a:bodyPr/>
                    <a:lstStyle/>
                    <a:p>
                      <a:pPr marL="32639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01600" marB="0"/>
                </a:tc>
              </a:tr>
              <a:tr h="724535">
                <a:tc>
                  <a:txBody>
                    <a:bodyPr/>
                    <a:lstStyle/>
                    <a:p>
                      <a:pPr marR="1524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30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67005" marB="0"/>
                </a:tc>
                <a:tc>
                  <a:txBody>
                    <a:bodyPr/>
                    <a:lstStyle/>
                    <a:p>
                      <a:pPr marL="765810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210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67005" marB="0"/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150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67005" marB="0"/>
                </a:tc>
                <a:tc>
                  <a:txBody>
                    <a:bodyPr/>
                    <a:lstStyle/>
                    <a:p>
                      <a:pPr marL="32639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60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67005" marB="0"/>
                </a:tc>
              </a:tr>
              <a:tr h="727075">
                <a:tc>
                  <a:txBody>
                    <a:bodyPr/>
                    <a:lstStyle/>
                    <a:p>
                      <a:pPr marR="15240" algn="ctr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sz="2600" spc="-5" dirty="0">
                          <a:solidFill>
                            <a:srgbClr val="990033"/>
                          </a:solidFill>
                          <a:latin typeface="Verdana"/>
                          <a:cs typeface="Verdana"/>
                        </a:rPr>
                        <a:t>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60020" marB="0"/>
                </a:tc>
                <a:tc>
                  <a:txBody>
                    <a:bodyPr/>
                    <a:lstStyle/>
                    <a:p>
                      <a:pPr marL="765810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sz="2600" spc="-5" dirty="0">
                          <a:solidFill>
                            <a:srgbClr val="990033"/>
                          </a:solidFill>
                          <a:latin typeface="Verdana"/>
                          <a:cs typeface="Verdana"/>
                        </a:rPr>
                        <a:t>240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60020" marB="0"/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sz="2600" spc="-5" dirty="0">
                          <a:solidFill>
                            <a:srgbClr val="990033"/>
                          </a:solidFill>
                          <a:latin typeface="Verdana"/>
                          <a:cs typeface="Verdana"/>
                        </a:rPr>
                        <a:t>160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60020" marB="0"/>
                </a:tc>
                <a:tc>
                  <a:txBody>
                    <a:bodyPr/>
                    <a:lstStyle/>
                    <a:p>
                      <a:pPr marL="326390" algn="ctr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sz="2600" spc="-5" dirty="0">
                          <a:solidFill>
                            <a:srgbClr val="990033"/>
                          </a:solidFill>
                          <a:latin typeface="Verdana"/>
                          <a:cs typeface="Verdana"/>
                        </a:rPr>
                        <a:t>80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60020" marB="0"/>
                </a:tc>
              </a:tr>
              <a:tr h="737235">
                <a:tc>
                  <a:txBody>
                    <a:bodyPr/>
                    <a:lstStyle/>
                    <a:p>
                      <a:pPr marR="15240" algn="ctr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50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69545" marB="0"/>
                </a:tc>
                <a:tc>
                  <a:txBody>
                    <a:bodyPr/>
                    <a:lstStyle/>
                    <a:p>
                      <a:pPr marL="76581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250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69545" marB="0"/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225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69545" marB="0"/>
                </a:tc>
                <a:tc>
                  <a:txBody>
                    <a:bodyPr/>
                    <a:lstStyle/>
                    <a:p>
                      <a:pPr marL="326390" algn="ctr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25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69545" marB="0"/>
                </a:tc>
              </a:tr>
              <a:tr h="568837">
                <a:tc>
                  <a:txBody>
                    <a:bodyPr/>
                    <a:lstStyle/>
                    <a:p>
                      <a:pPr marR="15240" algn="ctr">
                        <a:lnSpc>
                          <a:spcPts val="3040"/>
                        </a:lnSpc>
                        <a:spcBef>
                          <a:spcPts val="134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60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70180" marB="0">
                    <a:lnB w="6350">
                      <a:solidFill>
                        <a:srgbClr val="CC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5810">
                        <a:lnSpc>
                          <a:spcPts val="3040"/>
                        </a:lnSpc>
                        <a:spcBef>
                          <a:spcPts val="134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240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70180" marB="0">
                    <a:lnB w="6350">
                      <a:solidFill>
                        <a:srgbClr val="CC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3040"/>
                        </a:lnSpc>
                        <a:spcBef>
                          <a:spcPts val="134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300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70180" marB="0">
                    <a:lnB w="6350">
                      <a:solidFill>
                        <a:srgbClr val="CC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5120" algn="ctr">
                        <a:lnSpc>
                          <a:spcPts val="3040"/>
                        </a:lnSpc>
                        <a:spcBef>
                          <a:spcPts val="134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-60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170180" marB="0">
                    <a:lnB w="6350">
                      <a:solidFill>
                        <a:srgbClr val="CC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049520" y="566420"/>
            <a:ext cx="25825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" dirty="0">
                <a:solidFill>
                  <a:srgbClr val="000000"/>
                </a:solidFill>
                <a:latin typeface="Verdana"/>
                <a:cs typeface="Verdana"/>
              </a:rPr>
              <a:t>TR,</a:t>
            </a:r>
            <a:r>
              <a:rPr sz="3000" b="0" spc="-4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3000" b="0" spc="-5" dirty="0">
                <a:solidFill>
                  <a:srgbClr val="000000"/>
                </a:solidFill>
                <a:latin typeface="Verdana"/>
                <a:cs typeface="Verdana"/>
              </a:rPr>
              <a:t>TC,</a:t>
            </a:r>
            <a:r>
              <a:rPr sz="3000" b="0" spc="-3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3000" b="0" spc="-5" dirty="0">
                <a:solidFill>
                  <a:srgbClr val="000000"/>
                </a:solidFill>
                <a:latin typeface="Verdana"/>
                <a:cs typeface="Verdana"/>
              </a:rPr>
              <a:t>Profit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540" y="1836420"/>
            <a:ext cx="2667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625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endParaRPr sz="21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139" y="1863090"/>
            <a:ext cx="19177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The</a:t>
            </a:r>
            <a:r>
              <a:rPr sz="2100" b="1" spc="-5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quantity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3540" y="2181860"/>
            <a:ext cx="2656205" cy="800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">
              <a:lnSpc>
                <a:spcPct val="121000"/>
              </a:lnSpc>
              <a:spcBef>
                <a:spcPts val="100"/>
              </a:spcBef>
            </a:pP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at</a:t>
            </a:r>
            <a:r>
              <a:rPr sz="2100" b="1" spc="-1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which</a:t>
            </a:r>
            <a:r>
              <a:rPr sz="2100" b="1" spc="-2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profit</a:t>
            </a:r>
            <a:r>
              <a:rPr sz="2100" b="1" spc="-2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dirty="0">
                <a:solidFill>
                  <a:srgbClr val="336699"/>
                </a:solidFill>
                <a:latin typeface="Verdana"/>
                <a:cs typeface="Verdana"/>
              </a:rPr>
              <a:t>is </a:t>
            </a:r>
            <a:r>
              <a:rPr sz="2100" b="1" spc="-70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dirty="0">
                <a:solidFill>
                  <a:srgbClr val="336699"/>
                </a:solidFill>
                <a:latin typeface="Verdana"/>
                <a:cs typeface="Verdana"/>
              </a:rPr>
              <a:t>the</a:t>
            </a:r>
            <a:r>
              <a:rPr sz="2100" b="1" spc="-2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highest</a:t>
            </a:r>
            <a:r>
              <a:rPr sz="2100" b="1" spc="-10" dirty="0">
                <a:solidFill>
                  <a:srgbClr val="336699"/>
                </a:solidFill>
                <a:latin typeface="Verdana"/>
                <a:cs typeface="Verdana"/>
              </a:rPr>
              <a:t> 40.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3540" y="3382009"/>
            <a:ext cx="2667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625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endParaRPr sz="21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139" y="3409950"/>
            <a:ext cx="19850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Gap</a:t>
            </a:r>
            <a:r>
              <a:rPr sz="2100" b="1" spc="-8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between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3540" y="3728720"/>
            <a:ext cx="2726690" cy="800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1000"/>
              </a:lnSpc>
              <a:spcBef>
                <a:spcPts val="100"/>
              </a:spcBef>
            </a:pP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TR</a:t>
            </a:r>
            <a:r>
              <a:rPr sz="2100" b="1" spc="-2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dirty="0">
                <a:solidFill>
                  <a:srgbClr val="336699"/>
                </a:solidFill>
                <a:latin typeface="Verdana"/>
                <a:cs typeface="Verdana"/>
              </a:rPr>
              <a:t>and</a:t>
            </a:r>
            <a:r>
              <a:rPr sz="2100" b="1" spc="-2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TC</a:t>
            </a:r>
            <a:r>
              <a:rPr sz="2100" b="1" spc="-2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dirty="0">
                <a:solidFill>
                  <a:srgbClr val="336699"/>
                </a:solidFill>
                <a:latin typeface="Verdana"/>
                <a:cs typeface="Verdana"/>
              </a:rPr>
              <a:t>is</a:t>
            </a:r>
            <a:r>
              <a:rPr sz="2100" b="1" spc="-1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80</a:t>
            </a:r>
            <a:r>
              <a:rPr sz="2100" b="1" spc="-2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at </a:t>
            </a:r>
            <a:r>
              <a:rPr sz="2100" b="1" spc="-70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spc="-5" dirty="0">
                <a:solidFill>
                  <a:srgbClr val="336699"/>
                </a:solidFill>
                <a:latin typeface="Verdana"/>
                <a:cs typeface="Verdana"/>
              </a:rPr>
              <a:t>40</a:t>
            </a:r>
            <a:r>
              <a:rPr sz="2100" b="1" spc="-1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100" b="1" dirty="0">
                <a:solidFill>
                  <a:srgbClr val="336699"/>
                </a:solidFill>
                <a:latin typeface="Verdana"/>
                <a:cs typeface="Verdana"/>
              </a:rPr>
              <a:t>Q.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91000" y="685800"/>
            <a:ext cx="4572000" cy="5029200"/>
          </a:xfrm>
          <a:custGeom>
            <a:avLst/>
            <a:gdLst/>
            <a:ahLst/>
            <a:cxnLst/>
            <a:rect l="l" t="t" r="r" b="b"/>
            <a:pathLst>
              <a:path w="4572000" h="5029200">
                <a:moveTo>
                  <a:pt x="0" y="0"/>
                </a:moveTo>
                <a:lnTo>
                  <a:pt x="76200" y="5029200"/>
                </a:lnTo>
              </a:path>
              <a:path w="4572000" h="5029200">
                <a:moveTo>
                  <a:pt x="76200" y="4953000"/>
                </a:moveTo>
                <a:lnTo>
                  <a:pt x="4572000" y="4876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657600" y="871220"/>
            <a:ext cx="513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" dirty="0">
                <a:latin typeface="Verdana"/>
                <a:cs typeface="Verdana"/>
              </a:rPr>
              <a:t>3</a:t>
            </a:r>
            <a:r>
              <a:rPr sz="1800" b="1" spc="-5" dirty="0">
                <a:latin typeface="Verdana"/>
                <a:cs typeface="Verdana"/>
              </a:rPr>
              <a:t>50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58870" y="1482090"/>
            <a:ext cx="514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3</a:t>
            </a:r>
            <a:r>
              <a:rPr sz="1800" b="1" spc="5" dirty="0">
                <a:latin typeface="Verdana"/>
                <a:cs typeface="Verdana"/>
              </a:rPr>
              <a:t>0</a:t>
            </a:r>
            <a:r>
              <a:rPr sz="1800" b="1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57600" y="2014220"/>
            <a:ext cx="513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" dirty="0">
                <a:latin typeface="Verdana"/>
                <a:cs typeface="Verdana"/>
              </a:rPr>
              <a:t>2</a:t>
            </a:r>
            <a:r>
              <a:rPr sz="1800" b="1" spc="-5" dirty="0">
                <a:latin typeface="Verdana"/>
                <a:cs typeface="Verdana"/>
              </a:rPr>
              <a:t>50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67759" y="2928620"/>
            <a:ext cx="513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" dirty="0">
                <a:latin typeface="Verdana"/>
                <a:cs typeface="Verdana"/>
              </a:rPr>
              <a:t>2</a:t>
            </a:r>
            <a:r>
              <a:rPr sz="1800" b="1" spc="-5" dirty="0">
                <a:latin typeface="Verdana"/>
                <a:cs typeface="Verdana"/>
              </a:rPr>
              <a:t>00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35070" y="3614420"/>
            <a:ext cx="514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1</a:t>
            </a:r>
            <a:r>
              <a:rPr sz="1800" b="1" spc="5" dirty="0">
                <a:latin typeface="Verdana"/>
                <a:cs typeface="Verdana"/>
              </a:rPr>
              <a:t>5</a:t>
            </a:r>
            <a:r>
              <a:rPr sz="1800" b="1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35070" y="4271009"/>
            <a:ext cx="5124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100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12540" y="4834890"/>
            <a:ext cx="3517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" dirty="0">
                <a:latin typeface="Verdana"/>
                <a:cs typeface="Verdana"/>
              </a:rPr>
              <a:t>5</a:t>
            </a:r>
            <a:r>
              <a:rPr sz="1800" b="1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78300" y="5527040"/>
            <a:ext cx="2063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Verdana"/>
                <a:cs typeface="Verdana"/>
              </a:rPr>
              <a:t>0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49470" y="5596890"/>
            <a:ext cx="38608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Verdana"/>
                <a:cs typeface="Verdana"/>
              </a:rPr>
              <a:t>10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41340" y="5444489"/>
            <a:ext cx="3205480" cy="9398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300"/>
              </a:spcBef>
              <a:tabLst>
                <a:tab pos="685165" algn="l"/>
                <a:tab pos="1445895" algn="l"/>
                <a:tab pos="2207895" algn="l"/>
                <a:tab pos="2817495" algn="l"/>
              </a:tabLst>
            </a:pPr>
            <a:r>
              <a:rPr sz="2000" b="1" spc="5" dirty="0">
                <a:latin typeface="Verdana"/>
                <a:cs typeface="Verdana"/>
              </a:rPr>
              <a:t>2</a:t>
            </a:r>
            <a:r>
              <a:rPr sz="2000" b="1" dirty="0">
                <a:latin typeface="Verdana"/>
                <a:cs typeface="Verdana"/>
              </a:rPr>
              <a:t>0	</a:t>
            </a:r>
            <a:r>
              <a:rPr sz="2000" b="1" spc="5" dirty="0">
                <a:latin typeface="Verdana"/>
                <a:cs typeface="Verdana"/>
              </a:rPr>
              <a:t>3</a:t>
            </a:r>
            <a:r>
              <a:rPr sz="2000" b="1" dirty="0">
                <a:latin typeface="Verdana"/>
                <a:cs typeface="Verdana"/>
              </a:rPr>
              <a:t>0	</a:t>
            </a:r>
            <a:r>
              <a:rPr sz="2000" b="1" spc="5" dirty="0">
                <a:latin typeface="Verdana"/>
                <a:cs typeface="Verdana"/>
              </a:rPr>
              <a:t>4</a:t>
            </a:r>
            <a:r>
              <a:rPr sz="2000" b="1" dirty="0">
                <a:latin typeface="Verdana"/>
                <a:cs typeface="Verdana"/>
              </a:rPr>
              <a:t>0	</a:t>
            </a:r>
            <a:r>
              <a:rPr sz="2000" b="1" spc="-5" dirty="0">
                <a:latin typeface="Verdana"/>
                <a:cs typeface="Verdana"/>
              </a:rPr>
              <a:t>5</a:t>
            </a:r>
            <a:r>
              <a:rPr sz="2000" b="1" dirty="0">
                <a:latin typeface="Verdana"/>
                <a:cs typeface="Verdana"/>
              </a:rPr>
              <a:t>0	</a:t>
            </a:r>
            <a:r>
              <a:rPr sz="2000" b="1" spc="5" dirty="0">
                <a:latin typeface="Verdana"/>
                <a:cs typeface="Verdana"/>
              </a:rPr>
              <a:t>6</a:t>
            </a:r>
            <a:r>
              <a:rPr sz="2000" b="1" dirty="0">
                <a:latin typeface="Verdana"/>
                <a:cs typeface="Verdana"/>
              </a:rPr>
              <a:t>0</a:t>
            </a:r>
            <a:endParaRPr sz="2000">
              <a:latin typeface="Verdana"/>
              <a:cs typeface="Verdana"/>
            </a:endParaRPr>
          </a:p>
          <a:p>
            <a:pPr marR="48895" algn="r">
              <a:lnSpc>
                <a:spcPct val="100000"/>
              </a:lnSpc>
              <a:spcBef>
                <a:spcPts val="1200"/>
              </a:spcBef>
            </a:pPr>
            <a:r>
              <a:rPr sz="2000" b="1" spc="-5" dirty="0">
                <a:latin typeface="Verdana"/>
                <a:cs typeface="Verdana"/>
              </a:rPr>
              <a:t>Quantity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029200" y="1600200"/>
            <a:ext cx="3352800" cy="2946400"/>
          </a:xfrm>
          <a:custGeom>
            <a:avLst/>
            <a:gdLst/>
            <a:ahLst/>
            <a:cxnLst/>
            <a:rect l="l" t="t" r="r" b="b"/>
            <a:pathLst>
              <a:path w="3352800" h="2946400">
                <a:moveTo>
                  <a:pt x="0" y="2946400"/>
                </a:moveTo>
                <a:lnTo>
                  <a:pt x="39107" y="2899506"/>
                </a:lnTo>
                <a:lnTo>
                  <a:pt x="78208" y="2852626"/>
                </a:lnTo>
                <a:lnTo>
                  <a:pt x="117297" y="2805773"/>
                </a:lnTo>
                <a:lnTo>
                  <a:pt x="156367" y="2758958"/>
                </a:lnTo>
                <a:lnTo>
                  <a:pt x="195412" y="2712195"/>
                </a:lnTo>
                <a:lnTo>
                  <a:pt x="234426" y="2665495"/>
                </a:lnTo>
                <a:lnTo>
                  <a:pt x="273402" y="2618871"/>
                </a:lnTo>
                <a:lnTo>
                  <a:pt x="312334" y="2572336"/>
                </a:lnTo>
                <a:lnTo>
                  <a:pt x="351217" y="2525901"/>
                </a:lnTo>
                <a:lnTo>
                  <a:pt x="390043" y="2479580"/>
                </a:lnTo>
                <a:lnTo>
                  <a:pt x="428806" y="2433384"/>
                </a:lnTo>
                <a:lnTo>
                  <a:pt x="467501" y="2387325"/>
                </a:lnTo>
                <a:lnTo>
                  <a:pt x="506121" y="2341417"/>
                </a:lnTo>
                <a:lnTo>
                  <a:pt x="544659" y="2295672"/>
                </a:lnTo>
                <a:lnTo>
                  <a:pt x="583110" y="2250101"/>
                </a:lnTo>
                <a:lnTo>
                  <a:pt x="621468" y="2204718"/>
                </a:lnTo>
                <a:lnTo>
                  <a:pt x="659725" y="2159535"/>
                </a:lnTo>
                <a:lnTo>
                  <a:pt x="697876" y="2114564"/>
                </a:lnTo>
                <a:lnTo>
                  <a:pt x="735914" y="2069818"/>
                </a:lnTo>
                <a:lnTo>
                  <a:pt x="773834" y="2025308"/>
                </a:lnTo>
                <a:lnTo>
                  <a:pt x="811628" y="1981048"/>
                </a:lnTo>
                <a:lnTo>
                  <a:pt x="849291" y="1937050"/>
                </a:lnTo>
                <a:lnTo>
                  <a:pt x="886817" y="1893325"/>
                </a:lnTo>
                <a:lnTo>
                  <a:pt x="924199" y="1849887"/>
                </a:lnTo>
                <a:lnTo>
                  <a:pt x="961430" y="1806748"/>
                </a:lnTo>
                <a:lnTo>
                  <a:pt x="998506" y="1763920"/>
                </a:lnTo>
                <a:lnTo>
                  <a:pt x="1035419" y="1721416"/>
                </a:lnTo>
                <a:lnTo>
                  <a:pt x="1072163" y="1679248"/>
                </a:lnTo>
                <a:lnTo>
                  <a:pt x="1108732" y="1637428"/>
                </a:lnTo>
                <a:lnTo>
                  <a:pt x="1145120" y="1595969"/>
                </a:lnTo>
                <a:lnTo>
                  <a:pt x="1181320" y="1554883"/>
                </a:lnTo>
                <a:lnTo>
                  <a:pt x="1217326" y="1514183"/>
                </a:lnTo>
                <a:lnTo>
                  <a:pt x="1253132" y="1473880"/>
                </a:lnTo>
                <a:lnTo>
                  <a:pt x="1288732" y="1433988"/>
                </a:lnTo>
                <a:lnTo>
                  <a:pt x="1324119" y="1394519"/>
                </a:lnTo>
                <a:lnTo>
                  <a:pt x="1359288" y="1355484"/>
                </a:lnTo>
                <a:lnTo>
                  <a:pt x="1394231" y="1316898"/>
                </a:lnTo>
                <a:lnTo>
                  <a:pt x="1428943" y="1278771"/>
                </a:lnTo>
                <a:lnTo>
                  <a:pt x="1463418" y="1241116"/>
                </a:lnTo>
                <a:lnTo>
                  <a:pt x="1497648" y="1203946"/>
                </a:lnTo>
                <a:lnTo>
                  <a:pt x="1531629" y="1167272"/>
                </a:lnTo>
                <a:lnTo>
                  <a:pt x="1565353" y="1131109"/>
                </a:lnTo>
                <a:lnTo>
                  <a:pt x="1598814" y="1095466"/>
                </a:lnTo>
                <a:lnTo>
                  <a:pt x="1632007" y="1060359"/>
                </a:lnTo>
                <a:lnTo>
                  <a:pt x="1664925" y="1025797"/>
                </a:lnTo>
                <a:lnTo>
                  <a:pt x="1697561" y="991795"/>
                </a:lnTo>
                <a:lnTo>
                  <a:pt x="1729910" y="958363"/>
                </a:lnTo>
                <a:lnTo>
                  <a:pt x="1761964" y="925516"/>
                </a:lnTo>
                <a:lnTo>
                  <a:pt x="1793719" y="893265"/>
                </a:lnTo>
                <a:lnTo>
                  <a:pt x="1825167" y="861622"/>
                </a:lnTo>
                <a:lnTo>
                  <a:pt x="1856303" y="830599"/>
                </a:lnTo>
                <a:lnTo>
                  <a:pt x="1887120" y="800210"/>
                </a:lnTo>
                <a:lnTo>
                  <a:pt x="1917611" y="770467"/>
                </a:lnTo>
                <a:lnTo>
                  <a:pt x="1947772" y="741382"/>
                </a:lnTo>
                <a:lnTo>
                  <a:pt x="1977594" y="712967"/>
                </a:lnTo>
                <a:lnTo>
                  <a:pt x="2007073" y="685234"/>
                </a:lnTo>
                <a:lnTo>
                  <a:pt x="2036202" y="658197"/>
                </a:lnTo>
                <a:lnTo>
                  <a:pt x="2064974" y="631868"/>
                </a:lnTo>
                <a:lnTo>
                  <a:pt x="2093384" y="606258"/>
                </a:lnTo>
                <a:lnTo>
                  <a:pt x="2149090" y="557248"/>
                </a:lnTo>
                <a:lnTo>
                  <a:pt x="2203270" y="511266"/>
                </a:lnTo>
                <a:lnTo>
                  <a:pt x="2255876" y="468411"/>
                </a:lnTo>
                <a:lnTo>
                  <a:pt x="2306855" y="428783"/>
                </a:lnTo>
                <a:lnTo>
                  <a:pt x="2392477" y="367279"/>
                </a:lnTo>
                <a:lnTo>
                  <a:pt x="2450637" y="329511"/>
                </a:lnTo>
                <a:lnTo>
                  <a:pt x="2506300" y="296709"/>
                </a:lnTo>
                <a:lnTo>
                  <a:pt x="2559566" y="268673"/>
                </a:lnTo>
                <a:lnTo>
                  <a:pt x="2610535" y="245205"/>
                </a:lnTo>
                <a:lnTo>
                  <a:pt x="2659306" y="226107"/>
                </a:lnTo>
                <a:lnTo>
                  <a:pt x="2705980" y="211178"/>
                </a:lnTo>
                <a:lnTo>
                  <a:pt x="2750657" y="200222"/>
                </a:lnTo>
                <a:lnTo>
                  <a:pt x="2793435" y="193039"/>
                </a:lnTo>
                <a:lnTo>
                  <a:pt x="2834416" y="189432"/>
                </a:lnTo>
                <a:lnTo>
                  <a:pt x="2873698" y="189200"/>
                </a:lnTo>
                <a:lnTo>
                  <a:pt x="2911383" y="192146"/>
                </a:lnTo>
                <a:lnTo>
                  <a:pt x="2982357" y="206776"/>
                </a:lnTo>
                <a:lnTo>
                  <a:pt x="3048138" y="231734"/>
                </a:lnTo>
                <a:lnTo>
                  <a:pt x="3109524" y="265430"/>
                </a:lnTo>
                <a:lnTo>
                  <a:pt x="3167314" y="306275"/>
                </a:lnTo>
                <a:lnTo>
                  <a:pt x="3222308" y="352681"/>
                </a:lnTo>
                <a:lnTo>
                  <a:pt x="3275303" y="403060"/>
                </a:lnTo>
                <a:lnTo>
                  <a:pt x="3327101" y="455821"/>
                </a:lnTo>
                <a:lnTo>
                  <a:pt x="3352800" y="482600"/>
                </a:lnTo>
              </a:path>
              <a:path w="3352800" h="2946400">
                <a:moveTo>
                  <a:pt x="0" y="0"/>
                </a:moveTo>
                <a:lnTo>
                  <a:pt x="0" y="0"/>
                </a:lnTo>
              </a:path>
              <a:path w="3352800" h="2946400">
                <a:moveTo>
                  <a:pt x="3352800" y="2946400"/>
                </a:moveTo>
                <a:lnTo>
                  <a:pt x="3352800" y="29464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325870" y="2472690"/>
            <a:ext cx="2095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latin typeface="Verdana"/>
                <a:cs typeface="Verdana"/>
              </a:rPr>
              <a:t>.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858000" y="1863090"/>
            <a:ext cx="2095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latin typeface="Verdana"/>
                <a:cs typeface="Verdana"/>
              </a:rPr>
              <a:t>.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773669" y="1329690"/>
            <a:ext cx="1968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1140" dirty="0">
                <a:latin typeface="Verdana"/>
                <a:cs typeface="Verdana"/>
              </a:rPr>
              <a:t>.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953000" y="1447800"/>
            <a:ext cx="3352800" cy="3352800"/>
          </a:xfrm>
          <a:custGeom>
            <a:avLst/>
            <a:gdLst/>
            <a:ahLst/>
            <a:cxnLst/>
            <a:rect l="l" t="t" r="r" b="b"/>
            <a:pathLst>
              <a:path w="3352800" h="3352800">
                <a:moveTo>
                  <a:pt x="0" y="3352800"/>
                </a:moveTo>
                <a:lnTo>
                  <a:pt x="29942" y="3315497"/>
                </a:lnTo>
                <a:lnTo>
                  <a:pt x="67209" y="3275947"/>
                </a:lnTo>
                <a:lnTo>
                  <a:pt x="119127" y="3231903"/>
                </a:lnTo>
                <a:lnTo>
                  <a:pt x="152869" y="3207492"/>
                </a:lnTo>
                <a:lnTo>
                  <a:pt x="193021" y="3181115"/>
                </a:lnTo>
                <a:lnTo>
                  <a:pt x="240498" y="3152491"/>
                </a:lnTo>
                <a:lnTo>
                  <a:pt x="296215" y="3121338"/>
                </a:lnTo>
                <a:lnTo>
                  <a:pt x="361089" y="3087376"/>
                </a:lnTo>
                <a:lnTo>
                  <a:pt x="436036" y="3050323"/>
                </a:lnTo>
                <a:lnTo>
                  <a:pt x="521970" y="3009900"/>
                </a:lnTo>
                <a:lnTo>
                  <a:pt x="582688" y="2984665"/>
                </a:lnTo>
                <a:lnTo>
                  <a:pt x="650787" y="2960615"/>
                </a:lnTo>
                <a:lnTo>
                  <a:pt x="687378" y="2948923"/>
                </a:lnTo>
                <a:lnTo>
                  <a:pt x="725543" y="2937395"/>
                </a:lnTo>
                <a:lnTo>
                  <a:pt x="765192" y="2925985"/>
                </a:lnTo>
                <a:lnTo>
                  <a:pt x="806234" y="2914651"/>
                </a:lnTo>
                <a:lnTo>
                  <a:pt x="848578" y="2903347"/>
                </a:lnTo>
                <a:lnTo>
                  <a:pt x="892135" y="2892030"/>
                </a:lnTo>
                <a:lnTo>
                  <a:pt x="936814" y="2880655"/>
                </a:lnTo>
                <a:lnTo>
                  <a:pt x="982524" y="2869178"/>
                </a:lnTo>
                <a:lnTo>
                  <a:pt x="1029175" y="2857554"/>
                </a:lnTo>
                <a:lnTo>
                  <a:pt x="1076677" y="2845740"/>
                </a:lnTo>
                <a:lnTo>
                  <a:pt x="1124939" y="2833692"/>
                </a:lnTo>
                <a:lnTo>
                  <a:pt x="1173872" y="2821364"/>
                </a:lnTo>
                <a:lnTo>
                  <a:pt x="1223383" y="2808713"/>
                </a:lnTo>
                <a:lnTo>
                  <a:pt x="1273384" y="2795695"/>
                </a:lnTo>
                <a:lnTo>
                  <a:pt x="1323783" y="2782266"/>
                </a:lnTo>
                <a:lnTo>
                  <a:pt x="1374490" y="2768380"/>
                </a:lnTo>
                <a:lnTo>
                  <a:pt x="1425416" y="2753995"/>
                </a:lnTo>
                <a:lnTo>
                  <a:pt x="1476469" y="2739065"/>
                </a:lnTo>
                <a:lnTo>
                  <a:pt x="1527558" y="2723546"/>
                </a:lnTo>
                <a:lnTo>
                  <a:pt x="1578595" y="2707395"/>
                </a:lnTo>
                <a:lnTo>
                  <a:pt x="1629487" y="2690567"/>
                </a:lnTo>
                <a:lnTo>
                  <a:pt x="1680146" y="2673018"/>
                </a:lnTo>
                <a:lnTo>
                  <a:pt x="1730480" y="2654703"/>
                </a:lnTo>
                <a:lnTo>
                  <a:pt x="1780398" y="2635579"/>
                </a:lnTo>
                <a:lnTo>
                  <a:pt x="1829812" y="2615601"/>
                </a:lnTo>
                <a:lnTo>
                  <a:pt x="1878629" y="2594724"/>
                </a:lnTo>
                <a:lnTo>
                  <a:pt x="1926761" y="2572906"/>
                </a:lnTo>
                <a:lnTo>
                  <a:pt x="1974116" y="2550101"/>
                </a:lnTo>
                <a:lnTo>
                  <a:pt x="2020603" y="2526265"/>
                </a:lnTo>
                <a:lnTo>
                  <a:pt x="2066134" y="2501354"/>
                </a:lnTo>
                <a:lnTo>
                  <a:pt x="2110616" y="2475324"/>
                </a:lnTo>
                <a:lnTo>
                  <a:pt x="2153960" y="2448130"/>
                </a:lnTo>
                <a:lnTo>
                  <a:pt x="2196076" y="2419729"/>
                </a:lnTo>
                <a:lnTo>
                  <a:pt x="2236872" y="2390076"/>
                </a:lnTo>
                <a:lnTo>
                  <a:pt x="2276259" y="2359126"/>
                </a:lnTo>
                <a:lnTo>
                  <a:pt x="2314146" y="2326837"/>
                </a:lnTo>
                <a:lnTo>
                  <a:pt x="2350443" y="2293163"/>
                </a:lnTo>
                <a:lnTo>
                  <a:pt x="2385059" y="2258060"/>
                </a:lnTo>
                <a:lnTo>
                  <a:pt x="2413631" y="2226878"/>
                </a:lnTo>
                <a:lnTo>
                  <a:pt x="2441658" y="2194774"/>
                </a:lnTo>
                <a:lnTo>
                  <a:pt x="2469152" y="2161765"/>
                </a:lnTo>
                <a:lnTo>
                  <a:pt x="2496125" y="2127872"/>
                </a:lnTo>
                <a:lnTo>
                  <a:pt x="2522588" y="2093113"/>
                </a:lnTo>
                <a:lnTo>
                  <a:pt x="2548551" y="2057508"/>
                </a:lnTo>
                <a:lnTo>
                  <a:pt x="2574027" y="2021077"/>
                </a:lnTo>
                <a:lnTo>
                  <a:pt x="2599026" y="1983838"/>
                </a:lnTo>
                <a:lnTo>
                  <a:pt x="2623560" y="1945811"/>
                </a:lnTo>
                <a:lnTo>
                  <a:pt x="2647640" y="1907015"/>
                </a:lnTo>
                <a:lnTo>
                  <a:pt x="2671277" y="1867469"/>
                </a:lnTo>
                <a:lnTo>
                  <a:pt x="2694483" y="1827193"/>
                </a:lnTo>
                <a:lnTo>
                  <a:pt x="2717268" y="1786206"/>
                </a:lnTo>
                <a:lnTo>
                  <a:pt x="2739645" y="1744528"/>
                </a:lnTo>
                <a:lnTo>
                  <a:pt x="2761624" y="1702177"/>
                </a:lnTo>
                <a:lnTo>
                  <a:pt x="2783217" y="1659173"/>
                </a:lnTo>
                <a:lnTo>
                  <a:pt x="2804435" y="1615535"/>
                </a:lnTo>
                <a:lnTo>
                  <a:pt x="2825289" y="1571283"/>
                </a:lnTo>
                <a:lnTo>
                  <a:pt x="2845790" y="1526436"/>
                </a:lnTo>
                <a:lnTo>
                  <a:pt x="2865950" y="1481013"/>
                </a:lnTo>
                <a:lnTo>
                  <a:pt x="2885780" y="1435033"/>
                </a:lnTo>
                <a:lnTo>
                  <a:pt x="2905292" y="1388516"/>
                </a:lnTo>
                <a:lnTo>
                  <a:pt x="2924495" y="1341481"/>
                </a:lnTo>
                <a:lnTo>
                  <a:pt x="2943403" y="1293947"/>
                </a:lnTo>
                <a:lnTo>
                  <a:pt x="2962026" y="1245934"/>
                </a:lnTo>
                <a:lnTo>
                  <a:pt x="2980375" y="1197461"/>
                </a:lnTo>
                <a:lnTo>
                  <a:pt x="2998462" y="1148547"/>
                </a:lnTo>
                <a:lnTo>
                  <a:pt x="3016298" y="1099212"/>
                </a:lnTo>
                <a:lnTo>
                  <a:pt x="3033893" y="1049475"/>
                </a:lnTo>
                <a:lnTo>
                  <a:pt x="3051261" y="999355"/>
                </a:lnTo>
                <a:lnTo>
                  <a:pt x="3068411" y="948871"/>
                </a:lnTo>
                <a:lnTo>
                  <a:pt x="3085355" y="898043"/>
                </a:lnTo>
                <a:lnTo>
                  <a:pt x="3102104" y="846890"/>
                </a:lnTo>
                <a:lnTo>
                  <a:pt x="3118670" y="795431"/>
                </a:lnTo>
                <a:lnTo>
                  <a:pt x="3135063" y="743686"/>
                </a:lnTo>
                <a:lnTo>
                  <a:pt x="3151296" y="691674"/>
                </a:lnTo>
                <a:lnTo>
                  <a:pt x="3167378" y="639415"/>
                </a:lnTo>
                <a:lnTo>
                  <a:pt x="3183323" y="586926"/>
                </a:lnTo>
                <a:lnTo>
                  <a:pt x="3199140" y="534229"/>
                </a:lnTo>
                <a:lnTo>
                  <a:pt x="3214841" y="481342"/>
                </a:lnTo>
                <a:lnTo>
                  <a:pt x="3230438" y="428284"/>
                </a:lnTo>
                <a:lnTo>
                  <a:pt x="3245942" y="375075"/>
                </a:lnTo>
                <a:lnTo>
                  <a:pt x="3261363" y="321734"/>
                </a:lnTo>
                <a:lnTo>
                  <a:pt x="3276714" y="268281"/>
                </a:lnTo>
                <a:lnTo>
                  <a:pt x="3292005" y="214734"/>
                </a:lnTo>
                <a:lnTo>
                  <a:pt x="3307248" y="161113"/>
                </a:lnTo>
                <a:lnTo>
                  <a:pt x="3322454" y="107438"/>
                </a:lnTo>
                <a:lnTo>
                  <a:pt x="3337634" y="53727"/>
                </a:lnTo>
                <a:lnTo>
                  <a:pt x="3352800" y="0"/>
                </a:lnTo>
              </a:path>
              <a:path w="3352800" h="3352800">
                <a:moveTo>
                  <a:pt x="0" y="0"/>
                </a:moveTo>
                <a:lnTo>
                  <a:pt x="0" y="0"/>
                </a:lnTo>
              </a:path>
              <a:path w="3352800" h="3352800">
                <a:moveTo>
                  <a:pt x="3352800" y="3352800"/>
                </a:moveTo>
                <a:lnTo>
                  <a:pt x="3352800" y="3352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803140" y="4377690"/>
            <a:ext cx="2095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latin typeface="Verdana"/>
                <a:cs typeface="Verdana"/>
              </a:rPr>
              <a:t>.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40070" y="3079750"/>
            <a:ext cx="284480" cy="139954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710"/>
              </a:spcBef>
            </a:pPr>
            <a:r>
              <a:rPr sz="4000" b="1" dirty="0">
                <a:latin typeface="Verdana"/>
                <a:cs typeface="Verdana"/>
              </a:rPr>
              <a:t>.</a:t>
            </a:r>
            <a:endParaRPr sz="4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4000" b="1" dirty="0">
                <a:latin typeface="Verdana"/>
                <a:cs typeface="Verdana"/>
              </a:rPr>
              <a:t>.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402070" y="3615690"/>
            <a:ext cx="2095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latin typeface="Verdana"/>
                <a:cs typeface="Verdana"/>
              </a:rPr>
              <a:t>.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11669" y="3387090"/>
            <a:ext cx="2095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latin typeface="Verdana"/>
                <a:cs typeface="Verdana"/>
              </a:rPr>
              <a:t>.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697469" y="1558290"/>
            <a:ext cx="52133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990033"/>
                </a:solidFill>
                <a:latin typeface="Verdana"/>
                <a:cs typeface="Verdana"/>
              </a:rPr>
              <a:t>B</a:t>
            </a:r>
            <a:r>
              <a:rPr sz="1200" b="1" dirty="0">
                <a:solidFill>
                  <a:srgbClr val="990033"/>
                </a:solidFill>
                <a:latin typeface="Verdana"/>
                <a:cs typeface="Verdana"/>
              </a:rPr>
              <a:t>r</a:t>
            </a:r>
            <a:r>
              <a:rPr sz="1200" b="1" spc="-10" dirty="0">
                <a:solidFill>
                  <a:srgbClr val="990033"/>
                </a:solidFill>
                <a:latin typeface="Verdana"/>
                <a:cs typeface="Verdana"/>
              </a:rPr>
              <a:t>e</a:t>
            </a:r>
            <a:r>
              <a:rPr sz="1200" b="1" spc="-5" dirty="0">
                <a:solidFill>
                  <a:srgbClr val="990033"/>
                </a:solidFill>
                <a:latin typeface="Verdana"/>
                <a:cs typeface="Verdana"/>
              </a:rPr>
              <a:t>ak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697469" y="1739900"/>
            <a:ext cx="4337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990033"/>
                </a:solidFill>
                <a:latin typeface="Verdana"/>
                <a:cs typeface="Verdana"/>
              </a:rPr>
              <a:t>e</a:t>
            </a:r>
            <a:r>
              <a:rPr sz="1200" b="1" spc="-5" dirty="0">
                <a:solidFill>
                  <a:srgbClr val="990033"/>
                </a:solidFill>
                <a:latin typeface="Verdana"/>
                <a:cs typeface="Verdana"/>
              </a:rPr>
              <a:t>v</a:t>
            </a:r>
            <a:r>
              <a:rPr sz="1200" b="1" spc="-10" dirty="0">
                <a:solidFill>
                  <a:srgbClr val="990033"/>
                </a:solidFill>
                <a:latin typeface="Verdana"/>
                <a:cs typeface="Verdana"/>
              </a:rPr>
              <a:t>e</a:t>
            </a:r>
            <a:r>
              <a:rPr sz="1200" b="1" dirty="0">
                <a:solidFill>
                  <a:srgbClr val="990033"/>
                </a:solidFill>
                <a:latin typeface="Verdana"/>
                <a:cs typeface="Verdana"/>
              </a:rPr>
              <a:t>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697469" y="1881250"/>
            <a:ext cx="465455" cy="99821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1200" b="1" spc="-5" dirty="0">
                <a:solidFill>
                  <a:srgbClr val="990033"/>
                </a:solidFill>
                <a:latin typeface="Verdana"/>
                <a:cs typeface="Verdana"/>
              </a:rPr>
              <a:t>poi</a:t>
            </a:r>
            <a:r>
              <a:rPr sz="1200" b="1" spc="-10" dirty="0">
                <a:solidFill>
                  <a:srgbClr val="990033"/>
                </a:solidFill>
                <a:latin typeface="Verdana"/>
                <a:cs typeface="Verdana"/>
              </a:rPr>
              <a:t>n</a:t>
            </a:r>
            <a:r>
              <a:rPr sz="1200" b="1" dirty="0">
                <a:solidFill>
                  <a:srgbClr val="990033"/>
                </a:solidFill>
                <a:latin typeface="Verdana"/>
                <a:cs typeface="Verdana"/>
              </a:rPr>
              <a:t>t</a:t>
            </a:r>
            <a:endParaRPr sz="1200">
              <a:latin typeface="Verdana"/>
              <a:cs typeface="Verdana"/>
            </a:endParaRPr>
          </a:p>
          <a:p>
            <a:pPr marL="86995">
              <a:lnSpc>
                <a:spcPct val="100000"/>
              </a:lnSpc>
              <a:spcBef>
                <a:spcPts val="1090"/>
              </a:spcBef>
            </a:pPr>
            <a:r>
              <a:rPr sz="4000" b="1" dirty="0">
                <a:latin typeface="Verdana"/>
                <a:cs typeface="Verdana"/>
              </a:rPr>
              <a:t>.</a:t>
            </a:r>
            <a:endParaRPr sz="4000">
              <a:latin typeface="Verdana"/>
              <a:cs typeface="Verdana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6976109" y="2362200"/>
            <a:ext cx="144780" cy="1447800"/>
            <a:chOff x="6976109" y="2362200"/>
            <a:chExt cx="144780" cy="1447800"/>
          </a:xfrm>
        </p:grpSpPr>
        <p:sp>
          <p:nvSpPr>
            <p:cNvPr id="37" name="object 37"/>
            <p:cNvSpPr/>
            <p:nvPr/>
          </p:nvSpPr>
          <p:spPr>
            <a:xfrm>
              <a:off x="7014209" y="2433319"/>
              <a:ext cx="68580" cy="1305560"/>
            </a:xfrm>
            <a:custGeom>
              <a:avLst/>
              <a:gdLst/>
              <a:ahLst/>
              <a:cxnLst/>
              <a:rect l="l" t="t" r="r" b="b"/>
              <a:pathLst>
                <a:path w="68579" h="1305560">
                  <a:moveTo>
                    <a:pt x="0" y="0"/>
                  </a:moveTo>
                  <a:lnTo>
                    <a:pt x="68580" y="130555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976110" y="2362199"/>
              <a:ext cx="144780" cy="1447800"/>
            </a:xfrm>
            <a:custGeom>
              <a:avLst/>
              <a:gdLst/>
              <a:ahLst/>
              <a:cxnLst/>
              <a:rect l="l" t="t" r="r" b="b"/>
              <a:pathLst>
                <a:path w="144779" h="1447800">
                  <a:moveTo>
                    <a:pt x="76200" y="73660"/>
                  </a:moveTo>
                  <a:lnTo>
                    <a:pt x="34290" y="0"/>
                  </a:lnTo>
                  <a:lnTo>
                    <a:pt x="0" y="77470"/>
                  </a:lnTo>
                  <a:lnTo>
                    <a:pt x="76200" y="73660"/>
                  </a:lnTo>
                  <a:close/>
                </a:path>
                <a:path w="144779" h="1447800">
                  <a:moveTo>
                    <a:pt x="144780" y="1370330"/>
                  </a:moveTo>
                  <a:lnTo>
                    <a:pt x="68580" y="1374140"/>
                  </a:lnTo>
                  <a:lnTo>
                    <a:pt x="110490" y="1447800"/>
                  </a:lnTo>
                  <a:lnTo>
                    <a:pt x="144780" y="13703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8204200" y="669290"/>
            <a:ext cx="4743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6000" b="1" spc="-1260" baseline="-30555" dirty="0">
                <a:latin typeface="Verdana"/>
                <a:cs typeface="Verdana"/>
              </a:rPr>
              <a:t>.</a:t>
            </a:r>
            <a:r>
              <a:rPr sz="1800" b="1" spc="-10" dirty="0">
                <a:latin typeface="Verdana"/>
                <a:cs typeface="Verdana"/>
              </a:rPr>
              <a:t>T</a:t>
            </a:r>
            <a:r>
              <a:rPr sz="1800" b="1" dirty="0">
                <a:latin typeface="Verdana"/>
                <a:cs typeface="Verdana"/>
              </a:rPr>
              <a:t>C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520430" y="1945640"/>
            <a:ext cx="3981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Verdana"/>
                <a:cs typeface="Verdana"/>
              </a:rPr>
              <a:t>TR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528570" y="792479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34945" algn="l"/>
              </a:tabLst>
            </a:pPr>
            <a:r>
              <a:rPr sz="4400" spc="-5" dirty="0"/>
              <a:t>Concept	of</a:t>
            </a:r>
            <a:r>
              <a:rPr sz="4400" spc="-85" dirty="0"/>
              <a:t> </a:t>
            </a:r>
            <a:r>
              <a:rPr sz="4400" spc="-5" dirty="0"/>
              <a:t>Cost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421640" y="1785620"/>
            <a:ext cx="8290559" cy="441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700" marR="43180" indent="-46990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Century Gothic"/>
              <a:buChar char="□"/>
              <a:tabLst>
                <a:tab pos="520065" algn="l"/>
                <a:tab pos="520700" algn="l"/>
                <a:tab pos="2221230" algn="l"/>
                <a:tab pos="3883660" algn="l"/>
                <a:tab pos="4558665" algn="l"/>
                <a:tab pos="5331460" algn="l"/>
                <a:tab pos="6757034" algn="l"/>
                <a:tab pos="7333615" algn="l"/>
              </a:tabLst>
            </a:pP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E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x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p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ens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e	i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n</a:t>
            </a:r>
            <a:r>
              <a:rPr sz="2800" b="1" spc="10" dirty="0">
                <a:solidFill>
                  <a:srgbClr val="336699"/>
                </a:solidFill>
                <a:latin typeface="Arial"/>
                <a:cs typeface="Arial"/>
              </a:rPr>
              <a:t>c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u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rr</a:t>
            </a:r>
            <a:r>
              <a:rPr sz="2800" b="1" spc="10" dirty="0">
                <a:solidFill>
                  <a:srgbClr val="336699"/>
                </a:solidFill>
                <a:latin typeface="Arial"/>
                <a:cs typeface="Arial"/>
              </a:rPr>
              <a:t>e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d	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o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n	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th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e	</a:t>
            </a:r>
            <a:r>
              <a:rPr sz="2800" b="1" spc="5" dirty="0">
                <a:solidFill>
                  <a:srgbClr val="336699"/>
                </a:solidFill>
                <a:latin typeface="Arial"/>
                <a:cs typeface="Arial"/>
              </a:rPr>
              <a:t>f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actor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s	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o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f	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p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r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o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d-  uction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is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known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as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the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cost of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production.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Century Gothic"/>
              <a:buChar char="□"/>
            </a:pPr>
            <a:endParaRPr sz="4100">
              <a:latin typeface="Arial"/>
              <a:cs typeface="Arial"/>
            </a:endParaRPr>
          </a:p>
          <a:p>
            <a:pPr marL="520700" indent="-469900">
              <a:lnSpc>
                <a:spcPct val="100000"/>
              </a:lnSpc>
              <a:buClr>
                <a:srgbClr val="CC0000"/>
              </a:buClr>
              <a:buFont typeface="Century Gothic"/>
              <a:buChar char="□"/>
              <a:tabLst>
                <a:tab pos="520065" algn="l"/>
                <a:tab pos="520700" algn="l"/>
              </a:tabLst>
            </a:pP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Costs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are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taken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as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function</a:t>
            </a:r>
            <a:r>
              <a:rPr sz="2800" b="1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of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output.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Century Gothic"/>
              <a:buChar char="□"/>
            </a:pPr>
            <a:endParaRPr sz="4100">
              <a:latin typeface="Arial"/>
              <a:cs typeface="Arial"/>
            </a:endParaRPr>
          </a:p>
          <a:p>
            <a:pPr marL="520700" indent="-469900">
              <a:lnSpc>
                <a:spcPct val="100000"/>
              </a:lnSpc>
              <a:buClr>
                <a:srgbClr val="CC0000"/>
              </a:buClr>
              <a:buFont typeface="Century Gothic"/>
              <a:buChar char="□"/>
              <a:tabLst>
                <a:tab pos="520065" algn="l"/>
                <a:tab pos="520700" algn="l"/>
              </a:tabLst>
            </a:pP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Cost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is</a:t>
            </a:r>
            <a:r>
              <a:rPr sz="28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categorized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in</a:t>
            </a:r>
            <a:r>
              <a:rPr sz="2800" b="1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two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part. As: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CC0000"/>
              </a:buClr>
              <a:buFont typeface="Century Gothic"/>
              <a:buChar char="□"/>
            </a:pPr>
            <a:endParaRPr sz="4050">
              <a:latin typeface="Arial"/>
              <a:cs typeface="Arial"/>
            </a:endParaRPr>
          </a:p>
          <a:p>
            <a:pPr marL="958850" lvl="1" indent="-437515">
              <a:lnSpc>
                <a:spcPct val="100000"/>
              </a:lnSpc>
              <a:buClr>
                <a:srgbClr val="CC0000"/>
              </a:buClr>
              <a:buFont typeface="Century Gothic"/>
              <a:buChar char="■"/>
              <a:tabLst>
                <a:tab pos="958215" algn="l"/>
                <a:tab pos="958850" algn="l"/>
              </a:tabLst>
            </a:pP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Economic</a:t>
            </a:r>
            <a:r>
              <a:rPr sz="2600" b="1" spc="-4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Cost</a:t>
            </a:r>
            <a:endParaRPr sz="2600">
              <a:latin typeface="Arial"/>
              <a:cs typeface="Arial"/>
            </a:endParaRPr>
          </a:p>
          <a:p>
            <a:pPr marL="958850" lvl="1" indent="-437515">
              <a:lnSpc>
                <a:spcPct val="100000"/>
              </a:lnSpc>
              <a:spcBef>
                <a:spcPts val="640"/>
              </a:spcBef>
              <a:buClr>
                <a:srgbClr val="CC0000"/>
              </a:buClr>
              <a:buFont typeface="Century Gothic"/>
              <a:buChar char="■"/>
              <a:tabLst>
                <a:tab pos="958215" algn="l"/>
                <a:tab pos="958850" algn="l"/>
              </a:tabLst>
            </a:pP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Accounting</a:t>
            </a:r>
            <a:r>
              <a:rPr sz="2600" b="1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Cost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6250" y="429259"/>
            <a:ext cx="800735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Economies</a:t>
            </a:r>
            <a:r>
              <a:rPr spc="-3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spc="-5" dirty="0"/>
              <a:t>Diseconomies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07059" y="1691640"/>
            <a:ext cx="7896225" cy="4050029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520700" indent="-469900">
              <a:lnSpc>
                <a:spcPct val="100000"/>
              </a:lnSpc>
              <a:spcBef>
                <a:spcPts val="840"/>
              </a:spcBef>
              <a:buClr>
                <a:srgbClr val="CC0000"/>
              </a:buClr>
              <a:buFont typeface="Century Gothic"/>
              <a:buChar char="□"/>
              <a:tabLst>
                <a:tab pos="520700" algn="l"/>
              </a:tabLst>
            </a:pPr>
            <a:r>
              <a:rPr sz="3000" b="1" spc="-5" dirty="0">
                <a:solidFill>
                  <a:srgbClr val="336699"/>
                </a:solidFill>
                <a:latin typeface="Arial"/>
                <a:cs typeface="Arial"/>
              </a:rPr>
              <a:t>Economies</a:t>
            </a:r>
            <a:r>
              <a:rPr sz="3000" b="1" spc="-3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36699"/>
                </a:solidFill>
                <a:latin typeface="Arial"/>
                <a:cs typeface="Arial"/>
              </a:rPr>
              <a:t>refers</a:t>
            </a:r>
            <a:r>
              <a:rPr sz="30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336699"/>
                </a:solidFill>
                <a:latin typeface="Arial"/>
                <a:cs typeface="Arial"/>
              </a:rPr>
              <a:t>to</a:t>
            </a:r>
            <a:r>
              <a:rPr sz="3000" b="1" spc="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990000"/>
                </a:solidFill>
                <a:latin typeface="Arial"/>
                <a:cs typeface="Arial"/>
              </a:rPr>
              <a:t>cost</a:t>
            </a:r>
            <a:r>
              <a:rPr sz="3000" b="1" spc="-1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990000"/>
                </a:solidFill>
                <a:latin typeface="Arial"/>
                <a:cs typeface="Arial"/>
              </a:rPr>
              <a:t>of</a:t>
            </a:r>
            <a:r>
              <a:rPr sz="3000" b="1" spc="-2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990000"/>
                </a:solidFill>
                <a:latin typeface="Arial"/>
                <a:cs typeface="Arial"/>
              </a:rPr>
              <a:t>advantages</a:t>
            </a:r>
            <a:r>
              <a:rPr sz="3000" b="1" dirty="0">
                <a:solidFill>
                  <a:srgbClr val="336699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 marL="520700" marR="220979" indent="-469900">
              <a:lnSpc>
                <a:spcPct val="100000"/>
              </a:lnSpc>
              <a:spcBef>
                <a:spcPts val="740"/>
              </a:spcBef>
              <a:buClr>
                <a:srgbClr val="CC0000"/>
              </a:buClr>
              <a:buFont typeface="Century Gothic"/>
              <a:buChar char="□"/>
              <a:tabLst>
                <a:tab pos="520700" algn="l"/>
              </a:tabLst>
            </a:pPr>
            <a:r>
              <a:rPr sz="3000" b="1" spc="-5" dirty="0">
                <a:solidFill>
                  <a:srgbClr val="336699"/>
                </a:solidFill>
                <a:latin typeface="Arial"/>
                <a:cs typeface="Arial"/>
              </a:rPr>
              <a:t>Cost</a:t>
            </a:r>
            <a:r>
              <a:rPr sz="30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36699"/>
                </a:solidFill>
                <a:latin typeface="Arial"/>
                <a:cs typeface="Arial"/>
              </a:rPr>
              <a:t>advantages</a:t>
            </a:r>
            <a:r>
              <a:rPr sz="30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36699"/>
                </a:solidFill>
                <a:latin typeface="Arial"/>
                <a:cs typeface="Arial"/>
              </a:rPr>
              <a:t>may</a:t>
            </a:r>
            <a:r>
              <a:rPr sz="30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36699"/>
                </a:solidFill>
                <a:latin typeface="Arial"/>
                <a:cs typeface="Arial"/>
              </a:rPr>
              <a:t>result</a:t>
            </a:r>
            <a:r>
              <a:rPr sz="30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36699"/>
                </a:solidFill>
                <a:latin typeface="Arial"/>
                <a:cs typeface="Arial"/>
              </a:rPr>
              <a:t>because</a:t>
            </a:r>
            <a:r>
              <a:rPr sz="30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336699"/>
                </a:solidFill>
                <a:latin typeface="Arial"/>
                <a:cs typeface="Arial"/>
              </a:rPr>
              <a:t>of </a:t>
            </a:r>
            <a:r>
              <a:rPr sz="3000" b="1" spc="-819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36699"/>
                </a:solidFill>
                <a:latin typeface="Arial"/>
                <a:cs typeface="Arial"/>
              </a:rPr>
              <a:t>two reasons: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Century Gothic"/>
              <a:buChar char="□"/>
            </a:pPr>
            <a:endParaRPr sz="3750">
              <a:latin typeface="Arial"/>
              <a:cs typeface="Arial"/>
            </a:endParaRPr>
          </a:p>
          <a:p>
            <a:pPr marL="979169" marR="1601470" lvl="1" indent="-457200">
              <a:lnSpc>
                <a:spcPct val="120800"/>
              </a:lnSpc>
              <a:buClr>
                <a:srgbClr val="CC0000"/>
              </a:buClr>
              <a:buFont typeface="Century Gothic"/>
              <a:buChar char="■"/>
              <a:tabLst>
                <a:tab pos="958215" algn="l"/>
                <a:tab pos="958850" algn="l"/>
              </a:tabLst>
            </a:pP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Extending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the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scale of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production </a:t>
            </a:r>
            <a:r>
              <a:rPr sz="2600" b="1" spc="-7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(Economies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of</a:t>
            </a:r>
            <a:r>
              <a:rPr sz="26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Scale)</a:t>
            </a:r>
            <a:endParaRPr sz="2600">
              <a:latin typeface="Arial"/>
              <a:cs typeface="Arial"/>
            </a:endParaRPr>
          </a:p>
          <a:p>
            <a:pPr marL="979169" marR="1546225" lvl="1" indent="-457200">
              <a:lnSpc>
                <a:spcPts val="3770"/>
              </a:lnSpc>
              <a:spcBef>
                <a:spcPts val="90"/>
              </a:spcBef>
              <a:buClr>
                <a:srgbClr val="CC0000"/>
              </a:buClr>
              <a:buFont typeface="Century Gothic"/>
              <a:buChar char="■"/>
              <a:tabLst>
                <a:tab pos="958215" algn="l"/>
                <a:tab pos="958850" algn="l"/>
              </a:tabLst>
            </a:pP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Exploring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the scope of production </a:t>
            </a:r>
            <a:r>
              <a:rPr sz="2600" b="1" spc="-7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(Economies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of</a:t>
            </a:r>
            <a:r>
              <a:rPr sz="26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Scope)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82369" y="200659"/>
            <a:ext cx="6779895" cy="1061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28925" marR="5080" indent="-2816860">
              <a:lnSpc>
                <a:spcPct val="100000"/>
              </a:lnSpc>
              <a:spcBef>
                <a:spcPts val="100"/>
              </a:spcBef>
            </a:pPr>
            <a:r>
              <a:rPr sz="3400" spc="-5" dirty="0">
                <a:latin typeface="Arial"/>
                <a:cs typeface="Arial"/>
              </a:rPr>
              <a:t>Economies and </a:t>
            </a:r>
            <a:r>
              <a:rPr sz="3400" spc="-10" dirty="0">
                <a:latin typeface="Arial"/>
                <a:cs typeface="Arial"/>
              </a:rPr>
              <a:t>Diseconomies </a:t>
            </a:r>
            <a:r>
              <a:rPr sz="3400" spc="-5" dirty="0">
                <a:latin typeface="Arial"/>
                <a:cs typeface="Arial"/>
              </a:rPr>
              <a:t>of </a:t>
            </a:r>
            <a:r>
              <a:rPr sz="3400" spc="-930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Scale</a:t>
            </a:r>
            <a:endParaRPr sz="3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340" y="1805940"/>
            <a:ext cx="3467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835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9650" y="1842770"/>
            <a:ext cx="77495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0780" algn="l"/>
                <a:tab pos="1538605" algn="l"/>
                <a:tab pos="3256279" algn="l"/>
                <a:tab pos="4107815" algn="l"/>
                <a:tab pos="5727700" algn="l"/>
                <a:tab pos="6330315" algn="l"/>
                <a:tab pos="7401559" algn="l"/>
              </a:tabLst>
            </a:pPr>
            <a:r>
              <a:rPr sz="2800" b="1" spc="25" dirty="0">
                <a:solidFill>
                  <a:srgbClr val="336699"/>
                </a:solidFill>
                <a:latin typeface="Arial"/>
                <a:cs typeface="Arial"/>
              </a:rPr>
              <a:t>W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h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e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n	a	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b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us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i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n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es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s	</a:t>
            </a:r>
            <a:r>
              <a:rPr sz="2800" b="1" spc="5" dirty="0">
                <a:solidFill>
                  <a:srgbClr val="336699"/>
                </a:solidFill>
                <a:latin typeface="Arial"/>
                <a:cs typeface="Arial"/>
              </a:rPr>
              <a:t>f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i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r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m	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ex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p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an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d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s	i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s	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sz="2800" b="1" spc="10" dirty="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2800" b="1" dirty="0">
                <a:solidFill>
                  <a:srgbClr val="990000"/>
                </a:solidFill>
                <a:latin typeface="Arial"/>
                <a:cs typeface="Arial"/>
              </a:rPr>
              <a:t>le	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of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0339" y="2269490"/>
            <a:ext cx="8627110" cy="3704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2600" marR="52069" algn="just">
              <a:lnSpc>
                <a:spcPct val="100000"/>
              </a:lnSpc>
              <a:spcBef>
                <a:spcPts val="100"/>
              </a:spcBef>
            </a:pP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production</a:t>
            </a:r>
            <a:r>
              <a:rPr sz="2800" b="1" spc="73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to</a:t>
            </a:r>
            <a:r>
              <a:rPr sz="2800" b="1" spc="72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earn</a:t>
            </a:r>
            <a:r>
              <a:rPr sz="2800" b="1" spc="74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profit,</a:t>
            </a:r>
            <a:r>
              <a:rPr sz="2800" b="1" spc="73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990000"/>
                </a:solidFill>
                <a:latin typeface="Arial"/>
                <a:cs typeface="Arial"/>
              </a:rPr>
              <a:t>it</a:t>
            </a:r>
            <a:r>
              <a:rPr sz="2800" b="1" spc="74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derives</a:t>
            </a:r>
            <a:r>
              <a:rPr sz="2800" b="1" spc="74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many </a:t>
            </a:r>
            <a:r>
              <a:rPr sz="2800" b="1" spc="-77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economies 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of large scale production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, which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in </a:t>
            </a:r>
            <a:r>
              <a:rPr sz="28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turn help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in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lowering the cost of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production and </a:t>
            </a:r>
            <a:r>
              <a:rPr sz="2800" b="1" spc="-76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increasing</a:t>
            </a:r>
            <a:r>
              <a:rPr sz="2800" b="1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its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productivity.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Arial"/>
              <a:cs typeface="Arial"/>
            </a:endParaRPr>
          </a:p>
          <a:p>
            <a:pPr marL="482600" marR="55880" indent="-342900">
              <a:lnSpc>
                <a:spcPct val="100000"/>
              </a:lnSpc>
              <a:tabLst>
                <a:tab pos="1753235" algn="l"/>
                <a:tab pos="2252980" algn="l"/>
                <a:tab pos="4095115" algn="l"/>
                <a:tab pos="5068570" algn="l"/>
                <a:tab pos="6127115" algn="l"/>
                <a:tab pos="7634605" algn="l"/>
              </a:tabLst>
            </a:pPr>
            <a:r>
              <a:rPr sz="4200" spc="1507" baseline="5952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2800" b="1" spc="10" dirty="0">
                <a:solidFill>
                  <a:srgbClr val="336699"/>
                </a:solidFill>
                <a:latin typeface="Arial"/>
                <a:cs typeface="Arial"/>
              </a:rPr>
              <a:t>W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he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n	a	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b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u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s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i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n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e</a:t>
            </a:r>
            <a:r>
              <a:rPr sz="2800" b="1" spc="10" dirty="0">
                <a:solidFill>
                  <a:srgbClr val="336699"/>
                </a:solidFill>
                <a:latin typeface="Arial"/>
                <a:cs typeface="Arial"/>
              </a:rPr>
              <a:t>s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s	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f</a:t>
            </a:r>
            <a:r>
              <a:rPr sz="2800" b="1" spc="5" dirty="0">
                <a:solidFill>
                  <a:srgbClr val="336699"/>
                </a:solidFill>
                <a:latin typeface="Arial"/>
                <a:cs typeface="Arial"/>
              </a:rPr>
              <a:t>i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r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m	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ove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r	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u</a:t>
            </a: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2800" b="1" spc="5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2800" b="1" dirty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2800" b="1" spc="5" dirty="0">
                <a:solidFill>
                  <a:srgbClr val="990000"/>
                </a:solidFill>
                <a:latin typeface="Arial"/>
                <a:cs typeface="Arial"/>
              </a:rPr>
              <a:t>z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2800" b="1" dirty="0">
                <a:solidFill>
                  <a:srgbClr val="990000"/>
                </a:solidFill>
                <a:latin typeface="Arial"/>
                <a:cs typeface="Arial"/>
              </a:rPr>
              <a:t>s	</a:t>
            </a:r>
            <a:r>
              <a:rPr sz="2800" b="1" spc="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2800" b="1" spc="-15" dirty="0">
                <a:solidFill>
                  <a:srgbClr val="990000"/>
                </a:solidFill>
                <a:latin typeface="Arial"/>
                <a:cs typeface="Arial"/>
              </a:rPr>
              <a:t>h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ese  economies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,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it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may</a:t>
            </a:r>
            <a:r>
              <a:rPr sz="2800" b="1" spc="-3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convert</a:t>
            </a: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into</a:t>
            </a:r>
            <a:r>
              <a:rPr sz="2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Arial"/>
                <a:cs typeface="Arial"/>
              </a:rPr>
              <a:t>diseconomies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  <a:p>
            <a:pPr marL="535940" algn="just">
              <a:lnSpc>
                <a:spcPct val="100000"/>
              </a:lnSpc>
              <a:spcBef>
                <a:spcPts val="700"/>
              </a:spcBef>
            </a:pP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cost</a:t>
            </a:r>
            <a:r>
              <a:rPr sz="2800" b="1" spc="-4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disadvantage.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E</a:t>
            </a:r>
            <a:r>
              <a:rPr spc="-5" dirty="0"/>
              <a:t>xam</a:t>
            </a:r>
            <a:r>
              <a:rPr spc="5" dirty="0"/>
              <a:t>p</a:t>
            </a:r>
            <a:r>
              <a:rPr spc="-15" dirty="0"/>
              <a:t>l</a:t>
            </a:r>
            <a:r>
              <a:rPr dirty="0"/>
              <a:t>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08940" y="1785620"/>
            <a:ext cx="8367395" cy="439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0" marR="30480" indent="-469900" algn="just">
              <a:lnSpc>
                <a:spcPct val="99900"/>
              </a:lnSpc>
              <a:spcBef>
                <a:spcPts val="100"/>
              </a:spcBef>
              <a:buClr>
                <a:srgbClr val="CC0000"/>
              </a:buClr>
              <a:buFont typeface="Century Gothic"/>
              <a:buChar char="□"/>
              <a:tabLst>
                <a:tab pos="533400" algn="l"/>
              </a:tabLst>
            </a:pP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Suppose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a</a:t>
            </a:r>
            <a:r>
              <a:rPr sz="28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trader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incurs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an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expenditure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of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 Rs.20,000/-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on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 installing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a</a:t>
            </a:r>
            <a:r>
              <a:rPr sz="28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stone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cutter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machine.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CC0000"/>
              </a:buClr>
              <a:buFont typeface="Century Gothic"/>
              <a:buChar char="□"/>
            </a:pPr>
            <a:endParaRPr sz="4100">
              <a:latin typeface="Arial"/>
              <a:cs typeface="Arial"/>
            </a:endParaRPr>
          </a:p>
          <a:p>
            <a:pPr marL="533400" indent="-469900">
              <a:lnSpc>
                <a:spcPct val="100000"/>
              </a:lnSpc>
              <a:buClr>
                <a:srgbClr val="CC0000"/>
              </a:buClr>
              <a:buFont typeface="Century Gothic"/>
              <a:buChar char="□"/>
              <a:tabLst>
                <a:tab pos="532765" algn="l"/>
                <a:tab pos="533400" algn="l"/>
              </a:tabLst>
            </a:pP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If he</a:t>
            </a:r>
            <a:r>
              <a:rPr sz="28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cuts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10,000</a:t>
            </a:r>
            <a:r>
              <a:rPr sz="2800" b="1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pieces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of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stone:</a:t>
            </a:r>
            <a:endParaRPr sz="2800">
              <a:latin typeface="Arial"/>
              <a:cs typeface="Arial"/>
            </a:endParaRPr>
          </a:p>
          <a:p>
            <a:pPr marL="1522095">
              <a:lnSpc>
                <a:spcPct val="100000"/>
              </a:lnSpc>
              <a:spcBef>
                <a:spcPts val="690"/>
              </a:spcBef>
              <a:tabLst>
                <a:tab pos="1991995" algn="l"/>
                <a:tab pos="5498465" algn="l"/>
              </a:tabLst>
            </a:pPr>
            <a:r>
              <a:rPr sz="4200" spc="1252" baseline="5952" dirty="0">
                <a:solidFill>
                  <a:srgbClr val="CC0000"/>
                </a:solidFill>
                <a:latin typeface="Century Gothic"/>
                <a:cs typeface="Century Gothic"/>
              </a:rPr>
              <a:t>□	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AFC=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20,000/10,000	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=</a:t>
            </a:r>
            <a:r>
              <a:rPr sz="2800" b="1" spc="-4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Rs.</a:t>
            </a:r>
            <a:r>
              <a:rPr sz="2800" b="1" spc="-3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2/-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100">
              <a:latin typeface="Arial"/>
              <a:cs typeface="Arial"/>
            </a:endParaRPr>
          </a:p>
          <a:p>
            <a:pPr marL="533400" indent="-469900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Font typeface="Century Gothic"/>
              <a:buChar char="□"/>
              <a:tabLst>
                <a:tab pos="532765" algn="l"/>
                <a:tab pos="533400" algn="l"/>
              </a:tabLst>
            </a:pP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If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he</a:t>
            </a:r>
            <a:r>
              <a:rPr sz="2800" b="1" spc="-3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cuts</a:t>
            </a:r>
            <a:r>
              <a:rPr sz="2800" b="1" spc="-3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20,000</a:t>
            </a:r>
            <a:r>
              <a:rPr sz="28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pieces</a:t>
            </a:r>
            <a:endParaRPr sz="2800">
              <a:latin typeface="Arial"/>
              <a:cs typeface="Arial"/>
            </a:endParaRPr>
          </a:p>
          <a:p>
            <a:pPr marL="200025">
              <a:lnSpc>
                <a:spcPct val="100000"/>
              </a:lnSpc>
              <a:spcBef>
                <a:spcPts val="690"/>
              </a:spcBef>
              <a:tabLst>
                <a:tab pos="1955164" algn="l"/>
                <a:tab pos="8124825" algn="l"/>
              </a:tabLst>
            </a:pPr>
            <a:r>
              <a:rPr sz="2800" u="sng" dirty="0">
                <a:solidFill>
                  <a:srgbClr val="336699"/>
                </a:solidFill>
                <a:uFill>
                  <a:solidFill>
                    <a:srgbClr val="CC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800" b="1" u="sng" spc="-10" dirty="0">
                <a:solidFill>
                  <a:srgbClr val="336699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AFC</a:t>
            </a:r>
            <a:r>
              <a:rPr sz="2800" b="1" u="sng" spc="-15" dirty="0">
                <a:solidFill>
                  <a:srgbClr val="336699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sng" dirty="0">
                <a:solidFill>
                  <a:srgbClr val="336699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=</a:t>
            </a:r>
            <a:r>
              <a:rPr sz="2800" b="1" u="sng" spc="-20" dirty="0">
                <a:solidFill>
                  <a:srgbClr val="336699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sng" spc="-5" dirty="0">
                <a:solidFill>
                  <a:srgbClr val="336699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20,000/20,000</a:t>
            </a:r>
            <a:r>
              <a:rPr sz="2800" b="1" u="sng" spc="-15" dirty="0">
                <a:solidFill>
                  <a:srgbClr val="336699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sng" dirty="0">
                <a:solidFill>
                  <a:srgbClr val="336699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=</a:t>
            </a:r>
            <a:r>
              <a:rPr sz="2800" b="1" u="sng" spc="-20" dirty="0">
                <a:solidFill>
                  <a:srgbClr val="336699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sng" spc="-5" dirty="0">
                <a:solidFill>
                  <a:srgbClr val="336699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</a:rPr>
              <a:t>Rs. 1/-	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78939" y="365759"/>
            <a:ext cx="56299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Sources</a:t>
            </a:r>
            <a:r>
              <a:rPr sz="3600" spc="-40" dirty="0"/>
              <a:t> </a:t>
            </a:r>
            <a:r>
              <a:rPr sz="3600" spc="-5" dirty="0"/>
              <a:t>of</a:t>
            </a:r>
            <a:r>
              <a:rPr sz="3600" spc="-30" dirty="0"/>
              <a:t> </a:t>
            </a:r>
            <a:r>
              <a:rPr sz="3600" spc="-5" dirty="0"/>
              <a:t>Economies</a:t>
            </a:r>
            <a:endParaRPr sz="3600"/>
          </a:p>
        </p:txBody>
      </p:sp>
      <p:sp>
        <p:nvSpPr>
          <p:cNvPr id="7" name="object 7"/>
          <p:cNvSpPr txBox="1"/>
          <p:nvPr/>
        </p:nvSpPr>
        <p:spPr>
          <a:xfrm>
            <a:off x="434340" y="1696720"/>
            <a:ext cx="8225155" cy="370459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508000" indent="-469900">
              <a:lnSpc>
                <a:spcPct val="100000"/>
              </a:lnSpc>
              <a:spcBef>
                <a:spcPts val="800"/>
              </a:spcBef>
              <a:buClr>
                <a:srgbClr val="CC0000"/>
              </a:buClr>
              <a:buFont typeface="Century Gothic"/>
              <a:buChar char="□"/>
              <a:tabLst>
                <a:tab pos="507365" algn="l"/>
                <a:tab pos="508000" algn="l"/>
              </a:tabLst>
            </a:pP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Specialization</a:t>
            </a:r>
            <a:r>
              <a:rPr sz="28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and</a:t>
            </a:r>
            <a:r>
              <a:rPr sz="2800" b="1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division</a:t>
            </a:r>
            <a:r>
              <a:rPr sz="28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of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Labor</a:t>
            </a:r>
            <a:endParaRPr sz="2800">
              <a:latin typeface="Arial"/>
              <a:cs typeface="Arial"/>
            </a:endParaRPr>
          </a:p>
          <a:p>
            <a:pPr marL="508000" marR="30480" indent="-469900">
              <a:lnSpc>
                <a:spcPct val="99900"/>
              </a:lnSpc>
              <a:spcBef>
                <a:spcPts val="700"/>
              </a:spcBef>
              <a:buClr>
                <a:srgbClr val="CC0000"/>
              </a:buClr>
              <a:buFont typeface="Century Gothic"/>
              <a:buChar char="□"/>
              <a:tabLst>
                <a:tab pos="507365" algn="l"/>
                <a:tab pos="508000" algn="l"/>
                <a:tab pos="4333875" algn="l"/>
              </a:tabLst>
            </a:pP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Technical</a:t>
            </a:r>
            <a:r>
              <a:rPr sz="2800" b="1" spc="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Economies	arises from the greater </a:t>
            </a:r>
            <a:r>
              <a:rPr sz="2800" b="1" spc="-76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efficiency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of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large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size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of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plants and capital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equipments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which large firms</a:t>
            </a:r>
            <a:r>
              <a:rPr sz="28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can afford</a:t>
            </a:r>
            <a:r>
              <a:rPr sz="28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not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 small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ones.</a:t>
            </a:r>
            <a:endParaRPr sz="2800">
              <a:latin typeface="Arial"/>
              <a:cs typeface="Arial"/>
            </a:endParaRPr>
          </a:p>
          <a:p>
            <a:pPr marL="508000" marR="410845" indent="-469900" algn="just">
              <a:lnSpc>
                <a:spcPct val="100000"/>
              </a:lnSpc>
              <a:spcBef>
                <a:spcPts val="700"/>
              </a:spcBef>
              <a:buClr>
                <a:srgbClr val="CC0000"/>
              </a:buClr>
              <a:buFont typeface="Century Gothic"/>
              <a:buChar char="□"/>
              <a:tabLst>
                <a:tab pos="508000" algn="l"/>
              </a:tabLst>
            </a:pP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Production Economies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-In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the case of large </a:t>
            </a:r>
            <a:r>
              <a:rPr sz="2800" b="1" spc="-76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firm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they can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obtain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backward and forward </a:t>
            </a:r>
            <a:r>
              <a:rPr sz="2800" b="1" spc="-76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linkages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on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 their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own.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840" y="261620"/>
            <a:ext cx="8061959" cy="6460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 marR="511175" indent="-342900" algn="just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Century Gothic"/>
              <a:buChar char="□"/>
              <a:tabLst>
                <a:tab pos="393700" algn="l"/>
              </a:tabLst>
            </a:pP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Managerial Economies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(managerial efficiency </a:t>
            </a:r>
            <a:r>
              <a:rPr sz="2600" b="1" spc="-7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increases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because</a:t>
            </a:r>
            <a:r>
              <a:rPr sz="2600" b="1" spc="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of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 separate</a:t>
            </a:r>
            <a:r>
              <a:rPr sz="2600" b="1" spc="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departments)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CC0000"/>
              </a:buClr>
              <a:buFont typeface="Century Gothic"/>
              <a:buChar char="□"/>
            </a:pPr>
            <a:endParaRPr sz="3800">
              <a:latin typeface="Arial"/>
              <a:cs typeface="Arial"/>
            </a:endParaRPr>
          </a:p>
          <a:p>
            <a:pPr marL="393700" marR="583565" indent="-342900" algn="just">
              <a:lnSpc>
                <a:spcPct val="100000"/>
              </a:lnSpc>
              <a:buClr>
                <a:srgbClr val="CC0000"/>
              </a:buClr>
              <a:buFont typeface="Century Gothic"/>
              <a:buChar char="□"/>
              <a:tabLst>
                <a:tab pos="393700" algn="l"/>
              </a:tabLst>
            </a:pP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Marketing Economies.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(Large firm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can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obtain </a:t>
            </a:r>
            <a:r>
              <a:rPr sz="2600" b="1" spc="-7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raw material </a:t>
            </a:r>
            <a:r>
              <a:rPr sz="2600" b="1" spc="5" dirty="0">
                <a:solidFill>
                  <a:srgbClr val="336699"/>
                </a:solidFill>
                <a:latin typeface="Arial"/>
                <a:cs typeface="Arial"/>
              </a:rPr>
              <a:t>at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low cost because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it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needed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in </a:t>
            </a:r>
            <a:r>
              <a:rPr sz="2600" b="1" spc="-7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bulk</a:t>
            </a:r>
            <a:r>
              <a:rPr sz="26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quantity.)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CC0000"/>
              </a:buClr>
              <a:buFont typeface="Century Gothic"/>
              <a:buChar char="□"/>
            </a:pPr>
            <a:endParaRPr sz="3800">
              <a:latin typeface="Arial"/>
              <a:cs typeface="Arial"/>
            </a:endParaRPr>
          </a:p>
          <a:p>
            <a:pPr marL="393700" marR="490855" indent="-342900">
              <a:lnSpc>
                <a:spcPct val="100000"/>
              </a:lnSpc>
              <a:buClr>
                <a:srgbClr val="CC0000"/>
              </a:buClr>
              <a:buFont typeface="Century Gothic"/>
              <a:buChar char="□"/>
              <a:tabLst>
                <a:tab pos="393700" algn="l"/>
              </a:tabLst>
            </a:pP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Financial Economies (Large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firm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with a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large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 asset base and good will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is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able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to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secure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the </a:t>
            </a:r>
            <a:r>
              <a:rPr sz="2600" b="1" spc="-7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necessary</a:t>
            </a:r>
            <a:r>
              <a:rPr sz="26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funds.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CC0000"/>
              </a:buClr>
              <a:buFont typeface="Century Gothic"/>
              <a:buChar char="□"/>
            </a:pPr>
            <a:endParaRPr sz="3800">
              <a:latin typeface="Arial"/>
              <a:cs typeface="Arial"/>
            </a:endParaRPr>
          </a:p>
          <a:p>
            <a:pPr marL="393700" marR="167005" indent="-342900">
              <a:lnSpc>
                <a:spcPct val="100000"/>
              </a:lnSpc>
              <a:buClr>
                <a:srgbClr val="CC0000"/>
              </a:buClr>
              <a:buFont typeface="Century Gothic"/>
              <a:buChar char="□"/>
              <a:tabLst>
                <a:tab pos="393700" algn="l"/>
                <a:tab pos="4398010" algn="l"/>
              </a:tabLst>
            </a:pP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Risk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and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Survival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Economies (at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the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point of </a:t>
            </a:r>
            <a:r>
              <a:rPr sz="26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stagnation</a:t>
            </a:r>
            <a:r>
              <a:rPr sz="2600" b="1" spc="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in</a:t>
            </a:r>
            <a:r>
              <a:rPr sz="26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demand</a:t>
            </a:r>
            <a:r>
              <a:rPr sz="2600" b="1" spc="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of	product</a:t>
            </a:r>
            <a:r>
              <a:rPr sz="26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large</a:t>
            </a:r>
            <a:r>
              <a:rPr sz="2600" b="1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firm</a:t>
            </a:r>
            <a:r>
              <a:rPr sz="2600" b="1" spc="-3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can</a:t>
            </a:r>
            <a:endParaRPr sz="2600">
              <a:latin typeface="Arial"/>
              <a:cs typeface="Arial"/>
            </a:endParaRPr>
          </a:p>
          <a:p>
            <a:pPr marL="393700" marR="17780" indent="-281940">
              <a:lnSpc>
                <a:spcPct val="100000"/>
              </a:lnSpc>
              <a:tabLst>
                <a:tab pos="393065" algn="l"/>
                <a:tab pos="8035925" algn="l"/>
              </a:tabLst>
            </a:pPr>
            <a:r>
              <a:rPr sz="2600" strike="sngStrike" dirty="0">
                <a:solidFill>
                  <a:srgbClr val="336699"/>
                </a:solidFill>
                <a:latin typeface="Times New Roman"/>
                <a:cs typeface="Times New Roman"/>
              </a:rPr>
              <a:t> 	</a:t>
            </a:r>
            <a:r>
              <a:rPr sz="2600" b="1" strike="sngStrike" spc="-5" dirty="0">
                <a:solidFill>
                  <a:srgbClr val="336699"/>
                </a:solidFill>
                <a:latin typeface="Arial"/>
                <a:cs typeface="Arial"/>
              </a:rPr>
              <a:t>enter</a:t>
            </a:r>
            <a:r>
              <a:rPr sz="2600" b="1" strike="sngStrike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trike="sngStrike" spc="-5" dirty="0">
                <a:solidFill>
                  <a:srgbClr val="336699"/>
                </a:solidFill>
                <a:latin typeface="Arial"/>
                <a:cs typeface="Arial"/>
              </a:rPr>
              <a:t>into</a:t>
            </a:r>
            <a:r>
              <a:rPr sz="2600" b="1" strike="sngStrike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trike="sngStrike" spc="-5" dirty="0">
                <a:solidFill>
                  <a:srgbClr val="336699"/>
                </a:solidFill>
                <a:latin typeface="Arial"/>
                <a:cs typeface="Arial"/>
              </a:rPr>
              <a:t>diversified</a:t>
            </a:r>
            <a:r>
              <a:rPr sz="2600" b="1" strike="sngStrike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trike="sngStrike" dirty="0">
                <a:solidFill>
                  <a:srgbClr val="336699"/>
                </a:solidFill>
                <a:latin typeface="Arial"/>
                <a:cs typeface="Arial"/>
              </a:rPr>
              <a:t>production but</a:t>
            </a:r>
            <a:r>
              <a:rPr sz="2600" b="1" strike="sngStrike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trike="sngStrike" dirty="0">
                <a:solidFill>
                  <a:srgbClr val="336699"/>
                </a:solidFill>
                <a:latin typeface="Arial"/>
                <a:cs typeface="Arial"/>
              </a:rPr>
              <a:t>small</a:t>
            </a:r>
            <a:r>
              <a:rPr sz="2600" b="1" strike="sngStrike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trike="sngStrike" spc="-5" dirty="0">
                <a:solidFill>
                  <a:srgbClr val="336699"/>
                </a:solidFill>
                <a:latin typeface="Arial"/>
                <a:cs typeface="Arial"/>
              </a:rPr>
              <a:t>firm </a:t>
            </a:r>
            <a:r>
              <a:rPr sz="2600" b="1" strike="sngStrike" dirty="0">
                <a:solidFill>
                  <a:srgbClr val="336699"/>
                </a:solidFill>
                <a:latin typeface="Arial"/>
                <a:cs typeface="Arial"/>
              </a:rPr>
              <a:t>	</a:t>
            </a:r>
            <a:r>
              <a:rPr sz="2600" b="1" strike="noStrike" dirty="0">
                <a:solidFill>
                  <a:srgbClr val="336699"/>
                </a:solidFill>
                <a:latin typeface="Arial"/>
                <a:cs typeface="Arial"/>
              </a:rPr>
              <a:t> can </a:t>
            </a:r>
            <a:r>
              <a:rPr sz="2600" b="1" strike="noStrike" spc="-5" dirty="0">
                <a:solidFill>
                  <a:srgbClr val="336699"/>
                </a:solidFill>
                <a:latin typeface="Arial"/>
                <a:cs typeface="Arial"/>
              </a:rPr>
              <a:t>not)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2000" y="1295400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idx="1"/>
          </p:nvPr>
        </p:nvSpPr>
        <p:spPr>
          <a:xfrm>
            <a:off x="609600" y="1447800"/>
            <a:ext cx="8077200" cy="38600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0480" algn="just">
              <a:lnSpc>
                <a:spcPct val="100000"/>
              </a:lnSpc>
              <a:spcBef>
                <a:spcPts val="100"/>
              </a:spcBef>
            </a:pPr>
            <a:r>
              <a:rPr sz="2000" spc="-5" smtClean="0"/>
              <a:t>gathering</a:t>
            </a:r>
            <a:r>
              <a:rPr sz="2000" spc="-5" dirty="0"/>
              <a:t>,</a:t>
            </a:r>
            <a:r>
              <a:rPr sz="2000" dirty="0"/>
              <a:t> </a:t>
            </a:r>
            <a:r>
              <a:rPr sz="2000" spc="-5" dirty="0"/>
              <a:t>organizing</a:t>
            </a:r>
            <a:r>
              <a:rPr sz="2000" dirty="0"/>
              <a:t> </a:t>
            </a:r>
            <a:r>
              <a:rPr sz="2000" spc="-5" dirty="0"/>
              <a:t>and</a:t>
            </a:r>
            <a:r>
              <a:rPr sz="2000" dirty="0"/>
              <a:t> </a:t>
            </a:r>
            <a:r>
              <a:rPr sz="2000" spc="-5" dirty="0"/>
              <a:t>reviewing</a:t>
            </a:r>
            <a:r>
              <a:rPr sz="2000" dirty="0"/>
              <a:t> </a:t>
            </a:r>
            <a:r>
              <a:rPr sz="2000" spc="-5" dirty="0"/>
              <a:t>information</a:t>
            </a:r>
            <a:r>
              <a:rPr sz="2000" dirty="0"/>
              <a:t> </a:t>
            </a:r>
            <a:r>
              <a:rPr sz="2000" spc="-5" dirty="0"/>
              <a:t>on</a:t>
            </a:r>
            <a:r>
              <a:rPr sz="2000" dirty="0"/>
              <a:t> </a:t>
            </a:r>
            <a:r>
              <a:rPr sz="2000" spc="-5" dirty="0"/>
              <a:t>all </a:t>
            </a:r>
            <a:r>
              <a:rPr sz="2000" dirty="0"/>
              <a:t> </a:t>
            </a:r>
            <a:r>
              <a:rPr sz="2000" spc="-5" dirty="0"/>
              <a:t>aspects </a:t>
            </a:r>
            <a:r>
              <a:rPr sz="2000" dirty="0"/>
              <a:t>of a </a:t>
            </a:r>
            <a:r>
              <a:rPr sz="2000" spc="-5" dirty="0"/>
              <a:t>large firm may increase more rapidly than </a:t>
            </a:r>
            <a:r>
              <a:rPr sz="2000" dirty="0"/>
              <a:t> </a:t>
            </a:r>
            <a:r>
              <a:rPr sz="2000" spc="-5" dirty="0"/>
              <a:t>output.</a:t>
            </a:r>
            <a:r>
              <a:rPr sz="2000" spc="55" dirty="0"/>
              <a:t> </a:t>
            </a:r>
            <a:r>
              <a:rPr sz="2000" spc="-5" dirty="0"/>
              <a:t>Managing</a:t>
            </a:r>
            <a:r>
              <a:rPr sz="2000" spc="60" dirty="0"/>
              <a:t> </a:t>
            </a:r>
            <a:r>
              <a:rPr sz="2000" spc="-5" dirty="0"/>
              <a:t>large</a:t>
            </a:r>
            <a:r>
              <a:rPr sz="2000" spc="65" dirty="0"/>
              <a:t> </a:t>
            </a:r>
            <a:r>
              <a:rPr sz="2000" spc="-5" dirty="0"/>
              <a:t>number</a:t>
            </a:r>
            <a:r>
              <a:rPr sz="2000" spc="55" dirty="0"/>
              <a:t> </a:t>
            </a:r>
            <a:r>
              <a:rPr sz="2000" spc="-5" dirty="0"/>
              <a:t>of</a:t>
            </a:r>
            <a:r>
              <a:rPr sz="2000" spc="55" dirty="0"/>
              <a:t> </a:t>
            </a:r>
            <a:r>
              <a:rPr sz="2000" spc="-5" dirty="0"/>
              <a:t>employee</a:t>
            </a:r>
            <a:r>
              <a:rPr sz="2000" spc="60" dirty="0"/>
              <a:t> </a:t>
            </a:r>
            <a:r>
              <a:rPr sz="2000" spc="-5" dirty="0"/>
              <a:t>is</a:t>
            </a:r>
            <a:r>
              <a:rPr sz="2000" spc="55" dirty="0"/>
              <a:t> </a:t>
            </a:r>
            <a:r>
              <a:rPr sz="2000" spc="-5" dirty="0"/>
              <a:t>also</a:t>
            </a:r>
            <a:r>
              <a:rPr sz="2000" spc="60" dirty="0"/>
              <a:t> </a:t>
            </a:r>
            <a:r>
              <a:rPr sz="2000" spc="-5" dirty="0"/>
              <a:t>costly.</a:t>
            </a:r>
          </a:p>
          <a:p>
            <a:pPr>
              <a:lnSpc>
                <a:spcPct val="100000"/>
              </a:lnSpc>
            </a:pPr>
            <a:endParaRPr sz="2000"/>
          </a:p>
          <a:p>
            <a:pPr marL="381000" marR="337185" indent="-342900">
              <a:lnSpc>
                <a:spcPct val="100000"/>
              </a:lnSpc>
              <a:buClr>
                <a:srgbClr val="CC0000"/>
              </a:buClr>
              <a:buFont typeface="Century Gothic"/>
              <a:buChar char="□"/>
              <a:tabLst>
                <a:tab pos="381000" algn="l"/>
              </a:tabLst>
            </a:pPr>
            <a:r>
              <a:rPr sz="2000" spc="-5" dirty="0"/>
              <a:t>Transportation Cost also</a:t>
            </a:r>
            <a:r>
              <a:rPr sz="2000" dirty="0"/>
              <a:t> </a:t>
            </a:r>
            <a:r>
              <a:rPr sz="2000" spc="-5" dirty="0"/>
              <a:t>one </a:t>
            </a:r>
            <a:r>
              <a:rPr sz="2000" dirty="0"/>
              <a:t>of</a:t>
            </a:r>
            <a:r>
              <a:rPr sz="2000" spc="-5" dirty="0"/>
              <a:t> the diseconomies</a:t>
            </a:r>
            <a:r>
              <a:rPr sz="2000" dirty="0"/>
              <a:t> as</a:t>
            </a:r>
            <a:r>
              <a:rPr sz="2000" spc="-5" dirty="0"/>
              <a:t> the </a:t>
            </a:r>
            <a:r>
              <a:rPr sz="2000" spc="-600" dirty="0"/>
              <a:t> </a:t>
            </a:r>
            <a:r>
              <a:rPr sz="2000" spc="-5" dirty="0"/>
              <a:t>Firm consolidates </a:t>
            </a:r>
            <a:r>
              <a:rPr sz="2000" dirty="0"/>
              <a:t>two or </a:t>
            </a:r>
            <a:r>
              <a:rPr sz="2000" spc="-5" dirty="0"/>
              <a:t>more geographically dispersed </a:t>
            </a:r>
            <a:r>
              <a:rPr sz="2000" spc="-600" dirty="0"/>
              <a:t> </a:t>
            </a:r>
            <a:r>
              <a:rPr sz="2000" spc="-5" dirty="0"/>
              <a:t>plants, production cost may decline but transportation </a:t>
            </a:r>
            <a:r>
              <a:rPr sz="2000" dirty="0"/>
              <a:t> </a:t>
            </a:r>
            <a:r>
              <a:rPr sz="2000" spc="-5" dirty="0"/>
              <a:t>cost</a:t>
            </a:r>
            <a:r>
              <a:rPr sz="2000" spc="-10" dirty="0"/>
              <a:t> </a:t>
            </a:r>
            <a:r>
              <a:rPr sz="2000" dirty="0"/>
              <a:t>will</a:t>
            </a:r>
            <a:r>
              <a:rPr sz="2000" spc="5" dirty="0"/>
              <a:t> </a:t>
            </a:r>
            <a:r>
              <a:rPr sz="2000" spc="-5" dirty="0"/>
              <a:t>increase.</a:t>
            </a:r>
            <a:endParaRPr sz="2000"/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Font typeface="Century Gothic"/>
              <a:buChar char="□"/>
            </a:pPr>
            <a:endParaRPr sz="2000"/>
          </a:p>
          <a:p>
            <a:pPr marL="381000" marR="65405" indent="-342900" algn="just">
              <a:lnSpc>
                <a:spcPct val="100000"/>
              </a:lnSpc>
              <a:buClr>
                <a:srgbClr val="CC0000"/>
              </a:buClr>
              <a:buFont typeface="Century Gothic"/>
              <a:buChar char="□"/>
              <a:tabLst>
                <a:tab pos="458470" algn="l"/>
              </a:tabLst>
            </a:pPr>
            <a:r>
              <a:rPr sz="2000" b="0" dirty="0">
                <a:solidFill>
                  <a:srgbClr val="000000"/>
                </a:solidFill>
              </a:rPr>
              <a:t>	</a:t>
            </a:r>
            <a:r>
              <a:rPr sz="2000" spc="-5" dirty="0"/>
              <a:t>Large firm need more labour resultantly </a:t>
            </a:r>
            <a:r>
              <a:rPr sz="2000" dirty="0"/>
              <a:t>to </a:t>
            </a:r>
            <a:r>
              <a:rPr sz="2000" spc="-5" dirty="0"/>
              <a:t>meet demand it </a:t>
            </a:r>
            <a:r>
              <a:rPr sz="2000" spc="-600" dirty="0"/>
              <a:t> </a:t>
            </a:r>
            <a:r>
              <a:rPr sz="2000" spc="-5" dirty="0"/>
              <a:t>has to pay higher </a:t>
            </a:r>
            <a:r>
              <a:rPr sz="2000" dirty="0"/>
              <a:t>wages </a:t>
            </a:r>
            <a:r>
              <a:rPr sz="2000" spc="-5" dirty="0"/>
              <a:t>which </a:t>
            </a:r>
            <a:r>
              <a:rPr sz="2000" dirty="0"/>
              <a:t>will </a:t>
            </a:r>
            <a:r>
              <a:rPr sz="2000" spc="-5" dirty="0"/>
              <a:t>offset other sources </a:t>
            </a:r>
            <a:r>
              <a:rPr sz="2000" dirty="0"/>
              <a:t>of </a:t>
            </a:r>
            <a:r>
              <a:rPr sz="2000" spc="5" dirty="0"/>
              <a:t> </a:t>
            </a:r>
            <a:r>
              <a:rPr sz="2000" spc="-5" dirty="0"/>
              <a:t>cost</a:t>
            </a:r>
            <a:r>
              <a:rPr sz="2000" spc="-10" dirty="0"/>
              <a:t> </a:t>
            </a:r>
            <a:r>
              <a:rPr sz="2000" spc="-5" dirty="0"/>
              <a:t>reduction.</a:t>
            </a:r>
            <a:endParaRPr sz="200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540" y="261620"/>
            <a:ext cx="49307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Source</a:t>
            </a:r>
            <a:r>
              <a:rPr sz="2800" spc="-20" dirty="0"/>
              <a:t> </a:t>
            </a:r>
            <a:r>
              <a:rPr sz="2800" spc="-5" dirty="0"/>
              <a:t>of</a:t>
            </a:r>
            <a:r>
              <a:rPr sz="2800" spc="-20" dirty="0"/>
              <a:t> </a:t>
            </a:r>
            <a:r>
              <a:rPr sz="2800" spc="-10" dirty="0"/>
              <a:t>Diseconomies:</a:t>
            </a:r>
            <a:endParaRPr sz="2800"/>
          </a:p>
        </p:txBody>
      </p:sp>
      <p:sp>
        <p:nvSpPr>
          <p:cNvPr id="7" name="object 7"/>
          <p:cNvSpPr txBox="1"/>
          <p:nvPr/>
        </p:nvSpPr>
        <p:spPr>
          <a:xfrm>
            <a:off x="381000" y="914400"/>
            <a:ext cx="193294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300" spc="982" baseline="6313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3300" spc="67" baseline="6313" dirty="0">
                <a:solidFill>
                  <a:srgbClr val="CC000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Inefficiency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38400" y="914400"/>
            <a:ext cx="6165548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8350" algn="l"/>
                <a:tab pos="2969260" algn="l"/>
                <a:tab pos="4333875" algn="l"/>
                <a:tab pos="4999355" algn="l"/>
                <a:tab pos="5820410" algn="l"/>
              </a:tabLst>
            </a:pP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o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f	M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an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a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ge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m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e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nt	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be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c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a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u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s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e	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th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e	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c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o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s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t	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o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f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52780" y="934720"/>
            <a:ext cx="483616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spc="-5" dirty="0"/>
              <a:t>Economies</a:t>
            </a:r>
            <a:r>
              <a:rPr sz="3400" spc="-55" dirty="0"/>
              <a:t> </a:t>
            </a:r>
            <a:r>
              <a:rPr sz="3400" spc="-5" dirty="0"/>
              <a:t>of</a:t>
            </a:r>
            <a:r>
              <a:rPr sz="3400" spc="-50" dirty="0"/>
              <a:t> </a:t>
            </a:r>
            <a:r>
              <a:rPr sz="3400" spc="-5" dirty="0"/>
              <a:t>Scope</a:t>
            </a:r>
            <a:endParaRPr sz="3400"/>
          </a:p>
        </p:txBody>
      </p:sp>
      <p:sp>
        <p:nvSpPr>
          <p:cNvPr id="7" name="object 7"/>
          <p:cNvSpPr txBox="1"/>
          <p:nvPr/>
        </p:nvSpPr>
        <p:spPr>
          <a:xfrm>
            <a:off x="345440" y="1996440"/>
            <a:ext cx="8418830" cy="4075429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93700" marR="43180" indent="-342900">
              <a:lnSpc>
                <a:spcPts val="3350"/>
              </a:lnSpc>
              <a:spcBef>
                <a:spcPts val="219"/>
              </a:spcBef>
            </a:pPr>
            <a:r>
              <a:rPr sz="4200" spc="240" baseline="5952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2800" b="1" spc="160" dirty="0">
                <a:solidFill>
                  <a:srgbClr val="336699"/>
                </a:solidFill>
                <a:latin typeface="Arial"/>
                <a:cs typeface="Arial"/>
              </a:rPr>
              <a:t>Firms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often find</a:t>
            </a:r>
            <a:r>
              <a:rPr sz="2800" b="1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that</a:t>
            </a:r>
            <a:r>
              <a:rPr sz="28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per-unit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of</a:t>
            </a:r>
            <a:r>
              <a:rPr sz="28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costs are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lower </a:t>
            </a:r>
            <a:r>
              <a:rPr sz="2800" b="1" spc="-76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than</a:t>
            </a:r>
            <a:r>
              <a:rPr sz="2800" b="1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36699"/>
                </a:solidFill>
                <a:latin typeface="Arial"/>
                <a:cs typeface="Arial"/>
              </a:rPr>
              <a:t>two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or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 more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 products</a:t>
            </a:r>
            <a:r>
              <a:rPr sz="2800" b="1" spc="-5" dirty="0">
                <a:solidFill>
                  <a:srgbClr val="336699"/>
                </a:solidFill>
                <a:latin typeface="Arial"/>
                <a:cs typeface="Arial"/>
              </a:rPr>
              <a:t> are </a:t>
            </a:r>
            <a:r>
              <a:rPr sz="2800" b="1" spc="-10" dirty="0">
                <a:solidFill>
                  <a:srgbClr val="336699"/>
                </a:solidFill>
                <a:latin typeface="Arial"/>
                <a:cs typeface="Arial"/>
              </a:rPr>
              <a:t>produced.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sz="4200" spc="157" baseline="5952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2800" spc="105" dirty="0">
                <a:solidFill>
                  <a:srgbClr val="990033"/>
                </a:solidFill>
                <a:latin typeface="Arial"/>
                <a:cs typeface="Arial"/>
              </a:rPr>
              <a:t>Example-</a:t>
            </a:r>
            <a:endParaRPr sz="2800">
              <a:latin typeface="Arial"/>
              <a:cs typeface="Arial"/>
            </a:endParaRPr>
          </a:p>
          <a:p>
            <a:pPr marL="393700" marR="212725" indent="53340">
              <a:lnSpc>
                <a:spcPct val="100299"/>
              </a:lnSpc>
              <a:spcBef>
                <a:spcPts val="930"/>
              </a:spcBef>
              <a:tabLst>
                <a:tab pos="1568450" algn="l"/>
                <a:tab pos="1952625" algn="l"/>
              </a:tabLst>
            </a:pP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A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firm </a:t>
            </a:r>
            <a:r>
              <a:rPr sz="2600" b="1" u="heavy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Arial"/>
                <a:cs typeface="Arial"/>
              </a:rPr>
              <a:t>can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 produce both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stationary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and notebook </a:t>
            </a:r>
            <a:r>
              <a:rPr sz="2600" b="1" spc="-7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paper . The cost of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Rs.50,000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per 1,000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rims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of </a:t>
            </a:r>
            <a:r>
              <a:rPr sz="26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paper and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Rs.30,000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per 1,000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rims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of notebook </a:t>
            </a:r>
            <a:r>
              <a:rPr sz="26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paper.	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If	firm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produces both </a:t>
            </a:r>
            <a:r>
              <a:rPr sz="2600" b="1" spc="-10" dirty="0">
                <a:solidFill>
                  <a:srgbClr val="336699"/>
                </a:solidFill>
                <a:latin typeface="Arial"/>
                <a:cs typeface="Arial"/>
              </a:rPr>
              <a:t>type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of paper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the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 cost</a:t>
            </a:r>
            <a:r>
              <a:rPr sz="26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5" dirty="0">
                <a:solidFill>
                  <a:srgbClr val="336699"/>
                </a:solidFill>
                <a:latin typeface="Arial"/>
                <a:cs typeface="Arial"/>
              </a:rPr>
              <a:t>would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be Rs.70,000</a:t>
            </a:r>
            <a:r>
              <a:rPr sz="3000" dirty="0">
                <a:solidFill>
                  <a:srgbClr val="003366"/>
                </a:solidFill>
                <a:latin typeface="Verdana"/>
                <a:cs typeface="Verdana"/>
              </a:rPr>
              <a:t>/-</a:t>
            </a:r>
            <a:endParaRPr sz="3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23240" y="932179"/>
            <a:ext cx="6258560" cy="1766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Century Gothic"/>
              <a:buChar char="□"/>
              <a:tabLst>
                <a:tab pos="368300" algn="l"/>
              </a:tabLst>
            </a:pPr>
            <a:r>
              <a:rPr sz="2400" b="1" dirty="0">
                <a:solidFill>
                  <a:srgbClr val="336699"/>
                </a:solidFill>
                <a:latin typeface="Verdana"/>
                <a:cs typeface="Verdana"/>
              </a:rPr>
              <a:t>A</a:t>
            </a:r>
            <a:r>
              <a:rPr sz="2400" b="1" spc="-3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measure</a:t>
            </a:r>
            <a:r>
              <a:rPr sz="2400" b="1" spc="-1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of</a:t>
            </a:r>
            <a:r>
              <a:rPr sz="2400" b="1" spc="-2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economies</a:t>
            </a:r>
            <a:r>
              <a:rPr sz="2400" b="1" spc="-1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of</a:t>
            </a:r>
            <a:r>
              <a:rPr sz="2400" b="1" spc="-3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scope-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Font typeface="Century Gothic"/>
              <a:buChar char="□"/>
            </a:pPr>
            <a:endParaRPr sz="3350">
              <a:latin typeface="Verdana"/>
              <a:cs typeface="Verdana"/>
            </a:endParaRPr>
          </a:p>
          <a:p>
            <a:pPr marL="768350" lvl="1" indent="-285750">
              <a:lnSpc>
                <a:spcPct val="100000"/>
              </a:lnSpc>
              <a:buClr>
                <a:srgbClr val="CC0000"/>
              </a:buClr>
              <a:buFont typeface="Century Gothic"/>
              <a:buChar char="■"/>
              <a:tabLst>
                <a:tab pos="768350" algn="l"/>
              </a:tabLst>
            </a:pPr>
            <a:r>
              <a:rPr sz="2400" b="1" dirty="0">
                <a:solidFill>
                  <a:srgbClr val="336699"/>
                </a:solidFill>
                <a:latin typeface="Verdana"/>
                <a:cs typeface="Verdana"/>
              </a:rPr>
              <a:t>S</a:t>
            </a:r>
            <a:r>
              <a:rPr sz="2400" b="1" spc="-2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336699"/>
                </a:solidFill>
                <a:latin typeface="Verdana"/>
                <a:cs typeface="Verdana"/>
              </a:rPr>
              <a:t>=</a:t>
            </a:r>
            <a:r>
              <a:rPr sz="2400" b="1" spc="-2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u="heavy" spc="-75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TC(Q</a:t>
            </a:r>
            <a:r>
              <a:rPr sz="2100" b="1" u="heavy" spc="-112" baseline="-23809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A</a:t>
            </a:r>
            <a:r>
              <a:rPr sz="2400" b="1" u="heavy" spc="-75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)+TC(Q</a:t>
            </a:r>
            <a:r>
              <a:rPr sz="2100" b="1" u="heavy" spc="-112" baseline="-23809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B</a:t>
            </a:r>
            <a:r>
              <a:rPr sz="2400" b="1" u="heavy" spc="-75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)</a:t>
            </a:r>
            <a:r>
              <a:rPr sz="2400" b="1" u="heavy" spc="-20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 </a:t>
            </a:r>
            <a:r>
              <a:rPr sz="2400" b="1" u="heavy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-</a:t>
            </a:r>
            <a:r>
              <a:rPr sz="2400" b="1" u="heavy" spc="-25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 </a:t>
            </a:r>
            <a:r>
              <a:rPr sz="2400" b="1" u="heavy" spc="-105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TC(Q</a:t>
            </a:r>
            <a:r>
              <a:rPr sz="2100" b="1" u="heavy" spc="-157" baseline="-23809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A</a:t>
            </a:r>
            <a:r>
              <a:rPr sz="2400" b="1" u="heavy" spc="-105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,Q</a:t>
            </a:r>
            <a:r>
              <a:rPr sz="2100" b="1" u="heavy" spc="-157" baseline="-23809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B</a:t>
            </a:r>
            <a:r>
              <a:rPr sz="2400" b="1" u="heavy" spc="-105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2762250">
              <a:lnSpc>
                <a:spcPct val="100000"/>
              </a:lnSpc>
              <a:spcBef>
                <a:spcPts val="990"/>
              </a:spcBef>
            </a:pP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TC(QA,QB)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3632200"/>
            <a:ext cx="50774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36699"/>
                </a:solidFill>
                <a:latin typeface="Verdana"/>
                <a:cs typeface="Verdana"/>
              </a:rPr>
              <a:t>S</a:t>
            </a:r>
            <a:r>
              <a:rPr sz="2400" b="1" spc="-3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336699"/>
                </a:solidFill>
                <a:latin typeface="Verdana"/>
                <a:cs typeface="Verdana"/>
              </a:rPr>
              <a:t>=</a:t>
            </a:r>
            <a:r>
              <a:rPr sz="2400" b="1" spc="-3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50,000</a:t>
            </a:r>
            <a:r>
              <a:rPr sz="2400" b="1" spc="-3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+30,000</a:t>
            </a:r>
            <a:r>
              <a:rPr sz="2400" b="1" spc="-3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336699"/>
                </a:solidFill>
                <a:latin typeface="Verdana"/>
                <a:cs typeface="Verdana"/>
              </a:rPr>
              <a:t>–</a:t>
            </a:r>
            <a:r>
              <a:rPr sz="2400" b="1" spc="-3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70,000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92910" y="3975100"/>
            <a:ext cx="4677410" cy="0"/>
          </a:xfrm>
          <a:custGeom>
            <a:avLst/>
            <a:gdLst/>
            <a:ahLst/>
            <a:cxnLst/>
            <a:rect l="l" t="t" r="r" b="b"/>
            <a:pathLst>
              <a:path w="4677410">
                <a:moveTo>
                  <a:pt x="0" y="0"/>
                </a:moveTo>
                <a:lnTo>
                  <a:pt x="4677410" y="0"/>
                </a:lnTo>
              </a:path>
            </a:pathLst>
          </a:custGeom>
          <a:ln w="16510">
            <a:solidFill>
              <a:srgbClr val="33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357620" y="3632200"/>
            <a:ext cx="12553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3234" algn="l"/>
              </a:tabLst>
            </a:pPr>
            <a:r>
              <a:rPr sz="2400" b="1" dirty="0">
                <a:solidFill>
                  <a:srgbClr val="336699"/>
                </a:solidFill>
                <a:latin typeface="Verdana"/>
                <a:cs typeface="Verdana"/>
              </a:rPr>
              <a:t>=	</a:t>
            </a:r>
            <a:r>
              <a:rPr sz="2400" b="1" spc="-10" dirty="0">
                <a:solidFill>
                  <a:srgbClr val="336699"/>
                </a:solidFill>
                <a:latin typeface="Verdana"/>
                <a:cs typeface="Verdana"/>
              </a:rPr>
              <a:t>0.</a:t>
            </a:r>
            <a:r>
              <a:rPr sz="2400" b="1" dirty="0">
                <a:solidFill>
                  <a:srgbClr val="336699"/>
                </a:solidFill>
                <a:latin typeface="Verdana"/>
                <a:cs typeface="Verdana"/>
              </a:rPr>
              <a:t>14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39" y="4074159"/>
            <a:ext cx="7606030" cy="1640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936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70,000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50">
              <a:latin typeface="Verdana"/>
              <a:cs typeface="Verdana"/>
            </a:endParaRPr>
          </a:p>
          <a:p>
            <a:pPr marL="298450" marR="5080" indent="-285750">
              <a:lnSpc>
                <a:spcPct val="100000"/>
              </a:lnSpc>
            </a:pPr>
            <a:r>
              <a:rPr sz="2400" b="1" i="1" u="heavy" spc="-5" dirty="0">
                <a:solidFill>
                  <a:srgbClr val="336699"/>
                </a:solidFill>
                <a:uFill>
                  <a:solidFill>
                    <a:srgbClr val="336699"/>
                  </a:solidFill>
                </a:uFill>
                <a:latin typeface="Verdana"/>
                <a:cs typeface="Verdana"/>
              </a:rPr>
              <a:t>14 percent</a:t>
            </a:r>
            <a:r>
              <a:rPr sz="2400" b="1" i="1" spc="-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reduction </a:t>
            </a:r>
            <a:r>
              <a:rPr sz="2400" b="1" spc="-10" dirty="0">
                <a:solidFill>
                  <a:srgbClr val="336699"/>
                </a:solidFill>
                <a:latin typeface="Verdana"/>
                <a:cs typeface="Verdana"/>
              </a:rPr>
              <a:t>in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total cost </a:t>
            </a:r>
            <a:r>
              <a:rPr sz="2400" b="1" spc="-10" dirty="0">
                <a:solidFill>
                  <a:srgbClr val="336699"/>
                </a:solidFill>
                <a:latin typeface="Verdana"/>
                <a:cs typeface="Verdana"/>
              </a:rPr>
              <a:t>if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both the </a:t>
            </a:r>
            <a:r>
              <a:rPr sz="2400" b="1" spc="-81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products </a:t>
            </a:r>
            <a:r>
              <a:rPr sz="2400" b="1" spc="-10" dirty="0">
                <a:solidFill>
                  <a:srgbClr val="336699"/>
                </a:solidFill>
                <a:latin typeface="Verdana"/>
                <a:cs typeface="Verdana"/>
              </a:rPr>
              <a:t>will</a:t>
            </a:r>
            <a:r>
              <a:rPr sz="2400" b="1" spc="-2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be</a:t>
            </a:r>
            <a:r>
              <a:rPr sz="2400" b="1" spc="-1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Verdana"/>
                <a:cs typeface="Verdana"/>
              </a:rPr>
              <a:t>produced.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449829" y="883920"/>
            <a:ext cx="424370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Economic</a:t>
            </a:r>
            <a:r>
              <a:rPr spc="-55" dirty="0"/>
              <a:t> </a:t>
            </a:r>
            <a:r>
              <a:rPr spc="-5" dirty="0"/>
              <a:t>Costs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45159" y="1691542"/>
            <a:ext cx="7830820" cy="132651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3000" b="1" spc="-10" dirty="0">
                <a:solidFill>
                  <a:srgbClr val="990033"/>
                </a:solidFill>
                <a:latin typeface="Verdana"/>
                <a:cs typeface="Verdana"/>
              </a:rPr>
              <a:t>Implicit</a:t>
            </a:r>
            <a:r>
              <a:rPr sz="3000" b="1" spc="-20" dirty="0">
                <a:solidFill>
                  <a:srgbClr val="990033"/>
                </a:solidFill>
                <a:latin typeface="Verdana"/>
                <a:cs typeface="Verdana"/>
              </a:rPr>
              <a:t> </a:t>
            </a:r>
            <a:r>
              <a:rPr sz="3000" b="1" spc="-5" dirty="0">
                <a:solidFill>
                  <a:srgbClr val="990033"/>
                </a:solidFill>
                <a:latin typeface="Verdana"/>
                <a:cs typeface="Verdana"/>
              </a:rPr>
              <a:t>/Opportunity</a:t>
            </a:r>
            <a:r>
              <a:rPr sz="3000" b="1" spc="-20" dirty="0">
                <a:solidFill>
                  <a:srgbClr val="990033"/>
                </a:solidFill>
                <a:latin typeface="Verdana"/>
                <a:cs typeface="Verdana"/>
              </a:rPr>
              <a:t> </a:t>
            </a:r>
            <a:r>
              <a:rPr sz="3000" b="1" spc="-5" dirty="0">
                <a:solidFill>
                  <a:srgbClr val="990033"/>
                </a:solidFill>
                <a:latin typeface="Verdana"/>
                <a:cs typeface="Verdana"/>
              </a:rPr>
              <a:t>Cost</a:t>
            </a:r>
            <a:r>
              <a:rPr sz="3000" b="1" spc="-15" dirty="0">
                <a:solidFill>
                  <a:srgbClr val="990033"/>
                </a:solidFill>
                <a:latin typeface="Verdana"/>
                <a:cs typeface="Verdana"/>
              </a:rPr>
              <a:t> </a:t>
            </a:r>
            <a:r>
              <a:rPr sz="3000" b="1" dirty="0">
                <a:solidFill>
                  <a:srgbClr val="990033"/>
                </a:solidFill>
                <a:latin typeface="Verdana"/>
                <a:cs typeface="Verdana"/>
              </a:rPr>
              <a:t>:</a:t>
            </a:r>
            <a:endParaRPr sz="3000">
              <a:latin typeface="Verdana"/>
              <a:cs typeface="Verdana"/>
            </a:endParaRPr>
          </a:p>
          <a:p>
            <a:pPr marL="482600" marR="5080" indent="-469900">
              <a:lnSpc>
                <a:spcPts val="2810"/>
              </a:lnSpc>
              <a:spcBef>
                <a:spcPts val="680"/>
              </a:spcBef>
              <a:tabLst>
                <a:tab pos="481965" algn="l"/>
              </a:tabLst>
            </a:pPr>
            <a:r>
              <a:rPr sz="3900" spc="1162" baseline="5341" dirty="0">
                <a:solidFill>
                  <a:srgbClr val="CC0000"/>
                </a:solidFill>
                <a:latin typeface="Century Gothic"/>
                <a:cs typeface="Century Gothic"/>
              </a:rPr>
              <a:t>□	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Inputs </a:t>
            </a:r>
            <a:r>
              <a:rPr sz="2600" b="1" spc="5" dirty="0">
                <a:solidFill>
                  <a:srgbClr val="336699"/>
                </a:solidFill>
                <a:latin typeface="Arial"/>
                <a:cs typeface="Arial"/>
              </a:rPr>
              <a:t>owned</a:t>
            </a:r>
            <a:r>
              <a:rPr sz="26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by</a:t>
            </a:r>
            <a:r>
              <a:rPr sz="26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5" dirty="0">
                <a:solidFill>
                  <a:srgbClr val="336699"/>
                </a:solidFill>
                <a:latin typeface="Arial"/>
                <a:cs typeface="Arial"/>
              </a:rPr>
              <a:t>owner</a:t>
            </a:r>
            <a:r>
              <a:rPr sz="26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and used</a:t>
            </a:r>
            <a:r>
              <a:rPr sz="26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them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by</a:t>
            </a:r>
            <a:r>
              <a:rPr sz="2600" b="1" spc="-3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5" dirty="0">
                <a:solidFill>
                  <a:srgbClr val="336699"/>
                </a:solidFill>
                <a:latin typeface="Arial"/>
                <a:cs typeface="Arial"/>
              </a:rPr>
              <a:t>own </a:t>
            </a:r>
            <a:r>
              <a:rPr sz="2600" b="1" spc="-7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firm</a:t>
            </a:r>
            <a:r>
              <a:rPr sz="26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in</a:t>
            </a:r>
            <a:r>
              <a:rPr sz="26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the</a:t>
            </a:r>
            <a:r>
              <a:rPr sz="26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336699"/>
                </a:solidFill>
                <a:latin typeface="Arial"/>
                <a:cs typeface="Arial"/>
              </a:rPr>
              <a:t>production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process.</a:t>
            </a:r>
            <a:r>
              <a:rPr sz="26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Such</a:t>
            </a:r>
            <a:r>
              <a:rPr sz="26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336699"/>
                </a:solidFill>
                <a:latin typeface="Arial"/>
                <a:cs typeface="Arial"/>
              </a:rPr>
              <a:t>as</a:t>
            </a:r>
            <a:r>
              <a:rPr sz="2600" b="1" spc="5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36699"/>
                </a:solidFill>
                <a:latin typeface="Arial"/>
                <a:cs typeface="Arial"/>
              </a:rPr>
              <a:t>: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6330" y="3383279"/>
            <a:ext cx="1238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FFFFCC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53210" y="3398520"/>
            <a:ext cx="6929755" cy="96393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60"/>
              </a:spcBef>
            </a:pP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Implicit</a:t>
            </a:r>
            <a:r>
              <a:rPr sz="2200" b="1" spc="40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cost</a:t>
            </a:r>
            <a:r>
              <a:rPr sz="2200" b="1" spc="4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includes</a:t>
            </a:r>
            <a:r>
              <a:rPr sz="2200" b="1" spc="4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rent</a:t>
            </a:r>
            <a:r>
              <a:rPr sz="2200" b="1" spc="409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which</a:t>
            </a:r>
            <a:r>
              <a:rPr sz="2200" b="1" spc="4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could</a:t>
            </a:r>
            <a:r>
              <a:rPr sz="2200" b="1" spc="40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be</a:t>
            </a:r>
            <a:r>
              <a:rPr sz="2200" b="1" spc="409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earned </a:t>
            </a:r>
            <a:r>
              <a:rPr sz="2200" b="1" spc="-6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by renting out the entrepreneur’s 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own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land which 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is </a:t>
            </a:r>
            <a:r>
              <a:rPr sz="2200" b="1" spc="-60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used for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 own</a:t>
            </a:r>
            <a:r>
              <a:rPr sz="22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Business</a:t>
            </a:r>
            <a:r>
              <a:rPr sz="22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purpose.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6330" y="4728209"/>
            <a:ext cx="1238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FFFFCC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53210" y="4743450"/>
            <a:ext cx="6931025" cy="96393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60"/>
              </a:spcBef>
            </a:pP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Implicit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cost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include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the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salary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that</a:t>
            </a:r>
            <a:r>
              <a:rPr sz="2200" b="1" spc="60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the 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entrepreneur could earn from 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working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for someone 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else</a:t>
            </a:r>
            <a:r>
              <a:rPr sz="22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336699"/>
                </a:solidFill>
                <a:latin typeface="Arial"/>
                <a:cs typeface="Arial"/>
              </a:rPr>
              <a:t>as</a:t>
            </a:r>
            <a:r>
              <a:rPr sz="2200" b="1" spc="-5" dirty="0">
                <a:solidFill>
                  <a:srgbClr val="336699"/>
                </a:solidFill>
                <a:latin typeface="Arial"/>
                <a:cs typeface="Arial"/>
              </a:rPr>
              <a:t> manager.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171700" y="883920"/>
            <a:ext cx="479869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Accounting</a:t>
            </a:r>
            <a:r>
              <a:rPr spc="-35" dirty="0"/>
              <a:t> </a:t>
            </a:r>
            <a:r>
              <a:rPr spc="-5" dirty="0"/>
              <a:t>Cost</a:t>
            </a:r>
            <a:r>
              <a:rPr spc="-40" dirty="0"/>
              <a:t> </a:t>
            </a:r>
            <a:r>
              <a:rPr dirty="0"/>
              <a:t>-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07340" y="1920240"/>
            <a:ext cx="7835900" cy="4028440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482600" indent="-469900" algn="just">
              <a:lnSpc>
                <a:spcPct val="100000"/>
              </a:lnSpc>
              <a:spcBef>
                <a:spcPts val="840"/>
              </a:spcBef>
              <a:buClr>
                <a:srgbClr val="CC0000"/>
              </a:buClr>
              <a:buFont typeface="Century Gothic"/>
              <a:buChar char="□"/>
              <a:tabLst>
                <a:tab pos="482600" algn="l"/>
              </a:tabLst>
            </a:pPr>
            <a:r>
              <a:rPr sz="3000" b="1" spc="-5" dirty="0">
                <a:solidFill>
                  <a:srgbClr val="990033"/>
                </a:solidFill>
                <a:latin typeface="Verdana"/>
                <a:cs typeface="Verdana"/>
              </a:rPr>
              <a:t>Explicit</a:t>
            </a:r>
            <a:r>
              <a:rPr sz="3000" b="1" spc="-45" dirty="0">
                <a:solidFill>
                  <a:srgbClr val="990033"/>
                </a:solidFill>
                <a:latin typeface="Verdana"/>
                <a:cs typeface="Verdana"/>
              </a:rPr>
              <a:t> </a:t>
            </a:r>
            <a:r>
              <a:rPr sz="3000" b="1" spc="-5" dirty="0">
                <a:solidFill>
                  <a:srgbClr val="990033"/>
                </a:solidFill>
                <a:latin typeface="Verdana"/>
                <a:cs typeface="Verdana"/>
              </a:rPr>
              <a:t>Cost</a:t>
            </a:r>
            <a:r>
              <a:rPr sz="3000" b="1" spc="-45" dirty="0">
                <a:solidFill>
                  <a:srgbClr val="990033"/>
                </a:solidFill>
                <a:latin typeface="Verdana"/>
                <a:cs typeface="Verdana"/>
              </a:rPr>
              <a:t> </a:t>
            </a:r>
            <a:r>
              <a:rPr sz="3000" b="1" dirty="0">
                <a:solidFill>
                  <a:srgbClr val="990033"/>
                </a:solidFill>
                <a:latin typeface="Verdana"/>
                <a:cs typeface="Verdana"/>
              </a:rPr>
              <a:t>-</a:t>
            </a:r>
            <a:endParaRPr sz="3000">
              <a:latin typeface="Verdana"/>
              <a:cs typeface="Verdana"/>
            </a:endParaRPr>
          </a:p>
          <a:p>
            <a:pPr marL="482600" marR="5080" indent="-469900" algn="just">
              <a:lnSpc>
                <a:spcPct val="100000"/>
              </a:lnSpc>
              <a:spcBef>
                <a:spcPts val="740"/>
              </a:spcBef>
              <a:buClr>
                <a:srgbClr val="CC0000"/>
              </a:buClr>
              <a:buFont typeface="Century Gothic"/>
              <a:buChar char="□"/>
              <a:tabLst>
                <a:tab pos="482600" algn="l"/>
              </a:tabLst>
            </a:pPr>
            <a:r>
              <a:rPr sz="3000" spc="-5" dirty="0">
                <a:solidFill>
                  <a:srgbClr val="336699"/>
                </a:solidFill>
                <a:latin typeface="Verdana"/>
                <a:cs typeface="Verdana"/>
              </a:rPr>
              <a:t>Out</a:t>
            </a:r>
            <a:r>
              <a:rPr sz="3000" dirty="0">
                <a:solidFill>
                  <a:srgbClr val="336699"/>
                </a:solidFill>
                <a:latin typeface="Verdana"/>
                <a:cs typeface="Verdana"/>
              </a:rPr>
              <a:t> of</a:t>
            </a:r>
            <a:r>
              <a:rPr sz="3000" spc="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Verdana"/>
                <a:cs typeface="Verdana"/>
              </a:rPr>
              <a:t>pocket</a:t>
            </a:r>
            <a:r>
              <a:rPr sz="300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Verdana"/>
                <a:cs typeface="Verdana"/>
              </a:rPr>
              <a:t>expenditures</a:t>
            </a:r>
            <a:r>
              <a:rPr sz="300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Verdana"/>
                <a:cs typeface="Verdana"/>
              </a:rPr>
              <a:t>of</a:t>
            </a:r>
            <a:r>
              <a:rPr sz="3000" spc="104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Verdana"/>
                <a:cs typeface="Verdana"/>
              </a:rPr>
              <a:t>the </a:t>
            </a:r>
            <a:r>
              <a:rPr sz="3000" dirty="0">
                <a:solidFill>
                  <a:srgbClr val="336699"/>
                </a:solidFill>
                <a:latin typeface="Verdana"/>
                <a:cs typeface="Verdana"/>
              </a:rPr>
              <a:t> firm to </a:t>
            </a:r>
            <a:r>
              <a:rPr sz="3000" spc="-5" dirty="0">
                <a:solidFill>
                  <a:srgbClr val="336699"/>
                </a:solidFill>
                <a:latin typeface="Verdana"/>
                <a:cs typeface="Verdana"/>
              </a:rPr>
              <a:t>purchase or hire </a:t>
            </a:r>
            <a:r>
              <a:rPr sz="3000" dirty="0">
                <a:solidFill>
                  <a:srgbClr val="336699"/>
                </a:solidFill>
                <a:latin typeface="Verdana"/>
                <a:cs typeface="Verdana"/>
              </a:rPr>
              <a:t>the </a:t>
            </a:r>
            <a:r>
              <a:rPr sz="3000" spc="-5" dirty="0">
                <a:solidFill>
                  <a:srgbClr val="336699"/>
                </a:solidFill>
                <a:latin typeface="Verdana"/>
                <a:cs typeface="Verdana"/>
              </a:rPr>
              <a:t>inputs </a:t>
            </a:r>
            <a:r>
              <a:rPr sz="300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Verdana"/>
                <a:cs typeface="Verdana"/>
              </a:rPr>
              <a:t>requires</a:t>
            </a:r>
            <a:r>
              <a:rPr sz="3000" spc="-2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3000" dirty="0">
                <a:solidFill>
                  <a:srgbClr val="336699"/>
                </a:solidFill>
                <a:latin typeface="Verdana"/>
                <a:cs typeface="Verdana"/>
              </a:rPr>
              <a:t>in</a:t>
            </a:r>
            <a:r>
              <a:rPr sz="3000" spc="-1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Verdana"/>
                <a:cs typeface="Verdana"/>
              </a:rPr>
              <a:t>production.</a:t>
            </a:r>
            <a:r>
              <a:rPr sz="3000" spc="-1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Verdana"/>
                <a:cs typeface="Verdana"/>
              </a:rPr>
              <a:t>Such</a:t>
            </a:r>
            <a:r>
              <a:rPr sz="3000" spc="-1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3000" spc="-5" dirty="0">
                <a:solidFill>
                  <a:srgbClr val="336699"/>
                </a:solidFill>
                <a:latin typeface="Verdana"/>
                <a:cs typeface="Verdana"/>
              </a:rPr>
              <a:t>as</a:t>
            </a:r>
            <a:r>
              <a:rPr sz="3000" dirty="0">
                <a:solidFill>
                  <a:srgbClr val="336699"/>
                </a:solidFill>
                <a:latin typeface="Verdana"/>
                <a:cs typeface="Verdana"/>
              </a:rPr>
              <a:t> :</a:t>
            </a:r>
            <a:endParaRPr sz="3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Font typeface="Century Gothic"/>
              <a:buChar char="□"/>
            </a:pPr>
            <a:endParaRPr sz="4100">
              <a:latin typeface="Verdana"/>
              <a:cs typeface="Verdana"/>
            </a:endParaRPr>
          </a:p>
          <a:p>
            <a:pPr marL="920750" lvl="1" indent="-437515">
              <a:lnSpc>
                <a:spcPct val="100000"/>
              </a:lnSpc>
              <a:buClr>
                <a:srgbClr val="CC0000"/>
              </a:buClr>
              <a:buFont typeface="Century Gothic"/>
              <a:buChar char="■"/>
              <a:tabLst>
                <a:tab pos="920115" algn="l"/>
                <a:tab pos="920750" algn="l"/>
                <a:tab pos="2824480" algn="l"/>
              </a:tabLst>
            </a:pP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Wages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 for	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Labour</a:t>
            </a:r>
            <a:endParaRPr sz="2600">
              <a:latin typeface="Verdana"/>
              <a:cs typeface="Verdana"/>
            </a:endParaRPr>
          </a:p>
          <a:p>
            <a:pPr marL="920750" lvl="1" indent="-437515">
              <a:lnSpc>
                <a:spcPct val="100000"/>
              </a:lnSpc>
              <a:spcBef>
                <a:spcPts val="650"/>
              </a:spcBef>
              <a:buClr>
                <a:srgbClr val="CC0000"/>
              </a:buClr>
              <a:buFont typeface="Century Gothic"/>
              <a:buChar char="■"/>
              <a:tabLst>
                <a:tab pos="920115" algn="l"/>
                <a:tab pos="920750" algn="l"/>
              </a:tabLst>
            </a:pP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Interest </a:t>
            </a:r>
            <a:r>
              <a:rPr sz="2600" dirty="0">
                <a:solidFill>
                  <a:srgbClr val="336699"/>
                </a:solidFill>
                <a:latin typeface="Verdana"/>
                <a:cs typeface="Verdana"/>
              </a:rPr>
              <a:t>on</a:t>
            </a:r>
            <a:r>
              <a:rPr sz="2600" spc="-1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borrowed</a:t>
            </a:r>
            <a:r>
              <a:rPr sz="2600" spc="-1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capital</a:t>
            </a:r>
            <a:endParaRPr sz="2600">
              <a:latin typeface="Verdana"/>
              <a:cs typeface="Verdana"/>
            </a:endParaRPr>
          </a:p>
          <a:p>
            <a:pPr marL="920750" lvl="1" indent="-437515">
              <a:lnSpc>
                <a:spcPct val="100000"/>
              </a:lnSpc>
              <a:spcBef>
                <a:spcPts val="640"/>
              </a:spcBef>
              <a:buClr>
                <a:srgbClr val="CC0000"/>
              </a:buClr>
              <a:buFont typeface="Century Gothic"/>
              <a:buChar char="■"/>
              <a:tabLst>
                <a:tab pos="920115" algn="l"/>
                <a:tab pos="920750" algn="l"/>
              </a:tabLst>
            </a:pP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Rent</a:t>
            </a:r>
            <a:r>
              <a:rPr sz="2600" spc="-2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5" dirty="0">
                <a:solidFill>
                  <a:srgbClr val="336699"/>
                </a:solidFill>
                <a:latin typeface="Verdana"/>
                <a:cs typeface="Verdana"/>
              </a:rPr>
              <a:t>on</a:t>
            </a:r>
            <a:r>
              <a:rPr sz="2600" spc="-20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land</a:t>
            </a:r>
            <a:r>
              <a:rPr sz="2600" spc="-1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and</a:t>
            </a:r>
            <a:r>
              <a:rPr sz="2600" spc="-15" dirty="0">
                <a:solidFill>
                  <a:srgbClr val="336699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336699"/>
                </a:solidFill>
                <a:latin typeface="Verdana"/>
                <a:cs typeface="Verdana"/>
              </a:rPr>
              <a:t>buildings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5159" y="593090"/>
            <a:ext cx="62191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u="heavy" spc="-5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Short</a:t>
            </a:r>
            <a:r>
              <a:rPr sz="3200" u="heavy" spc="-20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 </a:t>
            </a:r>
            <a:r>
              <a:rPr sz="3200" u="heavy" spc="-5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Run</a:t>
            </a:r>
            <a:r>
              <a:rPr sz="3200" u="heavy" spc="-10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 </a:t>
            </a:r>
            <a:r>
              <a:rPr sz="3200" u="heavy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and</a:t>
            </a:r>
            <a:r>
              <a:rPr sz="3200" u="heavy" spc="-15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 </a:t>
            </a:r>
            <a:r>
              <a:rPr sz="3200" u="heavy" spc="-5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Long</a:t>
            </a:r>
            <a:r>
              <a:rPr sz="3200" u="heavy" spc="-10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 </a:t>
            </a:r>
            <a:r>
              <a:rPr sz="3200" u="heavy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Run</a:t>
            </a:r>
            <a:r>
              <a:rPr sz="3200" u="heavy" spc="-15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 </a:t>
            </a:r>
            <a:r>
              <a:rPr sz="3200" u="heavy" spc="5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Costs</a:t>
            </a:r>
            <a:r>
              <a:rPr sz="3200" spc="5" dirty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9759" y="1080770"/>
            <a:ext cx="7679055" cy="480568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508000" indent="-469900">
              <a:lnSpc>
                <a:spcPct val="100000"/>
              </a:lnSpc>
              <a:spcBef>
                <a:spcPts val="459"/>
              </a:spcBef>
              <a:buClr>
                <a:srgbClr val="CC0000"/>
              </a:buClr>
              <a:buFont typeface="Century Gothic"/>
              <a:buChar char="□"/>
              <a:tabLst>
                <a:tab pos="507365" algn="l"/>
                <a:tab pos="508000" algn="l"/>
              </a:tabLst>
            </a:pP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In</a:t>
            </a:r>
            <a:r>
              <a:rPr sz="2800" b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short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Run</a:t>
            </a:r>
            <a:r>
              <a:rPr sz="28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some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factors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are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fixed</a:t>
            </a:r>
            <a:r>
              <a:rPr sz="2800" b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  <a:p>
            <a:pPr marL="508000" marR="30480" indent="-73660">
              <a:lnSpc>
                <a:spcPts val="3020"/>
              </a:lnSpc>
              <a:spcBef>
                <a:spcPts val="740"/>
              </a:spcBef>
            </a:pP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some are variable therefore cost 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is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divided </a:t>
            </a:r>
            <a:r>
              <a:rPr sz="2800" b="1" spc="-7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into</a:t>
            </a:r>
            <a:r>
              <a:rPr sz="28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two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 parts: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800">
              <a:latin typeface="Arial"/>
              <a:cs typeface="Arial"/>
            </a:endParaRPr>
          </a:p>
          <a:p>
            <a:pPr marL="946150" marR="529590" lvl="1" indent="-436880">
              <a:lnSpc>
                <a:spcPts val="3020"/>
              </a:lnSpc>
              <a:spcBef>
                <a:spcPts val="5"/>
              </a:spcBef>
              <a:buClr>
                <a:srgbClr val="CC0000"/>
              </a:buClr>
              <a:buFont typeface="Century Gothic"/>
              <a:buChar char="■"/>
              <a:tabLst>
                <a:tab pos="945515" algn="l"/>
                <a:tab pos="946150" algn="l"/>
                <a:tab pos="3277235" algn="l"/>
              </a:tabLst>
            </a:pPr>
            <a:r>
              <a:rPr sz="2800" b="1" spc="-5" dirty="0">
                <a:solidFill>
                  <a:srgbClr val="990033"/>
                </a:solidFill>
                <a:latin typeface="Arial"/>
                <a:cs typeface="Arial"/>
              </a:rPr>
              <a:t>Fixed</a:t>
            </a:r>
            <a:r>
              <a:rPr sz="2800" b="1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990033"/>
                </a:solidFill>
                <a:latin typeface="Arial"/>
                <a:cs typeface="Arial"/>
              </a:rPr>
              <a:t>Costs:	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(It</a:t>
            </a:r>
            <a:r>
              <a:rPr sz="2800" b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do</a:t>
            </a:r>
            <a:r>
              <a:rPr sz="28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not</a:t>
            </a:r>
            <a:r>
              <a:rPr sz="2800" b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vary</a:t>
            </a:r>
            <a:r>
              <a:rPr sz="2800" b="1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between </a:t>
            </a:r>
            <a:r>
              <a:rPr sz="2800" b="1" spc="-7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zero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 and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a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certain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level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of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output.)</a:t>
            </a:r>
            <a:endParaRPr sz="2800">
              <a:latin typeface="Arial"/>
              <a:cs typeface="Arial"/>
            </a:endParaRPr>
          </a:p>
          <a:p>
            <a:pPr marL="946150" marR="901700" lvl="1" indent="-436880">
              <a:lnSpc>
                <a:spcPts val="3020"/>
              </a:lnSpc>
              <a:spcBef>
                <a:spcPts val="700"/>
              </a:spcBef>
              <a:buClr>
                <a:srgbClr val="CC0000"/>
              </a:buClr>
              <a:buFont typeface="Century Gothic"/>
              <a:buChar char="■"/>
              <a:tabLst>
                <a:tab pos="945515" algn="l"/>
                <a:tab pos="946150" algn="l"/>
              </a:tabLst>
            </a:pPr>
            <a:r>
              <a:rPr sz="2800" b="1" spc="-5" dirty="0">
                <a:solidFill>
                  <a:srgbClr val="990033"/>
                </a:solidFill>
                <a:latin typeface="Arial"/>
                <a:cs typeface="Arial"/>
              </a:rPr>
              <a:t>Variable</a:t>
            </a:r>
            <a:r>
              <a:rPr sz="2800" b="1" spc="-2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990033"/>
                </a:solidFill>
                <a:latin typeface="Arial"/>
                <a:cs typeface="Arial"/>
              </a:rPr>
              <a:t>Costs:</a:t>
            </a:r>
            <a:r>
              <a:rPr sz="2800" b="1" spc="5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(It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do</a:t>
            </a:r>
            <a:r>
              <a:rPr sz="2800" b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vary</a:t>
            </a:r>
            <a:r>
              <a:rPr sz="2800" b="1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with</a:t>
            </a:r>
            <a:r>
              <a:rPr sz="2800" b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the </a:t>
            </a:r>
            <a:r>
              <a:rPr sz="2800" b="1" spc="-7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variation</a:t>
            </a:r>
            <a:r>
              <a:rPr sz="28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in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output)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Font typeface="Century Gothic"/>
              <a:buChar char="■"/>
            </a:pPr>
            <a:endParaRPr sz="3800">
              <a:latin typeface="Arial"/>
              <a:cs typeface="Arial"/>
            </a:endParaRPr>
          </a:p>
          <a:p>
            <a:pPr marL="508000" marR="199390" indent="-469900">
              <a:lnSpc>
                <a:spcPts val="2800"/>
              </a:lnSpc>
              <a:buClr>
                <a:srgbClr val="CC0000"/>
              </a:buClr>
              <a:buFont typeface="Century Gothic"/>
              <a:buChar char="□"/>
              <a:tabLst>
                <a:tab pos="507365" algn="l"/>
                <a:tab pos="508000" algn="l"/>
                <a:tab pos="7158355" algn="l"/>
              </a:tabLst>
            </a:pP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I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 l</a:t>
            </a:r>
            <a:r>
              <a:rPr sz="2600" b="1" spc="5" dirty="0">
                <a:solidFill>
                  <a:srgbClr val="003366"/>
                </a:solidFill>
                <a:latin typeface="Arial"/>
                <a:cs typeface="Arial"/>
              </a:rPr>
              <a:t>on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g</a:t>
            </a: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 r</a:t>
            </a:r>
            <a:r>
              <a:rPr sz="2600" b="1" spc="5" dirty="0">
                <a:solidFill>
                  <a:srgbClr val="003366"/>
                </a:solidFill>
                <a:latin typeface="Arial"/>
                <a:cs typeface="Arial"/>
              </a:rPr>
              <a:t>u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a</a:t>
            </a: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l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l</a:t>
            </a:r>
            <a:r>
              <a:rPr sz="26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600" b="1" spc="10" dirty="0">
                <a:solidFill>
                  <a:srgbClr val="003366"/>
                </a:solidFill>
                <a:latin typeface="Arial"/>
                <a:cs typeface="Arial"/>
              </a:rPr>
              <a:t>c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2600" b="1" spc="10" dirty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2600" b="1" spc="-10" dirty="0">
                <a:solidFill>
                  <a:srgbClr val="003366"/>
                </a:solidFill>
                <a:latin typeface="Arial"/>
                <a:cs typeface="Arial"/>
              </a:rPr>
              <a:t>t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s a</a:t>
            </a: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e v</a:t>
            </a:r>
            <a:r>
              <a:rPr sz="2600" b="1" spc="10" dirty="0">
                <a:solidFill>
                  <a:srgbClr val="003366"/>
                </a:solidFill>
                <a:latin typeface="Arial"/>
                <a:cs typeface="Arial"/>
              </a:rPr>
              <a:t>a</a:t>
            </a:r>
            <a:r>
              <a:rPr sz="2600" b="1" spc="-15" dirty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i</a:t>
            </a:r>
            <a:r>
              <a:rPr sz="2600" b="1" spc="10" dirty="0">
                <a:solidFill>
                  <a:srgbClr val="003366"/>
                </a:solidFill>
                <a:latin typeface="Arial"/>
                <a:cs typeface="Arial"/>
              </a:rPr>
              <a:t>a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b</a:t>
            </a: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l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600" b="1" spc="5" dirty="0">
                <a:solidFill>
                  <a:srgbClr val="003366"/>
                </a:solidFill>
                <a:latin typeface="Arial"/>
                <a:cs typeface="Arial"/>
              </a:rPr>
              <a:t>b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ec</a:t>
            </a:r>
            <a:r>
              <a:rPr sz="2600" b="1" spc="10" dirty="0">
                <a:solidFill>
                  <a:srgbClr val="003366"/>
                </a:solidFill>
                <a:latin typeface="Arial"/>
                <a:cs typeface="Arial"/>
              </a:rPr>
              <a:t>a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use	</a:t>
            </a:r>
            <a:r>
              <a:rPr sz="2600" b="1" spc="5" dirty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f  </a:t>
            </a: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variable factors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 due to</a:t>
            </a: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3366"/>
                </a:solidFill>
                <a:latin typeface="Arial"/>
                <a:cs typeface="Arial"/>
              </a:rPr>
              <a:t>change </a:t>
            </a: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in</a:t>
            </a:r>
            <a:r>
              <a:rPr sz="26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003366"/>
                </a:solidFill>
                <a:latin typeface="Arial"/>
                <a:cs typeface="Arial"/>
              </a:rPr>
              <a:t>output.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540" y="426901"/>
            <a:ext cx="6784340" cy="110871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3200" u="heavy" spc="-5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Total</a:t>
            </a:r>
            <a:r>
              <a:rPr sz="3200" u="heavy" spc="-45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 </a:t>
            </a:r>
            <a:r>
              <a:rPr sz="3200" u="heavy" dirty="0">
                <a:uFill>
                  <a:solidFill>
                    <a:srgbClr val="990033"/>
                  </a:solidFill>
                </a:uFill>
                <a:latin typeface="Arial"/>
                <a:cs typeface="Arial"/>
              </a:rPr>
              <a:t>Cost</a:t>
            </a:r>
            <a:r>
              <a:rPr sz="3200" spc="195" dirty="0">
                <a:latin typeface="Arial"/>
                <a:cs typeface="Arial"/>
              </a:rPr>
              <a:t> </a:t>
            </a:r>
            <a:r>
              <a:rPr sz="3100" dirty="0">
                <a:solidFill>
                  <a:srgbClr val="003366"/>
                </a:solidFill>
              </a:rPr>
              <a:t>:</a:t>
            </a:r>
            <a:endParaRPr sz="3100">
              <a:latin typeface="Arial"/>
              <a:cs typeface="Arial"/>
            </a:endParaRPr>
          </a:p>
          <a:p>
            <a:pPr marL="451484">
              <a:lnSpc>
                <a:spcPct val="100000"/>
              </a:lnSpc>
              <a:spcBef>
                <a:spcPts val="620"/>
              </a:spcBef>
            </a:pPr>
            <a:r>
              <a:rPr sz="2800" dirty="0">
                <a:solidFill>
                  <a:srgbClr val="003366"/>
                </a:solidFill>
                <a:latin typeface="Arial"/>
                <a:cs typeface="Arial"/>
              </a:rPr>
              <a:t>It</a:t>
            </a:r>
            <a:r>
              <a:rPr sz="2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"/>
                <a:cs typeface="Arial"/>
              </a:rPr>
              <a:t>covers</a:t>
            </a:r>
            <a:r>
              <a:rPr sz="2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"/>
                <a:cs typeface="Arial"/>
              </a:rPr>
              <a:t>fixed</a:t>
            </a:r>
            <a:r>
              <a:rPr sz="2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"/>
                <a:cs typeface="Arial"/>
              </a:rPr>
              <a:t>cost and</a:t>
            </a:r>
            <a:r>
              <a:rPr sz="2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"/>
                <a:cs typeface="Arial"/>
              </a:rPr>
              <a:t>variable</a:t>
            </a:r>
            <a:r>
              <a:rPr sz="2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"/>
                <a:cs typeface="Arial"/>
              </a:rPr>
              <a:t>cost.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8140" y="2016759"/>
            <a:ext cx="4391025" cy="172720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660400" indent="-622300">
              <a:lnSpc>
                <a:spcPct val="100000"/>
              </a:lnSpc>
              <a:spcBef>
                <a:spcPts val="220"/>
              </a:spcBef>
              <a:buClr>
                <a:srgbClr val="CC0000"/>
              </a:buClr>
              <a:buSzPct val="119230"/>
              <a:buFont typeface="Century Gothic"/>
              <a:buChar char="□"/>
              <a:tabLst>
                <a:tab pos="659765" algn="l"/>
                <a:tab pos="660400" algn="l"/>
              </a:tabLst>
            </a:pPr>
            <a:r>
              <a:rPr sz="2600" b="1" dirty="0">
                <a:solidFill>
                  <a:srgbClr val="990033"/>
                </a:solidFill>
                <a:latin typeface="Arial"/>
                <a:cs typeface="Arial"/>
              </a:rPr>
              <a:t>Total</a:t>
            </a:r>
            <a:r>
              <a:rPr sz="2600" b="1" spc="30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990033"/>
                </a:solidFill>
                <a:latin typeface="Arial"/>
                <a:cs typeface="Arial"/>
              </a:rPr>
              <a:t>Fixed</a:t>
            </a:r>
            <a:r>
              <a:rPr sz="2800" b="1" spc="-3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990033"/>
                </a:solidFill>
                <a:latin typeface="Arial"/>
                <a:cs typeface="Arial"/>
              </a:rPr>
              <a:t>Cost</a:t>
            </a:r>
            <a:endParaRPr sz="2800">
              <a:latin typeface="Arial"/>
              <a:cs typeface="Arial"/>
            </a:endParaRPr>
          </a:p>
          <a:p>
            <a:pPr marL="781050" lvl="1" indent="-285750">
              <a:lnSpc>
                <a:spcPct val="100000"/>
              </a:lnSpc>
              <a:spcBef>
                <a:spcPts val="300"/>
              </a:spcBef>
              <a:buClr>
                <a:srgbClr val="CC0000"/>
              </a:buClr>
              <a:buFont typeface="Century Gothic"/>
              <a:buChar char="■"/>
              <a:tabLst>
                <a:tab pos="781050" algn="l"/>
              </a:tabLst>
            </a:pP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Fixed</a:t>
            </a:r>
            <a:r>
              <a:rPr sz="2400" b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cost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is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 cost</a:t>
            </a:r>
            <a:endParaRPr sz="2400">
              <a:latin typeface="Arial"/>
              <a:cs typeface="Arial"/>
            </a:endParaRPr>
          </a:p>
          <a:p>
            <a:pPr marL="464184" marR="43180" indent="85090">
              <a:lnSpc>
                <a:spcPts val="319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of employing fixed factors </a:t>
            </a:r>
            <a:r>
              <a:rPr sz="2400" b="1" spc="-6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(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machinery,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building).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0739" y="4110990"/>
            <a:ext cx="3555365" cy="1240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400" marR="5080" indent="-139700">
              <a:lnSpc>
                <a:spcPct val="110800"/>
              </a:lnSpc>
              <a:spcBef>
                <a:spcPts val="95"/>
              </a:spcBef>
              <a:buClr>
                <a:srgbClr val="CC0000"/>
              </a:buClr>
              <a:buFont typeface="Century Gothic"/>
              <a:buChar char="■"/>
              <a:tabLst>
                <a:tab pos="298450" algn="l"/>
                <a:tab pos="1421765" algn="l"/>
              </a:tabLst>
            </a:pP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Fixed 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cost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is a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fixed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amount	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which</a:t>
            </a:r>
            <a:r>
              <a:rPr sz="2400" b="1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must</a:t>
            </a:r>
            <a:r>
              <a:rPr sz="2400" b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be </a:t>
            </a:r>
            <a:r>
              <a:rPr sz="2400" b="1" spc="-6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incurred</a:t>
            </a:r>
            <a:r>
              <a:rPr sz="2400" b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by</a:t>
            </a:r>
            <a:r>
              <a:rPr sz="2400" b="1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24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firm</a:t>
            </a:r>
            <a:r>
              <a:rPr sz="2400" b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at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80439" y="5365750"/>
            <a:ext cx="6581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43100" algn="l"/>
                <a:tab pos="4939665" algn="l"/>
              </a:tabLst>
            </a:pP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large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output	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and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arsmall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or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Zero	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and</a:t>
            </a:r>
            <a:r>
              <a:rPr sz="2400" b="1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as</a:t>
            </a:r>
            <a:r>
              <a:rPr sz="2400" b="1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well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57800" y="2286000"/>
            <a:ext cx="3124200" cy="2971800"/>
          </a:xfrm>
          <a:custGeom>
            <a:avLst/>
            <a:gdLst/>
            <a:ahLst/>
            <a:cxnLst/>
            <a:rect l="l" t="t" r="r" b="b"/>
            <a:pathLst>
              <a:path w="3124200" h="2971800">
                <a:moveTo>
                  <a:pt x="0" y="0"/>
                </a:moveTo>
                <a:lnTo>
                  <a:pt x="0" y="2971800"/>
                </a:lnTo>
              </a:path>
              <a:path w="3124200" h="2971800">
                <a:moveTo>
                  <a:pt x="0" y="2971800"/>
                </a:moveTo>
                <a:lnTo>
                  <a:pt x="3124200" y="2971800"/>
                </a:lnTo>
              </a:path>
              <a:path w="3124200" h="2971800">
                <a:moveTo>
                  <a:pt x="0" y="1447800"/>
                </a:moveTo>
                <a:lnTo>
                  <a:pt x="2895600" y="1447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307069" y="3693159"/>
            <a:ext cx="4000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10" dirty="0">
                <a:latin typeface="Arial"/>
                <a:cs typeface="Arial"/>
              </a:rPr>
              <a:t>TF</a:t>
            </a:r>
            <a:r>
              <a:rPr sz="1400" b="1" dirty="0">
                <a:latin typeface="Arial"/>
                <a:cs typeface="Arial"/>
              </a:rPr>
              <a:t>C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16270" y="216915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64269" y="5139690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48450" y="3799840"/>
            <a:ext cx="964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92669" y="1939290"/>
            <a:ext cx="1115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Fixed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Cost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16500" y="3571240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070600" y="735329"/>
            <a:ext cx="228155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003366"/>
                </a:solidFill>
                <a:latin typeface="Verdana"/>
                <a:cs typeface="Verdana"/>
              </a:rPr>
              <a:t>T</a:t>
            </a:r>
            <a:r>
              <a:rPr sz="2800" b="1" dirty="0">
                <a:solidFill>
                  <a:srgbClr val="003366"/>
                </a:solidFill>
                <a:latin typeface="Verdana"/>
                <a:cs typeface="Verdana"/>
              </a:rPr>
              <a:t>C</a:t>
            </a:r>
            <a:r>
              <a:rPr sz="2800" b="1" spc="-15" dirty="0">
                <a:solidFill>
                  <a:srgbClr val="003366"/>
                </a:solidFill>
                <a:latin typeface="Verdana"/>
                <a:cs typeface="Verdana"/>
              </a:rPr>
              <a:t>,</a:t>
            </a:r>
            <a:r>
              <a:rPr sz="2800" b="1" spc="-5" dirty="0">
                <a:solidFill>
                  <a:srgbClr val="003366"/>
                </a:solidFill>
                <a:latin typeface="Verdana"/>
                <a:cs typeface="Verdana"/>
              </a:rPr>
              <a:t>T</a:t>
            </a:r>
            <a:r>
              <a:rPr sz="2800" b="1" spc="5" dirty="0">
                <a:solidFill>
                  <a:srgbClr val="003366"/>
                </a:solidFill>
                <a:latin typeface="Verdana"/>
                <a:cs typeface="Verdana"/>
              </a:rPr>
              <a:t>F</a:t>
            </a:r>
            <a:r>
              <a:rPr sz="2800" b="1" spc="-10" dirty="0">
                <a:solidFill>
                  <a:srgbClr val="003366"/>
                </a:solidFill>
                <a:latin typeface="Verdana"/>
                <a:cs typeface="Verdana"/>
              </a:rPr>
              <a:t>C</a:t>
            </a:r>
            <a:r>
              <a:rPr sz="2800" b="1" spc="-5" dirty="0">
                <a:solidFill>
                  <a:srgbClr val="003366"/>
                </a:solidFill>
                <a:latin typeface="Verdana"/>
                <a:cs typeface="Verdana"/>
              </a:rPr>
              <a:t>,T</a:t>
            </a:r>
            <a:r>
              <a:rPr sz="2800" b="1" spc="-10" dirty="0">
                <a:solidFill>
                  <a:srgbClr val="003366"/>
                </a:solidFill>
                <a:latin typeface="Verdana"/>
                <a:cs typeface="Verdana"/>
              </a:rPr>
              <a:t>V</a:t>
            </a:r>
            <a:r>
              <a:rPr sz="2800" b="1" dirty="0">
                <a:solidFill>
                  <a:srgbClr val="003366"/>
                </a:solidFill>
                <a:latin typeface="Verdana"/>
                <a:cs typeface="Verdana"/>
              </a:rPr>
              <a:t>C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1940" y="1555750"/>
            <a:ext cx="4714240" cy="3442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Variable</a:t>
            </a:r>
            <a:r>
              <a:rPr sz="25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cost</a:t>
            </a:r>
            <a:r>
              <a:rPr sz="2500" b="1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500" b="1" dirty="0">
                <a:solidFill>
                  <a:srgbClr val="336699"/>
                </a:solidFill>
                <a:latin typeface="Arial"/>
                <a:cs typeface="Arial"/>
              </a:rPr>
              <a:t>is</a:t>
            </a:r>
            <a:r>
              <a:rPr sz="25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incurred</a:t>
            </a:r>
            <a:endParaRPr sz="2500">
              <a:latin typeface="Arial"/>
              <a:cs typeface="Arial"/>
            </a:endParaRPr>
          </a:p>
          <a:p>
            <a:pPr marL="38100" marR="91440">
              <a:lnSpc>
                <a:spcPct val="100699"/>
              </a:lnSpc>
            </a:pPr>
            <a:r>
              <a:rPr sz="2500" b="1" dirty="0">
                <a:solidFill>
                  <a:srgbClr val="336699"/>
                </a:solidFill>
                <a:latin typeface="Arial"/>
                <a:cs typeface="Arial"/>
              </a:rPr>
              <a:t>on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the </a:t>
            </a:r>
            <a:r>
              <a:rPr sz="2500" b="1" spc="-10" dirty="0">
                <a:solidFill>
                  <a:srgbClr val="336699"/>
                </a:solidFill>
                <a:latin typeface="Arial"/>
                <a:cs typeface="Arial"/>
              </a:rPr>
              <a:t>employment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of variable </a:t>
            </a:r>
            <a:r>
              <a:rPr sz="2500" b="1" spc="-68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factors</a:t>
            </a:r>
            <a:r>
              <a:rPr sz="2500" b="1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like</a:t>
            </a:r>
            <a:r>
              <a:rPr sz="25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raw</a:t>
            </a:r>
            <a:r>
              <a:rPr sz="2500" b="1" spc="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material,</a:t>
            </a:r>
            <a:r>
              <a:rPr sz="25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fuel,</a:t>
            </a:r>
            <a:endParaRPr sz="2500">
              <a:latin typeface="Arial"/>
              <a:cs typeface="Arial"/>
            </a:endParaRPr>
          </a:p>
          <a:p>
            <a:pPr marL="38100" marR="30480">
              <a:lnSpc>
                <a:spcPct val="100699"/>
              </a:lnSpc>
              <a:spcBef>
                <a:spcPts val="5"/>
              </a:spcBef>
            </a:pP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Labour, maintenance. </a:t>
            </a:r>
            <a:r>
              <a:rPr sz="2500" b="1" dirty="0">
                <a:solidFill>
                  <a:srgbClr val="336699"/>
                </a:solidFill>
                <a:latin typeface="Arial"/>
                <a:cs typeface="Arial"/>
              </a:rPr>
              <a:t>It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is </a:t>
            </a:r>
            <a:r>
              <a:rPr sz="2500" b="1" dirty="0">
                <a:solidFill>
                  <a:srgbClr val="336699"/>
                </a:solidFill>
                <a:latin typeface="Arial"/>
                <a:cs typeface="Arial"/>
              </a:rPr>
              <a:t>also </a:t>
            </a:r>
            <a:r>
              <a:rPr sz="2500" b="1" spc="-68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called</a:t>
            </a:r>
            <a:r>
              <a:rPr sz="25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prime and</a:t>
            </a:r>
            <a:r>
              <a:rPr sz="25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36699"/>
                </a:solidFill>
                <a:latin typeface="Arial"/>
                <a:cs typeface="Arial"/>
              </a:rPr>
              <a:t>direct</a:t>
            </a:r>
            <a:endParaRPr sz="25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20"/>
              </a:spcBef>
            </a:pPr>
            <a:r>
              <a:rPr sz="2500" b="1" spc="-10" dirty="0">
                <a:solidFill>
                  <a:srgbClr val="336699"/>
                </a:solidFill>
                <a:latin typeface="Arial"/>
                <a:cs typeface="Arial"/>
              </a:rPr>
              <a:t>Cost.</a:t>
            </a:r>
            <a:endParaRPr sz="2500">
              <a:latin typeface="Arial"/>
              <a:cs typeface="Arial"/>
            </a:endParaRPr>
          </a:p>
          <a:p>
            <a:pPr marL="38100" marR="1010285">
              <a:lnSpc>
                <a:spcPct val="100699"/>
              </a:lnSpc>
            </a:pPr>
            <a:r>
              <a:rPr sz="3600" spc="1072" baseline="5787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3600" spc="-225" baseline="5787" dirty="0">
                <a:solidFill>
                  <a:srgbClr val="CC0000"/>
                </a:solidFill>
                <a:latin typeface="Century Gothic"/>
                <a:cs typeface="Century Gothic"/>
              </a:rPr>
              <a:t> </a:t>
            </a:r>
            <a:r>
              <a:rPr sz="2400" b="1" spc="-10" dirty="0">
                <a:solidFill>
                  <a:srgbClr val="336699"/>
                </a:solidFill>
                <a:latin typeface="Arial"/>
                <a:cs typeface="Arial"/>
              </a:rPr>
              <a:t>TVC</a:t>
            </a:r>
            <a:r>
              <a:rPr sz="2400" b="1" spc="-2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originates</a:t>
            </a:r>
            <a:r>
              <a:rPr sz="24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from</a:t>
            </a:r>
            <a:r>
              <a:rPr sz="24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0, </a:t>
            </a:r>
            <a:r>
              <a:rPr sz="2400" b="1" spc="-65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Indicating</a:t>
            </a:r>
            <a:r>
              <a:rPr sz="24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zero</a:t>
            </a:r>
            <a:r>
              <a:rPr sz="2400" b="1" spc="-10" dirty="0">
                <a:solidFill>
                  <a:srgbClr val="336699"/>
                </a:solidFill>
                <a:latin typeface="Arial"/>
                <a:cs typeface="Arial"/>
              </a:rPr>
              <a:t> cost</a:t>
            </a:r>
            <a:r>
              <a:rPr sz="2400" b="1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at</a:t>
            </a:r>
            <a:r>
              <a:rPr sz="2400" b="1" dirty="0">
                <a:solidFill>
                  <a:srgbClr val="336699"/>
                </a:solidFill>
                <a:latin typeface="Arial"/>
                <a:cs typeface="Arial"/>
              </a:rPr>
              <a:t> nil</a:t>
            </a:r>
            <a:endParaRPr sz="24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output.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1940" y="4978400"/>
            <a:ext cx="8169275" cy="1051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Century Gothic"/>
              <a:buChar char="□"/>
              <a:tabLst>
                <a:tab pos="381000" algn="l"/>
              </a:tabLst>
            </a:pPr>
            <a:r>
              <a:rPr sz="2400" b="1" spc="-5" dirty="0">
                <a:solidFill>
                  <a:srgbClr val="990033"/>
                </a:solidFill>
                <a:latin typeface="Arial"/>
                <a:cs typeface="Arial"/>
              </a:rPr>
              <a:t>Total</a:t>
            </a:r>
            <a:r>
              <a:rPr sz="2400" b="1" spc="-3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990033"/>
                </a:solidFill>
                <a:latin typeface="Arial"/>
                <a:cs typeface="Arial"/>
              </a:rPr>
              <a:t>Cost</a:t>
            </a:r>
            <a:r>
              <a:rPr sz="2400" b="1" spc="-3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990033"/>
                </a:solidFill>
                <a:latin typeface="Arial"/>
                <a:cs typeface="Arial"/>
              </a:rPr>
              <a:t>(TC)</a:t>
            </a:r>
            <a:endParaRPr sz="2400">
              <a:latin typeface="Arial"/>
              <a:cs typeface="Arial"/>
            </a:endParaRPr>
          </a:p>
          <a:p>
            <a:pPr marL="381000" marR="30480" indent="-342900">
              <a:lnSpc>
                <a:spcPct val="79900"/>
              </a:lnSpc>
              <a:spcBef>
                <a:spcPts val="595"/>
              </a:spcBef>
              <a:buClr>
                <a:srgbClr val="CC0000"/>
              </a:buClr>
              <a:buFont typeface="Century Gothic"/>
              <a:buChar char="□"/>
              <a:tabLst>
                <a:tab pos="381000" algn="l"/>
                <a:tab pos="2675890" algn="l"/>
              </a:tabLst>
            </a:pPr>
            <a:r>
              <a:rPr sz="2400" b="1" spc="-10" dirty="0">
                <a:solidFill>
                  <a:srgbClr val="336699"/>
                </a:solidFill>
                <a:latin typeface="Arial"/>
                <a:cs typeface="Arial"/>
              </a:rPr>
              <a:t>TC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336699"/>
                </a:solidFill>
                <a:latin typeface="Arial"/>
                <a:cs typeface="Arial"/>
              </a:rPr>
              <a:t>=</a:t>
            </a:r>
            <a:r>
              <a:rPr sz="2400" b="1" spc="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336699"/>
                </a:solidFill>
                <a:latin typeface="Arial"/>
                <a:cs typeface="Arial"/>
              </a:rPr>
              <a:t>TFC+TVC	</a:t>
            </a:r>
            <a:r>
              <a:rPr sz="2400" b="1" spc="5" dirty="0">
                <a:solidFill>
                  <a:srgbClr val="336699"/>
                </a:solidFill>
                <a:latin typeface="Arial"/>
                <a:cs typeface="Arial"/>
              </a:rPr>
              <a:t>It </a:t>
            </a:r>
            <a:r>
              <a:rPr sz="2400" b="1" spc="-10" dirty="0">
                <a:solidFill>
                  <a:srgbClr val="336699"/>
                </a:solidFill>
                <a:latin typeface="Arial"/>
                <a:cs typeface="Arial"/>
              </a:rPr>
              <a:t>increases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as </a:t>
            </a:r>
            <a:r>
              <a:rPr sz="2400" b="1" spc="5" dirty="0">
                <a:solidFill>
                  <a:srgbClr val="336699"/>
                </a:solidFill>
                <a:latin typeface="Arial"/>
                <a:cs typeface="Arial"/>
              </a:rPr>
              <a:t>with </a:t>
            </a:r>
            <a:r>
              <a:rPr sz="2400" b="1" dirty="0">
                <a:solidFill>
                  <a:srgbClr val="336699"/>
                </a:solidFill>
                <a:latin typeface="Arial"/>
                <a:cs typeface="Arial"/>
              </a:rPr>
              <a:t>an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increase </a:t>
            </a:r>
            <a:r>
              <a:rPr sz="2400" b="1" dirty="0">
                <a:solidFill>
                  <a:srgbClr val="336699"/>
                </a:solidFill>
                <a:latin typeface="Arial"/>
                <a:cs typeface="Arial"/>
              </a:rPr>
              <a:t>in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the </a:t>
            </a:r>
            <a:r>
              <a:rPr sz="2400" b="1" spc="-65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level of</a:t>
            </a:r>
            <a:r>
              <a:rPr sz="2400" b="1" spc="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output,</a:t>
            </a:r>
            <a:r>
              <a:rPr sz="2400" b="1" spc="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as</a:t>
            </a:r>
            <a:r>
              <a:rPr sz="2400" b="1" spc="-10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TC </a:t>
            </a:r>
            <a:r>
              <a:rPr sz="2400" b="1" dirty="0">
                <a:solidFill>
                  <a:srgbClr val="336699"/>
                </a:solidFill>
                <a:latin typeface="Arial"/>
                <a:cs typeface="Arial"/>
              </a:rPr>
              <a:t>is</a:t>
            </a:r>
            <a:r>
              <a:rPr sz="2400" b="1" spc="-5" dirty="0">
                <a:solidFill>
                  <a:srgbClr val="336699"/>
                </a:solidFill>
                <a:latin typeface="Arial"/>
                <a:cs typeface="Arial"/>
              </a:rPr>
              <a:t> mainly</a:t>
            </a:r>
            <a:r>
              <a:rPr sz="2400" b="1" spc="-2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336699"/>
                </a:solidFill>
                <a:latin typeface="Arial"/>
                <a:cs typeface="Arial"/>
              </a:rPr>
              <a:t>based</a:t>
            </a:r>
            <a:r>
              <a:rPr sz="2400" b="1" spc="-15" dirty="0">
                <a:solidFill>
                  <a:srgbClr val="3366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336699"/>
                </a:solidFill>
                <a:latin typeface="Arial"/>
                <a:cs typeface="Arial"/>
              </a:rPr>
              <a:t>on</a:t>
            </a:r>
            <a:r>
              <a:rPr sz="2400" b="1" spc="-10" dirty="0">
                <a:solidFill>
                  <a:srgbClr val="336699"/>
                </a:solidFill>
                <a:latin typeface="Arial"/>
                <a:cs typeface="Arial"/>
              </a:rPr>
              <a:t> TVC.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329327" y="1671727"/>
            <a:ext cx="2443480" cy="2600325"/>
            <a:chOff x="5329327" y="1671727"/>
            <a:chExt cx="2443480" cy="2600325"/>
          </a:xfrm>
        </p:grpSpPr>
        <p:sp>
          <p:nvSpPr>
            <p:cNvPr id="10" name="object 10"/>
            <p:cNvSpPr/>
            <p:nvPr/>
          </p:nvSpPr>
          <p:spPr>
            <a:xfrm>
              <a:off x="5334000" y="1752599"/>
              <a:ext cx="2438400" cy="2514600"/>
            </a:xfrm>
            <a:custGeom>
              <a:avLst/>
              <a:gdLst/>
              <a:ahLst/>
              <a:cxnLst/>
              <a:rect l="l" t="t" r="r" b="b"/>
              <a:pathLst>
                <a:path w="2438400" h="2514600">
                  <a:moveTo>
                    <a:pt x="0" y="0"/>
                  </a:moveTo>
                  <a:lnTo>
                    <a:pt x="0" y="2514600"/>
                  </a:lnTo>
                </a:path>
                <a:path w="2438400" h="2514600">
                  <a:moveTo>
                    <a:pt x="0" y="2514600"/>
                  </a:moveTo>
                  <a:lnTo>
                    <a:pt x="2438400" y="2514600"/>
                  </a:lnTo>
                </a:path>
                <a:path w="2438400" h="2514600">
                  <a:moveTo>
                    <a:pt x="0" y="1447800"/>
                  </a:moveTo>
                  <a:lnTo>
                    <a:pt x="2438400" y="14478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34000" y="1676399"/>
              <a:ext cx="2209800" cy="2590800"/>
            </a:xfrm>
            <a:custGeom>
              <a:avLst/>
              <a:gdLst/>
              <a:ahLst/>
              <a:cxnLst/>
              <a:rect l="l" t="t" r="r" b="b"/>
              <a:pathLst>
                <a:path w="2209800" h="2590800">
                  <a:moveTo>
                    <a:pt x="0" y="1600200"/>
                  </a:moveTo>
                  <a:lnTo>
                    <a:pt x="7696" y="1552594"/>
                  </a:lnTo>
                  <a:lnTo>
                    <a:pt x="15849" y="1505102"/>
                  </a:lnTo>
                  <a:lnTo>
                    <a:pt x="24917" y="1457839"/>
                  </a:lnTo>
                  <a:lnTo>
                    <a:pt x="35356" y="1410919"/>
                  </a:lnTo>
                  <a:lnTo>
                    <a:pt x="47625" y="1364456"/>
                  </a:lnTo>
                  <a:lnTo>
                    <a:pt x="62179" y="1318564"/>
                  </a:lnTo>
                  <a:lnTo>
                    <a:pt x="79476" y="1273359"/>
                  </a:lnTo>
                  <a:lnTo>
                    <a:pt x="99974" y="1228953"/>
                  </a:lnTo>
                  <a:lnTo>
                    <a:pt x="124129" y="1185462"/>
                  </a:lnTo>
                  <a:lnTo>
                    <a:pt x="152400" y="1143000"/>
                  </a:lnTo>
                  <a:lnTo>
                    <a:pt x="177996" y="1112235"/>
                  </a:lnTo>
                  <a:lnTo>
                    <a:pt x="207477" y="1084003"/>
                  </a:lnTo>
                  <a:lnTo>
                    <a:pt x="240219" y="1057678"/>
                  </a:lnTo>
                  <a:lnTo>
                    <a:pt x="275596" y="1032636"/>
                  </a:lnTo>
                  <a:lnTo>
                    <a:pt x="312985" y="1008253"/>
                  </a:lnTo>
                  <a:lnTo>
                    <a:pt x="351761" y="983906"/>
                  </a:lnTo>
                  <a:lnTo>
                    <a:pt x="391301" y="958968"/>
                  </a:lnTo>
                  <a:lnTo>
                    <a:pt x="430979" y="932817"/>
                  </a:lnTo>
                  <a:lnTo>
                    <a:pt x="470171" y="904827"/>
                  </a:lnTo>
                  <a:lnTo>
                    <a:pt x="508254" y="874375"/>
                  </a:lnTo>
                  <a:lnTo>
                    <a:pt x="544602" y="840835"/>
                  </a:lnTo>
                  <a:lnTo>
                    <a:pt x="578592" y="803585"/>
                  </a:lnTo>
                  <a:lnTo>
                    <a:pt x="609600" y="762000"/>
                  </a:lnTo>
                  <a:lnTo>
                    <a:pt x="632975" y="725188"/>
                  </a:lnTo>
                  <a:lnTo>
                    <a:pt x="655513" y="686283"/>
                  </a:lnTo>
                  <a:lnTo>
                    <a:pt x="677270" y="645425"/>
                  </a:lnTo>
                  <a:lnTo>
                    <a:pt x="698301" y="602753"/>
                  </a:lnTo>
                  <a:lnTo>
                    <a:pt x="718663" y="558407"/>
                  </a:lnTo>
                  <a:lnTo>
                    <a:pt x="738410" y="512526"/>
                  </a:lnTo>
                  <a:lnTo>
                    <a:pt x="757600" y="465250"/>
                  </a:lnTo>
                  <a:lnTo>
                    <a:pt x="776287" y="416718"/>
                  </a:lnTo>
                  <a:lnTo>
                    <a:pt x="794528" y="367070"/>
                  </a:lnTo>
                  <a:lnTo>
                    <a:pt x="812378" y="316445"/>
                  </a:lnTo>
                  <a:lnTo>
                    <a:pt x="829893" y="264983"/>
                  </a:lnTo>
                  <a:lnTo>
                    <a:pt x="847129" y="212824"/>
                  </a:lnTo>
                  <a:lnTo>
                    <a:pt x="864142" y="160106"/>
                  </a:lnTo>
                  <a:lnTo>
                    <a:pt x="880988" y="106970"/>
                  </a:lnTo>
                  <a:lnTo>
                    <a:pt x="897721" y="53554"/>
                  </a:lnTo>
                  <a:lnTo>
                    <a:pt x="914400" y="0"/>
                  </a:lnTo>
                </a:path>
                <a:path w="2209800" h="2590800">
                  <a:moveTo>
                    <a:pt x="0" y="0"/>
                  </a:moveTo>
                  <a:lnTo>
                    <a:pt x="0" y="0"/>
                  </a:lnTo>
                </a:path>
                <a:path w="2209800" h="2590800">
                  <a:moveTo>
                    <a:pt x="914400" y="1600200"/>
                  </a:moveTo>
                  <a:lnTo>
                    <a:pt x="914400" y="1600200"/>
                  </a:lnTo>
                </a:path>
                <a:path w="2209800" h="2590800">
                  <a:moveTo>
                    <a:pt x="0" y="2590800"/>
                  </a:moveTo>
                  <a:lnTo>
                    <a:pt x="22692" y="2548170"/>
                  </a:lnTo>
                  <a:lnTo>
                    <a:pt x="45472" y="2505577"/>
                  </a:lnTo>
                  <a:lnTo>
                    <a:pt x="68424" y="2463059"/>
                  </a:lnTo>
                  <a:lnTo>
                    <a:pt x="91635" y="2420652"/>
                  </a:lnTo>
                  <a:lnTo>
                    <a:pt x="115192" y="2378392"/>
                  </a:lnTo>
                  <a:lnTo>
                    <a:pt x="139181" y="2336318"/>
                  </a:lnTo>
                  <a:lnTo>
                    <a:pt x="163688" y="2294466"/>
                  </a:lnTo>
                  <a:lnTo>
                    <a:pt x="188800" y="2252873"/>
                  </a:lnTo>
                  <a:lnTo>
                    <a:pt x="214604" y="2211577"/>
                  </a:lnTo>
                  <a:lnTo>
                    <a:pt x="241184" y="2170613"/>
                  </a:lnTo>
                  <a:lnTo>
                    <a:pt x="268629" y="2130020"/>
                  </a:lnTo>
                  <a:lnTo>
                    <a:pt x="297024" y="2089834"/>
                  </a:lnTo>
                  <a:lnTo>
                    <a:pt x="326456" y="2050093"/>
                  </a:lnTo>
                  <a:lnTo>
                    <a:pt x="357011" y="2010833"/>
                  </a:lnTo>
                  <a:lnTo>
                    <a:pt x="388775" y="1972091"/>
                  </a:lnTo>
                  <a:lnTo>
                    <a:pt x="421835" y="1933905"/>
                  </a:lnTo>
                  <a:lnTo>
                    <a:pt x="456278" y="1896311"/>
                  </a:lnTo>
                  <a:lnTo>
                    <a:pt x="492189" y="1859346"/>
                  </a:lnTo>
                  <a:lnTo>
                    <a:pt x="529656" y="1823048"/>
                  </a:lnTo>
                  <a:lnTo>
                    <a:pt x="568764" y="1787454"/>
                  </a:lnTo>
                  <a:lnTo>
                    <a:pt x="609600" y="1752600"/>
                  </a:lnTo>
                  <a:lnTo>
                    <a:pt x="644565" y="1725251"/>
                  </a:lnTo>
                  <a:lnTo>
                    <a:pt x="681915" y="1698840"/>
                  </a:lnTo>
                  <a:lnTo>
                    <a:pt x="721441" y="1673287"/>
                  </a:lnTo>
                  <a:lnTo>
                    <a:pt x="762936" y="1648514"/>
                  </a:lnTo>
                  <a:lnTo>
                    <a:pt x="806191" y="1624443"/>
                  </a:lnTo>
                  <a:lnTo>
                    <a:pt x="850998" y="1600997"/>
                  </a:lnTo>
                  <a:lnTo>
                    <a:pt x="897149" y="1578097"/>
                  </a:lnTo>
                  <a:lnTo>
                    <a:pt x="944436" y="1555666"/>
                  </a:lnTo>
                  <a:lnTo>
                    <a:pt x="992650" y="1533624"/>
                  </a:lnTo>
                  <a:lnTo>
                    <a:pt x="1041584" y="1511895"/>
                  </a:lnTo>
                  <a:lnTo>
                    <a:pt x="1091030" y="1490400"/>
                  </a:lnTo>
                  <a:lnTo>
                    <a:pt x="1140780" y="1469061"/>
                  </a:lnTo>
                  <a:lnTo>
                    <a:pt x="1190625" y="1447799"/>
                  </a:lnTo>
                  <a:lnTo>
                    <a:pt x="1240357" y="1426538"/>
                  </a:lnTo>
                  <a:lnTo>
                    <a:pt x="1289768" y="1405199"/>
                  </a:lnTo>
                  <a:lnTo>
                    <a:pt x="1338650" y="1383704"/>
                  </a:lnTo>
                  <a:lnTo>
                    <a:pt x="1386795" y="1361975"/>
                  </a:lnTo>
                  <a:lnTo>
                    <a:pt x="1433995" y="1339933"/>
                  </a:lnTo>
                  <a:lnTo>
                    <a:pt x="1480042" y="1317502"/>
                  </a:lnTo>
                  <a:lnTo>
                    <a:pt x="1524728" y="1294602"/>
                  </a:lnTo>
                  <a:lnTo>
                    <a:pt x="1567844" y="1271156"/>
                  </a:lnTo>
                  <a:lnTo>
                    <a:pt x="1609183" y="1247085"/>
                  </a:lnTo>
                  <a:lnTo>
                    <a:pt x="1648536" y="1222312"/>
                  </a:lnTo>
                  <a:lnTo>
                    <a:pt x="1685695" y="1196759"/>
                  </a:lnTo>
                  <a:lnTo>
                    <a:pt x="1720452" y="1170348"/>
                  </a:lnTo>
                  <a:lnTo>
                    <a:pt x="1752600" y="1143000"/>
                  </a:lnTo>
                  <a:lnTo>
                    <a:pt x="1793310" y="1104433"/>
                  </a:lnTo>
                  <a:lnTo>
                    <a:pt x="1831321" y="1064966"/>
                  </a:lnTo>
                  <a:lnTo>
                    <a:pt x="1866783" y="1024650"/>
                  </a:lnTo>
                  <a:lnTo>
                    <a:pt x="1899845" y="983534"/>
                  </a:lnTo>
                  <a:lnTo>
                    <a:pt x="1930657" y="941668"/>
                  </a:lnTo>
                  <a:lnTo>
                    <a:pt x="1959369" y="899102"/>
                  </a:lnTo>
                  <a:lnTo>
                    <a:pt x="1986132" y="855886"/>
                  </a:lnTo>
                  <a:lnTo>
                    <a:pt x="2011095" y="812070"/>
                  </a:lnTo>
                  <a:lnTo>
                    <a:pt x="2034408" y="767704"/>
                  </a:lnTo>
                  <a:lnTo>
                    <a:pt x="2056222" y="722839"/>
                  </a:lnTo>
                  <a:lnTo>
                    <a:pt x="2076686" y="677523"/>
                  </a:lnTo>
                  <a:lnTo>
                    <a:pt x="2095949" y="631807"/>
                  </a:lnTo>
                  <a:lnTo>
                    <a:pt x="2114163" y="585742"/>
                  </a:lnTo>
                  <a:lnTo>
                    <a:pt x="2131478" y="539376"/>
                  </a:lnTo>
                  <a:lnTo>
                    <a:pt x="2148042" y="492761"/>
                  </a:lnTo>
                  <a:lnTo>
                    <a:pt x="2164006" y="445946"/>
                  </a:lnTo>
                  <a:lnTo>
                    <a:pt x="2179521" y="398980"/>
                  </a:lnTo>
                  <a:lnTo>
                    <a:pt x="2194735" y="351915"/>
                  </a:lnTo>
                  <a:lnTo>
                    <a:pt x="2209800" y="304800"/>
                  </a:lnTo>
                </a:path>
                <a:path w="2209800" h="2590800">
                  <a:moveTo>
                    <a:pt x="0" y="304800"/>
                  </a:moveTo>
                  <a:lnTo>
                    <a:pt x="0" y="304800"/>
                  </a:lnTo>
                </a:path>
                <a:path w="2209800" h="2590800">
                  <a:moveTo>
                    <a:pt x="2209800" y="2590800"/>
                  </a:moveTo>
                  <a:lnTo>
                    <a:pt x="2209800" y="25908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807959" y="2504440"/>
            <a:ext cx="471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81940" y="318770"/>
            <a:ext cx="5427980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100" spc="-5" dirty="0"/>
              <a:t>Total</a:t>
            </a:r>
            <a:r>
              <a:rPr sz="3100" spc="-30" dirty="0"/>
              <a:t> </a:t>
            </a:r>
            <a:r>
              <a:rPr sz="3100" spc="-10" dirty="0"/>
              <a:t>Variable</a:t>
            </a:r>
            <a:r>
              <a:rPr sz="3100" spc="-30" dirty="0"/>
              <a:t> </a:t>
            </a:r>
            <a:r>
              <a:rPr sz="3100" spc="-10" dirty="0"/>
              <a:t>Cost</a:t>
            </a:r>
            <a:r>
              <a:rPr sz="3100" spc="45" dirty="0"/>
              <a:t> </a:t>
            </a:r>
            <a:r>
              <a:rPr sz="2500" spc="-204" dirty="0"/>
              <a:t>(TV</a:t>
            </a:r>
            <a:r>
              <a:rPr sz="2700" b="0" spc="-307" baseline="-27777" dirty="0">
                <a:solidFill>
                  <a:srgbClr val="000000"/>
                </a:solidFill>
                <a:latin typeface="Arial"/>
                <a:cs typeface="Arial"/>
              </a:rPr>
              <a:t>Y</a:t>
            </a:r>
            <a:r>
              <a:rPr sz="2500" spc="-204" dirty="0"/>
              <a:t>C</a:t>
            </a:r>
            <a:r>
              <a:rPr sz="3100" b="0" spc="-204" dirty="0">
                <a:latin typeface="Verdana"/>
                <a:cs typeface="Verdana"/>
              </a:rPr>
              <a:t>)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25740" y="3495040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66559" y="4583429"/>
            <a:ext cx="710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" dirty="0">
                <a:latin typeface="Arial"/>
                <a:cs typeface="Arial"/>
              </a:rPr>
              <a:t>O</a:t>
            </a:r>
            <a:r>
              <a:rPr sz="1800" spc="-15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tput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57159" y="1557020"/>
            <a:ext cx="3175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TV  </a:t>
            </a: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09359" y="1557020"/>
            <a:ext cx="330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TC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1561237"/>
            <a:ext cx="7957820" cy="120014"/>
            <a:chOff x="609600" y="1561237"/>
            <a:chExt cx="7957820" cy="120014"/>
          </a:xfrm>
        </p:grpSpPr>
        <p:sp>
          <p:nvSpPr>
            <p:cNvPr id="3" name="object 3"/>
            <p:cNvSpPr/>
            <p:nvPr/>
          </p:nvSpPr>
          <p:spPr>
            <a:xfrm>
              <a:off x="609600" y="1565909"/>
              <a:ext cx="4655820" cy="110489"/>
            </a:xfrm>
            <a:custGeom>
              <a:avLst/>
              <a:gdLst/>
              <a:ahLst/>
              <a:cxnLst/>
              <a:rect l="l" t="t" r="r" b="b"/>
              <a:pathLst>
                <a:path w="4655820" h="110489">
                  <a:moveTo>
                    <a:pt x="4655820" y="0"/>
                  </a:moveTo>
                  <a:lnTo>
                    <a:pt x="0" y="0"/>
                  </a:lnTo>
                  <a:lnTo>
                    <a:pt x="0" y="110490"/>
                  </a:lnTo>
                  <a:lnTo>
                    <a:pt x="4655820" y="110490"/>
                  </a:lnTo>
                  <a:lnTo>
                    <a:pt x="465582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1565909"/>
              <a:ext cx="7957820" cy="110489"/>
            </a:xfrm>
            <a:custGeom>
              <a:avLst/>
              <a:gdLst/>
              <a:ahLst/>
              <a:cxnLst/>
              <a:rect l="l" t="t" r="r" b="b"/>
              <a:pathLst>
                <a:path w="7957820" h="110489">
                  <a:moveTo>
                    <a:pt x="0" y="0"/>
                  </a:moveTo>
                  <a:lnTo>
                    <a:pt x="7957820" y="0"/>
                  </a:lnTo>
                </a:path>
                <a:path w="7957820" h="110489">
                  <a:moveTo>
                    <a:pt x="0" y="0"/>
                  </a:moveTo>
                  <a:lnTo>
                    <a:pt x="0" y="0"/>
                  </a:lnTo>
                </a:path>
                <a:path w="7957820" h="110489">
                  <a:moveTo>
                    <a:pt x="7957820" y="110489"/>
                  </a:moveTo>
                  <a:lnTo>
                    <a:pt x="7957820" y="110489"/>
                  </a:lnTo>
                </a:path>
              </a:pathLst>
            </a:custGeom>
            <a:ln w="93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133600" y="152399"/>
            <a:ext cx="3689349" cy="6437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solidFill>
                  <a:srgbClr val="990000"/>
                </a:solidFill>
                <a:latin typeface="Verdana"/>
                <a:cs typeface="Verdana"/>
              </a:rPr>
              <a:t>TC,TV</a:t>
            </a:r>
            <a:r>
              <a:rPr b="0" spc="-10" dirty="0">
                <a:solidFill>
                  <a:srgbClr val="990000"/>
                </a:solidFill>
                <a:latin typeface="Verdana"/>
                <a:cs typeface="Verdana"/>
              </a:rPr>
              <a:t>C</a:t>
            </a:r>
            <a:r>
              <a:rPr b="0" spc="-5" dirty="0">
                <a:solidFill>
                  <a:srgbClr val="990000"/>
                </a:solidFill>
                <a:latin typeface="Verdana"/>
                <a:cs typeface="Verdana"/>
              </a:rPr>
              <a:t>,T</a:t>
            </a:r>
            <a:r>
              <a:rPr b="0" dirty="0">
                <a:solidFill>
                  <a:srgbClr val="990000"/>
                </a:solidFill>
                <a:latin typeface="Verdana"/>
                <a:cs typeface="Verdana"/>
              </a:rPr>
              <a:t>FC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78459" y="838201"/>
          <a:ext cx="8187053" cy="5274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0010"/>
                <a:gridCol w="1351915"/>
                <a:gridCol w="1747520"/>
                <a:gridCol w="1599564"/>
                <a:gridCol w="2138044"/>
              </a:tblGrid>
              <a:tr h="831542">
                <a:tc>
                  <a:txBody>
                    <a:bodyPr/>
                    <a:lstStyle/>
                    <a:p>
                      <a:pPr marL="31750">
                        <a:lnSpc>
                          <a:spcPts val="2655"/>
                        </a:lnSpc>
                      </a:pPr>
                      <a:r>
                        <a:rPr sz="2400" b="1" spc="-5" dirty="0">
                          <a:solidFill>
                            <a:srgbClr val="990033"/>
                          </a:solidFill>
                          <a:latin typeface="Arial"/>
                          <a:cs typeface="Arial"/>
                        </a:rPr>
                        <a:t>Output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R="19367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400" b="1" dirty="0">
                          <a:solidFill>
                            <a:srgbClr val="990033"/>
                          </a:solidFill>
                          <a:latin typeface="Arial"/>
                          <a:cs typeface="Arial"/>
                        </a:rPr>
                        <a:t>Q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6555" algn="r">
                        <a:lnSpc>
                          <a:spcPts val="2655"/>
                        </a:lnSpc>
                      </a:pPr>
                      <a:r>
                        <a:rPr sz="2400" b="1" spc="-10" dirty="0">
                          <a:solidFill>
                            <a:srgbClr val="990033"/>
                          </a:solidFill>
                          <a:latin typeface="Arial"/>
                          <a:cs typeface="Arial"/>
                        </a:rPr>
                        <a:t>TFC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ts val="2655"/>
                        </a:lnSpc>
                      </a:pPr>
                      <a:r>
                        <a:rPr sz="2400" b="1" spc="-5" dirty="0">
                          <a:solidFill>
                            <a:srgbClr val="990033"/>
                          </a:solidFill>
                          <a:latin typeface="Arial"/>
                          <a:cs typeface="Arial"/>
                        </a:rPr>
                        <a:t>Labour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400" b="1" spc="-5" dirty="0">
                          <a:solidFill>
                            <a:srgbClr val="990033"/>
                          </a:solidFill>
                          <a:latin typeface="Arial"/>
                          <a:cs typeface="Arial"/>
                        </a:rPr>
                        <a:t>N0.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7995">
                        <a:lnSpc>
                          <a:spcPts val="2655"/>
                        </a:lnSpc>
                      </a:pPr>
                      <a:r>
                        <a:rPr sz="2400" b="1" spc="-10" dirty="0">
                          <a:solidFill>
                            <a:srgbClr val="990033"/>
                          </a:solidFill>
                          <a:latin typeface="Arial"/>
                          <a:cs typeface="Arial"/>
                        </a:rPr>
                        <a:t>TVC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37401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400" b="1" spc="-5" dirty="0">
                          <a:solidFill>
                            <a:srgbClr val="990033"/>
                          </a:solidFill>
                          <a:latin typeface="Arial"/>
                          <a:cs typeface="Arial"/>
                        </a:rPr>
                        <a:t>W*N0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3715">
                        <a:lnSpc>
                          <a:spcPts val="2655"/>
                        </a:lnSpc>
                      </a:pPr>
                      <a:r>
                        <a:rPr sz="2400" b="1" spc="-10" dirty="0">
                          <a:solidFill>
                            <a:srgbClr val="990033"/>
                          </a:solidFill>
                          <a:latin typeface="Arial"/>
                          <a:cs typeface="Arial"/>
                        </a:rPr>
                        <a:t>TC</a:t>
                      </a:r>
                      <a:r>
                        <a:rPr sz="2400" b="1" spc="-55" dirty="0">
                          <a:solidFill>
                            <a:srgbClr val="9900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solidFill>
                            <a:srgbClr val="990033"/>
                          </a:solidFill>
                          <a:latin typeface="Arial"/>
                          <a:cs typeface="Arial"/>
                        </a:rPr>
                        <a:t>=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46291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400" b="1" spc="-10" dirty="0">
                          <a:solidFill>
                            <a:srgbClr val="990033"/>
                          </a:solidFill>
                          <a:latin typeface="Arial"/>
                          <a:cs typeface="Arial"/>
                        </a:rPr>
                        <a:t>TFC+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338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34340" algn="ctr">
                        <a:lnSpc>
                          <a:spcPts val="2655"/>
                        </a:lnSpc>
                      </a:pPr>
                      <a:r>
                        <a:rPr sz="2400" b="1" spc="-10" dirty="0">
                          <a:solidFill>
                            <a:srgbClr val="990033"/>
                          </a:solidFill>
                          <a:latin typeface="Arial"/>
                          <a:cs typeface="Arial"/>
                        </a:rPr>
                        <a:t>TVC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29099">
                <a:tc>
                  <a:txBody>
                    <a:bodyPr/>
                    <a:lstStyle/>
                    <a:p>
                      <a:pPr marR="19494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86995" marB="0"/>
                </a:tc>
                <a:tc>
                  <a:txBody>
                    <a:bodyPr/>
                    <a:lstStyle/>
                    <a:p>
                      <a:pPr marR="357505" algn="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86995" marB="0"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86995" marB="0"/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--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86995" marB="0"/>
                </a:tc>
                <a:tc>
                  <a:txBody>
                    <a:bodyPr/>
                    <a:lstStyle/>
                    <a:p>
                      <a:pPr marR="434340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86995" marB="0"/>
                </a:tc>
              </a:tr>
              <a:tr h="500378">
                <a:tc>
                  <a:txBody>
                    <a:bodyPr/>
                    <a:lstStyle/>
                    <a:p>
                      <a:pPr marR="19431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8260" marB="0"/>
                </a:tc>
                <a:tc>
                  <a:txBody>
                    <a:bodyPr/>
                    <a:lstStyle/>
                    <a:p>
                      <a:pPr marR="357505" algn="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8260" marB="0"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7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8260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70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8260" marB="0"/>
                </a:tc>
                <a:tc>
                  <a:txBody>
                    <a:bodyPr/>
                    <a:lstStyle/>
                    <a:p>
                      <a:pPr marR="43434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210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8260" marB="0"/>
                </a:tc>
              </a:tr>
              <a:tr h="518382">
                <a:tc>
                  <a:txBody>
                    <a:bodyPr/>
                    <a:lstStyle/>
                    <a:p>
                      <a:pPr marR="194310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20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66040" marB="0"/>
                </a:tc>
                <a:tc>
                  <a:txBody>
                    <a:bodyPr/>
                    <a:lstStyle/>
                    <a:p>
                      <a:pPr marR="357505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66040" marB="0"/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11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66040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110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66040" marB="0"/>
                </a:tc>
                <a:tc>
                  <a:txBody>
                    <a:bodyPr/>
                    <a:lstStyle/>
                    <a:p>
                      <a:pPr marR="434340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250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66040" marB="0"/>
                </a:tc>
              </a:tr>
              <a:tr h="506851">
                <a:tc>
                  <a:txBody>
                    <a:bodyPr/>
                    <a:lstStyle/>
                    <a:p>
                      <a:pPr marR="194310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30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66675" marB="0"/>
                </a:tc>
                <a:tc>
                  <a:txBody>
                    <a:bodyPr/>
                    <a:lstStyle/>
                    <a:p>
                      <a:pPr marR="35750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66675" marB="0"/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18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66675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180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66675" marB="0"/>
                </a:tc>
                <a:tc>
                  <a:txBody>
                    <a:bodyPr/>
                    <a:lstStyle/>
                    <a:p>
                      <a:pPr marR="434340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320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66675" marB="0"/>
                </a:tc>
              </a:tr>
              <a:tr h="484602">
                <a:tc>
                  <a:txBody>
                    <a:bodyPr/>
                    <a:lstStyle/>
                    <a:p>
                      <a:pPr marR="19431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35750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28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280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43434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420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6355" marB="0"/>
                </a:tc>
              </a:tr>
              <a:tr h="505967">
                <a:tc>
                  <a:txBody>
                    <a:bodyPr/>
                    <a:lstStyle/>
                    <a:p>
                      <a:pPr marR="19431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50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5719" marB="0"/>
                </a:tc>
                <a:tc>
                  <a:txBody>
                    <a:bodyPr/>
                    <a:lstStyle/>
                    <a:p>
                      <a:pPr marR="3575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5719" marB="0"/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42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5719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450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5719" marB="0"/>
                </a:tc>
                <a:tc>
                  <a:txBody>
                    <a:bodyPr/>
                    <a:lstStyle/>
                    <a:p>
                      <a:pPr marR="43434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590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5719" marB="0"/>
                </a:tc>
              </a:tr>
              <a:tr h="515194">
                <a:tc>
                  <a:txBody>
                    <a:bodyPr/>
                    <a:lstStyle/>
                    <a:p>
                      <a:pPr marR="194310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60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R="357505" algn="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72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720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R="434340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860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74295" marB="0"/>
                </a:tc>
              </a:tr>
              <a:tr h="448449">
                <a:tc>
                  <a:txBody>
                    <a:bodyPr/>
                    <a:lstStyle/>
                    <a:p>
                      <a:pPr marR="142240" algn="ctr">
                        <a:lnSpc>
                          <a:spcPts val="3045"/>
                        </a:lnSpc>
                        <a:spcBef>
                          <a:spcPts val="225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70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R="394335" algn="r">
                        <a:lnSpc>
                          <a:spcPts val="3045"/>
                        </a:lnSpc>
                        <a:spcBef>
                          <a:spcPts val="22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140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ts val="3045"/>
                        </a:lnSpc>
                        <a:spcBef>
                          <a:spcPts val="22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112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3045"/>
                        </a:lnSpc>
                        <a:spcBef>
                          <a:spcPts val="22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1120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R="473075" algn="ctr">
                        <a:lnSpc>
                          <a:spcPts val="3045"/>
                        </a:lnSpc>
                        <a:spcBef>
                          <a:spcPts val="225"/>
                        </a:spcBef>
                      </a:pPr>
                      <a:r>
                        <a:rPr sz="2600" spc="-5" dirty="0">
                          <a:latin typeface="Verdana"/>
                          <a:cs typeface="Verdana"/>
                        </a:rPr>
                        <a:t>1260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2857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00"/>
              </a:spcBef>
              <a:tabLst>
                <a:tab pos="708025" algn="l"/>
                <a:tab pos="1471295" algn="l"/>
                <a:tab pos="2376805" algn="l"/>
                <a:tab pos="3162935" algn="l"/>
              </a:tabLst>
            </a:pPr>
            <a:r>
              <a:rPr dirty="0"/>
              <a:t>Q	</a:t>
            </a:r>
            <a:r>
              <a:rPr spc="5" dirty="0"/>
              <a:t>AF</a:t>
            </a:r>
            <a:r>
              <a:rPr dirty="0"/>
              <a:t>C	</a:t>
            </a:r>
            <a:r>
              <a:rPr spc="5" dirty="0"/>
              <a:t>A</a:t>
            </a:r>
            <a:r>
              <a:rPr dirty="0"/>
              <a:t>VC	</a:t>
            </a:r>
            <a:r>
              <a:rPr spc="5" dirty="0"/>
              <a:t>A</a:t>
            </a:r>
            <a:r>
              <a:rPr dirty="0"/>
              <a:t>C	</a:t>
            </a:r>
            <a:r>
              <a:rPr spc="-10" dirty="0"/>
              <a:t>M</a:t>
            </a:r>
            <a:r>
              <a:rPr dirty="0"/>
              <a:t>C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50"/>
          </a:p>
          <a:p>
            <a:pPr marL="85090">
              <a:lnSpc>
                <a:spcPct val="100000"/>
              </a:lnSpc>
              <a:spcBef>
                <a:spcPts val="5"/>
              </a:spcBef>
              <a:tabLst>
                <a:tab pos="921385" algn="l"/>
                <a:tab pos="1698625" algn="l"/>
                <a:tab pos="2506345" algn="l"/>
                <a:tab pos="3314065" algn="l"/>
              </a:tabLst>
            </a:pPr>
            <a:r>
              <a:rPr dirty="0"/>
              <a:t>0	-	-	-	-</a:t>
            </a:r>
          </a:p>
          <a:p>
            <a:pPr marL="12700">
              <a:lnSpc>
                <a:spcPct val="100000"/>
              </a:lnSpc>
              <a:spcBef>
                <a:spcPts val="1120"/>
              </a:spcBef>
              <a:tabLst>
                <a:tab pos="779145" algn="l"/>
                <a:tab pos="1678305" algn="l"/>
                <a:tab pos="2281555" algn="l"/>
                <a:tab pos="3293745" algn="l"/>
              </a:tabLst>
            </a:pPr>
            <a:r>
              <a:rPr sz="1800" dirty="0"/>
              <a:t>10	</a:t>
            </a:r>
            <a:r>
              <a:rPr sz="1800" spc="-5" dirty="0"/>
              <a:t>14.	</a:t>
            </a:r>
            <a:r>
              <a:rPr sz="1800" dirty="0"/>
              <a:t>7	</a:t>
            </a:r>
            <a:r>
              <a:rPr sz="1800" spc="-5" dirty="0"/>
              <a:t>21.0	</a:t>
            </a:r>
            <a:r>
              <a:rPr sz="1800" dirty="0"/>
              <a:t>7</a:t>
            </a:r>
            <a:endParaRPr sz="1800"/>
          </a:p>
          <a:p>
            <a:pPr marL="901700">
              <a:lnSpc>
                <a:spcPct val="100000"/>
              </a:lnSpc>
              <a:spcBef>
                <a:spcPts val="20"/>
              </a:spcBef>
            </a:pPr>
            <a:r>
              <a:rPr sz="1800" dirty="0"/>
              <a:t>0</a:t>
            </a:r>
            <a:endParaRPr sz="1800"/>
          </a:p>
          <a:p>
            <a:pPr marL="12700">
              <a:lnSpc>
                <a:spcPct val="100000"/>
              </a:lnSpc>
              <a:spcBef>
                <a:spcPts val="1910"/>
              </a:spcBef>
              <a:tabLst>
                <a:tab pos="779145" algn="l"/>
                <a:tab pos="1555115" algn="l"/>
                <a:tab pos="2281555" algn="l"/>
                <a:tab pos="3293745" algn="l"/>
              </a:tabLst>
            </a:pPr>
            <a:r>
              <a:rPr sz="1800" dirty="0"/>
              <a:t>20	</a:t>
            </a:r>
            <a:r>
              <a:rPr sz="1800" spc="-5" dirty="0"/>
              <a:t>7.0	</a:t>
            </a:r>
            <a:r>
              <a:rPr sz="1800" dirty="0"/>
              <a:t>5.5	</a:t>
            </a:r>
            <a:r>
              <a:rPr sz="1800" spc="-5" dirty="0"/>
              <a:t>12.5	</a:t>
            </a:r>
            <a:r>
              <a:rPr sz="1800" dirty="0"/>
              <a:t>4</a:t>
            </a:r>
            <a:endParaRPr sz="1800"/>
          </a:p>
          <a:p>
            <a:pPr marL="12700">
              <a:lnSpc>
                <a:spcPct val="100000"/>
              </a:lnSpc>
              <a:spcBef>
                <a:spcPts val="1380"/>
              </a:spcBef>
              <a:tabLst>
                <a:tab pos="779145" algn="l"/>
                <a:tab pos="1555115" algn="l"/>
                <a:tab pos="2281555" algn="l"/>
                <a:tab pos="3293745" algn="l"/>
              </a:tabLst>
            </a:pPr>
            <a:r>
              <a:rPr sz="1800" dirty="0"/>
              <a:t>30	</a:t>
            </a:r>
            <a:r>
              <a:rPr sz="1800" spc="-5" dirty="0"/>
              <a:t>4.7	</a:t>
            </a:r>
            <a:r>
              <a:rPr sz="1800" dirty="0"/>
              <a:t>6.0	</a:t>
            </a:r>
            <a:r>
              <a:rPr sz="1800" spc="-5" dirty="0"/>
              <a:t>10.7	</a:t>
            </a:r>
            <a:r>
              <a:rPr sz="1800" dirty="0"/>
              <a:t>7</a:t>
            </a:r>
            <a:endParaRPr sz="1800"/>
          </a:p>
          <a:p>
            <a:pPr marL="12700">
              <a:lnSpc>
                <a:spcPct val="100000"/>
              </a:lnSpc>
              <a:spcBef>
                <a:spcPts val="1380"/>
              </a:spcBef>
              <a:tabLst>
                <a:tab pos="779145" algn="l"/>
                <a:tab pos="1555115" algn="l"/>
                <a:tab pos="2281555" algn="l"/>
                <a:tab pos="3211195" algn="l"/>
              </a:tabLst>
            </a:pPr>
            <a:r>
              <a:rPr sz="1800" dirty="0"/>
              <a:t>40	</a:t>
            </a:r>
            <a:r>
              <a:rPr sz="1800" spc="-5" dirty="0"/>
              <a:t>3.5	</a:t>
            </a:r>
            <a:r>
              <a:rPr sz="1800" dirty="0"/>
              <a:t>7.0	</a:t>
            </a:r>
            <a:r>
              <a:rPr sz="1800" spc="-5" dirty="0"/>
              <a:t>10.5	</a:t>
            </a:r>
            <a:r>
              <a:rPr sz="1800" dirty="0"/>
              <a:t>10</a:t>
            </a:r>
            <a:endParaRPr sz="1800"/>
          </a:p>
          <a:p>
            <a:pPr marL="12700">
              <a:lnSpc>
                <a:spcPct val="100000"/>
              </a:lnSpc>
              <a:spcBef>
                <a:spcPts val="1370"/>
              </a:spcBef>
              <a:tabLst>
                <a:tab pos="779145" algn="l"/>
                <a:tab pos="1555115" algn="l"/>
                <a:tab pos="2281555" algn="l"/>
                <a:tab pos="3211195" algn="l"/>
              </a:tabLst>
            </a:pPr>
            <a:r>
              <a:rPr sz="1800" dirty="0"/>
              <a:t>50	</a:t>
            </a:r>
            <a:r>
              <a:rPr sz="1800" spc="-5" dirty="0"/>
              <a:t>2.8	</a:t>
            </a:r>
            <a:r>
              <a:rPr sz="1800" dirty="0"/>
              <a:t>9.0	</a:t>
            </a:r>
            <a:r>
              <a:rPr sz="1800" spc="-5" dirty="0"/>
              <a:t>11.8	</a:t>
            </a:r>
            <a:r>
              <a:rPr sz="1800" dirty="0"/>
              <a:t>17</a:t>
            </a:r>
            <a:endParaRPr sz="1800"/>
          </a:p>
          <a:p>
            <a:pPr marL="12700">
              <a:lnSpc>
                <a:spcPct val="100000"/>
              </a:lnSpc>
              <a:spcBef>
                <a:spcPts val="1380"/>
              </a:spcBef>
              <a:tabLst>
                <a:tab pos="779145" algn="l"/>
                <a:tab pos="1473835" algn="l"/>
                <a:tab pos="2281555" algn="l"/>
                <a:tab pos="3211195" algn="l"/>
              </a:tabLst>
            </a:pPr>
            <a:r>
              <a:rPr sz="1800" dirty="0"/>
              <a:t>60	</a:t>
            </a:r>
            <a:r>
              <a:rPr sz="1800" spc="-5" dirty="0"/>
              <a:t>2.3	12.0	14.3	</a:t>
            </a:r>
            <a:r>
              <a:rPr sz="1800" dirty="0"/>
              <a:t>27</a:t>
            </a:r>
            <a:endParaRPr sz="1800"/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442595" marR="769620" indent="-442595" algn="r">
              <a:lnSpc>
                <a:spcPct val="100000"/>
              </a:lnSpc>
              <a:spcBef>
                <a:spcPts val="670"/>
              </a:spcBef>
              <a:buClr>
                <a:srgbClr val="CC0000"/>
              </a:buClr>
              <a:buFont typeface="Century Gothic"/>
              <a:buChar char="□"/>
              <a:tabLst>
                <a:tab pos="442595" algn="l"/>
                <a:tab pos="443230" algn="l"/>
                <a:tab pos="1233170" algn="l"/>
                <a:tab pos="1668145" algn="l"/>
              </a:tabLst>
            </a:pPr>
            <a:r>
              <a:rPr sz="2200" spc="-5" dirty="0"/>
              <a:t>AFC	</a:t>
            </a:r>
            <a:r>
              <a:rPr sz="2200" dirty="0"/>
              <a:t>=	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</a:rPr>
              <a:t>TFC</a:t>
            </a:r>
            <a:endParaRPr sz="2200"/>
          </a:p>
          <a:p>
            <a:pPr marR="854075" algn="r">
              <a:lnSpc>
                <a:spcPct val="100000"/>
              </a:lnSpc>
              <a:spcBef>
                <a:spcPts val="570"/>
              </a:spcBef>
            </a:pPr>
            <a:r>
              <a:rPr dirty="0"/>
              <a:t>Q</a:t>
            </a:r>
          </a:p>
          <a:p>
            <a:pPr marR="1089660" algn="r">
              <a:lnSpc>
                <a:spcPct val="100000"/>
              </a:lnSpc>
              <a:spcBef>
                <a:spcPts val="580"/>
              </a:spcBef>
            </a:pPr>
            <a:r>
              <a:rPr sz="3300" b="0" spc="232" baseline="5050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2200" spc="155" dirty="0"/>
              <a:t>AVC</a:t>
            </a:r>
            <a:r>
              <a:rPr sz="2200" spc="-40" dirty="0"/>
              <a:t> </a:t>
            </a:r>
            <a:r>
              <a:rPr sz="2200" dirty="0"/>
              <a:t>=</a:t>
            </a:r>
            <a:r>
              <a:rPr sz="2200" spc="-30" dirty="0"/>
              <a:t> </a:t>
            </a:r>
            <a:r>
              <a:rPr sz="2200" u="heavy" dirty="0">
                <a:uFill>
                  <a:solidFill>
                    <a:srgbClr val="000000"/>
                  </a:solidFill>
                </a:uFill>
              </a:rPr>
              <a:t>TVC</a:t>
            </a:r>
            <a:endParaRPr sz="2200">
              <a:latin typeface="Century Gothic"/>
              <a:cs typeface="Century Gothic"/>
            </a:endParaRPr>
          </a:p>
          <a:p>
            <a:pPr marR="1142365" algn="r">
              <a:lnSpc>
                <a:spcPct val="100000"/>
              </a:lnSpc>
              <a:spcBef>
                <a:spcPts val="570"/>
              </a:spcBef>
            </a:pPr>
            <a:r>
              <a:rPr dirty="0"/>
              <a:t>Q</a:t>
            </a:r>
          </a:p>
          <a:p>
            <a:pPr marL="63500">
              <a:lnSpc>
                <a:spcPct val="100000"/>
              </a:lnSpc>
              <a:spcBef>
                <a:spcPts val="580"/>
              </a:spcBef>
            </a:pPr>
            <a:r>
              <a:rPr sz="3300" b="0" spc="232" baseline="5050" dirty="0">
                <a:solidFill>
                  <a:srgbClr val="CC0000"/>
                </a:solidFill>
                <a:latin typeface="Century Gothic"/>
                <a:cs typeface="Century Gothic"/>
              </a:rPr>
              <a:t>□</a:t>
            </a:r>
            <a:r>
              <a:rPr sz="2200" spc="155" dirty="0"/>
              <a:t>ATC</a:t>
            </a:r>
            <a:r>
              <a:rPr sz="2200" spc="-30" dirty="0"/>
              <a:t> </a:t>
            </a:r>
            <a:r>
              <a:rPr sz="2200" dirty="0"/>
              <a:t>=</a:t>
            </a:r>
            <a:r>
              <a:rPr sz="2200" spc="-20" dirty="0"/>
              <a:t> </a:t>
            </a:r>
            <a:r>
              <a:rPr sz="2200" spc="-5" dirty="0"/>
              <a:t>AVC</a:t>
            </a:r>
            <a:r>
              <a:rPr sz="2200" spc="-25" dirty="0"/>
              <a:t> </a:t>
            </a:r>
            <a:r>
              <a:rPr sz="2200" dirty="0"/>
              <a:t>+</a:t>
            </a:r>
            <a:r>
              <a:rPr sz="2200" spc="-25" dirty="0"/>
              <a:t> </a:t>
            </a:r>
            <a:r>
              <a:rPr sz="2200" spc="-5" dirty="0"/>
              <a:t>AFC</a:t>
            </a:r>
            <a:endParaRPr sz="2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700"/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/>
          </a:p>
          <a:p>
            <a:pPr marL="410209" marR="797560" indent="-410209">
              <a:lnSpc>
                <a:spcPct val="122000"/>
              </a:lnSpc>
              <a:buClr>
                <a:srgbClr val="CC0000"/>
              </a:buClr>
              <a:buFont typeface="Century Gothic"/>
              <a:buChar char="□"/>
              <a:tabLst>
                <a:tab pos="410209" algn="l"/>
                <a:tab pos="1788795" algn="l"/>
              </a:tabLst>
            </a:pPr>
            <a:r>
              <a:rPr sz="2200" spc="-10" dirty="0"/>
              <a:t>M</a:t>
            </a:r>
            <a:r>
              <a:rPr sz="2200" dirty="0"/>
              <a:t>C</a:t>
            </a:r>
            <a:r>
              <a:rPr sz="2200" spc="-10" dirty="0"/>
              <a:t> </a:t>
            </a:r>
            <a:r>
              <a:rPr sz="2200" dirty="0"/>
              <a:t>=	</a:t>
            </a:r>
            <a:r>
              <a:rPr sz="2200" b="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0" u="heavy" spc="-3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</a:rPr>
              <a:t>TC </a:t>
            </a:r>
            <a:r>
              <a:rPr sz="2200" spc="-5" dirty="0"/>
              <a:t> </a:t>
            </a:r>
            <a:r>
              <a:rPr sz="2200" dirty="0"/>
              <a:t>Q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2270" y="347979"/>
            <a:ext cx="313372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Arial"/>
                <a:cs typeface="Arial"/>
              </a:rPr>
              <a:t>Average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Cost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6015127" y="4262527"/>
            <a:ext cx="314325" cy="314325"/>
            <a:chOff x="6015127" y="4262527"/>
            <a:chExt cx="314325" cy="314325"/>
          </a:xfrm>
        </p:grpSpPr>
        <p:sp>
          <p:nvSpPr>
            <p:cNvPr id="6" name="object 6"/>
            <p:cNvSpPr/>
            <p:nvPr/>
          </p:nvSpPr>
          <p:spPr>
            <a:xfrm>
              <a:off x="6019800" y="4267200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400" y="0"/>
                  </a:moveTo>
                  <a:lnTo>
                    <a:pt x="0" y="304800"/>
                  </a:lnTo>
                  <a:lnTo>
                    <a:pt x="304800" y="304800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rgbClr val="A2B1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19800" y="4267200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400" y="0"/>
                  </a:moveTo>
                  <a:lnTo>
                    <a:pt x="304800" y="304800"/>
                  </a:lnTo>
                  <a:lnTo>
                    <a:pt x="0" y="304800"/>
                  </a:lnTo>
                  <a:lnTo>
                    <a:pt x="152400" y="0"/>
                  </a:lnTo>
                  <a:close/>
                </a:path>
                <a:path w="304800" h="304800">
                  <a:moveTo>
                    <a:pt x="0" y="0"/>
                  </a:moveTo>
                  <a:lnTo>
                    <a:pt x="0" y="0"/>
                  </a:lnTo>
                </a:path>
                <a:path w="304800" h="304800">
                  <a:moveTo>
                    <a:pt x="304800" y="304800"/>
                  </a:moveTo>
                  <a:lnTo>
                    <a:pt x="304800" y="3048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5930900" y="4719727"/>
            <a:ext cx="412750" cy="332105"/>
            <a:chOff x="5930900" y="4719727"/>
            <a:chExt cx="412750" cy="332105"/>
          </a:xfrm>
        </p:grpSpPr>
        <p:sp>
          <p:nvSpPr>
            <p:cNvPr id="9" name="object 9"/>
            <p:cNvSpPr/>
            <p:nvPr/>
          </p:nvSpPr>
          <p:spPr>
            <a:xfrm>
              <a:off x="5958840" y="4724400"/>
              <a:ext cx="379730" cy="322580"/>
            </a:xfrm>
            <a:custGeom>
              <a:avLst/>
              <a:gdLst/>
              <a:ahLst/>
              <a:cxnLst/>
              <a:rect l="l" t="t" r="r" b="b"/>
              <a:pathLst>
                <a:path w="379729" h="322579">
                  <a:moveTo>
                    <a:pt x="161289" y="0"/>
                  </a:moveTo>
                  <a:lnTo>
                    <a:pt x="0" y="322580"/>
                  </a:lnTo>
                  <a:lnTo>
                    <a:pt x="379730" y="287019"/>
                  </a:lnTo>
                  <a:lnTo>
                    <a:pt x="161289" y="0"/>
                  </a:lnTo>
                  <a:close/>
                </a:path>
              </a:pathLst>
            </a:custGeom>
            <a:solidFill>
              <a:srgbClr val="A2B1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30900" y="4724400"/>
              <a:ext cx="407670" cy="322580"/>
            </a:xfrm>
            <a:custGeom>
              <a:avLst/>
              <a:gdLst/>
              <a:ahLst/>
              <a:cxnLst/>
              <a:rect l="l" t="t" r="r" b="b"/>
              <a:pathLst>
                <a:path w="407670" h="322579">
                  <a:moveTo>
                    <a:pt x="189229" y="0"/>
                  </a:moveTo>
                  <a:lnTo>
                    <a:pt x="407670" y="287019"/>
                  </a:lnTo>
                  <a:lnTo>
                    <a:pt x="27939" y="322580"/>
                  </a:lnTo>
                  <a:lnTo>
                    <a:pt x="189229" y="0"/>
                  </a:lnTo>
                  <a:close/>
                </a:path>
                <a:path w="407670" h="322579">
                  <a:moveTo>
                    <a:pt x="0" y="17780"/>
                  </a:moveTo>
                  <a:lnTo>
                    <a:pt x="0" y="17780"/>
                  </a:lnTo>
                </a:path>
                <a:path w="407670" h="322579">
                  <a:moveTo>
                    <a:pt x="407670" y="287019"/>
                  </a:moveTo>
                  <a:lnTo>
                    <a:pt x="407670" y="287019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971</Words>
  <Application>Microsoft Office PowerPoint</Application>
  <PresentationFormat>On-screen Show (4:3)</PresentationFormat>
  <Paragraphs>309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Cost and Revenue  Analysis</vt:lpstr>
      <vt:lpstr>Concept of Cost</vt:lpstr>
      <vt:lpstr>Economic Costs</vt:lpstr>
      <vt:lpstr>Accounting Cost -</vt:lpstr>
      <vt:lpstr>Short Run and Long Run Costs:</vt:lpstr>
      <vt:lpstr>Total Cost : It covers fixed cost and variable cost.</vt:lpstr>
      <vt:lpstr>Total Variable Cost (TVYC)</vt:lpstr>
      <vt:lpstr>TC,TVC,TFC</vt:lpstr>
      <vt:lpstr>Average Cost</vt:lpstr>
      <vt:lpstr>Incremental Cost :</vt:lpstr>
      <vt:lpstr>Sunk Cost:</vt:lpstr>
      <vt:lpstr>Concept of Revenue</vt:lpstr>
      <vt:lpstr>Total Revenue (TR)</vt:lpstr>
      <vt:lpstr>Marginal Revenue</vt:lpstr>
      <vt:lpstr>Average Revenue</vt:lpstr>
      <vt:lpstr>Profit</vt:lpstr>
      <vt:lpstr>Profit as motive of Business :</vt:lpstr>
      <vt:lpstr>Profit Maximizing Level  of Output</vt:lpstr>
      <vt:lpstr>TR, TC, Profit</vt:lpstr>
      <vt:lpstr>Economies and Diseconomies</vt:lpstr>
      <vt:lpstr>Economies and Diseconomies of  Scale</vt:lpstr>
      <vt:lpstr>Example</vt:lpstr>
      <vt:lpstr>Sources of Economies</vt:lpstr>
      <vt:lpstr>Slide 24</vt:lpstr>
      <vt:lpstr>Source of Diseconomies:</vt:lpstr>
      <vt:lpstr>Economies of Scope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and Revenue  Analysis</dc:title>
  <dc:creator>DELL</dc:creator>
  <cp:lastModifiedBy>DELL</cp:lastModifiedBy>
  <cp:revision>1</cp:revision>
  <dcterms:created xsi:type="dcterms:W3CDTF">2021-05-03T10:27:33Z</dcterms:created>
  <dcterms:modified xsi:type="dcterms:W3CDTF">2021-05-07T08:36:46Z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2018-11-21T00:00:00Z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2021-05-03T00:00:00Z</vt:filetime>
  </property>
</Properties>
</file>