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0180" y="556336"/>
            <a:ext cx="5562220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24305" marR="5080" indent="-1411605">
              <a:lnSpc>
                <a:spcPct val="100000"/>
              </a:lnSpc>
              <a:spcBef>
                <a:spcPts val="105"/>
              </a:spcBef>
            </a:pPr>
            <a:r>
              <a:rPr sz="4800" b="0" spc="-5" dirty="0">
                <a:latin typeface="Arial Black"/>
                <a:cs typeface="Arial Black"/>
              </a:rPr>
              <a:t>INDIFFERENCE</a:t>
            </a:r>
            <a:r>
              <a:rPr sz="4800" b="0" spc="-85" dirty="0">
                <a:latin typeface="Arial Black"/>
                <a:cs typeface="Arial Black"/>
              </a:rPr>
              <a:t> </a:t>
            </a:r>
            <a:r>
              <a:rPr sz="4800" b="0" spc="-10" dirty="0">
                <a:latin typeface="Arial Black"/>
                <a:cs typeface="Arial Black"/>
              </a:rPr>
              <a:t>CURVE  </a:t>
            </a:r>
            <a:r>
              <a:rPr sz="4800" b="0" spc="-55" dirty="0">
                <a:latin typeface="Arial Black"/>
                <a:cs typeface="Arial Black"/>
              </a:rPr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51483" y="3201756"/>
            <a:ext cx="6236970" cy="39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3095"/>
              </a:lnSpc>
            </a:pP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295478"/>
            <a:ext cx="807720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660" marR="5080" indent="-1077595">
              <a:lnSpc>
                <a:spcPct val="100000"/>
              </a:lnSpc>
              <a:spcBef>
                <a:spcPts val="105"/>
              </a:spcBef>
            </a:pPr>
            <a:r>
              <a:rPr dirty="0"/>
              <a:t>ASSUMPTIONS OF</a:t>
            </a:r>
            <a:r>
              <a:rPr spc="-114" dirty="0"/>
              <a:t> </a:t>
            </a:r>
            <a:r>
              <a:rPr dirty="0"/>
              <a:t>IC  </a:t>
            </a:r>
            <a:r>
              <a:rPr spc="-35" dirty="0"/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7763" y="1143000"/>
            <a:ext cx="8016240" cy="55173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96335" indent="-44704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696335" algn="l"/>
                <a:tab pos="3696970" algn="l"/>
              </a:tabLst>
            </a:pPr>
            <a:r>
              <a:rPr sz="2800" spc="-5" dirty="0">
                <a:latin typeface="Arial"/>
                <a:cs typeface="Arial"/>
              </a:rPr>
              <a:t>Rational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Consumer</a:t>
            </a:r>
            <a:endParaRPr sz="2800">
              <a:latin typeface="Arial"/>
              <a:cs typeface="Arial"/>
            </a:endParaRPr>
          </a:p>
          <a:p>
            <a:pPr marL="3696335" indent="-447040">
              <a:lnSpc>
                <a:spcPct val="100000"/>
              </a:lnSpc>
              <a:spcBef>
                <a:spcPts val="2520"/>
              </a:spcBef>
              <a:buFont typeface="Wingdings"/>
              <a:buChar char=""/>
              <a:tabLst>
                <a:tab pos="3696335" algn="l"/>
                <a:tab pos="3696970" algn="l"/>
              </a:tabLst>
            </a:pPr>
            <a:r>
              <a:rPr sz="2800" spc="-5" dirty="0">
                <a:latin typeface="Arial"/>
                <a:cs typeface="Arial"/>
              </a:rPr>
              <a:t>Ordinal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Utility</a:t>
            </a:r>
            <a:endParaRPr sz="2800">
              <a:latin typeface="Arial"/>
              <a:cs typeface="Arial"/>
            </a:endParaRPr>
          </a:p>
          <a:p>
            <a:pPr marL="370840" indent="-358140">
              <a:lnSpc>
                <a:spcPct val="100000"/>
              </a:lnSpc>
              <a:spcBef>
                <a:spcPts val="2520"/>
              </a:spcBef>
              <a:buFont typeface="Wingdings"/>
              <a:buChar char=""/>
              <a:tabLst>
                <a:tab pos="370840" algn="l"/>
              </a:tabLst>
            </a:pPr>
            <a:r>
              <a:rPr sz="2800" spc="-5" dirty="0">
                <a:latin typeface="Arial"/>
                <a:cs typeface="Arial"/>
              </a:rPr>
              <a:t>Non-Satiety (More is Preferred to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Less)</a:t>
            </a:r>
            <a:endParaRPr sz="2800">
              <a:latin typeface="Arial"/>
              <a:cs typeface="Arial"/>
            </a:endParaRPr>
          </a:p>
          <a:p>
            <a:pPr marL="370840" indent="-358140">
              <a:lnSpc>
                <a:spcPct val="100000"/>
              </a:lnSpc>
              <a:spcBef>
                <a:spcPts val="2525"/>
              </a:spcBef>
              <a:buFont typeface="Wingdings"/>
              <a:buChar char=""/>
              <a:tabLst>
                <a:tab pos="370840" algn="l"/>
              </a:tabLst>
            </a:pPr>
            <a:r>
              <a:rPr sz="2800" spc="-5" dirty="0">
                <a:latin typeface="Arial"/>
                <a:cs typeface="Arial"/>
              </a:rPr>
              <a:t>Diminishing Marginal Rate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Substitution.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marL="370840" marR="5080" indent="-370840">
              <a:lnSpc>
                <a:spcPts val="3040"/>
              </a:lnSpc>
              <a:buFont typeface="Wingdings"/>
              <a:buChar char=""/>
              <a:tabLst>
                <a:tab pos="370840" algn="l"/>
                <a:tab pos="2585085" algn="l"/>
                <a:tab pos="2938780" algn="l"/>
                <a:tab pos="3274060" algn="l"/>
                <a:tab pos="4839335" algn="l"/>
                <a:tab pos="5839460" algn="l"/>
                <a:tab pos="6214110" algn="l"/>
                <a:tab pos="6665595" algn="l"/>
                <a:tab pos="7051040" algn="l"/>
                <a:tab pos="7485380" algn="l"/>
              </a:tabLst>
            </a:pPr>
            <a:r>
              <a:rPr sz="2800" spc="-5" dirty="0">
                <a:latin typeface="Arial"/>
                <a:cs typeface="Arial"/>
              </a:rPr>
              <a:t>Con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te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spc="15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: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I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f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a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consume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r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prefer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A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to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i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n</a:t>
            </a:r>
            <a:r>
              <a:rPr sz="28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	</a:t>
            </a:r>
            <a:r>
              <a:rPr sz="2800" b="1" spc="-1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o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ne  period then he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will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not prefer B to A in another</a:t>
            </a:r>
            <a:r>
              <a:rPr sz="2800" b="1" spc="-15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period.</a:t>
            </a:r>
            <a:endParaRPr sz="2800">
              <a:latin typeface="Liberation Sans Narrow"/>
              <a:cs typeface="Liberation Sans Narrow"/>
            </a:endParaRPr>
          </a:p>
          <a:p>
            <a:pPr marL="370840" marR="5080" indent="-370840">
              <a:lnSpc>
                <a:spcPts val="3040"/>
              </a:lnSpc>
              <a:spcBef>
                <a:spcPts val="2830"/>
              </a:spcBef>
              <a:buFont typeface="Wingdings"/>
              <a:buChar char=""/>
              <a:tabLst>
                <a:tab pos="370840" algn="l"/>
              </a:tabLst>
            </a:pPr>
            <a:r>
              <a:rPr sz="2800" spc="-10" dirty="0">
                <a:latin typeface="Arial"/>
                <a:cs typeface="Arial"/>
              </a:rPr>
              <a:t>Transitivity: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If a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consumer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prefer A to B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and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 to C,  then he must prefer A to</a:t>
            </a:r>
            <a:r>
              <a:rPr sz="2800" b="1" spc="-19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C.</a:t>
            </a: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281381"/>
            <a:ext cx="6505448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Arial Black"/>
                <a:cs typeface="Arial Black"/>
              </a:rPr>
              <a:t>PROPERTIES </a:t>
            </a:r>
            <a:r>
              <a:rPr b="0" dirty="0">
                <a:latin typeface="Arial Black"/>
                <a:cs typeface="Arial Black"/>
              </a:rPr>
              <a:t>OF</a:t>
            </a:r>
            <a:r>
              <a:rPr b="0" spc="-114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7847" y="1436954"/>
            <a:ext cx="8168005" cy="4741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69945" marR="320675" indent="-35052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393440" algn="l"/>
              </a:tabLst>
            </a:pPr>
            <a:r>
              <a:rPr sz="2800" spc="-5" dirty="0">
                <a:latin typeface="Arial"/>
                <a:cs typeface="Arial"/>
              </a:rPr>
              <a:t>An Indifference </a:t>
            </a:r>
            <a:r>
              <a:rPr sz="2800" dirty="0">
                <a:latin typeface="Arial"/>
                <a:cs typeface="Arial"/>
              </a:rPr>
              <a:t>curve </a:t>
            </a:r>
            <a:r>
              <a:rPr sz="2800" spc="-5" dirty="0">
                <a:latin typeface="Arial"/>
                <a:cs typeface="Arial"/>
              </a:rPr>
              <a:t>has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 negative slope </a:t>
            </a:r>
            <a:r>
              <a:rPr sz="2800" spc="-5" dirty="0">
                <a:latin typeface="Arial"/>
                <a:cs typeface="Arial"/>
              </a:rPr>
              <a:t>i.e. it slope  downwards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left to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right.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/>
            </a:pPr>
            <a:endParaRPr sz="3050">
              <a:latin typeface="Arial"/>
              <a:cs typeface="Arial"/>
            </a:endParaRPr>
          </a:p>
          <a:p>
            <a:pPr marL="415925" marR="762635" indent="-415925">
              <a:lnSpc>
                <a:spcPct val="100000"/>
              </a:lnSpc>
              <a:buFont typeface="Liberation Sans Narrow"/>
              <a:buAutoNum type="arabicPeriod"/>
              <a:tabLst>
                <a:tab pos="415925" algn="l"/>
                <a:tab pos="416559" algn="l"/>
              </a:tabLst>
            </a:pPr>
            <a:r>
              <a:rPr sz="2800" spc="-5" dirty="0">
                <a:latin typeface="Arial"/>
                <a:cs typeface="Arial"/>
              </a:rPr>
              <a:t>Indifference </a:t>
            </a:r>
            <a:r>
              <a:rPr sz="2800" dirty="0">
                <a:latin typeface="Arial"/>
                <a:cs typeface="Arial"/>
              </a:rPr>
              <a:t>curve </a:t>
            </a:r>
            <a:r>
              <a:rPr sz="2800" spc="-5" dirty="0">
                <a:latin typeface="Arial"/>
                <a:cs typeface="Arial"/>
              </a:rPr>
              <a:t>is always </a:t>
            </a:r>
            <a:r>
              <a:rPr sz="2800" b="1" spc="-5" dirty="0">
                <a:latin typeface="Arial"/>
                <a:cs typeface="Arial"/>
              </a:rPr>
              <a:t>convex to the  origin. </a:t>
            </a:r>
            <a:r>
              <a:rPr sz="2800" spc="-5" dirty="0">
                <a:latin typeface="Arial"/>
                <a:cs typeface="Arial"/>
              </a:rPr>
              <a:t>This implies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-5" dirty="0">
                <a:latin typeface="Arial"/>
                <a:cs typeface="Arial"/>
              </a:rPr>
              <a:t>two goods are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imperfect substitutes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MRS </a:t>
            </a:r>
            <a:r>
              <a:rPr sz="2800" spc="-5" dirty="0">
                <a:latin typeface="Arial"/>
                <a:cs typeface="Arial"/>
              </a:rPr>
              <a:t>between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two</a:t>
            </a:r>
            <a:endParaRPr sz="2800">
              <a:latin typeface="Arial"/>
              <a:cs typeface="Arial"/>
            </a:endParaRPr>
          </a:p>
          <a:p>
            <a:pPr marL="442595" marR="5080">
              <a:lnSpc>
                <a:spcPct val="100000"/>
              </a:lnSpc>
              <a:tabLst>
                <a:tab pos="3030220" algn="l"/>
                <a:tab pos="7758430" algn="l"/>
              </a:tabLst>
            </a:pPr>
            <a:r>
              <a:rPr sz="2800" dirty="0">
                <a:latin typeface="Arial"/>
                <a:cs typeface="Arial"/>
              </a:rPr>
              <a:t>good</a:t>
            </a:r>
            <a:r>
              <a:rPr sz="2800" spc="-5" dirty="0">
                <a:latin typeface="Arial"/>
                <a:cs typeface="Arial"/>
              </a:rPr>
              <a:t>s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decrease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s</a:t>
            </a:r>
            <a:r>
              <a:rPr sz="2800" spc="1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 a 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mer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e 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ng</a:t>
            </a:r>
            <a:r>
              <a:rPr sz="2800" dirty="0">
                <a:latin typeface="Arial"/>
                <a:cs typeface="Arial"/>
              </a:rPr>
              <a:t>	an  </a:t>
            </a:r>
            <a:r>
              <a:rPr sz="2800" spc="-5" dirty="0">
                <a:latin typeface="Arial"/>
                <a:cs typeface="Arial"/>
              </a:rPr>
              <a:t>indifference </a:t>
            </a:r>
            <a:r>
              <a:rPr sz="2800" dirty="0">
                <a:latin typeface="Arial"/>
                <a:cs typeface="Arial"/>
              </a:rPr>
              <a:t>curve. </a:t>
            </a:r>
            <a:r>
              <a:rPr sz="2800" spc="-5" dirty="0">
                <a:latin typeface="Arial"/>
                <a:cs typeface="Arial"/>
              </a:rPr>
              <a:t>IC will be </a:t>
            </a:r>
            <a:r>
              <a:rPr sz="2800" dirty="0">
                <a:latin typeface="Arial"/>
                <a:cs typeface="Arial"/>
              </a:rPr>
              <a:t>straight line </a:t>
            </a:r>
            <a:r>
              <a:rPr sz="2800" spc="-5" dirty="0">
                <a:latin typeface="Arial"/>
                <a:cs typeface="Arial"/>
              </a:rPr>
              <a:t>if </a:t>
            </a:r>
            <a:r>
              <a:rPr sz="2800" spc="-10" dirty="0">
                <a:latin typeface="Arial"/>
                <a:cs typeface="Arial"/>
              </a:rPr>
              <a:t>MRS 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constant </a:t>
            </a:r>
            <a:r>
              <a:rPr sz="2800" spc="-5" dirty="0">
                <a:latin typeface="Arial"/>
                <a:cs typeface="Arial"/>
              </a:rPr>
              <a:t>and	L </a:t>
            </a:r>
            <a:r>
              <a:rPr sz="2800" dirty="0">
                <a:latin typeface="Arial"/>
                <a:cs typeface="Arial"/>
              </a:rPr>
              <a:t>shaped in case of  </a:t>
            </a:r>
            <a:r>
              <a:rPr sz="2800" spc="-15" dirty="0">
                <a:latin typeface="Arial"/>
                <a:cs typeface="Arial"/>
              </a:rPr>
              <a:t>Complimentary.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4600" y="193039"/>
            <a:ext cx="5591048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latin typeface="Arial Black"/>
                <a:cs typeface="Arial Black"/>
              </a:rPr>
              <a:t>PROPERTIES </a:t>
            </a:r>
            <a:r>
              <a:rPr b="0" dirty="0">
                <a:latin typeface="Arial Black"/>
                <a:cs typeface="Arial Black"/>
              </a:rPr>
              <a:t>OF</a:t>
            </a:r>
            <a:r>
              <a:rPr b="0" spc="-114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02151" y="932179"/>
            <a:ext cx="448881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3220" marR="5080" indent="-3505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3. </a:t>
            </a:r>
            <a:r>
              <a:rPr sz="2800" spc="-60" dirty="0">
                <a:latin typeface="Arial"/>
                <a:cs typeface="Arial"/>
              </a:rPr>
              <a:t>Two </a:t>
            </a:r>
            <a:r>
              <a:rPr sz="2800" spc="-5" dirty="0">
                <a:latin typeface="Arial"/>
                <a:cs typeface="Arial"/>
              </a:rPr>
              <a:t>Indifference curves  never intersect or become  </a:t>
            </a:r>
            <a:r>
              <a:rPr sz="2800" dirty="0">
                <a:latin typeface="Arial"/>
                <a:cs typeface="Arial"/>
              </a:rPr>
              <a:t>tangent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each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other.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9387" y="2420937"/>
            <a:ext cx="4321175" cy="4149725"/>
          </a:xfrm>
          <a:prstGeom prst="rect">
            <a:avLst/>
          </a:prstGeom>
          <a:solidFill>
            <a:srgbClr val="C0C0C0">
              <a:alpha val="7841"/>
            </a:srgbClr>
          </a:solidFill>
        </p:spPr>
        <p:txBody>
          <a:bodyPr vert="horz" wrap="square" lIns="0" tIns="36830" rIns="0" bIns="0" rtlCol="0">
            <a:spAutoFit/>
          </a:bodyPr>
          <a:lstStyle/>
          <a:p>
            <a:pPr marL="91440" marR="342265">
              <a:lnSpc>
                <a:spcPct val="100000"/>
              </a:lnSpc>
              <a:spcBef>
                <a:spcPts val="290"/>
              </a:spcBef>
            </a:pPr>
            <a:r>
              <a:rPr sz="2800" spc="-5" dirty="0">
                <a:latin typeface="Arial"/>
                <a:cs typeface="Arial"/>
              </a:rPr>
              <a:t>This will </a:t>
            </a:r>
            <a:r>
              <a:rPr sz="2800" dirty="0">
                <a:latin typeface="Arial"/>
                <a:cs typeface="Arial"/>
              </a:rPr>
              <a:t>violet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rule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u="heavy" spc="-1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Transitivity </a:t>
            </a:r>
            <a:r>
              <a:rPr sz="2800" dirty="0">
                <a:latin typeface="Arial"/>
                <a:cs typeface="Arial"/>
              </a:rPr>
              <a:t>because: </a:t>
            </a:r>
            <a:r>
              <a:rPr sz="2800" u="heavy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on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u="heavy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IC</a:t>
            </a:r>
            <a:r>
              <a:rPr sz="2775" u="heavy" baseline="-21021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1</a:t>
            </a:r>
            <a:r>
              <a:rPr sz="2775" baseline="-21021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is equally</a:t>
            </a:r>
            <a:r>
              <a:rPr sz="2800" spc="-3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preferred  </a:t>
            </a:r>
            <a:r>
              <a:rPr sz="2800" spc="-5" dirty="0">
                <a:latin typeface="Arial"/>
                <a:cs typeface="Arial"/>
              </a:rPr>
              <a:t>to B and </a:t>
            </a:r>
            <a:r>
              <a:rPr sz="2800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on </a:t>
            </a:r>
            <a:r>
              <a:rPr sz="2800" u="heavy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IC</a:t>
            </a:r>
            <a:r>
              <a:rPr sz="2775" u="heavy" baseline="-21021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2</a:t>
            </a:r>
            <a:r>
              <a:rPr sz="2775" baseline="-21021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is  </a:t>
            </a:r>
            <a:r>
              <a:rPr sz="2800" dirty="0">
                <a:latin typeface="Arial"/>
                <a:cs typeface="Arial"/>
              </a:rPr>
              <a:t>equally preferred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C.</a:t>
            </a:r>
            <a:endParaRPr sz="2800">
              <a:latin typeface="Arial"/>
              <a:cs typeface="Arial"/>
            </a:endParaRPr>
          </a:p>
          <a:p>
            <a:pPr marL="91440" marR="247650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This implies </a:t>
            </a:r>
            <a:r>
              <a:rPr sz="2800" spc="-5" dirty="0">
                <a:latin typeface="Arial"/>
                <a:cs typeface="Arial"/>
              </a:rPr>
              <a:t>B is equally  </a:t>
            </a:r>
            <a:r>
              <a:rPr sz="2800" dirty="0">
                <a:latin typeface="Arial"/>
                <a:cs typeface="Arial"/>
              </a:rPr>
              <a:t>preferred </a:t>
            </a:r>
            <a:r>
              <a:rPr sz="2800" spc="-5" dirty="0">
                <a:latin typeface="Arial"/>
                <a:cs typeface="Arial"/>
              </a:rPr>
              <a:t>to C, which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can  not be </a:t>
            </a:r>
            <a:r>
              <a:rPr sz="2800" dirty="0">
                <a:latin typeface="Arial"/>
                <a:cs typeface="Arial"/>
              </a:rPr>
              <a:t>because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more is  always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preferred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to</a:t>
            </a:r>
            <a:r>
              <a:rPr sz="2800" spc="-3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3333CC"/>
                </a:solidFill>
                <a:latin typeface="Arial"/>
                <a:cs typeface="Arial"/>
              </a:rPr>
              <a:t>less</a:t>
            </a:r>
            <a:r>
              <a:rPr sz="2800" spc="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00626" y="2492438"/>
            <a:ext cx="4248150" cy="4103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3600" y="193039"/>
            <a:ext cx="5972048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latin typeface="Arial Black"/>
                <a:cs typeface="Arial Black"/>
              </a:rPr>
              <a:t>PROPERTIES </a:t>
            </a:r>
            <a:r>
              <a:rPr b="0" dirty="0">
                <a:latin typeface="Arial Black"/>
                <a:cs typeface="Arial Black"/>
              </a:rPr>
              <a:t>OF</a:t>
            </a:r>
            <a:r>
              <a:rPr b="0" spc="-114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0522" y="932179"/>
            <a:ext cx="51123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 marR="5080" indent="-3505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4. Higher indifference curve  represents higher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satisfaction</a:t>
            </a:r>
            <a:r>
              <a:rPr sz="2800" dirty="0">
                <a:latin typeface="Liberation Sans Narrow"/>
                <a:cs typeface="Liberation Sans Narrow"/>
              </a:rPr>
              <a:t>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0825" y="3011487"/>
            <a:ext cx="3673475" cy="3508375"/>
          </a:xfrm>
          <a:prstGeom prst="rect">
            <a:avLst/>
          </a:prstGeom>
          <a:solidFill>
            <a:srgbClr val="C0C0C0">
              <a:alpha val="7841"/>
            </a:srgbClr>
          </a:solidFill>
        </p:spPr>
        <p:txBody>
          <a:bodyPr vert="horz" wrap="square" lIns="0" tIns="36195" rIns="0" bIns="0" rtlCol="0">
            <a:spAutoFit/>
          </a:bodyPr>
          <a:lstStyle/>
          <a:p>
            <a:pPr marL="91440" marR="151765">
              <a:lnSpc>
                <a:spcPct val="100000"/>
              </a:lnSpc>
              <a:spcBef>
                <a:spcPts val="285"/>
              </a:spcBef>
            </a:pPr>
            <a:r>
              <a:rPr sz="2800" spc="-5" dirty="0">
                <a:latin typeface="Arial"/>
                <a:cs typeface="Arial"/>
              </a:rPr>
              <a:t>This is </a:t>
            </a:r>
            <a:r>
              <a:rPr sz="2800" dirty="0">
                <a:latin typeface="Arial"/>
                <a:cs typeface="Arial"/>
              </a:rPr>
              <a:t>because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combinations lying</a:t>
            </a:r>
            <a:r>
              <a:rPr sz="2800" spc="-8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on  higher indifference  curve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contain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more</a:t>
            </a:r>
            <a:r>
              <a:rPr sz="2800" spc="-5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of 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either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one or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both  goods </a:t>
            </a:r>
            <a:r>
              <a:rPr sz="2800" spc="-5" dirty="0">
                <a:latin typeface="Arial"/>
                <a:cs typeface="Arial"/>
              </a:rPr>
              <a:t>and more is  always </a:t>
            </a:r>
            <a:r>
              <a:rPr sz="2800" dirty="0">
                <a:latin typeface="Arial"/>
                <a:cs typeface="Arial"/>
              </a:rPr>
              <a:t>preferred </a:t>
            </a:r>
            <a:r>
              <a:rPr sz="2800" spc="-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less.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95801" y="2060575"/>
            <a:ext cx="4340225" cy="47974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05600" y="3640073"/>
            <a:ext cx="281940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2840"/>
              </a:lnSpc>
            </a:pP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More is </a:t>
            </a:r>
            <a:r>
              <a:rPr sz="2400" b="1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preferred to</a:t>
            </a:r>
            <a:r>
              <a:rPr sz="2400" b="1" spc="-7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 </a:t>
            </a:r>
            <a:r>
              <a:rPr sz="24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Less</a:t>
            </a:r>
            <a:endParaRPr sz="2400">
              <a:latin typeface="Liberation Sans Narrow"/>
              <a:cs typeface="Liberation Sans Narrow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647054" y="4149725"/>
            <a:ext cx="511175" cy="506730"/>
            <a:chOff x="5647054" y="4149725"/>
            <a:chExt cx="511175" cy="506730"/>
          </a:xfrm>
        </p:grpSpPr>
        <p:sp>
          <p:nvSpPr>
            <p:cNvPr id="13" name="object 13"/>
            <p:cNvSpPr/>
            <p:nvPr/>
          </p:nvSpPr>
          <p:spPr>
            <a:xfrm>
              <a:off x="5647054" y="4508500"/>
              <a:ext cx="148844" cy="14744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62954" y="4149725"/>
              <a:ext cx="294894" cy="2903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0" y="193039"/>
            <a:ext cx="6124448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latin typeface="Arial Black"/>
                <a:cs typeface="Arial Black"/>
              </a:rPr>
              <a:t>PROPERTIES </a:t>
            </a:r>
            <a:r>
              <a:rPr b="0" dirty="0">
                <a:latin typeface="Arial Black"/>
                <a:cs typeface="Arial Black"/>
              </a:rPr>
              <a:t>OF</a:t>
            </a:r>
            <a:r>
              <a:rPr b="0" spc="-114" dirty="0">
                <a:latin typeface="Arial Black"/>
                <a:cs typeface="Arial Black"/>
              </a:rPr>
              <a:t> </a:t>
            </a:r>
            <a:r>
              <a:rPr b="0" spc="-5" dirty="0">
                <a:latin typeface="Arial Black"/>
                <a:cs typeface="Arial Black"/>
              </a:rPr>
              <a:t>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0522" y="1155903"/>
            <a:ext cx="458851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 marR="5080" indent="-3505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5. Indifference </a:t>
            </a:r>
            <a:r>
              <a:rPr sz="2800" dirty="0">
                <a:latin typeface="Arial"/>
                <a:cs typeface="Arial"/>
              </a:rPr>
              <a:t>curve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touches  neither X-axis </a:t>
            </a:r>
            <a:r>
              <a:rPr sz="2800" dirty="0">
                <a:latin typeface="Arial"/>
                <a:cs typeface="Arial"/>
              </a:rPr>
              <a:t>nor </a:t>
            </a:r>
            <a:r>
              <a:rPr sz="2800" spc="-45" dirty="0">
                <a:latin typeface="Arial"/>
                <a:cs typeface="Arial"/>
              </a:rPr>
              <a:t>Y-axis </a:t>
            </a:r>
            <a:r>
              <a:rPr sz="2800" spc="-4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(By</a:t>
            </a:r>
            <a:r>
              <a:rPr sz="2800" spc="-1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Definition)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3382136"/>
            <a:ext cx="3715385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marR="5080" indent="-365760">
              <a:lnSpc>
                <a:spcPct val="100000"/>
              </a:lnSpc>
              <a:spcBef>
                <a:spcPts val="95"/>
              </a:spcBef>
              <a:tabLst>
                <a:tab pos="2058670" algn="l"/>
              </a:tabLst>
            </a:pPr>
            <a:r>
              <a:rPr sz="2800" spc="-5" dirty="0">
                <a:latin typeface="Arial"/>
                <a:cs typeface="Arial"/>
              </a:rPr>
              <a:t>6. Indifference curve  need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not	to be  </a:t>
            </a:r>
            <a:r>
              <a:rPr sz="2800" dirty="0">
                <a:latin typeface="Arial"/>
                <a:cs typeface="Arial"/>
              </a:rPr>
              <a:t>parallel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each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other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(because of </a:t>
            </a:r>
            <a:r>
              <a:rPr sz="2800" spc="-10" dirty="0">
                <a:solidFill>
                  <a:srgbClr val="3333CC"/>
                </a:solidFill>
                <a:latin typeface="Arial"/>
                <a:cs typeface="Arial"/>
              </a:rPr>
              <a:t>Different 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MRS on different  ICs)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84801" y="2855848"/>
            <a:ext cx="3302000" cy="2785110"/>
          </a:xfrm>
          <a:custGeom>
            <a:avLst/>
            <a:gdLst/>
            <a:ahLst/>
            <a:cxnLst/>
            <a:rect l="l" t="t" r="r" b="b"/>
            <a:pathLst>
              <a:path w="3302000" h="2785110">
                <a:moveTo>
                  <a:pt x="27686" y="0"/>
                </a:moveTo>
                <a:lnTo>
                  <a:pt x="27686" y="2784538"/>
                </a:lnTo>
              </a:path>
              <a:path w="3302000" h="2785110">
                <a:moveTo>
                  <a:pt x="0" y="2758935"/>
                </a:moveTo>
                <a:lnTo>
                  <a:pt x="3302000" y="275893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20310" y="2922295"/>
            <a:ext cx="336550" cy="7975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4234" y="3693947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81065" y="5746496"/>
            <a:ext cx="27444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  <a:tab pos="2575560" algn="l"/>
              </a:tabLst>
            </a:pPr>
            <a:r>
              <a:rPr sz="2200" b="1" spc="-5" dirty="0">
                <a:latin typeface="Arial"/>
                <a:cs typeface="Arial"/>
              </a:rPr>
              <a:t>1	2	3	4	5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935601" y="3114675"/>
            <a:ext cx="2533650" cy="2567305"/>
            <a:chOff x="4935601" y="3114675"/>
            <a:chExt cx="2533650" cy="2567305"/>
          </a:xfrm>
        </p:grpSpPr>
        <p:sp>
          <p:nvSpPr>
            <p:cNvPr id="11" name="object 11"/>
            <p:cNvSpPr/>
            <p:nvPr/>
          </p:nvSpPr>
          <p:spPr>
            <a:xfrm>
              <a:off x="4989576" y="3127375"/>
              <a:ext cx="2466975" cy="2541905"/>
            </a:xfrm>
            <a:custGeom>
              <a:avLst/>
              <a:gdLst/>
              <a:ahLst/>
              <a:cxnLst/>
              <a:rect l="l" t="t" r="r" b="b"/>
              <a:pathLst>
                <a:path w="2466975" h="2541904">
                  <a:moveTo>
                    <a:pt x="577850" y="2336800"/>
                  </a:moveTo>
                  <a:lnTo>
                    <a:pt x="577850" y="2541587"/>
                  </a:lnTo>
                </a:path>
                <a:path w="2466975" h="2541904">
                  <a:moveTo>
                    <a:pt x="1182624" y="2336800"/>
                  </a:moveTo>
                  <a:lnTo>
                    <a:pt x="1182624" y="2541587"/>
                  </a:lnTo>
                </a:path>
                <a:path w="2466975" h="2541904">
                  <a:moveTo>
                    <a:pt x="1803400" y="2336800"/>
                  </a:moveTo>
                  <a:lnTo>
                    <a:pt x="1803400" y="2541587"/>
                  </a:lnTo>
                </a:path>
                <a:path w="2466975" h="2541904">
                  <a:moveTo>
                    <a:pt x="2466975" y="2336800"/>
                  </a:moveTo>
                  <a:lnTo>
                    <a:pt x="2466975" y="2541587"/>
                  </a:lnTo>
                </a:path>
                <a:path w="2466975" h="2541904">
                  <a:moveTo>
                    <a:pt x="0" y="0"/>
                  </a:moveTo>
                  <a:lnTo>
                    <a:pt x="169799" y="0"/>
                  </a:lnTo>
                </a:path>
                <a:path w="2466975" h="2541904">
                  <a:moveTo>
                    <a:pt x="0" y="431926"/>
                  </a:moveTo>
                  <a:lnTo>
                    <a:pt x="169799" y="431926"/>
                  </a:lnTo>
                </a:path>
                <a:path w="2466975" h="2541904">
                  <a:moveTo>
                    <a:pt x="0" y="877188"/>
                  </a:moveTo>
                  <a:lnTo>
                    <a:pt x="169799" y="877188"/>
                  </a:lnTo>
                </a:path>
                <a:path w="2466975" h="2541904">
                  <a:moveTo>
                    <a:pt x="0" y="1327912"/>
                  </a:moveTo>
                  <a:lnTo>
                    <a:pt x="169799" y="1327912"/>
                  </a:lnTo>
                </a:path>
                <a:path w="2466975" h="2541904">
                  <a:moveTo>
                    <a:pt x="0" y="1711960"/>
                  </a:moveTo>
                  <a:lnTo>
                    <a:pt x="169799" y="1711960"/>
                  </a:lnTo>
                </a:path>
                <a:path w="2466975" h="2541904">
                  <a:moveTo>
                    <a:pt x="0" y="2160651"/>
                  </a:moveTo>
                  <a:lnTo>
                    <a:pt x="169799" y="2160651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61001" y="3551173"/>
              <a:ext cx="2266315" cy="1341755"/>
            </a:xfrm>
            <a:custGeom>
              <a:avLst/>
              <a:gdLst/>
              <a:ahLst/>
              <a:cxnLst/>
              <a:rect l="l" t="t" r="r" b="b"/>
              <a:pathLst>
                <a:path w="2266315" h="1341754">
                  <a:moveTo>
                    <a:pt x="2266060" y="1341627"/>
                  </a:moveTo>
                  <a:lnTo>
                    <a:pt x="2207675" y="1332918"/>
                  </a:lnTo>
                  <a:lnTo>
                    <a:pt x="2149778" y="1323558"/>
                  </a:lnTo>
                  <a:lnTo>
                    <a:pt x="2092377" y="1313551"/>
                  </a:lnTo>
                  <a:lnTo>
                    <a:pt x="2035483" y="1302904"/>
                  </a:lnTo>
                  <a:lnTo>
                    <a:pt x="1979105" y="1291623"/>
                  </a:lnTo>
                  <a:lnTo>
                    <a:pt x="1923250" y="1279711"/>
                  </a:lnTo>
                  <a:lnTo>
                    <a:pt x="1867929" y="1267175"/>
                  </a:lnTo>
                  <a:lnTo>
                    <a:pt x="1813151" y="1254020"/>
                  </a:lnTo>
                  <a:lnTo>
                    <a:pt x="1758924" y="1240252"/>
                  </a:lnTo>
                  <a:lnTo>
                    <a:pt x="1705258" y="1225876"/>
                  </a:lnTo>
                  <a:lnTo>
                    <a:pt x="1652162" y="1210896"/>
                  </a:lnTo>
                  <a:lnTo>
                    <a:pt x="1599644" y="1195319"/>
                  </a:lnTo>
                  <a:lnTo>
                    <a:pt x="1547715" y="1179150"/>
                  </a:lnTo>
                  <a:lnTo>
                    <a:pt x="1496383" y="1162395"/>
                  </a:lnTo>
                  <a:lnTo>
                    <a:pt x="1445657" y="1145058"/>
                  </a:lnTo>
                  <a:lnTo>
                    <a:pt x="1395546" y="1127145"/>
                  </a:lnTo>
                  <a:lnTo>
                    <a:pt x="1346060" y="1108661"/>
                  </a:lnTo>
                  <a:lnTo>
                    <a:pt x="1297207" y="1089613"/>
                  </a:lnTo>
                  <a:lnTo>
                    <a:pt x="1248997" y="1070004"/>
                  </a:lnTo>
                  <a:lnTo>
                    <a:pt x="1201438" y="1049841"/>
                  </a:lnTo>
                  <a:lnTo>
                    <a:pt x="1154540" y="1029129"/>
                  </a:lnTo>
                  <a:lnTo>
                    <a:pt x="1108312" y="1007873"/>
                  </a:lnTo>
                  <a:lnTo>
                    <a:pt x="1062762" y="986078"/>
                  </a:lnTo>
                  <a:lnTo>
                    <a:pt x="1017901" y="963751"/>
                  </a:lnTo>
                  <a:lnTo>
                    <a:pt x="973737" y="940896"/>
                  </a:lnTo>
                  <a:lnTo>
                    <a:pt x="930279" y="917519"/>
                  </a:lnTo>
                  <a:lnTo>
                    <a:pt x="887536" y="893625"/>
                  </a:lnTo>
                  <a:lnTo>
                    <a:pt x="845518" y="869219"/>
                  </a:lnTo>
                  <a:lnTo>
                    <a:pt x="804233" y="844308"/>
                  </a:lnTo>
                  <a:lnTo>
                    <a:pt x="763691" y="818895"/>
                  </a:lnTo>
                  <a:lnTo>
                    <a:pt x="723900" y="792987"/>
                  </a:lnTo>
                  <a:lnTo>
                    <a:pt x="684870" y="766589"/>
                  </a:lnTo>
                  <a:lnTo>
                    <a:pt x="646610" y="739707"/>
                  </a:lnTo>
                  <a:lnTo>
                    <a:pt x="609128" y="712345"/>
                  </a:lnTo>
                  <a:lnTo>
                    <a:pt x="572435" y="684509"/>
                  </a:lnTo>
                  <a:lnTo>
                    <a:pt x="536539" y="656205"/>
                  </a:lnTo>
                  <a:lnTo>
                    <a:pt x="501449" y="627437"/>
                  </a:lnTo>
                  <a:lnTo>
                    <a:pt x="467174" y="598212"/>
                  </a:lnTo>
                  <a:lnTo>
                    <a:pt x="433723" y="568535"/>
                  </a:lnTo>
                  <a:lnTo>
                    <a:pt x="401106" y="538410"/>
                  </a:lnTo>
                  <a:lnTo>
                    <a:pt x="369332" y="507844"/>
                  </a:lnTo>
                  <a:lnTo>
                    <a:pt x="338409" y="476841"/>
                  </a:lnTo>
                  <a:lnTo>
                    <a:pt x="308347" y="445407"/>
                  </a:lnTo>
                  <a:lnTo>
                    <a:pt x="279154" y="413548"/>
                  </a:lnTo>
                  <a:lnTo>
                    <a:pt x="250841" y="381269"/>
                  </a:lnTo>
                  <a:lnTo>
                    <a:pt x="223415" y="348575"/>
                  </a:lnTo>
                  <a:lnTo>
                    <a:pt x="196887" y="315471"/>
                  </a:lnTo>
                  <a:lnTo>
                    <a:pt x="171265" y="281963"/>
                  </a:lnTo>
                  <a:lnTo>
                    <a:pt x="146558" y="248057"/>
                  </a:lnTo>
                  <a:lnTo>
                    <a:pt x="122775" y="213757"/>
                  </a:lnTo>
                  <a:lnTo>
                    <a:pt x="99926" y="179069"/>
                  </a:lnTo>
                  <a:lnTo>
                    <a:pt x="78019" y="143999"/>
                  </a:lnTo>
                  <a:lnTo>
                    <a:pt x="57064" y="108552"/>
                  </a:lnTo>
                  <a:lnTo>
                    <a:pt x="37070" y="72732"/>
                  </a:lnTo>
                  <a:lnTo>
                    <a:pt x="18045" y="36546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394575" y="5137150"/>
            <a:ext cx="1209675" cy="305340"/>
          </a:xfrm>
          <a:prstGeom prst="rect">
            <a:avLst/>
          </a:prstGeom>
          <a:solidFill>
            <a:srgbClr val="CCFFFF"/>
          </a:solidFill>
        </p:spPr>
        <p:txBody>
          <a:bodyPr vert="horz" wrap="square" lIns="0" tIns="0" rIns="0" bIns="0" rtlCol="0">
            <a:spAutoFit/>
          </a:bodyPr>
          <a:lstStyle/>
          <a:p>
            <a:pPr marL="635">
              <a:lnSpc>
                <a:spcPts val="2335"/>
              </a:lnSpc>
            </a:pPr>
            <a:r>
              <a:rPr sz="28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Apples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41723" y="3932301"/>
            <a:ext cx="519430" cy="1489075"/>
          </a:xfrm>
          <a:custGeom>
            <a:avLst/>
            <a:gdLst/>
            <a:ahLst/>
            <a:cxnLst/>
            <a:rect l="l" t="t" r="r" b="b"/>
            <a:pathLst>
              <a:path w="519429" h="1489075">
                <a:moveTo>
                  <a:pt x="519112" y="0"/>
                </a:moveTo>
                <a:lnTo>
                  <a:pt x="0" y="0"/>
                </a:lnTo>
                <a:lnTo>
                  <a:pt x="0" y="1489075"/>
                </a:lnTo>
                <a:lnTo>
                  <a:pt x="519112" y="1489075"/>
                </a:lnTo>
                <a:lnTo>
                  <a:pt x="519112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201978" y="4036123"/>
            <a:ext cx="410369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2800" b="1" spc="-10" dirty="0">
                <a:solidFill>
                  <a:schemeClr val="bg1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800" b="1" spc="5" dirty="0">
                <a:solidFill>
                  <a:schemeClr val="bg1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ges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846701" y="3262376"/>
            <a:ext cx="3279775" cy="2378075"/>
            <a:chOff x="4846701" y="3262376"/>
            <a:chExt cx="3279775" cy="2378075"/>
          </a:xfrm>
        </p:grpSpPr>
        <p:sp>
          <p:nvSpPr>
            <p:cNvPr id="17" name="object 17"/>
            <p:cNvSpPr/>
            <p:nvPr/>
          </p:nvSpPr>
          <p:spPr>
            <a:xfrm>
              <a:off x="8113776" y="5435600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846701" y="3411601"/>
              <a:ext cx="209550" cy="209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21326" y="3262376"/>
              <a:ext cx="1282700" cy="454025"/>
            </a:xfrm>
            <a:custGeom>
              <a:avLst/>
              <a:gdLst/>
              <a:ahLst/>
              <a:cxnLst/>
              <a:rect l="l" t="t" r="r" b="b"/>
              <a:pathLst>
                <a:path w="1282700" h="454025">
                  <a:moveTo>
                    <a:pt x="1282700" y="0"/>
                  </a:moveTo>
                  <a:lnTo>
                    <a:pt x="0" y="0"/>
                  </a:lnTo>
                  <a:lnTo>
                    <a:pt x="0" y="454025"/>
                  </a:lnTo>
                  <a:lnTo>
                    <a:pt x="1282700" y="454025"/>
                  </a:lnTo>
                  <a:lnTo>
                    <a:pt x="1282700" y="0"/>
                  </a:lnTo>
                  <a:close/>
                </a:path>
              </a:pathLst>
            </a:custGeom>
            <a:solidFill>
              <a:srgbClr val="CCCCFF">
                <a:alpha val="290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829168" y="4345685"/>
            <a:ext cx="421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IC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23884" y="4549902"/>
            <a:ext cx="144780" cy="311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10" dirty="0">
                <a:latin typeface="Times New Roman"/>
                <a:cs typeface="Times New Roman"/>
              </a:rPr>
              <a:t>1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99684" y="3287014"/>
            <a:ext cx="1301116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A(0,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10)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99328" y="2743200"/>
            <a:ext cx="85344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0" spc="-15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0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287527"/>
            <a:ext cx="6791071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BUDGET</a:t>
            </a:r>
            <a:r>
              <a:rPr spc="-85" dirty="0"/>
              <a:t> </a:t>
            </a:r>
            <a:r>
              <a:rPr dirty="0"/>
              <a:t>CONSTRAINTS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(What is</a:t>
            </a:r>
            <a:r>
              <a:rPr spc="-70" dirty="0"/>
              <a:t> </a:t>
            </a:r>
            <a:r>
              <a:rPr spc="-5" dirty="0"/>
              <a:t>Attainable)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85545" y="1730755"/>
            <a:ext cx="7928609" cy="4163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14650" marR="5080" algn="just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Budget constraints </a:t>
            </a:r>
            <a:r>
              <a:rPr sz="2800" dirty="0">
                <a:latin typeface="Arial"/>
                <a:cs typeface="Arial"/>
              </a:rPr>
              <a:t>limit an  </a:t>
            </a:r>
            <a:r>
              <a:rPr sz="2800" spc="-10" dirty="0">
                <a:latin typeface="Arial"/>
                <a:cs typeface="Arial"/>
              </a:rPr>
              <a:t>individual’s </a:t>
            </a:r>
            <a:r>
              <a:rPr sz="2800" spc="-5" dirty="0">
                <a:latin typeface="Arial"/>
                <a:cs typeface="Arial"/>
              </a:rPr>
              <a:t>ability to </a:t>
            </a:r>
            <a:r>
              <a:rPr sz="2800" dirty="0">
                <a:latin typeface="Arial"/>
                <a:cs typeface="Arial"/>
              </a:rPr>
              <a:t>consume  </a:t>
            </a:r>
            <a:r>
              <a:rPr sz="2800" spc="-5" dirty="0">
                <a:latin typeface="Arial"/>
                <a:cs typeface="Arial"/>
              </a:rPr>
              <a:t>in light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the prices </a:t>
            </a:r>
            <a:r>
              <a:rPr sz="2800" dirty="0">
                <a:latin typeface="Arial"/>
                <a:cs typeface="Arial"/>
              </a:rPr>
              <a:t>they </a:t>
            </a:r>
            <a:r>
              <a:rPr sz="2800" spc="-5" dirty="0">
                <a:latin typeface="Arial"/>
                <a:cs typeface="Arial"/>
              </a:rPr>
              <a:t>must  </a:t>
            </a:r>
            <a:r>
              <a:rPr sz="2800" dirty="0">
                <a:latin typeface="Arial"/>
                <a:cs typeface="Arial"/>
              </a:rPr>
              <a:t>pay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various goods and  services.</a:t>
            </a:r>
            <a:endParaRPr sz="2800">
              <a:latin typeface="Arial"/>
              <a:cs typeface="Arial"/>
            </a:endParaRPr>
          </a:p>
          <a:p>
            <a:pPr marL="17145" marR="223520" indent="-5080" algn="just">
              <a:lnSpc>
                <a:spcPct val="101000"/>
              </a:lnSpc>
              <a:spcBef>
                <a:spcPts val="2215"/>
              </a:spcBef>
            </a:pP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Budget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line or Price 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Line: </a:t>
            </a:r>
            <a:r>
              <a:rPr sz="2800" spc="-5" dirty="0">
                <a:latin typeface="Arial"/>
                <a:cs typeface="Arial"/>
              </a:rPr>
              <a:t>Shows all possible  </a:t>
            </a:r>
            <a:r>
              <a:rPr sz="2800" dirty="0">
                <a:latin typeface="Arial"/>
                <a:cs typeface="Arial"/>
              </a:rPr>
              <a:t>combinations of </a:t>
            </a:r>
            <a:r>
              <a:rPr sz="2800" spc="-10" dirty="0">
                <a:latin typeface="Arial"/>
                <a:cs typeface="Arial"/>
              </a:rPr>
              <a:t>two </a:t>
            </a:r>
            <a:r>
              <a:rPr sz="2800" dirty="0">
                <a:latin typeface="Arial"/>
                <a:cs typeface="Arial"/>
              </a:rPr>
              <a:t>goods that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consumer  can buy </a:t>
            </a:r>
            <a:r>
              <a:rPr sz="2800" spc="-10" dirty="0">
                <a:latin typeface="Arial"/>
                <a:cs typeface="Arial"/>
              </a:rPr>
              <a:t>if </a:t>
            </a:r>
            <a:r>
              <a:rPr sz="2800" spc="-5" dirty="0">
                <a:latin typeface="Arial"/>
                <a:cs typeface="Arial"/>
              </a:rPr>
              <a:t>he spends the whole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his given </a:t>
            </a:r>
            <a:r>
              <a:rPr sz="2800" dirty="0">
                <a:latin typeface="Arial"/>
                <a:cs typeface="Arial"/>
              </a:rPr>
              <a:t>sum  of </a:t>
            </a:r>
            <a:r>
              <a:rPr sz="2800" spc="-5" dirty="0">
                <a:latin typeface="Arial"/>
                <a:cs typeface="Arial"/>
              </a:rPr>
              <a:t>money on his </a:t>
            </a:r>
            <a:r>
              <a:rPr sz="2800" dirty="0">
                <a:latin typeface="Arial"/>
                <a:cs typeface="Arial"/>
              </a:rPr>
              <a:t>purchases at </a:t>
            </a:r>
            <a:r>
              <a:rPr sz="2800" spc="-5" dirty="0">
                <a:latin typeface="Arial"/>
                <a:cs typeface="Arial"/>
              </a:rPr>
              <a:t>the given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prices.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0400" y="285369"/>
            <a:ext cx="4560697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BUDGET</a:t>
            </a:r>
            <a:r>
              <a:rPr spc="-105" dirty="0"/>
              <a:t> </a:t>
            </a:r>
            <a:r>
              <a:rPr dirty="0"/>
              <a:t>LINE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09562" y="2252662"/>
          <a:ext cx="4173220" cy="4288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230"/>
                <a:gridCol w="1081405"/>
                <a:gridCol w="1163955"/>
                <a:gridCol w="1230630"/>
              </a:tblGrid>
              <a:tr h="1470025">
                <a:tc>
                  <a:txBody>
                    <a:bodyPr/>
                    <a:lstStyle/>
                    <a:p>
                      <a:pPr marL="91440" marR="97790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Com  bi</a:t>
                      </a:r>
                      <a:r>
                        <a:rPr sz="2000" b="1" spc="5" dirty="0">
                          <a:latin typeface="Liberation Sans Narrow"/>
                          <a:cs typeface="Liberation Sans Narrow"/>
                        </a:rPr>
                        <a:t>n</a:t>
                      </a: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at  ion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54940">
                        <a:lnSpc>
                          <a:spcPts val="2880"/>
                        </a:lnSpc>
                        <a:spcBef>
                          <a:spcPts val="15"/>
                        </a:spcBef>
                      </a:pP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Apples  (@ Rs.</a:t>
                      </a:r>
                      <a:r>
                        <a:rPr sz="2000" b="1" spc="-12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6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per</a:t>
                      </a:r>
                      <a:r>
                        <a:rPr sz="2000" b="1" spc="-11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unit)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685" marR="216535" indent="-55244">
                        <a:lnSpc>
                          <a:spcPts val="2880"/>
                        </a:lnSpc>
                        <a:spcBef>
                          <a:spcPts val="15"/>
                        </a:spcBef>
                      </a:pP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Oran</a:t>
                      </a:r>
                      <a:r>
                        <a:rPr sz="2000" b="1" spc="5" dirty="0">
                          <a:latin typeface="Liberation Sans Narrow"/>
                          <a:cs typeface="Liberation Sans Narrow"/>
                        </a:rPr>
                        <a:t>g</a:t>
                      </a: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es 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@ Rs.</a:t>
                      </a:r>
                      <a:r>
                        <a:rPr sz="2000" b="1" spc="-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2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Per</a:t>
                      </a:r>
                      <a:r>
                        <a:rPr sz="2000" b="1" spc="-3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unit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33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b="1" spc="-25" dirty="0">
                          <a:latin typeface="Liberation Sans Narrow"/>
                          <a:cs typeface="Liberation Sans Narrow"/>
                        </a:rPr>
                        <a:t>Total 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b</a:t>
                      </a:r>
                      <a:r>
                        <a:rPr sz="2000" b="1" spc="5" dirty="0">
                          <a:latin typeface="Liberation Sans Narrow"/>
                          <a:cs typeface="Liberation Sans Narrow"/>
                        </a:rPr>
                        <a:t>u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d</a:t>
                      </a:r>
                      <a:r>
                        <a:rPr sz="2000" b="1" spc="5" dirty="0">
                          <a:latin typeface="Liberation Sans Narrow"/>
                          <a:cs typeface="Liberation Sans Narrow"/>
                        </a:rPr>
                        <a:t>g</a:t>
                      </a: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et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(Rs.)=6xA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+2xO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5074"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28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5200"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2805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4538726" y="1341500"/>
            <a:ext cx="4497705" cy="4032250"/>
            <a:chOff x="4538726" y="1341500"/>
            <a:chExt cx="4497705" cy="4032250"/>
          </a:xfrm>
        </p:grpSpPr>
        <p:sp>
          <p:nvSpPr>
            <p:cNvPr id="9" name="object 9"/>
            <p:cNvSpPr/>
            <p:nvPr/>
          </p:nvSpPr>
          <p:spPr>
            <a:xfrm>
              <a:off x="4538726" y="1341500"/>
              <a:ext cx="4497324" cy="40322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652895" y="1394586"/>
              <a:ext cx="2010410" cy="1552575"/>
            </a:xfrm>
            <a:custGeom>
              <a:avLst/>
              <a:gdLst/>
              <a:ahLst/>
              <a:cxnLst/>
              <a:rect l="l" t="t" r="r" b="b"/>
              <a:pathLst>
                <a:path w="2010409" h="1552575">
                  <a:moveTo>
                    <a:pt x="1730121" y="0"/>
                  </a:moveTo>
                  <a:lnTo>
                    <a:pt x="0" y="1119377"/>
                  </a:lnTo>
                  <a:lnTo>
                    <a:pt x="280288" y="1552575"/>
                  </a:lnTo>
                  <a:lnTo>
                    <a:pt x="2010409" y="433197"/>
                  </a:lnTo>
                  <a:lnTo>
                    <a:pt x="1730121" y="0"/>
                  </a:lnTo>
                  <a:close/>
                </a:path>
              </a:pathLst>
            </a:custGeom>
            <a:solidFill>
              <a:srgbClr val="FFFF99">
                <a:alpha val="5882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821170" y="1721230"/>
              <a:ext cx="1554479" cy="10363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76113" y="3087750"/>
              <a:ext cx="1495425" cy="1490980"/>
            </a:xfrm>
            <a:custGeom>
              <a:avLst/>
              <a:gdLst/>
              <a:ahLst/>
              <a:cxnLst/>
              <a:rect l="l" t="t" r="r" b="b"/>
              <a:pathLst>
                <a:path w="1495425" h="1490979">
                  <a:moveTo>
                    <a:pt x="1129538" y="0"/>
                  </a:moveTo>
                  <a:lnTo>
                    <a:pt x="0" y="1122299"/>
                  </a:lnTo>
                  <a:lnTo>
                    <a:pt x="365887" y="1490472"/>
                  </a:lnTo>
                  <a:lnTo>
                    <a:pt x="1495425" y="368300"/>
                  </a:lnTo>
                  <a:lnTo>
                    <a:pt x="1129538" y="0"/>
                  </a:lnTo>
                  <a:close/>
                </a:path>
              </a:pathLst>
            </a:custGeom>
            <a:solidFill>
              <a:srgbClr val="FFFF99">
                <a:alpha val="54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96458" y="3338702"/>
              <a:ext cx="1087755" cy="1085850"/>
            </a:xfrm>
            <a:custGeom>
              <a:avLst/>
              <a:gdLst/>
              <a:ahLst/>
              <a:cxnLst/>
              <a:rect l="l" t="t" r="r" b="b"/>
              <a:pathLst>
                <a:path w="1087754" h="1085850">
                  <a:moveTo>
                    <a:pt x="31622" y="817880"/>
                  </a:moveTo>
                  <a:lnTo>
                    <a:pt x="0" y="848360"/>
                  </a:lnTo>
                  <a:lnTo>
                    <a:pt x="121665" y="1085850"/>
                  </a:lnTo>
                  <a:lnTo>
                    <a:pt x="153415" y="1055370"/>
                  </a:lnTo>
                  <a:lnTo>
                    <a:pt x="124967" y="1002030"/>
                  </a:lnTo>
                  <a:lnTo>
                    <a:pt x="164937" y="962660"/>
                  </a:lnTo>
                  <a:lnTo>
                    <a:pt x="103886" y="962660"/>
                  </a:lnTo>
                  <a:lnTo>
                    <a:pt x="57403" y="875030"/>
                  </a:lnTo>
                  <a:lnTo>
                    <a:pt x="144599" y="875030"/>
                  </a:lnTo>
                  <a:lnTo>
                    <a:pt x="31622" y="817880"/>
                  </a:lnTo>
                  <a:close/>
                </a:path>
                <a:path w="1087754" h="1085850">
                  <a:moveTo>
                    <a:pt x="265146" y="943610"/>
                  </a:moveTo>
                  <a:lnTo>
                    <a:pt x="184276" y="943610"/>
                  </a:lnTo>
                  <a:lnTo>
                    <a:pt x="237743" y="971550"/>
                  </a:lnTo>
                  <a:lnTo>
                    <a:pt x="265146" y="943610"/>
                  </a:lnTo>
                  <a:close/>
                </a:path>
                <a:path w="1087754" h="1085850">
                  <a:moveTo>
                    <a:pt x="144599" y="875030"/>
                  </a:moveTo>
                  <a:lnTo>
                    <a:pt x="57403" y="875030"/>
                  </a:lnTo>
                  <a:lnTo>
                    <a:pt x="144271" y="922019"/>
                  </a:lnTo>
                  <a:lnTo>
                    <a:pt x="103886" y="962660"/>
                  </a:lnTo>
                  <a:lnTo>
                    <a:pt x="164937" y="962660"/>
                  </a:lnTo>
                  <a:lnTo>
                    <a:pt x="184276" y="943610"/>
                  </a:lnTo>
                  <a:lnTo>
                    <a:pt x="265146" y="943610"/>
                  </a:lnTo>
                  <a:lnTo>
                    <a:pt x="270128" y="938530"/>
                  </a:lnTo>
                  <a:lnTo>
                    <a:pt x="144599" y="875030"/>
                  </a:lnTo>
                  <a:close/>
                </a:path>
                <a:path w="1087754" h="1085850">
                  <a:moveTo>
                    <a:pt x="241055" y="819150"/>
                  </a:moveTo>
                  <a:lnTo>
                    <a:pt x="184530" y="819150"/>
                  </a:lnTo>
                  <a:lnTo>
                    <a:pt x="251241" y="886460"/>
                  </a:lnTo>
                  <a:lnTo>
                    <a:pt x="287527" y="910589"/>
                  </a:lnTo>
                  <a:lnTo>
                    <a:pt x="295275" y="909319"/>
                  </a:lnTo>
                  <a:lnTo>
                    <a:pt x="328279" y="885189"/>
                  </a:lnTo>
                  <a:lnTo>
                    <a:pt x="334899" y="869950"/>
                  </a:lnTo>
                  <a:lnTo>
                    <a:pt x="328776" y="864869"/>
                  </a:lnTo>
                  <a:lnTo>
                    <a:pt x="290321" y="864869"/>
                  </a:lnTo>
                  <a:lnTo>
                    <a:pt x="285876" y="862330"/>
                  </a:lnTo>
                  <a:lnTo>
                    <a:pt x="283305" y="861060"/>
                  </a:lnTo>
                  <a:lnTo>
                    <a:pt x="279019" y="857250"/>
                  </a:lnTo>
                  <a:lnTo>
                    <a:pt x="273018" y="850900"/>
                  </a:lnTo>
                  <a:lnTo>
                    <a:pt x="241055" y="819150"/>
                  </a:lnTo>
                  <a:close/>
                </a:path>
                <a:path w="1087754" h="1085850">
                  <a:moveTo>
                    <a:pt x="305815" y="845819"/>
                  </a:moveTo>
                  <a:lnTo>
                    <a:pt x="290321" y="864869"/>
                  </a:lnTo>
                  <a:lnTo>
                    <a:pt x="328776" y="864869"/>
                  </a:lnTo>
                  <a:lnTo>
                    <a:pt x="305815" y="845819"/>
                  </a:lnTo>
                  <a:close/>
                </a:path>
                <a:path w="1087754" h="1085850">
                  <a:moveTo>
                    <a:pt x="310264" y="750569"/>
                  </a:moveTo>
                  <a:lnTo>
                    <a:pt x="253745" y="750569"/>
                  </a:lnTo>
                  <a:lnTo>
                    <a:pt x="320438" y="817880"/>
                  </a:lnTo>
                  <a:lnTo>
                    <a:pt x="356742" y="842010"/>
                  </a:lnTo>
                  <a:lnTo>
                    <a:pt x="364489" y="840739"/>
                  </a:lnTo>
                  <a:lnTo>
                    <a:pt x="397446" y="815339"/>
                  </a:lnTo>
                  <a:lnTo>
                    <a:pt x="404113" y="801369"/>
                  </a:lnTo>
                  <a:lnTo>
                    <a:pt x="397991" y="796289"/>
                  </a:lnTo>
                  <a:lnTo>
                    <a:pt x="359537" y="796289"/>
                  </a:lnTo>
                  <a:lnTo>
                    <a:pt x="355091" y="793750"/>
                  </a:lnTo>
                  <a:lnTo>
                    <a:pt x="352448" y="792480"/>
                  </a:lnTo>
                  <a:lnTo>
                    <a:pt x="348138" y="788669"/>
                  </a:lnTo>
                  <a:lnTo>
                    <a:pt x="342161" y="782319"/>
                  </a:lnTo>
                  <a:lnTo>
                    <a:pt x="310264" y="750569"/>
                  </a:lnTo>
                  <a:close/>
                </a:path>
                <a:path w="1087754" h="1085850">
                  <a:moveTo>
                    <a:pt x="139700" y="717550"/>
                  </a:moveTo>
                  <a:lnTo>
                    <a:pt x="131317" y="765810"/>
                  </a:lnTo>
                  <a:lnTo>
                    <a:pt x="157099" y="791210"/>
                  </a:lnTo>
                  <a:lnTo>
                    <a:pt x="144144" y="805180"/>
                  </a:lnTo>
                  <a:lnTo>
                    <a:pt x="171450" y="831850"/>
                  </a:lnTo>
                  <a:lnTo>
                    <a:pt x="184530" y="819150"/>
                  </a:lnTo>
                  <a:lnTo>
                    <a:pt x="241055" y="819150"/>
                  </a:lnTo>
                  <a:lnTo>
                    <a:pt x="212978" y="791210"/>
                  </a:lnTo>
                  <a:lnTo>
                    <a:pt x="232282" y="772160"/>
                  </a:lnTo>
                  <a:lnTo>
                    <a:pt x="223554" y="763269"/>
                  </a:lnTo>
                  <a:lnTo>
                    <a:pt x="185546" y="763269"/>
                  </a:lnTo>
                  <a:lnTo>
                    <a:pt x="139700" y="717550"/>
                  </a:lnTo>
                  <a:close/>
                </a:path>
                <a:path w="1087754" h="1085850">
                  <a:moveTo>
                    <a:pt x="375030" y="777239"/>
                  </a:moveTo>
                  <a:lnTo>
                    <a:pt x="372237" y="784860"/>
                  </a:lnTo>
                  <a:lnTo>
                    <a:pt x="369569" y="788669"/>
                  </a:lnTo>
                  <a:lnTo>
                    <a:pt x="367029" y="792480"/>
                  </a:lnTo>
                  <a:lnTo>
                    <a:pt x="363474" y="795019"/>
                  </a:lnTo>
                  <a:lnTo>
                    <a:pt x="359537" y="796289"/>
                  </a:lnTo>
                  <a:lnTo>
                    <a:pt x="397991" y="796289"/>
                  </a:lnTo>
                  <a:lnTo>
                    <a:pt x="375030" y="777239"/>
                  </a:lnTo>
                  <a:close/>
                </a:path>
                <a:path w="1087754" h="1085850">
                  <a:moveTo>
                    <a:pt x="440578" y="628650"/>
                  </a:moveTo>
                  <a:lnTo>
                    <a:pt x="382650" y="628650"/>
                  </a:lnTo>
                  <a:lnTo>
                    <a:pt x="385952" y="631189"/>
                  </a:lnTo>
                  <a:lnTo>
                    <a:pt x="391287" y="635000"/>
                  </a:lnTo>
                  <a:lnTo>
                    <a:pt x="398399" y="641350"/>
                  </a:lnTo>
                  <a:lnTo>
                    <a:pt x="379475" y="678180"/>
                  </a:lnTo>
                  <a:lnTo>
                    <a:pt x="373884" y="687069"/>
                  </a:lnTo>
                  <a:lnTo>
                    <a:pt x="369506" y="695960"/>
                  </a:lnTo>
                  <a:lnTo>
                    <a:pt x="366367" y="703580"/>
                  </a:lnTo>
                  <a:lnTo>
                    <a:pt x="364489" y="709930"/>
                  </a:lnTo>
                  <a:lnTo>
                    <a:pt x="362838" y="717550"/>
                  </a:lnTo>
                  <a:lnTo>
                    <a:pt x="363474" y="726439"/>
                  </a:lnTo>
                  <a:lnTo>
                    <a:pt x="366140" y="734060"/>
                  </a:lnTo>
                  <a:lnTo>
                    <a:pt x="368665" y="740410"/>
                  </a:lnTo>
                  <a:lnTo>
                    <a:pt x="372046" y="746760"/>
                  </a:lnTo>
                  <a:lnTo>
                    <a:pt x="376285" y="751839"/>
                  </a:lnTo>
                  <a:lnTo>
                    <a:pt x="381380" y="758189"/>
                  </a:lnTo>
                  <a:lnTo>
                    <a:pt x="390239" y="765810"/>
                  </a:lnTo>
                  <a:lnTo>
                    <a:pt x="399478" y="770889"/>
                  </a:lnTo>
                  <a:lnTo>
                    <a:pt x="409098" y="774700"/>
                  </a:lnTo>
                  <a:lnTo>
                    <a:pt x="419100" y="775969"/>
                  </a:lnTo>
                  <a:lnTo>
                    <a:pt x="429057" y="774700"/>
                  </a:lnTo>
                  <a:lnTo>
                    <a:pt x="463169" y="750569"/>
                  </a:lnTo>
                  <a:lnTo>
                    <a:pt x="469503" y="735330"/>
                  </a:lnTo>
                  <a:lnTo>
                    <a:pt x="429640" y="735330"/>
                  </a:lnTo>
                  <a:lnTo>
                    <a:pt x="423290" y="734060"/>
                  </a:lnTo>
                  <a:lnTo>
                    <a:pt x="416813" y="734060"/>
                  </a:lnTo>
                  <a:lnTo>
                    <a:pt x="411225" y="731519"/>
                  </a:lnTo>
                  <a:lnTo>
                    <a:pt x="406145" y="726439"/>
                  </a:lnTo>
                  <a:lnTo>
                    <a:pt x="401827" y="721360"/>
                  </a:lnTo>
                  <a:lnTo>
                    <a:pt x="399541" y="716280"/>
                  </a:lnTo>
                  <a:lnTo>
                    <a:pt x="399541" y="711200"/>
                  </a:lnTo>
                  <a:lnTo>
                    <a:pt x="414781" y="676910"/>
                  </a:lnTo>
                  <a:lnTo>
                    <a:pt x="418718" y="669289"/>
                  </a:lnTo>
                  <a:lnTo>
                    <a:pt x="420750" y="664210"/>
                  </a:lnTo>
                  <a:lnTo>
                    <a:pt x="475999" y="664210"/>
                  </a:lnTo>
                  <a:lnTo>
                    <a:pt x="467994" y="656589"/>
                  </a:lnTo>
                  <a:lnTo>
                    <a:pt x="440578" y="628650"/>
                  </a:lnTo>
                  <a:close/>
                </a:path>
                <a:path w="1087754" h="1085850">
                  <a:moveTo>
                    <a:pt x="204850" y="744219"/>
                  </a:moveTo>
                  <a:lnTo>
                    <a:pt x="185546" y="763269"/>
                  </a:lnTo>
                  <a:lnTo>
                    <a:pt x="223554" y="763269"/>
                  </a:lnTo>
                  <a:lnTo>
                    <a:pt x="204850" y="744219"/>
                  </a:lnTo>
                  <a:close/>
                </a:path>
                <a:path w="1087754" h="1085850">
                  <a:moveTo>
                    <a:pt x="208914" y="648969"/>
                  </a:moveTo>
                  <a:lnTo>
                    <a:pt x="200532" y="697230"/>
                  </a:lnTo>
                  <a:lnTo>
                    <a:pt x="226313" y="722630"/>
                  </a:lnTo>
                  <a:lnTo>
                    <a:pt x="213359" y="735330"/>
                  </a:lnTo>
                  <a:lnTo>
                    <a:pt x="240664" y="763269"/>
                  </a:lnTo>
                  <a:lnTo>
                    <a:pt x="253745" y="750569"/>
                  </a:lnTo>
                  <a:lnTo>
                    <a:pt x="310264" y="750569"/>
                  </a:lnTo>
                  <a:lnTo>
                    <a:pt x="282193" y="722630"/>
                  </a:lnTo>
                  <a:lnTo>
                    <a:pt x="301497" y="703580"/>
                  </a:lnTo>
                  <a:lnTo>
                    <a:pt x="292769" y="694689"/>
                  </a:lnTo>
                  <a:lnTo>
                    <a:pt x="254762" y="694689"/>
                  </a:lnTo>
                  <a:lnTo>
                    <a:pt x="208914" y="648969"/>
                  </a:lnTo>
                  <a:close/>
                </a:path>
                <a:path w="1087754" h="1085850">
                  <a:moveTo>
                    <a:pt x="475999" y="664210"/>
                  </a:moveTo>
                  <a:lnTo>
                    <a:pt x="420750" y="664210"/>
                  </a:lnTo>
                  <a:lnTo>
                    <a:pt x="427608" y="671830"/>
                  </a:lnTo>
                  <a:lnTo>
                    <a:pt x="434324" y="678180"/>
                  </a:lnTo>
                  <a:lnTo>
                    <a:pt x="439610" y="684530"/>
                  </a:lnTo>
                  <a:lnTo>
                    <a:pt x="443468" y="689610"/>
                  </a:lnTo>
                  <a:lnTo>
                    <a:pt x="445896" y="694689"/>
                  </a:lnTo>
                  <a:lnTo>
                    <a:pt x="448055" y="699769"/>
                  </a:lnTo>
                  <a:lnTo>
                    <a:pt x="448563" y="706119"/>
                  </a:lnTo>
                  <a:lnTo>
                    <a:pt x="446277" y="718819"/>
                  </a:lnTo>
                  <a:lnTo>
                    <a:pt x="443611" y="723900"/>
                  </a:lnTo>
                  <a:lnTo>
                    <a:pt x="439546" y="727710"/>
                  </a:lnTo>
                  <a:lnTo>
                    <a:pt x="435101" y="732789"/>
                  </a:lnTo>
                  <a:lnTo>
                    <a:pt x="429640" y="735330"/>
                  </a:lnTo>
                  <a:lnTo>
                    <a:pt x="469503" y="735330"/>
                  </a:lnTo>
                  <a:lnTo>
                    <a:pt x="470169" y="732789"/>
                  </a:lnTo>
                  <a:lnTo>
                    <a:pt x="471169" y="726439"/>
                  </a:lnTo>
                  <a:lnTo>
                    <a:pt x="471392" y="721360"/>
                  </a:lnTo>
                  <a:lnTo>
                    <a:pt x="471392" y="716280"/>
                  </a:lnTo>
                  <a:lnTo>
                    <a:pt x="471169" y="711200"/>
                  </a:lnTo>
                  <a:lnTo>
                    <a:pt x="499237" y="711200"/>
                  </a:lnTo>
                  <a:lnTo>
                    <a:pt x="517016" y="693419"/>
                  </a:lnTo>
                  <a:lnTo>
                    <a:pt x="510754" y="690880"/>
                  </a:lnTo>
                  <a:lnTo>
                    <a:pt x="504920" y="687069"/>
                  </a:lnTo>
                  <a:lnTo>
                    <a:pt x="499514" y="684530"/>
                  </a:lnTo>
                  <a:lnTo>
                    <a:pt x="494538" y="680719"/>
                  </a:lnTo>
                  <a:lnTo>
                    <a:pt x="489247" y="676910"/>
                  </a:lnTo>
                  <a:lnTo>
                    <a:pt x="483076" y="671830"/>
                  </a:lnTo>
                  <a:lnTo>
                    <a:pt x="475999" y="664210"/>
                  </a:lnTo>
                  <a:close/>
                </a:path>
                <a:path w="1087754" h="1085850">
                  <a:moveTo>
                    <a:pt x="499237" y="711200"/>
                  </a:moveTo>
                  <a:lnTo>
                    <a:pt x="471169" y="711200"/>
                  </a:lnTo>
                  <a:lnTo>
                    <a:pt x="489076" y="721360"/>
                  </a:lnTo>
                  <a:lnTo>
                    <a:pt x="499237" y="711200"/>
                  </a:lnTo>
                  <a:close/>
                </a:path>
                <a:path w="1087754" h="1085850">
                  <a:moveTo>
                    <a:pt x="274065" y="675639"/>
                  </a:moveTo>
                  <a:lnTo>
                    <a:pt x="254762" y="694689"/>
                  </a:lnTo>
                  <a:lnTo>
                    <a:pt x="292769" y="694689"/>
                  </a:lnTo>
                  <a:lnTo>
                    <a:pt x="274065" y="675639"/>
                  </a:lnTo>
                  <a:close/>
                </a:path>
                <a:path w="1087754" h="1085850">
                  <a:moveTo>
                    <a:pt x="386205" y="586739"/>
                  </a:moveTo>
                  <a:lnTo>
                    <a:pt x="372627" y="586739"/>
                  </a:lnTo>
                  <a:lnTo>
                    <a:pt x="365505" y="588010"/>
                  </a:lnTo>
                  <a:lnTo>
                    <a:pt x="358052" y="591819"/>
                  </a:lnTo>
                  <a:lnTo>
                    <a:pt x="350170" y="595630"/>
                  </a:lnTo>
                  <a:lnTo>
                    <a:pt x="317420" y="629919"/>
                  </a:lnTo>
                  <a:lnTo>
                    <a:pt x="310768" y="650239"/>
                  </a:lnTo>
                  <a:lnTo>
                    <a:pt x="310772" y="660400"/>
                  </a:lnTo>
                  <a:lnTo>
                    <a:pt x="312896" y="670560"/>
                  </a:lnTo>
                  <a:lnTo>
                    <a:pt x="317162" y="681989"/>
                  </a:lnTo>
                  <a:lnTo>
                    <a:pt x="323595" y="693419"/>
                  </a:lnTo>
                  <a:lnTo>
                    <a:pt x="354964" y="674369"/>
                  </a:lnTo>
                  <a:lnTo>
                    <a:pt x="350519" y="665480"/>
                  </a:lnTo>
                  <a:lnTo>
                    <a:pt x="348488" y="659130"/>
                  </a:lnTo>
                  <a:lnTo>
                    <a:pt x="375665" y="628650"/>
                  </a:lnTo>
                  <a:lnTo>
                    <a:pt x="440578" y="628650"/>
                  </a:lnTo>
                  <a:lnTo>
                    <a:pt x="428116" y="615950"/>
                  </a:lnTo>
                  <a:lnTo>
                    <a:pt x="417401" y="605789"/>
                  </a:lnTo>
                  <a:lnTo>
                    <a:pt x="407924" y="598169"/>
                  </a:lnTo>
                  <a:lnTo>
                    <a:pt x="399684" y="591819"/>
                  </a:lnTo>
                  <a:lnTo>
                    <a:pt x="392683" y="589280"/>
                  </a:lnTo>
                  <a:lnTo>
                    <a:pt x="386205" y="586739"/>
                  </a:lnTo>
                  <a:close/>
                </a:path>
                <a:path w="1087754" h="1085850">
                  <a:moveTo>
                    <a:pt x="437261" y="513080"/>
                  </a:moveTo>
                  <a:lnTo>
                    <a:pt x="408939" y="541019"/>
                  </a:lnTo>
                  <a:lnTo>
                    <a:pt x="538733" y="671830"/>
                  </a:lnTo>
                  <a:lnTo>
                    <a:pt x="567054" y="643889"/>
                  </a:lnTo>
                  <a:lnTo>
                    <a:pt x="437261" y="513080"/>
                  </a:lnTo>
                  <a:close/>
                </a:path>
                <a:path w="1087754" h="1085850">
                  <a:moveTo>
                    <a:pt x="492251" y="458469"/>
                  </a:moveTo>
                  <a:lnTo>
                    <a:pt x="465963" y="485139"/>
                  </a:lnTo>
                  <a:lnTo>
                    <a:pt x="595756" y="615950"/>
                  </a:lnTo>
                  <a:lnTo>
                    <a:pt x="624204" y="586739"/>
                  </a:lnTo>
                  <a:lnTo>
                    <a:pt x="565276" y="528319"/>
                  </a:lnTo>
                  <a:lnTo>
                    <a:pt x="555158" y="516889"/>
                  </a:lnTo>
                  <a:lnTo>
                    <a:pt x="531876" y="481330"/>
                  </a:lnTo>
                  <a:lnTo>
                    <a:pt x="532291" y="477519"/>
                  </a:lnTo>
                  <a:lnTo>
                    <a:pt x="511175" y="477519"/>
                  </a:lnTo>
                  <a:lnTo>
                    <a:pt x="492251" y="458469"/>
                  </a:lnTo>
                  <a:close/>
                </a:path>
                <a:path w="1087754" h="1085850">
                  <a:moveTo>
                    <a:pt x="625268" y="449580"/>
                  </a:moveTo>
                  <a:lnTo>
                    <a:pt x="559688" y="449580"/>
                  </a:lnTo>
                  <a:lnTo>
                    <a:pt x="565022" y="450850"/>
                  </a:lnTo>
                  <a:lnTo>
                    <a:pt x="570483" y="454660"/>
                  </a:lnTo>
                  <a:lnTo>
                    <a:pt x="575317" y="458469"/>
                  </a:lnTo>
                  <a:lnTo>
                    <a:pt x="581628" y="463550"/>
                  </a:lnTo>
                  <a:lnTo>
                    <a:pt x="589414" y="471169"/>
                  </a:lnTo>
                  <a:lnTo>
                    <a:pt x="598677" y="480060"/>
                  </a:lnTo>
                  <a:lnTo>
                    <a:pt x="664971" y="546100"/>
                  </a:lnTo>
                  <a:lnTo>
                    <a:pt x="693419" y="518160"/>
                  </a:lnTo>
                  <a:lnTo>
                    <a:pt x="625268" y="449580"/>
                  </a:lnTo>
                  <a:close/>
                </a:path>
                <a:path w="1087754" h="1085850">
                  <a:moveTo>
                    <a:pt x="387984" y="463550"/>
                  </a:moveTo>
                  <a:lnTo>
                    <a:pt x="359537" y="491489"/>
                  </a:lnTo>
                  <a:lnTo>
                    <a:pt x="391287" y="523239"/>
                  </a:lnTo>
                  <a:lnTo>
                    <a:pt x="419734" y="495300"/>
                  </a:lnTo>
                  <a:lnTo>
                    <a:pt x="387984" y="463550"/>
                  </a:lnTo>
                  <a:close/>
                </a:path>
                <a:path w="1087754" h="1085850">
                  <a:moveTo>
                    <a:pt x="737655" y="331469"/>
                  </a:moveTo>
                  <a:lnTo>
                    <a:pt x="677799" y="331469"/>
                  </a:lnTo>
                  <a:lnTo>
                    <a:pt x="684402" y="334010"/>
                  </a:lnTo>
                  <a:lnTo>
                    <a:pt x="689609" y="337819"/>
                  </a:lnTo>
                  <a:lnTo>
                    <a:pt x="696849" y="345439"/>
                  </a:lnTo>
                  <a:lnTo>
                    <a:pt x="694229" y="351789"/>
                  </a:lnTo>
                  <a:lnTo>
                    <a:pt x="690181" y="360680"/>
                  </a:lnTo>
                  <a:lnTo>
                    <a:pt x="684704" y="369569"/>
                  </a:lnTo>
                  <a:lnTo>
                    <a:pt x="677799" y="381000"/>
                  </a:lnTo>
                  <a:lnTo>
                    <a:pt x="672226" y="391160"/>
                  </a:lnTo>
                  <a:lnTo>
                    <a:pt x="667892" y="398780"/>
                  </a:lnTo>
                  <a:lnTo>
                    <a:pt x="664797" y="406400"/>
                  </a:lnTo>
                  <a:lnTo>
                    <a:pt x="662939" y="414019"/>
                  </a:lnTo>
                  <a:lnTo>
                    <a:pt x="661288" y="421639"/>
                  </a:lnTo>
                  <a:lnTo>
                    <a:pt x="661796" y="430530"/>
                  </a:lnTo>
                  <a:lnTo>
                    <a:pt x="688582" y="468630"/>
                  </a:lnTo>
                  <a:lnTo>
                    <a:pt x="717550" y="480060"/>
                  </a:lnTo>
                  <a:lnTo>
                    <a:pt x="727454" y="478789"/>
                  </a:lnTo>
                  <a:lnTo>
                    <a:pt x="761603" y="454660"/>
                  </a:lnTo>
                  <a:lnTo>
                    <a:pt x="767937" y="438150"/>
                  </a:lnTo>
                  <a:lnTo>
                    <a:pt x="721613" y="438150"/>
                  </a:lnTo>
                  <a:lnTo>
                    <a:pt x="715263" y="436880"/>
                  </a:lnTo>
                  <a:lnTo>
                    <a:pt x="709549" y="434339"/>
                  </a:lnTo>
                  <a:lnTo>
                    <a:pt x="700151" y="425450"/>
                  </a:lnTo>
                  <a:lnTo>
                    <a:pt x="697991" y="420369"/>
                  </a:lnTo>
                  <a:lnTo>
                    <a:pt x="697864" y="415289"/>
                  </a:lnTo>
                  <a:lnTo>
                    <a:pt x="698408" y="410210"/>
                  </a:lnTo>
                  <a:lnTo>
                    <a:pt x="700214" y="405130"/>
                  </a:lnTo>
                  <a:lnTo>
                    <a:pt x="703258" y="397510"/>
                  </a:lnTo>
                  <a:lnTo>
                    <a:pt x="707516" y="389889"/>
                  </a:lnTo>
                  <a:lnTo>
                    <a:pt x="713104" y="381000"/>
                  </a:lnTo>
                  <a:lnTo>
                    <a:pt x="717041" y="373380"/>
                  </a:lnTo>
                  <a:lnTo>
                    <a:pt x="719201" y="368300"/>
                  </a:lnTo>
                  <a:lnTo>
                    <a:pt x="774340" y="368300"/>
                  </a:lnTo>
                  <a:lnTo>
                    <a:pt x="766317" y="360680"/>
                  </a:lnTo>
                  <a:lnTo>
                    <a:pt x="737655" y="331469"/>
                  </a:lnTo>
                  <a:close/>
                </a:path>
                <a:path w="1087754" h="1085850">
                  <a:moveTo>
                    <a:pt x="559296" y="405130"/>
                  </a:moveTo>
                  <a:lnTo>
                    <a:pt x="519630" y="425450"/>
                  </a:lnTo>
                  <a:lnTo>
                    <a:pt x="509047" y="461010"/>
                  </a:lnTo>
                  <a:lnTo>
                    <a:pt x="509647" y="468630"/>
                  </a:lnTo>
                  <a:lnTo>
                    <a:pt x="511175" y="477519"/>
                  </a:lnTo>
                  <a:lnTo>
                    <a:pt x="532291" y="477519"/>
                  </a:lnTo>
                  <a:lnTo>
                    <a:pt x="533400" y="467360"/>
                  </a:lnTo>
                  <a:lnTo>
                    <a:pt x="536193" y="461010"/>
                  </a:lnTo>
                  <a:lnTo>
                    <a:pt x="540892" y="457200"/>
                  </a:lnTo>
                  <a:lnTo>
                    <a:pt x="544702" y="453389"/>
                  </a:lnTo>
                  <a:lnTo>
                    <a:pt x="549147" y="450850"/>
                  </a:lnTo>
                  <a:lnTo>
                    <a:pt x="554354" y="450850"/>
                  </a:lnTo>
                  <a:lnTo>
                    <a:pt x="559688" y="449580"/>
                  </a:lnTo>
                  <a:lnTo>
                    <a:pt x="625268" y="449580"/>
                  </a:lnTo>
                  <a:lnTo>
                    <a:pt x="595026" y="420369"/>
                  </a:lnTo>
                  <a:lnTo>
                    <a:pt x="580263" y="411480"/>
                  </a:lnTo>
                  <a:lnTo>
                    <a:pt x="573480" y="407669"/>
                  </a:lnTo>
                  <a:lnTo>
                    <a:pt x="559296" y="405130"/>
                  </a:lnTo>
                  <a:close/>
                </a:path>
                <a:path w="1087754" h="1085850">
                  <a:moveTo>
                    <a:pt x="774340" y="368300"/>
                  </a:moveTo>
                  <a:lnTo>
                    <a:pt x="719201" y="368300"/>
                  </a:lnTo>
                  <a:lnTo>
                    <a:pt x="726058" y="374650"/>
                  </a:lnTo>
                  <a:lnTo>
                    <a:pt x="732754" y="382269"/>
                  </a:lnTo>
                  <a:lnTo>
                    <a:pt x="747013" y="408939"/>
                  </a:lnTo>
                  <a:lnTo>
                    <a:pt x="745743" y="415289"/>
                  </a:lnTo>
                  <a:lnTo>
                    <a:pt x="744601" y="422910"/>
                  </a:lnTo>
                  <a:lnTo>
                    <a:pt x="741933" y="427989"/>
                  </a:lnTo>
                  <a:lnTo>
                    <a:pt x="737996" y="431800"/>
                  </a:lnTo>
                  <a:lnTo>
                    <a:pt x="733425" y="436880"/>
                  </a:lnTo>
                  <a:lnTo>
                    <a:pt x="727963" y="438150"/>
                  </a:lnTo>
                  <a:lnTo>
                    <a:pt x="767937" y="438150"/>
                  </a:lnTo>
                  <a:lnTo>
                    <a:pt x="768492" y="435610"/>
                  </a:lnTo>
                  <a:lnTo>
                    <a:pt x="769492" y="429260"/>
                  </a:lnTo>
                  <a:lnTo>
                    <a:pt x="769770" y="422910"/>
                  </a:lnTo>
                  <a:lnTo>
                    <a:pt x="769770" y="420369"/>
                  </a:lnTo>
                  <a:lnTo>
                    <a:pt x="769492" y="414019"/>
                  </a:lnTo>
                  <a:lnTo>
                    <a:pt x="798881" y="414019"/>
                  </a:lnTo>
                  <a:lnTo>
                    <a:pt x="815466" y="397510"/>
                  </a:lnTo>
                  <a:lnTo>
                    <a:pt x="809184" y="393700"/>
                  </a:lnTo>
                  <a:lnTo>
                    <a:pt x="803306" y="391160"/>
                  </a:lnTo>
                  <a:lnTo>
                    <a:pt x="797857" y="387350"/>
                  </a:lnTo>
                  <a:lnTo>
                    <a:pt x="792861" y="384810"/>
                  </a:lnTo>
                  <a:lnTo>
                    <a:pt x="787624" y="379730"/>
                  </a:lnTo>
                  <a:lnTo>
                    <a:pt x="781446" y="374650"/>
                  </a:lnTo>
                  <a:lnTo>
                    <a:pt x="774340" y="368300"/>
                  </a:lnTo>
                  <a:close/>
                </a:path>
                <a:path w="1087754" h="1085850">
                  <a:moveTo>
                    <a:pt x="798881" y="414019"/>
                  </a:moveTo>
                  <a:lnTo>
                    <a:pt x="769492" y="414019"/>
                  </a:lnTo>
                  <a:lnTo>
                    <a:pt x="787400" y="425450"/>
                  </a:lnTo>
                  <a:lnTo>
                    <a:pt x="798881" y="414019"/>
                  </a:lnTo>
                  <a:close/>
                </a:path>
                <a:path w="1087754" h="1085850">
                  <a:moveTo>
                    <a:pt x="677941" y="289560"/>
                  </a:moveTo>
                  <a:lnTo>
                    <a:pt x="640183" y="306069"/>
                  </a:lnTo>
                  <a:lnTo>
                    <a:pt x="611334" y="344169"/>
                  </a:lnTo>
                  <a:lnTo>
                    <a:pt x="609091" y="353060"/>
                  </a:lnTo>
                  <a:lnTo>
                    <a:pt x="609115" y="363219"/>
                  </a:lnTo>
                  <a:lnTo>
                    <a:pt x="611282" y="374650"/>
                  </a:lnTo>
                  <a:lnTo>
                    <a:pt x="615592" y="386080"/>
                  </a:lnTo>
                  <a:lnTo>
                    <a:pt x="622045" y="397510"/>
                  </a:lnTo>
                  <a:lnTo>
                    <a:pt x="653288" y="377189"/>
                  </a:lnTo>
                  <a:lnTo>
                    <a:pt x="648842" y="369569"/>
                  </a:lnTo>
                  <a:lnTo>
                    <a:pt x="646938" y="363219"/>
                  </a:lnTo>
                  <a:lnTo>
                    <a:pt x="648207" y="353060"/>
                  </a:lnTo>
                  <a:lnTo>
                    <a:pt x="651001" y="347980"/>
                  </a:lnTo>
                  <a:lnTo>
                    <a:pt x="656081" y="341630"/>
                  </a:lnTo>
                  <a:lnTo>
                    <a:pt x="661162" y="337819"/>
                  </a:lnTo>
                  <a:lnTo>
                    <a:pt x="665733" y="334010"/>
                  </a:lnTo>
                  <a:lnTo>
                    <a:pt x="674115" y="331469"/>
                  </a:lnTo>
                  <a:lnTo>
                    <a:pt x="737655" y="331469"/>
                  </a:lnTo>
                  <a:lnTo>
                    <a:pt x="726439" y="320039"/>
                  </a:lnTo>
                  <a:lnTo>
                    <a:pt x="715724" y="309880"/>
                  </a:lnTo>
                  <a:lnTo>
                    <a:pt x="706247" y="300989"/>
                  </a:lnTo>
                  <a:lnTo>
                    <a:pt x="698007" y="295910"/>
                  </a:lnTo>
                  <a:lnTo>
                    <a:pt x="691006" y="292100"/>
                  </a:lnTo>
                  <a:lnTo>
                    <a:pt x="677941" y="289560"/>
                  </a:lnTo>
                  <a:close/>
                </a:path>
                <a:path w="1087754" h="1085850">
                  <a:moveTo>
                    <a:pt x="684911" y="168910"/>
                  </a:moveTo>
                  <a:lnTo>
                    <a:pt x="656589" y="196850"/>
                  </a:lnTo>
                  <a:lnTo>
                    <a:pt x="835660" y="377189"/>
                  </a:lnTo>
                  <a:lnTo>
                    <a:pt x="862075" y="350519"/>
                  </a:lnTo>
                  <a:lnTo>
                    <a:pt x="843025" y="331469"/>
                  </a:lnTo>
                  <a:lnTo>
                    <a:pt x="881630" y="331469"/>
                  </a:lnTo>
                  <a:lnTo>
                    <a:pt x="907161" y="308610"/>
                  </a:lnTo>
                  <a:lnTo>
                    <a:pt x="840486" y="308610"/>
                  </a:lnTo>
                  <a:lnTo>
                    <a:pt x="832992" y="307339"/>
                  </a:lnTo>
                  <a:lnTo>
                    <a:pt x="796163" y="280669"/>
                  </a:lnTo>
                  <a:lnTo>
                    <a:pt x="773811" y="243839"/>
                  </a:lnTo>
                  <a:lnTo>
                    <a:pt x="773243" y="236220"/>
                  </a:lnTo>
                  <a:lnTo>
                    <a:pt x="773635" y="233679"/>
                  </a:lnTo>
                  <a:lnTo>
                    <a:pt x="749426" y="233679"/>
                  </a:lnTo>
                  <a:lnTo>
                    <a:pt x="684911" y="168910"/>
                  </a:lnTo>
                  <a:close/>
                </a:path>
                <a:path w="1087754" h="1085850">
                  <a:moveTo>
                    <a:pt x="881630" y="331469"/>
                  </a:moveTo>
                  <a:lnTo>
                    <a:pt x="843025" y="331469"/>
                  </a:lnTo>
                  <a:lnTo>
                    <a:pt x="851360" y="334010"/>
                  </a:lnTo>
                  <a:lnTo>
                    <a:pt x="867171" y="334010"/>
                  </a:lnTo>
                  <a:lnTo>
                    <a:pt x="874648" y="332739"/>
                  </a:lnTo>
                  <a:lnTo>
                    <a:pt x="881630" y="331469"/>
                  </a:lnTo>
                  <a:close/>
                </a:path>
                <a:path w="1087754" h="1085850">
                  <a:moveTo>
                    <a:pt x="878044" y="210820"/>
                  </a:moveTo>
                  <a:lnTo>
                    <a:pt x="807846" y="210820"/>
                  </a:lnTo>
                  <a:lnTo>
                    <a:pt x="816488" y="214629"/>
                  </a:lnTo>
                  <a:lnTo>
                    <a:pt x="825833" y="219710"/>
                  </a:lnTo>
                  <a:lnTo>
                    <a:pt x="856013" y="247650"/>
                  </a:lnTo>
                  <a:lnTo>
                    <a:pt x="871525" y="281939"/>
                  </a:lnTo>
                  <a:lnTo>
                    <a:pt x="870743" y="289560"/>
                  </a:lnTo>
                  <a:lnTo>
                    <a:pt x="868390" y="294639"/>
                  </a:lnTo>
                  <a:lnTo>
                    <a:pt x="864488" y="299719"/>
                  </a:lnTo>
                  <a:lnTo>
                    <a:pt x="860170" y="304800"/>
                  </a:lnTo>
                  <a:lnTo>
                    <a:pt x="854456" y="307339"/>
                  </a:lnTo>
                  <a:lnTo>
                    <a:pt x="847470" y="307339"/>
                  </a:lnTo>
                  <a:lnTo>
                    <a:pt x="840486" y="308610"/>
                  </a:lnTo>
                  <a:lnTo>
                    <a:pt x="907161" y="308610"/>
                  </a:lnTo>
                  <a:lnTo>
                    <a:pt x="910891" y="299719"/>
                  </a:lnTo>
                  <a:lnTo>
                    <a:pt x="912901" y="285750"/>
                  </a:lnTo>
                  <a:lnTo>
                    <a:pt x="912113" y="271780"/>
                  </a:lnTo>
                  <a:lnTo>
                    <a:pt x="908117" y="255270"/>
                  </a:lnTo>
                  <a:lnTo>
                    <a:pt x="900525" y="240029"/>
                  </a:lnTo>
                  <a:lnTo>
                    <a:pt x="889361" y="223520"/>
                  </a:lnTo>
                  <a:lnTo>
                    <a:pt x="878044" y="210820"/>
                  </a:lnTo>
                  <a:close/>
                </a:path>
                <a:path w="1087754" h="1085850">
                  <a:moveTo>
                    <a:pt x="812799" y="41910"/>
                  </a:moveTo>
                  <a:lnTo>
                    <a:pt x="784351" y="69850"/>
                  </a:lnTo>
                  <a:lnTo>
                    <a:pt x="963548" y="250189"/>
                  </a:lnTo>
                  <a:lnTo>
                    <a:pt x="991996" y="222250"/>
                  </a:lnTo>
                  <a:lnTo>
                    <a:pt x="812799" y="41910"/>
                  </a:lnTo>
                  <a:close/>
                </a:path>
                <a:path w="1087754" h="1085850">
                  <a:moveTo>
                    <a:pt x="797046" y="168910"/>
                  </a:moveTo>
                  <a:lnTo>
                    <a:pt x="756412" y="190500"/>
                  </a:lnTo>
                  <a:lnTo>
                    <a:pt x="748268" y="218439"/>
                  </a:lnTo>
                  <a:lnTo>
                    <a:pt x="748472" y="226060"/>
                  </a:lnTo>
                  <a:lnTo>
                    <a:pt x="749426" y="233679"/>
                  </a:lnTo>
                  <a:lnTo>
                    <a:pt x="773635" y="233679"/>
                  </a:lnTo>
                  <a:lnTo>
                    <a:pt x="774223" y="229870"/>
                  </a:lnTo>
                  <a:lnTo>
                    <a:pt x="776775" y="223520"/>
                  </a:lnTo>
                  <a:lnTo>
                    <a:pt x="780922" y="218439"/>
                  </a:lnTo>
                  <a:lnTo>
                    <a:pt x="786469" y="213360"/>
                  </a:lnTo>
                  <a:lnTo>
                    <a:pt x="792813" y="210820"/>
                  </a:lnTo>
                  <a:lnTo>
                    <a:pt x="878044" y="210820"/>
                  </a:lnTo>
                  <a:lnTo>
                    <a:pt x="874648" y="207010"/>
                  </a:lnTo>
                  <a:lnTo>
                    <a:pt x="858265" y="191770"/>
                  </a:lnTo>
                  <a:lnTo>
                    <a:pt x="842263" y="180339"/>
                  </a:lnTo>
                  <a:lnTo>
                    <a:pt x="826642" y="173989"/>
                  </a:lnTo>
                  <a:lnTo>
                    <a:pt x="811402" y="170179"/>
                  </a:lnTo>
                  <a:lnTo>
                    <a:pt x="797046" y="168910"/>
                  </a:lnTo>
                  <a:close/>
                </a:path>
                <a:path w="1087754" h="1085850">
                  <a:moveTo>
                    <a:pt x="981710" y="0"/>
                  </a:moveTo>
                  <a:lnTo>
                    <a:pt x="967186" y="0"/>
                  </a:lnTo>
                  <a:lnTo>
                    <a:pt x="953531" y="2539"/>
                  </a:lnTo>
                  <a:lnTo>
                    <a:pt x="920017" y="29210"/>
                  </a:lnTo>
                  <a:lnTo>
                    <a:pt x="911393" y="54610"/>
                  </a:lnTo>
                  <a:lnTo>
                    <a:pt x="911606" y="68579"/>
                  </a:lnTo>
                  <a:lnTo>
                    <a:pt x="933930" y="120650"/>
                  </a:lnTo>
                  <a:lnTo>
                    <a:pt x="965033" y="151129"/>
                  </a:lnTo>
                  <a:lnTo>
                    <a:pt x="998370" y="170179"/>
                  </a:lnTo>
                  <a:lnTo>
                    <a:pt x="1015111" y="172720"/>
                  </a:lnTo>
                  <a:lnTo>
                    <a:pt x="1029184" y="172720"/>
                  </a:lnTo>
                  <a:lnTo>
                    <a:pt x="1067689" y="152400"/>
                  </a:lnTo>
                  <a:lnTo>
                    <a:pt x="1081087" y="134620"/>
                  </a:lnTo>
                  <a:lnTo>
                    <a:pt x="1017523" y="134620"/>
                  </a:lnTo>
                  <a:lnTo>
                    <a:pt x="1009880" y="132079"/>
                  </a:lnTo>
                  <a:lnTo>
                    <a:pt x="1002188" y="128270"/>
                  </a:lnTo>
                  <a:lnTo>
                    <a:pt x="994449" y="123189"/>
                  </a:lnTo>
                  <a:lnTo>
                    <a:pt x="986663" y="116839"/>
                  </a:lnTo>
                  <a:lnTo>
                    <a:pt x="1008606" y="95250"/>
                  </a:lnTo>
                  <a:lnTo>
                    <a:pt x="966088" y="95250"/>
                  </a:lnTo>
                  <a:lnTo>
                    <a:pt x="948436" y="57150"/>
                  </a:lnTo>
                  <a:lnTo>
                    <a:pt x="950848" y="49529"/>
                  </a:lnTo>
                  <a:lnTo>
                    <a:pt x="956817" y="43179"/>
                  </a:lnTo>
                  <a:lnTo>
                    <a:pt x="962533" y="38100"/>
                  </a:lnTo>
                  <a:lnTo>
                    <a:pt x="969898" y="35560"/>
                  </a:lnTo>
                  <a:lnTo>
                    <a:pt x="1046674" y="35560"/>
                  </a:lnTo>
                  <a:lnTo>
                    <a:pt x="1035198" y="25400"/>
                  </a:lnTo>
                  <a:lnTo>
                    <a:pt x="1016968" y="12700"/>
                  </a:lnTo>
                  <a:lnTo>
                    <a:pt x="999142" y="3810"/>
                  </a:lnTo>
                  <a:lnTo>
                    <a:pt x="981710" y="0"/>
                  </a:lnTo>
                  <a:close/>
                </a:path>
                <a:path w="1087754" h="1085850">
                  <a:moveTo>
                    <a:pt x="1075816" y="67310"/>
                  </a:moveTo>
                  <a:lnTo>
                    <a:pt x="1041908" y="90170"/>
                  </a:lnTo>
                  <a:lnTo>
                    <a:pt x="1047144" y="100329"/>
                  </a:lnTo>
                  <a:lnTo>
                    <a:pt x="1048940" y="110489"/>
                  </a:lnTo>
                  <a:lnTo>
                    <a:pt x="1024784" y="134620"/>
                  </a:lnTo>
                  <a:lnTo>
                    <a:pt x="1081087" y="134620"/>
                  </a:lnTo>
                  <a:lnTo>
                    <a:pt x="1085084" y="124460"/>
                  </a:lnTo>
                  <a:lnTo>
                    <a:pt x="1087246" y="114300"/>
                  </a:lnTo>
                  <a:lnTo>
                    <a:pt x="1087461" y="102870"/>
                  </a:lnTo>
                  <a:lnTo>
                    <a:pt x="1085627" y="91439"/>
                  </a:lnTo>
                  <a:lnTo>
                    <a:pt x="1081746" y="80010"/>
                  </a:lnTo>
                  <a:lnTo>
                    <a:pt x="1075816" y="67310"/>
                  </a:lnTo>
                  <a:close/>
                </a:path>
                <a:path w="1087754" h="1085850">
                  <a:moveTo>
                    <a:pt x="1046674" y="35560"/>
                  </a:moveTo>
                  <a:lnTo>
                    <a:pt x="969898" y="35560"/>
                  </a:lnTo>
                  <a:lnTo>
                    <a:pt x="979169" y="36829"/>
                  </a:lnTo>
                  <a:lnTo>
                    <a:pt x="986147" y="38100"/>
                  </a:lnTo>
                  <a:lnTo>
                    <a:pt x="993362" y="41910"/>
                  </a:lnTo>
                  <a:lnTo>
                    <a:pt x="1000815" y="46989"/>
                  </a:lnTo>
                  <a:lnTo>
                    <a:pt x="1008507" y="53339"/>
                  </a:lnTo>
                  <a:lnTo>
                    <a:pt x="966088" y="95250"/>
                  </a:lnTo>
                  <a:lnTo>
                    <a:pt x="1008606" y="95250"/>
                  </a:lnTo>
                  <a:lnTo>
                    <a:pt x="1057656" y="46989"/>
                  </a:lnTo>
                  <a:lnTo>
                    <a:pt x="1053845" y="41910"/>
                  </a:lnTo>
                  <a:lnTo>
                    <a:pt x="1046674" y="355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572000" y="5334001"/>
            <a:ext cx="4953000" cy="900888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92075" marR="157480">
              <a:lnSpc>
                <a:spcPct val="100000"/>
              </a:lnSpc>
              <a:spcBef>
                <a:spcPts val="305"/>
              </a:spcBef>
            </a:pPr>
            <a:r>
              <a:rPr sz="2800" b="1" spc="-5">
                <a:latin typeface="Liberation Sans Narrow"/>
                <a:cs typeface="Liberation Sans Narrow"/>
              </a:rPr>
              <a:t>Budget </a:t>
            </a:r>
            <a:r>
              <a:rPr sz="2800" b="1" spc="-10" smtClean="0">
                <a:latin typeface="Liberation Sans Narrow"/>
                <a:cs typeface="Liberation Sans Narrow"/>
              </a:rPr>
              <a:t>line</a:t>
            </a:r>
            <a:r>
              <a:rPr lang="en-US" sz="2800" b="1" spc="-10" dirty="0" smtClean="0">
                <a:latin typeface="Liberation Sans Narrow"/>
                <a:cs typeface="Liberation Sans Narrow"/>
              </a:rPr>
              <a:t> </a:t>
            </a:r>
            <a:r>
              <a:rPr sz="2800" b="1" spc="-10" smtClean="0">
                <a:latin typeface="Liberation Sans Narrow"/>
                <a:cs typeface="Liberation Sans Narrow"/>
              </a:rPr>
              <a:t>corresponding  </a:t>
            </a:r>
            <a:r>
              <a:rPr sz="2800" b="1" spc="-5" dirty="0">
                <a:latin typeface="Liberation Sans Narrow"/>
                <a:cs typeface="Liberation Sans Narrow"/>
              </a:rPr>
              <a:t>to budget of Rs.</a:t>
            </a:r>
            <a:r>
              <a:rPr sz="2800" b="1" spc="-35" dirty="0">
                <a:latin typeface="Liberation Sans Narrow"/>
                <a:cs typeface="Liberation Sans Narrow"/>
              </a:rPr>
              <a:t> </a:t>
            </a:r>
            <a:r>
              <a:rPr sz="2800" b="1" spc="-10" dirty="0">
                <a:latin typeface="Liberation Sans Narrow"/>
                <a:cs typeface="Liberation Sans Narrow"/>
              </a:rPr>
              <a:t>24</a:t>
            </a: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0" y="285369"/>
            <a:ext cx="4713097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BUDGET</a:t>
            </a:r>
            <a:r>
              <a:rPr spc="-105" dirty="0"/>
              <a:t> </a:t>
            </a:r>
            <a:r>
              <a:rPr dirty="0"/>
              <a:t>LINE</a:t>
            </a:r>
          </a:p>
        </p:txBody>
      </p:sp>
      <p:sp>
        <p:nvSpPr>
          <p:cNvPr id="4" name="object 4"/>
          <p:cNvSpPr/>
          <p:nvPr/>
        </p:nvSpPr>
        <p:spPr>
          <a:xfrm>
            <a:off x="867333" y="2470150"/>
            <a:ext cx="3633470" cy="3585210"/>
          </a:xfrm>
          <a:custGeom>
            <a:avLst/>
            <a:gdLst/>
            <a:ahLst/>
            <a:cxnLst/>
            <a:rect l="l" t="t" r="r" b="b"/>
            <a:pathLst>
              <a:path w="3633470" h="3585210">
                <a:moveTo>
                  <a:pt x="30568" y="0"/>
                </a:moveTo>
                <a:lnTo>
                  <a:pt x="30568" y="3585133"/>
                </a:lnTo>
              </a:path>
              <a:path w="3633470" h="3585210">
                <a:moveTo>
                  <a:pt x="0" y="3552164"/>
                </a:moveTo>
                <a:lnTo>
                  <a:pt x="3633292" y="355216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9869" y="2537205"/>
            <a:ext cx="4921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141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869" y="2804439"/>
            <a:ext cx="336550" cy="138430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  <a:p>
            <a:pPr marL="166370">
              <a:lnSpc>
                <a:spcPct val="100000"/>
              </a:lnSpc>
              <a:spcBef>
                <a:spcPts val="919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793" y="4163085"/>
            <a:ext cx="180975" cy="183642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08329" y="2644711"/>
            <a:ext cx="3300729" cy="3491865"/>
            <a:chOff x="908329" y="2644711"/>
            <a:chExt cx="3300729" cy="3491865"/>
          </a:xfrm>
        </p:grpSpPr>
        <p:sp>
          <p:nvSpPr>
            <p:cNvPr id="9" name="object 9"/>
            <p:cNvSpPr/>
            <p:nvPr/>
          </p:nvSpPr>
          <p:spPr>
            <a:xfrm>
              <a:off x="1534541" y="5871921"/>
              <a:ext cx="1905" cy="244475"/>
            </a:xfrm>
            <a:custGeom>
              <a:avLst/>
              <a:gdLst/>
              <a:ahLst/>
              <a:cxnLst/>
              <a:rect l="l" t="t" r="r" b="b"/>
              <a:pathLst>
                <a:path w="1905" h="244475">
                  <a:moveTo>
                    <a:pt x="889" y="-19050"/>
                  </a:moveTo>
                  <a:lnTo>
                    <a:pt x="889" y="263525"/>
                  </a:lnTo>
                </a:path>
              </a:pathLst>
            </a:custGeom>
            <a:ln w="398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71001" y="5852871"/>
              <a:ext cx="2016760" cy="282575"/>
            </a:xfrm>
            <a:custGeom>
              <a:avLst/>
              <a:gdLst/>
              <a:ahLst/>
              <a:cxnLst/>
              <a:rect l="l" t="t" r="r" b="b"/>
              <a:pathLst>
                <a:path w="2016760" h="282575">
                  <a:moveTo>
                    <a:pt x="0" y="0"/>
                  </a:moveTo>
                  <a:lnTo>
                    <a:pt x="0" y="282575"/>
                  </a:lnTo>
                </a:path>
                <a:path w="2016760" h="282575">
                  <a:moveTo>
                    <a:pt x="652272" y="0"/>
                  </a:moveTo>
                  <a:lnTo>
                    <a:pt x="652272" y="282575"/>
                  </a:lnTo>
                </a:path>
                <a:path w="2016760" h="282575">
                  <a:moveTo>
                    <a:pt x="1349502" y="0"/>
                  </a:moveTo>
                  <a:lnTo>
                    <a:pt x="1349502" y="282575"/>
                  </a:lnTo>
                </a:path>
                <a:path w="2016760" h="282575">
                  <a:moveTo>
                    <a:pt x="2016760" y="0"/>
                  </a:moveTo>
                  <a:lnTo>
                    <a:pt x="2016760" y="282575"/>
                  </a:lnTo>
                </a:path>
              </a:pathLst>
            </a:custGeom>
            <a:ln w="397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7379" y="3092576"/>
              <a:ext cx="179070" cy="2570480"/>
            </a:xfrm>
            <a:custGeom>
              <a:avLst/>
              <a:gdLst/>
              <a:ahLst/>
              <a:cxnLst/>
              <a:rect l="l" t="t" r="r" b="b"/>
              <a:pathLst>
                <a:path w="179069" h="2570479">
                  <a:moveTo>
                    <a:pt x="0" y="0"/>
                  </a:moveTo>
                  <a:lnTo>
                    <a:pt x="178498" y="0"/>
                  </a:lnTo>
                </a:path>
                <a:path w="179069" h="2570479">
                  <a:moveTo>
                    <a:pt x="0" y="513842"/>
                  </a:moveTo>
                  <a:lnTo>
                    <a:pt x="178498" y="513842"/>
                  </a:lnTo>
                </a:path>
                <a:path w="179069" h="2570479">
                  <a:moveTo>
                    <a:pt x="0" y="1043432"/>
                  </a:moveTo>
                  <a:lnTo>
                    <a:pt x="178498" y="1043432"/>
                  </a:lnTo>
                </a:path>
                <a:path w="179069" h="2570479">
                  <a:moveTo>
                    <a:pt x="0" y="1579753"/>
                  </a:moveTo>
                  <a:lnTo>
                    <a:pt x="178498" y="1579753"/>
                  </a:lnTo>
                </a:path>
                <a:path w="179069" h="2570479">
                  <a:moveTo>
                    <a:pt x="0" y="2036572"/>
                  </a:moveTo>
                  <a:lnTo>
                    <a:pt x="178498" y="2036572"/>
                  </a:lnTo>
                </a:path>
                <a:path w="179069" h="2570479">
                  <a:moveTo>
                    <a:pt x="0" y="2570251"/>
                  </a:moveTo>
                  <a:lnTo>
                    <a:pt x="178498" y="2570251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54074" y="2664713"/>
              <a:ext cx="179070" cy="1905"/>
            </a:xfrm>
            <a:custGeom>
              <a:avLst/>
              <a:gdLst/>
              <a:ahLst/>
              <a:cxnLst/>
              <a:rect l="l" t="t" r="r" b="b"/>
              <a:pathLst>
                <a:path w="179069" h="1905">
                  <a:moveTo>
                    <a:pt x="-19050" y="825"/>
                  </a:moveTo>
                  <a:lnTo>
                    <a:pt x="197548" y="825"/>
                  </a:lnTo>
                </a:path>
              </a:pathLst>
            </a:custGeom>
            <a:ln w="397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3137661" y="6568363"/>
            <a:ext cx="1059815" cy="290195"/>
          </a:xfrm>
          <a:custGeom>
            <a:avLst/>
            <a:gdLst/>
            <a:ahLst/>
            <a:cxnLst/>
            <a:rect l="l" t="t" r="r" b="b"/>
            <a:pathLst>
              <a:path w="1059814" h="290195">
                <a:moveTo>
                  <a:pt x="1059268" y="0"/>
                </a:moveTo>
                <a:lnTo>
                  <a:pt x="0" y="0"/>
                </a:lnTo>
                <a:lnTo>
                  <a:pt x="0" y="289635"/>
                </a:lnTo>
                <a:lnTo>
                  <a:pt x="1059268" y="289635"/>
                </a:lnTo>
                <a:lnTo>
                  <a:pt x="1059268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27428" y="6090310"/>
            <a:ext cx="3196972" cy="781624"/>
          </a:xfrm>
          <a:prstGeom prst="rect">
            <a:avLst/>
          </a:prstGeom>
          <a:noFill/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  <a:tab pos="2574925" algn="l"/>
              </a:tabLst>
            </a:pPr>
            <a:r>
              <a:rPr sz="2200" b="1" spc="-5" smtClean="0">
                <a:latin typeface="Arial"/>
                <a:cs typeface="Arial"/>
              </a:rPr>
              <a:t>1	2	3	4	5</a:t>
            </a:r>
          </a:p>
          <a:p>
            <a:pPr marL="1610360">
              <a:lnSpc>
                <a:spcPct val="100000"/>
              </a:lnSpc>
            </a:pPr>
            <a:r>
              <a:rPr sz="2800" b="1" spc="-5" smtClean="0">
                <a:solidFill>
                  <a:schemeClr val="bg1"/>
                </a:solidFill>
                <a:latin typeface="Times New Roman"/>
                <a:cs typeface="Times New Roman"/>
              </a:rPr>
              <a:t>Apples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5187" y="4438983"/>
            <a:ext cx="419100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latin typeface="Times New Roman"/>
                <a:cs typeface="Times New Roman"/>
              </a:rPr>
              <a:t>O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ges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806576" y="2917570"/>
            <a:ext cx="2804160" cy="3169920"/>
            <a:chOff x="806576" y="2917570"/>
            <a:chExt cx="2804160" cy="3169920"/>
          </a:xfrm>
        </p:grpSpPr>
        <p:sp>
          <p:nvSpPr>
            <p:cNvPr id="18" name="object 18"/>
            <p:cNvSpPr/>
            <p:nvPr/>
          </p:nvSpPr>
          <p:spPr>
            <a:xfrm>
              <a:off x="944067" y="3070097"/>
              <a:ext cx="2572385" cy="2911475"/>
            </a:xfrm>
            <a:custGeom>
              <a:avLst/>
              <a:gdLst/>
              <a:ahLst/>
              <a:cxnLst/>
              <a:rect l="l" t="t" r="r" b="b"/>
              <a:pathLst>
                <a:path w="2572385" h="2911475">
                  <a:moveTo>
                    <a:pt x="0" y="0"/>
                  </a:moveTo>
                  <a:lnTo>
                    <a:pt x="2572308" y="2911195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25626" y="2936620"/>
              <a:ext cx="193509" cy="21869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25626" y="2936620"/>
              <a:ext cx="193675" cy="219075"/>
            </a:xfrm>
            <a:custGeom>
              <a:avLst/>
              <a:gdLst/>
              <a:ahLst/>
              <a:cxnLst/>
              <a:rect l="l" t="t" r="r" b="b"/>
              <a:pathLst>
                <a:path w="193675" h="219075">
                  <a:moveTo>
                    <a:pt x="0" y="109346"/>
                  </a:moveTo>
                  <a:lnTo>
                    <a:pt x="7603" y="66758"/>
                  </a:lnTo>
                  <a:lnTo>
                    <a:pt x="28338" y="32003"/>
                  </a:lnTo>
                  <a:lnTo>
                    <a:pt x="59091" y="8584"/>
                  </a:lnTo>
                  <a:lnTo>
                    <a:pt x="96748" y="0"/>
                  </a:lnTo>
                  <a:lnTo>
                    <a:pt x="134413" y="8584"/>
                  </a:lnTo>
                  <a:lnTo>
                    <a:pt x="165169" y="32003"/>
                  </a:lnTo>
                  <a:lnTo>
                    <a:pt x="185906" y="66758"/>
                  </a:lnTo>
                  <a:lnTo>
                    <a:pt x="193509" y="109346"/>
                  </a:lnTo>
                  <a:lnTo>
                    <a:pt x="185906" y="151935"/>
                  </a:lnTo>
                  <a:lnTo>
                    <a:pt x="165169" y="186689"/>
                  </a:lnTo>
                  <a:lnTo>
                    <a:pt x="134413" y="210109"/>
                  </a:lnTo>
                  <a:lnTo>
                    <a:pt x="96748" y="218693"/>
                  </a:lnTo>
                  <a:lnTo>
                    <a:pt x="59091" y="210109"/>
                  </a:lnTo>
                  <a:lnTo>
                    <a:pt x="28338" y="186689"/>
                  </a:lnTo>
                  <a:lnTo>
                    <a:pt x="7603" y="151935"/>
                  </a:lnTo>
                  <a:lnTo>
                    <a:pt x="0" y="10934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7884" y="5849404"/>
              <a:ext cx="193548" cy="2187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397884" y="5849404"/>
              <a:ext cx="193675" cy="219075"/>
            </a:xfrm>
            <a:custGeom>
              <a:avLst/>
              <a:gdLst/>
              <a:ahLst/>
              <a:cxnLst/>
              <a:rect l="l" t="t" r="r" b="b"/>
              <a:pathLst>
                <a:path w="193675" h="219075">
                  <a:moveTo>
                    <a:pt x="0" y="109372"/>
                  </a:moveTo>
                  <a:lnTo>
                    <a:pt x="7602" y="66801"/>
                  </a:lnTo>
                  <a:lnTo>
                    <a:pt x="28336" y="32035"/>
                  </a:lnTo>
                  <a:lnTo>
                    <a:pt x="59096" y="8595"/>
                  </a:lnTo>
                  <a:lnTo>
                    <a:pt x="96774" y="0"/>
                  </a:lnTo>
                  <a:lnTo>
                    <a:pt x="134451" y="8595"/>
                  </a:lnTo>
                  <a:lnTo>
                    <a:pt x="165211" y="32035"/>
                  </a:lnTo>
                  <a:lnTo>
                    <a:pt x="185945" y="66801"/>
                  </a:lnTo>
                  <a:lnTo>
                    <a:pt x="193548" y="109372"/>
                  </a:lnTo>
                  <a:lnTo>
                    <a:pt x="185945" y="151943"/>
                  </a:lnTo>
                  <a:lnTo>
                    <a:pt x="165211" y="186709"/>
                  </a:lnTo>
                  <a:lnTo>
                    <a:pt x="134451" y="210149"/>
                  </a:lnTo>
                  <a:lnTo>
                    <a:pt x="96774" y="218744"/>
                  </a:lnTo>
                  <a:lnTo>
                    <a:pt x="59096" y="210149"/>
                  </a:lnTo>
                  <a:lnTo>
                    <a:pt x="28336" y="186709"/>
                  </a:lnTo>
                  <a:lnTo>
                    <a:pt x="7602" y="151943"/>
                  </a:lnTo>
                  <a:lnTo>
                    <a:pt x="0" y="10937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17291" y="5125592"/>
              <a:ext cx="193547" cy="2203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717291" y="5125592"/>
              <a:ext cx="193675" cy="220345"/>
            </a:xfrm>
            <a:custGeom>
              <a:avLst/>
              <a:gdLst/>
              <a:ahLst/>
              <a:cxnLst/>
              <a:rect l="l" t="t" r="r" b="b"/>
              <a:pathLst>
                <a:path w="193675" h="220345">
                  <a:moveTo>
                    <a:pt x="0" y="110235"/>
                  </a:moveTo>
                  <a:lnTo>
                    <a:pt x="7602" y="67347"/>
                  </a:lnTo>
                  <a:lnTo>
                    <a:pt x="28336" y="32305"/>
                  </a:lnTo>
                  <a:lnTo>
                    <a:pt x="59096" y="8669"/>
                  </a:lnTo>
                  <a:lnTo>
                    <a:pt x="96774" y="0"/>
                  </a:lnTo>
                  <a:lnTo>
                    <a:pt x="134451" y="8669"/>
                  </a:lnTo>
                  <a:lnTo>
                    <a:pt x="165211" y="32305"/>
                  </a:lnTo>
                  <a:lnTo>
                    <a:pt x="185945" y="67347"/>
                  </a:lnTo>
                  <a:lnTo>
                    <a:pt x="193547" y="110235"/>
                  </a:lnTo>
                  <a:lnTo>
                    <a:pt x="185945" y="153104"/>
                  </a:lnTo>
                  <a:lnTo>
                    <a:pt x="165211" y="188102"/>
                  </a:lnTo>
                  <a:lnTo>
                    <a:pt x="134451" y="211695"/>
                  </a:lnTo>
                  <a:lnTo>
                    <a:pt x="96774" y="220344"/>
                  </a:lnTo>
                  <a:lnTo>
                    <a:pt x="59096" y="211695"/>
                  </a:lnTo>
                  <a:lnTo>
                    <a:pt x="28336" y="188102"/>
                  </a:lnTo>
                  <a:lnTo>
                    <a:pt x="7602" y="153104"/>
                  </a:lnTo>
                  <a:lnTo>
                    <a:pt x="0" y="11023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06219" y="3707002"/>
              <a:ext cx="193548" cy="21869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06219" y="3707002"/>
              <a:ext cx="193675" cy="219075"/>
            </a:xfrm>
            <a:custGeom>
              <a:avLst/>
              <a:gdLst/>
              <a:ahLst/>
              <a:cxnLst/>
              <a:rect l="l" t="t" r="r" b="b"/>
              <a:pathLst>
                <a:path w="193675" h="219075">
                  <a:moveTo>
                    <a:pt x="0" y="109347"/>
                  </a:moveTo>
                  <a:lnTo>
                    <a:pt x="7602" y="66811"/>
                  </a:lnTo>
                  <a:lnTo>
                    <a:pt x="28336" y="32051"/>
                  </a:lnTo>
                  <a:lnTo>
                    <a:pt x="59096" y="8602"/>
                  </a:lnTo>
                  <a:lnTo>
                    <a:pt x="96774" y="0"/>
                  </a:lnTo>
                  <a:lnTo>
                    <a:pt x="134451" y="8602"/>
                  </a:lnTo>
                  <a:lnTo>
                    <a:pt x="165211" y="32051"/>
                  </a:lnTo>
                  <a:lnTo>
                    <a:pt x="185945" y="66811"/>
                  </a:lnTo>
                  <a:lnTo>
                    <a:pt x="193548" y="109347"/>
                  </a:lnTo>
                  <a:lnTo>
                    <a:pt x="185945" y="151935"/>
                  </a:lnTo>
                  <a:lnTo>
                    <a:pt x="165211" y="186689"/>
                  </a:lnTo>
                  <a:lnTo>
                    <a:pt x="134451" y="210109"/>
                  </a:lnTo>
                  <a:lnTo>
                    <a:pt x="96774" y="218694"/>
                  </a:lnTo>
                  <a:lnTo>
                    <a:pt x="59096" y="210109"/>
                  </a:lnTo>
                  <a:lnTo>
                    <a:pt x="28336" y="186690"/>
                  </a:lnTo>
                  <a:lnTo>
                    <a:pt x="7602" y="151935"/>
                  </a:lnTo>
                  <a:lnTo>
                    <a:pt x="0" y="109347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036698" y="4306950"/>
              <a:ext cx="193548" cy="21869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036698" y="4306950"/>
              <a:ext cx="193675" cy="219075"/>
            </a:xfrm>
            <a:custGeom>
              <a:avLst/>
              <a:gdLst/>
              <a:ahLst/>
              <a:cxnLst/>
              <a:rect l="l" t="t" r="r" b="b"/>
              <a:pathLst>
                <a:path w="193675" h="219075">
                  <a:moveTo>
                    <a:pt x="0" y="109347"/>
                  </a:moveTo>
                  <a:lnTo>
                    <a:pt x="7602" y="66811"/>
                  </a:lnTo>
                  <a:lnTo>
                    <a:pt x="28336" y="32051"/>
                  </a:lnTo>
                  <a:lnTo>
                    <a:pt x="59096" y="8602"/>
                  </a:lnTo>
                  <a:lnTo>
                    <a:pt x="96774" y="0"/>
                  </a:lnTo>
                  <a:lnTo>
                    <a:pt x="134451" y="8602"/>
                  </a:lnTo>
                  <a:lnTo>
                    <a:pt x="165211" y="32051"/>
                  </a:lnTo>
                  <a:lnTo>
                    <a:pt x="185945" y="66811"/>
                  </a:lnTo>
                  <a:lnTo>
                    <a:pt x="193548" y="109347"/>
                  </a:lnTo>
                  <a:lnTo>
                    <a:pt x="185945" y="151935"/>
                  </a:lnTo>
                  <a:lnTo>
                    <a:pt x="165211" y="186689"/>
                  </a:lnTo>
                  <a:lnTo>
                    <a:pt x="134451" y="210109"/>
                  </a:lnTo>
                  <a:lnTo>
                    <a:pt x="96774" y="218694"/>
                  </a:lnTo>
                  <a:lnTo>
                    <a:pt x="59096" y="210109"/>
                  </a:lnTo>
                  <a:lnTo>
                    <a:pt x="28336" y="186689"/>
                  </a:lnTo>
                  <a:lnTo>
                    <a:pt x="7602" y="151935"/>
                  </a:lnTo>
                  <a:lnTo>
                    <a:pt x="0" y="109347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093114" y="2646933"/>
            <a:ext cx="2781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40" dirty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38629" y="3399790"/>
            <a:ext cx="2393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40" dirty="0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09241" y="4102734"/>
            <a:ext cx="2552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15" dirty="0">
                <a:latin typeface="Arial"/>
                <a:cs typeface="Arial"/>
              </a:rPr>
              <a:t>C</a:t>
            </a:r>
            <a:endParaRPr sz="2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38069" y="4683328"/>
            <a:ext cx="283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62350" y="5388051"/>
            <a:ext cx="233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35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184275" y="1076388"/>
            <a:ext cx="7708900" cy="1129030"/>
            <a:chOff x="1184275" y="1076388"/>
            <a:chExt cx="7708900" cy="1129030"/>
          </a:xfrm>
        </p:grpSpPr>
        <p:sp>
          <p:nvSpPr>
            <p:cNvPr id="35" name="object 35"/>
            <p:cNvSpPr/>
            <p:nvPr/>
          </p:nvSpPr>
          <p:spPr>
            <a:xfrm>
              <a:off x="1184275" y="1076388"/>
              <a:ext cx="7708900" cy="1129030"/>
            </a:xfrm>
            <a:custGeom>
              <a:avLst/>
              <a:gdLst/>
              <a:ahLst/>
              <a:cxnLst/>
              <a:rect l="l" t="t" r="r" b="b"/>
              <a:pathLst>
                <a:path w="7708900" h="1129030">
                  <a:moveTo>
                    <a:pt x="7708900" y="0"/>
                  </a:moveTo>
                  <a:lnTo>
                    <a:pt x="0" y="0"/>
                  </a:lnTo>
                  <a:lnTo>
                    <a:pt x="0" y="1128712"/>
                  </a:lnTo>
                  <a:lnTo>
                    <a:pt x="7708900" y="1128712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CCCCFF">
                <a:alpha val="368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884254" y="1660847"/>
              <a:ext cx="1805939" cy="0"/>
            </a:xfrm>
            <a:custGeom>
              <a:avLst/>
              <a:gdLst/>
              <a:ahLst/>
              <a:cxnLst/>
              <a:rect l="l" t="t" r="r" b="b"/>
              <a:pathLst>
                <a:path w="1805940">
                  <a:moveTo>
                    <a:pt x="0" y="0"/>
                  </a:moveTo>
                  <a:lnTo>
                    <a:pt x="263329" y="0"/>
                  </a:lnTo>
                </a:path>
                <a:path w="1805940">
                  <a:moveTo>
                    <a:pt x="1367048" y="0"/>
                  </a:moveTo>
                  <a:lnTo>
                    <a:pt x="1805587" y="0"/>
                  </a:lnTo>
                </a:path>
              </a:pathLst>
            </a:custGeom>
            <a:ln w="173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5967704" y="1392963"/>
            <a:ext cx="2729865" cy="8058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ts val="3055"/>
              </a:lnSpc>
              <a:spcBef>
                <a:spcPts val="125"/>
              </a:spcBef>
              <a:tabLst>
                <a:tab pos="457834" algn="l"/>
                <a:tab pos="1405255" algn="l"/>
                <a:tab pos="1825625" algn="l"/>
              </a:tabLst>
            </a:pPr>
            <a:r>
              <a:rPr sz="2850" spc="-40" dirty="0">
                <a:latin typeface="Symbol"/>
                <a:cs typeface="Symbol"/>
              </a:rPr>
              <a:t></a:t>
            </a:r>
            <a:r>
              <a:rPr sz="2850" spc="-40" dirty="0">
                <a:latin typeface="Times New Roman"/>
                <a:cs typeface="Times New Roman"/>
              </a:rPr>
              <a:t>	</a:t>
            </a:r>
            <a:r>
              <a:rPr sz="2850" spc="-60" dirty="0">
                <a:latin typeface="Arial"/>
                <a:cs typeface="Arial"/>
              </a:rPr>
              <a:t>(-)</a:t>
            </a:r>
            <a:r>
              <a:rPr sz="2850" spc="250" dirty="0">
                <a:latin typeface="Arial"/>
                <a:cs typeface="Arial"/>
              </a:rPr>
              <a:t> </a:t>
            </a:r>
            <a:r>
              <a:rPr sz="4275" spc="-60" baseline="42884" dirty="0">
                <a:latin typeface="Arial"/>
                <a:cs typeface="Arial"/>
              </a:rPr>
              <a:t>3	</a:t>
            </a:r>
            <a:r>
              <a:rPr sz="2850" spc="-40" dirty="0">
                <a:latin typeface="Symbol"/>
                <a:cs typeface="Symbol"/>
              </a:rPr>
              <a:t></a:t>
            </a:r>
            <a:r>
              <a:rPr sz="2850" spc="-40" dirty="0">
                <a:latin typeface="Times New Roman"/>
                <a:cs typeface="Times New Roman"/>
              </a:rPr>
              <a:t>	</a:t>
            </a:r>
            <a:r>
              <a:rPr sz="2850" spc="-60" dirty="0">
                <a:latin typeface="Arial"/>
                <a:cs typeface="Arial"/>
              </a:rPr>
              <a:t>(-)</a:t>
            </a:r>
            <a:r>
              <a:rPr sz="2850" spc="70" dirty="0">
                <a:latin typeface="Arial"/>
                <a:cs typeface="Arial"/>
              </a:rPr>
              <a:t> </a:t>
            </a:r>
            <a:r>
              <a:rPr sz="4275" spc="195" baseline="42884" dirty="0">
                <a:latin typeface="Arial"/>
                <a:cs typeface="Arial"/>
              </a:rPr>
              <a:t>P</a:t>
            </a:r>
            <a:r>
              <a:rPr sz="2475" spc="195" baseline="74074" dirty="0">
                <a:latin typeface="Arial"/>
                <a:cs typeface="Arial"/>
              </a:rPr>
              <a:t>a</a:t>
            </a:r>
            <a:endParaRPr sz="2475" baseline="74074">
              <a:latin typeface="Arial"/>
              <a:cs typeface="Arial"/>
            </a:endParaRPr>
          </a:p>
          <a:p>
            <a:pPr marL="948055">
              <a:lnSpc>
                <a:spcPts val="3055"/>
              </a:lnSpc>
              <a:tabLst>
                <a:tab pos="2286000" algn="l"/>
              </a:tabLst>
            </a:pPr>
            <a:r>
              <a:rPr sz="2850" spc="-40" dirty="0">
                <a:latin typeface="Arial"/>
                <a:cs typeface="Arial"/>
              </a:rPr>
              <a:t>1	</a:t>
            </a:r>
            <a:r>
              <a:rPr sz="2850" spc="130" dirty="0">
                <a:latin typeface="Arial"/>
                <a:cs typeface="Arial"/>
              </a:rPr>
              <a:t>P</a:t>
            </a:r>
            <a:r>
              <a:rPr sz="1650" spc="130" dirty="0">
                <a:latin typeface="Arial"/>
                <a:cs typeface="Arial"/>
              </a:rPr>
              <a:t>o</a:t>
            </a:r>
            <a:endParaRPr sz="1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33834" y="1392963"/>
            <a:ext cx="4498975" cy="4641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1155700" algn="l"/>
                <a:tab pos="3177540" algn="l"/>
              </a:tabLst>
            </a:pPr>
            <a:r>
              <a:rPr sz="2850" spc="-135" dirty="0">
                <a:latin typeface="Arial"/>
                <a:cs typeface="Arial"/>
              </a:rPr>
              <a:t>Slope	</a:t>
            </a:r>
            <a:r>
              <a:rPr sz="2850" spc="-40" dirty="0">
                <a:latin typeface="Symbol"/>
                <a:cs typeface="Symbol"/>
              </a:rPr>
              <a:t></a:t>
            </a:r>
            <a:r>
              <a:rPr sz="2850" spc="310" dirty="0">
                <a:latin typeface="Times New Roman"/>
                <a:cs typeface="Times New Roman"/>
              </a:rPr>
              <a:t> </a:t>
            </a:r>
            <a:r>
              <a:rPr sz="2850" spc="95" dirty="0">
                <a:latin typeface="Symbol"/>
                <a:cs typeface="Symbol"/>
              </a:rPr>
              <a:t></a:t>
            </a:r>
            <a:r>
              <a:rPr sz="2850" spc="95" dirty="0">
                <a:latin typeface="Arial"/>
                <a:cs typeface="Arial"/>
              </a:rPr>
              <a:t>O</a:t>
            </a:r>
            <a:r>
              <a:rPr sz="2850" spc="-420" dirty="0">
                <a:latin typeface="Arial"/>
                <a:cs typeface="Arial"/>
              </a:rPr>
              <a:t> </a:t>
            </a:r>
            <a:r>
              <a:rPr sz="2850" i="1" spc="-35" dirty="0">
                <a:latin typeface="Times New Roman"/>
                <a:cs typeface="Times New Roman"/>
              </a:rPr>
              <a:t>ranges	</a:t>
            </a:r>
            <a:r>
              <a:rPr sz="2850" spc="40" dirty="0">
                <a:latin typeface="Arial"/>
                <a:cs typeface="Arial"/>
              </a:rPr>
              <a:t>/</a:t>
            </a:r>
            <a:r>
              <a:rPr sz="2850" spc="40" dirty="0">
                <a:latin typeface="Symbol"/>
                <a:cs typeface="Symbol"/>
              </a:rPr>
              <a:t></a:t>
            </a:r>
            <a:r>
              <a:rPr sz="2850" spc="-505" dirty="0">
                <a:latin typeface="Times New Roman"/>
                <a:cs typeface="Times New Roman"/>
              </a:rPr>
              <a:t> </a:t>
            </a:r>
            <a:r>
              <a:rPr sz="2850" i="1" spc="-60" dirty="0">
                <a:latin typeface="Times New Roman"/>
                <a:cs typeface="Times New Roman"/>
              </a:rPr>
              <a:t>Apples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779901" y="2349500"/>
            <a:ext cx="5040630" cy="3084830"/>
          </a:xfrm>
          <a:custGeom>
            <a:avLst/>
            <a:gdLst/>
            <a:ahLst/>
            <a:cxnLst/>
            <a:rect l="l" t="t" r="r" b="b"/>
            <a:pathLst>
              <a:path w="5040630" h="3084829">
                <a:moveTo>
                  <a:pt x="0" y="3084576"/>
                </a:moveTo>
                <a:lnTo>
                  <a:pt x="5040249" y="3084576"/>
                </a:lnTo>
                <a:lnTo>
                  <a:pt x="5040249" y="0"/>
                </a:lnTo>
                <a:lnTo>
                  <a:pt x="0" y="0"/>
                </a:lnTo>
                <a:lnTo>
                  <a:pt x="0" y="308457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859148" y="2373883"/>
            <a:ext cx="4813935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The slope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negative of  </a:t>
            </a:r>
            <a:r>
              <a:rPr sz="2800" spc="-5" dirty="0">
                <a:latin typeface="Arial"/>
                <a:cs typeface="Arial"/>
              </a:rPr>
              <a:t>the ratio of the prices of the  two </a:t>
            </a:r>
            <a:r>
              <a:rPr sz="2800" dirty="0">
                <a:latin typeface="Arial"/>
                <a:cs typeface="Arial"/>
              </a:rPr>
              <a:t>goods.The </a:t>
            </a:r>
            <a:r>
              <a:rPr sz="2800" spc="-5" dirty="0">
                <a:latin typeface="Arial"/>
                <a:cs typeface="Arial"/>
              </a:rPr>
              <a:t>slope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indicates  </a:t>
            </a:r>
            <a:r>
              <a:rPr sz="2800" spc="-5" dirty="0">
                <a:latin typeface="Arial"/>
                <a:cs typeface="Arial"/>
              </a:rPr>
              <a:t>the rate at which the two  goods can be substituted  without changing the amount  of money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spent.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051050" y="4581525"/>
            <a:ext cx="0" cy="647700"/>
          </a:xfrm>
          <a:custGeom>
            <a:avLst/>
            <a:gdLst/>
            <a:ahLst/>
            <a:cxnLst/>
            <a:rect l="l" t="t" r="r" b="b"/>
            <a:pathLst>
              <a:path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38100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1654175" y="4652962"/>
          <a:ext cx="973455" cy="1020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875"/>
                <a:gridCol w="73025"/>
                <a:gridCol w="503555"/>
              </a:tblGrid>
              <a:tr h="51593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R w="38100">
                      <a:solidFill>
                        <a:srgbClr val="000000"/>
                      </a:solidFill>
                      <a:prstDash val="solid"/>
                    </a:lnR>
                    <a:solidFill>
                      <a:srgbClr val="F0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solidFill>
                      <a:srgbClr val="F0F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32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445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107950">
                        <a:lnSpc>
                          <a:spcPts val="3080"/>
                        </a:lnSpc>
                      </a:pPr>
                      <a:r>
                        <a:rPr sz="2800" b="1" spc="-5" dirty="0">
                          <a:latin typeface="Arial"/>
                          <a:cs typeface="Arial"/>
                        </a:rPr>
                        <a:t>+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38100">
                      <a:solidFill>
                        <a:srgbClr val="000000"/>
                      </a:solidFill>
                      <a:prstDash val="solid"/>
                    </a:lnT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279907"/>
            <a:ext cx="683069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CONSUMER</a:t>
            </a:r>
            <a:r>
              <a:rPr spc="-85" dirty="0"/>
              <a:t> </a:t>
            </a:r>
            <a:r>
              <a:rPr dirty="0"/>
              <a:t>EQUILIBRIUM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95578"/>
            <a:ext cx="7905750" cy="51409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371725" marR="5080" indent="-36830" algn="just">
              <a:lnSpc>
                <a:spcPct val="100800"/>
              </a:lnSpc>
              <a:spcBef>
                <a:spcPts val="70"/>
              </a:spcBef>
              <a:tabLst>
                <a:tab pos="5398770" algn="l"/>
                <a:tab pos="7317740" algn="l"/>
              </a:tabLst>
            </a:pPr>
            <a:r>
              <a:rPr sz="2800" spc="-5" dirty="0">
                <a:latin typeface="Arial"/>
                <a:cs typeface="Arial"/>
              </a:rPr>
              <a:t>Consumers </a:t>
            </a:r>
            <a:r>
              <a:rPr sz="2800" dirty="0">
                <a:latin typeface="Arial"/>
                <a:cs typeface="Arial"/>
              </a:rPr>
              <a:t>choose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combination  of goods that </a:t>
            </a:r>
            <a:r>
              <a:rPr sz="2800" spc="-5" dirty="0">
                <a:latin typeface="Arial"/>
                <a:cs typeface="Arial"/>
              </a:rPr>
              <a:t>will </a:t>
            </a:r>
            <a:r>
              <a:rPr sz="2800" dirty="0">
                <a:latin typeface="Arial"/>
                <a:cs typeface="Arial"/>
              </a:rPr>
              <a:t>maximize </a:t>
            </a:r>
            <a:r>
              <a:rPr sz="2800" spc="-5" dirty="0">
                <a:latin typeface="Arial"/>
                <a:cs typeface="Arial"/>
              </a:rPr>
              <a:t>the  s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faction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n  achieve, given the limited </a:t>
            </a:r>
            <a:r>
              <a:rPr sz="2800" dirty="0">
                <a:latin typeface="Arial"/>
                <a:cs typeface="Arial"/>
              </a:rPr>
              <a:t>budget  available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them.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50">
              <a:latin typeface="Arial"/>
              <a:cs typeface="Arial"/>
            </a:endParaRPr>
          </a:p>
          <a:p>
            <a:pPr marL="560705" marR="259715" indent="-6413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The maximising </a:t>
            </a:r>
            <a:r>
              <a:rPr sz="2800" dirty="0">
                <a:latin typeface="Arial"/>
                <a:cs typeface="Arial"/>
              </a:rPr>
              <a:t>combination </a:t>
            </a:r>
            <a:r>
              <a:rPr sz="2800" spc="-5" dirty="0">
                <a:latin typeface="Arial"/>
                <a:cs typeface="Arial"/>
              </a:rPr>
              <a:t>must </a:t>
            </a:r>
            <a:r>
              <a:rPr sz="2800" dirty="0">
                <a:latin typeface="Arial"/>
                <a:cs typeface="Arial"/>
              </a:rPr>
              <a:t>satisfy </a:t>
            </a:r>
            <a:r>
              <a:rPr sz="2800" spc="-5" dirty="0">
                <a:latin typeface="Arial"/>
                <a:cs typeface="Arial"/>
              </a:rPr>
              <a:t>two  conditions: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  <a:tabLst>
                <a:tab pos="560705" algn="l"/>
              </a:tabLst>
            </a:pPr>
            <a:r>
              <a:rPr sz="2800" spc="4410" dirty="0">
                <a:latin typeface="Wingdings"/>
                <a:cs typeface="Wingdings"/>
              </a:rPr>
              <a:t></a:t>
            </a:r>
            <a:r>
              <a:rPr sz="2800" spc="441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Arial"/>
                <a:cs typeface="Arial"/>
              </a:rPr>
              <a:t>It must be </a:t>
            </a:r>
            <a:r>
              <a:rPr sz="2800" dirty="0">
                <a:latin typeface="Arial"/>
                <a:cs typeface="Arial"/>
              </a:rPr>
              <a:t>located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on the </a:t>
            </a:r>
            <a:r>
              <a:rPr sz="2800" b="1" spc="-10" dirty="0">
                <a:solidFill>
                  <a:srgbClr val="3333CC"/>
                </a:solidFill>
                <a:latin typeface="Arial"/>
                <a:cs typeface="Arial"/>
              </a:rPr>
              <a:t>budget</a:t>
            </a:r>
            <a:r>
              <a:rPr sz="2800" b="1" spc="5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line.</a:t>
            </a:r>
            <a:endParaRPr sz="2800">
              <a:latin typeface="Arial"/>
              <a:cs typeface="Arial"/>
            </a:endParaRPr>
          </a:p>
          <a:p>
            <a:pPr marL="560705" marR="352425" indent="-548640">
              <a:lnSpc>
                <a:spcPct val="100000"/>
              </a:lnSpc>
              <a:spcBef>
                <a:spcPts val="1680"/>
              </a:spcBef>
              <a:tabLst>
                <a:tab pos="560705" algn="l"/>
              </a:tabLst>
            </a:pPr>
            <a:r>
              <a:rPr sz="2800" spc="4415" dirty="0">
                <a:latin typeface="Wingdings"/>
                <a:cs typeface="Wingdings"/>
              </a:rPr>
              <a:t></a:t>
            </a:r>
            <a:r>
              <a:rPr sz="2800" spc="441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Arial"/>
                <a:cs typeface="Arial"/>
              </a:rPr>
              <a:t>Must </a:t>
            </a:r>
            <a:r>
              <a:rPr sz="2800" dirty="0">
                <a:latin typeface="Arial"/>
                <a:cs typeface="Arial"/>
              </a:rPr>
              <a:t>give the </a:t>
            </a:r>
            <a:r>
              <a:rPr sz="2800" spc="-5" dirty="0">
                <a:latin typeface="Arial"/>
                <a:cs typeface="Arial"/>
              </a:rPr>
              <a:t>consumer the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most </a:t>
            </a:r>
            <a:r>
              <a:rPr sz="2800" b="1" spc="-325" dirty="0">
                <a:solidFill>
                  <a:srgbClr val="3333CC"/>
                </a:solidFill>
                <a:latin typeface="Arial"/>
                <a:cs typeface="Arial"/>
              </a:rPr>
              <a:t>preferred 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combination </a:t>
            </a:r>
            <a:r>
              <a:rPr sz="2800" spc="-5" dirty="0">
                <a:latin typeface="Arial"/>
                <a:cs typeface="Arial"/>
              </a:rPr>
              <a:t>of goods and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services.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295400" y="152400"/>
            <a:ext cx="998220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5790" marR="5080" indent="972185">
              <a:lnSpc>
                <a:spcPct val="100000"/>
              </a:lnSpc>
              <a:spcBef>
                <a:spcPts val="100"/>
              </a:spcBef>
            </a:pPr>
            <a:r>
              <a:rPr dirty="0"/>
              <a:t>CONDITIONS OF  CONSUMER</a:t>
            </a:r>
            <a:r>
              <a:rPr spc="-80" dirty="0"/>
              <a:t> </a:t>
            </a:r>
            <a:r>
              <a:rPr dirty="0"/>
              <a:t>EQUILIBRIUM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22523" y="1613931"/>
            <a:ext cx="5763260" cy="151193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8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Condition-1:</a:t>
            </a:r>
            <a:endParaRPr sz="2800">
              <a:latin typeface="Arial"/>
              <a:cs typeface="Arial"/>
            </a:endParaRPr>
          </a:p>
          <a:p>
            <a:pPr marL="622300" marR="5080" indent="-1905">
              <a:lnSpc>
                <a:spcPct val="100000"/>
              </a:lnSpc>
              <a:spcBef>
                <a:spcPts val="359"/>
              </a:spcBef>
            </a:pPr>
            <a:r>
              <a:rPr sz="3200" dirty="0">
                <a:latin typeface="Times New Roman"/>
                <a:cs typeface="Times New Roman"/>
              </a:rPr>
              <a:t>Budget Line should be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Tangent  to the Indifference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Curve.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60437" y="2886075"/>
            <a:ext cx="3785235" cy="3463925"/>
            <a:chOff x="960437" y="2886075"/>
            <a:chExt cx="3785235" cy="3463925"/>
          </a:xfrm>
        </p:grpSpPr>
        <p:sp>
          <p:nvSpPr>
            <p:cNvPr id="6" name="object 6"/>
            <p:cNvSpPr/>
            <p:nvPr/>
          </p:nvSpPr>
          <p:spPr>
            <a:xfrm>
              <a:off x="998537" y="2924175"/>
              <a:ext cx="3709035" cy="3384550"/>
            </a:xfrm>
            <a:custGeom>
              <a:avLst/>
              <a:gdLst/>
              <a:ahLst/>
              <a:cxnLst/>
              <a:rect l="l" t="t" r="r" b="b"/>
              <a:pathLst>
                <a:path w="3709035" h="3384550">
                  <a:moveTo>
                    <a:pt x="31203" y="0"/>
                  </a:moveTo>
                  <a:lnTo>
                    <a:pt x="31203" y="3384550"/>
                  </a:lnTo>
                </a:path>
                <a:path w="3709035" h="3384550">
                  <a:moveTo>
                    <a:pt x="0" y="3353422"/>
                  </a:moveTo>
                  <a:lnTo>
                    <a:pt x="3708463" y="3353422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6475" y="3016250"/>
              <a:ext cx="2466975" cy="3321050"/>
            </a:xfrm>
            <a:custGeom>
              <a:avLst/>
              <a:gdLst/>
              <a:ahLst/>
              <a:cxnLst/>
              <a:rect l="l" t="t" r="r" b="b"/>
              <a:pathLst>
                <a:path w="2466975" h="3321050">
                  <a:moveTo>
                    <a:pt x="577850" y="3116262"/>
                  </a:moveTo>
                  <a:lnTo>
                    <a:pt x="577850" y="3321050"/>
                  </a:lnTo>
                </a:path>
                <a:path w="2466975" h="3321050">
                  <a:moveTo>
                    <a:pt x="1182751" y="3116262"/>
                  </a:moveTo>
                  <a:lnTo>
                    <a:pt x="1182751" y="3321050"/>
                  </a:lnTo>
                </a:path>
                <a:path w="2466975" h="3321050">
                  <a:moveTo>
                    <a:pt x="1803400" y="3116262"/>
                  </a:moveTo>
                  <a:lnTo>
                    <a:pt x="1803400" y="3321050"/>
                  </a:lnTo>
                </a:path>
                <a:path w="2466975" h="3321050">
                  <a:moveTo>
                    <a:pt x="2466975" y="3116262"/>
                  </a:moveTo>
                  <a:lnTo>
                    <a:pt x="2466975" y="3321050"/>
                  </a:lnTo>
                </a:path>
                <a:path w="2466975" h="3321050">
                  <a:moveTo>
                    <a:pt x="0" y="1211326"/>
                  </a:moveTo>
                  <a:lnTo>
                    <a:pt x="169862" y="1211326"/>
                  </a:lnTo>
                </a:path>
                <a:path w="2466975" h="3321050">
                  <a:moveTo>
                    <a:pt x="0" y="1656588"/>
                  </a:moveTo>
                  <a:lnTo>
                    <a:pt x="169862" y="1656588"/>
                  </a:lnTo>
                </a:path>
                <a:path w="2466975" h="3321050">
                  <a:moveTo>
                    <a:pt x="0" y="2107438"/>
                  </a:moveTo>
                  <a:lnTo>
                    <a:pt x="169862" y="2107438"/>
                  </a:lnTo>
                </a:path>
                <a:path w="2466975" h="3321050">
                  <a:moveTo>
                    <a:pt x="0" y="2491486"/>
                  </a:moveTo>
                  <a:lnTo>
                    <a:pt x="169862" y="2491486"/>
                  </a:lnTo>
                </a:path>
                <a:path w="2466975" h="3321050">
                  <a:moveTo>
                    <a:pt x="0" y="2940050"/>
                  </a:moveTo>
                  <a:lnTo>
                    <a:pt x="169862" y="2940050"/>
                  </a:lnTo>
                </a:path>
                <a:path w="2466975" h="3321050">
                  <a:moveTo>
                    <a:pt x="25400" y="0"/>
                  </a:moveTo>
                  <a:lnTo>
                    <a:pt x="195262" y="0"/>
                  </a:lnTo>
                </a:path>
                <a:path w="2466975" h="3321050">
                  <a:moveTo>
                    <a:pt x="25400" y="419100"/>
                  </a:moveTo>
                  <a:lnTo>
                    <a:pt x="195262" y="4191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6549" y="4027678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0473" y="4362348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7330" y="6415227"/>
            <a:ext cx="20447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</a:tabLst>
            </a:pPr>
            <a:r>
              <a:rPr sz="2200" b="1" spc="-5" dirty="0">
                <a:latin typeface="Arial"/>
                <a:cs typeface="Arial"/>
              </a:rPr>
              <a:t>1	2	3	4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2768" y="6454345"/>
            <a:ext cx="155575" cy="31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b="1" spc="-5" dirty="0">
                <a:latin typeface="Arial"/>
                <a:cs typeface="Arial"/>
              </a:rPr>
              <a:t>5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1426" y="2827400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1426" y="3212973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19600" y="6248400"/>
            <a:ext cx="10731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</a:t>
            </a:r>
            <a:r>
              <a:rPr sz="2800" b="1" spc="5" dirty="0">
                <a:latin typeface="Times New Roman"/>
                <a:cs typeface="Times New Roman"/>
              </a:rPr>
              <a:t>p</a:t>
            </a:r>
            <a:r>
              <a:rPr sz="2800" b="1" spc="-5" dirty="0">
                <a:latin typeface="Times New Roman"/>
                <a:cs typeface="Times New Roman"/>
              </a:rPr>
              <a:t>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8293" y="4707597"/>
            <a:ext cx="419100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dirty="0">
                <a:latin typeface="Times New Roman"/>
                <a:cs typeface="Times New Roman"/>
              </a:rPr>
              <a:t>O</a:t>
            </a:r>
            <a:r>
              <a:rPr sz="2800" b="1" spc="-10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ges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391792" y="3243579"/>
            <a:ext cx="2880360" cy="3077845"/>
            <a:chOff x="1391792" y="3243579"/>
            <a:chExt cx="2880360" cy="3077845"/>
          </a:xfrm>
        </p:grpSpPr>
        <p:sp>
          <p:nvSpPr>
            <p:cNvPr id="19" name="object 19"/>
            <p:cNvSpPr/>
            <p:nvPr/>
          </p:nvSpPr>
          <p:spPr>
            <a:xfrm>
              <a:off x="4130675" y="610393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417192" y="3268979"/>
              <a:ext cx="2829560" cy="2139315"/>
            </a:xfrm>
            <a:custGeom>
              <a:avLst/>
              <a:gdLst/>
              <a:ahLst/>
              <a:cxnLst/>
              <a:rect l="l" t="t" r="r" b="b"/>
              <a:pathLst>
                <a:path w="2829560" h="2139315">
                  <a:moveTo>
                    <a:pt x="2829052" y="2139315"/>
                  </a:moveTo>
                  <a:lnTo>
                    <a:pt x="2779850" y="2131057"/>
                  </a:lnTo>
                  <a:lnTo>
                    <a:pt x="2730848" y="2122178"/>
                  </a:lnTo>
                  <a:lnTo>
                    <a:pt x="2682051" y="2112681"/>
                  </a:lnTo>
                  <a:lnTo>
                    <a:pt x="2633463" y="2102571"/>
                  </a:lnTo>
                  <a:lnTo>
                    <a:pt x="2585088" y="2091850"/>
                  </a:lnTo>
                  <a:lnTo>
                    <a:pt x="2536933" y="2080523"/>
                  </a:lnTo>
                  <a:lnTo>
                    <a:pt x="2489001" y="2068593"/>
                  </a:lnTo>
                  <a:lnTo>
                    <a:pt x="2441298" y="2056064"/>
                  </a:lnTo>
                  <a:lnTo>
                    <a:pt x="2393829" y="2042939"/>
                  </a:lnTo>
                  <a:lnTo>
                    <a:pt x="2346597" y="2029223"/>
                  </a:lnTo>
                  <a:lnTo>
                    <a:pt x="2299609" y="2014919"/>
                  </a:lnTo>
                  <a:lnTo>
                    <a:pt x="2252870" y="2000030"/>
                  </a:lnTo>
                  <a:lnTo>
                    <a:pt x="2206383" y="1984560"/>
                  </a:lnTo>
                  <a:lnTo>
                    <a:pt x="2160153" y="1968513"/>
                  </a:lnTo>
                  <a:lnTo>
                    <a:pt x="2114187" y="1951893"/>
                  </a:lnTo>
                  <a:lnTo>
                    <a:pt x="2068488" y="1934703"/>
                  </a:lnTo>
                  <a:lnTo>
                    <a:pt x="2023061" y="1916947"/>
                  </a:lnTo>
                  <a:lnTo>
                    <a:pt x="1977912" y="1898629"/>
                  </a:lnTo>
                  <a:lnTo>
                    <a:pt x="1933045" y="1879752"/>
                  </a:lnTo>
                  <a:lnTo>
                    <a:pt x="1888464" y="1860320"/>
                  </a:lnTo>
                  <a:lnTo>
                    <a:pt x="1844176" y="1840337"/>
                  </a:lnTo>
                  <a:lnTo>
                    <a:pt x="1800184" y="1819807"/>
                  </a:lnTo>
                  <a:lnTo>
                    <a:pt x="1756494" y="1798732"/>
                  </a:lnTo>
                  <a:lnTo>
                    <a:pt x="1713110" y="1777117"/>
                  </a:lnTo>
                  <a:lnTo>
                    <a:pt x="1670038" y="1754965"/>
                  </a:lnTo>
                  <a:lnTo>
                    <a:pt x="1627281" y="1732281"/>
                  </a:lnTo>
                  <a:lnTo>
                    <a:pt x="1584846" y="1709068"/>
                  </a:lnTo>
                  <a:lnTo>
                    <a:pt x="1542737" y="1685328"/>
                  </a:lnTo>
                  <a:lnTo>
                    <a:pt x="1500958" y="1661067"/>
                  </a:lnTo>
                  <a:lnTo>
                    <a:pt x="1459515" y="1636288"/>
                  </a:lnTo>
                  <a:lnTo>
                    <a:pt x="1418412" y="1610995"/>
                  </a:lnTo>
                  <a:lnTo>
                    <a:pt x="1377655" y="1585190"/>
                  </a:lnTo>
                  <a:lnTo>
                    <a:pt x="1337247" y="1558879"/>
                  </a:lnTo>
                  <a:lnTo>
                    <a:pt x="1297195" y="1532064"/>
                  </a:lnTo>
                  <a:lnTo>
                    <a:pt x="1257503" y="1504749"/>
                  </a:lnTo>
                  <a:lnTo>
                    <a:pt x="1218175" y="1476939"/>
                  </a:lnTo>
                  <a:lnTo>
                    <a:pt x="1179218" y="1448635"/>
                  </a:lnTo>
                  <a:lnTo>
                    <a:pt x="1140634" y="1419844"/>
                  </a:lnTo>
                  <a:lnTo>
                    <a:pt x="1102430" y="1390567"/>
                  </a:lnTo>
                  <a:lnTo>
                    <a:pt x="1064610" y="1360809"/>
                  </a:lnTo>
                  <a:lnTo>
                    <a:pt x="1027180" y="1330573"/>
                  </a:lnTo>
                  <a:lnTo>
                    <a:pt x="990143" y="1299863"/>
                  </a:lnTo>
                  <a:lnTo>
                    <a:pt x="953505" y="1268683"/>
                  </a:lnTo>
                  <a:lnTo>
                    <a:pt x="917270" y="1237036"/>
                  </a:lnTo>
                  <a:lnTo>
                    <a:pt x="881445" y="1204926"/>
                  </a:lnTo>
                  <a:lnTo>
                    <a:pt x="846032" y="1172357"/>
                  </a:lnTo>
                  <a:lnTo>
                    <a:pt x="811038" y="1139333"/>
                  </a:lnTo>
                  <a:lnTo>
                    <a:pt x="776467" y="1105857"/>
                  </a:lnTo>
                  <a:lnTo>
                    <a:pt x="742324" y="1071932"/>
                  </a:lnTo>
                  <a:lnTo>
                    <a:pt x="708613" y="1037563"/>
                  </a:lnTo>
                  <a:lnTo>
                    <a:pt x="675341" y="1002753"/>
                  </a:lnTo>
                  <a:lnTo>
                    <a:pt x="642511" y="967506"/>
                  </a:lnTo>
                  <a:lnTo>
                    <a:pt x="610128" y="931825"/>
                  </a:lnTo>
                  <a:lnTo>
                    <a:pt x="578198" y="895715"/>
                  </a:lnTo>
                  <a:lnTo>
                    <a:pt x="546725" y="859178"/>
                  </a:lnTo>
                  <a:lnTo>
                    <a:pt x="515714" y="822219"/>
                  </a:lnTo>
                  <a:lnTo>
                    <a:pt x="485169" y="784842"/>
                  </a:lnTo>
                  <a:lnTo>
                    <a:pt x="455097" y="747049"/>
                  </a:lnTo>
                  <a:lnTo>
                    <a:pt x="425501" y="708845"/>
                  </a:lnTo>
                  <a:lnTo>
                    <a:pt x="396386" y="670233"/>
                  </a:lnTo>
                  <a:lnTo>
                    <a:pt x="367758" y="631217"/>
                  </a:lnTo>
                  <a:lnTo>
                    <a:pt x="339621" y="591801"/>
                  </a:lnTo>
                  <a:lnTo>
                    <a:pt x="311980" y="551988"/>
                  </a:lnTo>
                  <a:lnTo>
                    <a:pt x="284840" y="511782"/>
                  </a:lnTo>
                  <a:lnTo>
                    <a:pt x="258206" y="471187"/>
                  </a:lnTo>
                  <a:lnTo>
                    <a:pt x="232082" y="430206"/>
                  </a:lnTo>
                  <a:lnTo>
                    <a:pt x="206474" y="388843"/>
                  </a:lnTo>
                  <a:lnTo>
                    <a:pt x="181386" y="347102"/>
                  </a:lnTo>
                  <a:lnTo>
                    <a:pt x="156823" y="304987"/>
                  </a:lnTo>
                  <a:lnTo>
                    <a:pt x="132791" y="262500"/>
                  </a:lnTo>
                  <a:lnTo>
                    <a:pt x="109293" y="219647"/>
                  </a:lnTo>
                  <a:lnTo>
                    <a:pt x="86335" y="176430"/>
                  </a:lnTo>
                  <a:lnTo>
                    <a:pt x="63922" y="132853"/>
                  </a:lnTo>
                  <a:lnTo>
                    <a:pt x="42059" y="88920"/>
                  </a:lnTo>
                  <a:lnTo>
                    <a:pt x="20749" y="44634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03550" y="4567173"/>
              <a:ext cx="193675" cy="220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622805" y="2997454"/>
            <a:ext cx="5899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IC</a:t>
            </a:r>
            <a:r>
              <a:rPr sz="2775" b="1" baseline="-21021" dirty="0">
                <a:latin typeface="Times New Roman"/>
                <a:cs typeface="Times New Roman"/>
              </a:rPr>
              <a:t>1</a:t>
            </a:r>
            <a:endParaRPr sz="2775" baseline="-21021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42987" y="3789426"/>
            <a:ext cx="2449830" cy="2519680"/>
          </a:xfrm>
          <a:custGeom>
            <a:avLst/>
            <a:gdLst/>
            <a:ahLst/>
            <a:cxnLst/>
            <a:rect l="l" t="t" r="r" b="b"/>
            <a:pathLst>
              <a:path w="2449829" h="2519679">
                <a:moveTo>
                  <a:pt x="0" y="0"/>
                </a:moveTo>
                <a:lnTo>
                  <a:pt x="2449512" y="2519299"/>
                </a:lnTo>
              </a:path>
            </a:pathLst>
          </a:custGeom>
          <a:ln w="57150">
            <a:solidFill>
              <a:srgbClr val="99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395220" y="4150233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514600" y="4214748"/>
            <a:ext cx="6024880" cy="1648460"/>
            <a:chOff x="2514600" y="4214748"/>
            <a:chExt cx="6024880" cy="1648460"/>
          </a:xfrm>
        </p:grpSpPr>
        <p:sp>
          <p:nvSpPr>
            <p:cNvPr id="26" name="object 26"/>
            <p:cNvSpPr/>
            <p:nvPr/>
          </p:nvSpPr>
          <p:spPr>
            <a:xfrm>
              <a:off x="2987675" y="5748337"/>
              <a:ext cx="574675" cy="114300"/>
            </a:xfrm>
            <a:custGeom>
              <a:avLst/>
              <a:gdLst/>
              <a:ahLst/>
              <a:cxnLst/>
              <a:rect l="l" t="t" r="r" b="b"/>
              <a:pathLst>
                <a:path w="574675" h="114300">
                  <a:moveTo>
                    <a:pt x="460375" y="0"/>
                  </a:moveTo>
                  <a:lnTo>
                    <a:pt x="460375" y="114300"/>
                  </a:lnTo>
                  <a:lnTo>
                    <a:pt x="536575" y="76200"/>
                  </a:lnTo>
                  <a:lnTo>
                    <a:pt x="479425" y="76200"/>
                  </a:lnTo>
                  <a:lnTo>
                    <a:pt x="479425" y="38100"/>
                  </a:lnTo>
                  <a:lnTo>
                    <a:pt x="536575" y="38100"/>
                  </a:lnTo>
                  <a:lnTo>
                    <a:pt x="460375" y="0"/>
                  </a:lnTo>
                  <a:close/>
                </a:path>
                <a:path w="574675" h="114300">
                  <a:moveTo>
                    <a:pt x="460375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460375" y="76200"/>
                  </a:lnTo>
                  <a:lnTo>
                    <a:pt x="460375" y="38100"/>
                  </a:lnTo>
                  <a:close/>
                </a:path>
                <a:path w="574675" h="114300">
                  <a:moveTo>
                    <a:pt x="536575" y="38100"/>
                  </a:moveTo>
                  <a:lnTo>
                    <a:pt x="479425" y="38100"/>
                  </a:lnTo>
                  <a:lnTo>
                    <a:pt x="479425" y="76200"/>
                  </a:lnTo>
                  <a:lnTo>
                    <a:pt x="536575" y="76200"/>
                  </a:lnTo>
                  <a:lnTo>
                    <a:pt x="574675" y="57150"/>
                  </a:lnTo>
                  <a:lnTo>
                    <a:pt x="536575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520950" y="4221098"/>
              <a:ext cx="6012180" cy="1369060"/>
            </a:xfrm>
            <a:custGeom>
              <a:avLst/>
              <a:gdLst/>
              <a:ahLst/>
              <a:cxnLst/>
              <a:rect l="l" t="t" r="r" b="b"/>
              <a:pathLst>
                <a:path w="6012180" h="1369060">
                  <a:moveTo>
                    <a:pt x="2051050" y="0"/>
                  </a:moveTo>
                  <a:lnTo>
                    <a:pt x="2711196" y="0"/>
                  </a:lnTo>
                  <a:lnTo>
                    <a:pt x="3701415" y="0"/>
                  </a:lnTo>
                  <a:lnTo>
                    <a:pt x="6011926" y="0"/>
                  </a:lnTo>
                  <a:lnTo>
                    <a:pt x="6011926" y="228092"/>
                  </a:lnTo>
                  <a:lnTo>
                    <a:pt x="6011926" y="570230"/>
                  </a:lnTo>
                  <a:lnTo>
                    <a:pt x="6011926" y="1368488"/>
                  </a:lnTo>
                  <a:lnTo>
                    <a:pt x="3701415" y="1368488"/>
                  </a:lnTo>
                  <a:lnTo>
                    <a:pt x="2711196" y="1368488"/>
                  </a:lnTo>
                  <a:lnTo>
                    <a:pt x="2051050" y="1368488"/>
                  </a:lnTo>
                  <a:lnTo>
                    <a:pt x="2051050" y="570230"/>
                  </a:lnTo>
                  <a:lnTo>
                    <a:pt x="0" y="450850"/>
                  </a:lnTo>
                  <a:lnTo>
                    <a:pt x="2051050" y="228092"/>
                  </a:lnTo>
                  <a:lnTo>
                    <a:pt x="2051050" y="0"/>
                  </a:lnTo>
                  <a:close/>
                </a:path>
              </a:pathLst>
            </a:custGeom>
            <a:ln w="12700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494658" y="4247515"/>
            <a:ext cx="4963541" cy="1775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9035" marR="508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Combination A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can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not</a:t>
            </a:r>
            <a:r>
              <a:rPr sz="2800" b="1" spc="-23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be 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attained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due to budget 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constraints</a:t>
            </a:r>
            <a:endParaRPr sz="2800">
              <a:latin typeface="Liberation Sans Narrow"/>
              <a:cs typeface="Liberation Sans Narrow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Budget</a:t>
            </a:r>
            <a:r>
              <a:rPr sz="2400" b="1" spc="5" dirty="0">
                <a:latin typeface="Liberation Sans Narrow"/>
                <a:cs typeface="Liberation Sans Narrow"/>
              </a:rPr>
              <a:t> </a:t>
            </a:r>
            <a:r>
              <a:rPr sz="2400" b="1" dirty="0">
                <a:latin typeface="Liberation Sans Narrow"/>
                <a:cs typeface="Liberation Sans Narrow"/>
              </a:rPr>
              <a:t>Line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6549" y="3429380"/>
            <a:ext cx="818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265" algn="l"/>
              </a:tabLst>
            </a:pPr>
            <a:r>
              <a:rPr sz="3300" b="1" spc="-7" baseline="-27777" dirty="0">
                <a:latin typeface="Arial"/>
                <a:cs typeface="Arial"/>
              </a:rPr>
              <a:t>12	</a:t>
            </a:r>
            <a:r>
              <a:rPr sz="2800" b="1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46958" y="5805932"/>
            <a:ext cx="262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4600" y="228600"/>
            <a:ext cx="3429000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OBJECTIVES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8540" y="3021532"/>
            <a:ext cx="814446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90295" algn="l"/>
              </a:tabLst>
            </a:pPr>
            <a:r>
              <a:rPr sz="2800" spc="4415">
                <a:latin typeface="Wingdings"/>
                <a:cs typeface="Wingdings"/>
              </a:rPr>
              <a:t></a:t>
            </a:r>
            <a:r>
              <a:rPr sz="2800" spc="260">
                <a:latin typeface="Times New Roman"/>
                <a:cs typeface="Times New Roman"/>
              </a:rPr>
              <a:t> </a:t>
            </a:r>
            <a:r>
              <a:rPr sz="2800" spc="-325" smtClean="0">
                <a:latin typeface="Arial"/>
                <a:cs typeface="Arial"/>
              </a:rPr>
              <a:t>T</a:t>
            </a:r>
            <a:r>
              <a:rPr sz="2800" spc="-5" smtClean="0">
                <a:latin typeface="Arial"/>
                <a:cs typeface="Arial"/>
              </a:rPr>
              <a:t>o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Und</a:t>
            </a:r>
            <a:r>
              <a:rPr sz="2800" spc="10" smtClean="0">
                <a:latin typeface="Arial"/>
                <a:cs typeface="Arial"/>
              </a:rPr>
              <a:t>e</a:t>
            </a:r>
            <a:r>
              <a:rPr sz="2800" spc="-5" smtClean="0">
                <a:latin typeface="Arial"/>
                <a:cs typeface="Arial"/>
              </a:rPr>
              <a:t>r</a:t>
            </a:r>
            <a:r>
              <a:rPr sz="2800" smtClean="0">
                <a:latin typeface="Arial"/>
                <a:cs typeface="Arial"/>
              </a:rPr>
              <a:t>s</a:t>
            </a:r>
            <a:r>
              <a:rPr sz="2800" spc="-5" smtClean="0">
                <a:latin typeface="Arial"/>
                <a:cs typeface="Arial"/>
              </a:rPr>
              <a:t>ta</a:t>
            </a:r>
            <a:r>
              <a:rPr sz="2800" smtClean="0">
                <a:latin typeface="Arial"/>
                <a:cs typeface="Arial"/>
              </a:rPr>
              <a:t>n</a:t>
            </a:r>
            <a:r>
              <a:rPr sz="2800" spc="-5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82948" y="3021533"/>
            <a:ext cx="495554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1205" algn="l"/>
                <a:tab pos="2679700" algn="l"/>
                <a:tab pos="38354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  </a:t>
            </a:r>
            <a:r>
              <a:rPr sz="2800" spc="-5" smtClean="0">
                <a:latin typeface="Arial"/>
                <a:cs typeface="Arial"/>
              </a:rPr>
              <a:t>the</a:t>
            </a:r>
            <a:r>
              <a:rPr lang="en-US" sz="2800" spc="-5" dirty="0" smtClean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Co</a:t>
            </a:r>
            <a:r>
              <a:rPr sz="2800" spc="5" smtClean="0">
                <a:latin typeface="Arial"/>
                <a:cs typeface="Arial"/>
              </a:rPr>
              <a:t>n</a:t>
            </a:r>
            <a:r>
              <a:rPr sz="2800" spc="-5" smtClean="0">
                <a:latin typeface="Arial"/>
                <a:cs typeface="Arial"/>
              </a:rPr>
              <a:t>di</a:t>
            </a:r>
            <a:r>
              <a:rPr sz="2800" smtClean="0">
                <a:latin typeface="Arial"/>
                <a:cs typeface="Arial"/>
              </a:rPr>
              <a:t>t</a:t>
            </a:r>
            <a:r>
              <a:rPr sz="2800" spc="-5" smtClean="0">
                <a:latin typeface="Arial"/>
                <a:cs typeface="Arial"/>
              </a:rPr>
              <a:t>io</a:t>
            </a:r>
            <a:r>
              <a:rPr sz="2800" smtClean="0">
                <a:latin typeface="Arial"/>
                <a:cs typeface="Arial"/>
              </a:rPr>
              <a:t>n</a:t>
            </a:r>
            <a:r>
              <a:rPr sz="2800" spc="-5" smtClean="0">
                <a:latin typeface="Arial"/>
                <a:cs typeface="Arial"/>
              </a:rPr>
              <a:t>swhi</a:t>
            </a:r>
            <a:r>
              <a:rPr sz="2800" spc="10" smtClean="0">
                <a:latin typeface="Arial"/>
                <a:cs typeface="Arial"/>
              </a:rPr>
              <a:t>c</a:t>
            </a:r>
            <a:r>
              <a:rPr sz="2800" spc="-5" smtClean="0">
                <a:latin typeface="Arial"/>
                <a:cs typeface="Arial"/>
              </a:rPr>
              <a:t>h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Enab</a:t>
            </a:r>
            <a:r>
              <a:rPr sz="2800" smtClean="0">
                <a:latin typeface="Arial"/>
                <a:cs typeface="Arial"/>
              </a:rPr>
              <a:t>l</a:t>
            </a:r>
            <a:r>
              <a:rPr sz="2800" spc="-5" smtClean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3213252"/>
            <a:ext cx="8122284" cy="2891176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945"/>
              </a:spcBef>
            </a:pPr>
            <a:r>
              <a:rPr sz="2800" spc="-5" dirty="0">
                <a:latin typeface="Arial"/>
                <a:cs typeface="Arial"/>
              </a:rPr>
              <a:t>Consumer </a:t>
            </a:r>
            <a:r>
              <a:rPr sz="2800" spc="-5">
                <a:latin typeface="Arial"/>
                <a:cs typeface="Arial"/>
              </a:rPr>
              <a:t>to </a:t>
            </a:r>
            <a:r>
              <a:rPr sz="2800" spc="-5" smtClean="0">
                <a:latin typeface="Arial"/>
                <a:cs typeface="Arial"/>
              </a:rPr>
              <a:t>Maximize </a:t>
            </a:r>
            <a:r>
              <a:rPr sz="2800" spc="-5" dirty="0">
                <a:latin typeface="Arial"/>
                <a:cs typeface="Arial"/>
              </a:rPr>
              <a:t>his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Satisfaction.</a:t>
            </a:r>
            <a:endParaRPr sz="2800">
              <a:latin typeface="Arial"/>
              <a:cs typeface="Arial"/>
            </a:endParaRPr>
          </a:p>
          <a:p>
            <a:pPr marL="469265" marR="8255" indent="-457200">
              <a:lnSpc>
                <a:spcPct val="100000"/>
              </a:lnSpc>
              <a:spcBef>
                <a:spcPts val="1850"/>
              </a:spcBef>
              <a:tabLst>
                <a:tab pos="1010919" algn="l"/>
                <a:tab pos="3018155" algn="l"/>
                <a:tab pos="3677920" algn="l"/>
                <a:tab pos="4744720" algn="l"/>
                <a:tab pos="5205730" algn="l"/>
                <a:tab pos="6181090" algn="l"/>
                <a:tab pos="6939915" algn="l"/>
              </a:tabLst>
            </a:pPr>
            <a:r>
              <a:rPr sz="2800" spc="4410">
                <a:latin typeface="Wingdings"/>
                <a:cs typeface="Wingdings"/>
              </a:rPr>
              <a:t></a:t>
            </a:r>
            <a:r>
              <a:rPr sz="2800" spc="270">
                <a:latin typeface="Times New Roman"/>
                <a:cs typeface="Times New Roman"/>
              </a:rPr>
              <a:t> </a:t>
            </a:r>
            <a:r>
              <a:rPr sz="2800" spc="-165" smtClean="0">
                <a:latin typeface="Arial"/>
                <a:cs typeface="Arial"/>
              </a:rPr>
              <a:t>To</a:t>
            </a:r>
            <a:r>
              <a:rPr lang="en-US" sz="2800" spc="-165" dirty="0" smtClean="0">
                <a:latin typeface="Arial"/>
                <a:cs typeface="Arial"/>
              </a:rPr>
              <a:t> </a:t>
            </a:r>
            <a:r>
              <a:rPr sz="2800" smtClean="0">
                <a:latin typeface="Arial"/>
                <a:cs typeface="Arial"/>
              </a:rPr>
              <a:t>Understand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the</a:t>
            </a:r>
            <a:r>
              <a:rPr lang="en-US" sz="2800" spc="-5" dirty="0">
                <a:latin typeface="Arial"/>
                <a:cs typeface="Arial"/>
              </a:rPr>
              <a:t> </a:t>
            </a:r>
            <a:r>
              <a:rPr sz="2800" spc="-15" smtClean="0">
                <a:latin typeface="Arial"/>
                <a:cs typeface="Arial"/>
              </a:rPr>
              <a:t>Effect</a:t>
            </a:r>
            <a:r>
              <a:rPr lang="en-US" sz="2800" spc="-15" dirty="0">
                <a:latin typeface="Arial"/>
                <a:cs typeface="Arial"/>
              </a:rPr>
              <a:t> </a:t>
            </a:r>
            <a:r>
              <a:rPr sz="2800" smtClean="0">
                <a:latin typeface="Arial"/>
                <a:cs typeface="Arial"/>
              </a:rPr>
              <a:t>of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Price</a:t>
            </a:r>
            <a:r>
              <a:rPr lang="en-US" sz="2800" spc="-5" dirty="0" smtClean="0">
                <a:latin typeface="Arial"/>
                <a:cs typeface="Arial"/>
              </a:rPr>
              <a:t> </a:t>
            </a:r>
            <a:r>
              <a:rPr sz="2800" smtClean="0">
                <a:latin typeface="Arial"/>
                <a:cs typeface="Arial"/>
              </a:rPr>
              <a:t>and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Income  Changes on Consumer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Equilibrium.</a:t>
            </a:r>
            <a:endParaRPr sz="280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1850"/>
              </a:spcBef>
              <a:tabLst>
                <a:tab pos="5653405" algn="l"/>
              </a:tabLst>
            </a:pPr>
            <a:r>
              <a:rPr sz="2800" spc="4410" dirty="0">
                <a:latin typeface="Wingdings"/>
                <a:cs typeface="Wingdings"/>
              </a:rPr>
              <a:t>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16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Understand </a:t>
            </a:r>
            <a:r>
              <a:rPr sz="2800" spc="-5" dirty="0">
                <a:latin typeface="Arial"/>
                <a:cs typeface="Arial"/>
              </a:rPr>
              <a:t>Price </a:t>
            </a:r>
            <a:r>
              <a:rPr sz="2800" spc="-15">
                <a:latin typeface="Arial"/>
                <a:cs typeface="Arial"/>
              </a:rPr>
              <a:t>Effect</a:t>
            </a:r>
            <a:r>
              <a:rPr sz="2800" spc="85">
                <a:latin typeface="Arial"/>
                <a:cs typeface="Arial"/>
              </a:rPr>
              <a:t> </a:t>
            </a:r>
            <a:r>
              <a:rPr sz="2800" smtClean="0">
                <a:latin typeface="Arial"/>
                <a:cs typeface="Arial"/>
              </a:rPr>
              <a:t>and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Methods </a:t>
            </a:r>
            <a:r>
              <a:rPr sz="2800" dirty="0">
                <a:latin typeface="Arial"/>
                <a:cs typeface="Arial"/>
              </a:rPr>
              <a:t>by  </a:t>
            </a:r>
            <a:r>
              <a:rPr sz="2800" spc="-5" dirty="0">
                <a:latin typeface="Arial"/>
                <a:cs typeface="Arial"/>
              </a:rPr>
              <a:t>which Price </a:t>
            </a:r>
            <a:r>
              <a:rPr sz="2800" spc="-10" dirty="0">
                <a:latin typeface="Arial"/>
                <a:cs typeface="Arial"/>
              </a:rPr>
              <a:t>Effect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Decomposed.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1066800"/>
            <a:ext cx="7416165" cy="1518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95"/>
              </a:spcBef>
            </a:pPr>
            <a:r>
              <a:rPr sz="2800" spc="4415" smtClean="0">
                <a:latin typeface="Wingdings"/>
                <a:cs typeface="Wingdings"/>
              </a:rPr>
              <a:t></a:t>
            </a:r>
            <a:r>
              <a:rPr sz="2800" spc="-165" smtClean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Understand </a:t>
            </a:r>
            <a:r>
              <a:rPr sz="2800" spc="-5">
                <a:latin typeface="Arial"/>
                <a:cs typeface="Arial"/>
              </a:rPr>
              <a:t>Consumer </a:t>
            </a:r>
            <a:r>
              <a:rPr sz="2800" smtClean="0">
                <a:latin typeface="Arial"/>
                <a:cs typeface="Arial"/>
              </a:rPr>
              <a:t>Preferences </a:t>
            </a:r>
            <a:r>
              <a:rPr lang="en-US" sz="2800" dirty="0" smtClean="0">
                <a:latin typeface="Arial"/>
                <a:cs typeface="Arial"/>
              </a:rPr>
              <a:t>           </a:t>
            </a:r>
            <a:r>
              <a:rPr sz="2800" smtClean="0">
                <a:latin typeface="Arial"/>
                <a:cs typeface="Arial"/>
              </a:rPr>
              <a:t>using </a:t>
            </a:r>
            <a:r>
              <a:rPr sz="2800" spc="-5" dirty="0">
                <a:latin typeface="Arial"/>
                <a:cs typeface="Arial"/>
              </a:rPr>
              <a:t>Indifference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Curve.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spc="4410" smtClean="0">
                <a:latin typeface="Wingdings"/>
                <a:cs typeface="Wingdings"/>
              </a:rPr>
              <a:t></a:t>
            </a:r>
            <a:r>
              <a:rPr sz="2800" spc="405" smtClean="0">
                <a:latin typeface="Times New Roman"/>
                <a:cs typeface="Times New Roman"/>
              </a:rPr>
              <a:t> </a:t>
            </a:r>
            <a:r>
              <a:rPr sz="2800" spc="-165" smtClean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understand </a:t>
            </a:r>
            <a:r>
              <a:rPr sz="2800" spc="-5" dirty="0">
                <a:latin typeface="Arial"/>
                <a:cs typeface="Arial"/>
              </a:rPr>
              <a:t>Budget </a:t>
            </a:r>
            <a:r>
              <a:rPr sz="2800" spc="-55" dirty="0">
                <a:latin typeface="Arial"/>
                <a:cs typeface="Arial"/>
              </a:rPr>
              <a:t>Constraints.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49350" y="2022475"/>
            <a:ext cx="4540250" cy="4256405"/>
            <a:chOff x="1149350" y="2022475"/>
            <a:chExt cx="4540250" cy="4256405"/>
          </a:xfrm>
        </p:grpSpPr>
        <p:sp>
          <p:nvSpPr>
            <p:cNvPr id="4" name="object 4"/>
            <p:cNvSpPr/>
            <p:nvPr/>
          </p:nvSpPr>
          <p:spPr>
            <a:xfrm>
              <a:off x="1187450" y="2060575"/>
              <a:ext cx="4464050" cy="4177029"/>
            </a:xfrm>
            <a:custGeom>
              <a:avLst/>
              <a:gdLst/>
              <a:ahLst/>
              <a:cxnLst/>
              <a:rect l="l" t="t" r="r" b="b"/>
              <a:pathLst>
                <a:path w="4464050" h="4177029">
                  <a:moveTo>
                    <a:pt x="37553" y="0"/>
                  </a:moveTo>
                  <a:lnTo>
                    <a:pt x="37553" y="4176712"/>
                  </a:lnTo>
                </a:path>
                <a:path w="4464050" h="4177029">
                  <a:moveTo>
                    <a:pt x="0" y="4138307"/>
                  </a:moveTo>
                  <a:lnTo>
                    <a:pt x="4464050" y="4138307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71575" y="2492375"/>
              <a:ext cx="3124200" cy="3773804"/>
            </a:xfrm>
            <a:custGeom>
              <a:avLst/>
              <a:gdLst/>
              <a:ahLst/>
              <a:cxnLst/>
              <a:rect l="l" t="t" r="r" b="b"/>
              <a:pathLst>
                <a:path w="3124200" h="3773804">
                  <a:moveTo>
                    <a:pt x="577850" y="3568700"/>
                  </a:moveTo>
                  <a:lnTo>
                    <a:pt x="577850" y="3773487"/>
                  </a:lnTo>
                </a:path>
                <a:path w="3124200" h="3773804">
                  <a:moveTo>
                    <a:pt x="1182751" y="3568700"/>
                  </a:moveTo>
                  <a:lnTo>
                    <a:pt x="1182751" y="3773487"/>
                  </a:lnTo>
                </a:path>
                <a:path w="3124200" h="3773804">
                  <a:moveTo>
                    <a:pt x="1803400" y="3568700"/>
                  </a:moveTo>
                  <a:lnTo>
                    <a:pt x="1803400" y="3773487"/>
                  </a:lnTo>
                </a:path>
                <a:path w="3124200" h="3773804">
                  <a:moveTo>
                    <a:pt x="2466975" y="3568700"/>
                  </a:moveTo>
                  <a:lnTo>
                    <a:pt x="2466975" y="3773487"/>
                  </a:lnTo>
                </a:path>
                <a:path w="3124200" h="3773804">
                  <a:moveTo>
                    <a:pt x="0" y="0"/>
                  </a:moveTo>
                  <a:lnTo>
                    <a:pt x="231775" y="0"/>
                  </a:lnTo>
                </a:path>
                <a:path w="3124200" h="3773804">
                  <a:moveTo>
                    <a:pt x="0" y="619125"/>
                  </a:moveTo>
                  <a:lnTo>
                    <a:pt x="231775" y="619125"/>
                  </a:lnTo>
                </a:path>
                <a:path w="3124200" h="3773804">
                  <a:moveTo>
                    <a:pt x="0" y="1257427"/>
                  </a:moveTo>
                  <a:lnTo>
                    <a:pt x="231775" y="1257427"/>
                  </a:lnTo>
                </a:path>
                <a:path w="3124200" h="3773804">
                  <a:moveTo>
                    <a:pt x="0" y="1903602"/>
                  </a:moveTo>
                  <a:lnTo>
                    <a:pt x="231775" y="1903602"/>
                  </a:lnTo>
                </a:path>
                <a:path w="3124200" h="3773804">
                  <a:moveTo>
                    <a:pt x="0" y="2454148"/>
                  </a:moveTo>
                  <a:lnTo>
                    <a:pt x="231775" y="2454148"/>
                  </a:lnTo>
                </a:path>
                <a:path w="3124200" h="3773804">
                  <a:moveTo>
                    <a:pt x="0" y="3097212"/>
                  </a:moveTo>
                  <a:lnTo>
                    <a:pt x="231775" y="3097212"/>
                  </a:lnTo>
                </a:path>
                <a:path w="3124200" h="3773804">
                  <a:moveTo>
                    <a:pt x="3124200" y="3540125"/>
                  </a:moveTo>
                  <a:lnTo>
                    <a:pt x="3124200" y="3744912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58887" y="2492375"/>
              <a:ext cx="2448560" cy="3745229"/>
            </a:xfrm>
            <a:custGeom>
              <a:avLst/>
              <a:gdLst/>
              <a:ahLst/>
              <a:cxnLst/>
              <a:rect l="l" t="t" r="r" b="b"/>
              <a:pathLst>
                <a:path w="2448560" h="3745229">
                  <a:moveTo>
                    <a:pt x="0" y="0"/>
                  </a:moveTo>
                  <a:lnTo>
                    <a:pt x="2447988" y="3744912"/>
                  </a:lnTo>
                </a:path>
              </a:pathLst>
            </a:custGeom>
            <a:ln w="57150">
              <a:solidFill>
                <a:srgbClr val="99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17823" y="5676900"/>
              <a:ext cx="574675" cy="114300"/>
            </a:xfrm>
            <a:custGeom>
              <a:avLst/>
              <a:gdLst/>
              <a:ahLst/>
              <a:cxnLst/>
              <a:rect l="l" t="t" r="r" b="b"/>
              <a:pathLst>
                <a:path w="574675" h="114300">
                  <a:moveTo>
                    <a:pt x="460375" y="0"/>
                  </a:moveTo>
                  <a:lnTo>
                    <a:pt x="460375" y="114300"/>
                  </a:lnTo>
                  <a:lnTo>
                    <a:pt x="536575" y="76200"/>
                  </a:lnTo>
                  <a:lnTo>
                    <a:pt x="479425" y="76200"/>
                  </a:lnTo>
                  <a:lnTo>
                    <a:pt x="479425" y="38100"/>
                  </a:lnTo>
                  <a:lnTo>
                    <a:pt x="536575" y="38100"/>
                  </a:lnTo>
                  <a:lnTo>
                    <a:pt x="460375" y="0"/>
                  </a:lnTo>
                  <a:close/>
                </a:path>
                <a:path w="574675" h="114300">
                  <a:moveTo>
                    <a:pt x="460375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460375" y="76200"/>
                  </a:lnTo>
                  <a:lnTo>
                    <a:pt x="460375" y="38100"/>
                  </a:lnTo>
                  <a:close/>
                </a:path>
                <a:path w="574675" h="114300">
                  <a:moveTo>
                    <a:pt x="536575" y="38100"/>
                  </a:moveTo>
                  <a:lnTo>
                    <a:pt x="479425" y="38100"/>
                  </a:lnTo>
                  <a:lnTo>
                    <a:pt x="479425" y="76200"/>
                  </a:lnTo>
                  <a:lnTo>
                    <a:pt x="536575" y="76200"/>
                  </a:lnTo>
                  <a:lnTo>
                    <a:pt x="574675" y="57150"/>
                  </a:lnTo>
                  <a:lnTo>
                    <a:pt x="536575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01751" y="2369566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1751" y="2973146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5675" y="3576954"/>
            <a:ext cx="1809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5675" y="4180459"/>
            <a:ext cx="1809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5675" y="4784216"/>
            <a:ext cx="1809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5675" y="5387746"/>
            <a:ext cx="180975" cy="913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62429" y="6343599"/>
            <a:ext cx="20447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</a:tabLst>
            </a:pPr>
            <a:r>
              <a:rPr sz="2200" b="1" spc="-5" dirty="0">
                <a:latin typeface="Arial"/>
                <a:cs typeface="Arial"/>
              </a:rPr>
              <a:t>1	2	3	4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37868" y="6382717"/>
            <a:ext cx="155575" cy="31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b="1" spc="-5" dirty="0">
                <a:latin typeface="Arial"/>
                <a:cs typeface="Arial"/>
              </a:rPr>
              <a:t>5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48200" y="6301232"/>
            <a:ext cx="1219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App</a:t>
            </a:r>
            <a:r>
              <a:rPr sz="2800" b="1" dirty="0">
                <a:latin typeface="Times New Roman"/>
                <a:cs typeface="Times New Roman"/>
              </a:rPr>
              <a:t>l</a:t>
            </a:r>
            <a:r>
              <a:rPr sz="2800" b="1" spc="-5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0343" y="4636273"/>
            <a:ext cx="419100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dirty="0">
                <a:latin typeface="Times New Roman"/>
                <a:cs typeface="Times New Roman"/>
              </a:rPr>
              <a:t>O</a:t>
            </a:r>
            <a:r>
              <a:rPr sz="2800" b="1" spc="-10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25060" y="5559653"/>
            <a:ext cx="22471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Budget</a:t>
            </a:r>
            <a:r>
              <a:rPr sz="2400" b="1" spc="-60" dirty="0">
                <a:latin typeface="Liberation Sans Narrow"/>
                <a:cs typeface="Liberation Sans Narrow"/>
              </a:rPr>
              <a:t> </a:t>
            </a:r>
            <a:r>
              <a:rPr sz="2400" b="1" dirty="0">
                <a:latin typeface="Liberation Sans Narrow"/>
                <a:cs typeface="Liberation Sans Narrow"/>
              </a:rPr>
              <a:t>Line</a:t>
            </a:r>
            <a:endParaRPr sz="2400">
              <a:latin typeface="Liberation Sans Narrow"/>
              <a:cs typeface="Liberation Sans Narrow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623313" y="2541777"/>
            <a:ext cx="2106930" cy="3382645"/>
            <a:chOff x="1623313" y="2541777"/>
            <a:chExt cx="2106930" cy="3382645"/>
          </a:xfrm>
        </p:grpSpPr>
        <p:sp>
          <p:nvSpPr>
            <p:cNvPr id="22" name="object 22"/>
            <p:cNvSpPr/>
            <p:nvPr/>
          </p:nvSpPr>
          <p:spPr>
            <a:xfrm>
              <a:off x="1648713" y="2567177"/>
              <a:ext cx="2056130" cy="3331845"/>
            </a:xfrm>
            <a:custGeom>
              <a:avLst/>
              <a:gdLst/>
              <a:ahLst/>
              <a:cxnLst/>
              <a:rect l="l" t="t" r="r" b="b"/>
              <a:pathLst>
                <a:path w="2056129" h="3331845">
                  <a:moveTo>
                    <a:pt x="2056130" y="3331464"/>
                  </a:moveTo>
                  <a:lnTo>
                    <a:pt x="2012640" y="3305160"/>
                  </a:lnTo>
                  <a:lnTo>
                    <a:pt x="1969539" y="3278424"/>
                  </a:lnTo>
                  <a:lnTo>
                    <a:pt x="1926830" y="3251258"/>
                  </a:lnTo>
                  <a:lnTo>
                    <a:pt x="1884515" y="3223666"/>
                  </a:lnTo>
                  <a:lnTo>
                    <a:pt x="1842597" y="3195653"/>
                  </a:lnTo>
                  <a:lnTo>
                    <a:pt x="1801079" y="3167223"/>
                  </a:lnTo>
                  <a:lnTo>
                    <a:pt x="1759962" y="3138379"/>
                  </a:lnTo>
                  <a:lnTo>
                    <a:pt x="1719249" y="3109127"/>
                  </a:lnTo>
                  <a:lnTo>
                    <a:pt x="1678943" y="3079469"/>
                  </a:lnTo>
                  <a:lnTo>
                    <a:pt x="1639046" y="3049411"/>
                  </a:lnTo>
                  <a:lnTo>
                    <a:pt x="1599561" y="3018956"/>
                  </a:lnTo>
                  <a:lnTo>
                    <a:pt x="1560491" y="2988108"/>
                  </a:lnTo>
                  <a:lnTo>
                    <a:pt x="1521838" y="2956872"/>
                  </a:lnTo>
                  <a:lnTo>
                    <a:pt x="1483604" y="2925250"/>
                  </a:lnTo>
                  <a:lnTo>
                    <a:pt x="1445791" y="2893249"/>
                  </a:lnTo>
                  <a:lnTo>
                    <a:pt x="1408404" y="2860871"/>
                  </a:lnTo>
                  <a:lnTo>
                    <a:pt x="1371443" y="2828121"/>
                  </a:lnTo>
                  <a:lnTo>
                    <a:pt x="1334912" y="2795002"/>
                  </a:lnTo>
                  <a:lnTo>
                    <a:pt x="1298813" y="2761520"/>
                  </a:lnTo>
                  <a:lnTo>
                    <a:pt x="1263148" y="2727677"/>
                  </a:lnTo>
                  <a:lnTo>
                    <a:pt x="1227921" y="2693479"/>
                  </a:lnTo>
                  <a:lnTo>
                    <a:pt x="1193133" y="2658929"/>
                  </a:lnTo>
                  <a:lnTo>
                    <a:pt x="1158787" y="2624031"/>
                  </a:lnTo>
                  <a:lnTo>
                    <a:pt x="1124886" y="2588789"/>
                  </a:lnTo>
                  <a:lnTo>
                    <a:pt x="1091432" y="2553208"/>
                  </a:lnTo>
                  <a:lnTo>
                    <a:pt x="1058428" y="2517291"/>
                  </a:lnTo>
                  <a:lnTo>
                    <a:pt x="1025876" y="2481043"/>
                  </a:lnTo>
                  <a:lnTo>
                    <a:pt x="993779" y="2444467"/>
                  </a:lnTo>
                  <a:lnTo>
                    <a:pt x="962139" y="2407569"/>
                  </a:lnTo>
                  <a:lnTo>
                    <a:pt x="930959" y="2370351"/>
                  </a:lnTo>
                  <a:lnTo>
                    <a:pt x="900242" y="2332818"/>
                  </a:lnTo>
                  <a:lnTo>
                    <a:pt x="869989" y="2294974"/>
                  </a:lnTo>
                  <a:lnTo>
                    <a:pt x="840203" y="2256823"/>
                  </a:lnTo>
                  <a:lnTo>
                    <a:pt x="810887" y="2218370"/>
                  </a:lnTo>
                  <a:lnTo>
                    <a:pt x="782044" y="2179618"/>
                  </a:lnTo>
                  <a:lnTo>
                    <a:pt x="753676" y="2140571"/>
                  </a:lnTo>
                  <a:lnTo>
                    <a:pt x="725785" y="2101233"/>
                  </a:lnTo>
                  <a:lnTo>
                    <a:pt x="698374" y="2061610"/>
                  </a:lnTo>
                  <a:lnTo>
                    <a:pt x="671446" y="2021704"/>
                  </a:lnTo>
                  <a:lnTo>
                    <a:pt x="645003" y="1981519"/>
                  </a:lnTo>
                  <a:lnTo>
                    <a:pt x="619047" y="1941061"/>
                  </a:lnTo>
                  <a:lnTo>
                    <a:pt x="593582" y="1900332"/>
                  </a:lnTo>
                  <a:lnTo>
                    <a:pt x="568609" y="1859338"/>
                  </a:lnTo>
                  <a:lnTo>
                    <a:pt x="544131" y="1818081"/>
                  </a:lnTo>
                  <a:lnTo>
                    <a:pt x="520151" y="1776567"/>
                  </a:lnTo>
                  <a:lnTo>
                    <a:pt x="496671" y="1734799"/>
                  </a:lnTo>
                  <a:lnTo>
                    <a:pt x="473693" y="1692781"/>
                  </a:lnTo>
                  <a:lnTo>
                    <a:pt x="451221" y="1650518"/>
                  </a:lnTo>
                  <a:lnTo>
                    <a:pt x="429257" y="1608014"/>
                  </a:lnTo>
                  <a:lnTo>
                    <a:pt x="407803" y="1565272"/>
                  </a:lnTo>
                  <a:lnTo>
                    <a:pt x="386862" y="1522296"/>
                  </a:lnTo>
                  <a:lnTo>
                    <a:pt x="366436" y="1479092"/>
                  </a:lnTo>
                  <a:lnTo>
                    <a:pt x="346528" y="1435662"/>
                  </a:lnTo>
                  <a:lnTo>
                    <a:pt x="327140" y="1392012"/>
                  </a:lnTo>
                  <a:lnTo>
                    <a:pt x="308275" y="1348144"/>
                  </a:lnTo>
                  <a:lnTo>
                    <a:pt x="289936" y="1304064"/>
                  </a:lnTo>
                  <a:lnTo>
                    <a:pt x="272124" y="1259775"/>
                  </a:lnTo>
                  <a:lnTo>
                    <a:pt x="254843" y="1215281"/>
                  </a:lnTo>
                  <a:lnTo>
                    <a:pt x="238095" y="1170586"/>
                  </a:lnTo>
                  <a:lnTo>
                    <a:pt x="221883" y="1125696"/>
                  </a:lnTo>
                  <a:lnTo>
                    <a:pt x="206209" y="1080612"/>
                  </a:lnTo>
                  <a:lnTo>
                    <a:pt x="191075" y="1035341"/>
                  </a:lnTo>
                  <a:lnTo>
                    <a:pt x="176484" y="989885"/>
                  </a:lnTo>
                  <a:lnTo>
                    <a:pt x="162439" y="944249"/>
                  </a:lnTo>
                  <a:lnTo>
                    <a:pt x="148942" y="898437"/>
                  </a:lnTo>
                  <a:lnTo>
                    <a:pt x="135995" y="852453"/>
                  </a:lnTo>
                  <a:lnTo>
                    <a:pt x="123602" y="806302"/>
                  </a:lnTo>
                  <a:lnTo>
                    <a:pt x="111765" y="759986"/>
                  </a:lnTo>
                  <a:lnTo>
                    <a:pt x="100485" y="713511"/>
                  </a:lnTo>
                  <a:lnTo>
                    <a:pt x="89767" y="666880"/>
                  </a:lnTo>
                  <a:lnTo>
                    <a:pt x="79611" y="620098"/>
                  </a:lnTo>
                  <a:lnTo>
                    <a:pt x="70022" y="573168"/>
                  </a:lnTo>
                  <a:lnTo>
                    <a:pt x="61001" y="526095"/>
                  </a:lnTo>
                  <a:lnTo>
                    <a:pt x="52551" y="478882"/>
                  </a:lnTo>
                  <a:lnTo>
                    <a:pt x="44674" y="431535"/>
                  </a:lnTo>
                  <a:lnTo>
                    <a:pt x="37373" y="384056"/>
                  </a:lnTo>
                  <a:lnTo>
                    <a:pt x="30650" y="336451"/>
                  </a:lnTo>
                  <a:lnTo>
                    <a:pt x="24508" y="288722"/>
                  </a:lnTo>
                  <a:lnTo>
                    <a:pt x="18950" y="240875"/>
                  </a:lnTo>
                  <a:lnTo>
                    <a:pt x="13978" y="192913"/>
                  </a:lnTo>
                  <a:lnTo>
                    <a:pt x="9594" y="144840"/>
                  </a:lnTo>
                  <a:lnTo>
                    <a:pt x="5802" y="96661"/>
                  </a:lnTo>
                  <a:lnTo>
                    <a:pt x="2603" y="48380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4174" y="3220973"/>
              <a:ext cx="193675" cy="220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621282" y="2120849"/>
            <a:ext cx="421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IC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15998" y="2325065"/>
            <a:ext cx="144780" cy="3111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50" b="1" spc="10" dirty="0">
                <a:latin typeface="Times New Roman"/>
                <a:cs typeface="Times New Roman"/>
              </a:rPr>
              <a:t>1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87450" y="3284537"/>
            <a:ext cx="576580" cy="370205"/>
          </a:xfrm>
          <a:prstGeom prst="rect">
            <a:avLst/>
          </a:prstGeom>
          <a:solidFill>
            <a:srgbClr val="FF0000">
              <a:alpha val="588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158750">
              <a:lnSpc>
                <a:spcPts val="2895"/>
              </a:lnSpc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00225" y="1844675"/>
            <a:ext cx="6588125" cy="1800225"/>
          </a:xfrm>
          <a:custGeom>
            <a:avLst/>
            <a:gdLst/>
            <a:ahLst/>
            <a:cxnLst/>
            <a:rect l="l" t="t" r="r" b="b"/>
            <a:pathLst>
              <a:path w="6588125" h="1800225">
                <a:moveTo>
                  <a:pt x="1619250" y="0"/>
                </a:moveTo>
                <a:lnTo>
                  <a:pt x="2447416" y="0"/>
                </a:lnTo>
                <a:lnTo>
                  <a:pt x="3689604" y="0"/>
                </a:lnTo>
                <a:lnTo>
                  <a:pt x="6588125" y="0"/>
                </a:lnTo>
                <a:lnTo>
                  <a:pt x="6588125" y="1050163"/>
                </a:lnTo>
                <a:lnTo>
                  <a:pt x="6588125" y="1500251"/>
                </a:lnTo>
                <a:lnTo>
                  <a:pt x="6588125" y="1800225"/>
                </a:lnTo>
                <a:lnTo>
                  <a:pt x="3689604" y="1800225"/>
                </a:lnTo>
                <a:lnTo>
                  <a:pt x="2447416" y="1800225"/>
                </a:lnTo>
                <a:lnTo>
                  <a:pt x="1619250" y="1800225"/>
                </a:lnTo>
                <a:lnTo>
                  <a:pt x="1619250" y="1500251"/>
                </a:lnTo>
                <a:lnTo>
                  <a:pt x="0" y="1460500"/>
                </a:lnTo>
                <a:lnTo>
                  <a:pt x="1619250" y="1050163"/>
                </a:lnTo>
                <a:lnTo>
                  <a:pt x="161925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498596" y="1870405"/>
            <a:ext cx="475361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91970" algn="l"/>
              </a:tabLst>
            </a:pP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Point </a:t>
            </a:r>
            <a:r>
              <a:rPr sz="2800" b="1" i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 </a:t>
            </a:r>
            <a:r>
              <a:rPr sz="2800" b="1" spc="-5" dirty="0">
                <a:latin typeface="Liberation Sans Narrow"/>
                <a:cs typeface="Liberation Sans Narrow"/>
              </a:rPr>
              <a:t>does not maximize  </a:t>
            </a:r>
            <a:r>
              <a:rPr sz="2800" b="1" spc="-10" dirty="0">
                <a:latin typeface="Liberation Sans Narrow"/>
                <a:cs typeface="Liberation Sans Narrow"/>
              </a:rPr>
              <a:t>satisfaction	</a:t>
            </a:r>
            <a:r>
              <a:rPr sz="2800" b="1" spc="-5" dirty="0">
                <a:latin typeface="Liberation Sans Narrow"/>
                <a:cs typeface="Liberation Sans Narrow"/>
              </a:rPr>
              <a:t>because there </a:t>
            </a:r>
            <a:r>
              <a:rPr sz="2800" b="1" spc="-10" dirty="0">
                <a:latin typeface="Liberation Sans Narrow"/>
                <a:cs typeface="Liberation Sans Narrow"/>
              </a:rPr>
              <a:t>exist </a:t>
            </a:r>
            <a:r>
              <a:rPr sz="2800" b="1" spc="-5" dirty="0">
                <a:latin typeface="Liberation Sans Narrow"/>
                <a:cs typeface="Liberation Sans Narrow"/>
              </a:rPr>
              <a:t>a 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point C </a:t>
            </a:r>
            <a:r>
              <a:rPr sz="2800" b="1" spc="-5" dirty="0">
                <a:latin typeface="Liberation Sans Narrow"/>
                <a:cs typeface="Liberation Sans Narrow"/>
              </a:rPr>
              <a:t>which is attainable </a:t>
            </a:r>
            <a:r>
              <a:rPr sz="2800" b="1" spc="-10" dirty="0">
                <a:latin typeface="Liberation Sans Narrow"/>
                <a:cs typeface="Liberation Sans Narrow"/>
              </a:rPr>
              <a:t>and  yields </a:t>
            </a:r>
            <a:r>
              <a:rPr sz="2800" b="1" spc="-5" dirty="0">
                <a:latin typeface="Liberation Sans Narrow"/>
                <a:cs typeface="Liberation Sans Narrow"/>
              </a:rPr>
              <a:t>a higher</a:t>
            </a:r>
            <a:r>
              <a:rPr sz="2800" b="1" spc="-10" dirty="0"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latin typeface="Liberation Sans Narrow"/>
                <a:cs typeface="Liberation Sans Narrow"/>
              </a:rPr>
              <a:t>satisfaction.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446401" y="4371975"/>
            <a:ext cx="193675" cy="220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411476" y="4067111"/>
            <a:ext cx="574675" cy="370205"/>
          </a:xfrm>
          <a:prstGeom prst="rect">
            <a:avLst/>
          </a:prstGeom>
          <a:solidFill>
            <a:srgbClr val="3333CC">
              <a:alpha val="901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158750">
              <a:lnSpc>
                <a:spcPts val="2900"/>
              </a:lnSpc>
            </a:pPr>
            <a:r>
              <a:rPr sz="2800" b="1" spc="-5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14399" y="343281"/>
            <a:ext cx="7787133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72185">
              <a:lnSpc>
                <a:spcPct val="100000"/>
              </a:lnSpc>
              <a:spcBef>
                <a:spcPts val="100"/>
              </a:spcBef>
            </a:pPr>
            <a:r>
              <a:rPr dirty="0"/>
              <a:t>CONDITIONS OF  CONSUMER</a:t>
            </a:r>
            <a:r>
              <a:rPr spc="-90" dirty="0"/>
              <a:t> </a:t>
            </a:r>
            <a:r>
              <a:rPr dirty="0"/>
              <a:t>EQUILIBRIUM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524000" y="152400"/>
            <a:ext cx="96774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4170" marR="5080" indent="-151257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CONDITIONS OF</a:t>
            </a:r>
            <a:r>
              <a:rPr sz="3600" spc="-105" dirty="0"/>
              <a:t> </a:t>
            </a:r>
            <a:r>
              <a:rPr sz="3600" dirty="0"/>
              <a:t>CONSUMER  EQUILIBRIUM</a:t>
            </a:r>
          </a:p>
        </p:txBody>
      </p:sp>
      <p:sp>
        <p:nvSpPr>
          <p:cNvPr id="4" name="object 4"/>
          <p:cNvSpPr/>
          <p:nvPr/>
        </p:nvSpPr>
        <p:spPr>
          <a:xfrm>
            <a:off x="201612" y="4040187"/>
            <a:ext cx="393700" cy="1211580"/>
          </a:xfrm>
          <a:custGeom>
            <a:avLst/>
            <a:gdLst/>
            <a:ahLst/>
            <a:cxnLst/>
            <a:rect l="l" t="t" r="r" b="b"/>
            <a:pathLst>
              <a:path w="393700" h="1211579">
                <a:moveTo>
                  <a:pt x="393700" y="0"/>
                </a:moveTo>
                <a:lnTo>
                  <a:pt x="0" y="0"/>
                </a:lnTo>
                <a:lnTo>
                  <a:pt x="0" y="1211262"/>
                </a:lnTo>
                <a:lnTo>
                  <a:pt x="393700" y="1211262"/>
                </a:lnTo>
                <a:lnTo>
                  <a:pt x="393700" y="0"/>
                </a:lnTo>
                <a:close/>
              </a:path>
            </a:pathLst>
          </a:custGeom>
          <a:solidFill>
            <a:srgbClr val="3366FF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60425" y="2743200"/>
            <a:ext cx="4187825" cy="3494404"/>
            <a:chOff x="860425" y="2743200"/>
            <a:chExt cx="4187825" cy="3494404"/>
          </a:xfrm>
        </p:grpSpPr>
        <p:sp>
          <p:nvSpPr>
            <p:cNvPr id="6" name="object 6"/>
            <p:cNvSpPr/>
            <p:nvPr/>
          </p:nvSpPr>
          <p:spPr>
            <a:xfrm>
              <a:off x="879475" y="3694175"/>
              <a:ext cx="3841115" cy="2477135"/>
            </a:xfrm>
            <a:custGeom>
              <a:avLst/>
              <a:gdLst/>
              <a:ahLst/>
              <a:cxnLst/>
              <a:rect l="l" t="t" r="r" b="b"/>
              <a:pathLst>
                <a:path w="3841115" h="2477135">
                  <a:moveTo>
                    <a:pt x="0" y="0"/>
                  </a:moveTo>
                  <a:lnTo>
                    <a:pt x="0" y="2476512"/>
                  </a:lnTo>
                  <a:lnTo>
                    <a:pt x="3841115" y="24765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E9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79475" y="3694175"/>
              <a:ext cx="3841115" cy="2477135"/>
            </a:xfrm>
            <a:custGeom>
              <a:avLst/>
              <a:gdLst/>
              <a:ahLst/>
              <a:cxnLst/>
              <a:rect l="l" t="t" r="r" b="b"/>
              <a:pathLst>
                <a:path w="3841115" h="2477135">
                  <a:moveTo>
                    <a:pt x="0" y="2476512"/>
                  </a:moveTo>
                  <a:lnTo>
                    <a:pt x="3841115" y="2476512"/>
                  </a:lnTo>
                  <a:lnTo>
                    <a:pt x="0" y="0"/>
                  </a:lnTo>
                  <a:lnTo>
                    <a:pt x="0" y="247651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8525" y="3705225"/>
              <a:ext cx="3822700" cy="2444750"/>
            </a:xfrm>
            <a:custGeom>
              <a:avLst/>
              <a:gdLst/>
              <a:ahLst/>
              <a:cxnLst/>
              <a:rect l="l" t="t" r="r" b="b"/>
              <a:pathLst>
                <a:path w="3822700" h="2444750">
                  <a:moveTo>
                    <a:pt x="0" y="0"/>
                  </a:moveTo>
                  <a:lnTo>
                    <a:pt x="3822700" y="2444750"/>
                  </a:lnTo>
                </a:path>
              </a:pathLst>
            </a:custGeom>
            <a:ln w="50800">
              <a:solidFill>
                <a:srgbClr val="0000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8525" y="2781300"/>
              <a:ext cx="4111625" cy="3418204"/>
            </a:xfrm>
            <a:custGeom>
              <a:avLst/>
              <a:gdLst/>
              <a:ahLst/>
              <a:cxnLst/>
              <a:rect l="l" t="t" r="r" b="b"/>
              <a:pathLst>
                <a:path w="4111625" h="3418204">
                  <a:moveTo>
                    <a:pt x="34594" y="0"/>
                  </a:moveTo>
                  <a:lnTo>
                    <a:pt x="34594" y="3417887"/>
                  </a:lnTo>
                </a:path>
                <a:path w="4111625" h="3418204">
                  <a:moveTo>
                    <a:pt x="0" y="3386454"/>
                  </a:moveTo>
                  <a:lnTo>
                    <a:pt x="4111625" y="3386454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4400" y="3197225"/>
              <a:ext cx="3794125" cy="2989580"/>
            </a:xfrm>
            <a:custGeom>
              <a:avLst/>
              <a:gdLst/>
              <a:ahLst/>
              <a:cxnLst/>
              <a:rect l="l" t="t" r="r" b="b"/>
              <a:pathLst>
                <a:path w="3794125" h="2989579">
                  <a:moveTo>
                    <a:pt x="577850" y="2784475"/>
                  </a:moveTo>
                  <a:lnTo>
                    <a:pt x="577850" y="2989262"/>
                  </a:lnTo>
                </a:path>
                <a:path w="3794125" h="2989579">
                  <a:moveTo>
                    <a:pt x="1182751" y="2784475"/>
                  </a:moveTo>
                  <a:lnTo>
                    <a:pt x="1182751" y="2989262"/>
                  </a:lnTo>
                </a:path>
                <a:path w="3794125" h="2989579">
                  <a:moveTo>
                    <a:pt x="1803400" y="2784475"/>
                  </a:moveTo>
                  <a:lnTo>
                    <a:pt x="1803400" y="2989262"/>
                  </a:lnTo>
                </a:path>
                <a:path w="3794125" h="2989579">
                  <a:moveTo>
                    <a:pt x="2466975" y="2784475"/>
                  </a:moveTo>
                  <a:lnTo>
                    <a:pt x="2466975" y="2989262"/>
                  </a:lnTo>
                </a:path>
                <a:path w="3794125" h="2989579">
                  <a:moveTo>
                    <a:pt x="3101975" y="2784475"/>
                  </a:moveTo>
                  <a:lnTo>
                    <a:pt x="3101975" y="2989262"/>
                  </a:lnTo>
                </a:path>
                <a:path w="3794125" h="2989579">
                  <a:moveTo>
                    <a:pt x="3794125" y="2784475"/>
                  </a:moveTo>
                  <a:lnTo>
                    <a:pt x="3794125" y="2989262"/>
                  </a:lnTo>
                </a:path>
                <a:path w="3794125" h="2989579">
                  <a:moveTo>
                    <a:pt x="0" y="0"/>
                  </a:moveTo>
                  <a:lnTo>
                    <a:pt x="200025" y="0"/>
                  </a:lnTo>
                </a:path>
                <a:path w="3794125" h="2989579">
                  <a:moveTo>
                    <a:pt x="0" y="1058926"/>
                  </a:moveTo>
                  <a:lnTo>
                    <a:pt x="200025" y="1058926"/>
                  </a:lnTo>
                </a:path>
                <a:path w="3794125" h="2989579">
                  <a:moveTo>
                    <a:pt x="0" y="1603120"/>
                  </a:moveTo>
                  <a:lnTo>
                    <a:pt x="200025" y="1603120"/>
                  </a:lnTo>
                </a:path>
                <a:path w="3794125" h="2989579">
                  <a:moveTo>
                    <a:pt x="0" y="2066671"/>
                  </a:moveTo>
                  <a:lnTo>
                    <a:pt x="200025" y="2066671"/>
                  </a:lnTo>
                </a:path>
                <a:path w="3794125" h="2989579">
                  <a:moveTo>
                    <a:pt x="0" y="2608262"/>
                  </a:moveTo>
                  <a:lnTo>
                    <a:pt x="200025" y="2608262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49791" y="4115541"/>
            <a:ext cx="310515" cy="10598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15"/>
              </a:lnSpc>
            </a:pPr>
            <a:r>
              <a:rPr sz="2000" b="1" dirty="0">
                <a:latin typeface="Arial"/>
                <a:cs typeface="Arial"/>
              </a:rPr>
              <a:t>Oranges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41700" y="6491287"/>
            <a:ext cx="1028700" cy="367030"/>
          </a:xfrm>
          <a:custGeom>
            <a:avLst/>
            <a:gdLst/>
            <a:ahLst/>
            <a:cxnLst/>
            <a:rect l="l" t="t" r="r" b="b"/>
            <a:pathLst>
              <a:path w="1028700" h="367029">
                <a:moveTo>
                  <a:pt x="1028700" y="0"/>
                </a:moveTo>
                <a:lnTo>
                  <a:pt x="0" y="0"/>
                </a:lnTo>
                <a:lnTo>
                  <a:pt x="0" y="366710"/>
                </a:lnTo>
                <a:lnTo>
                  <a:pt x="1028700" y="366710"/>
                </a:lnTo>
                <a:lnTo>
                  <a:pt x="1028700" y="0"/>
                </a:lnTo>
                <a:close/>
              </a:path>
            </a:pathLst>
          </a:custGeom>
          <a:solidFill>
            <a:srgbClr val="3366FF">
              <a:alpha val="2196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519932" y="6516725"/>
            <a:ext cx="87439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Apples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3765296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8423" y="4099966"/>
            <a:ext cx="180975" cy="220535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3652" y="5373420"/>
            <a:ext cx="3482340" cy="12663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chemeClr val="bg1"/>
                </a:solidFill>
                <a:latin typeface="Arial"/>
                <a:cs typeface="Arial"/>
              </a:rPr>
              <a:t>(Attainable)</a:t>
            </a:r>
            <a:endParaRPr sz="280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Arial"/>
              <a:cs typeface="Arial"/>
            </a:endParaRPr>
          </a:p>
          <a:p>
            <a:pPr marL="283845">
              <a:lnSpc>
                <a:spcPct val="100000"/>
              </a:lnSpc>
              <a:spcBef>
                <a:spcPts val="5"/>
              </a:spcBef>
              <a:tabLst>
                <a:tab pos="903605" algn="l"/>
                <a:tab pos="1526540" algn="l"/>
                <a:tab pos="2225040" algn="l"/>
                <a:tab pos="2768600" algn="l"/>
                <a:tab pos="3314065" algn="l"/>
              </a:tabLst>
            </a:pPr>
            <a:r>
              <a:rPr sz="2200" b="1" spc="-5" dirty="0">
                <a:latin typeface="Arial"/>
                <a:cs typeface="Arial"/>
              </a:rPr>
              <a:t>1	2	3	4	5	6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201737" y="1478025"/>
            <a:ext cx="7625080" cy="4265930"/>
            <a:chOff x="1201737" y="1478025"/>
            <a:chExt cx="7625080" cy="4265930"/>
          </a:xfrm>
        </p:grpSpPr>
        <p:sp>
          <p:nvSpPr>
            <p:cNvPr id="18" name="object 18"/>
            <p:cNvSpPr/>
            <p:nvPr/>
          </p:nvSpPr>
          <p:spPr>
            <a:xfrm>
              <a:off x="2115947" y="2728467"/>
              <a:ext cx="2402840" cy="1869439"/>
            </a:xfrm>
            <a:custGeom>
              <a:avLst/>
              <a:gdLst/>
              <a:ahLst/>
              <a:cxnLst/>
              <a:rect l="l" t="t" r="r" b="b"/>
              <a:pathLst>
                <a:path w="2402840" h="1869439">
                  <a:moveTo>
                    <a:pt x="291210" y="0"/>
                  </a:moveTo>
                  <a:lnTo>
                    <a:pt x="0" y="425831"/>
                  </a:lnTo>
                  <a:lnTo>
                    <a:pt x="2111120" y="1869440"/>
                  </a:lnTo>
                  <a:lnTo>
                    <a:pt x="2402331" y="1443482"/>
                  </a:lnTo>
                  <a:lnTo>
                    <a:pt x="291210" y="0"/>
                  </a:lnTo>
                  <a:close/>
                </a:path>
              </a:pathLst>
            </a:custGeom>
            <a:solidFill>
              <a:srgbClr val="FFFF00">
                <a:alpha val="1882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279396" y="2936620"/>
              <a:ext cx="2024380" cy="1524000"/>
            </a:xfrm>
            <a:custGeom>
              <a:avLst/>
              <a:gdLst/>
              <a:ahLst/>
              <a:cxnLst/>
              <a:rect l="l" t="t" r="r" b="b"/>
              <a:pathLst>
                <a:path w="2024379" h="1524000">
                  <a:moveTo>
                    <a:pt x="1996948" y="1231899"/>
                  </a:moveTo>
                  <a:lnTo>
                    <a:pt x="1985994" y="1282699"/>
                  </a:lnTo>
                  <a:lnTo>
                    <a:pt x="1973326" y="1333499"/>
                  </a:lnTo>
                  <a:lnTo>
                    <a:pt x="1957451" y="1358899"/>
                  </a:lnTo>
                  <a:lnTo>
                    <a:pt x="1947644" y="1384299"/>
                  </a:lnTo>
                  <a:lnTo>
                    <a:pt x="1936623" y="1396999"/>
                  </a:lnTo>
                  <a:lnTo>
                    <a:pt x="1930812" y="1409699"/>
                  </a:lnTo>
                  <a:lnTo>
                    <a:pt x="1924812" y="1409699"/>
                  </a:lnTo>
                  <a:lnTo>
                    <a:pt x="1918620" y="1422399"/>
                  </a:lnTo>
                  <a:lnTo>
                    <a:pt x="1912239" y="1435099"/>
                  </a:lnTo>
                  <a:lnTo>
                    <a:pt x="1905549" y="1435099"/>
                  </a:lnTo>
                  <a:lnTo>
                    <a:pt x="1898443" y="1447799"/>
                  </a:lnTo>
                  <a:lnTo>
                    <a:pt x="1890932" y="1447799"/>
                  </a:lnTo>
                  <a:lnTo>
                    <a:pt x="1883029" y="1460499"/>
                  </a:lnTo>
                  <a:lnTo>
                    <a:pt x="1874998" y="1460499"/>
                  </a:lnTo>
                  <a:lnTo>
                    <a:pt x="1867265" y="1473199"/>
                  </a:lnTo>
                  <a:lnTo>
                    <a:pt x="1859793" y="1473199"/>
                  </a:lnTo>
                  <a:lnTo>
                    <a:pt x="1852549" y="1485899"/>
                  </a:lnTo>
                  <a:lnTo>
                    <a:pt x="1844547" y="1485899"/>
                  </a:lnTo>
                  <a:lnTo>
                    <a:pt x="1834642" y="1498599"/>
                  </a:lnTo>
                  <a:lnTo>
                    <a:pt x="1822831" y="1498599"/>
                  </a:lnTo>
                  <a:lnTo>
                    <a:pt x="1809115" y="1511299"/>
                  </a:lnTo>
                  <a:lnTo>
                    <a:pt x="1836928" y="1523999"/>
                  </a:lnTo>
                  <a:lnTo>
                    <a:pt x="1861167" y="1523999"/>
                  </a:lnTo>
                  <a:lnTo>
                    <a:pt x="1883775" y="1511299"/>
                  </a:lnTo>
                  <a:lnTo>
                    <a:pt x="1904740" y="1498599"/>
                  </a:lnTo>
                  <a:lnTo>
                    <a:pt x="1924050" y="1473199"/>
                  </a:lnTo>
                  <a:lnTo>
                    <a:pt x="1939669" y="1460499"/>
                  </a:lnTo>
                  <a:lnTo>
                    <a:pt x="1953752" y="1447799"/>
                  </a:lnTo>
                  <a:lnTo>
                    <a:pt x="1966287" y="1435099"/>
                  </a:lnTo>
                  <a:lnTo>
                    <a:pt x="1977263" y="1422399"/>
                  </a:lnTo>
                  <a:lnTo>
                    <a:pt x="1988647" y="1396999"/>
                  </a:lnTo>
                  <a:lnTo>
                    <a:pt x="1998424" y="1384299"/>
                  </a:lnTo>
                  <a:lnTo>
                    <a:pt x="2006605" y="1358899"/>
                  </a:lnTo>
                  <a:lnTo>
                    <a:pt x="2013204" y="1346199"/>
                  </a:lnTo>
                  <a:lnTo>
                    <a:pt x="2018252" y="1320799"/>
                  </a:lnTo>
                  <a:lnTo>
                    <a:pt x="2021776" y="1295399"/>
                  </a:lnTo>
                  <a:lnTo>
                    <a:pt x="2023776" y="1282699"/>
                  </a:lnTo>
                  <a:lnTo>
                    <a:pt x="2024253" y="1257299"/>
                  </a:lnTo>
                  <a:lnTo>
                    <a:pt x="1996948" y="1231899"/>
                  </a:lnTo>
                  <a:close/>
                </a:path>
                <a:path w="2024379" h="1524000">
                  <a:moveTo>
                    <a:pt x="1843942" y="1396999"/>
                  </a:moveTo>
                  <a:lnTo>
                    <a:pt x="1771022" y="1396999"/>
                  </a:lnTo>
                  <a:lnTo>
                    <a:pt x="1783429" y="1409699"/>
                  </a:lnTo>
                  <a:lnTo>
                    <a:pt x="1832213" y="1409699"/>
                  </a:lnTo>
                  <a:lnTo>
                    <a:pt x="1843942" y="1396999"/>
                  </a:lnTo>
                  <a:close/>
                </a:path>
                <a:path w="2024379" h="1524000">
                  <a:moveTo>
                    <a:pt x="1847830" y="1219199"/>
                  </a:moveTo>
                  <a:lnTo>
                    <a:pt x="1781952" y="1219199"/>
                  </a:lnTo>
                  <a:lnTo>
                    <a:pt x="1766379" y="1231899"/>
                  </a:lnTo>
                  <a:lnTo>
                    <a:pt x="1751853" y="1244599"/>
                  </a:lnTo>
                  <a:lnTo>
                    <a:pt x="1738376" y="1257299"/>
                  </a:lnTo>
                  <a:lnTo>
                    <a:pt x="1728942" y="1282699"/>
                  </a:lnTo>
                  <a:lnTo>
                    <a:pt x="1722342" y="1295399"/>
                  </a:lnTo>
                  <a:lnTo>
                    <a:pt x="1718552" y="1308099"/>
                  </a:lnTo>
                  <a:lnTo>
                    <a:pt x="1717548" y="1320799"/>
                  </a:lnTo>
                  <a:lnTo>
                    <a:pt x="1720617" y="1346199"/>
                  </a:lnTo>
                  <a:lnTo>
                    <a:pt x="1728485" y="1358899"/>
                  </a:lnTo>
                  <a:lnTo>
                    <a:pt x="1741140" y="1371599"/>
                  </a:lnTo>
                  <a:lnTo>
                    <a:pt x="1758569" y="1396999"/>
                  </a:lnTo>
                  <a:lnTo>
                    <a:pt x="1855470" y="1396999"/>
                  </a:lnTo>
                  <a:lnTo>
                    <a:pt x="1831848" y="1371599"/>
                  </a:lnTo>
                  <a:lnTo>
                    <a:pt x="1785874" y="1371599"/>
                  </a:lnTo>
                  <a:lnTo>
                    <a:pt x="1779524" y="1358899"/>
                  </a:lnTo>
                  <a:lnTo>
                    <a:pt x="1773285" y="1358899"/>
                  </a:lnTo>
                  <a:lnTo>
                    <a:pt x="1768475" y="1346199"/>
                  </a:lnTo>
                  <a:lnTo>
                    <a:pt x="1765093" y="1346199"/>
                  </a:lnTo>
                  <a:lnTo>
                    <a:pt x="1763141" y="1333499"/>
                  </a:lnTo>
                  <a:lnTo>
                    <a:pt x="1762785" y="1333499"/>
                  </a:lnTo>
                  <a:lnTo>
                    <a:pt x="1764204" y="1320799"/>
                  </a:lnTo>
                  <a:lnTo>
                    <a:pt x="1767409" y="1308099"/>
                  </a:lnTo>
                  <a:lnTo>
                    <a:pt x="1772412" y="1295399"/>
                  </a:lnTo>
                  <a:lnTo>
                    <a:pt x="1810004" y="1295399"/>
                  </a:lnTo>
                  <a:lnTo>
                    <a:pt x="1789938" y="1282699"/>
                  </a:lnTo>
                  <a:lnTo>
                    <a:pt x="1795795" y="1269999"/>
                  </a:lnTo>
                  <a:lnTo>
                    <a:pt x="1802130" y="1269999"/>
                  </a:lnTo>
                  <a:lnTo>
                    <a:pt x="1808940" y="1257299"/>
                  </a:lnTo>
                  <a:lnTo>
                    <a:pt x="1889696" y="1257299"/>
                  </a:lnTo>
                  <a:lnTo>
                    <a:pt x="1878314" y="1244599"/>
                  </a:lnTo>
                  <a:lnTo>
                    <a:pt x="1863217" y="1231899"/>
                  </a:lnTo>
                  <a:lnTo>
                    <a:pt x="1847830" y="1219199"/>
                  </a:lnTo>
                  <a:close/>
                </a:path>
                <a:path w="2024379" h="1524000">
                  <a:moveTo>
                    <a:pt x="1820037" y="1358899"/>
                  </a:moveTo>
                  <a:lnTo>
                    <a:pt x="1812544" y="1358899"/>
                  </a:lnTo>
                  <a:lnTo>
                    <a:pt x="1805558" y="1371599"/>
                  </a:lnTo>
                  <a:lnTo>
                    <a:pt x="1831848" y="1371599"/>
                  </a:lnTo>
                  <a:lnTo>
                    <a:pt x="1820037" y="1358899"/>
                  </a:lnTo>
                  <a:close/>
                </a:path>
                <a:path w="2024379" h="1524000">
                  <a:moveTo>
                    <a:pt x="1810004" y="1295399"/>
                  </a:moveTo>
                  <a:lnTo>
                    <a:pt x="1772412" y="1295399"/>
                  </a:lnTo>
                  <a:lnTo>
                    <a:pt x="1873250" y="1371599"/>
                  </a:lnTo>
                  <a:lnTo>
                    <a:pt x="1887154" y="1346199"/>
                  </a:lnTo>
                  <a:lnTo>
                    <a:pt x="1896475" y="1320799"/>
                  </a:lnTo>
                  <a:lnTo>
                    <a:pt x="1850136" y="1320799"/>
                  </a:lnTo>
                  <a:lnTo>
                    <a:pt x="1810004" y="1295399"/>
                  </a:lnTo>
                  <a:close/>
                </a:path>
                <a:path w="2024379" h="1524000">
                  <a:moveTo>
                    <a:pt x="1760601" y="1079499"/>
                  </a:moveTo>
                  <a:lnTo>
                    <a:pt x="1617091" y="1295399"/>
                  </a:lnTo>
                  <a:lnTo>
                    <a:pt x="1657350" y="1320799"/>
                  </a:lnTo>
                  <a:lnTo>
                    <a:pt x="1800859" y="1104899"/>
                  </a:lnTo>
                  <a:lnTo>
                    <a:pt x="1760601" y="1079499"/>
                  </a:lnTo>
                  <a:close/>
                </a:path>
                <a:path w="2024379" h="1524000">
                  <a:moveTo>
                    <a:pt x="1889696" y="1257299"/>
                  </a:moveTo>
                  <a:lnTo>
                    <a:pt x="1844548" y="1257299"/>
                  </a:lnTo>
                  <a:lnTo>
                    <a:pt x="1850100" y="1269999"/>
                  </a:lnTo>
                  <a:lnTo>
                    <a:pt x="1854390" y="1269999"/>
                  </a:lnTo>
                  <a:lnTo>
                    <a:pt x="1857442" y="1282699"/>
                  </a:lnTo>
                  <a:lnTo>
                    <a:pt x="1859280" y="1282699"/>
                  </a:lnTo>
                  <a:lnTo>
                    <a:pt x="1859565" y="1295399"/>
                  </a:lnTo>
                  <a:lnTo>
                    <a:pt x="1858137" y="1295399"/>
                  </a:lnTo>
                  <a:lnTo>
                    <a:pt x="1854993" y="1308099"/>
                  </a:lnTo>
                  <a:lnTo>
                    <a:pt x="1850136" y="1320799"/>
                  </a:lnTo>
                  <a:lnTo>
                    <a:pt x="1896475" y="1320799"/>
                  </a:lnTo>
                  <a:lnTo>
                    <a:pt x="1901199" y="1308099"/>
                  </a:lnTo>
                  <a:lnTo>
                    <a:pt x="1901317" y="1282699"/>
                  </a:lnTo>
                  <a:lnTo>
                    <a:pt x="1897364" y="1269999"/>
                  </a:lnTo>
                  <a:lnTo>
                    <a:pt x="1889696" y="1257299"/>
                  </a:lnTo>
                  <a:close/>
                </a:path>
                <a:path w="2024379" h="1524000">
                  <a:moveTo>
                    <a:pt x="1578737" y="1231899"/>
                  </a:moveTo>
                  <a:lnTo>
                    <a:pt x="1532945" y="1231899"/>
                  </a:lnTo>
                  <a:lnTo>
                    <a:pt x="1547399" y="1244599"/>
                  </a:lnTo>
                  <a:lnTo>
                    <a:pt x="1562663" y="1244599"/>
                  </a:lnTo>
                  <a:lnTo>
                    <a:pt x="1578737" y="1231899"/>
                  </a:lnTo>
                  <a:close/>
                </a:path>
                <a:path w="2024379" h="1524000">
                  <a:moveTo>
                    <a:pt x="1639810" y="1079499"/>
                  </a:moveTo>
                  <a:lnTo>
                    <a:pt x="1580467" y="1079499"/>
                  </a:lnTo>
                  <a:lnTo>
                    <a:pt x="1588220" y="1092199"/>
                  </a:lnTo>
                  <a:lnTo>
                    <a:pt x="1602150" y="1092199"/>
                  </a:lnTo>
                  <a:lnTo>
                    <a:pt x="1607042" y="1104899"/>
                  </a:lnTo>
                  <a:lnTo>
                    <a:pt x="1610290" y="1117599"/>
                  </a:lnTo>
                  <a:lnTo>
                    <a:pt x="1611883" y="1117599"/>
                  </a:lnTo>
                  <a:lnTo>
                    <a:pt x="1611451" y="1130299"/>
                  </a:lnTo>
                  <a:lnTo>
                    <a:pt x="1608613" y="1142999"/>
                  </a:lnTo>
                  <a:lnTo>
                    <a:pt x="1603347" y="1155699"/>
                  </a:lnTo>
                  <a:lnTo>
                    <a:pt x="1595628" y="1168399"/>
                  </a:lnTo>
                  <a:lnTo>
                    <a:pt x="1587222" y="1181099"/>
                  </a:lnTo>
                  <a:lnTo>
                    <a:pt x="1578768" y="1181099"/>
                  </a:lnTo>
                  <a:lnTo>
                    <a:pt x="1570267" y="1193799"/>
                  </a:lnTo>
                  <a:lnTo>
                    <a:pt x="1494474" y="1193799"/>
                  </a:lnTo>
                  <a:lnTo>
                    <a:pt x="1498092" y="1206499"/>
                  </a:lnTo>
                  <a:lnTo>
                    <a:pt x="1502495" y="1206499"/>
                  </a:lnTo>
                  <a:lnTo>
                    <a:pt x="1507505" y="1219199"/>
                  </a:lnTo>
                  <a:lnTo>
                    <a:pt x="1513111" y="1219199"/>
                  </a:lnTo>
                  <a:lnTo>
                    <a:pt x="1519301" y="1231899"/>
                  </a:lnTo>
                  <a:lnTo>
                    <a:pt x="1594812" y="1231899"/>
                  </a:lnTo>
                  <a:lnTo>
                    <a:pt x="1610090" y="1219199"/>
                  </a:lnTo>
                  <a:lnTo>
                    <a:pt x="1624582" y="1206499"/>
                  </a:lnTo>
                  <a:lnTo>
                    <a:pt x="1638300" y="1193799"/>
                  </a:lnTo>
                  <a:lnTo>
                    <a:pt x="1649275" y="1168399"/>
                  </a:lnTo>
                  <a:lnTo>
                    <a:pt x="1656476" y="1155699"/>
                  </a:lnTo>
                  <a:lnTo>
                    <a:pt x="1659891" y="1130299"/>
                  </a:lnTo>
                  <a:lnTo>
                    <a:pt x="1659508" y="1117599"/>
                  </a:lnTo>
                  <a:lnTo>
                    <a:pt x="1655863" y="1104899"/>
                  </a:lnTo>
                  <a:lnTo>
                    <a:pt x="1649301" y="1092199"/>
                  </a:lnTo>
                  <a:lnTo>
                    <a:pt x="1639810" y="1079499"/>
                  </a:lnTo>
                  <a:close/>
                </a:path>
                <a:path w="2024379" h="1524000">
                  <a:moveTo>
                    <a:pt x="1580261" y="952499"/>
                  </a:moveTo>
                  <a:lnTo>
                    <a:pt x="1436751" y="1168399"/>
                  </a:lnTo>
                  <a:lnTo>
                    <a:pt x="1474089" y="1193799"/>
                  </a:lnTo>
                  <a:lnTo>
                    <a:pt x="1489456" y="1168399"/>
                  </a:lnTo>
                  <a:lnTo>
                    <a:pt x="1515381" y="1168399"/>
                  </a:lnTo>
                  <a:lnTo>
                    <a:pt x="1514475" y="1155699"/>
                  </a:lnTo>
                  <a:lnTo>
                    <a:pt x="1515643" y="1142999"/>
                  </a:lnTo>
                  <a:lnTo>
                    <a:pt x="1518777" y="1130299"/>
                  </a:lnTo>
                  <a:lnTo>
                    <a:pt x="1523886" y="1130299"/>
                  </a:lnTo>
                  <a:lnTo>
                    <a:pt x="1530984" y="1117599"/>
                  </a:lnTo>
                  <a:lnTo>
                    <a:pt x="1538892" y="1104899"/>
                  </a:lnTo>
                  <a:lnTo>
                    <a:pt x="1547002" y="1092199"/>
                  </a:lnTo>
                  <a:lnTo>
                    <a:pt x="1563878" y="1092199"/>
                  </a:lnTo>
                  <a:lnTo>
                    <a:pt x="1572357" y="1079499"/>
                  </a:lnTo>
                  <a:lnTo>
                    <a:pt x="1639810" y="1079499"/>
                  </a:lnTo>
                  <a:lnTo>
                    <a:pt x="1627378" y="1066799"/>
                  </a:lnTo>
                  <a:lnTo>
                    <a:pt x="1614158" y="1066799"/>
                  </a:lnTo>
                  <a:lnTo>
                    <a:pt x="1600009" y="1054099"/>
                  </a:lnTo>
                  <a:lnTo>
                    <a:pt x="1568831" y="1054099"/>
                  </a:lnTo>
                  <a:lnTo>
                    <a:pt x="1620520" y="977899"/>
                  </a:lnTo>
                  <a:lnTo>
                    <a:pt x="1580261" y="952499"/>
                  </a:lnTo>
                  <a:close/>
                </a:path>
                <a:path w="2024379" h="1524000">
                  <a:moveTo>
                    <a:pt x="1518491" y="1168399"/>
                  </a:moveTo>
                  <a:lnTo>
                    <a:pt x="1489456" y="1168399"/>
                  </a:lnTo>
                  <a:lnTo>
                    <a:pt x="1490144" y="1181099"/>
                  </a:lnTo>
                  <a:lnTo>
                    <a:pt x="1491821" y="1193799"/>
                  </a:lnTo>
                  <a:lnTo>
                    <a:pt x="1531366" y="1193799"/>
                  </a:lnTo>
                  <a:lnTo>
                    <a:pt x="1523815" y="1181099"/>
                  </a:lnTo>
                  <a:lnTo>
                    <a:pt x="1518491" y="1168399"/>
                  </a:lnTo>
                  <a:close/>
                </a:path>
                <a:path w="2024379" h="1524000">
                  <a:moveTo>
                    <a:pt x="1413764" y="1117599"/>
                  </a:moveTo>
                  <a:lnTo>
                    <a:pt x="1367282" y="1117599"/>
                  </a:lnTo>
                  <a:lnTo>
                    <a:pt x="1407033" y="1142999"/>
                  </a:lnTo>
                  <a:lnTo>
                    <a:pt x="1408299" y="1142999"/>
                  </a:lnTo>
                  <a:lnTo>
                    <a:pt x="1409827" y="1130299"/>
                  </a:lnTo>
                  <a:lnTo>
                    <a:pt x="1411640" y="1130299"/>
                  </a:lnTo>
                  <a:lnTo>
                    <a:pt x="1413764" y="1117599"/>
                  </a:lnTo>
                  <a:close/>
                </a:path>
                <a:path w="2024379" h="1524000">
                  <a:moveTo>
                    <a:pt x="1420622" y="1104899"/>
                  </a:moveTo>
                  <a:lnTo>
                    <a:pt x="1369441" y="1104899"/>
                  </a:lnTo>
                  <a:lnTo>
                    <a:pt x="1368044" y="1117599"/>
                  </a:lnTo>
                  <a:lnTo>
                    <a:pt x="1416621" y="1117599"/>
                  </a:lnTo>
                  <a:lnTo>
                    <a:pt x="1420622" y="1104899"/>
                  </a:lnTo>
                  <a:close/>
                </a:path>
                <a:path w="2024379" h="1524000">
                  <a:moveTo>
                    <a:pt x="1373378" y="1092199"/>
                  </a:moveTo>
                  <a:lnTo>
                    <a:pt x="1340993" y="1092199"/>
                  </a:lnTo>
                  <a:lnTo>
                    <a:pt x="1348732" y="1104899"/>
                  </a:lnTo>
                  <a:lnTo>
                    <a:pt x="1364924" y="1104899"/>
                  </a:lnTo>
                  <a:lnTo>
                    <a:pt x="1373378" y="1092199"/>
                  </a:lnTo>
                  <a:close/>
                </a:path>
                <a:path w="2024379" h="1524000">
                  <a:moveTo>
                    <a:pt x="1408223" y="1003299"/>
                  </a:moveTo>
                  <a:lnTo>
                    <a:pt x="1292733" y="1003299"/>
                  </a:lnTo>
                  <a:lnTo>
                    <a:pt x="1287206" y="1015999"/>
                  </a:lnTo>
                  <a:lnTo>
                    <a:pt x="1283954" y="1028699"/>
                  </a:lnTo>
                  <a:lnTo>
                    <a:pt x="1282963" y="1041399"/>
                  </a:lnTo>
                  <a:lnTo>
                    <a:pt x="1284224" y="1054099"/>
                  </a:lnTo>
                  <a:lnTo>
                    <a:pt x="1287845" y="1054099"/>
                  </a:lnTo>
                  <a:lnTo>
                    <a:pt x="1293764" y="1066799"/>
                  </a:lnTo>
                  <a:lnTo>
                    <a:pt x="1301994" y="1079499"/>
                  </a:lnTo>
                  <a:lnTo>
                    <a:pt x="1312545" y="1092199"/>
                  </a:lnTo>
                  <a:lnTo>
                    <a:pt x="1373378" y="1092199"/>
                  </a:lnTo>
                  <a:lnTo>
                    <a:pt x="1373124" y="1104899"/>
                  </a:lnTo>
                  <a:lnTo>
                    <a:pt x="1425765" y="1104899"/>
                  </a:lnTo>
                  <a:lnTo>
                    <a:pt x="1432052" y="1092199"/>
                  </a:lnTo>
                  <a:lnTo>
                    <a:pt x="1440180" y="1079499"/>
                  </a:lnTo>
                  <a:lnTo>
                    <a:pt x="1369568" y="1079499"/>
                  </a:lnTo>
                  <a:lnTo>
                    <a:pt x="1362452" y="1066799"/>
                  </a:lnTo>
                  <a:lnTo>
                    <a:pt x="1337437" y="1066799"/>
                  </a:lnTo>
                  <a:lnTo>
                    <a:pt x="1333500" y="1054099"/>
                  </a:lnTo>
                  <a:lnTo>
                    <a:pt x="1330706" y="1041399"/>
                  </a:lnTo>
                  <a:lnTo>
                    <a:pt x="1331976" y="1041399"/>
                  </a:lnTo>
                  <a:lnTo>
                    <a:pt x="1335786" y="1028699"/>
                  </a:lnTo>
                  <a:lnTo>
                    <a:pt x="1339723" y="1028699"/>
                  </a:lnTo>
                  <a:lnTo>
                    <a:pt x="1345565" y="1015999"/>
                  </a:lnTo>
                  <a:lnTo>
                    <a:pt x="1418572" y="1015999"/>
                  </a:lnTo>
                  <a:lnTo>
                    <a:pt x="1408223" y="1003299"/>
                  </a:lnTo>
                  <a:close/>
                </a:path>
                <a:path w="2024379" h="1524000">
                  <a:moveTo>
                    <a:pt x="1478359" y="1015999"/>
                  </a:moveTo>
                  <a:lnTo>
                    <a:pt x="1357838" y="1015999"/>
                  </a:lnTo>
                  <a:lnTo>
                    <a:pt x="1363805" y="1028699"/>
                  </a:lnTo>
                  <a:lnTo>
                    <a:pt x="1389058" y="1028699"/>
                  </a:lnTo>
                  <a:lnTo>
                    <a:pt x="1396841" y="1041399"/>
                  </a:lnTo>
                  <a:lnTo>
                    <a:pt x="1408811" y="1041399"/>
                  </a:lnTo>
                  <a:lnTo>
                    <a:pt x="1403223" y="1054099"/>
                  </a:lnTo>
                  <a:lnTo>
                    <a:pt x="1396619" y="1054099"/>
                  </a:lnTo>
                  <a:lnTo>
                    <a:pt x="1391666" y="1066799"/>
                  </a:lnTo>
                  <a:lnTo>
                    <a:pt x="1376933" y="1066799"/>
                  </a:lnTo>
                  <a:lnTo>
                    <a:pt x="1369568" y="1079499"/>
                  </a:lnTo>
                  <a:lnTo>
                    <a:pt x="1440180" y="1079499"/>
                  </a:lnTo>
                  <a:lnTo>
                    <a:pt x="1464564" y="1041399"/>
                  </a:lnTo>
                  <a:lnTo>
                    <a:pt x="1472491" y="1028699"/>
                  </a:lnTo>
                  <a:lnTo>
                    <a:pt x="1478359" y="1015999"/>
                  </a:lnTo>
                  <a:close/>
                </a:path>
                <a:path w="2024379" h="1524000">
                  <a:moveTo>
                    <a:pt x="1315974" y="863599"/>
                  </a:moveTo>
                  <a:lnTo>
                    <a:pt x="1263904" y="863599"/>
                  </a:lnTo>
                  <a:lnTo>
                    <a:pt x="1265936" y="876299"/>
                  </a:lnTo>
                  <a:lnTo>
                    <a:pt x="1267968" y="876299"/>
                  </a:lnTo>
                  <a:lnTo>
                    <a:pt x="1268221" y="888999"/>
                  </a:lnTo>
                  <a:lnTo>
                    <a:pt x="1264521" y="888999"/>
                  </a:lnTo>
                  <a:lnTo>
                    <a:pt x="1260649" y="901699"/>
                  </a:lnTo>
                  <a:lnTo>
                    <a:pt x="1254944" y="914399"/>
                  </a:lnTo>
                  <a:lnTo>
                    <a:pt x="1247394" y="927099"/>
                  </a:lnTo>
                  <a:lnTo>
                    <a:pt x="1194308" y="1003299"/>
                  </a:lnTo>
                  <a:lnTo>
                    <a:pt x="1234567" y="1028699"/>
                  </a:lnTo>
                  <a:lnTo>
                    <a:pt x="1299209" y="927099"/>
                  </a:lnTo>
                  <a:lnTo>
                    <a:pt x="1304732" y="927099"/>
                  </a:lnTo>
                  <a:lnTo>
                    <a:pt x="1309290" y="914399"/>
                  </a:lnTo>
                  <a:lnTo>
                    <a:pt x="1312872" y="914399"/>
                  </a:lnTo>
                  <a:lnTo>
                    <a:pt x="1315466" y="901699"/>
                  </a:lnTo>
                  <a:lnTo>
                    <a:pt x="1318259" y="901699"/>
                  </a:lnTo>
                  <a:lnTo>
                    <a:pt x="1319530" y="888999"/>
                  </a:lnTo>
                  <a:lnTo>
                    <a:pt x="1318768" y="876299"/>
                  </a:lnTo>
                  <a:lnTo>
                    <a:pt x="1315974" y="863599"/>
                  </a:lnTo>
                  <a:close/>
                </a:path>
                <a:path w="2024379" h="1524000">
                  <a:moveTo>
                    <a:pt x="1483893" y="990599"/>
                  </a:moveTo>
                  <a:lnTo>
                    <a:pt x="1436496" y="990599"/>
                  </a:lnTo>
                  <a:lnTo>
                    <a:pt x="1434719" y="1003299"/>
                  </a:lnTo>
                  <a:lnTo>
                    <a:pt x="1429384" y="1015999"/>
                  </a:lnTo>
                  <a:lnTo>
                    <a:pt x="1482155" y="1015999"/>
                  </a:lnTo>
                  <a:lnTo>
                    <a:pt x="1483868" y="1003299"/>
                  </a:lnTo>
                  <a:lnTo>
                    <a:pt x="1483893" y="990599"/>
                  </a:lnTo>
                  <a:close/>
                </a:path>
                <a:path w="2024379" h="1524000">
                  <a:moveTo>
                    <a:pt x="1380870" y="990599"/>
                  </a:moveTo>
                  <a:lnTo>
                    <a:pt x="1302607" y="990599"/>
                  </a:lnTo>
                  <a:lnTo>
                    <a:pt x="1297396" y="1003299"/>
                  </a:lnTo>
                  <a:lnTo>
                    <a:pt x="1395660" y="1003299"/>
                  </a:lnTo>
                  <a:lnTo>
                    <a:pt x="1380870" y="990599"/>
                  </a:lnTo>
                  <a:close/>
                </a:path>
                <a:path w="2024379" h="1524000">
                  <a:moveTo>
                    <a:pt x="1335151" y="977899"/>
                  </a:moveTo>
                  <a:lnTo>
                    <a:pt x="1328102" y="977899"/>
                  </a:lnTo>
                  <a:lnTo>
                    <a:pt x="1321244" y="990599"/>
                  </a:lnTo>
                  <a:lnTo>
                    <a:pt x="1342390" y="990599"/>
                  </a:lnTo>
                  <a:lnTo>
                    <a:pt x="1335151" y="977899"/>
                  </a:lnTo>
                  <a:close/>
                </a:path>
                <a:path w="2024379" h="1524000">
                  <a:moveTo>
                    <a:pt x="1480135" y="977899"/>
                  </a:moveTo>
                  <a:lnTo>
                    <a:pt x="1429258" y="977899"/>
                  </a:lnTo>
                  <a:lnTo>
                    <a:pt x="1432972" y="990599"/>
                  </a:lnTo>
                  <a:lnTo>
                    <a:pt x="1482645" y="990599"/>
                  </a:lnTo>
                  <a:lnTo>
                    <a:pt x="1480135" y="977899"/>
                  </a:lnTo>
                  <a:close/>
                </a:path>
                <a:path w="2024379" h="1524000">
                  <a:moveTo>
                    <a:pt x="1426303" y="927099"/>
                  </a:moveTo>
                  <a:lnTo>
                    <a:pt x="1355955" y="927099"/>
                  </a:lnTo>
                  <a:lnTo>
                    <a:pt x="1345311" y="939799"/>
                  </a:lnTo>
                  <a:lnTo>
                    <a:pt x="1377188" y="965199"/>
                  </a:lnTo>
                  <a:lnTo>
                    <a:pt x="1416684" y="965199"/>
                  </a:lnTo>
                  <a:lnTo>
                    <a:pt x="1423828" y="977899"/>
                  </a:lnTo>
                  <a:lnTo>
                    <a:pt x="1476375" y="977899"/>
                  </a:lnTo>
                  <a:lnTo>
                    <a:pt x="1470852" y="965199"/>
                  </a:lnTo>
                  <a:lnTo>
                    <a:pt x="1463055" y="952499"/>
                  </a:lnTo>
                  <a:lnTo>
                    <a:pt x="1452997" y="952499"/>
                  </a:lnTo>
                  <a:lnTo>
                    <a:pt x="1440688" y="939799"/>
                  </a:lnTo>
                  <a:lnTo>
                    <a:pt x="1426303" y="927099"/>
                  </a:lnTo>
                  <a:close/>
                </a:path>
                <a:path w="2024379" h="1524000">
                  <a:moveTo>
                    <a:pt x="1200023" y="787399"/>
                  </a:moveTo>
                  <a:lnTo>
                    <a:pt x="1096009" y="927099"/>
                  </a:lnTo>
                  <a:lnTo>
                    <a:pt x="1136269" y="965199"/>
                  </a:lnTo>
                  <a:lnTo>
                    <a:pt x="1183386" y="888999"/>
                  </a:lnTo>
                  <a:lnTo>
                    <a:pt x="1191575" y="876299"/>
                  </a:lnTo>
                  <a:lnTo>
                    <a:pt x="1198800" y="876299"/>
                  </a:lnTo>
                  <a:lnTo>
                    <a:pt x="1205049" y="863599"/>
                  </a:lnTo>
                  <a:lnTo>
                    <a:pt x="1210309" y="863599"/>
                  </a:lnTo>
                  <a:lnTo>
                    <a:pt x="1216659" y="850899"/>
                  </a:lnTo>
                  <a:lnTo>
                    <a:pt x="1301718" y="850899"/>
                  </a:lnTo>
                  <a:lnTo>
                    <a:pt x="1296122" y="838199"/>
                  </a:lnTo>
                  <a:lnTo>
                    <a:pt x="1289812" y="838199"/>
                  </a:lnTo>
                  <a:lnTo>
                    <a:pt x="1274216" y="825499"/>
                  </a:lnTo>
                  <a:lnTo>
                    <a:pt x="1222120" y="825499"/>
                  </a:lnTo>
                  <a:lnTo>
                    <a:pt x="1237361" y="812799"/>
                  </a:lnTo>
                  <a:lnTo>
                    <a:pt x="1200023" y="787399"/>
                  </a:lnTo>
                  <a:close/>
                </a:path>
                <a:path w="2024379" h="1524000">
                  <a:moveTo>
                    <a:pt x="1388745" y="914399"/>
                  </a:moveTo>
                  <a:lnTo>
                    <a:pt x="1377672" y="927099"/>
                  </a:lnTo>
                  <a:lnTo>
                    <a:pt x="1400343" y="927099"/>
                  </a:lnTo>
                  <a:lnTo>
                    <a:pt x="1388745" y="914399"/>
                  </a:lnTo>
                  <a:close/>
                </a:path>
                <a:path w="2024379" h="1524000">
                  <a:moveTo>
                    <a:pt x="1118489" y="723899"/>
                  </a:moveTo>
                  <a:lnTo>
                    <a:pt x="1014603" y="876299"/>
                  </a:lnTo>
                  <a:lnTo>
                    <a:pt x="1054734" y="901699"/>
                  </a:lnTo>
                  <a:lnTo>
                    <a:pt x="1158748" y="749299"/>
                  </a:lnTo>
                  <a:lnTo>
                    <a:pt x="1118489" y="723899"/>
                  </a:lnTo>
                  <a:close/>
                </a:path>
                <a:path w="2024379" h="1524000">
                  <a:moveTo>
                    <a:pt x="1306599" y="850899"/>
                  </a:moveTo>
                  <a:lnTo>
                    <a:pt x="1247775" y="850899"/>
                  </a:lnTo>
                  <a:lnTo>
                    <a:pt x="1260094" y="863599"/>
                  </a:lnTo>
                  <a:lnTo>
                    <a:pt x="1310767" y="863599"/>
                  </a:lnTo>
                  <a:lnTo>
                    <a:pt x="1306599" y="850899"/>
                  </a:lnTo>
                  <a:close/>
                </a:path>
                <a:path w="2024379" h="1524000">
                  <a:moveTo>
                    <a:pt x="989838" y="825499"/>
                  </a:moveTo>
                  <a:lnTo>
                    <a:pt x="943356" y="825499"/>
                  </a:lnTo>
                  <a:lnTo>
                    <a:pt x="983107" y="850899"/>
                  </a:lnTo>
                  <a:lnTo>
                    <a:pt x="984319" y="850899"/>
                  </a:lnTo>
                  <a:lnTo>
                    <a:pt x="985853" y="838199"/>
                  </a:lnTo>
                  <a:lnTo>
                    <a:pt x="987696" y="838199"/>
                  </a:lnTo>
                  <a:lnTo>
                    <a:pt x="989838" y="825499"/>
                  </a:lnTo>
                  <a:close/>
                </a:path>
                <a:path w="2024379" h="1524000">
                  <a:moveTo>
                    <a:pt x="996696" y="812799"/>
                  </a:moveTo>
                  <a:lnTo>
                    <a:pt x="947547" y="812799"/>
                  </a:lnTo>
                  <a:lnTo>
                    <a:pt x="945515" y="825499"/>
                  </a:lnTo>
                  <a:lnTo>
                    <a:pt x="992695" y="825499"/>
                  </a:lnTo>
                  <a:lnTo>
                    <a:pt x="996696" y="812799"/>
                  </a:lnTo>
                  <a:close/>
                </a:path>
                <a:path w="2024379" h="1524000">
                  <a:moveTo>
                    <a:pt x="925675" y="774699"/>
                  </a:moveTo>
                  <a:lnTo>
                    <a:pt x="869791" y="774699"/>
                  </a:lnTo>
                  <a:lnTo>
                    <a:pt x="878050" y="787399"/>
                  </a:lnTo>
                  <a:lnTo>
                    <a:pt x="888619" y="800099"/>
                  </a:lnTo>
                  <a:lnTo>
                    <a:pt x="902366" y="800099"/>
                  </a:lnTo>
                  <a:lnTo>
                    <a:pt x="909585" y="812799"/>
                  </a:lnTo>
                  <a:lnTo>
                    <a:pt x="1001839" y="812799"/>
                  </a:lnTo>
                  <a:lnTo>
                    <a:pt x="1008126" y="800099"/>
                  </a:lnTo>
                  <a:lnTo>
                    <a:pt x="1016254" y="787399"/>
                  </a:lnTo>
                  <a:lnTo>
                    <a:pt x="931862" y="787399"/>
                  </a:lnTo>
                  <a:lnTo>
                    <a:pt x="925675" y="774699"/>
                  </a:lnTo>
                  <a:close/>
                </a:path>
                <a:path w="2024379" h="1524000">
                  <a:moveTo>
                    <a:pt x="1048565" y="736599"/>
                  </a:moveTo>
                  <a:lnTo>
                    <a:pt x="956056" y="736599"/>
                  </a:lnTo>
                  <a:lnTo>
                    <a:pt x="965076" y="749299"/>
                  </a:lnTo>
                  <a:lnTo>
                    <a:pt x="984757" y="749299"/>
                  </a:lnTo>
                  <a:lnTo>
                    <a:pt x="972693" y="761999"/>
                  </a:lnTo>
                  <a:lnTo>
                    <a:pt x="967740" y="774699"/>
                  </a:lnTo>
                  <a:lnTo>
                    <a:pt x="959231" y="774699"/>
                  </a:lnTo>
                  <a:lnTo>
                    <a:pt x="953008" y="787399"/>
                  </a:lnTo>
                  <a:lnTo>
                    <a:pt x="1016254" y="787399"/>
                  </a:lnTo>
                  <a:lnTo>
                    <a:pt x="1040638" y="749299"/>
                  </a:lnTo>
                  <a:lnTo>
                    <a:pt x="1048565" y="736599"/>
                  </a:lnTo>
                  <a:close/>
                </a:path>
                <a:path w="2024379" h="1524000">
                  <a:moveTo>
                    <a:pt x="971732" y="711199"/>
                  </a:moveTo>
                  <a:lnTo>
                    <a:pt x="868807" y="711199"/>
                  </a:lnTo>
                  <a:lnTo>
                    <a:pt x="863280" y="723899"/>
                  </a:lnTo>
                  <a:lnTo>
                    <a:pt x="860028" y="736599"/>
                  </a:lnTo>
                  <a:lnTo>
                    <a:pt x="859037" y="749299"/>
                  </a:lnTo>
                  <a:lnTo>
                    <a:pt x="860298" y="761999"/>
                  </a:lnTo>
                  <a:lnTo>
                    <a:pt x="863865" y="774699"/>
                  </a:lnTo>
                  <a:lnTo>
                    <a:pt x="913511" y="774699"/>
                  </a:lnTo>
                  <a:lnTo>
                    <a:pt x="909574" y="761999"/>
                  </a:lnTo>
                  <a:lnTo>
                    <a:pt x="906780" y="749299"/>
                  </a:lnTo>
                  <a:lnTo>
                    <a:pt x="908050" y="749299"/>
                  </a:lnTo>
                  <a:lnTo>
                    <a:pt x="911860" y="736599"/>
                  </a:lnTo>
                  <a:lnTo>
                    <a:pt x="1048565" y="736599"/>
                  </a:lnTo>
                  <a:lnTo>
                    <a:pt x="1054433" y="723899"/>
                  </a:lnTo>
                  <a:lnTo>
                    <a:pt x="984281" y="723899"/>
                  </a:lnTo>
                  <a:lnTo>
                    <a:pt x="971732" y="711199"/>
                  </a:lnTo>
                  <a:close/>
                </a:path>
                <a:path w="2024379" h="1524000">
                  <a:moveTo>
                    <a:pt x="845566" y="711199"/>
                  </a:moveTo>
                  <a:lnTo>
                    <a:pt x="774700" y="711199"/>
                  </a:lnTo>
                  <a:lnTo>
                    <a:pt x="778764" y="723899"/>
                  </a:lnTo>
                  <a:lnTo>
                    <a:pt x="791718" y="723899"/>
                  </a:lnTo>
                  <a:lnTo>
                    <a:pt x="800673" y="736599"/>
                  </a:lnTo>
                  <a:lnTo>
                    <a:pt x="809640" y="736599"/>
                  </a:lnTo>
                  <a:lnTo>
                    <a:pt x="818632" y="749299"/>
                  </a:lnTo>
                  <a:lnTo>
                    <a:pt x="827659" y="749299"/>
                  </a:lnTo>
                  <a:lnTo>
                    <a:pt x="845566" y="711199"/>
                  </a:lnTo>
                  <a:close/>
                </a:path>
                <a:path w="2024379" h="1524000">
                  <a:moveTo>
                    <a:pt x="1157986" y="673099"/>
                  </a:moveTo>
                  <a:lnTo>
                    <a:pt x="1132586" y="698499"/>
                  </a:lnTo>
                  <a:lnTo>
                    <a:pt x="1172845" y="736599"/>
                  </a:lnTo>
                  <a:lnTo>
                    <a:pt x="1198245" y="698499"/>
                  </a:lnTo>
                  <a:lnTo>
                    <a:pt x="1157986" y="673099"/>
                  </a:lnTo>
                  <a:close/>
                </a:path>
                <a:path w="2024379" h="1524000">
                  <a:moveTo>
                    <a:pt x="1059942" y="711199"/>
                  </a:moveTo>
                  <a:lnTo>
                    <a:pt x="1010793" y="711199"/>
                  </a:lnTo>
                  <a:lnTo>
                    <a:pt x="1002665" y="723899"/>
                  </a:lnTo>
                  <a:lnTo>
                    <a:pt x="1058229" y="723899"/>
                  </a:lnTo>
                  <a:lnTo>
                    <a:pt x="1059942" y="711199"/>
                  </a:lnTo>
                  <a:close/>
                </a:path>
                <a:path w="2024379" h="1524000">
                  <a:moveTo>
                    <a:pt x="821182" y="685799"/>
                  </a:moveTo>
                  <a:lnTo>
                    <a:pt x="768223" y="685799"/>
                  </a:lnTo>
                  <a:lnTo>
                    <a:pt x="768350" y="698499"/>
                  </a:lnTo>
                  <a:lnTo>
                    <a:pt x="770509" y="711199"/>
                  </a:lnTo>
                  <a:lnTo>
                    <a:pt x="826770" y="711199"/>
                  </a:lnTo>
                  <a:lnTo>
                    <a:pt x="824103" y="698499"/>
                  </a:lnTo>
                  <a:lnTo>
                    <a:pt x="820293" y="698499"/>
                  </a:lnTo>
                  <a:lnTo>
                    <a:pt x="821182" y="685799"/>
                  </a:lnTo>
                  <a:close/>
                </a:path>
                <a:path w="2024379" h="1524000">
                  <a:moveTo>
                    <a:pt x="945628" y="698499"/>
                  </a:moveTo>
                  <a:lnTo>
                    <a:pt x="884416" y="698499"/>
                  </a:lnTo>
                  <a:lnTo>
                    <a:pt x="878681" y="711199"/>
                  </a:lnTo>
                  <a:lnTo>
                    <a:pt x="956945" y="711199"/>
                  </a:lnTo>
                  <a:lnTo>
                    <a:pt x="945628" y="698499"/>
                  </a:lnTo>
                  <a:close/>
                </a:path>
                <a:path w="2024379" h="1524000">
                  <a:moveTo>
                    <a:pt x="1058719" y="698499"/>
                  </a:moveTo>
                  <a:lnTo>
                    <a:pt x="1011046" y="698499"/>
                  </a:lnTo>
                  <a:lnTo>
                    <a:pt x="1012570" y="711199"/>
                  </a:lnTo>
                  <a:lnTo>
                    <a:pt x="1059967" y="711199"/>
                  </a:lnTo>
                  <a:lnTo>
                    <a:pt x="1058719" y="698499"/>
                  </a:lnTo>
                  <a:close/>
                </a:path>
                <a:path w="2024379" h="1524000">
                  <a:moveTo>
                    <a:pt x="1046926" y="673099"/>
                  </a:moveTo>
                  <a:lnTo>
                    <a:pt x="985646" y="673099"/>
                  </a:lnTo>
                  <a:lnTo>
                    <a:pt x="992758" y="685799"/>
                  </a:lnTo>
                  <a:lnTo>
                    <a:pt x="1005332" y="685799"/>
                  </a:lnTo>
                  <a:lnTo>
                    <a:pt x="1009046" y="698499"/>
                  </a:lnTo>
                  <a:lnTo>
                    <a:pt x="1056209" y="698499"/>
                  </a:lnTo>
                  <a:lnTo>
                    <a:pt x="1052449" y="685799"/>
                  </a:lnTo>
                  <a:lnTo>
                    <a:pt x="1046926" y="673099"/>
                  </a:lnTo>
                  <a:close/>
                </a:path>
                <a:path w="2024379" h="1524000">
                  <a:moveTo>
                    <a:pt x="829611" y="673099"/>
                  </a:moveTo>
                  <a:lnTo>
                    <a:pt x="773303" y="673099"/>
                  </a:lnTo>
                  <a:lnTo>
                    <a:pt x="769874" y="685799"/>
                  </a:lnTo>
                  <a:lnTo>
                    <a:pt x="825373" y="685799"/>
                  </a:lnTo>
                  <a:lnTo>
                    <a:pt x="829611" y="673099"/>
                  </a:lnTo>
                  <a:close/>
                </a:path>
                <a:path w="2024379" h="1524000">
                  <a:moveTo>
                    <a:pt x="988933" y="635000"/>
                  </a:moveTo>
                  <a:lnTo>
                    <a:pt x="931975" y="635000"/>
                  </a:lnTo>
                  <a:lnTo>
                    <a:pt x="921258" y="647700"/>
                  </a:lnTo>
                  <a:lnTo>
                    <a:pt x="953262" y="685799"/>
                  </a:lnTo>
                  <a:lnTo>
                    <a:pt x="960628" y="673099"/>
                  </a:lnTo>
                  <a:lnTo>
                    <a:pt x="1039129" y="673099"/>
                  </a:lnTo>
                  <a:lnTo>
                    <a:pt x="1029071" y="660400"/>
                  </a:lnTo>
                  <a:lnTo>
                    <a:pt x="1016762" y="647700"/>
                  </a:lnTo>
                  <a:lnTo>
                    <a:pt x="1002377" y="647700"/>
                  </a:lnTo>
                  <a:lnTo>
                    <a:pt x="988933" y="635000"/>
                  </a:lnTo>
                  <a:close/>
                </a:path>
                <a:path w="2024379" h="1524000">
                  <a:moveTo>
                    <a:pt x="747395" y="647700"/>
                  </a:moveTo>
                  <a:lnTo>
                    <a:pt x="680720" y="647700"/>
                  </a:lnTo>
                  <a:lnTo>
                    <a:pt x="686435" y="660400"/>
                  </a:lnTo>
                  <a:lnTo>
                    <a:pt x="693674" y="660400"/>
                  </a:lnTo>
                  <a:lnTo>
                    <a:pt x="702556" y="673099"/>
                  </a:lnTo>
                  <a:lnTo>
                    <a:pt x="729488" y="673099"/>
                  </a:lnTo>
                  <a:lnTo>
                    <a:pt x="747395" y="647700"/>
                  </a:lnTo>
                  <a:close/>
                </a:path>
                <a:path w="2024379" h="1524000">
                  <a:moveTo>
                    <a:pt x="840232" y="533400"/>
                  </a:moveTo>
                  <a:lnTo>
                    <a:pt x="818261" y="571500"/>
                  </a:lnTo>
                  <a:lnTo>
                    <a:pt x="836803" y="584200"/>
                  </a:lnTo>
                  <a:lnTo>
                    <a:pt x="791464" y="647700"/>
                  </a:lnTo>
                  <a:lnTo>
                    <a:pt x="784840" y="660400"/>
                  </a:lnTo>
                  <a:lnTo>
                    <a:pt x="779621" y="660400"/>
                  </a:lnTo>
                  <a:lnTo>
                    <a:pt x="775783" y="673099"/>
                  </a:lnTo>
                  <a:lnTo>
                    <a:pt x="835279" y="673099"/>
                  </a:lnTo>
                  <a:lnTo>
                    <a:pt x="877189" y="609600"/>
                  </a:lnTo>
                  <a:lnTo>
                    <a:pt x="915606" y="609600"/>
                  </a:lnTo>
                  <a:lnTo>
                    <a:pt x="926592" y="596900"/>
                  </a:lnTo>
                  <a:lnTo>
                    <a:pt x="899033" y="571500"/>
                  </a:lnTo>
                  <a:lnTo>
                    <a:pt x="917384" y="546100"/>
                  </a:lnTo>
                  <a:lnTo>
                    <a:pt x="858647" y="546100"/>
                  </a:lnTo>
                  <a:lnTo>
                    <a:pt x="840232" y="533400"/>
                  </a:lnTo>
                  <a:close/>
                </a:path>
                <a:path w="2024379" h="1524000">
                  <a:moveTo>
                    <a:pt x="732282" y="635000"/>
                  </a:moveTo>
                  <a:lnTo>
                    <a:pt x="672338" y="635000"/>
                  </a:lnTo>
                  <a:lnTo>
                    <a:pt x="676529" y="647700"/>
                  </a:lnTo>
                  <a:lnTo>
                    <a:pt x="738632" y="647700"/>
                  </a:lnTo>
                  <a:lnTo>
                    <a:pt x="732282" y="635000"/>
                  </a:lnTo>
                  <a:close/>
                </a:path>
                <a:path w="2024379" h="1524000">
                  <a:moveTo>
                    <a:pt x="742061" y="469900"/>
                  </a:moveTo>
                  <a:lnTo>
                    <a:pt x="720217" y="495300"/>
                  </a:lnTo>
                  <a:lnTo>
                    <a:pt x="738632" y="508000"/>
                  </a:lnTo>
                  <a:lnTo>
                    <a:pt x="693293" y="584200"/>
                  </a:lnTo>
                  <a:lnTo>
                    <a:pt x="686724" y="584200"/>
                  </a:lnTo>
                  <a:lnTo>
                    <a:pt x="681513" y="596900"/>
                  </a:lnTo>
                  <a:lnTo>
                    <a:pt x="677683" y="609600"/>
                  </a:lnTo>
                  <a:lnTo>
                    <a:pt x="671830" y="609600"/>
                  </a:lnTo>
                  <a:lnTo>
                    <a:pt x="670052" y="622300"/>
                  </a:lnTo>
                  <a:lnTo>
                    <a:pt x="670306" y="635000"/>
                  </a:lnTo>
                  <a:lnTo>
                    <a:pt x="722249" y="635000"/>
                  </a:lnTo>
                  <a:lnTo>
                    <a:pt x="722249" y="622300"/>
                  </a:lnTo>
                  <a:lnTo>
                    <a:pt x="727217" y="622300"/>
                  </a:lnTo>
                  <a:lnTo>
                    <a:pt x="731442" y="609600"/>
                  </a:lnTo>
                  <a:lnTo>
                    <a:pt x="737108" y="596900"/>
                  </a:lnTo>
                  <a:lnTo>
                    <a:pt x="779018" y="546100"/>
                  </a:lnTo>
                  <a:lnTo>
                    <a:pt x="817435" y="546100"/>
                  </a:lnTo>
                  <a:lnTo>
                    <a:pt x="828421" y="533400"/>
                  </a:lnTo>
                  <a:lnTo>
                    <a:pt x="800989" y="508000"/>
                  </a:lnTo>
                  <a:lnTo>
                    <a:pt x="819277" y="482600"/>
                  </a:lnTo>
                  <a:lnTo>
                    <a:pt x="760603" y="482600"/>
                  </a:lnTo>
                  <a:lnTo>
                    <a:pt x="742061" y="469900"/>
                  </a:lnTo>
                  <a:close/>
                </a:path>
                <a:path w="2024379" h="1524000">
                  <a:moveTo>
                    <a:pt x="915606" y="609600"/>
                  </a:moveTo>
                  <a:lnTo>
                    <a:pt x="877189" y="609600"/>
                  </a:lnTo>
                  <a:lnTo>
                    <a:pt x="904621" y="622300"/>
                  </a:lnTo>
                  <a:lnTo>
                    <a:pt x="915606" y="609600"/>
                  </a:lnTo>
                  <a:close/>
                </a:path>
                <a:path w="2024379" h="1524000">
                  <a:moveTo>
                    <a:pt x="627905" y="584200"/>
                  </a:moveTo>
                  <a:lnTo>
                    <a:pt x="583565" y="584200"/>
                  </a:lnTo>
                  <a:lnTo>
                    <a:pt x="623316" y="609600"/>
                  </a:lnTo>
                  <a:lnTo>
                    <a:pt x="624528" y="596900"/>
                  </a:lnTo>
                  <a:lnTo>
                    <a:pt x="626062" y="596900"/>
                  </a:lnTo>
                  <a:lnTo>
                    <a:pt x="627905" y="584200"/>
                  </a:lnTo>
                  <a:close/>
                </a:path>
                <a:path w="2024379" h="1524000">
                  <a:moveTo>
                    <a:pt x="642048" y="558800"/>
                  </a:moveTo>
                  <a:lnTo>
                    <a:pt x="589407" y="558800"/>
                  </a:lnTo>
                  <a:lnTo>
                    <a:pt x="588772" y="571500"/>
                  </a:lnTo>
                  <a:lnTo>
                    <a:pt x="585724" y="571500"/>
                  </a:lnTo>
                  <a:lnTo>
                    <a:pt x="584327" y="584200"/>
                  </a:lnTo>
                  <a:lnTo>
                    <a:pt x="632904" y="584200"/>
                  </a:lnTo>
                  <a:lnTo>
                    <a:pt x="636905" y="571500"/>
                  </a:lnTo>
                  <a:lnTo>
                    <a:pt x="642048" y="558800"/>
                  </a:lnTo>
                  <a:close/>
                </a:path>
                <a:path w="2024379" h="1524000">
                  <a:moveTo>
                    <a:pt x="548259" y="495300"/>
                  </a:moveTo>
                  <a:lnTo>
                    <a:pt x="499246" y="495300"/>
                  </a:lnTo>
                  <a:lnTo>
                    <a:pt x="500506" y="508000"/>
                  </a:lnTo>
                  <a:lnTo>
                    <a:pt x="504074" y="520700"/>
                  </a:lnTo>
                  <a:lnTo>
                    <a:pt x="510000" y="533400"/>
                  </a:lnTo>
                  <a:lnTo>
                    <a:pt x="518259" y="546100"/>
                  </a:lnTo>
                  <a:lnTo>
                    <a:pt x="528828" y="546100"/>
                  </a:lnTo>
                  <a:lnTo>
                    <a:pt x="535594" y="558800"/>
                  </a:lnTo>
                  <a:lnTo>
                    <a:pt x="648335" y="558800"/>
                  </a:lnTo>
                  <a:lnTo>
                    <a:pt x="664591" y="533400"/>
                  </a:lnTo>
                  <a:lnTo>
                    <a:pt x="560197" y="533400"/>
                  </a:lnTo>
                  <a:lnTo>
                    <a:pt x="553720" y="520700"/>
                  </a:lnTo>
                  <a:lnTo>
                    <a:pt x="549783" y="520700"/>
                  </a:lnTo>
                  <a:lnTo>
                    <a:pt x="546989" y="508000"/>
                  </a:lnTo>
                  <a:lnTo>
                    <a:pt x="548259" y="495300"/>
                  </a:lnTo>
                  <a:close/>
                </a:path>
                <a:path w="2024379" h="1524000">
                  <a:moveTo>
                    <a:pt x="817435" y="546100"/>
                  </a:moveTo>
                  <a:lnTo>
                    <a:pt x="779018" y="546100"/>
                  </a:lnTo>
                  <a:lnTo>
                    <a:pt x="806450" y="558800"/>
                  </a:lnTo>
                  <a:lnTo>
                    <a:pt x="817435" y="546100"/>
                  </a:lnTo>
                  <a:close/>
                </a:path>
                <a:path w="2024379" h="1524000">
                  <a:moveTo>
                    <a:pt x="935736" y="520700"/>
                  </a:moveTo>
                  <a:lnTo>
                    <a:pt x="879348" y="520700"/>
                  </a:lnTo>
                  <a:lnTo>
                    <a:pt x="858647" y="546100"/>
                  </a:lnTo>
                  <a:lnTo>
                    <a:pt x="917384" y="546100"/>
                  </a:lnTo>
                  <a:lnTo>
                    <a:pt x="935736" y="520700"/>
                  </a:lnTo>
                  <a:close/>
                </a:path>
                <a:path w="2024379" h="1524000">
                  <a:moveTo>
                    <a:pt x="698438" y="469900"/>
                  </a:moveTo>
                  <a:lnTo>
                    <a:pt x="645668" y="469900"/>
                  </a:lnTo>
                  <a:lnTo>
                    <a:pt x="642874" y="482600"/>
                  </a:lnTo>
                  <a:lnTo>
                    <a:pt x="580088" y="482600"/>
                  </a:lnTo>
                  <a:lnTo>
                    <a:pt x="587507" y="495300"/>
                  </a:lnTo>
                  <a:lnTo>
                    <a:pt x="613108" y="495300"/>
                  </a:lnTo>
                  <a:lnTo>
                    <a:pt x="619662" y="508000"/>
                  </a:lnTo>
                  <a:lnTo>
                    <a:pt x="624967" y="508000"/>
                  </a:lnTo>
                  <a:lnTo>
                    <a:pt x="612902" y="520700"/>
                  </a:lnTo>
                  <a:lnTo>
                    <a:pt x="607949" y="533400"/>
                  </a:lnTo>
                  <a:lnTo>
                    <a:pt x="664591" y="533400"/>
                  </a:lnTo>
                  <a:lnTo>
                    <a:pt x="680847" y="508000"/>
                  </a:lnTo>
                  <a:lnTo>
                    <a:pt x="688774" y="495300"/>
                  </a:lnTo>
                  <a:lnTo>
                    <a:pt x="694642" y="482600"/>
                  </a:lnTo>
                  <a:lnTo>
                    <a:pt x="698438" y="469900"/>
                  </a:lnTo>
                  <a:close/>
                </a:path>
                <a:path w="2024379" h="1524000">
                  <a:moveTo>
                    <a:pt x="525573" y="381000"/>
                  </a:moveTo>
                  <a:lnTo>
                    <a:pt x="463677" y="381000"/>
                  </a:lnTo>
                  <a:lnTo>
                    <a:pt x="410591" y="469900"/>
                  </a:lnTo>
                  <a:lnTo>
                    <a:pt x="450850" y="495300"/>
                  </a:lnTo>
                  <a:lnTo>
                    <a:pt x="515493" y="393700"/>
                  </a:lnTo>
                  <a:lnTo>
                    <a:pt x="521015" y="393700"/>
                  </a:lnTo>
                  <a:lnTo>
                    <a:pt x="525573" y="381000"/>
                  </a:lnTo>
                  <a:close/>
                </a:path>
                <a:path w="2024379" h="1524000">
                  <a:moveTo>
                    <a:pt x="634801" y="469900"/>
                  </a:moveTo>
                  <a:lnTo>
                    <a:pt x="509016" y="469900"/>
                  </a:lnTo>
                  <a:lnTo>
                    <a:pt x="503489" y="482600"/>
                  </a:lnTo>
                  <a:lnTo>
                    <a:pt x="500237" y="495300"/>
                  </a:lnTo>
                  <a:lnTo>
                    <a:pt x="552069" y="495300"/>
                  </a:lnTo>
                  <a:lnTo>
                    <a:pt x="556006" y="482600"/>
                  </a:lnTo>
                  <a:lnTo>
                    <a:pt x="642874" y="482600"/>
                  </a:lnTo>
                  <a:lnTo>
                    <a:pt x="634801" y="469900"/>
                  </a:lnTo>
                  <a:close/>
                </a:path>
                <a:path w="2024379" h="1524000">
                  <a:moveTo>
                    <a:pt x="781177" y="444500"/>
                  </a:moveTo>
                  <a:lnTo>
                    <a:pt x="760603" y="482600"/>
                  </a:lnTo>
                  <a:lnTo>
                    <a:pt x="819277" y="482600"/>
                  </a:lnTo>
                  <a:lnTo>
                    <a:pt x="837565" y="457200"/>
                  </a:lnTo>
                  <a:lnTo>
                    <a:pt x="781177" y="444500"/>
                  </a:lnTo>
                  <a:close/>
                </a:path>
                <a:path w="2024379" h="1524000">
                  <a:moveTo>
                    <a:pt x="597154" y="457200"/>
                  </a:moveTo>
                  <a:lnTo>
                    <a:pt x="518890" y="457200"/>
                  </a:lnTo>
                  <a:lnTo>
                    <a:pt x="513679" y="469900"/>
                  </a:lnTo>
                  <a:lnTo>
                    <a:pt x="611941" y="469900"/>
                  </a:lnTo>
                  <a:lnTo>
                    <a:pt x="597154" y="457200"/>
                  </a:lnTo>
                  <a:close/>
                </a:path>
                <a:path w="2024379" h="1524000">
                  <a:moveTo>
                    <a:pt x="700176" y="457200"/>
                  </a:moveTo>
                  <a:lnTo>
                    <a:pt x="652780" y="457200"/>
                  </a:lnTo>
                  <a:lnTo>
                    <a:pt x="651002" y="469900"/>
                  </a:lnTo>
                  <a:lnTo>
                    <a:pt x="700151" y="469900"/>
                  </a:lnTo>
                  <a:lnTo>
                    <a:pt x="700176" y="457200"/>
                  </a:lnTo>
                  <a:close/>
                </a:path>
                <a:path w="2024379" h="1524000">
                  <a:moveTo>
                    <a:pt x="566632" y="444500"/>
                  </a:moveTo>
                  <a:lnTo>
                    <a:pt x="537527" y="444500"/>
                  </a:lnTo>
                  <a:lnTo>
                    <a:pt x="530860" y="457200"/>
                  </a:lnTo>
                  <a:lnTo>
                    <a:pt x="575675" y="457200"/>
                  </a:lnTo>
                  <a:lnTo>
                    <a:pt x="566632" y="444500"/>
                  </a:lnTo>
                  <a:close/>
                </a:path>
                <a:path w="2024379" h="1524000">
                  <a:moveTo>
                    <a:pt x="696418" y="444500"/>
                  </a:moveTo>
                  <a:lnTo>
                    <a:pt x="649255" y="444500"/>
                  </a:lnTo>
                  <a:lnTo>
                    <a:pt x="651256" y="457200"/>
                  </a:lnTo>
                  <a:lnTo>
                    <a:pt x="698928" y="457200"/>
                  </a:lnTo>
                  <a:lnTo>
                    <a:pt x="696418" y="444500"/>
                  </a:lnTo>
                  <a:close/>
                </a:path>
                <a:path w="2024379" h="1524000">
                  <a:moveTo>
                    <a:pt x="642586" y="393700"/>
                  </a:moveTo>
                  <a:lnTo>
                    <a:pt x="572184" y="393700"/>
                  </a:lnTo>
                  <a:lnTo>
                    <a:pt x="561467" y="406400"/>
                  </a:lnTo>
                  <a:lnTo>
                    <a:pt x="593471" y="431800"/>
                  </a:lnTo>
                  <a:lnTo>
                    <a:pt x="632968" y="431800"/>
                  </a:lnTo>
                  <a:lnTo>
                    <a:pt x="640111" y="444500"/>
                  </a:lnTo>
                  <a:lnTo>
                    <a:pt x="692658" y="444500"/>
                  </a:lnTo>
                  <a:lnTo>
                    <a:pt x="687135" y="431800"/>
                  </a:lnTo>
                  <a:lnTo>
                    <a:pt x="679338" y="419100"/>
                  </a:lnTo>
                  <a:lnTo>
                    <a:pt x="669280" y="419100"/>
                  </a:lnTo>
                  <a:lnTo>
                    <a:pt x="656971" y="406400"/>
                  </a:lnTo>
                  <a:lnTo>
                    <a:pt x="642586" y="393700"/>
                  </a:lnTo>
                  <a:close/>
                </a:path>
                <a:path w="2024379" h="1524000">
                  <a:moveTo>
                    <a:pt x="416306" y="241300"/>
                  </a:moveTo>
                  <a:lnTo>
                    <a:pt x="312293" y="393700"/>
                  </a:lnTo>
                  <a:lnTo>
                    <a:pt x="352552" y="419100"/>
                  </a:lnTo>
                  <a:lnTo>
                    <a:pt x="399542" y="355600"/>
                  </a:lnTo>
                  <a:lnTo>
                    <a:pt x="407804" y="342900"/>
                  </a:lnTo>
                  <a:lnTo>
                    <a:pt x="415067" y="330200"/>
                  </a:lnTo>
                  <a:lnTo>
                    <a:pt x="421330" y="330200"/>
                  </a:lnTo>
                  <a:lnTo>
                    <a:pt x="426593" y="317500"/>
                  </a:lnTo>
                  <a:lnTo>
                    <a:pt x="517953" y="317500"/>
                  </a:lnTo>
                  <a:lnTo>
                    <a:pt x="512351" y="304800"/>
                  </a:lnTo>
                  <a:lnTo>
                    <a:pt x="506095" y="304800"/>
                  </a:lnTo>
                  <a:lnTo>
                    <a:pt x="490497" y="292100"/>
                  </a:lnTo>
                  <a:lnTo>
                    <a:pt x="438277" y="292100"/>
                  </a:lnTo>
                  <a:lnTo>
                    <a:pt x="453644" y="266700"/>
                  </a:lnTo>
                  <a:lnTo>
                    <a:pt x="416306" y="241300"/>
                  </a:lnTo>
                  <a:close/>
                </a:path>
                <a:path w="2024379" h="1524000">
                  <a:moveTo>
                    <a:pt x="616626" y="381000"/>
                  </a:moveTo>
                  <a:lnTo>
                    <a:pt x="593953" y="381000"/>
                  </a:lnTo>
                  <a:lnTo>
                    <a:pt x="583009" y="393700"/>
                  </a:lnTo>
                  <a:lnTo>
                    <a:pt x="629142" y="393700"/>
                  </a:lnTo>
                  <a:lnTo>
                    <a:pt x="616626" y="381000"/>
                  </a:lnTo>
                  <a:close/>
                </a:path>
                <a:path w="2024379" h="1524000">
                  <a:moveTo>
                    <a:pt x="534543" y="355600"/>
                  </a:moveTo>
                  <a:lnTo>
                    <a:pt x="480786" y="355600"/>
                  </a:lnTo>
                  <a:lnTo>
                    <a:pt x="476884" y="368300"/>
                  </a:lnTo>
                  <a:lnTo>
                    <a:pt x="471173" y="381000"/>
                  </a:lnTo>
                  <a:lnTo>
                    <a:pt x="529155" y="381000"/>
                  </a:lnTo>
                  <a:lnTo>
                    <a:pt x="531749" y="368300"/>
                  </a:lnTo>
                  <a:lnTo>
                    <a:pt x="534543" y="355600"/>
                  </a:lnTo>
                  <a:close/>
                </a:path>
                <a:path w="2024379" h="1524000">
                  <a:moveTo>
                    <a:pt x="527050" y="317500"/>
                  </a:moveTo>
                  <a:lnTo>
                    <a:pt x="470916" y="317500"/>
                  </a:lnTo>
                  <a:lnTo>
                    <a:pt x="476377" y="330200"/>
                  </a:lnTo>
                  <a:lnTo>
                    <a:pt x="480187" y="330200"/>
                  </a:lnTo>
                  <a:lnTo>
                    <a:pt x="484251" y="342900"/>
                  </a:lnTo>
                  <a:lnTo>
                    <a:pt x="484505" y="342900"/>
                  </a:lnTo>
                  <a:lnTo>
                    <a:pt x="482854" y="355600"/>
                  </a:lnTo>
                  <a:lnTo>
                    <a:pt x="535813" y="355600"/>
                  </a:lnTo>
                  <a:lnTo>
                    <a:pt x="535051" y="342900"/>
                  </a:lnTo>
                  <a:lnTo>
                    <a:pt x="532257" y="330200"/>
                  </a:lnTo>
                  <a:lnTo>
                    <a:pt x="527050" y="317500"/>
                  </a:lnTo>
                  <a:close/>
                </a:path>
                <a:path w="2024379" h="1524000">
                  <a:moveTo>
                    <a:pt x="266065" y="330200"/>
                  </a:moveTo>
                  <a:lnTo>
                    <a:pt x="219398" y="330200"/>
                  </a:lnTo>
                  <a:lnTo>
                    <a:pt x="229616" y="342900"/>
                  </a:lnTo>
                  <a:lnTo>
                    <a:pt x="257565" y="342900"/>
                  </a:lnTo>
                  <a:lnTo>
                    <a:pt x="266065" y="330200"/>
                  </a:lnTo>
                  <a:close/>
                </a:path>
                <a:path w="2024379" h="1524000">
                  <a:moveTo>
                    <a:pt x="369697" y="127000"/>
                  </a:moveTo>
                  <a:lnTo>
                    <a:pt x="290322" y="241300"/>
                  </a:lnTo>
                  <a:lnTo>
                    <a:pt x="282267" y="254000"/>
                  </a:lnTo>
                  <a:lnTo>
                    <a:pt x="275224" y="266700"/>
                  </a:lnTo>
                  <a:lnTo>
                    <a:pt x="269158" y="279400"/>
                  </a:lnTo>
                  <a:lnTo>
                    <a:pt x="259149" y="279400"/>
                  </a:lnTo>
                  <a:lnTo>
                    <a:pt x="253634" y="292100"/>
                  </a:lnTo>
                  <a:lnTo>
                    <a:pt x="159718" y="292100"/>
                  </a:lnTo>
                  <a:lnTo>
                    <a:pt x="171130" y="304800"/>
                  </a:lnTo>
                  <a:lnTo>
                    <a:pt x="184912" y="317500"/>
                  </a:lnTo>
                  <a:lnTo>
                    <a:pt x="197058" y="317500"/>
                  </a:lnTo>
                  <a:lnTo>
                    <a:pt x="208549" y="330200"/>
                  </a:lnTo>
                  <a:lnTo>
                    <a:pt x="289478" y="330200"/>
                  </a:lnTo>
                  <a:lnTo>
                    <a:pt x="296672" y="317500"/>
                  </a:lnTo>
                  <a:lnTo>
                    <a:pt x="304512" y="304800"/>
                  </a:lnTo>
                  <a:lnTo>
                    <a:pt x="313769" y="304800"/>
                  </a:lnTo>
                  <a:lnTo>
                    <a:pt x="324479" y="279400"/>
                  </a:lnTo>
                  <a:lnTo>
                    <a:pt x="336677" y="266700"/>
                  </a:lnTo>
                  <a:lnTo>
                    <a:pt x="411988" y="152400"/>
                  </a:lnTo>
                  <a:lnTo>
                    <a:pt x="369697" y="127000"/>
                  </a:lnTo>
                  <a:close/>
                </a:path>
                <a:path w="2024379" h="1524000">
                  <a:moveTo>
                    <a:pt x="188722" y="0"/>
                  </a:moveTo>
                  <a:lnTo>
                    <a:pt x="170189" y="12700"/>
                  </a:lnTo>
                  <a:lnTo>
                    <a:pt x="152098" y="12700"/>
                  </a:lnTo>
                  <a:lnTo>
                    <a:pt x="134411" y="25400"/>
                  </a:lnTo>
                  <a:lnTo>
                    <a:pt x="117093" y="38100"/>
                  </a:lnTo>
                  <a:lnTo>
                    <a:pt x="98069" y="50800"/>
                  </a:lnTo>
                  <a:lnTo>
                    <a:pt x="80438" y="63500"/>
                  </a:lnTo>
                  <a:lnTo>
                    <a:pt x="64212" y="88900"/>
                  </a:lnTo>
                  <a:lnTo>
                    <a:pt x="49403" y="101600"/>
                  </a:lnTo>
                  <a:lnTo>
                    <a:pt x="38592" y="127000"/>
                  </a:lnTo>
                  <a:lnTo>
                    <a:pt x="29019" y="139700"/>
                  </a:lnTo>
                  <a:lnTo>
                    <a:pt x="20685" y="165100"/>
                  </a:lnTo>
                  <a:lnTo>
                    <a:pt x="13589" y="177800"/>
                  </a:lnTo>
                  <a:lnTo>
                    <a:pt x="7947" y="203200"/>
                  </a:lnTo>
                  <a:lnTo>
                    <a:pt x="3794" y="228600"/>
                  </a:lnTo>
                  <a:lnTo>
                    <a:pt x="1141" y="254000"/>
                  </a:lnTo>
                  <a:lnTo>
                    <a:pt x="0" y="279400"/>
                  </a:lnTo>
                  <a:lnTo>
                    <a:pt x="27686" y="292100"/>
                  </a:lnTo>
                  <a:lnTo>
                    <a:pt x="30662" y="279400"/>
                  </a:lnTo>
                  <a:lnTo>
                    <a:pt x="33496" y="266700"/>
                  </a:lnTo>
                  <a:lnTo>
                    <a:pt x="36187" y="254000"/>
                  </a:lnTo>
                  <a:lnTo>
                    <a:pt x="38735" y="241300"/>
                  </a:lnTo>
                  <a:lnTo>
                    <a:pt x="42834" y="228600"/>
                  </a:lnTo>
                  <a:lnTo>
                    <a:pt x="47529" y="215900"/>
                  </a:lnTo>
                  <a:lnTo>
                    <a:pt x="52843" y="203200"/>
                  </a:lnTo>
                  <a:lnTo>
                    <a:pt x="58801" y="190500"/>
                  </a:lnTo>
                  <a:lnTo>
                    <a:pt x="65228" y="165100"/>
                  </a:lnTo>
                  <a:lnTo>
                    <a:pt x="87249" y="127000"/>
                  </a:lnTo>
                  <a:lnTo>
                    <a:pt x="124968" y="88900"/>
                  </a:lnTo>
                  <a:lnTo>
                    <a:pt x="154110" y="63500"/>
                  </a:lnTo>
                  <a:lnTo>
                    <a:pt x="192869" y="38100"/>
                  </a:lnTo>
                  <a:lnTo>
                    <a:pt x="216154" y="12700"/>
                  </a:lnTo>
                  <a:lnTo>
                    <a:pt x="188722" y="0"/>
                  </a:lnTo>
                  <a:close/>
                </a:path>
                <a:path w="2024379" h="1524000">
                  <a:moveTo>
                    <a:pt x="189065" y="254000"/>
                  </a:moveTo>
                  <a:lnTo>
                    <a:pt x="135667" y="254000"/>
                  </a:lnTo>
                  <a:lnTo>
                    <a:pt x="139311" y="266700"/>
                  </a:lnTo>
                  <a:lnTo>
                    <a:pt x="144145" y="279400"/>
                  </a:lnTo>
                  <a:lnTo>
                    <a:pt x="150711" y="292100"/>
                  </a:lnTo>
                  <a:lnTo>
                    <a:pt x="225488" y="292100"/>
                  </a:lnTo>
                  <a:lnTo>
                    <a:pt x="217197" y="279400"/>
                  </a:lnTo>
                  <a:lnTo>
                    <a:pt x="208406" y="279400"/>
                  </a:lnTo>
                  <a:lnTo>
                    <a:pt x="200356" y="266700"/>
                  </a:lnTo>
                  <a:lnTo>
                    <a:pt x="193913" y="266700"/>
                  </a:lnTo>
                  <a:lnTo>
                    <a:pt x="189065" y="254000"/>
                  </a:lnTo>
                  <a:close/>
                </a:path>
                <a:path w="2024379" h="1524000">
                  <a:moveTo>
                    <a:pt x="186944" y="215900"/>
                  </a:moveTo>
                  <a:lnTo>
                    <a:pt x="133631" y="215900"/>
                  </a:lnTo>
                  <a:lnTo>
                    <a:pt x="132207" y="228600"/>
                  </a:lnTo>
                  <a:lnTo>
                    <a:pt x="131639" y="228600"/>
                  </a:lnTo>
                  <a:lnTo>
                    <a:pt x="131953" y="241300"/>
                  </a:lnTo>
                  <a:lnTo>
                    <a:pt x="133215" y="254000"/>
                  </a:lnTo>
                  <a:lnTo>
                    <a:pt x="185801" y="254000"/>
                  </a:lnTo>
                  <a:lnTo>
                    <a:pt x="184015" y="241300"/>
                  </a:lnTo>
                  <a:lnTo>
                    <a:pt x="183610" y="241300"/>
                  </a:lnTo>
                  <a:lnTo>
                    <a:pt x="184586" y="228600"/>
                  </a:lnTo>
                  <a:lnTo>
                    <a:pt x="186944" y="215900"/>
                  </a:lnTo>
                  <a:close/>
                </a:path>
                <a:path w="2024379" h="1524000">
                  <a:moveTo>
                    <a:pt x="244729" y="38100"/>
                  </a:moveTo>
                  <a:lnTo>
                    <a:pt x="168148" y="152400"/>
                  </a:lnTo>
                  <a:lnTo>
                    <a:pt x="157124" y="177800"/>
                  </a:lnTo>
                  <a:lnTo>
                    <a:pt x="148066" y="190500"/>
                  </a:lnTo>
                  <a:lnTo>
                    <a:pt x="140983" y="203200"/>
                  </a:lnTo>
                  <a:lnTo>
                    <a:pt x="135890" y="215900"/>
                  </a:lnTo>
                  <a:lnTo>
                    <a:pt x="189849" y="215900"/>
                  </a:lnTo>
                  <a:lnTo>
                    <a:pt x="194564" y="203200"/>
                  </a:lnTo>
                  <a:lnTo>
                    <a:pt x="201088" y="203200"/>
                  </a:lnTo>
                  <a:lnTo>
                    <a:pt x="209423" y="190500"/>
                  </a:lnTo>
                  <a:lnTo>
                    <a:pt x="287147" y="76200"/>
                  </a:lnTo>
                  <a:lnTo>
                    <a:pt x="244729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16301" y="1484375"/>
              <a:ext cx="5904230" cy="1809750"/>
            </a:xfrm>
            <a:custGeom>
              <a:avLst/>
              <a:gdLst/>
              <a:ahLst/>
              <a:cxnLst/>
              <a:rect l="l" t="t" r="r" b="b"/>
              <a:pathLst>
                <a:path w="5904230" h="1809750">
                  <a:moveTo>
                    <a:pt x="0" y="1809750"/>
                  </a:moveTo>
                  <a:lnTo>
                    <a:pt x="5903849" y="1809750"/>
                  </a:lnTo>
                  <a:lnTo>
                    <a:pt x="5903849" y="0"/>
                  </a:lnTo>
                  <a:lnTo>
                    <a:pt x="0" y="0"/>
                  </a:lnTo>
                  <a:lnTo>
                    <a:pt x="0" y="180975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27137" y="2751327"/>
              <a:ext cx="3495675" cy="2966720"/>
            </a:xfrm>
            <a:custGeom>
              <a:avLst/>
              <a:gdLst/>
              <a:ahLst/>
              <a:cxnLst/>
              <a:rect l="l" t="t" r="r" b="b"/>
              <a:pathLst>
                <a:path w="3495675" h="2966720">
                  <a:moveTo>
                    <a:pt x="3322002" y="2774823"/>
                  </a:moveTo>
                  <a:lnTo>
                    <a:pt x="3272157" y="2771408"/>
                  </a:lnTo>
                  <a:lnTo>
                    <a:pt x="3222500" y="2767307"/>
                  </a:lnTo>
                  <a:lnTo>
                    <a:pt x="3173036" y="2762522"/>
                  </a:lnTo>
                  <a:lnTo>
                    <a:pt x="3123770" y="2757060"/>
                  </a:lnTo>
                  <a:lnTo>
                    <a:pt x="3074709" y="2750924"/>
                  </a:lnTo>
                  <a:lnTo>
                    <a:pt x="3025858" y="2744120"/>
                  </a:lnTo>
                  <a:lnTo>
                    <a:pt x="2977222" y="2736652"/>
                  </a:lnTo>
                  <a:lnTo>
                    <a:pt x="2928808" y="2728524"/>
                  </a:lnTo>
                  <a:lnTo>
                    <a:pt x="2880620" y="2719741"/>
                  </a:lnTo>
                  <a:lnTo>
                    <a:pt x="2832666" y="2710308"/>
                  </a:lnTo>
                  <a:lnTo>
                    <a:pt x="2784950" y="2700230"/>
                  </a:lnTo>
                  <a:lnTo>
                    <a:pt x="2737478" y="2689511"/>
                  </a:lnTo>
                  <a:lnTo>
                    <a:pt x="2690255" y="2678156"/>
                  </a:lnTo>
                  <a:lnTo>
                    <a:pt x="2643288" y="2666169"/>
                  </a:lnTo>
                  <a:lnTo>
                    <a:pt x="2596582" y="2653555"/>
                  </a:lnTo>
                  <a:lnTo>
                    <a:pt x="2550143" y="2640318"/>
                  </a:lnTo>
                  <a:lnTo>
                    <a:pt x="2503976" y="2626464"/>
                  </a:lnTo>
                  <a:lnTo>
                    <a:pt x="2458087" y="2611997"/>
                  </a:lnTo>
                  <a:lnTo>
                    <a:pt x="2412482" y="2596922"/>
                  </a:lnTo>
                  <a:lnTo>
                    <a:pt x="2367166" y="2581243"/>
                  </a:lnTo>
                  <a:lnTo>
                    <a:pt x="2322146" y="2564965"/>
                  </a:lnTo>
                  <a:lnTo>
                    <a:pt x="2277426" y="2548092"/>
                  </a:lnTo>
                  <a:lnTo>
                    <a:pt x="2233012" y="2530629"/>
                  </a:lnTo>
                  <a:lnTo>
                    <a:pt x="2188911" y="2512581"/>
                  </a:lnTo>
                  <a:lnTo>
                    <a:pt x="2145127" y="2493953"/>
                  </a:lnTo>
                  <a:lnTo>
                    <a:pt x="2101667" y="2474749"/>
                  </a:lnTo>
                  <a:lnTo>
                    <a:pt x="2058536" y="2454973"/>
                  </a:lnTo>
                  <a:lnTo>
                    <a:pt x="2015739" y="2434631"/>
                  </a:lnTo>
                  <a:lnTo>
                    <a:pt x="1973283" y="2413727"/>
                  </a:lnTo>
                  <a:lnTo>
                    <a:pt x="1931173" y="2392266"/>
                  </a:lnTo>
                  <a:lnTo>
                    <a:pt x="1889415" y="2370251"/>
                  </a:lnTo>
                  <a:lnTo>
                    <a:pt x="1848015" y="2347689"/>
                  </a:lnTo>
                  <a:lnTo>
                    <a:pt x="1806977" y="2324583"/>
                  </a:lnTo>
                  <a:lnTo>
                    <a:pt x="1766308" y="2300939"/>
                  </a:lnTo>
                  <a:lnTo>
                    <a:pt x="1726014" y="2276760"/>
                  </a:lnTo>
                  <a:lnTo>
                    <a:pt x="1686100" y="2252052"/>
                  </a:lnTo>
                  <a:lnTo>
                    <a:pt x="1646571" y="2226819"/>
                  </a:lnTo>
                  <a:lnTo>
                    <a:pt x="1607434" y="2201065"/>
                  </a:lnTo>
                  <a:lnTo>
                    <a:pt x="1568695" y="2174797"/>
                  </a:lnTo>
                  <a:lnTo>
                    <a:pt x="1530358" y="2148017"/>
                  </a:lnTo>
                  <a:lnTo>
                    <a:pt x="1492429" y="2120731"/>
                  </a:lnTo>
                  <a:lnTo>
                    <a:pt x="1454915" y="2092943"/>
                  </a:lnTo>
                  <a:lnTo>
                    <a:pt x="1417820" y="2064658"/>
                  </a:lnTo>
                  <a:lnTo>
                    <a:pt x="1381151" y="2035880"/>
                  </a:lnTo>
                  <a:lnTo>
                    <a:pt x="1344914" y="2006615"/>
                  </a:lnTo>
                  <a:lnTo>
                    <a:pt x="1309113" y="1976867"/>
                  </a:lnTo>
                  <a:lnTo>
                    <a:pt x="1273754" y="1946641"/>
                  </a:lnTo>
                  <a:lnTo>
                    <a:pt x="1238844" y="1915940"/>
                  </a:lnTo>
                  <a:lnTo>
                    <a:pt x="1204387" y="1884770"/>
                  </a:lnTo>
                  <a:lnTo>
                    <a:pt x="1170390" y="1853136"/>
                  </a:lnTo>
                  <a:lnTo>
                    <a:pt x="1136859" y="1821042"/>
                  </a:lnTo>
                  <a:lnTo>
                    <a:pt x="1103798" y="1788493"/>
                  </a:lnTo>
                  <a:lnTo>
                    <a:pt x="1071213" y="1755492"/>
                  </a:lnTo>
                  <a:lnTo>
                    <a:pt x="1039111" y="1722046"/>
                  </a:lnTo>
                  <a:lnTo>
                    <a:pt x="1007497" y="1688159"/>
                  </a:lnTo>
                  <a:lnTo>
                    <a:pt x="976376" y="1653835"/>
                  </a:lnTo>
                  <a:lnTo>
                    <a:pt x="945754" y="1619079"/>
                  </a:lnTo>
                  <a:lnTo>
                    <a:pt x="915638" y="1583895"/>
                  </a:lnTo>
                  <a:lnTo>
                    <a:pt x="886031" y="1548288"/>
                  </a:lnTo>
                  <a:lnTo>
                    <a:pt x="856941" y="1512264"/>
                  </a:lnTo>
                  <a:lnTo>
                    <a:pt x="828373" y="1475826"/>
                  </a:lnTo>
                  <a:lnTo>
                    <a:pt x="800333" y="1438979"/>
                  </a:lnTo>
                  <a:lnTo>
                    <a:pt x="772826" y="1401727"/>
                  </a:lnTo>
                  <a:lnTo>
                    <a:pt x="745857" y="1364076"/>
                  </a:lnTo>
                  <a:lnTo>
                    <a:pt x="719433" y="1326031"/>
                  </a:lnTo>
                  <a:lnTo>
                    <a:pt x="693560" y="1287595"/>
                  </a:lnTo>
                  <a:lnTo>
                    <a:pt x="668242" y="1248773"/>
                  </a:lnTo>
                  <a:lnTo>
                    <a:pt x="643486" y="1209570"/>
                  </a:lnTo>
                  <a:lnTo>
                    <a:pt x="619298" y="1169991"/>
                  </a:lnTo>
                  <a:lnTo>
                    <a:pt x="595682" y="1130040"/>
                  </a:lnTo>
                  <a:lnTo>
                    <a:pt x="572644" y="1089721"/>
                  </a:lnTo>
                  <a:lnTo>
                    <a:pt x="550191" y="1049041"/>
                  </a:lnTo>
                  <a:lnTo>
                    <a:pt x="528328" y="1008002"/>
                  </a:lnTo>
                  <a:lnTo>
                    <a:pt x="507061" y="966611"/>
                  </a:lnTo>
                  <a:lnTo>
                    <a:pt x="486395" y="924871"/>
                  </a:lnTo>
                  <a:lnTo>
                    <a:pt x="466336" y="882786"/>
                  </a:lnTo>
                  <a:lnTo>
                    <a:pt x="446889" y="840363"/>
                  </a:lnTo>
                  <a:lnTo>
                    <a:pt x="428061" y="797605"/>
                  </a:lnTo>
                  <a:lnTo>
                    <a:pt x="409856" y="754517"/>
                  </a:lnTo>
                  <a:lnTo>
                    <a:pt x="392282" y="711104"/>
                  </a:lnTo>
                  <a:lnTo>
                    <a:pt x="375342" y="667369"/>
                  </a:lnTo>
                  <a:lnTo>
                    <a:pt x="359044" y="623319"/>
                  </a:lnTo>
                  <a:lnTo>
                    <a:pt x="343392" y="578958"/>
                  </a:lnTo>
                  <a:lnTo>
                    <a:pt x="328393" y="534289"/>
                  </a:lnTo>
                  <a:lnTo>
                    <a:pt x="314051" y="489319"/>
                  </a:lnTo>
                  <a:lnTo>
                    <a:pt x="300373" y="444050"/>
                  </a:lnTo>
                  <a:lnTo>
                    <a:pt x="287365" y="398489"/>
                  </a:lnTo>
                  <a:lnTo>
                    <a:pt x="275031" y="352640"/>
                  </a:lnTo>
                  <a:lnTo>
                    <a:pt x="263378" y="306507"/>
                  </a:lnTo>
                  <a:lnTo>
                    <a:pt x="252412" y="260096"/>
                  </a:lnTo>
                </a:path>
                <a:path w="3495675" h="2966720">
                  <a:moveTo>
                    <a:pt x="3141916" y="2966694"/>
                  </a:moveTo>
                  <a:lnTo>
                    <a:pt x="3093609" y="2966138"/>
                  </a:lnTo>
                  <a:lnTo>
                    <a:pt x="3045449" y="2964853"/>
                  </a:lnTo>
                  <a:lnTo>
                    <a:pt x="2997442" y="2962844"/>
                  </a:lnTo>
                  <a:lnTo>
                    <a:pt x="2949593" y="2960115"/>
                  </a:lnTo>
                  <a:lnTo>
                    <a:pt x="2901909" y="2956672"/>
                  </a:lnTo>
                  <a:lnTo>
                    <a:pt x="2854394" y="2952519"/>
                  </a:lnTo>
                  <a:lnTo>
                    <a:pt x="2807055" y="2947661"/>
                  </a:lnTo>
                  <a:lnTo>
                    <a:pt x="2759897" y="2942102"/>
                  </a:lnTo>
                  <a:lnTo>
                    <a:pt x="2712926" y="2935847"/>
                  </a:lnTo>
                  <a:lnTo>
                    <a:pt x="2666146" y="2928901"/>
                  </a:lnTo>
                  <a:lnTo>
                    <a:pt x="2619565" y="2921269"/>
                  </a:lnTo>
                  <a:lnTo>
                    <a:pt x="2573188" y="2912954"/>
                  </a:lnTo>
                  <a:lnTo>
                    <a:pt x="2527019" y="2903963"/>
                  </a:lnTo>
                  <a:lnTo>
                    <a:pt x="2481066" y="2894299"/>
                  </a:lnTo>
                  <a:lnTo>
                    <a:pt x="2435333" y="2883967"/>
                  </a:lnTo>
                  <a:lnTo>
                    <a:pt x="2389826" y="2872972"/>
                  </a:lnTo>
                  <a:lnTo>
                    <a:pt x="2344551" y="2861318"/>
                  </a:lnTo>
                  <a:lnTo>
                    <a:pt x="2299513" y="2849011"/>
                  </a:lnTo>
                  <a:lnTo>
                    <a:pt x="2254718" y="2836054"/>
                  </a:lnTo>
                  <a:lnTo>
                    <a:pt x="2210172" y="2822453"/>
                  </a:lnTo>
                  <a:lnTo>
                    <a:pt x="2165881" y="2808212"/>
                  </a:lnTo>
                  <a:lnTo>
                    <a:pt x="2121849" y="2793336"/>
                  </a:lnTo>
                  <a:lnTo>
                    <a:pt x="2078083" y="2777830"/>
                  </a:lnTo>
                  <a:lnTo>
                    <a:pt x="2034588" y="2761698"/>
                  </a:lnTo>
                  <a:lnTo>
                    <a:pt x="1991370" y="2744945"/>
                  </a:lnTo>
                  <a:lnTo>
                    <a:pt x="1948434" y="2727576"/>
                  </a:lnTo>
                  <a:lnTo>
                    <a:pt x="1905787" y="2709595"/>
                  </a:lnTo>
                  <a:lnTo>
                    <a:pt x="1863433" y="2691007"/>
                  </a:lnTo>
                  <a:lnTo>
                    <a:pt x="1821379" y="2671816"/>
                  </a:lnTo>
                  <a:lnTo>
                    <a:pt x="1779629" y="2652028"/>
                  </a:lnTo>
                  <a:lnTo>
                    <a:pt x="1738191" y="2631647"/>
                  </a:lnTo>
                  <a:lnTo>
                    <a:pt x="1697068" y="2610678"/>
                  </a:lnTo>
                  <a:lnTo>
                    <a:pt x="1656268" y="2589125"/>
                  </a:lnTo>
                  <a:lnTo>
                    <a:pt x="1615795" y="2566993"/>
                  </a:lnTo>
                  <a:lnTo>
                    <a:pt x="1575655" y="2544287"/>
                  </a:lnTo>
                  <a:lnTo>
                    <a:pt x="1535855" y="2521011"/>
                  </a:lnTo>
                  <a:lnTo>
                    <a:pt x="1496398" y="2497171"/>
                  </a:lnTo>
                  <a:lnTo>
                    <a:pt x="1457292" y="2472770"/>
                  </a:lnTo>
                  <a:lnTo>
                    <a:pt x="1418542" y="2447814"/>
                  </a:lnTo>
                  <a:lnTo>
                    <a:pt x="1380152" y="2422307"/>
                  </a:lnTo>
                  <a:lnTo>
                    <a:pt x="1342130" y="2396253"/>
                  </a:lnTo>
                  <a:lnTo>
                    <a:pt x="1304481" y="2369658"/>
                  </a:lnTo>
                  <a:lnTo>
                    <a:pt x="1267210" y="2342527"/>
                  </a:lnTo>
                  <a:lnTo>
                    <a:pt x="1230323" y="2314863"/>
                  </a:lnTo>
                  <a:lnTo>
                    <a:pt x="1193825" y="2286672"/>
                  </a:lnTo>
                  <a:lnTo>
                    <a:pt x="1157722" y="2257958"/>
                  </a:lnTo>
                  <a:lnTo>
                    <a:pt x="1122021" y="2228726"/>
                  </a:lnTo>
                  <a:lnTo>
                    <a:pt x="1086725" y="2198980"/>
                  </a:lnTo>
                  <a:lnTo>
                    <a:pt x="1051842" y="2168726"/>
                  </a:lnTo>
                  <a:lnTo>
                    <a:pt x="1017377" y="2137968"/>
                  </a:lnTo>
                  <a:lnTo>
                    <a:pt x="983335" y="2106710"/>
                  </a:lnTo>
                  <a:lnTo>
                    <a:pt x="949722" y="2074957"/>
                  </a:lnTo>
                  <a:lnTo>
                    <a:pt x="916544" y="2042715"/>
                  </a:lnTo>
                  <a:lnTo>
                    <a:pt x="883806" y="2009987"/>
                  </a:lnTo>
                  <a:lnTo>
                    <a:pt x="851513" y="1976779"/>
                  </a:lnTo>
                  <a:lnTo>
                    <a:pt x="819673" y="1943094"/>
                  </a:lnTo>
                  <a:lnTo>
                    <a:pt x="788289" y="1908939"/>
                  </a:lnTo>
                  <a:lnTo>
                    <a:pt x="757369" y="1874316"/>
                  </a:lnTo>
                  <a:lnTo>
                    <a:pt x="726916" y="1839232"/>
                  </a:lnTo>
                  <a:lnTo>
                    <a:pt x="696938" y="1803690"/>
                  </a:lnTo>
                  <a:lnTo>
                    <a:pt x="667440" y="1767696"/>
                  </a:lnTo>
                  <a:lnTo>
                    <a:pt x="638427" y="1731254"/>
                  </a:lnTo>
                  <a:lnTo>
                    <a:pt x="609905" y="1694369"/>
                  </a:lnTo>
                  <a:lnTo>
                    <a:pt x="581879" y="1657045"/>
                  </a:lnTo>
                  <a:lnTo>
                    <a:pt x="554356" y="1619287"/>
                  </a:lnTo>
                  <a:lnTo>
                    <a:pt x="527341" y="1581101"/>
                  </a:lnTo>
                  <a:lnTo>
                    <a:pt x="500839" y="1542489"/>
                  </a:lnTo>
                  <a:lnTo>
                    <a:pt x="474857" y="1503458"/>
                  </a:lnTo>
                  <a:lnTo>
                    <a:pt x="449399" y="1464012"/>
                  </a:lnTo>
                  <a:lnTo>
                    <a:pt x="424472" y="1424155"/>
                  </a:lnTo>
                  <a:lnTo>
                    <a:pt x="400081" y="1383892"/>
                  </a:lnTo>
                  <a:lnTo>
                    <a:pt x="376231" y="1343228"/>
                  </a:lnTo>
                  <a:lnTo>
                    <a:pt x="352929" y="1302168"/>
                  </a:lnTo>
                  <a:lnTo>
                    <a:pt x="330180" y="1260716"/>
                  </a:lnTo>
                  <a:lnTo>
                    <a:pt x="307989" y="1218877"/>
                  </a:lnTo>
                  <a:lnTo>
                    <a:pt x="286363" y="1176656"/>
                  </a:lnTo>
                  <a:lnTo>
                    <a:pt x="265306" y="1134057"/>
                  </a:lnTo>
                  <a:lnTo>
                    <a:pt x="244825" y="1091084"/>
                  </a:lnTo>
                  <a:lnTo>
                    <a:pt x="224925" y="1047744"/>
                  </a:lnTo>
                  <a:lnTo>
                    <a:pt x="205612" y="1004040"/>
                  </a:lnTo>
                  <a:lnTo>
                    <a:pt x="186892" y="959977"/>
                  </a:lnTo>
                  <a:lnTo>
                    <a:pt x="168769" y="915559"/>
                  </a:lnTo>
                  <a:lnTo>
                    <a:pt x="151251" y="870792"/>
                  </a:lnTo>
                  <a:lnTo>
                    <a:pt x="134341" y="825680"/>
                  </a:lnTo>
                  <a:lnTo>
                    <a:pt x="118047" y="780227"/>
                  </a:lnTo>
                  <a:lnTo>
                    <a:pt x="102373" y="734439"/>
                  </a:lnTo>
                  <a:lnTo>
                    <a:pt x="87325" y="688321"/>
                  </a:lnTo>
                  <a:lnTo>
                    <a:pt x="72909" y="641875"/>
                  </a:lnTo>
                  <a:lnTo>
                    <a:pt x="59131" y="595109"/>
                  </a:lnTo>
                  <a:lnTo>
                    <a:pt x="45996" y="548025"/>
                  </a:lnTo>
                  <a:lnTo>
                    <a:pt x="33510" y="500629"/>
                  </a:lnTo>
                  <a:lnTo>
                    <a:pt x="21678" y="452926"/>
                  </a:lnTo>
                  <a:lnTo>
                    <a:pt x="10506" y="404920"/>
                  </a:lnTo>
                  <a:lnTo>
                    <a:pt x="0" y="356616"/>
                  </a:lnTo>
                </a:path>
                <a:path w="3495675" h="2966720">
                  <a:moveTo>
                    <a:pt x="3495357" y="2219071"/>
                  </a:moveTo>
                  <a:lnTo>
                    <a:pt x="3445352" y="2216168"/>
                  </a:lnTo>
                  <a:lnTo>
                    <a:pt x="3395563" y="2212473"/>
                  </a:lnTo>
                  <a:lnTo>
                    <a:pt x="3345999" y="2207994"/>
                  </a:lnTo>
                  <a:lnTo>
                    <a:pt x="3296667" y="2202736"/>
                  </a:lnTo>
                  <a:lnTo>
                    <a:pt x="3247575" y="2196705"/>
                  </a:lnTo>
                  <a:lnTo>
                    <a:pt x="3198729" y="2189908"/>
                  </a:lnTo>
                  <a:lnTo>
                    <a:pt x="3150139" y="2182351"/>
                  </a:lnTo>
                  <a:lnTo>
                    <a:pt x="3101810" y="2174040"/>
                  </a:lnTo>
                  <a:lnTo>
                    <a:pt x="3053752" y="2164982"/>
                  </a:lnTo>
                  <a:lnTo>
                    <a:pt x="3005971" y="2155182"/>
                  </a:lnTo>
                  <a:lnTo>
                    <a:pt x="2958475" y="2144647"/>
                  </a:lnTo>
                  <a:lnTo>
                    <a:pt x="2911272" y="2133384"/>
                  </a:lnTo>
                  <a:lnTo>
                    <a:pt x="2864369" y="2121397"/>
                  </a:lnTo>
                  <a:lnTo>
                    <a:pt x="2817773" y="2108695"/>
                  </a:lnTo>
                  <a:lnTo>
                    <a:pt x="2771494" y="2095282"/>
                  </a:lnTo>
                  <a:lnTo>
                    <a:pt x="2725537" y="2081166"/>
                  </a:lnTo>
                  <a:lnTo>
                    <a:pt x="2679911" y="2066352"/>
                  </a:lnTo>
                  <a:lnTo>
                    <a:pt x="2634623" y="2050847"/>
                  </a:lnTo>
                  <a:lnTo>
                    <a:pt x="2589680" y="2034656"/>
                  </a:lnTo>
                  <a:lnTo>
                    <a:pt x="2545091" y="2017787"/>
                  </a:lnTo>
                  <a:lnTo>
                    <a:pt x="2500863" y="2000246"/>
                  </a:lnTo>
                  <a:lnTo>
                    <a:pt x="2457004" y="1982038"/>
                  </a:lnTo>
                  <a:lnTo>
                    <a:pt x="2413521" y="1963170"/>
                  </a:lnTo>
                  <a:lnTo>
                    <a:pt x="2370421" y="1943649"/>
                  </a:lnTo>
                  <a:lnTo>
                    <a:pt x="2327713" y="1923480"/>
                  </a:lnTo>
                  <a:lnTo>
                    <a:pt x="2285403" y="1902669"/>
                  </a:lnTo>
                  <a:lnTo>
                    <a:pt x="2243500" y="1881224"/>
                  </a:lnTo>
                  <a:lnTo>
                    <a:pt x="2202011" y="1859150"/>
                  </a:lnTo>
                  <a:lnTo>
                    <a:pt x="2160944" y="1836453"/>
                  </a:lnTo>
                  <a:lnTo>
                    <a:pt x="2120306" y="1813140"/>
                  </a:lnTo>
                  <a:lnTo>
                    <a:pt x="2080104" y="1789217"/>
                  </a:lnTo>
                  <a:lnTo>
                    <a:pt x="2040347" y="1764691"/>
                  </a:lnTo>
                  <a:lnTo>
                    <a:pt x="2001043" y="1739567"/>
                  </a:lnTo>
                  <a:lnTo>
                    <a:pt x="1962197" y="1713852"/>
                  </a:lnTo>
                  <a:lnTo>
                    <a:pt x="1923819" y="1687551"/>
                  </a:lnTo>
                  <a:lnTo>
                    <a:pt x="1885916" y="1660672"/>
                  </a:lnTo>
                  <a:lnTo>
                    <a:pt x="1848494" y="1633221"/>
                  </a:lnTo>
                  <a:lnTo>
                    <a:pt x="1811563" y="1605203"/>
                  </a:lnTo>
                  <a:lnTo>
                    <a:pt x="1775130" y="1576626"/>
                  </a:lnTo>
                  <a:lnTo>
                    <a:pt x="1739201" y="1547495"/>
                  </a:lnTo>
                  <a:lnTo>
                    <a:pt x="1703785" y="1517816"/>
                  </a:lnTo>
                  <a:lnTo>
                    <a:pt x="1668889" y="1487596"/>
                  </a:lnTo>
                  <a:lnTo>
                    <a:pt x="1634522" y="1456841"/>
                  </a:lnTo>
                  <a:lnTo>
                    <a:pt x="1600689" y="1425557"/>
                  </a:lnTo>
                  <a:lnTo>
                    <a:pt x="1567400" y="1393751"/>
                  </a:lnTo>
                  <a:lnTo>
                    <a:pt x="1534661" y="1361429"/>
                  </a:lnTo>
                  <a:lnTo>
                    <a:pt x="1502481" y="1328597"/>
                  </a:lnTo>
                  <a:lnTo>
                    <a:pt x="1470866" y="1295261"/>
                  </a:lnTo>
                  <a:lnTo>
                    <a:pt x="1439825" y="1261428"/>
                  </a:lnTo>
                  <a:lnTo>
                    <a:pt x="1409365" y="1227104"/>
                  </a:lnTo>
                  <a:lnTo>
                    <a:pt x="1379493" y="1192294"/>
                  </a:lnTo>
                  <a:lnTo>
                    <a:pt x="1350217" y="1157007"/>
                  </a:lnTo>
                  <a:lnTo>
                    <a:pt x="1321545" y="1121246"/>
                  </a:lnTo>
                  <a:lnTo>
                    <a:pt x="1293485" y="1085020"/>
                  </a:lnTo>
                  <a:lnTo>
                    <a:pt x="1266043" y="1048333"/>
                  </a:lnTo>
                  <a:lnTo>
                    <a:pt x="1239228" y="1011193"/>
                  </a:lnTo>
                  <a:lnTo>
                    <a:pt x="1213047" y="973606"/>
                  </a:lnTo>
                  <a:lnTo>
                    <a:pt x="1187507" y="935577"/>
                  </a:lnTo>
                  <a:lnTo>
                    <a:pt x="1162617" y="897114"/>
                  </a:lnTo>
                  <a:lnTo>
                    <a:pt x="1138384" y="858222"/>
                  </a:lnTo>
                  <a:lnTo>
                    <a:pt x="1114815" y="818907"/>
                  </a:lnTo>
                  <a:lnTo>
                    <a:pt x="1091918" y="779177"/>
                  </a:lnTo>
                  <a:lnTo>
                    <a:pt x="1069701" y="739036"/>
                  </a:lnTo>
                  <a:lnTo>
                    <a:pt x="1048171" y="698492"/>
                  </a:lnTo>
                  <a:lnTo>
                    <a:pt x="1027335" y="657551"/>
                  </a:lnTo>
                  <a:lnTo>
                    <a:pt x="1007202" y="616218"/>
                  </a:lnTo>
                  <a:lnTo>
                    <a:pt x="987779" y="574501"/>
                  </a:lnTo>
                  <a:lnTo>
                    <a:pt x="969074" y="532405"/>
                  </a:lnTo>
                  <a:lnTo>
                    <a:pt x="951094" y="489937"/>
                  </a:lnTo>
                  <a:lnTo>
                    <a:pt x="933846" y="447103"/>
                  </a:lnTo>
                  <a:lnTo>
                    <a:pt x="917339" y="403908"/>
                  </a:lnTo>
                  <a:lnTo>
                    <a:pt x="901579" y="360360"/>
                  </a:lnTo>
                  <a:lnTo>
                    <a:pt x="886575" y="316465"/>
                  </a:lnTo>
                  <a:lnTo>
                    <a:pt x="872334" y="272229"/>
                  </a:lnTo>
                  <a:lnTo>
                    <a:pt x="858864" y="227658"/>
                  </a:lnTo>
                  <a:lnTo>
                    <a:pt x="846172" y="182759"/>
                  </a:lnTo>
                  <a:lnTo>
                    <a:pt x="834266" y="137537"/>
                  </a:lnTo>
                  <a:lnTo>
                    <a:pt x="823153" y="91999"/>
                  </a:lnTo>
                  <a:lnTo>
                    <a:pt x="812841" y="46151"/>
                  </a:lnTo>
                  <a:lnTo>
                    <a:pt x="803338" y="0"/>
                  </a:lnTo>
                </a:path>
                <a:path w="3495675" h="2966720">
                  <a:moveTo>
                    <a:pt x="3465512" y="2444496"/>
                  </a:moveTo>
                  <a:lnTo>
                    <a:pt x="3416256" y="2444097"/>
                  </a:lnTo>
                  <a:lnTo>
                    <a:pt x="3367168" y="2442905"/>
                  </a:lnTo>
                  <a:lnTo>
                    <a:pt x="3318255" y="2440926"/>
                  </a:lnTo>
                  <a:lnTo>
                    <a:pt x="3269523" y="2438165"/>
                  </a:lnTo>
                  <a:lnTo>
                    <a:pt x="3220981" y="2434628"/>
                  </a:lnTo>
                  <a:lnTo>
                    <a:pt x="3172635" y="2430321"/>
                  </a:lnTo>
                  <a:lnTo>
                    <a:pt x="3124493" y="2425249"/>
                  </a:lnTo>
                  <a:lnTo>
                    <a:pt x="3076561" y="2419418"/>
                  </a:lnTo>
                  <a:lnTo>
                    <a:pt x="3028847" y="2412834"/>
                  </a:lnTo>
                  <a:lnTo>
                    <a:pt x="2981358" y="2405502"/>
                  </a:lnTo>
                  <a:lnTo>
                    <a:pt x="2934101" y="2397429"/>
                  </a:lnTo>
                  <a:lnTo>
                    <a:pt x="2887083" y="2388620"/>
                  </a:lnTo>
                  <a:lnTo>
                    <a:pt x="2840311" y="2379080"/>
                  </a:lnTo>
                  <a:lnTo>
                    <a:pt x="2793793" y="2368816"/>
                  </a:lnTo>
                  <a:lnTo>
                    <a:pt x="2747536" y="2357832"/>
                  </a:lnTo>
                  <a:lnTo>
                    <a:pt x="2701547" y="2346136"/>
                  </a:lnTo>
                  <a:lnTo>
                    <a:pt x="2655832" y="2333732"/>
                  </a:lnTo>
                  <a:lnTo>
                    <a:pt x="2610400" y="2320627"/>
                  </a:lnTo>
                  <a:lnTo>
                    <a:pt x="2565257" y="2306825"/>
                  </a:lnTo>
                  <a:lnTo>
                    <a:pt x="2520410" y="2292333"/>
                  </a:lnTo>
                  <a:lnTo>
                    <a:pt x="2475867" y="2277156"/>
                  </a:lnTo>
                  <a:lnTo>
                    <a:pt x="2431635" y="2261301"/>
                  </a:lnTo>
                  <a:lnTo>
                    <a:pt x="2387721" y="2244772"/>
                  </a:lnTo>
                  <a:lnTo>
                    <a:pt x="2344132" y="2227576"/>
                  </a:lnTo>
                  <a:lnTo>
                    <a:pt x="2300875" y="2209718"/>
                  </a:lnTo>
                  <a:lnTo>
                    <a:pt x="2257957" y="2191204"/>
                  </a:lnTo>
                  <a:lnTo>
                    <a:pt x="2215386" y="2172040"/>
                  </a:lnTo>
                  <a:lnTo>
                    <a:pt x="2173169" y="2152231"/>
                  </a:lnTo>
                  <a:lnTo>
                    <a:pt x="2131312" y="2131783"/>
                  </a:lnTo>
                  <a:lnTo>
                    <a:pt x="2089823" y="2110702"/>
                  </a:lnTo>
                  <a:lnTo>
                    <a:pt x="2048710" y="2088994"/>
                  </a:lnTo>
                  <a:lnTo>
                    <a:pt x="2007979" y="2066664"/>
                  </a:lnTo>
                  <a:lnTo>
                    <a:pt x="1967637" y="2043718"/>
                  </a:lnTo>
                  <a:lnTo>
                    <a:pt x="1927692" y="2020161"/>
                  </a:lnTo>
                  <a:lnTo>
                    <a:pt x="1888151" y="1996000"/>
                  </a:lnTo>
                  <a:lnTo>
                    <a:pt x="1849021" y="1971240"/>
                  </a:lnTo>
                  <a:lnTo>
                    <a:pt x="1810309" y="1945887"/>
                  </a:lnTo>
                  <a:lnTo>
                    <a:pt x="1772022" y="1919946"/>
                  </a:lnTo>
                  <a:lnTo>
                    <a:pt x="1734167" y="1893424"/>
                  </a:lnTo>
                  <a:lnTo>
                    <a:pt x="1696752" y="1866326"/>
                  </a:lnTo>
                  <a:lnTo>
                    <a:pt x="1659784" y="1838657"/>
                  </a:lnTo>
                  <a:lnTo>
                    <a:pt x="1623269" y="1810424"/>
                  </a:lnTo>
                  <a:lnTo>
                    <a:pt x="1587216" y="1781631"/>
                  </a:lnTo>
                  <a:lnTo>
                    <a:pt x="1551630" y="1752286"/>
                  </a:lnTo>
                  <a:lnTo>
                    <a:pt x="1516520" y="1722393"/>
                  </a:lnTo>
                  <a:lnTo>
                    <a:pt x="1481893" y="1691959"/>
                  </a:lnTo>
                  <a:lnTo>
                    <a:pt x="1447755" y="1660988"/>
                  </a:lnTo>
                  <a:lnTo>
                    <a:pt x="1414114" y="1629487"/>
                  </a:lnTo>
                  <a:lnTo>
                    <a:pt x="1380976" y="1597462"/>
                  </a:lnTo>
                  <a:lnTo>
                    <a:pt x="1348350" y="1564918"/>
                  </a:lnTo>
                  <a:lnTo>
                    <a:pt x="1316242" y="1531860"/>
                  </a:lnTo>
                  <a:lnTo>
                    <a:pt x="1284660" y="1498295"/>
                  </a:lnTo>
                  <a:lnTo>
                    <a:pt x="1253610" y="1464229"/>
                  </a:lnTo>
                  <a:lnTo>
                    <a:pt x="1223100" y="1429666"/>
                  </a:lnTo>
                  <a:lnTo>
                    <a:pt x="1193136" y="1394613"/>
                  </a:lnTo>
                  <a:lnTo>
                    <a:pt x="1163727" y="1359076"/>
                  </a:lnTo>
                  <a:lnTo>
                    <a:pt x="1134878" y="1323059"/>
                  </a:lnTo>
                  <a:lnTo>
                    <a:pt x="1106599" y="1286570"/>
                  </a:lnTo>
                  <a:lnTo>
                    <a:pt x="1078894" y="1249613"/>
                  </a:lnTo>
                  <a:lnTo>
                    <a:pt x="1051772" y="1212194"/>
                  </a:lnTo>
                  <a:lnTo>
                    <a:pt x="1025240" y="1174319"/>
                  </a:lnTo>
                  <a:lnTo>
                    <a:pt x="999305" y="1135994"/>
                  </a:lnTo>
                  <a:lnTo>
                    <a:pt x="973974" y="1097225"/>
                  </a:lnTo>
                  <a:lnTo>
                    <a:pt x="949255" y="1058016"/>
                  </a:lnTo>
                  <a:lnTo>
                    <a:pt x="925153" y="1018375"/>
                  </a:lnTo>
                  <a:lnTo>
                    <a:pt x="901678" y="978306"/>
                  </a:lnTo>
                  <a:lnTo>
                    <a:pt x="878834" y="937815"/>
                  </a:lnTo>
                  <a:lnTo>
                    <a:pt x="856631" y="896908"/>
                  </a:lnTo>
                  <a:lnTo>
                    <a:pt x="835075" y="855591"/>
                  </a:lnTo>
                  <a:lnTo>
                    <a:pt x="814173" y="813869"/>
                  </a:lnTo>
                  <a:lnTo>
                    <a:pt x="793932" y="771749"/>
                  </a:lnTo>
                  <a:lnTo>
                    <a:pt x="774360" y="729235"/>
                  </a:lnTo>
                  <a:lnTo>
                    <a:pt x="755464" y="686334"/>
                  </a:lnTo>
                  <a:lnTo>
                    <a:pt x="737250" y="643051"/>
                  </a:lnTo>
                  <a:lnTo>
                    <a:pt x="719726" y="599393"/>
                  </a:lnTo>
                  <a:lnTo>
                    <a:pt x="702899" y="555364"/>
                  </a:lnTo>
                  <a:lnTo>
                    <a:pt x="686777" y="510970"/>
                  </a:lnTo>
                  <a:lnTo>
                    <a:pt x="671366" y="466218"/>
                  </a:lnTo>
                  <a:lnTo>
                    <a:pt x="656673" y="421112"/>
                  </a:lnTo>
                  <a:lnTo>
                    <a:pt x="642707" y="375659"/>
                  </a:lnTo>
                  <a:lnTo>
                    <a:pt x="629473" y="329864"/>
                  </a:lnTo>
                  <a:lnTo>
                    <a:pt x="616979" y="283733"/>
                  </a:lnTo>
                  <a:lnTo>
                    <a:pt x="605232" y="237272"/>
                  </a:lnTo>
                  <a:lnTo>
                    <a:pt x="594240" y="190487"/>
                  </a:lnTo>
                  <a:lnTo>
                    <a:pt x="584009" y="143383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509261" y="4858892"/>
            <a:ext cx="582930" cy="98044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54940" marR="30480" indent="111125">
              <a:lnSpc>
                <a:spcPts val="1800"/>
              </a:lnSpc>
              <a:spcBef>
                <a:spcPts val="254"/>
              </a:spcBef>
            </a:pPr>
            <a:r>
              <a:rPr sz="1600" b="1" spc="-5" dirty="0">
                <a:latin typeface="Arial"/>
                <a:cs typeface="Arial"/>
              </a:rPr>
              <a:t>I</a:t>
            </a:r>
            <a:r>
              <a:rPr sz="1600" b="1" spc="-10" dirty="0">
                <a:latin typeface="Arial"/>
                <a:cs typeface="Arial"/>
              </a:rPr>
              <a:t>C</a:t>
            </a:r>
            <a:r>
              <a:rPr sz="1575" b="1" spc="7" baseline="-21164" dirty="0">
                <a:latin typeface="Arial"/>
                <a:cs typeface="Arial"/>
              </a:rPr>
              <a:t>4  </a:t>
            </a:r>
            <a:r>
              <a:rPr sz="1600" b="1" dirty="0">
                <a:latin typeface="Arial"/>
                <a:cs typeface="Arial"/>
              </a:rPr>
              <a:t>IC</a:t>
            </a:r>
            <a:r>
              <a:rPr sz="1575" b="1" baseline="-21164" dirty="0">
                <a:latin typeface="Arial"/>
                <a:cs typeface="Arial"/>
              </a:rPr>
              <a:t>3</a:t>
            </a:r>
            <a:endParaRPr sz="1575" baseline="-21164">
              <a:latin typeface="Arial"/>
              <a:cs typeface="Arial"/>
            </a:endParaRPr>
          </a:p>
          <a:p>
            <a:pPr marL="38100" marR="141605" indent="116839">
              <a:lnSpc>
                <a:spcPts val="1700"/>
              </a:lnSpc>
              <a:spcBef>
                <a:spcPts val="380"/>
              </a:spcBef>
            </a:pPr>
            <a:r>
              <a:rPr sz="1600" b="1" spc="-5" dirty="0">
                <a:latin typeface="Arial"/>
                <a:cs typeface="Arial"/>
              </a:rPr>
              <a:t>I</a:t>
            </a:r>
            <a:r>
              <a:rPr sz="1600" b="1" spc="-10" dirty="0">
                <a:latin typeface="Arial"/>
                <a:cs typeface="Arial"/>
              </a:rPr>
              <a:t>C</a:t>
            </a:r>
            <a:r>
              <a:rPr sz="1575" b="1" spc="7" baseline="-21164" dirty="0">
                <a:latin typeface="Arial"/>
                <a:cs typeface="Arial"/>
              </a:rPr>
              <a:t>2  </a:t>
            </a:r>
            <a:r>
              <a:rPr sz="1600" b="1" dirty="0">
                <a:latin typeface="Arial"/>
                <a:cs typeface="Arial"/>
              </a:rPr>
              <a:t>IC</a:t>
            </a:r>
            <a:r>
              <a:rPr sz="1575" b="1" baseline="-21164" dirty="0">
                <a:latin typeface="Arial"/>
                <a:cs typeface="Arial"/>
              </a:rPr>
              <a:t>1</a:t>
            </a:r>
            <a:endParaRPr sz="1575" baseline="-21164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601976" y="4779898"/>
            <a:ext cx="209550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626232" y="4404182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00" y="3252978"/>
            <a:ext cx="791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265" algn="l"/>
              </a:tabLst>
            </a:pPr>
            <a:r>
              <a:rPr sz="2200" b="1" spc="-5" dirty="0">
                <a:latin typeface="Arial"/>
                <a:cs typeface="Arial"/>
              </a:rPr>
              <a:t>12	</a:t>
            </a:r>
            <a:r>
              <a:rPr sz="4200" b="1" u="heavy" spc="-450" baseline="-49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b="1" u="heavy" spc="-7" baseline="-49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endParaRPr sz="4200" baseline="-496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65040" y="5723635"/>
            <a:ext cx="262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94405" y="1508886"/>
            <a:ext cx="6606795" cy="46288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35305">
              <a:lnSpc>
                <a:spcPct val="100000"/>
              </a:lnSpc>
              <a:spcBef>
                <a:spcPts val="95"/>
              </a:spcBef>
            </a:pPr>
            <a:r>
              <a:rPr sz="2800" spc="-10" smtClean="0">
                <a:latin typeface="Liberation Sans Narrow"/>
                <a:cs typeface="Liberation Sans Narrow"/>
              </a:rPr>
              <a:t>Equilibrium </a:t>
            </a:r>
            <a:r>
              <a:rPr sz="2800" spc="-5" smtClean="0">
                <a:latin typeface="Liberation Sans Narrow"/>
                <a:cs typeface="Liberation Sans Narrow"/>
              </a:rPr>
              <a:t>occurs </a:t>
            </a:r>
            <a:r>
              <a:rPr sz="2800" b="1" spc="-5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(Point C) </a:t>
            </a:r>
            <a:r>
              <a:rPr sz="2800" spc="-5" smtClean="0">
                <a:latin typeface="Liberation Sans Narrow"/>
                <a:cs typeface="Liberation Sans Narrow"/>
              </a:rPr>
              <a:t>when </a:t>
            </a:r>
            <a:r>
              <a:rPr sz="2800" spc="-10" smtClean="0">
                <a:latin typeface="Liberation Sans Narrow"/>
                <a:cs typeface="Liberation Sans Narrow"/>
              </a:rPr>
              <a:t>the  consumer selects </a:t>
            </a:r>
            <a:r>
              <a:rPr sz="2800" spc="-5" smtClean="0">
                <a:latin typeface="Liberation Sans Narrow"/>
                <a:cs typeface="Liberation Sans Narrow"/>
              </a:rPr>
              <a:t>the </a:t>
            </a:r>
            <a:r>
              <a:rPr sz="2800" spc="-10" smtClean="0">
                <a:latin typeface="Liberation Sans Narrow"/>
                <a:cs typeface="Liberation Sans Narrow"/>
              </a:rPr>
              <a:t>Combination </a:t>
            </a:r>
            <a:r>
              <a:rPr sz="2800" spc="-5" smtClean="0">
                <a:latin typeface="Liberation Sans Narrow"/>
                <a:cs typeface="Liberation Sans Narrow"/>
              </a:rPr>
              <a:t>which  reaches the </a:t>
            </a:r>
            <a:r>
              <a:rPr sz="2800" b="1" spc="-5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highest </a:t>
            </a:r>
            <a:r>
              <a:rPr sz="2800" b="1" spc="-10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attainable  Indifference</a:t>
            </a:r>
            <a:r>
              <a:rPr lang="en-US" sz="2800" b="1" spc="-45" dirty="0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  </a:t>
            </a:r>
            <a:r>
              <a:rPr sz="2800" b="1" spc="-10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curve.</a:t>
            </a:r>
          </a:p>
          <a:p>
            <a:pPr marL="1668780" marR="5080">
              <a:lnSpc>
                <a:spcPct val="100000"/>
              </a:lnSpc>
              <a:spcBef>
                <a:spcPts val="2440"/>
              </a:spcBef>
              <a:tabLst>
                <a:tab pos="3630295" algn="l"/>
              </a:tabLst>
            </a:pPr>
            <a:r>
              <a:rPr sz="2800" spc="-5" smtClean="0">
                <a:latin typeface="Liberation Sans Narrow"/>
                <a:cs typeface="Liberation Sans Narrow"/>
              </a:rPr>
              <a:t>At</a:t>
            </a:r>
            <a:r>
              <a:rPr sz="2800" spc="5" smtClean="0">
                <a:latin typeface="Liberation Sans Narrow"/>
                <a:cs typeface="Liberation Sans Narrow"/>
              </a:rPr>
              <a:t> </a:t>
            </a:r>
            <a:r>
              <a:rPr sz="2800" spc="-10" smtClean="0">
                <a:latin typeface="Liberation Sans Narrow"/>
                <a:cs typeface="Liberation Sans Narrow"/>
              </a:rPr>
              <a:t>Equilibrium</a:t>
            </a:r>
            <a:r>
              <a:rPr lang="en-US" sz="2800" spc="-10" dirty="0" smtClean="0">
                <a:latin typeface="Liberation Sans Narrow"/>
                <a:cs typeface="Liberation Sans Narrow"/>
              </a:rPr>
              <a:t> </a:t>
            </a:r>
            <a:r>
              <a:rPr sz="2800" b="1" spc="-5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(Point C) </a:t>
            </a:r>
            <a:r>
              <a:rPr sz="2800" spc="-5" smtClean="0">
                <a:latin typeface="Liberation Sans Narrow"/>
                <a:cs typeface="Liberation Sans Narrow"/>
              </a:rPr>
              <a:t>we  would </a:t>
            </a:r>
            <a:r>
              <a:rPr sz="2800" spc="-10" smtClean="0">
                <a:latin typeface="Liberation Sans Narrow"/>
                <a:cs typeface="Liberation Sans Narrow"/>
              </a:rPr>
              <a:t>have slope </a:t>
            </a:r>
            <a:r>
              <a:rPr sz="2800" spc="-5" smtClean="0">
                <a:latin typeface="Liberation Sans Narrow"/>
                <a:cs typeface="Liberation Sans Narrow"/>
              </a:rPr>
              <a:t>of</a:t>
            </a:r>
            <a:r>
              <a:rPr sz="2800" spc="20" smtClean="0">
                <a:latin typeface="Liberation Sans Narrow"/>
                <a:cs typeface="Liberation Sans Narrow"/>
              </a:rPr>
              <a:t> </a:t>
            </a:r>
            <a:r>
              <a:rPr sz="2800" spc="-15" smtClean="0">
                <a:latin typeface="Liberation Sans Narrow"/>
                <a:cs typeface="Liberation Sans Narrow"/>
              </a:rPr>
              <a:t>Indifference</a:t>
            </a:r>
            <a:r>
              <a:rPr lang="en-US" sz="2800" spc="-15" dirty="0" smtClean="0">
                <a:latin typeface="Liberation Sans Narrow"/>
                <a:cs typeface="Liberation Sans Narrow"/>
              </a:rPr>
              <a:t> Curve </a:t>
            </a:r>
            <a:endParaRPr sz="2800" smtClean="0">
              <a:latin typeface="Liberation Sans Narrow"/>
              <a:cs typeface="Liberation Sans Narrow"/>
            </a:endParaRPr>
          </a:p>
          <a:p>
            <a:pPr marL="2583180">
              <a:lnSpc>
                <a:spcPct val="100000"/>
              </a:lnSpc>
            </a:pPr>
            <a:r>
              <a:rPr sz="2800" spc="-5" smtClean="0">
                <a:latin typeface="Liberation Sans Narrow"/>
                <a:cs typeface="Liberation Sans Narrow"/>
              </a:rPr>
              <a:t> (MRSxy) </a:t>
            </a:r>
            <a:r>
              <a:rPr sz="2800" spc="-10" smtClean="0">
                <a:latin typeface="Liberation Sans Narrow"/>
                <a:cs typeface="Liberation Sans Narrow"/>
              </a:rPr>
              <a:t>equal</a:t>
            </a:r>
            <a:r>
              <a:rPr sz="2800" spc="-5" smtClean="0">
                <a:latin typeface="Liberation Sans Narrow"/>
                <a:cs typeface="Liberation Sans Narrow"/>
              </a:rPr>
              <a:t> </a:t>
            </a:r>
            <a:r>
              <a:rPr sz="2800" spc="-10" smtClean="0">
                <a:latin typeface="Liberation Sans Narrow"/>
                <a:cs typeface="Liberation Sans Narrow"/>
              </a:rPr>
              <a:t>to</a:t>
            </a:r>
            <a:r>
              <a:rPr lang="en-US" sz="2800" spc="-10" dirty="0" smtClean="0">
                <a:latin typeface="Liberation Sans Narrow"/>
                <a:cs typeface="Liberation Sans Narrow"/>
              </a:rPr>
              <a:t> the</a:t>
            </a:r>
          </a:p>
          <a:p>
            <a:pPr marL="2583180">
              <a:lnSpc>
                <a:spcPct val="100000"/>
              </a:lnSpc>
            </a:pPr>
            <a:r>
              <a:rPr lang="en-US" sz="2800" spc="-10" dirty="0" smtClean="0">
                <a:latin typeface="Liberation Sans Narrow"/>
                <a:cs typeface="Liberation Sans Narrow"/>
              </a:rPr>
              <a:t>Slope of Budget Line</a:t>
            </a:r>
          </a:p>
          <a:p>
            <a:pPr marL="2583180">
              <a:lnSpc>
                <a:spcPct val="100000"/>
              </a:lnSpc>
            </a:pPr>
            <a:r>
              <a:rPr lang="en-US" sz="2800" spc="-10" dirty="0" smtClean="0">
                <a:latin typeface="Liberation Sans Narrow"/>
                <a:cs typeface="Liberation Sans Narrow"/>
              </a:rPr>
              <a:t>(</a:t>
            </a:r>
            <a:r>
              <a:rPr lang="en-US" sz="2800" spc="-10" dirty="0" err="1" smtClean="0">
                <a:latin typeface="Liberation Sans Narrow"/>
                <a:cs typeface="Liberation Sans Narrow"/>
              </a:rPr>
              <a:t>Px</a:t>
            </a:r>
            <a:r>
              <a:rPr lang="en-US" sz="2800" spc="-10" dirty="0" smtClean="0">
                <a:latin typeface="Liberation Sans Narrow"/>
                <a:cs typeface="Liberation Sans Narrow"/>
              </a:rPr>
              <a:t>/</a:t>
            </a:r>
            <a:r>
              <a:rPr lang="en-US" sz="2800" spc="-10" dirty="0" err="1" smtClean="0">
                <a:latin typeface="Liberation Sans Narrow"/>
                <a:cs typeface="Liberation Sans Narrow"/>
              </a:rPr>
              <a:t>Py</a:t>
            </a:r>
            <a:r>
              <a:rPr lang="en-US" sz="2800" spc="-10" dirty="0" smtClean="0">
                <a:latin typeface="Liberation Sans Narrow"/>
                <a:cs typeface="Liberation Sans Narrow"/>
              </a:rPr>
              <a:t>)</a:t>
            </a: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838200" y="152400"/>
            <a:ext cx="952500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4035" marR="5080" indent="972185">
              <a:lnSpc>
                <a:spcPct val="100000"/>
              </a:lnSpc>
              <a:spcBef>
                <a:spcPts val="100"/>
              </a:spcBef>
            </a:pPr>
            <a:r>
              <a:rPr dirty="0"/>
              <a:t>CONDITIONS OF  CONSUMER</a:t>
            </a:r>
            <a:r>
              <a:rPr spc="-90" dirty="0"/>
              <a:t> </a:t>
            </a:r>
            <a:r>
              <a:rPr dirty="0"/>
              <a:t>EQUILIBRIUM</a:t>
            </a:r>
          </a:p>
        </p:txBody>
      </p:sp>
      <p:sp>
        <p:nvSpPr>
          <p:cNvPr id="4" name="object 4"/>
          <p:cNvSpPr/>
          <p:nvPr/>
        </p:nvSpPr>
        <p:spPr>
          <a:xfrm>
            <a:off x="5387594" y="1944497"/>
            <a:ext cx="104139" cy="36830"/>
          </a:xfrm>
          <a:custGeom>
            <a:avLst/>
            <a:gdLst/>
            <a:ahLst/>
            <a:cxnLst/>
            <a:rect l="l" t="t" r="r" b="b"/>
            <a:pathLst>
              <a:path w="104139" h="36830">
                <a:moveTo>
                  <a:pt x="103632" y="0"/>
                </a:moveTo>
                <a:lnTo>
                  <a:pt x="0" y="0"/>
                </a:lnTo>
                <a:lnTo>
                  <a:pt x="0" y="36575"/>
                </a:lnTo>
                <a:lnTo>
                  <a:pt x="103632" y="36575"/>
                </a:lnTo>
                <a:lnTo>
                  <a:pt x="1036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84346" y="1493898"/>
            <a:ext cx="5226685" cy="967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10235">
              <a:lnSpc>
                <a:spcPct val="110400"/>
              </a:lnSpc>
              <a:spcBef>
                <a:spcPts val="100"/>
              </a:spcBef>
              <a:tabLst>
                <a:tab pos="2304415" algn="l"/>
              </a:tabLst>
            </a:pPr>
            <a:r>
              <a:rPr sz="28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Condition-2: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	</a:t>
            </a:r>
            <a:r>
              <a:rPr sz="2800" dirty="0">
                <a:latin typeface="Arial"/>
                <a:cs typeface="Arial"/>
              </a:rPr>
              <a:t>Indifference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Curve  must be </a:t>
            </a:r>
            <a:r>
              <a:rPr sz="2800" dirty="0">
                <a:latin typeface="Arial"/>
                <a:cs typeface="Arial"/>
              </a:rPr>
              <a:t>convex </a:t>
            </a:r>
            <a:r>
              <a:rPr sz="2800" spc="-5" dirty="0">
                <a:latin typeface="Arial"/>
                <a:cs typeface="Arial"/>
              </a:rPr>
              <a:t>to the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origin.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60437" y="2886075"/>
            <a:ext cx="3785235" cy="3463925"/>
            <a:chOff x="960437" y="2886075"/>
            <a:chExt cx="3785235" cy="3463925"/>
          </a:xfrm>
        </p:grpSpPr>
        <p:sp>
          <p:nvSpPr>
            <p:cNvPr id="7" name="object 7"/>
            <p:cNvSpPr/>
            <p:nvPr/>
          </p:nvSpPr>
          <p:spPr>
            <a:xfrm>
              <a:off x="998537" y="2924175"/>
              <a:ext cx="3709035" cy="3384550"/>
            </a:xfrm>
            <a:custGeom>
              <a:avLst/>
              <a:gdLst/>
              <a:ahLst/>
              <a:cxnLst/>
              <a:rect l="l" t="t" r="r" b="b"/>
              <a:pathLst>
                <a:path w="3709035" h="3384550">
                  <a:moveTo>
                    <a:pt x="31203" y="0"/>
                  </a:moveTo>
                  <a:lnTo>
                    <a:pt x="31203" y="3384550"/>
                  </a:lnTo>
                </a:path>
                <a:path w="3709035" h="3384550">
                  <a:moveTo>
                    <a:pt x="0" y="3353422"/>
                  </a:moveTo>
                  <a:lnTo>
                    <a:pt x="3708463" y="3353422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06475" y="3016250"/>
              <a:ext cx="2466975" cy="3321050"/>
            </a:xfrm>
            <a:custGeom>
              <a:avLst/>
              <a:gdLst/>
              <a:ahLst/>
              <a:cxnLst/>
              <a:rect l="l" t="t" r="r" b="b"/>
              <a:pathLst>
                <a:path w="2466975" h="3321050">
                  <a:moveTo>
                    <a:pt x="577850" y="3116262"/>
                  </a:moveTo>
                  <a:lnTo>
                    <a:pt x="577850" y="3321050"/>
                  </a:lnTo>
                </a:path>
                <a:path w="2466975" h="3321050">
                  <a:moveTo>
                    <a:pt x="1182751" y="3116262"/>
                  </a:moveTo>
                  <a:lnTo>
                    <a:pt x="1182751" y="3321050"/>
                  </a:lnTo>
                </a:path>
                <a:path w="2466975" h="3321050">
                  <a:moveTo>
                    <a:pt x="1803400" y="3116262"/>
                  </a:moveTo>
                  <a:lnTo>
                    <a:pt x="1803400" y="3321050"/>
                  </a:lnTo>
                </a:path>
                <a:path w="2466975" h="3321050">
                  <a:moveTo>
                    <a:pt x="2466975" y="3116262"/>
                  </a:moveTo>
                  <a:lnTo>
                    <a:pt x="2466975" y="3321050"/>
                  </a:lnTo>
                </a:path>
                <a:path w="2466975" h="3321050">
                  <a:moveTo>
                    <a:pt x="0" y="1211326"/>
                  </a:moveTo>
                  <a:lnTo>
                    <a:pt x="169862" y="1211326"/>
                  </a:lnTo>
                </a:path>
                <a:path w="2466975" h="3321050">
                  <a:moveTo>
                    <a:pt x="0" y="1656588"/>
                  </a:moveTo>
                  <a:lnTo>
                    <a:pt x="169862" y="1656588"/>
                  </a:lnTo>
                </a:path>
                <a:path w="2466975" h="3321050">
                  <a:moveTo>
                    <a:pt x="0" y="2107438"/>
                  </a:moveTo>
                  <a:lnTo>
                    <a:pt x="169862" y="2107438"/>
                  </a:lnTo>
                </a:path>
                <a:path w="2466975" h="3321050">
                  <a:moveTo>
                    <a:pt x="0" y="2491486"/>
                  </a:moveTo>
                  <a:lnTo>
                    <a:pt x="169862" y="2491486"/>
                  </a:lnTo>
                </a:path>
                <a:path w="2466975" h="3321050">
                  <a:moveTo>
                    <a:pt x="0" y="2940050"/>
                  </a:moveTo>
                  <a:lnTo>
                    <a:pt x="169862" y="2940050"/>
                  </a:lnTo>
                </a:path>
                <a:path w="2466975" h="3321050">
                  <a:moveTo>
                    <a:pt x="25400" y="0"/>
                  </a:moveTo>
                  <a:lnTo>
                    <a:pt x="195262" y="0"/>
                  </a:lnTo>
                </a:path>
                <a:path w="2466975" h="3321050">
                  <a:moveTo>
                    <a:pt x="25400" y="419100"/>
                  </a:moveTo>
                  <a:lnTo>
                    <a:pt x="195262" y="4191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6549" y="3642105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549" y="4027678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0473" y="4362348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97330" y="6415227"/>
            <a:ext cx="20447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</a:tabLst>
            </a:pPr>
            <a:r>
              <a:rPr sz="2200" b="1" spc="-5" dirty="0">
                <a:latin typeface="Arial"/>
                <a:cs typeface="Arial"/>
              </a:rPr>
              <a:t>1	2	3	4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72768" y="6454345"/>
            <a:ext cx="155575" cy="31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b="1" spc="-5" dirty="0">
                <a:latin typeface="Arial"/>
                <a:cs typeface="Arial"/>
              </a:rPr>
              <a:t>5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1426" y="2827400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43400" y="6324600"/>
            <a:ext cx="107315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</a:t>
            </a:r>
            <a:r>
              <a:rPr sz="2800" b="1" spc="5" dirty="0">
                <a:latin typeface="Times New Roman"/>
                <a:cs typeface="Times New Roman"/>
              </a:rPr>
              <a:t>p</a:t>
            </a:r>
            <a:r>
              <a:rPr sz="2800" b="1" spc="-5" dirty="0">
                <a:latin typeface="Times New Roman"/>
                <a:cs typeface="Times New Roman"/>
              </a:rPr>
              <a:t>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400" y="4419600"/>
            <a:ext cx="419100" cy="13106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latin typeface="Times New Roman"/>
                <a:cs typeface="Times New Roman"/>
              </a:rPr>
              <a:t>Oran</a:t>
            </a:r>
            <a:r>
              <a:rPr sz="2800" b="1" spc="10" dirty="0">
                <a:latin typeface="Times New Roman"/>
                <a:cs typeface="Times New Roman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200251" y="4429633"/>
            <a:ext cx="2943225" cy="1892300"/>
            <a:chOff x="1200251" y="4429633"/>
            <a:chExt cx="2943225" cy="1892300"/>
          </a:xfrm>
        </p:grpSpPr>
        <p:sp>
          <p:nvSpPr>
            <p:cNvPr id="20" name="object 20"/>
            <p:cNvSpPr/>
            <p:nvPr/>
          </p:nvSpPr>
          <p:spPr>
            <a:xfrm>
              <a:off x="4130675" y="610393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25651" y="4455033"/>
              <a:ext cx="1697989" cy="1525905"/>
            </a:xfrm>
            <a:custGeom>
              <a:avLst/>
              <a:gdLst/>
              <a:ahLst/>
              <a:cxnLst/>
              <a:rect l="l" t="t" r="r" b="b"/>
              <a:pathLst>
                <a:path w="1697989" h="1525904">
                  <a:moveTo>
                    <a:pt x="0" y="0"/>
                  </a:moveTo>
                  <a:lnTo>
                    <a:pt x="47485" y="18235"/>
                  </a:lnTo>
                  <a:lnTo>
                    <a:pt x="94585" y="37187"/>
                  </a:lnTo>
                  <a:lnTo>
                    <a:pt x="141294" y="56850"/>
                  </a:lnTo>
                  <a:lnTo>
                    <a:pt x="187603" y="77217"/>
                  </a:lnTo>
                  <a:lnTo>
                    <a:pt x="233505" y="98281"/>
                  </a:lnTo>
                  <a:lnTo>
                    <a:pt x="278994" y="120036"/>
                  </a:lnTo>
                  <a:lnTo>
                    <a:pt x="324061" y="142476"/>
                  </a:lnTo>
                  <a:lnTo>
                    <a:pt x="368700" y="165592"/>
                  </a:lnTo>
                  <a:lnTo>
                    <a:pt x="412902" y="189380"/>
                  </a:lnTo>
                  <a:lnTo>
                    <a:pt x="456662" y="213832"/>
                  </a:lnTo>
                  <a:lnTo>
                    <a:pt x="499971" y="238942"/>
                  </a:lnTo>
                  <a:lnTo>
                    <a:pt x="542822" y="264703"/>
                  </a:lnTo>
                  <a:lnTo>
                    <a:pt x="585207" y="291109"/>
                  </a:lnTo>
                  <a:lnTo>
                    <a:pt x="627121" y="318152"/>
                  </a:lnTo>
                  <a:lnTo>
                    <a:pt x="668555" y="345827"/>
                  </a:lnTo>
                  <a:lnTo>
                    <a:pt x="709501" y="374127"/>
                  </a:lnTo>
                  <a:lnTo>
                    <a:pt x="749953" y="403045"/>
                  </a:lnTo>
                  <a:lnTo>
                    <a:pt x="789904" y="432575"/>
                  </a:lnTo>
                  <a:lnTo>
                    <a:pt x="829345" y="462710"/>
                  </a:lnTo>
                  <a:lnTo>
                    <a:pt x="868271" y="493443"/>
                  </a:lnTo>
                  <a:lnTo>
                    <a:pt x="906672" y="524769"/>
                  </a:lnTo>
                  <a:lnTo>
                    <a:pt x="944543" y="556679"/>
                  </a:lnTo>
                  <a:lnTo>
                    <a:pt x="981875" y="589168"/>
                  </a:lnTo>
                  <a:lnTo>
                    <a:pt x="1018662" y="622229"/>
                  </a:lnTo>
                  <a:lnTo>
                    <a:pt x="1054896" y="655856"/>
                  </a:lnTo>
                  <a:lnTo>
                    <a:pt x="1090570" y="690042"/>
                  </a:lnTo>
                  <a:lnTo>
                    <a:pt x="1125676" y="724779"/>
                  </a:lnTo>
                  <a:lnTo>
                    <a:pt x="1160208" y="760063"/>
                  </a:lnTo>
                  <a:lnTo>
                    <a:pt x="1194157" y="795886"/>
                  </a:lnTo>
                  <a:lnTo>
                    <a:pt x="1227517" y="832241"/>
                  </a:lnTo>
                  <a:lnTo>
                    <a:pt x="1260281" y="869122"/>
                  </a:lnTo>
                  <a:lnTo>
                    <a:pt x="1292440" y="906523"/>
                  </a:lnTo>
                  <a:lnTo>
                    <a:pt x="1323988" y="944436"/>
                  </a:lnTo>
                  <a:lnTo>
                    <a:pt x="1354918" y="982856"/>
                  </a:lnTo>
                  <a:lnTo>
                    <a:pt x="1385221" y="1021775"/>
                  </a:lnTo>
                  <a:lnTo>
                    <a:pt x="1414892" y="1061187"/>
                  </a:lnTo>
                  <a:lnTo>
                    <a:pt x="1443921" y="1101085"/>
                  </a:lnTo>
                  <a:lnTo>
                    <a:pt x="1472303" y="1141464"/>
                  </a:lnTo>
                  <a:lnTo>
                    <a:pt x="1500030" y="1182315"/>
                  </a:lnTo>
                  <a:lnTo>
                    <a:pt x="1527094" y="1223633"/>
                  </a:lnTo>
                  <a:lnTo>
                    <a:pt x="1553488" y="1265411"/>
                  </a:lnTo>
                  <a:lnTo>
                    <a:pt x="1579206" y="1307643"/>
                  </a:lnTo>
                  <a:lnTo>
                    <a:pt x="1604239" y="1350321"/>
                  </a:lnTo>
                  <a:lnTo>
                    <a:pt x="1628580" y="1393440"/>
                  </a:lnTo>
                  <a:lnTo>
                    <a:pt x="1652222" y="1436992"/>
                  </a:lnTo>
                  <a:lnTo>
                    <a:pt x="1675158" y="1480971"/>
                  </a:lnTo>
                  <a:lnTo>
                    <a:pt x="1697380" y="1525371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82876" y="5000625"/>
              <a:ext cx="193675" cy="220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62252" y="4582159"/>
            <a:ext cx="421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IC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6969" y="4786376"/>
            <a:ext cx="144780" cy="311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10" dirty="0">
                <a:latin typeface="Times New Roman"/>
                <a:cs typeface="Times New Roman"/>
              </a:rPr>
              <a:t>1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42987" y="3789426"/>
            <a:ext cx="2449830" cy="2519680"/>
          </a:xfrm>
          <a:custGeom>
            <a:avLst/>
            <a:gdLst/>
            <a:ahLst/>
            <a:cxnLst/>
            <a:rect l="l" t="t" r="r" b="b"/>
            <a:pathLst>
              <a:path w="2449829" h="2519679">
                <a:moveTo>
                  <a:pt x="0" y="0"/>
                </a:moveTo>
                <a:lnTo>
                  <a:pt x="2449512" y="2519299"/>
                </a:lnTo>
              </a:path>
            </a:pathLst>
          </a:custGeom>
          <a:ln w="57150">
            <a:solidFill>
              <a:srgbClr val="99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197354" y="4510481"/>
            <a:ext cx="262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290698" y="2774950"/>
            <a:ext cx="6320155" cy="3088005"/>
            <a:chOff x="2290698" y="2774950"/>
            <a:chExt cx="6320155" cy="3088005"/>
          </a:xfrm>
        </p:grpSpPr>
        <p:sp>
          <p:nvSpPr>
            <p:cNvPr id="28" name="object 28"/>
            <p:cNvSpPr/>
            <p:nvPr/>
          </p:nvSpPr>
          <p:spPr>
            <a:xfrm>
              <a:off x="2987674" y="5748337"/>
              <a:ext cx="574675" cy="114300"/>
            </a:xfrm>
            <a:custGeom>
              <a:avLst/>
              <a:gdLst/>
              <a:ahLst/>
              <a:cxnLst/>
              <a:rect l="l" t="t" r="r" b="b"/>
              <a:pathLst>
                <a:path w="574675" h="114300">
                  <a:moveTo>
                    <a:pt x="460375" y="0"/>
                  </a:moveTo>
                  <a:lnTo>
                    <a:pt x="460375" y="114300"/>
                  </a:lnTo>
                  <a:lnTo>
                    <a:pt x="536575" y="76200"/>
                  </a:lnTo>
                  <a:lnTo>
                    <a:pt x="479425" y="76200"/>
                  </a:lnTo>
                  <a:lnTo>
                    <a:pt x="479425" y="38100"/>
                  </a:lnTo>
                  <a:lnTo>
                    <a:pt x="536575" y="38100"/>
                  </a:lnTo>
                  <a:lnTo>
                    <a:pt x="460375" y="0"/>
                  </a:lnTo>
                  <a:close/>
                </a:path>
                <a:path w="574675" h="114300">
                  <a:moveTo>
                    <a:pt x="460375" y="38100"/>
                  </a:moveTo>
                  <a:lnTo>
                    <a:pt x="0" y="38100"/>
                  </a:lnTo>
                  <a:lnTo>
                    <a:pt x="0" y="76200"/>
                  </a:lnTo>
                  <a:lnTo>
                    <a:pt x="460375" y="76200"/>
                  </a:lnTo>
                  <a:lnTo>
                    <a:pt x="460375" y="38100"/>
                  </a:lnTo>
                  <a:close/>
                </a:path>
                <a:path w="574675" h="114300">
                  <a:moveTo>
                    <a:pt x="536575" y="38100"/>
                  </a:moveTo>
                  <a:lnTo>
                    <a:pt x="479425" y="38100"/>
                  </a:lnTo>
                  <a:lnTo>
                    <a:pt x="479425" y="76200"/>
                  </a:lnTo>
                  <a:lnTo>
                    <a:pt x="536575" y="76200"/>
                  </a:lnTo>
                  <a:lnTo>
                    <a:pt x="574675" y="57150"/>
                  </a:lnTo>
                  <a:lnTo>
                    <a:pt x="536575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97048" y="2781300"/>
              <a:ext cx="6307455" cy="2663825"/>
            </a:xfrm>
            <a:custGeom>
              <a:avLst/>
              <a:gdLst/>
              <a:ahLst/>
              <a:cxnLst/>
              <a:rect l="l" t="t" r="r" b="b"/>
              <a:pathLst>
                <a:path w="6307455" h="2663825">
                  <a:moveTo>
                    <a:pt x="1554226" y="0"/>
                  </a:moveTo>
                  <a:lnTo>
                    <a:pt x="2346452" y="0"/>
                  </a:lnTo>
                  <a:lnTo>
                    <a:pt x="3534664" y="0"/>
                  </a:lnTo>
                  <a:lnTo>
                    <a:pt x="6307201" y="0"/>
                  </a:lnTo>
                  <a:lnTo>
                    <a:pt x="6307201" y="1553845"/>
                  </a:lnTo>
                  <a:lnTo>
                    <a:pt x="6307201" y="2219833"/>
                  </a:lnTo>
                  <a:lnTo>
                    <a:pt x="6307201" y="2663825"/>
                  </a:lnTo>
                  <a:lnTo>
                    <a:pt x="3534664" y="2663825"/>
                  </a:lnTo>
                  <a:lnTo>
                    <a:pt x="2346452" y="2663825"/>
                  </a:lnTo>
                  <a:lnTo>
                    <a:pt x="1554226" y="2663825"/>
                  </a:lnTo>
                  <a:lnTo>
                    <a:pt x="1554226" y="2219833"/>
                  </a:lnTo>
                  <a:lnTo>
                    <a:pt x="0" y="2335149"/>
                  </a:lnTo>
                  <a:lnTo>
                    <a:pt x="1554226" y="1553845"/>
                  </a:lnTo>
                  <a:lnTo>
                    <a:pt x="1554226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41426" y="3212973"/>
            <a:ext cx="813435" cy="668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17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464820">
              <a:lnSpc>
                <a:spcPts val="2890"/>
              </a:lnSpc>
            </a:pPr>
            <a:r>
              <a:rPr sz="2800" b="1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69385" y="2805811"/>
            <a:ext cx="498538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Combination E can </a:t>
            </a:r>
            <a:r>
              <a:rPr sz="2800" dirty="0">
                <a:latin typeface="Arial"/>
                <a:cs typeface="Arial"/>
              </a:rPr>
              <a:t>not </a:t>
            </a:r>
            <a:r>
              <a:rPr sz="2800" spc="-5" dirty="0">
                <a:latin typeface="Arial"/>
                <a:cs typeface="Arial"/>
              </a:rPr>
              <a:t>be  </a:t>
            </a:r>
            <a:r>
              <a:rPr sz="2800" dirty="0">
                <a:latin typeface="Arial"/>
                <a:cs typeface="Arial"/>
              </a:rPr>
              <a:t>equilibrium point </a:t>
            </a:r>
            <a:r>
              <a:rPr sz="2800" spc="-5" dirty="0">
                <a:latin typeface="Arial"/>
                <a:cs typeface="Arial"/>
              </a:rPr>
              <a:t>Because  MRS will be </a:t>
            </a:r>
            <a:r>
              <a:rPr sz="2800" dirty="0">
                <a:latin typeface="Arial"/>
                <a:cs typeface="Arial"/>
              </a:rPr>
              <a:t>increasing at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  whereas it </a:t>
            </a:r>
            <a:r>
              <a:rPr sz="2800" dirty="0">
                <a:latin typeface="Arial"/>
                <a:cs typeface="Arial"/>
              </a:rPr>
              <a:t>should be  </a:t>
            </a:r>
            <a:r>
              <a:rPr sz="2800" spc="-5" dirty="0">
                <a:latin typeface="Arial"/>
                <a:cs typeface="Arial"/>
              </a:rPr>
              <a:t>diminishing </a:t>
            </a:r>
            <a:r>
              <a:rPr sz="2800" dirty="0">
                <a:latin typeface="Arial"/>
                <a:cs typeface="Arial"/>
              </a:rPr>
              <a:t>at the  equilibrium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point.</a:t>
            </a:r>
            <a:endParaRPr sz="2800">
              <a:latin typeface="Arial"/>
              <a:cs typeface="Arial"/>
            </a:endParaRPr>
          </a:p>
          <a:p>
            <a:pPr marL="37465">
              <a:lnSpc>
                <a:spcPts val="2415"/>
              </a:lnSpc>
              <a:spcBef>
                <a:spcPts val="2090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Budget</a:t>
            </a:r>
            <a:r>
              <a:rPr sz="2400" b="1" spc="5" dirty="0">
                <a:latin typeface="Liberation Sans Narrow"/>
                <a:cs typeface="Liberation Sans Narrow"/>
              </a:rPr>
              <a:t> </a:t>
            </a:r>
            <a:r>
              <a:rPr sz="2400" b="1" dirty="0">
                <a:latin typeface="Liberation Sans Narrow"/>
                <a:cs typeface="Liberation Sans Narrow"/>
              </a:rPr>
              <a:t>Line</a:t>
            </a:r>
            <a:endParaRPr sz="2400">
              <a:latin typeface="Liberation Sans Narrow"/>
              <a:cs typeface="Liberation Sans Narrow"/>
            </a:endParaRPr>
          </a:p>
          <a:p>
            <a:pPr marL="12700">
              <a:lnSpc>
                <a:spcPts val="2895"/>
              </a:lnSpc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066800" y="381000"/>
            <a:ext cx="9753600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397250" marR="5080" indent="-132715">
              <a:lnSpc>
                <a:spcPts val="3460"/>
              </a:lnSpc>
              <a:spcBef>
                <a:spcPts val="535"/>
              </a:spcBef>
            </a:pPr>
            <a:r>
              <a:rPr dirty="0"/>
              <a:t>EFFECT OF CHANGE</a:t>
            </a:r>
            <a:r>
              <a:rPr spc="-130" dirty="0"/>
              <a:t> </a:t>
            </a:r>
            <a:r>
              <a:rPr dirty="0"/>
              <a:t>IN  THE</a:t>
            </a:r>
            <a:r>
              <a:rPr spc="-55" dirty="0"/>
              <a:t> </a:t>
            </a:r>
            <a:r>
              <a:rPr dirty="0"/>
              <a:t>BUDGET/INCOME</a:t>
            </a:r>
          </a:p>
        </p:txBody>
      </p:sp>
      <p:sp>
        <p:nvSpPr>
          <p:cNvPr id="4" name="object 4"/>
          <p:cNvSpPr/>
          <p:nvPr/>
        </p:nvSpPr>
        <p:spPr>
          <a:xfrm>
            <a:off x="2009648" y="3933825"/>
            <a:ext cx="6884034" cy="2080260"/>
          </a:xfrm>
          <a:custGeom>
            <a:avLst/>
            <a:gdLst/>
            <a:ahLst/>
            <a:cxnLst/>
            <a:rect l="l" t="t" r="r" b="b"/>
            <a:pathLst>
              <a:path w="6884034" h="2080260">
                <a:moveTo>
                  <a:pt x="2417953" y="0"/>
                </a:moveTo>
                <a:lnTo>
                  <a:pt x="3162173" y="0"/>
                </a:lnTo>
                <a:lnTo>
                  <a:pt x="4278630" y="0"/>
                </a:lnTo>
                <a:lnTo>
                  <a:pt x="6883527" y="0"/>
                </a:lnTo>
                <a:lnTo>
                  <a:pt x="6883527" y="1133475"/>
                </a:lnTo>
                <a:lnTo>
                  <a:pt x="6883527" y="1619250"/>
                </a:lnTo>
                <a:lnTo>
                  <a:pt x="6883527" y="1943100"/>
                </a:lnTo>
                <a:lnTo>
                  <a:pt x="4278630" y="1943100"/>
                </a:lnTo>
                <a:lnTo>
                  <a:pt x="3162173" y="1943100"/>
                </a:lnTo>
                <a:lnTo>
                  <a:pt x="2417953" y="1943100"/>
                </a:lnTo>
                <a:lnTo>
                  <a:pt x="2417953" y="1619250"/>
                </a:lnTo>
                <a:lnTo>
                  <a:pt x="0" y="2079663"/>
                </a:lnTo>
                <a:lnTo>
                  <a:pt x="2417953" y="1133475"/>
                </a:lnTo>
                <a:lnTo>
                  <a:pt x="2417953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81448" y="3960114"/>
            <a:ext cx="4433952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Liberation Sans Narrow"/>
                <a:cs typeface="Liberation Sans Narrow"/>
              </a:rPr>
              <a:t>If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budget </a:t>
            </a:r>
            <a:r>
              <a:rPr sz="2800" b="1" spc="-5" dirty="0">
                <a:latin typeface="Liberation Sans Narrow"/>
                <a:cs typeface="Liberation Sans Narrow"/>
              </a:rPr>
              <a:t>(Income) of </a:t>
            </a:r>
            <a:r>
              <a:rPr sz="2800" b="1" dirty="0">
                <a:latin typeface="Liberation Sans Narrow"/>
                <a:cs typeface="Liberation Sans Narrow"/>
              </a:rPr>
              <a:t>the  </a:t>
            </a:r>
            <a:r>
              <a:rPr sz="2800" b="1" spc="-10" dirty="0">
                <a:latin typeface="Liberation Sans Narrow"/>
                <a:cs typeface="Liberation Sans Narrow"/>
              </a:rPr>
              <a:t>consumer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reduces </a:t>
            </a:r>
            <a:r>
              <a:rPr sz="2800" b="1" spc="-5" dirty="0">
                <a:latin typeface="Liberation Sans Narrow"/>
                <a:cs typeface="Liberation Sans Narrow"/>
              </a:rPr>
              <a:t>to </a:t>
            </a: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Rs. </a:t>
            </a: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12,  </a:t>
            </a:r>
            <a:r>
              <a:rPr sz="2800" b="1" spc="-5" dirty="0">
                <a:latin typeface="Liberation Sans Narrow"/>
                <a:cs typeface="Liberation Sans Narrow"/>
              </a:rPr>
              <a:t>then budget </a:t>
            </a:r>
            <a:r>
              <a:rPr sz="2800" b="1" spc="-10" dirty="0">
                <a:latin typeface="Liberation Sans Narrow"/>
                <a:cs typeface="Liberation Sans Narrow"/>
              </a:rPr>
              <a:t>line </a:t>
            </a:r>
            <a:r>
              <a:rPr sz="2800" b="1" spc="-5" dirty="0">
                <a:latin typeface="Liberation Sans Narrow"/>
                <a:cs typeface="Liberation Sans Narrow"/>
              </a:rPr>
              <a:t>will </a:t>
            </a:r>
            <a:r>
              <a:rPr sz="2800" b="1" spc="-10" dirty="0">
                <a:latin typeface="Liberation Sans Narrow"/>
                <a:cs typeface="Liberation Sans Narrow"/>
              </a:rPr>
              <a:t>shift  inward </a:t>
            </a:r>
            <a:r>
              <a:rPr sz="2800" b="1" spc="-5" dirty="0">
                <a:latin typeface="Liberation Sans Narrow"/>
                <a:cs typeface="Liberation Sans Narrow"/>
              </a:rPr>
              <a:t>to</a:t>
            </a:r>
            <a:r>
              <a:rPr sz="2800" b="1" spc="-15" dirty="0">
                <a:latin typeface="Liberation Sans Narrow"/>
                <a:cs typeface="Liberation Sans Narrow"/>
              </a:rPr>
              <a:t> </a:t>
            </a:r>
            <a:r>
              <a:rPr sz="2800" b="1" dirty="0">
                <a:latin typeface="Liberation Sans Narrow"/>
                <a:cs typeface="Liberation Sans Narrow"/>
              </a:rPr>
              <a:t>L</a:t>
            </a:r>
            <a:r>
              <a:rPr sz="2775" b="1" baseline="-21021" dirty="0">
                <a:latin typeface="Liberation Sans Narrow"/>
                <a:cs typeface="Liberation Sans Narrow"/>
              </a:rPr>
              <a:t>3</a:t>
            </a:r>
            <a:endParaRPr sz="2775" baseline="-21021">
              <a:latin typeface="Liberation Sans Narrow"/>
              <a:cs typeface="Liberation Sans Narro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54300" y="1916176"/>
            <a:ext cx="5878830" cy="2206625"/>
          </a:xfrm>
          <a:custGeom>
            <a:avLst/>
            <a:gdLst/>
            <a:ahLst/>
            <a:cxnLst/>
            <a:rect l="l" t="t" r="r" b="b"/>
            <a:pathLst>
              <a:path w="5878830" h="2206625">
                <a:moveTo>
                  <a:pt x="549275" y="0"/>
                </a:moveTo>
                <a:lnTo>
                  <a:pt x="1437513" y="0"/>
                </a:lnTo>
                <a:lnTo>
                  <a:pt x="2769742" y="0"/>
                </a:lnTo>
                <a:lnTo>
                  <a:pt x="5878576" y="0"/>
                </a:lnTo>
                <a:lnTo>
                  <a:pt x="5878576" y="839851"/>
                </a:lnTo>
                <a:lnTo>
                  <a:pt x="5878576" y="1199769"/>
                </a:lnTo>
                <a:lnTo>
                  <a:pt x="5878576" y="1439799"/>
                </a:lnTo>
                <a:lnTo>
                  <a:pt x="2769742" y="1439799"/>
                </a:lnTo>
                <a:lnTo>
                  <a:pt x="0" y="2206625"/>
                </a:lnTo>
                <a:lnTo>
                  <a:pt x="1437513" y="1439799"/>
                </a:lnTo>
                <a:lnTo>
                  <a:pt x="549275" y="1439799"/>
                </a:lnTo>
                <a:lnTo>
                  <a:pt x="549275" y="1199769"/>
                </a:lnTo>
                <a:lnTo>
                  <a:pt x="549275" y="839851"/>
                </a:lnTo>
                <a:lnTo>
                  <a:pt x="54927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200400" y="1905000"/>
            <a:ext cx="53340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If </a:t>
            </a: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budget </a:t>
            </a:r>
            <a:r>
              <a:rPr sz="2400" b="1" spc="-5" dirty="0">
                <a:latin typeface="Liberation Sans Narrow"/>
                <a:cs typeface="Liberation Sans Narrow"/>
              </a:rPr>
              <a:t>(Income) of </a:t>
            </a:r>
            <a:r>
              <a:rPr sz="2400" b="1" dirty="0">
                <a:latin typeface="Liberation Sans Narrow"/>
                <a:cs typeface="Liberation Sans Narrow"/>
              </a:rPr>
              <a:t>the </a:t>
            </a:r>
            <a:r>
              <a:rPr sz="2400" b="1" spc="-10" dirty="0">
                <a:latin typeface="Liberation Sans Narrow"/>
                <a:cs typeface="Liberation Sans Narrow"/>
              </a:rPr>
              <a:t>consumer  </a:t>
            </a:r>
            <a:r>
              <a:rPr sz="24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increases </a:t>
            </a:r>
            <a:r>
              <a:rPr sz="2400" b="1" spc="-5" dirty="0">
                <a:latin typeface="Liberation Sans Narrow"/>
                <a:cs typeface="Liberation Sans Narrow"/>
              </a:rPr>
              <a:t>to </a:t>
            </a: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Rs. 36, </a:t>
            </a:r>
            <a:r>
              <a:rPr sz="2400" b="1" spc="-5" dirty="0">
                <a:latin typeface="Liberation Sans Narrow"/>
                <a:cs typeface="Liberation Sans Narrow"/>
              </a:rPr>
              <a:t>then budget </a:t>
            </a:r>
            <a:r>
              <a:rPr sz="2400" b="1" spc="-10" dirty="0">
                <a:latin typeface="Liberation Sans Narrow"/>
                <a:cs typeface="Liberation Sans Narrow"/>
              </a:rPr>
              <a:t>line  will shift </a:t>
            </a:r>
            <a:r>
              <a:rPr sz="2400" b="1" spc="-5" dirty="0">
                <a:latin typeface="Liberation Sans Narrow"/>
                <a:cs typeface="Liberation Sans Narrow"/>
              </a:rPr>
              <a:t>outward to</a:t>
            </a:r>
            <a:r>
              <a:rPr sz="2400" b="1" spc="-30" dirty="0">
                <a:latin typeface="Liberation Sans Narrow"/>
                <a:cs typeface="Liberation Sans Narrow"/>
              </a:rPr>
              <a:t> </a:t>
            </a:r>
            <a:r>
              <a:rPr sz="2400" b="1" spc="5" dirty="0">
                <a:latin typeface="Liberation Sans Narrow"/>
                <a:cs typeface="Liberation Sans Narrow"/>
              </a:rPr>
              <a:t>L</a:t>
            </a:r>
            <a:r>
              <a:rPr sz="2400" b="1" spc="7" baseline="-21021" dirty="0">
                <a:latin typeface="Liberation Sans Narrow"/>
                <a:cs typeface="Liberation Sans Narrow"/>
              </a:rPr>
              <a:t>2</a:t>
            </a:r>
            <a:endParaRPr sz="2400" baseline="-21021">
              <a:latin typeface="Liberation Sans Narrow"/>
              <a:cs typeface="Liberation Sans Narrow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2667000" y="2205101"/>
            <a:ext cx="7743825" cy="4132199"/>
            <a:chOff x="-2667000" y="2205101"/>
            <a:chExt cx="7743825" cy="4132199"/>
          </a:xfrm>
        </p:grpSpPr>
        <p:sp>
          <p:nvSpPr>
            <p:cNvPr id="9" name="object 9"/>
            <p:cNvSpPr/>
            <p:nvPr/>
          </p:nvSpPr>
          <p:spPr>
            <a:xfrm>
              <a:off x="971550" y="2205101"/>
              <a:ext cx="4105275" cy="4104004"/>
            </a:xfrm>
            <a:custGeom>
              <a:avLst/>
              <a:gdLst/>
              <a:ahLst/>
              <a:cxnLst/>
              <a:rect l="l" t="t" r="r" b="b"/>
              <a:pathLst>
                <a:path w="4105275" h="4104004">
                  <a:moveTo>
                    <a:pt x="34543" y="0"/>
                  </a:moveTo>
                  <a:lnTo>
                    <a:pt x="34543" y="4103624"/>
                  </a:lnTo>
                </a:path>
                <a:path w="4105275" h="4104004">
                  <a:moveTo>
                    <a:pt x="0" y="4065879"/>
                  </a:moveTo>
                  <a:lnTo>
                    <a:pt x="4105275" y="4065879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06475" y="3016250"/>
              <a:ext cx="2466975" cy="3321050"/>
            </a:xfrm>
            <a:custGeom>
              <a:avLst/>
              <a:gdLst/>
              <a:ahLst/>
              <a:cxnLst/>
              <a:rect l="l" t="t" r="r" b="b"/>
              <a:pathLst>
                <a:path w="2466975" h="3321050">
                  <a:moveTo>
                    <a:pt x="577850" y="3116262"/>
                  </a:moveTo>
                  <a:lnTo>
                    <a:pt x="577850" y="3321050"/>
                  </a:lnTo>
                </a:path>
                <a:path w="2466975" h="3321050">
                  <a:moveTo>
                    <a:pt x="1182751" y="3116262"/>
                  </a:moveTo>
                  <a:lnTo>
                    <a:pt x="1182751" y="3321050"/>
                  </a:lnTo>
                </a:path>
                <a:path w="2466975" h="3321050">
                  <a:moveTo>
                    <a:pt x="1803400" y="3116262"/>
                  </a:moveTo>
                  <a:lnTo>
                    <a:pt x="1803400" y="3321050"/>
                  </a:lnTo>
                </a:path>
                <a:path w="2466975" h="3321050">
                  <a:moveTo>
                    <a:pt x="2466975" y="3116262"/>
                  </a:moveTo>
                  <a:lnTo>
                    <a:pt x="2466975" y="3321050"/>
                  </a:lnTo>
                </a:path>
                <a:path w="2466975" h="3321050">
                  <a:moveTo>
                    <a:pt x="0" y="779526"/>
                  </a:moveTo>
                  <a:lnTo>
                    <a:pt x="169862" y="779526"/>
                  </a:lnTo>
                </a:path>
                <a:path w="2466975" h="3321050">
                  <a:moveTo>
                    <a:pt x="0" y="1211326"/>
                  </a:moveTo>
                  <a:lnTo>
                    <a:pt x="169862" y="1211326"/>
                  </a:lnTo>
                </a:path>
                <a:path w="2466975" h="3321050">
                  <a:moveTo>
                    <a:pt x="0" y="1656588"/>
                  </a:moveTo>
                  <a:lnTo>
                    <a:pt x="169862" y="1656588"/>
                  </a:lnTo>
                </a:path>
                <a:path w="2466975" h="3321050">
                  <a:moveTo>
                    <a:pt x="0" y="2107438"/>
                  </a:moveTo>
                  <a:lnTo>
                    <a:pt x="169862" y="2107438"/>
                  </a:lnTo>
                </a:path>
                <a:path w="2466975" h="3321050">
                  <a:moveTo>
                    <a:pt x="0" y="2491486"/>
                  </a:moveTo>
                  <a:lnTo>
                    <a:pt x="169862" y="2491486"/>
                  </a:lnTo>
                </a:path>
                <a:path w="2466975" h="3321050">
                  <a:moveTo>
                    <a:pt x="0" y="2940050"/>
                  </a:moveTo>
                  <a:lnTo>
                    <a:pt x="169862" y="2940050"/>
                  </a:lnTo>
                </a:path>
                <a:path w="2466975" h="3321050">
                  <a:moveTo>
                    <a:pt x="25400" y="0"/>
                  </a:moveTo>
                  <a:lnTo>
                    <a:pt x="195262" y="0"/>
                  </a:lnTo>
                </a:path>
                <a:path w="2466975" h="3321050">
                  <a:moveTo>
                    <a:pt x="25400" y="419100"/>
                  </a:moveTo>
                  <a:lnTo>
                    <a:pt x="195262" y="4191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-2667000" y="5181600"/>
              <a:ext cx="1152525" cy="298450"/>
            </a:xfrm>
            <a:custGeom>
              <a:avLst/>
              <a:gdLst/>
              <a:ahLst/>
              <a:cxnLst/>
              <a:rect l="l" t="t" r="r" b="b"/>
              <a:pathLst>
                <a:path w="1152525" h="298450">
                  <a:moveTo>
                    <a:pt x="1152525" y="0"/>
                  </a:moveTo>
                  <a:lnTo>
                    <a:pt x="0" y="0"/>
                  </a:lnTo>
                  <a:lnTo>
                    <a:pt x="0" y="298450"/>
                  </a:lnTo>
                  <a:lnTo>
                    <a:pt x="1152525" y="298450"/>
                  </a:lnTo>
                  <a:lnTo>
                    <a:pt x="1152525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36549" y="4027678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0473" y="4362348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6549" y="2366624"/>
            <a:ext cx="346075" cy="16357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500"/>
              </a:spcBef>
            </a:pPr>
            <a:r>
              <a:rPr sz="2200" b="1" spc="-5" dirty="0">
                <a:latin typeface="Arial"/>
                <a:cs typeface="Arial"/>
              </a:rPr>
              <a:t>18</a:t>
            </a:r>
            <a:endParaRPr sz="22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9200" y="6324600"/>
            <a:ext cx="12192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App</a:t>
            </a:r>
            <a:r>
              <a:rPr sz="2800" b="1" dirty="0">
                <a:latin typeface="Times New Roman"/>
                <a:cs typeface="Times New Roman"/>
              </a:rPr>
              <a:t>l</a:t>
            </a:r>
            <a:r>
              <a:rPr sz="2800" b="1" spc="-5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8949" y="4486085"/>
            <a:ext cx="419100" cy="13106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latin typeface="Times New Roman"/>
                <a:cs typeface="Times New Roman"/>
              </a:rPr>
              <a:t>Oran</a:t>
            </a:r>
            <a:r>
              <a:rPr sz="2800" b="1" spc="10" dirty="0">
                <a:latin typeface="Times New Roman"/>
                <a:cs typeface="Times New Roman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014412" y="2536825"/>
            <a:ext cx="3731260" cy="3800475"/>
            <a:chOff x="1014412" y="2536825"/>
            <a:chExt cx="3731260" cy="3800475"/>
          </a:xfrm>
        </p:grpSpPr>
        <p:sp>
          <p:nvSpPr>
            <p:cNvPr id="19" name="object 19"/>
            <p:cNvSpPr/>
            <p:nvPr/>
          </p:nvSpPr>
          <p:spPr>
            <a:xfrm>
              <a:off x="4130675" y="610393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42987" y="3789425"/>
              <a:ext cx="2449830" cy="2519680"/>
            </a:xfrm>
            <a:custGeom>
              <a:avLst/>
              <a:gdLst/>
              <a:ahLst/>
              <a:cxnLst/>
              <a:rect l="l" t="t" r="r" b="b"/>
              <a:pathLst>
                <a:path w="2449829" h="2519679">
                  <a:moveTo>
                    <a:pt x="0" y="0"/>
                  </a:moveTo>
                  <a:lnTo>
                    <a:pt x="2449512" y="2519299"/>
                  </a:lnTo>
                </a:path>
              </a:pathLst>
            </a:custGeom>
            <a:ln w="57150">
              <a:solidFill>
                <a:srgbClr val="99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16526" y="6092825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2987" y="2565400"/>
              <a:ext cx="3674110" cy="3672204"/>
            </a:xfrm>
            <a:custGeom>
              <a:avLst/>
              <a:gdLst/>
              <a:ahLst/>
              <a:cxnLst/>
              <a:rect l="l" t="t" r="r" b="b"/>
              <a:pathLst>
                <a:path w="3674110" h="3672204">
                  <a:moveTo>
                    <a:pt x="0" y="0"/>
                  </a:moveTo>
                  <a:lnTo>
                    <a:pt x="3673538" y="3671887"/>
                  </a:lnTo>
                </a:path>
              </a:pathLst>
            </a:custGeom>
            <a:ln w="571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108960" y="4340428"/>
            <a:ext cx="448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3333CC"/>
                </a:solidFill>
                <a:latin typeface="Times New Roman"/>
                <a:cs typeface="Times New Roman"/>
              </a:rPr>
              <a:t>L</a:t>
            </a:r>
            <a:r>
              <a:rPr sz="3150" b="1" baseline="-21164" dirty="0">
                <a:solidFill>
                  <a:srgbClr val="3333CC"/>
                </a:solidFill>
                <a:latin typeface="Times New Roman"/>
                <a:cs typeface="Times New Roman"/>
              </a:rPr>
              <a:t>2</a:t>
            </a:r>
            <a:endParaRPr sz="3150" baseline="-21164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59026" y="3213100"/>
            <a:ext cx="841375" cy="454025"/>
          </a:xfrm>
          <a:prstGeom prst="rect">
            <a:avLst/>
          </a:prstGeom>
          <a:solidFill>
            <a:srgbClr val="3333CC">
              <a:alpha val="14901"/>
            </a:srgbClr>
          </a:solidFill>
        </p:spPr>
        <p:txBody>
          <a:bodyPr vert="horz" wrap="square" lIns="0" tIns="38735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305"/>
              </a:spcBef>
            </a:pP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I=36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55875" y="5084826"/>
            <a:ext cx="989330" cy="454025"/>
          </a:xfrm>
          <a:prstGeom prst="rect">
            <a:avLst/>
          </a:prstGeom>
          <a:solidFill>
            <a:srgbClr val="CC99FF">
              <a:alpha val="27842"/>
            </a:srgbClr>
          </a:solidFill>
        </p:spPr>
        <p:txBody>
          <a:bodyPr vert="horz" wrap="square" lIns="0" tIns="39370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310"/>
              </a:spcBef>
            </a:pPr>
            <a:r>
              <a:rPr sz="2000" b="1" spc="-5" dirty="0">
                <a:solidFill>
                  <a:srgbClr val="3333CC"/>
                </a:solidFill>
                <a:latin typeface="Arial"/>
                <a:cs typeface="Arial"/>
              </a:rPr>
              <a:t>(I</a:t>
            </a: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=24)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71550" y="5013325"/>
            <a:ext cx="1224280" cy="1224280"/>
          </a:xfrm>
          <a:custGeom>
            <a:avLst/>
            <a:gdLst/>
            <a:ahLst/>
            <a:cxnLst/>
            <a:rect l="l" t="t" r="r" b="b"/>
            <a:pathLst>
              <a:path w="1224280" h="1224279">
                <a:moveTo>
                  <a:pt x="0" y="0"/>
                </a:moveTo>
                <a:lnTo>
                  <a:pt x="1224026" y="1223962"/>
                </a:lnTo>
              </a:path>
            </a:pathLst>
          </a:custGeom>
          <a:ln w="571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283080" y="5437123"/>
            <a:ext cx="3513454" cy="1383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6720">
              <a:lnSpc>
                <a:spcPts val="1985"/>
              </a:lnSpc>
              <a:spcBef>
                <a:spcPts val="100"/>
              </a:spcBef>
            </a:pP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(I=12)</a:t>
            </a:r>
            <a:endParaRPr sz="2000">
              <a:latin typeface="Arial"/>
              <a:cs typeface="Arial"/>
            </a:endParaRPr>
          </a:p>
          <a:p>
            <a:pPr marL="63500">
              <a:lnSpc>
                <a:spcPts val="2945"/>
              </a:lnSpc>
            </a:pPr>
            <a:r>
              <a:rPr sz="2800" b="1" dirty="0">
                <a:solidFill>
                  <a:srgbClr val="008000"/>
                </a:solidFill>
                <a:latin typeface="Times New Roman"/>
                <a:cs typeface="Times New Roman"/>
              </a:rPr>
              <a:t>L</a:t>
            </a:r>
            <a:r>
              <a:rPr sz="3150" b="1" baseline="-21164" dirty="0">
                <a:solidFill>
                  <a:srgbClr val="008000"/>
                </a:solidFill>
                <a:latin typeface="Times New Roman"/>
                <a:cs typeface="Times New Roman"/>
              </a:rPr>
              <a:t>3</a:t>
            </a:r>
            <a:endParaRPr sz="3150" baseline="-21164">
              <a:latin typeface="Times New Roman"/>
              <a:cs typeface="Times New Roman"/>
            </a:endParaRPr>
          </a:p>
          <a:p>
            <a:pPr marL="210820">
              <a:lnSpc>
                <a:spcPct val="100000"/>
              </a:lnSpc>
              <a:spcBef>
                <a:spcPts val="3115"/>
              </a:spcBef>
              <a:tabLst>
                <a:tab pos="753110" algn="l"/>
                <a:tab pos="1376045" algn="l"/>
                <a:tab pos="2075180" algn="l"/>
                <a:tab pos="2774315" algn="l"/>
                <a:tab pos="3319145" algn="l"/>
              </a:tabLst>
            </a:pPr>
            <a:r>
              <a:rPr sz="2200" b="1" spc="-5" dirty="0">
                <a:latin typeface="Arial"/>
                <a:cs typeface="Arial"/>
              </a:rPr>
              <a:t>1	2	3	4	5	6</a:t>
            </a:r>
            <a:endParaRPr sz="2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97354" y="4629353"/>
            <a:ext cx="262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33954" y="4813757"/>
            <a:ext cx="161290" cy="3517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00" b="1" spc="1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71550" y="2552700"/>
            <a:ext cx="1386205" cy="2816860"/>
            <a:chOff x="971550" y="2552700"/>
            <a:chExt cx="1386205" cy="2816860"/>
          </a:xfrm>
        </p:grpSpPr>
        <p:sp>
          <p:nvSpPr>
            <p:cNvPr id="31" name="object 31"/>
            <p:cNvSpPr/>
            <p:nvPr/>
          </p:nvSpPr>
          <p:spPr>
            <a:xfrm>
              <a:off x="1772412" y="4029455"/>
              <a:ext cx="585215" cy="55930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757933" y="4013453"/>
              <a:ext cx="567055" cy="539750"/>
            </a:xfrm>
            <a:custGeom>
              <a:avLst/>
              <a:gdLst/>
              <a:ahLst/>
              <a:cxnLst/>
              <a:rect l="l" t="t" r="r" b="b"/>
              <a:pathLst>
                <a:path w="567055" h="539750">
                  <a:moveTo>
                    <a:pt x="320929" y="0"/>
                  </a:moveTo>
                  <a:lnTo>
                    <a:pt x="380238" y="66167"/>
                  </a:lnTo>
                  <a:lnTo>
                    <a:pt x="0" y="406781"/>
                  </a:lnTo>
                  <a:lnTo>
                    <a:pt x="118618" y="539242"/>
                  </a:lnTo>
                  <a:lnTo>
                    <a:pt x="498856" y="198628"/>
                  </a:lnTo>
                  <a:lnTo>
                    <a:pt x="558165" y="264795"/>
                  </a:lnTo>
                  <a:lnTo>
                    <a:pt x="566547" y="18542"/>
                  </a:lnTo>
                  <a:lnTo>
                    <a:pt x="320929" y="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757933" y="4013453"/>
              <a:ext cx="567055" cy="539750"/>
            </a:xfrm>
            <a:custGeom>
              <a:avLst/>
              <a:gdLst/>
              <a:ahLst/>
              <a:cxnLst/>
              <a:rect l="l" t="t" r="r" b="b"/>
              <a:pathLst>
                <a:path w="567055" h="539750">
                  <a:moveTo>
                    <a:pt x="118618" y="539242"/>
                  </a:moveTo>
                  <a:lnTo>
                    <a:pt x="498856" y="198628"/>
                  </a:lnTo>
                  <a:lnTo>
                    <a:pt x="558165" y="264795"/>
                  </a:lnTo>
                  <a:lnTo>
                    <a:pt x="566547" y="18542"/>
                  </a:lnTo>
                  <a:lnTo>
                    <a:pt x="320929" y="0"/>
                  </a:lnTo>
                  <a:lnTo>
                    <a:pt x="380238" y="66167"/>
                  </a:lnTo>
                  <a:lnTo>
                    <a:pt x="0" y="406781"/>
                  </a:lnTo>
                  <a:lnTo>
                    <a:pt x="118618" y="539242"/>
                  </a:lnTo>
                  <a:close/>
                </a:path>
              </a:pathLst>
            </a:custGeom>
            <a:ln w="12699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31036" y="4841748"/>
              <a:ext cx="544068" cy="5273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414652" y="4826126"/>
              <a:ext cx="524510" cy="509905"/>
            </a:xfrm>
            <a:custGeom>
              <a:avLst/>
              <a:gdLst/>
              <a:ahLst/>
              <a:cxnLst/>
              <a:rect l="l" t="t" r="r" b="b"/>
              <a:pathLst>
                <a:path w="524510" h="509904">
                  <a:moveTo>
                    <a:pt x="421132" y="0"/>
                  </a:moveTo>
                  <a:lnTo>
                    <a:pt x="66802" y="342265"/>
                  </a:lnTo>
                  <a:lnTo>
                    <a:pt x="15240" y="288798"/>
                  </a:lnTo>
                  <a:lnTo>
                    <a:pt x="0" y="509905"/>
                  </a:lnTo>
                  <a:lnTo>
                    <a:pt x="221488" y="502412"/>
                  </a:lnTo>
                  <a:lnTo>
                    <a:pt x="169925" y="448945"/>
                  </a:lnTo>
                  <a:lnTo>
                    <a:pt x="524255" y="106806"/>
                  </a:lnTo>
                  <a:lnTo>
                    <a:pt x="421132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14652" y="4826126"/>
              <a:ext cx="524510" cy="509905"/>
            </a:xfrm>
            <a:custGeom>
              <a:avLst/>
              <a:gdLst/>
              <a:ahLst/>
              <a:cxnLst/>
              <a:rect l="l" t="t" r="r" b="b"/>
              <a:pathLst>
                <a:path w="524510" h="509904">
                  <a:moveTo>
                    <a:pt x="421132" y="0"/>
                  </a:moveTo>
                  <a:lnTo>
                    <a:pt x="66802" y="342265"/>
                  </a:lnTo>
                  <a:lnTo>
                    <a:pt x="15240" y="288798"/>
                  </a:lnTo>
                  <a:lnTo>
                    <a:pt x="0" y="509905"/>
                  </a:lnTo>
                  <a:lnTo>
                    <a:pt x="221488" y="502412"/>
                  </a:lnTo>
                  <a:lnTo>
                    <a:pt x="169925" y="448945"/>
                  </a:lnTo>
                  <a:lnTo>
                    <a:pt x="524255" y="106806"/>
                  </a:lnTo>
                  <a:lnTo>
                    <a:pt x="421132" y="0"/>
                  </a:lnTo>
                  <a:close/>
                </a:path>
              </a:pathLst>
            </a:custGeom>
            <a:ln w="12700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71550" y="2565400"/>
              <a:ext cx="170180" cy="0"/>
            </a:xfrm>
            <a:custGeom>
              <a:avLst/>
              <a:gdLst/>
              <a:ahLst/>
              <a:cxnLst/>
              <a:rect l="l" t="t" r="r" b="b"/>
              <a:pathLst>
                <a:path w="170180">
                  <a:moveTo>
                    <a:pt x="0" y="0"/>
                  </a:moveTo>
                  <a:lnTo>
                    <a:pt x="169862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6600" y="220802"/>
            <a:ext cx="4752720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39065" marR="5080" indent="-127000">
              <a:lnSpc>
                <a:spcPts val="3460"/>
              </a:lnSpc>
              <a:spcBef>
                <a:spcPts val="535"/>
              </a:spcBef>
            </a:pPr>
            <a:r>
              <a:rPr dirty="0"/>
              <a:t>UNDERSTANDING  INCOME</a:t>
            </a:r>
            <a:r>
              <a:rPr spc="-60" dirty="0"/>
              <a:t> </a:t>
            </a:r>
            <a:r>
              <a:rPr dirty="0"/>
              <a:t>EFFECT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71550" y="2205101"/>
            <a:ext cx="4105275" cy="4132199"/>
            <a:chOff x="971550" y="2205101"/>
            <a:chExt cx="4105275" cy="4132199"/>
          </a:xfrm>
        </p:grpSpPr>
        <p:sp>
          <p:nvSpPr>
            <p:cNvPr id="5" name="object 5"/>
            <p:cNvSpPr/>
            <p:nvPr/>
          </p:nvSpPr>
          <p:spPr>
            <a:xfrm>
              <a:off x="1006094" y="2205101"/>
              <a:ext cx="0" cy="4104004"/>
            </a:xfrm>
            <a:custGeom>
              <a:avLst/>
              <a:gdLst/>
              <a:ahLst/>
              <a:cxnLst/>
              <a:rect l="l" t="t" r="r" b="b"/>
              <a:pathLst>
                <a:path h="4104004">
                  <a:moveTo>
                    <a:pt x="0" y="0"/>
                  </a:moveTo>
                  <a:lnTo>
                    <a:pt x="0" y="4103624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71550" y="6223000"/>
              <a:ext cx="4105275" cy="86360"/>
            </a:xfrm>
            <a:custGeom>
              <a:avLst/>
              <a:gdLst/>
              <a:ahLst/>
              <a:cxnLst/>
              <a:rect l="l" t="t" r="r" b="b"/>
              <a:pathLst>
                <a:path w="4105275" h="86360">
                  <a:moveTo>
                    <a:pt x="4105275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0" y="47980"/>
                  </a:lnTo>
                  <a:lnTo>
                    <a:pt x="0" y="86080"/>
                  </a:lnTo>
                  <a:lnTo>
                    <a:pt x="4105275" y="86080"/>
                  </a:lnTo>
                  <a:lnTo>
                    <a:pt x="4105275" y="47980"/>
                  </a:lnTo>
                  <a:lnTo>
                    <a:pt x="4105275" y="38100"/>
                  </a:lnTo>
                  <a:lnTo>
                    <a:pt x="41052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6475" y="3016250"/>
              <a:ext cx="2466975" cy="3321050"/>
            </a:xfrm>
            <a:custGeom>
              <a:avLst/>
              <a:gdLst/>
              <a:ahLst/>
              <a:cxnLst/>
              <a:rect l="l" t="t" r="r" b="b"/>
              <a:pathLst>
                <a:path w="2466975" h="3321050">
                  <a:moveTo>
                    <a:pt x="577850" y="3116262"/>
                  </a:moveTo>
                  <a:lnTo>
                    <a:pt x="577850" y="3321050"/>
                  </a:lnTo>
                </a:path>
                <a:path w="2466975" h="3321050">
                  <a:moveTo>
                    <a:pt x="1182751" y="3116262"/>
                  </a:moveTo>
                  <a:lnTo>
                    <a:pt x="1182751" y="3321050"/>
                  </a:lnTo>
                </a:path>
                <a:path w="2466975" h="3321050">
                  <a:moveTo>
                    <a:pt x="1803400" y="3116262"/>
                  </a:moveTo>
                  <a:lnTo>
                    <a:pt x="1803400" y="3321050"/>
                  </a:lnTo>
                </a:path>
                <a:path w="2466975" h="3321050">
                  <a:moveTo>
                    <a:pt x="2466975" y="3116262"/>
                  </a:moveTo>
                  <a:lnTo>
                    <a:pt x="2466975" y="3321050"/>
                  </a:lnTo>
                </a:path>
                <a:path w="2466975" h="3321050">
                  <a:moveTo>
                    <a:pt x="0" y="779526"/>
                  </a:moveTo>
                  <a:lnTo>
                    <a:pt x="169862" y="779526"/>
                  </a:lnTo>
                </a:path>
                <a:path w="2466975" h="3321050">
                  <a:moveTo>
                    <a:pt x="0" y="1211326"/>
                  </a:moveTo>
                  <a:lnTo>
                    <a:pt x="169862" y="1211326"/>
                  </a:lnTo>
                </a:path>
                <a:path w="2466975" h="3321050">
                  <a:moveTo>
                    <a:pt x="0" y="1656588"/>
                  </a:moveTo>
                  <a:lnTo>
                    <a:pt x="169862" y="1656588"/>
                  </a:lnTo>
                </a:path>
                <a:path w="2466975" h="3321050">
                  <a:moveTo>
                    <a:pt x="0" y="2491486"/>
                  </a:moveTo>
                  <a:lnTo>
                    <a:pt x="169862" y="2491486"/>
                  </a:lnTo>
                </a:path>
                <a:path w="2466975" h="3321050">
                  <a:moveTo>
                    <a:pt x="0" y="2940050"/>
                  </a:moveTo>
                  <a:lnTo>
                    <a:pt x="169862" y="2940050"/>
                  </a:lnTo>
                </a:path>
                <a:path w="2466975" h="3321050">
                  <a:moveTo>
                    <a:pt x="25400" y="0"/>
                  </a:moveTo>
                  <a:lnTo>
                    <a:pt x="195262" y="0"/>
                  </a:lnTo>
                </a:path>
                <a:path w="2466975" h="3321050">
                  <a:moveTo>
                    <a:pt x="25400" y="419100"/>
                  </a:moveTo>
                  <a:lnTo>
                    <a:pt x="195262" y="4191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6549" y="4027678"/>
            <a:ext cx="33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0473" y="4413250"/>
            <a:ext cx="1809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0473" y="5133599"/>
            <a:ext cx="180975" cy="118237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81455" y="6459423"/>
            <a:ext cx="32893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  <a:tab pos="2575560" algn="l"/>
                <a:tab pos="3121025" algn="l"/>
              </a:tabLst>
            </a:pPr>
            <a:r>
              <a:rPr sz="2200" b="1" spc="-5" dirty="0">
                <a:latin typeface="Arial"/>
                <a:cs typeface="Arial"/>
              </a:rPr>
              <a:t>1	2	3	4	5	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6549" y="2366624"/>
            <a:ext cx="346075" cy="16357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500"/>
              </a:spcBef>
            </a:pPr>
            <a:r>
              <a:rPr sz="2200" b="1" spc="-5" dirty="0">
                <a:latin typeface="Arial"/>
                <a:cs typeface="Arial"/>
              </a:rPr>
              <a:t>18</a:t>
            </a:r>
            <a:endParaRPr sz="22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9200" y="6248400"/>
            <a:ext cx="1072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App</a:t>
            </a:r>
            <a:r>
              <a:rPr sz="2800" b="1" dirty="0">
                <a:latin typeface="Times New Roman"/>
                <a:cs typeface="Times New Roman"/>
              </a:rPr>
              <a:t>l</a:t>
            </a:r>
            <a:r>
              <a:rPr sz="2800" b="1" spc="-5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8949" y="4486085"/>
            <a:ext cx="419100" cy="13106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latin typeface="Times New Roman"/>
                <a:cs typeface="Times New Roman"/>
              </a:rPr>
              <a:t>Oran</a:t>
            </a:r>
            <a:r>
              <a:rPr sz="2800" b="1" spc="10" dirty="0">
                <a:latin typeface="Times New Roman"/>
                <a:cs typeface="Times New Roman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57262" y="2479675"/>
            <a:ext cx="3844925" cy="3843654"/>
            <a:chOff x="957262" y="2479675"/>
            <a:chExt cx="3844925" cy="3843654"/>
          </a:xfrm>
        </p:grpSpPr>
        <p:sp>
          <p:nvSpPr>
            <p:cNvPr id="18" name="object 18"/>
            <p:cNvSpPr/>
            <p:nvPr/>
          </p:nvSpPr>
          <p:spPr>
            <a:xfrm>
              <a:off x="4130675" y="610393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57264" y="3703669"/>
              <a:ext cx="2621280" cy="2619375"/>
            </a:xfrm>
            <a:custGeom>
              <a:avLst/>
              <a:gdLst/>
              <a:ahLst/>
              <a:cxnLst/>
              <a:rect l="l" t="t" r="r" b="b"/>
              <a:pathLst>
                <a:path w="2621279" h="2619375">
                  <a:moveTo>
                    <a:pt x="2458498" y="2497317"/>
                  </a:moveTo>
                  <a:lnTo>
                    <a:pt x="2455797" y="2501379"/>
                  </a:lnTo>
                  <a:lnTo>
                    <a:pt x="2449510" y="2533640"/>
                  </a:lnTo>
                  <a:lnTo>
                    <a:pt x="2455797" y="2565896"/>
                  </a:lnTo>
                  <a:lnTo>
                    <a:pt x="2474656" y="2594248"/>
                  </a:lnTo>
                  <a:lnTo>
                    <a:pt x="2503035" y="2613074"/>
                  </a:lnTo>
                  <a:lnTo>
                    <a:pt x="2535283" y="2619341"/>
                  </a:lnTo>
                  <a:lnTo>
                    <a:pt x="2567507" y="2613052"/>
                  </a:lnTo>
                  <a:lnTo>
                    <a:pt x="2595814" y="2594209"/>
                  </a:lnTo>
                  <a:lnTo>
                    <a:pt x="2614674" y="2565846"/>
                  </a:lnTo>
                  <a:lnTo>
                    <a:pt x="2617017" y="2553823"/>
                  </a:lnTo>
                  <a:lnTo>
                    <a:pt x="2515042" y="2553823"/>
                  </a:lnTo>
                  <a:lnTo>
                    <a:pt x="2458498" y="2497317"/>
                  </a:lnTo>
                  <a:close/>
                </a:path>
                <a:path w="2621279" h="2619375">
                  <a:moveTo>
                    <a:pt x="2498885" y="2456892"/>
                  </a:moveTo>
                  <a:lnTo>
                    <a:pt x="2474656" y="2473013"/>
                  </a:lnTo>
                  <a:lnTo>
                    <a:pt x="2458498" y="2497317"/>
                  </a:lnTo>
                  <a:lnTo>
                    <a:pt x="2515042" y="2553823"/>
                  </a:lnTo>
                  <a:lnTo>
                    <a:pt x="2555428" y="2513399"/>
                  </a:lnTo>
                  <a:lnTo>
                    <a:pt x="2498885" y="2456892"/>
                  </a:lnTo>
                  <a:close/>
                </a:path>
                <a:path w="2621279" h="2619375">
                  <a:moveTo>
                    <a:pt x="2535188" y="2447891"/>
                  </a:moveTo>
                  <a:lnTo>
                    <a:pt x="2502964" y="2454178"/>
                  </a:lnTo>
                  <a:lnTo>
                    <a:pt x="2498885" y="2456892"/>
                  </a:lnTo>
                  <a:lnTo>
                    <a:pt x="2555428" y="2513399"/>
                  </a:lnTo>
                  <a:lnTo>
                    <a:pt x="2515042" y="2553823"/>
                  </a:lnTo>
                  <a:lnTo>
                    <a:pt x="2617017" y="2553823"/>
                  </a:lnTo>
                  <a:lnTo>
                    <a:pt x="2620960" y="2533588"/>
                  </a:lnTo>
                  <a:lnTo>
                    <a:pt x="2614674" y="2501332"/>
                  </a:lnTo>
                  <a:lnTo>
                    <a:pt x="2595814" y="2472975"/>
                  </a:lnTo>
                  <a:lnTo>
                    <a:pt x="2567436" y="2454156"/>
                  </a:lnTo>
                  <a:lnTo>
                    <a:pt x="2535188" y="2447891"/>
                  </a:lnTo>
                  <a:close/>
                </a:path>
                <a:path w="2621279" h="2619375">
                  <a:moveTo>
                    <a:pt x="162508" y="121992"/>
                  </a:moveTo>
                  <a:lnTo>
                    <a:pt x="146365" y="146335"/>
                  </a:lnTo>
                  <a:lnTo>
                    <a:pt x="122058" y="162440"/>
                  </a:lnTo>
                  <a:lnTo>
                    <a:pt x="2458498" y="2497317"/>
                  </a:lnTo>
                  <a:lnTo>
                    <a:pt x="2474656" y="2473013"/>
                  </a:lnTo>
                  <a:lnTo>
                    <a:pt x="2498885" y="2456892"/>
                  </a:lnTo>
                  <a:lnTo>
                    <a:pt x="162508" y="121992"/>
                  </a:lnTo>
                  <a:close/>
                </a:path>
                <a:path w="2621279" h="2619375">
                  <a:moveTo>
                    <a:pt x="85699" y="0"/>
                  </a:moveTo>
                  <a:lnTo>
                    <a:pt x="53444" y="6262"/>
                  </a:lnTo>
                  <a:lnTo>
                    <a:pt x="25093" y="25050"/>
                  </a:lnTo>
                  <a:lnTo>
                    <a:pt x="6266" y="53431"/>
                  </a:lnTo>
                  <a:lnTo>
                    <a:pt x="0" y="85693"/>
                  </a:lnTo>
                  <a:lnTo>
                    <a:pt x="6289" y="117955"/>
                  </a:lnTo>
                  <a:lnTo>
                    <a:pt x="25131" y="146335"/>
                  </a:lnTo>
                  <a:lnTo>
                    <a:pt x="53490" y="165123"/>
                  </a:lnTo>
                  <a:lnTo>
                    <a:pt x="85748" y="171386"/>
                  </a:lnTo>
                  <a:lnTo>
                    <a:pt x="118007" y="165123"/>
                  </a:lnTo>
                  <a:lnTo>
                    <a:pt x="122058" y="162440"/>
                  </a:lnTo>
                  <a:lnTo>
                    <a:pt x="65530" y="105949"/>
                  </a:lnTo>
                  <a:lnTo>
                    <a:pt x="105916" y="65436"/>
                  </a:lnTo>
                  <a:lnTo>
                    <a:pt x="167498" y="65436"/>
                  </a:lnTo>
                  <a:lnTo>
                    <a:pt x="165157" y="53431"/>
                  </a:lnTo>
                  <a:lnTo>
                    <a:pt x="146315" y="25050"/>
                  </a:lnTo>
                  <a:lnTo>
                    <a:pt x="117957" y="6262"/>
                  </a:lnTo>
                  <a:lnTo>
                    <a:pt x="85699" y="0"/>
                  </a:lnTo>
                  <a:close/>
                </a:path>
                <a:path w="2621279" h="2619375">
                  <a:moveTo>
                    <a:pt x="105916" y="65436"/>
                  </a:moveTo>
                  <a:lnTo>
                    <a:pt x="65530" y="105949"/>
                  </a:lnTo>
                  <a:lnTo>
                    <a:pt x="122058" y="162440"/>
                  </a:lnTo>
                  <a:lnTo>
                    <a:pt x="146365" y="146335"/>
                  </a:lnTo>
                  <a:lnTo>
                    <a:pt x="162508" y="121992"/>
                  </a:lnTo>
                  <a:lnTo>
                    <a:pt x="105916" y="65436"/>
                  </a:lnTo>
                  <a:close/>
                </a:path>
                <a:path w="2621279" h="2619375">
                  <a:moveTo>
                    <a:pt x="167498" y="65436"/>
                  </a:moveTo>
                  <a:lnTo>
                    <a:pt x="105916" y="65436"/>
                  </a:lnTo>
                  <a:lnTo>
                    <a:pt x="162508" y="121992"/>
                  </a:lnTo>
                  <a:lnTo>
                    <a:pt x="165185" y="117955"/>
                  </a:lnTo>
                  <a:lnTo>
                    <a:pt x="171448" y="85693"/>
                  </a:lnTo>
                  <a:lnTo>
                    <a:pt x="167498" y="65436"/>
                  </a:lnTo>
                  <a:close/>
                </a:path>
              </a:pathLst>
            </a:custGeom>
            <a:solidFill>
              <a:srgbClr val="99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16526" y="6092825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57262" y="2479675"/>
              <a:ext cx="3844925" cy="3843654"/>
            </a:xfrm>
            <a:custGeom>
              <a:avLst/>
              <a:gdLst/>
              <a:ahLst/>
              <a:cxnLst/>
              <a:rect l="l" t="t" r="r" b="b"/>
              <a:pathLst>
                <a:path w="3844925" h="3843654">
                  <a:moveTo>
                    <a:pt x="3682440" y="3721338"/>
                  </a:moveTo>
                  <a:lnTo>
                    <a:pt x="3679769" y="3725371"/>
                  </a:lnTo>
                  <a:lnTo>
                    <a:pt x="3673506" y="3757629"/>
                  </a:lnTo>
                  <a:lnTo>
                    <a:pt x="3679769" y="3789885"/>
                  </a:lnTo>
                  <a:lnTo>
                    <a:pt x="3698557" y="3818242"/>
                  </a:lnTo>
                  <a:lnTo>
                    <a:pt x="3726938" y="3837063"/>
                  </a:lnTo>
                  <a:lnTo>
                    <a:pt x="3759200" y="3843332"/>
                  </a:lnTo>
                  <a:lnTo>
                    <a:pt x="3791461" y="3837050"/>
                  </a:lnTo>
                  <a:lnTo>
                    <a:pt x="3819842" y="3818216"/>
                  </a:lnTo>
                  <a:lnTo>
                    <a:pt x="3838630" y="3789851"/>
                  </a:lnTo>
                  <a:lnTo>
                    <a:pt x="3840966" y="3777818"/>
                  </a:lnTo>
                  <a:lnTo>
                    <a:pt x="3738943" y="3777818"/>
                  </a:lnTo>
                  <a:lnTo>
                    <a:pt x="3682440" y="3721338"/>
                  </a:lnTo>
                  <a:close/>
                </a:path>
                <a:path w="3844925" h="3843654">
                  <a:moveTo>
                    <a:pt x="3722883" y="3680859"/>
                  </a:moveTo>
                  <a:lnTo>
                    <a:pt x="3698557" y="3697008"/>
                  </a:lnTo>
                  <a:lnTo>
                    <a:pt x="3682440" y="3721338"/>
                  </a:lnTo>
                  <a:lnTo>
                    <a:pt x="3738943" y="3777818"/>
                  </a:lnTo>
                  <a:lnTo>
                    <a:pt x="3779456" y="3737406"/>
                  </a:lnTo>
                  <a:lnTo>
                    <a:pt x="3722883" y="3680859"/>
                  </a:lnTo>
                  <a:close/>
                </a:path>
                <a:path w="3844925" h="3843654">
                  <a:moveTo>
                    <a:pt x="3759200" y="3671882"/>
                  </a:moveTo>
                  <a:lnTo>
                    <a:pt x="3726938" y="3678167"/>
                  </a:lnTo>
                  <a:lnTo>
                    <a:pt x="3722883" y="3680859"/>
                  </a:lnTo>
                  <a:lnTo>
                    <a:pt x="3779456" y="3737406"/>
                  </a:lnTo>
                  <a:lnTo>
                    <a:pt x="3738943" y="3777818"/>
                  </a:lnTo>
                  <a:lnTo>
                    <a:pt x="3840966" y="3777818"/>
                  </a:lnTo>
                  <a:lnTo>
                    <a:pt x="3844893" y="3757590"/>
                  </a:lnTo>
                  <a:lnTo>
                    <a:pt x="3838630" y="3725333"/>
                  </a:lnTo>
                  <a:lnTo>
                    <a:pt x="3819842" y="3696982"/>
                  </a:lnTo>
                  <a:lnTo>
                    <a:pt x="3791461" y="3678153"/>
                  </a:lnTo>
                  <a:lnTo>
                    <a:pt x="3759200" y="3671882"/>
                  </a:lnTo>
                  <a:close/>
                </a:path>
                <a:path w="3844925" h="3843654">
                  <a:moveTo>
                    <a:pt x="162473" y="122049"/>
                  </a:moveTo>
                  <a:lnTo>
                    <a:pt x="146354" y="146303"/>
                  </a:lnTo>
                  <a:lnTo>
                    <a:pt x="122077" y="162453"/>
                  </a:lnTo>
                  <a:lnTo>
                    <a:pt x="3682440" y="3721338"/>
                  </a:lnTo>
                  <a:lnTo>
                    <a:pt x="3698557" y="3697008"/>
                  </a:lnTo>
                  <a:lnTo>
                    <a:pt x="3722883" y="3680859"/>
                  </a:lnTo>
                  <a:lnTo>
                    <a:pt x="162473" y="122049"/>
                  </a:lnTo>
                  <a:close/>
                </a:path>
                <a:path w="3844925" h="3843654">
                  <a:moveTo>
                    <a:pt x="85702" y="0"/>
                  </a:moveTo>
                  <a:lnTo>
                    <a:pt x="53446" y="6286"/>
                  </a:lnTo>
                  <a:lnTo>
                    <a:pt x="25095" y="25146"/>
                  </a:lnTo>
                  <a:lnTo>
                    <a:pt x="6271" y="53470"/>
                  </a:lnTo>
                  <a:lnTo>
                    <a:pt x="0" y="85725"/>
                  </a:lnTo>
                  <a:lnTo>
                    <a:pt x="6282" y="117979"/>
                  </a:lnTo>
                  <a:lnTo>
                    <a:pt x="25120" y="146303"/>
                  </a:lnTo>
                  <a:lnTo>
                    <a:pt x="53486" y="165163"/>
                  </a:lnTo>
                  <a:lnTo>
                    <a:pt x="85747" y="171450"/>
                  </a:lnTo>
                  <a:lnTo>
                    <a:pt x="118003" y="165163"/>
                  </a:lnTo>
                  <a:lnTo>
                    <a:pt x="122077" y="162453"/>
                  </a:lnTo>
                  <a:lnTo>
                    <a:pt x="65519" y="105917"/>
                  </a:lnTo>
                  <a:lnTo>
                    <a:pt x="105930" y="65532"/>
                  </a:lnTo>
                  <a:lnTo>
                    <a:pt x="167516" y="65532"/>
                  </a:lnTo>
                  <a:lnTo>
                    <a:pt x="165167" y="53470"/>
                  </a:lnTo>
                  <a:lnTo>
                    <a:pt x="146329" y="25146"/>
                  </a:lnTo>
                  <a:lnTo>
                    <a:pt x="117963" y="6286"/>
                  </a:lnTo>
                  <a:lnTo>
                    <a:pt x="85702" y="0"/>
                  </a:lnTo>
                  <a:close/>
                </a:path>
                <a:path w="3844925" h="3843654">
                  <a:moveTo>
                    <a:pt x="105930" y="65532"/>
                  </a:moveTo>
                  <a:lnTo>
                    <a:pt x="65519" y="105917"/>
                  </a:lnTo>
                  <a:lnTo>
                    <a:pt x="122077" y="162453"/>
                  </a:lnTo>
                  <a:lnTo>
                    <a:pt x="146354" y="146303"/>
                  </a:lnTo>
                  <a:lnTo>
                    <a:pt x="162473" y="122049"/>
                  </a:lnTo>
                  <a:lnTo>
                    <a:pt x="105930" y="65532"/>
                  </a:lnTo>
                  <a:close/>
                </a:path>
                <a:path w="3844925" h="3843654">
                  <a:moveTo>
                    <a:pt x="167516" y="65532"/>
                  </a:moveTo>
                  <a:lnTo>
                    <a:pt x="105930" y="65532"/>
                  </a:lnTo>
                  <a:lnTo>
                    <a:pt x="162473" y="122049"/>
                  </a:lnTo>
                  <a:lnTo>
                    <a:pt x="165178" y="117979"/>
                  </a:lnTo>
                  <a:lnTo>
                    <a:pt x="171450" y="85725"/>
                  </a:lnTo>
                  <a:lnTo>
                    <a:pt x="167516" y="6553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92403" y="2252598"/>
            <a:ext cx="448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3333CC"/>
                </a:solidFill>
                <a:latin typeface="Times New Roman"/>
                <a:cs typeface="Times New Roman"/>
              </a:rPr>
              <a:t>L</a:t>
            </a:r>
            <a:r>
              <a:rPr sz="3150" b="1" spc="7" baseline="-21164" dirty="0">
                <a:solidFill>
                  <a:srgbClr val="3333CC"/>
                </a:solidFill>
                <a:latin typeface="Times New Roman"/>
                <a:cs typeface="Times New Roman"/>
              </a:rPr>
              <a:t>2</a:t>
            </a:r>
            <a:endParaRPr sz="3150" baseline="-21164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57310" y="5072110"/>
            <a:ext cx="1323975" cy="1250950"/>
          </a:xfrm>
          <a:custGeom>
            <a:avLst/>
            <a:gdLst/>
            <a:ahLst/>
            <a:cxnLst/>
            <a:rect l="l" t="t" r="r" b="b"/>
            <a:pathLst>
              <a:path w="1323975" h="1250950">
                <a:moveTo>
                  <a:pt x="1160332" y="1131357"/>
                </a:moveTo>
                <a:lnTo>
                  <a:pt x="1157749" y="1135533"/>
                </a:lnTo>
                <a:lnTo>
                  <a:pt x="1152524" y="1167977"/>
                </a:lnTo>
                <a:lnTo>
                  <a:pt x="1159849" y="1200012"/>
                </a:lnTo>
                <a:lnTo>
                  <a:pt x="1179591" y="1227737"/>
                </a:lnTo>
                <a:lnTo>
                  <a:pt x="1208541" y="1245635"/>
                </a:lnTo>
                <a:lnTo>
                  <a:pt x="1240980" y="1250854"/>
                </a:lnTo>
                <a:lnTo>
                  <a:pt x="1273014" y="1243525"/>
                </a:lnTo>
                <a:lnTo>
                  <a:pt x="1300749" y="1223775"/>
                </a:lnTo>
                <a:lnTo>
                  <a:pt x="1318654" y="1194816"/>
                </a:lnTo>
                <a:lnTo>
                  <a:pt x="1320069" y="1186030"/>
                </a:lnTo>
                <a:lnTo>
                  <a:pt x="1218707" y="1186030"/>
                </a:lnTo>
                <a:lnTo>
                  <a:pt x="1160332" y="1131357"/>
                </a:lnTo>
                <a:close/>
              </a:path>
              <a:path w="1323975" h="1250950">
                <a:moveTo>
                  <a:pt x="1199371" y="1089690"/>
                </a:moveTo>
                <a:lnTo>
                  <a:pt x="1175654" y="1106579"/>
                </a:lnTo>
                <a:lnTo>
                  <a:pt x="1160332" y="1131357"/>
                </a:lnTo>
                <a:lnTo>
                  <a:pt x="1218707" y="1186030"/>
                </a:lnTo>
                <a:lnTo>
                  <a:pt x="1257696" y="1144323"/>
                </a:lnTo>
                <a:lnTo>
                  <a:pt x="1199371" y="1089690"/>
                </a:lnTo>
                <a:close/>
              </a:path>
              <a:path w="1323975" h="1250950">
                <a:moveTo>
                  <a:pt x="1235424" y="1079498"/>
                </a:moveTo>
                <a:lnTo>
                  <a:pt x="1203390" y="1086829"/>
                </a:lnTo>
                <a:lnTo>
                  <a:pt x="1199371" y="1089690"/>
                </a:lnTo>
                <a:lnTo>
                  <a:pt x="1257696" y="1144323"/>
                </a:lnTo>
                <a:lnTo>
                  <a:pt x="1218707" y="1186030"/>
                </a:lnTo>
                <a:lnTo>
                  <a:pt x="1320069" y="1186030"/>
                </a:lnTo>
                <a:lnTo>
                  <a:pt x="1323879" y="1162370"/>
                </a:lnTo>
                <a:lnTo>
                  <a:pt x="1316555" y="1130334"/>
                </a:lnTo>
                <a:lnTo>
                  <a:pt x="1296812" y="1102604"/>
                </a:lnTo>
                <a:lnTo>
                  <a:pt x="1267862" y="1084714"/>
                </a:lnTo>
                <a:lnTo>
                  <a:pt x="1235424" y="1079498"/>
                </a:lnTo>
                <a:close/>
              </a:path>
              <a:path w="1323975" h="1250950">
                <a:moveTo>
                  <a:pt x="163587" y="119468"/>
                </a:moveTo>
                <a:lnTo>
                  <a:pt x="148250" y="144287"/>
                </a:lnTo>
                <a:lnTo>
                  <a:pt x="124484" y="161208"/>
                </a:lnTo>
                <a:lnTo>
                  <a:pt x="1160332" y="1131357"/>
                </a:lnTo>
                <a:lnTo>
                  <a:pt x="1175654" y="1106579"/>
                </a:lnTo>
                <a:lnTo>
                  <a:pt x="1199371" y="1089690"/>
                </a:lnTo>
                <a:lnTo>
                  <a:pt x="163587" y="119468"/>
                </a:lnTo>
                <a:close/>
              </a:path>
              <a:path w="1323975" h="1250950">
                <a:moveTo>
                  <a:pt x="82877" y="0"/>
                </a:moveTo>
                <a:lnTo>
                  <a:pt x="50842" y="7324"/>
                </a:lnTo>
                <a:lnTo>
                  <a:pt x="23117" y="27066"/>
                </a:lnTo>
                <a:lnTo>
                  <a:pt x="5219" y="56016"/>
                </a:lnTo>
                <a:lnTo>
                  <a:pt x="0" y="88455"/>
                </a:lnTo>
                <a:lnTo>
                  <a:pt x="7329" y="120489"/>
                </a:lnTo>
                <a:lnTo>
                  <a:pt x="27079" y="148224"/>
                </a:lnTo>
                <a:lnTo>
                  <a:pt x="56038" y="166129"/>
                </a:lnTo>
                <a:lnTo>
                  <a:pt x="88484" y="171354"/>
                </a:lnTo>
                <a:lnTo>
                  <a:pt x="120519" y="164030"/>
                </a:lnTo>
                <a:lnTo>
                  <a:pt x="124484" y="161208"/>
                </a:lnTo>
                <a:lnTo>
                  <a:pt x="66144" y="106568"/>
                </a:lnTo>
                <a:lnTo>
                  <a:pt x="105209" y="64785"/>
                </a:lnTo>
                <a:lnTo>
                  <a:pt x="167211" y="64785"/>
                </a:lnTo>
                <a:lnTo>
                  <a:pt x="164025" y="50865"/>
                </a:lnTo>
                <a:lnTo>
                  <a:pt x="144275" y="23129"/>
                </a:lnTo>
                <a:lnTo>
                  <a:pt x="115321" y="5224"/>
                </a:lnTo>
                <a:lnTo>
                  <a:pt x="82877" y="0"/>
                </a:lnTo>
                <a:close/>
              </a:path>
              <a:path w="1323975" h="1250950">
                <a:moveTo>
                  <a:pt x="105209" y="64785"/>
                </a:moveTo>
                <a:lnTo>
                  <a:pt x="66144" y="106568"/>
                </a:lnTo>
                <a:lnTo>
                  <a:pt x="124484" y="161208"/>
                </a:lnTo>
                <a:lnTo>
                  <a:pt x="148250" y="144287"/>
                </a:lnTo>
                <a:lnTo>
                  <a:pt x="163587" y="119468"/>
                </a:lnTo>
                <a:lnTo>
                  <a:pt x="105209" y="64785"/>
                </a:lnTo>
                <a:close/>
              </a:path>
              <a:path w="1323975" h="1250950">
                <a:moveTo>
                  <a:pt x="167211" y="64785"/>
                </a:moveTo>
                <a:lnTo>
                  <a:pt x="105209" y="64785"/>
                </a:lnTo>
                <a:lnTo>
                  <a:pt x="163587" y="119468"/>
                </a:lnTo>
                <a:lnTo>
                  <a:pt x="166140" y="115337"/>
                </a:lnTo>
                <a:lnTo>
                  <a:pt x="171356" y="82899"/>
                </a:lnTo>
                <a:lnTo>
                  <a:pt x="167211" y="64785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65073" y="4751323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40995" algn="l"/>
              </a:tabLst>
            </a:pPr>
            <a:r>
              <a:rPr sz="3300" b="1" spc="-7" baseline="-3787" dirty="0">
                <a:latin typeface="Arial"/>
                <a:cs typeface="Arial"/>
              </a:rPr>
              <a:t>6	</a:t>
            </a:r>
            <a:r>
              <a:rPr sz="2200" b="1" u="heavy" spc="-5" dirty="0">
                <a:solidFill>
                  <a:srgbClr val="008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8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2400" b="1" spc="-7" baseline="-20833" dirty="0">
                <a:solidFill>
                  <a:srgbClr val="008000"/>
                </a:solidFill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64031" y="3598545"/>
            <a:ext cx="380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L</a:t>
            </a:r>
            <a:r>
              <a:rPr sz="2400" b="1" spc="-7" baseline="-20833" dirty="0">
                <a:latin typeface="Times New Roman"/>
                <a:cs typeface="Times New Roman"/>
              </a:rPr>
              <a:t>1</a:t>
            </a:r>
            <a:endParaRPr sz="2400" baseline="-20833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58850" y="2552700"/>
            <a:ext cx="4015740" cy="3525520"/>
            <a:chOff x="958850" y="2552700"/>
            <a:chExt cx="4015740" cy="3525520"/>
          </a:xfrm>
        </p:grpSpPr>
        <p:sp>
          <p:nvSpPr>
            <p:cNvPr id="27" name="object 27"/>
            <p:cNvSpPr/>
            <p:nvPr/>
          </p:nvSpPr>
          <p:spPr>
            <a:xfrm>
              <a:off x="971550" y="2565400"/>
              <a:ext cx="170180" cy="0"/>
            </a:xfrm>
            <a:custGeom>
              <a:avLst/>
              <a:gdLst/>
              <a:ahLst/>
              <a:cxnLst/>
              <a:rect l="l" t="t" r="r" b="b"/>
              <a:pathLst>
                <a:path w="170180">
                  <a:moveTo>
                    <a:pt x="0" y="0"/>
                  </a:moveTo>
                  <a:lnTo>
                    <a:pt x="169862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76475" y="3144393"/>
              <a:ext cx="2672715" cy="2348865"/>
            </a:xfrm>
            <a:custGeom>
              <a:avLst/>
              <a:gdLst/>
              <a:ahLst/>
              <a:cxnLst/>
              <a:rect l="l" t="t" r="r" b="b"/>
              <a:pathLst>
                <a:path w="2672715" h="2348865">
                  <a:moveTo>
                    <a:pt x="2672334" y="2348357"/>
                  </a:moveTo>
                  <a:lnTo>
                    <a:pt x="2620644" y="2340085"/>
                  </a:lnTo>
                  <a:lnTo>
                    <a:pt x="2569251" y="2331133"/>
                  </a:lnTo>
                  <a:lnTo>
                    <a:pt x="2518160" y="2321506"/>
                  </a:lnTo>
                  <a:lnTo>
                    <a:pt x="2467377" y="2311209"/>
                  </a:lnTo>
                  <a:lnTo>
                    <a:pt x="2416910" y="2300249"/>
                  </a:lnTo>
                  <a:lnTo>
                    <a:pt x="2366764" y="2288632"/>
                  </a:lnTo>
                  <a:lnTo>
                    <a:pt x="2316947" y="2276361"/>
                  </a:lnTo>
                  <a:lnTo>
                    <a:pt x="2267463" y="2263445"/>
                  </a:lnTo>
                  <a:lnTo>
                    <a:pt x="2218321" y="2249887"/>
                  </a:lnTo>
                  <a:lnTo>
                    <a:pt x="2169526" y="2235694"/>
                  </a:lnTo>
                  <a:lnTo>
                    <a:pt x="2121084" y="2220871"/>
                  </a:lnTo>
                  <a:lnTo>
                    <a:pt x="2073003" y="2205424"/>
                  </a:lnTo>
                  <a:lnTo>
                    <a:pt x="2025288" y="2189359"/>
                  </a:lnTo>
                  <a:lnTo>
                    <a:pt x="1977946" y="2172681"/>
                  </a:lnTo>
                  <a:lnTo>
                    <a:pt x="1930984" y="2155396"/>
                  </a:lnTo>
                  <a:lnTo>
                    <a:pt x="1884407" y="2137509"/>
                  </a:lnTo>
                  <a:lnTo>
                    <a:pt x="1838223" y="2119027"/>
                  </a:lnTo>
                  <a:lnTo>
                    <a:pt x="1792437" y="2099954"/>
                  </a:lnTo>
                  <a:lnTo>
                    <a:pt x="1747056" y="2080297"/>
                  </a:lnTo>
                  <a:lnTo>
                    <a:pt x="1702087" y="2060061"/>
                  </a:lnTo>
                  <a:lnTo>
                    <a:pt x="1657536" y="2039251"/>
                  </a:lnTo>
                  <a:lnTo>
                    <a:pt x="1613409" y="2017874"/>
                  </a:lnTo>
                  <a:lnTo>
                    <a:pt x="1569713" y="1995935"/>
                  </a:lnTo>
                  <a:lnTo>
                    <a:pt x="1526454" y="1973440"/>
                  </a:lnTo>
                  <a:lnTo>
                    <a:pt x="1483639" y="1950394"/>
                  </a:lnTo>
                  <a:lnTo>
                    <a:pt x="1441274" y="1926803"/>
                  </a:lnTo>
                  <a:lnTo>
                    <a:pt x="1399365" y="1902673"/>
                  </a:lnTo>
                  <a:lnTo>
                    <a:pt x="1357920" y="1878008"/>
                  </a:lnTo>
                  <a:lnTo>
                    <a:pt x="1316943" y="1852816"/>
                  </a:lnTo>
                  <a:lnTo>
                    <a:pt x="1276443" y="1827102"/>
                  </a:lnTo>
                  <a:lnTo>
                    <a:pt x="1236424" y="1800870"/>
                  </a:lnTo>
                  <a:lnTo>
                    <a:pt x="1196894" y="1774128"/>
                  </a:lnTo>
                  <a:lnTo>
                    <a:pt x="1157859" y="1746879"/>
                  </a:lnTo>
                  <a:lnTo>
                    <a:pt x="1119326" y="1719131"/>
                  </a:lnTo>
                  <a:lnTo>
                    <a:pt x="1081301" y="1690889"/>
                  </a:lnTo>
                  <a:lnTo>
                    <a:pt x="1043790" y="1662158"/>
                  </a:lnTo>
                  <a:lnTo>
                    <a:pt x="1006799" y="1632945"/>
                  </a:lnTo>
                  <a:lnTo>
                    <a:pt x="970336" y="1603254"/>
                  </a:lnTo>
                  <a:lnTo>
                    <a:pt x="934406" y="1573091"/>
                  </a:lnTo>
                  <a:lnTo>
                    <a:pt x="899017" y="1542462"/>
                  </a:lnTo>
                  <a:lnTo>
                    <a:pt x="864173" y="1511373"/>
                  </a:lnTo>
                  <a:lnTo>
                    <a:pt x="829883" y="1479829"/>
                  </a:lnTo>
                  <a:lnTo>
                    <a:pt x="796152" y="1447837"/>
                  </a:lnTo>
                  <a:lnTo>
                    <a:pt x="762987" y="1415400"/>
                  </a:lnTo>
                  <a:lnTo>
                    <a:pt x="730394" y="1382526"/>
                  </a:lnTo>
                  <a:lnTo>
                    <a:pt x="698379" y="1349220"/>
                  </a:lnTo>
                  <a:lnTo>
                    <a:pt x="666949" y="1315487"/>
                  </a:lnTo>
                  <a:lnTo>
                    <a:pt x="636111" y="1281334"/>
                  </a:lnTo>
                  <a:lnTo>
                    <a:pt x="605871" y="1246765"/>
                  </a:lnTo>
                  <a:lnTo>
                    <a:pt x="576234" y="1211787"/>
                  </a:lnTo>
                  <a:lnTo>
                    <a:pt x="547209" y="1176405"/>
                  </a:lnTo>
                  <a:lnTo>
                    <a:pt x="518801" y="1140625"/>
                  </a:lnTo>
                  <a:lnTo>
                    <a:pt x="491016" y="1104452"/>
                  </a:lnTo>
                  <a:lnTo>
                    <a:pt x="463861" y="1067892"/>
                  </a:lnTo>
                  <a:lnTo>
                    <a:pt x="437343" y="1030950"/>
                  </a:lnTo>
                  <a:lnTo>
                    <a:pt x="411467" y="993633"/>
                  </a:lnTo>
                  <a:lnTo>
                    <a:pt x="386241" y="955946"/>
                  </a:lnTo>
                  <a:lnTo>
                    <a:pt x="361670" y="917895"/>
                  </a:lnTo>
                  <a:lnTo>
                    <a:pt x="337761" y="879485"/>
                  </a:lnTo>
                  <a:lnTo>
                    <a:pt x="314521" y="840722"/>
                  </a:lnTo>
                  <a:lnTo>
                    <a:pt x="291956" y="801611"/>
                  </a:lnTo>
                  <a:lnTo>
                    <a:pt x="270072" y="762158"/>
                  </a:lnTo>
                  <a:lnTo>
                    <a:pt x="248876" y="722370"/>
                  </a:lnTo>
                  <a:lnTo>
                    <a:pt x="228374" y="682251"/>
                  </a:lnTo>
                  <a:lnTo>
                    <a:pt x="208573" y="641807"/>
                  </a:lnTo>
                  <a:lnTo>
                    <a:pt x="189479" y="601043"/>
                  </a:lnTo>
                  <a:lnTo>
                    <a:pt x="171098" y="559966"/>
                  </a:lnTo>
                  <a:lnTo>
                    <a:pt x="153437" y="518582"/>
                  </a:lnTo>
                  <a:lnTo>
                    <a:pt x="136503" y="476895"/>
                  </a:lnTo>
                  <a:lnTo>
                    <a:pt x="120301" y="434911"/>
                  </a:lnTo>
                  <a:lnTo>
                    <a:pt x="104839" y="392636"/>
                  </a:lnTo>
                  <a:lnTo>
                    <a:pt x="90122" y="350076"/>
                  </a:lnTo>
                  <a:lnTo>
                    <a:pt x="76157" y="307236"/>
                  </a:lnTo>
                  <a:lnTo>
                    <a:pt x="62950" y="264122"/>
                  </a:lnTo>
                  <a:lnTo>
                    <a:pt x="50509" y="220740"/>
                  </a:lnTo>
                  <a:lnTo>
                    <a:pt x="38839" y="177095"/>
                  </a:lnTo>
                  <a:lnTo>
                    <a:pt x="27946" y="133193"/>
                  </a:lnTo>
                  <a:lnTo>
                    <a:pt x="17838" y="89039"/>
                  </a:lnTo>
                  <a:lnTo>
                    <a:pt x="8520" y="44639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432731" y="3817874"/>
              <a:ext cx="2521585" cy="2232025"/>
            </a:xfrm>
            <a:custGeom>
              <a:avLst/>
              <a:gdLst/>
              <a:ahLst/>
              <a:cxnLst/>
              <a:rect l="l" t="t" r="r" b="b"/>
              <a:pathLst>
                <a:path w="2521585" h="2232025">
                  <a:moveTo>
                    <a:pt x="1110316" y="2213495"/>
                  </a:moveTo>
                  <a:lnTo>
                    <a:pt x="1062447" y="2221909"/>
                  </a:lnTo>
                  <a:lnTo>
                    <a:pt x="1014304" y="2227724"/>
                  </a:lnTo>
                  <a:lnTo>
                    <a:pt x="965978" y="2230930"/>
                  </a:lnTo>
                  <a:lnTo>
                    <a:pt x="917561" y="2231513"/>
                  </a:lnTo>
                  <a:lnTo>
                    <a:pt x="869143" y="2229459"/>
                  </a:lnTo>
                  <a:lnTo>
                    <a:pt x="822572" y="2225034"/>
                  </a:lnTo>
                  <a:lnTo>
                    <a:pt x="776757" y="2218290"/>
                  </a:lnTo>
                  <a:lnTo>
                    <a:pt x="731747" y="2209288"/>
                  </a:lnTo>
                  <a:lnTo>
                    <a:pt x="687592" y="2198087"/>
                  </a:lnTo>
                  <a:lnTo>
                    <a:pt x="644342" y="2184747"/>
                  </a:lnTo>
                  <a:lnTo>
                    <a:pt x="602046" y="2169328"/>
                  </a:lnTo>
                  <a:lnTo>
                    <a:pt x="560754" y="2151890"/>
                  </a:lnTo>
                  <a:lnTo>
                    <a:pt x="520515" y="2132493"/>
                  </a:lnTo>
                  <a:lnTo>
                    <a:pt x="481380" y="2111196"/>
                  </a:lnTo>
                  <a:lnTo>
                    <a:pt x="443398" y="2088058"/>
                  </a:lnTo>
                  <a:lnTo>
                    <a:pt x="406619" y="2063141"/>
                  </a:lnTo>
                  <a:lnTo>
                    <a:pt x="371091" y="2036503"/>
                  </a:lnTo>
                  <a:lnTo>
                    <a:pt x="336866" y="2008204"/>
                  </a:lnTo>
                  <a:lnTo>
                    <a:pt x="303992" y="1978305"/>
                  </a:lnTo>
                  <a:lnTo>
                    <a:pt x="272520" y="1946864"/>
                  </a:lnTo>
                  <a:lnTo>
                    <a:pt x="242498" y="1913942"/>
                  </a:lnTo>
                  <a:lnTo>
                    <a:pt x="213977" y="1879599"/>
                  </a:lnTo>
                  <a:lnTo>
                    <a:pt x="187007" y="1843894"/>
                  </a:lnTo>
                  <a:lnTo>
                    <a:pt x="161636" y="1806886"/>
                  </a:lnTo>
                  <a:lnTo>
                    <a:pt x="137915" y="1768637"/>
                  </a:lnTo>
                  <a:lnTo>
                    <a:pt x="115892" y="1729205"/>
                  </a:lnTo>
                  <a:lnTo>
                    <a:pt x="95619" y="1688650"/>
                  </a:lnTo>
                  <a:lnTo>
                    <a:pt x="77145" y="1647032"/>
                  </a:lnTo>
                  <a:lnTo>
                    <a:pt x="60518" y="1604411"/>
                  </a:lnTo>
                  <a:lnTo>
                    <a:pt x="45789" y="1560847"/>
                  </a:lnTo>
                  <a:lnTo>
                    <a:pt x="33008" y="1516399"/>
                  </a:lnTo>
                  <a:lnTo>
                    <a:pt x="22224" y="1471128"/>
                  </a:lnTo>
                  <a:lnTo>
                    <a:pt x="13487" y="1425092"/>
                  </a:lnTo>
                  <a:lnTo>
                    <a:pt x="6846" y="1378352"/>
                  </a:lnTo>
                  <a:lnTo>
                    <a:pt x="2352" y="1330967"/>
                  </a:lnTo>
                  <a:lnTo>
                    <a:pt x="53" y="1282998"/>
                  </a:lnTo>
                  <a:lnTo>
                    <a:pt x="0" y="1234504"/>
                  </a:lnTo>
                  <a:lnTo>
                    <a:pt x="2241" y="1185545"/>
                  </a:lnTo>
                  <a:lnTo>
                    <a:pt x="4406" y="1159111"/>
                  </a:lnTo>
                  <a:lnTo>
                    <a:pt x="7274" y="1132760"/>
                  </a:lnTo>
                  <a:lnTo>
                    <a:pt x="10832" y="1106481"/>
                  </a:lnTo>
                  <a:lnTo>
                    <a:pt x="15068" y="1080262"/>
                  </a:lnTo>
                </a:path>
                <a:path w="2521585" h="2232025">
                  <a:moveTo>
                    <a:pt x="2521540" y="2164105"/>
                  </a:moveTo>
                  <a:lnTo>
                    <a:pt x="2474816" y="2157849"/>
                  </a:lnTo>
                  <a:lnTo>
                    <a:pt x="2428352" y="2150661"/>
                  </a:lnTo>
                  <a:lnTo>
                    <a:pt x="2382157" y="2142550"/>
                  </a:lnTo>
                  <a:lnTo>
                    <a:pt x="2336240" y="2133525"/>
                  </a:lnTo>
                  <a:lnTo>
                    <a:pt x="2290609" y="2123595"/>
                  </a:lnTo>
                  <a:lnTo>
                    <a:pt x="2245274" y="2112767"/>
                  </a:lnTo>
                  <a:lnTo>
                    <a:pt x="2200242" y="2101051"/>
                  </a:lnTo>
                  <a:lnTo>
                    <a:pt x="2155523" y="2088455"/>
                  </a:lnTo>
                  <a:lnTo>
                    <a:pt x="2111125" y="2074988"/>
                  </a:lnTo>
                  <a:lnTo>
                    <a:pt x="2067056" y="2060658"/>
                  </a:lnTo>
                  <a:lnTo>
                    <a:pt x="2023326" y="2045475"/>
                  </a:lnTo>
                  <a:lnTo>
                    <a:pt x="1979943" y="2029447"/>
                  </a:lnTo>
                  <a:lnTo>
                    <a:pt x="1936915" y="2012582"/>
                  </a:lnTo>
                  <a:lnTo>
                    <a:pt x="1894251" y="1994889"/>
                  </a:lnTo>
                  <a:lnTo>
                    <a:pt x="1851961" y="1976377"/>
                  </a:lnTo>
                  <a:lnTo>
                    <a:pt x="1810052" y="1957055"/>
                  </a:lnTo>
                  <a:lnTo>
                    <a:pt x="1768533" y="1936930"/>
                  </a:lnTo>
                  <a:lnTo>
                    <a:pt x="1727412" y="1916013"/>
                  </a:lnTo>
                  <a:lnTo>
                    <a:pt x="1686699" y="1894310"/>
                  </a:lnTo>
                  <a:lnTo>
                    <a:pt x="1646402" y="1871832"/>
                  </a:lnTo>
                  <a:lnTo>
                    <a:pt x="1606530" y="1848587"/>
                  </a:lnTo>
                  <a:lnTo>
                    <a:pt x="1567091" y="1824583"/>
                  </a:lnTo>
                  <a:lnTo>
                    <a:pt x="1528095" y="1799828"/>
                  </a:lnTo>
                  <a:lnTo>
                    <a:pt x="1489548" y="1774333"/>
                  </a:lnTo>
                  <a:lnTo>
                    <a:pt x="1451461" y="1748105"/>
                  </a:lnTo>
                  <a:lnTo>
                    <a:pt x="1413842" y="1721153"/>
                  </a:lnTo>
                  <a:lnTo>
                    <a:pt x="1376699" y="1693485"/>
                  </a:lnTo>
                  <a:lnTo>
                    <a:pt x="1340042" y="1665111"/>
                  </a:lnTo>
                  <a:lnTo>
                    <a:pt x="1303878" y="1636038"/>
                  </a:lnTo>
                  <a:lnTo>
                    <a:pt x="1268217" y="1606276"/>
                  </a:lnTo>
                  <a:lnTo>
                    <a:pt x="1233066" y="1575833"/>
                  </a:lnTo>
                  <a:lnTo>
                    <a:pt x="1198436" y="1544719"/>
                  </a:lnTo>
                  <a:lnTo>
                    <a:pt x="1164334" y="1512940"/>
                  </a:lnTo>
                  <a:lnTo>
                    <a:pt x="1130768" y="1480507"/>
                  </a:lnTo>
                  <a:lnTo>
                    <a:pt x="1097749" y="1447428"/>
                  </a:lnTo>
                  <a:lnTo>
                    <a:pt x="1065283" y="1413711"/>
                  </a:lnTo>
                  <a:lnTo>
                    <a:pt x="1033381" y="1379365"/>
                  </a:lnTo>
                  <a:lnTo>
                    <a:pt x="1002050" y="1344399"/>
                  </a:lnTo>
                  <a:lnTo>
                    <a:pt x="971299" y="1308821"/>
                  </a:lnTo>
                  <a:lnTo>
                    <a:pt x="941137" y="1272640"/>
                  </a:lnTo>
                  <a:lnTo>
                    <a:pt x="911573" y="1235865"/>
                  </a:lnTo>
                  <a:lnTo>
                    <a:pt x="882614" y="1198505"/>
                  </a:lnTo>
                  <a:lnTo>
                    <a:pt x="854270" y="1160567"/>
                  </a:lnTo>
                  <a:lnTo>
                    <a:pt x="826550" y="1122061"/>
                  </a:lnTo>
                  <a:lnTo>
                    <a:pt x="799461" y="1082996"/>
                  </a:lnTo>
                  <a:lnTo>
                    <a:pt x="773014" y="1043379"/>
                  </a:lnTo>
                  <a:lnTo>
                    <a:pt x="747215" y="1003220"/>
                  </a:lnTo>
                  <a:lnTo>
                    <a:pt x="722075" y="962527"/>
                  </a:lnTo>
                  <a:lnTo>
                    <a:pt x="697601" y="921309"/>
                  </a:lnTo>
                  <a:lnTo>
                    <a:pt x="673802" y="879574"/>
                  </a:lnTo>
                  <a:lnTo>
                    <a:pt x="650687" y="837332"/>
                  </a:lnTo>
                  <a:lnTo>
                    <a:pt x="628264" y="794591"/>
                  </a:lnTo>
                  <a:lnTo>
                    <a:pt x="606543" y="751359"/>
                  </a:lnTo>
                  <a:lnTo>
                    <a:pt x="585531" y="707645"/>
                  </a:lnTo>
                  <a:lnTo>
                    <a:pt x="565238" y="663458"/>
                  </a:lnTo>
                  <a:lnTo>
                    <a:pt x="545671" y="618807"/>
                  </a:lnTo>
                  <a:lnTo>
                    <a:pt x="526841" y="573700"/>
                  </a:lnTo>
                  <a:lnTo>
                    <a:pt x="508754" y="528145"/>
                  </a:lnTo>
                  <a:lnTo>
                    <a:pt x="491421" y="482152"/>
                  </a:lnTo>
                  <a:lnTo>
                    <a:pt x="474849" y="435729"/>
                  </a:lnTo>
                  <a:lnTo>
                    <a:pt x="459047" y="388884"/>
                  </a:lnTo>
                  <a:lnTo>
                    <a:pt x="444024" y="341627"/>
                  </a:lnTo>
                  <a:lnTo>
                    <a:pt x="429789" y="293966"/>
                  </a:lnTo>
                  <a:lnTo>
                    <a:pt x="416350" y="245909"/>
                  </a:lnTo>
                  <a:lnTo>
                    <a:pt x="403715" y="197466"/>
                  </a:lnTo>
                  <a:lnTo>
                    <a:pt x="391894" y="148645"/>
                  </a:lnTo>
                  <a:lnTo>
                    <a:pt x="380895" y="99454"/>
                  </a:lnTo>
                  <a:lnTo>
                    <a:pt x="370726" y="49903"/>
                  </a:lnTo>
                  <a:lnTo>
                    <a:pt x="361397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959100" y="4445000"/>
              <a:ext cx="185800" cy="220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278885" y="4426407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62176" y="5668962"/>
            <a:ext cx="185674" cy="2206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961769" y="5518810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98776" y="5092700"/>
            <a:ext cx="185674" cy="220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702432" y="5014086"/>
            <a:ext cx="262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230312" y="3860800"/>
            <a:ext cx="2333625" cy="2260600"/>
            <a:chOff x="1230312" y="3860800"/>
            <a:chExt cx="2333625" cy="2260600"/>
          </a:xfrm>
        </p:grpSpPr>
        <p:sp>
          <p:nvSpPr>
            <p:cNvPr id="37" name="object 37"/>
            <p:cNvSpPr/>
            <p:nvPr/>
          </p:nvSpPr>
          <p:spPr>
            <a:xfrm>
              <a:off x="1258887" y="4581525"/>
              <a:ext cx="1800860" cy="1511300"/>
            </a:xfrm>
            <a:custGeom>
              <a:avLst/>
              <a:gdLst/>
              <a:ahLst/>
              <a:cxnLst/>
              <a:rect l="l" t="t" r="r" b="b"/>
              <a:pathLst>
                <a:path w="1800860" h="1511300">
                  <a:moveTo>
                    <a:pt x="0" y="1511300"/>
                  </a:moveTo>
                  <a:lnTo>
                    <a:pt x="504888" y="1223962"/>
                  </a:lnTo>
                </a:path>
                <a:path w="1800860" h="1511300">
                  <a:moveTo>
                    <a:pt x="504888" y="1223962"/>
                  </a:moveTo>
                  <a:lnTo>
                    <a:pt x="1225613" y="647700"/>
                  </a:lnTo>
                </a:path>
                <a:path w="1800860" h="1511300">
                  <a:moveTo>
                    <a:pt x="1152588" y="719201"/>
                  </a:moveTo>
                  <a:lnTo>
                    <a:pt x="1800288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035680" y="3860800"/>
              <a:ext cx="528320" cy="737235"/>
            </a:xfrm>
            <a:custGeom>
              <a:avLst/>
              <a:gdLst/>
              <a:ahLst/>
              <a:cxnLst/>
              <a:rect l="l" t="t" r="r" b="b"/>
              <a:pathLst>
                <a:path w="528320" h="737235">
                  <a:moveTo>
                    <a:pt x="406502" y="124007"/>
                  </a:moveTo>
                  <a:lnTo>
                    <a:pt x="0" y="704342"/>
                  </a:lnTo>
                  <a:lnTo>
                    <a:pt x="46862" y="737107"/>
                  </a:lnTo>
                  <a:lnTo>
                    <a:pt x="453307" y="156804"/>
                  </a:lnTo>
                  <a:lnTo>
                    <a:pt x="406502" y="124007"/>
                  </a:lnTo>
                  <a:close/>
                </a:path>
                <a:path w="528320" h="737235">
                  <a:moveTo>
                    <a:pt x="513304" y="100583"/>
                  </a:moveTo>
                  <a:lnTo>
                    <a:pt x="422909" y="100583"/>
                  </a:lnTo>
                  <a:lnTo>
                    <a:pt x="469645" y="133476"/>
                  </a:lnTo>
                  <a:lnTo>
                    <a:pt x="453307" y="156804"/>
                  </a:lnTo>
                  <a:lnTo>
                    <a:pt x="500126" y="189611"/>
                  </a:lnTo>
                  <a:lnTo>
                    <a:pt x="513304" y="100583"/>
                  </a:lnTo>
                  <a:close/>
                </a:path>
                <a:path w="528320" h="737235">
                  <a:moveTo>
                    <a:pt x="422909" y="100583"/>
                  </a:moveTo>
                  <a:lnTo>
                    <a:pt x="406502" y="124007"/>
                  </a:lnTo>
                  <a:lnTo>
                    <a:pt x="453307" y="156804"/>
                  </a:lnTo>
                  <a:lnTo>
                    <a:pt x="469645" y="133476"/>
                  </a:lnTo>
                  <a:lnTo>
                    <a:pt x="422909" y="100583"/>
                  </a:lnTo>
                  <a:close/>
                </a:path>
                <a:path w="528320" h="737235">
                  <a:moveTo>
                    <a:pt x="528193" y="0"/>
                  </a:moveTo>
                  <a:lnTo>
                    <a:pt x="359664" y="91186"/>
                  </a:lnTo>
                  <a:lnTo>
                    <a:pt x="406502" y="124007"/>
                  </a:lnTo>
                  <a:lnTo>
                    <a:pt x="422909" y="100583"/>
                  </a:lnTo>
                  <a:lnTo>
                    <a:pt x="513304" y="100583"/>
                  </a:lnTo>
                  <a:lnTo>
                    <a:pt x="52819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714750" y="3276600"/>
            <a:ext cx="4998720" cy="28520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Liberation Sans Narrow"/>
                <a:cs typeface="Liberation Sans Narrow"/>
              </a:rPr>
              <a:t>INCOME CONSUMPTION </a:t>
            </a:r>
            <a:r>
              <a:rPr sz="2400" b="1" u="heavy" spc="-1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Liberation Sans Narrow"/>
                <a:cs typeface="Liberation Sans Narrow"/>
              </a:rPr>
              <a:t>CURVE</a:t>
            </a:r>
            <a:r>
              <a:rPr sz="2400" b="1" u="heavy" spc="5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Liberation Sans Narrow"/>
                <a:cs typeface="Liberation Sans Narrow"/>
              </a:rPr>
              <a:t> </a:t>
            </a:r>
            <a:r>
              <a:rPr sz="2400" b="1" u="heavy" spc="-5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Liberation Sans Narrow"/>
                <a:cs typeface="Liberation Sans Narrow"/>
              </a:rPr>
              <a:t>(</a:t>
            </a:r>
            <a:r>
              <a:rPr sz="2400" b="1" u="heavy" spc="-5" smtClean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Liberation Sans Narrow"/>
                <a:cs typeface="Liberation Sans Narrow"/>
              </a:rPr>
              <a:t>ICC)</a:t>
            </a:r>
            <a:r>
              <a:rPr lang="en-US" sz="24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Liberation Sans Narrow"/>
                <a:cs typeface="Liberation Sans Narrow"/>
              </a:rPr>
              <a:t> </a:t>
            </a:r>
            <a:r>
              <a:rPr sz="2800" spc="-5" smtClean="0">
                <a:latin typeface="Liberation Sans Narrow"/>
                <a:cs typeface="Liberation Sans Narrow"/>
              </a:rPr>
              <a:t>Curve </a:t>
            </a:r>
            <a:r>
              <a:rPr sz="2800" spc="-10" dirty="0">
                <a:latin typeface="Liberation Sans Narrow"/>
                <a:cs typeface="Liberation Sans Narrow"/>
              </a:rPr>
              <a:t>Showing points </a:t>
            </a:r>
            <a:r>
              <a:rPr sz="2800" spc="-5" dirty="0">
                <a:latin typeface="Liberation Sans Narrow"/>
                <a:cs typeface="Liberation Sans Narrow"/>
              </a:rPr>
              <a:t>of </a:t>
            </a:r>
            <a:r>
              <a:rPr sz="2800" spc="-10">
                <a:latin typeface="Liberation Sans Narrow"/>
                <a:cs typeface="Liberation Sans Narrow"/>
              </a:rPr>
              <a:t>equilibrium</a:t>
            </a:r>
            <a:r>
              <a:rPr sz="2800" spc="90">
                <a:latin typeface="Liberation Sans Narrow"/>
                <a:cs typeface="Liberation Sans Narrow"/>
              </a:rPr>
              <a:t> </a:t>
            </a:r>
            <a:r>
              <a:rPr sz="2800" spc="-10" smtClean="0">
                <a:latin typeface="Liberation Sans Narrow"/>
                <a:cs typeface="Liberation Sans Narrow"/>
              </a:rPr>
              <a:t>at</a:t>
            </a:r>
            <a:endParaRPr sz="2800" smtClean="0">
              <a:latin typeface="Liberation Sans Narrow"/>
              <a:cs typeface="Liberation Sans Narrow"/>
            </a:endParaRPr>
          </a:p>
          <a:p>
            <a:pPr marL="1841500" marR="73660">
              <a:lnSpc>
                <a:spcPct val="100000"/>
              </a:lnSpc>
            </a:pPr>
            <a:r>
              <a:rPr sz="2800" spc="-10" smtClean="0">
                <a:latin typeface="Liberation Sans Narrow"/>
                <a:cs typeface="Liberation Sans Narrow"/>
              </a:rPr>
              <a:t>various levels of  consumer income given  constant product</a:t>
            </a:r>
            <a:r>
              <a:rPr sz="2800" spc="-5" smtClean="0">
                <a:latin typeface="Liberation Sans Narrow"/>
                <a:cs typeface="Liberation Sans Narrow"/>
              </a:rPr>
              <a:t> </a:t>
            </a:r>
            <a:r>
              <a:rPr sz="2800" spc="-10" smtClean="0">
                <a:latin typeface="Liberation Sans Narrow"/>
                <a:cs typeface="Liberation Sans Narrow"/>
              </a:rPr>
              <a:t>price.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16301" y="1422400"/>
            <a:ext cx="5904230" cy="171958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1440" marR="311785">
              <a:lnSpc>
                <a:spcPct val="100000"/>
              </a:lnSpc>
              <a:spcBef>
                <a:spcPts val="295"/>
              </a:spcBef>
            </a:pPr>
            <a:r>
              <a:rPr sz="28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INCOME </a:t>
            </a:r>
            <a:r>
              <a:rPr sz="2800" b="1" spc="-4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EFFECT: </a:t>
            </a:r>
            <a:r>
              <a:rPr sz="2600" spc="-10" dirty="0">
                <a:latin typeface="Arial"/>
                <a:cs typeface="Arial"/>
              </a:rPr>
              <a:t>Effect </a:t>
            </a:r>
            <a:r>
              <a:rPr sz="2600" dirty="0">
                <a:latin typeface="Arial"/>
                <a:cs typeface="Arial"/>
              </a:rPr>
              <a:t>on </a:t>
            </a:r>
            <a:r>
              <a:rPr sz="2600" spc="-5" dirty="0">
                <a:latin typeface="Arial"/>
                <a:cs typeface="Arial"/>
              </a:rPr>
              <a:t>the  </a:t>
            </a:r>
            <a:r>
              <a:rPr sz="2600" dirty="0">
                <a:latin typeface="Arial"/>
                <a:cs typeface="Arial"/>
              </a:rPr>
              <a:t>consumer equilibrium caused by  change in his income if relative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prices  remain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constant.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200" y="359409"/>
            <a:ext cx="6855459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NEGATIVE INCOME</a:t>
            </a:r>
            <a:r>
              <a:rPr spc="-100" dirty="0"/>
              <a:t> </a:t>
            </a:r>
            <a:r>
              <a:rPr dirty="0"/>
              <a:t>EFFECT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80001" y="3023057"/>
            <a:ext cx="3877945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326005" algn="l"/>
              </a:tabLst>
            </a:pPr>
            <a:r>
              <a:rPr sz="2800" b="1" u="heavy" spc="-25" dirty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NEGATIVE</a:t>
            </a:r>
            <a:r>
              <a:rPr sz="2800" b="1" u="heavy" spc="20" dirty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ICC:</a:t>
            </a:r>
            <a:r>
              <a:rPr sz="2800" b="1" spc="-5" dirty="0">
                <a:latin typeface="Liberation Sans Narrow"/>
                <a:cs typeface="Liberation Sans Narrow"/>
              </a:rPr>
              <a:t>	</a:t>
            </a:r>
            <a:r>
              <a:rPr sz="2800" spc="-5" dirty="0">
                <a:latin typeface="Liberation Sans Narrow"/>
                <a:cs typeface="Liberation Sans Narrow"/>
              </a:rPr>
              <a:t>in case </a:t>
            </a:r>
            <a:r>
              <a:rPr sz="2800" spc="-10" dirty="0">
                <a:latin typeface="Liberation Sans Narrow"/>
                <a:cs typeface="Liberation Sans Narrow"/>
              </a:rPr>
              <a:t>of  inferior goods ICC </a:t>
            </a:r>
            <a:r>
              <a:rPr sz="2800" spc="-5" dirty="0">
                <a:latin typeface="Liberation Sans Narrow"/>
                <a:cs typeface="Liberation Sans Narrow"/>
              </a:rPr>
              <a:t>is </a:t>
            </a:r>
            <a:r>
              <a:rPr sz="2800" spc="-10" dirty="0">
                <a:latin typeface="Liberation Sans Narrow"/>
                <a:cs typeface="Liberation Sans Narrow"/>
              </a:rPr>
              <a:t>negative  showing decrease </a:t>
            </a:r>
            <a:r>
              <a:rPr sz="2800" spc="-5" dirty="0">
                <a:latin typeface="Liberation Sans Narrow"/>
                <a:cs typeface="Liberation Sans Narrow"/>
              </a:rPr>
              <a:t>in </a:t>
            </a:r>
            <a:r>
              <a:rPr sz="2800" spc="-10" dirty="0">
                <a:latin typeface="Liberation Sans Narrow"/>
                <a:cs typeface="Liberation Sans Narrow"/>
              </a:rPr>
              <a:t>the  quantity demanded </a:t>
            </a:r>
            <a:r>
              <a:rPr sz="2800" spc="-5" dirty="0">
                <a:latin typeface="Liberation Sans Narrow"/>
                <a:cs typeface="Liberation Sans Narrow"/>
              </a:rPr>
              <a:t>of a </a:t>
            </a:r>
            <a:r>
              <a:rPr sz="2800" spc="-10" dirty="0">
                <a:latin typeface="Liberation Sans Narrow"/>
                <a:cs typeface="Liberation Sans Narrow"/>
              </a:rPr>
              <a:t>good  </a:t>
            </a:r>
            <a:r>
              <a:rPr sz="2800" spc="-5" dirty="0">
                <a:latin typeface="Liberation Sans Narrow"/>
                <a:cs typeface="Liberation Sans Narrow"/>
              </a:rPr>
              <a:t>with the increase in </a:t>
            </a:r>
            <a:r>
              <a:rPr sz="2800" spc="-10" dirty="0">
                <a:latin typeface="Liberation Sans Narrow"/>
                <a:cs typeface="Liberation Sans Narrow"/>
              </a:rPr>
              <a:t>consumer  income.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9249" y="4022346"/>
            <a:ext cx="155575" cy="31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b="1" spc="-5" dirty="0">
                <a:latin typeface="Arial"/>
                <a:cs typeface="Arial"/>
              </a:rPr>
              <a:t>1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71550" y="2160651"/>
            <a:ext cx="4105275" cy="4132199"/>
            <a:chOff x="971550" y="2160651"/>
            <a:chExt cx="4105275" cy="4132199"/>
          </a:xfrm>
        </p:grpSpPr>
        <p:sp>
          <p:nvSpPr>
            <p:cNvPr id="7" name="object 7"/>
            <p:cNvSpPr/>
            <p:nvPr/>
          </p:nvSpPr>
          <p:spPr>
            <a:xfrm>
              <a:off x="971550" y="2160651"/>
              <a:ext cx="4105275" cy="4104004"/>
            </a:xfrm>
            <a:custGeom>
              <a:avLst/>
              <a:gdLst/>
              <a:ahLst/>
              <a:cxnLst/>
              <a:rect l="l" t="t" r="r" b="b"/>
              <a:pathLst>
                <a:path w="4105275" h="4104004">
                  <a:moveTo>
                    <a:pt x="34543" y="0"/>
                  </a:moveTo>
                  <a:lnTo>
                    <a:pt x="34543" y="4103624"/>
                  </a:lnTo>
                </a:path>
                <a:path w="4105275" h="4104004">
                  <a:moveTo>
                    <a:pt x="0" y="4065879"/>
                  </a:moveTo>
                  <a:lnTo>
                    <a:pt x="4105275" y="4065879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06475" y="2971800"/>
              <a:ext cx="2466975" cy="3321050"/>
            </a:xfrm>
            <a:custGeom>
              <a:avLst/>
              <a:gdLst/>
              <a:ahLst/>
              <a:cxnLst/>
              <a:rect l="l" t="t" r="r" b="b"/>
              <a:pathLst>
                <a:path w="2466975" h="3321050">
                  <a:moveTo>
                    <a:pt x="577850" y="3116262"/>
                  </a:moveTo>
                  <a:lnTo>
                    <a:pt x="577850" y="3321050"/>
                  </a:lnTo>
                </a:path>
                <a:path w="2466975" h="3321050">
                  <a:moveTo>
                    <a:pt x="1182751" y="3116262"/>
                  </a:moveTo>
                  <a:lnTo>
                    <a:pt x="1182751" y="3321050"/>
                  </a:lnTo>
                </a:path>
                <a:path w="2466975" h="3321050">
                  <a:moveTo>
                    <a:pt x="1803400" y="3116262"/>
                  </a:moveTo>
                  <a:lnTo>
                    <a:pt x="1803400" y="3321050"/>
                  </a:lnTo>
                </a:path>
                <a:path w="2466975" h="3321050">
                  <a:moveTo>
                    <a:pt x="2466975" y="3116262"/>
                  </a:moveTo>
                  <a:lnTo>
                    <a:pt x="2466975" y="3321050"/>
                  </a:lnTo>
                </a:path>
                <a:path w="2466975" h="3321050">
                  <a:moveTo>
                    <a:pt x="0" y="779526"/>
                  </a:moveTo>
                  <a:lnTo>
                    <a:pt x="169862" y="779526"/>
                  </a:lnTo>
                </a:path>
                <a:path w="2466975" h="3321050">
                  <a:moveTo>
                    <a:pt x="0" y="1211326"/>
                  </a:moveTo>
                  <a:lnTo>
                    <a:pt x="169862" y="1211326"/>
                  </a:lnTo>
                </a:path>
                <a:path w="2466975" h="3321050">
                  <a:moveTo>
                    <a:pt x="0" y="1656588"/>
                  </a:moveTo>
                  <a:lnTo>
                    <a:pt x="169862" y="1656588"/>
                  </a:lnTo>
                </a:path>
                <a:path w="2466975" h="3321050">
                  <a:moveTo>
                    <a:pt x="0" y="2491486"/>
                  </a:moveTo>
                  <a:lnTo>
                    <a:pt x="169862" y="2491486"/>
                  </a:lnTo>
                </a:path>
                <a:path w="2466975" h="3321050">
                  <a:moveTo>
                    <a:pt x="0" y="2940050"/>
                  </a:moveTo>
                  <a:lnTo>
                    <a:pt x="169862" y="2940050"/>
                  </a:lnTo>
                </a:path>
                <a:path w="2466975" h="3321050">
                  <a:moveTo>
                    <a:pt x="25400" y="0"/>
                  </a:moveTo>
                  <a:lnTo>
                    <a:pt x="195262" y="0"/>
                  </a:lnTo>
                </a:path>
                <a:path w="2466975" h="3321050">
                  <a:moveTo>
                    <a:pt x="25400" y="419100"/>
                  </a:moveTo>
                  <a:lnTo>
                    <a:pt x="195262" y="41910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90473" y="3932326"/>
            <a:ext cx="182880" cy="79692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0473" y="5089245"/>
            <a:ext cx="180975" cy="118237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81455" y="6415227"/>
            <a:ext cx="328802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  <a:tab pos="2574925" algn="l"/>
                <a:tab pos="3119755" algn="l"/>
              </a:tabLst>
            </a:pPr>
            <a:r>
              <a:rPr sz="2200" b="1" spc="-5" dirty="0">
                <a:latin typeface="Arial"/>
                <a:cs typeface="Arial"/>
              </a:rPr>
              <a:t>1	2	3	4	5	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6549" y="2322347"/>
            <a:ext cx="346075" cy="16357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18</a:t>
            </a:r>
            <a:endParaRPr sz="22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05400" y="6248400"/>
            <a:ext cx="12077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Ap</a:t>
            </a:r>
            <a:r>
              <a:rPr sz="2800" b="1" spc="-20" dirty="0">
                <a:latin typeface="Arial"/>
                <a:cs typeface="Arial"/>
              </a:rPr>
              <a:t>p</a:t>
            </a:r>
            <a:r>
              <a:rPr sz="2800" b="1" spc="-5" dirty="0">
                <a:latin typeface="Arial"/>
                <a:cs typeface="Arial"/>
              </a:rPr>
              <a:t>les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6964" y="4285624"/>
            <a:ext cx="422909" cy="14662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95"/>
              </a:lnSpc>
            </a:pPr>
            <a:r>
              <a:rPr sz="2800" b="1" dirty="0">
                <a:latin typeface="Arial"/>
                <a:cs typeface="Arial"/>
              </a:rPr>
              <a:t>Oran</a:t>
            </a:r>
            <a:r>
              <a:rPr sz="2800" b="1" spc="-10" dirty="0">
                <a:latin typeface="Arial"/>
                <a:cs typeface="Arial"/>
              </a:rPr>
              <a:t>g</a:t>
            </a:r>
            <a:r>
              <a:rPr sz="2800" b="1" dirty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57262" y="2435225"/>
            <a:ext cx="3844925" cy="3843654"/>
            <a:chOff x="957262" y="2435225"/>
            <a:chExt cx="3844925" cy="3843654"/>
          </a:xfrm>
        </p:grpSpPr>
        <p:sp>
          <p:nvSpPr>
            <p:cNvPr id="18" name="object 18"/>
            <p:cNvSpPr/>
            <p:nvPr/>
          </p:nvSpPr>
          <p:spPr>
            <a:xfrm>
              <a:off x="4130675" y="605948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57264" y="3659219"/>
              <a:ext cx="2621280" cy="2619375"/>
            </a:xfrm>
            <a:custGeom>
              <a:avLst/>
              <a:gdLst/>
              <a:ahLst/>
              <a:cxnLst/>
              <a:rect l="l" t="t" r="r" b="b"/>
              <a:pathLst>
                <a:path w="2621279" h="2619375">
                  <a:moveTo>
                    <a:pt x="2458498" y="2497317"/>
                  </a:moveTo>
                  <a:lnTo>
                    <a:pt x="2455797" y="2501379"/>
                  </a:lnTo>
                  <a:lnTo>
                    <a:pt x="2449510" y="2533640"/>
                  </a:lnTo>
                  <a:lnTo>
                    <a:pt x="2455797" y="2565896"/>
                  </a:lnTo>
                  <a:lnTo>
                    <a:pt x="2474656" y="2594248"/>
                  </a:lnTo>
                  <a:lnTo>
                    <a:pt x="2503035" y="2613074"/>
                  </a:lnTo>
                  <a:lnTo>
                    <a:pt x="2535283" y="2619341"/>
                  </a:lnTo>
                  <a:lnTo>
                    <a:pt x="2567507" y="2613052"/>
                  </a:lnTo>
                  <a:lnTo>
                    <a:pt x="2595814" y="2594209"/>
                  </a:lnTo>
                  <a:lnTo>
                    <a:pt x="2614674" y="2565846"/>
                  </a:lnTo>
                  <a:lnTo>
                    <a:pt x="2617017" y="2553823"/>
                  </a:lnTo>
                  <a:lnTo>
                    <a:pt x="2515042" y="2553823"/>
                  </a:lnTo>
                  <a:lnTo>
                    <a:pt x="2458498" y="2497317"/>
                  </a:lnTo>
                  <a:close/>
                </a:path>
                <a:path w="2621279" h="2619375">
                  <a:moveTo>
                    <a:pt x="2498885" y="2456892"/>
                  </a:moveTo>
                  <a:lnTo>
                    <a:pt x="2474656" y="2473013"/>
                  </a:lnTo>
                  <a:lnTo>
                    <a:pt x="2458498" y="2497317"/>
                  </a:lnTo>
                  <a:lnTo>
                    <a:pt x="2515042" y="2553823"/>
                  </a:lnTo>
                  <a:lnTo>
                    <a:pt x="2555428" y="2513399"/>
                  </a:lnTo>
                  <a:lnTo>
                    <a:pt x="2498885" y="2456892"/>
                  </a:lnTo>
                  <a:close/>
                </a:path>
                <a:path w="2621279" h="2619375">
                  <a:moveTo>
                    <a:pt x="2535188" y="2447891"/>
                  </a:moveTo>
                  <a:lnTo>
                    <a:pt x="2502964" y="2454178"/>
                  </a:lnTo>
                  <a:lnTo>
                    <a:pt x="2498885" y="2456892"/>
                  </a:lnTo>
                  <a:lnTo>
                    <a:pt x="2555428" y="2513399"/>
                  </a:lnTo>
                  <a:lnTo>
                    <a:pt x="2515042" y="2553823"/>
                  </a:lnTo>
                  <a:lnTo>
                    <a:pt x="2617017" y="2553823"/>
                  </a:lnTo>
                  <a:lnTo>
                    <a:pt x="2620960" y="2533588"/>
                  </a:lnTo>
                  <a:lnTo>
                    <a:pt x="2614674" y="2501332"/>
                  </a:lnTo>
                  <a:lnTo>
                    <a:pt x="2595814" y="2472975"/>
                  </a:lnTo>
                  <a:lnTo>
                    <a:pt x="2567436" y="2454156"/>
                  </a:lnTo>
                  <a:lnTo>
                    <a:pt x="2535188" y="2447891"/>
                  </a:lnTo>
                  <a:close/>
                </a:path>
                <a:path w="2621279" h="2619375">
                  <a:moveTo>
                    <a:pt x="162508" y="121992"/>
                  </a:moveTo>
                  <a:lnTo>
                    <a:pt x="146365" y="146335"/>
                  </a:lnTo>
                  <a:lnTo>
                    <a:pt x="122058" y="162440"/>
                  </a:lnTo>
                  <a:lnTo>
                    <a:pt x="2458498" y="2497317"/>
                  </a:lnTo>
                  <a:lnTo>
                    <a:pt x="2474656" y="2473013"/>
                  </a:lnTo>
                  <a:lnTo>
                    <a:pt x="2498885" y="2456892"/>
                  </a:lnTo>
                  <a:lnTo>
                    <a:pt x="162508" y="121992"/>
                  </a:lnTo>
                  <a:close/>
                </a:path>
                <a:path w="2621279" h="2619375">
                  <a:moveTo>
                    <a:pt x="85699" y="0"/>
                  </a:moveTo>
                  <a:lnTo>
                    <a:pt x="53444" y="6262"/>
                  </a:lnTo>
                  <a:lnTo>
                    <a:pt x="25093" y="25050"/>
                  </a:lnTo>
                  <a:lnTo>
                    <a:pt x="6266" y="53431"/>
                  </a:lnTo>
                  <a:lnTo>
                    <a:pt x="0" y="85693"/>
                  </a:lnTo>
                  <a:lnTo>
                    <a:pt x="6289" y="117955"/>
                  </a:lnTo>
                  <a:lnTo>
                    <a:pt x="25131" y="146335"/>
                  </a:lnTo>
                  <a:lnTo>
                    <a:pt x="53490" y="165123"/>
                  </a:lnTo>
                  <a:lnTo>
                    <a:pt x="85748" y="171386"/>
                  </a:lnTo>
                  <a:lnTo>
                    <a:pt x="118007" y="165123"/>
                  </a:lnTo>
                  <a:lnTo>
                    <a:pt x="122058" y="162440"/>
                  </a:lnTo>
                  <a:lnTo>
                    <a:pt x="65530" y="105949"/>
                  </a:lnTo>
                  <a:lnTo>
                    <a:pt x="105916" y="65436"/>
                  </a:lnTo>
                  <a:lnTo>
                    <a:pt x="167498" y="65436"/>
                  </a:lnTo>
                  <a:lnTo>
                    <a:pt x="165157" y="53431"/>
                  </a:lnTo>
                  <a:lnTo>
                    <a:pt x="146315" y="25050"/>
                  </a:lnTo>
                  <a:lnTo>
                    <a:pt x="117957" y="6262"/>
                  </a:lnTo>
                  <a:lnTo>
                    <a:pt x="85699" y="0"/>
                  </a:lnTo>
                  <a:close/>
                </a:path>
                <a:path w="2621279" h="2619375">
                  <a:moveTo>
                    <a:pt x="105916" y="65436"/>
                  </a:moveTo>
                  <a:lnTo>
                    <a:pt x="65530" y="105949"/>
                  </a:lnTo>
                  <a:lnTo>
                    <a:pt x="122058" y="162440"/>
                  </a:lnTo>
                  <a:lnTo>
                    <a:pt x="146365" y="146335"/>
                  </a:lnTo>
                  <a:lnTo>
                    <a:pt x="162508" y="121992"/>
                  </a:lnTo>
                  <a:lnTo>
                    <a:pt x="105916" y="65436"/>
                  </a:lnTo>
                  <a:close/>
                </a:path>
                <a:path w="2621279" h="2619375">
                  <a:moveTo>
                    <a:pt x="167498" y="65436"/>
                  </a:moveTo>
                  <a:lnTo>
                    <a:pt x="105916" y="65436"/>
                  </a:lnTo>
                  <a:lnTo>
                    <a:pt x="162508" y="121992"/>
                  </a:lnTo>
                  <a:lnTo>
                    <a:pt x="165185" y="117955"/>
                  </a:lnTo>
                  <a:lnTo>
                    <a:pt x="171448" y="85693"/>
                  </a:lnTo>
                  <a:lnTo>
                    <a:pt x="167498" y="65436"/>
                  </a:lnTo>
                  <a:close/>
                </a:path>
              </a:pathLst>
            </a:custGeom>
            <a:solidFill>
              <a:srgbClr val="99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16526" y="6048375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57262" y="2435225"/>
              <a:ext cx="3844925" cy="3843654"/>
            </a:xfrm>
            <a:custGeom>
              <a:avLst/>
              <a:gdLst/>
              <a:ahLst/>
              <a:cxnLst/>
              <a:rect l="l" t="t" r="r" b="b"/>
              <a:pathLst>
                <a:path w="3844925" h="3843654">
                  <a:moveTo>
                    <a:pt x="3682440" y="3721338"/>
                  </a:moveTo>
                  <a:lnTo>
                    <a:pt x="3679769" y="3725371"/>
                  </a:lnTo>
                  <a:lnTo>
                    <a:pt x="3673506" y="3757629"/>
                  </a:lnTo>
                  <a:lnTo>
                    <a:pt x="3679769" y="3789885"/>
                  </a:lnTo>
                  <a:lnTo>
                    <a:pt x="3698557" y="3818242"/>
                  </a:lnTo>
                  <a:lnTo>
                    <a:pt x="3726938" y="3837063"/>
                  </a:lnTo>
                  <a:lnTo>
                    <a:pt x="3759200" y="3843332"/>
                  </a:lnTo>
                  <a:lnTo>
                    <a:pt x="3791461" y="3837050"/>
                  </a:lnTo>
                  <a:lnTo>
                    <a:pt x="3819842" y="3818216"/>
                  </a:lnTo>
                  <a:lnTo>
                    <a:pt x="3838630" y="3789851"/>
                  </a:lnTo>
                  <a:lnTo>
                    <a:pt x="3840966" y="3777818"/>
                  </a:lnTo>
                  <a:lnTo>
                    <a:pt x="3738943" y="3777818"/>
                  </a:lnTo>
                  <a:lnTo>
                    <a:pt x="3682440" y="3721338"/>
                  </a:lnTo>
                  <a:close/>
                </a:path>
                <a:path w="3844925" h="3843654">
                  <a:moveTo>
                    <a:pt x="3722883" y="3680859"/>
                  </a:moveTo>
                  <a:lnTo>
                    <a:pt x="3698557" y="3697008"/>
                  </a:lnTo>
                  <a:lnTo>
                    <a:pt x="3682440" y="3721338"/>
                  </a:lnTo>
                  <a:lnTo>
                    <a:pt x="3738943" y="3777818"/>
                  </a:lnTo>
                  <a:lnTo>
                    <a:pt x="3779456" y="3737406"/>
                  </a:lnTo>
                  <a:lnTo>
                    <a:pt x="3722883" y="3680859"/>
                  </a:lnTo>
                  <a:close/>
                </a:path>
                <a:path w="3844925" h="3843654">
                  <a:moveTo>
                    <a:pt x="3759200" y="3671882"/>
                  </a:moveTo>
                  <a:lnTo>
                    <a:pt x="3726938" y="3678167"/>
                  </a:lnTo>
                  <a:lnTo>
                    <a:pt x="3722883" y="3680859"/>
                  </a:lnTo>
                  <a:lnTo>
                    <a:pt x="3779456" y="3737406"/>
                  </a:lnTo>
                  <a:lnTo>
                    <a:pt x="3738943" y="3777818"/>
                  </a:lnTo>
                  <a:lnTo>
                    <a:pt x="3840966" y="3777818"/>
                  </a:lnTo>
                  <a:lnTo>
                    <a:pt x="3844893" y="3757590"/>
                  </a:lnTo>
                  <a:lnTo>
                    <a:pt x="3838630" y="3725333"/>
                  </a:lnTo>
                  <a:lnTo>
                    <a:pt x="3819842" y="3696982"/>
                  </a:lnTo>
                  <a:lnTo>
                    <a:pt x="3791461" y="3678153"/>
                  </a:lnTo>
                  <a:lnTo>
                    <a:pt x="3759200" y="3671882"/>
                  </a:lnTo>
                  <a:close/>
                </a:path>
                <a:path w="3844925" h="3843654">
                  <a:moveTo>
                    <a:pt x="162473" y="122049"/>
                  </a:moveTo>
                  <a:lnTo>
                    <a:pt x="146354" y="146303"/>
                  </a:lnTo>
                  <a:lnTo>
                    <a:pt x="122077" y="162453"/>
                  </a:lnTo>
                  <a:lnTo>
                    <a:pt x="3682440" y="3721338"/>
                  </a:lnTo>
                  <a:lnTo>
                    <a:pt x="3698557" y="3697008"/>
                  </a:lnTo>
                  <a:lnTo>
                    <a:pt x="3722883" y="3680859"/>
                  </a:lnTo>
                  <a:lnTo>
                    <a:pt x="162473" y="122049"/>
                  </a:lnTo>
                  <a:close/>
                </a:path>
                <a:path w="3844925" h="3843654">
                  <a:moveTo>
                    <a:pt x="85702" y="0"/>
                  </a:moveTo>
                  <a:lnTo>
                    <a:pt x="53446" y="6286"/>
                  </a:lnTo>
                  <a:lnTo>
                    <a:pt x="25095" y="25146"/>
                  </a:lnTo>
                  <a:lnTo>
                    <a:pt x="6271" y="53470"/>
                  </a:lnTo>
                  <a:lnTo>
                    <a:pt x="0" y="85725"/>
                  </a:lnTo>
                  <a:lnTo>
                    <a:pt x="6282" y="117979"/>
                  </a:lnTo>
                  <a:lnTo>
                    <a:pt x="25120" y="146303"/>
                  </a:lnTo>
                  <a:lnTo>
                    <a:pt x="53486" y="165163"/>
                  </a:lnTo>
                  <a:lnTo>
                    <a:pt x="85747" y="171450"/>
                  </a:lnTo>
                  <a:lnTo>
                    <a:pt x="118003" y="165163"/>
                  </a:lnTo>
                  <a:lnTo>
                    <a:pt x="122077" y="162453"/>
                  </a:lnTo>
                  <a:lnTo>
                    <a:pt x="65519" y="105917"/>
                  </a:lnTo>
                  <a:lnTo>
                    <a:pt x="105930" y="65532"/>
                  </a:lnTo>
                  <a:lnTo>
                    <a:pt x="167516" y="65532"/>
                  </a:lnTo>
                  <a:lnTo>
                    <a:pt x="165167" y="53470"/>
                  </a:lnTo>
                  <a:lnTo>
                    <a:pt x="146329" y="25146"/>
                  </a:lnTo>
                  <a:lnTo>
                    <a:pt x="117963" y="6286"/>
                  </a:lnTo>
                  <a:lnTo>
                    <a:pt x="85702" y="0"/>
                  </a:lnTo>
                  <a:close/>
                </a:path>
                <a:path w="3844925" h="3843654">
                  <a:moveTo>
                    <a:pt x="105930" y="65532"/>
                  </a:moveTo>
                  <a:lnTo>
                    <a:pt x="65519" y="105917"/>
                  </a:lnTo>
                  <a:lnTo>
                    <a:pt x="122077" y="162453"/>
                  </a:lnTo>
                  <a:lnTo>
                    <a:pt x="146354" y="146303"/>
                  </a:lnTo>
                  <a:lnTo>
                    <a:pt x="162473" y="122049"/>
                  </a:lnTo>
                  <a:lnTo>
                    <a:pt x="105930" y="65532"/>
                  </a:lnTo>
                  <a:close/>
                </a:path>
                <a:path w="3844925" h="3843654">
                  <a:moveTo>
                    <a:pt x="167516" y="65532"/>
                  </a:moveTo>
                  <a:lnTo>
                    <a:pt x="105930" y="65532"/>
                  </a:lnTo>
                  <a:lnTo>
                    <a:pt x="162473" y="122049"/>
                  </a:lnTo>
                  <a:lnTo>
                    <a:pt x="165178" y="117979"/>
                  </a:lnTo>
                  <a:lnTo>
                    <a:pt x="171450" y="85725"/>
                  </a:lnTo>
                  <a:lnTo>
                    <a:pt x="167516" y="65532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92403" y="2208022"/>
            <a:ext cx="448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3333CC"/>
                </a:solidFill>
                <a:latin typeface="Times New Roman"/>
                <a:cs typeface="Times New Roman"/>
              </a:rPr>
              <a:t>L</a:t>
            </a:r>
            <a:r>
              <a:rPr sz="3150" b="1" spc="7" baseline="-21164" dirty="0">
                <a:solidFill>
                  <a:srgbClr val="3333CC"/>
                </a:solidFill>
                <a:latin typeface="Times New Roman"/>
                <a:cs typeface="Times New Roman"/>
              </a:rPr>
              <a:t>2</a:t>
            </a:r>
            <a:endParaRPr sz="3150" baseline="-21164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5073" y="4706873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40995" algn="l"/>
              </a:tabLst>
            </a:pPr>
            <a:r>
              <a:rPr sz="3300" b="1" spc="-7" baseline="-3787" dirty="0">
                <a:latin typeface="Arial"/>
                <a:cs typeface="Arial"/>
              </a:rPr>
              <a:t>6	</a:t>
            </a:r>
            <a:r>
              <a:rPr sz="2200" b="1" u="heavy" spc="-5" dirty="0">
                <a:solidFill>
                  <a:srgbClr val="008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8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2400" b="1" spc="-7" baseline="-20833" dirty="0">
                <a:solidFill>
                  <a:srgbClr val="008000"/>
                </a:solidFill>
                <a:latin typeface="Times New Roman"/>
                <a:cs typeface="Times New Roman"/>
              </a:rPr>
              <a:t>3</a:t>
            </a:r>
            <a:endParaRPr sz="2400" baseline="-20833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89431" y="3554095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92174" y="3730878"/>
            <a:ext cx="127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58850" y="2306192"/>
            <a:ext cx="3279140" cy="3660140"/>
            <a:chOff x="958850" y="2306192"/>
            <a:chExt cx="3279140" cy="3660140"/>
          </a:xfrm>
        </p:grpSpPr>
        <p:sp>
          <p:nvSpPr>
            <p:cNvPr id="27" name="object 27"/>
            <p:cNvSpPr/>
            <p:nvPr/>
          </p:nvSpPr>
          <p:spPr>
            <a:xfrm>
              <a:off x="971550" y="2520949"/>
              <a:ext cx="170180" cy="0"/>
            </a:xfrm>
            <a:custGeom>
              <a:avLst/>
              <a:gdLst/>
              <a:ahLst/>
              <a:cxnLst/>
              <a:rect l="l" t="t" r="r" b="b"/>
              <a:pathLst>
                <a:path w="170180">
                  <a:moveTo>
                    <a:pt x="0" y="0"/>
                  </a:moveTo>
                  <a:lnTo>
                    <a:pt x="169862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9875" y="2331592"/>
              <a:ext cx="2672715" cy="2348865"/>
            </a:xfrm>
            <a:custGeom>
              <a:avLst/>
              <a:gdLst/>
              <a:ahLst/>
              <a:cxnLst/>
              <a:rect l="l" t="t" r="r" b="b"/>
              <a:pathLst>
                <a:path w="2672715" h="2348865">
                  <a:moveTo>
                    <a:pt x="2672334" y="2348357"/>
                  </a:moveTo>
                  <a:lnTo>
                    <a:pt x="2620644" y="2340085"/>
                  </a:lnTo>
                  <a:lnTo>
                    <a:pt x="2569251" y="2331133"/>
                  </a:lnTo>
                  <a:lnTo>
                    <a:pt x="2518160" y="2321506"/>
                  </a:lnTo>
                  <a:lnTo>
                    <a:pt x="2467377" y="2311209"/>
                  </a:lnTo>
                  <a:lnTo>
                    <a:pt x="2416910" y="2300249"/>
                  </a:lnTo>
                  <a:lnTo>
                    <a:pt x="2366764" y="2288632"/>
                  </a:lnTo>
                  <a:lnTo>
                    <a:pt x="2316947" y="2276361"/>
                  </a:lnTo>
                  <a:lnTo>
                    <a:pt x="2267463" y="2263445"/>
                  </a:lnTo>
                  <a:lnTo>
                    <a:pt x="2218321" y="2249887"/>
                  </a:lnTo>
                  <a:lnTo>
                    <a:pt x="2169526" y="2235694"/>
                  </a:lnTo>
                  <a:lnTo>
                    <a:pt x="2121084" y="2220871"/>
                  </a:lnTo>
                  <a:lnTo>
                    <a:pt x="2073003" y="2205424"/>
                  </a:lnTo>
                  <a:lnTo>
                    <a:pt x="2025288" y="2189359"/>
                  </a:lnTo>
                  <a:lnTo>
                    <a:pt x="1977946" y="2172681"/>
                  </a:lnTo>
                  <a:lnTo>
                    <a:pt x="1930984" y="2155396"/>
                  </a:lnTo>
                  <a:lnTo>
                    <a:pt x="1884407" y="2137509"/>
                  </a:lnTo>
                  <a:lnTo>
                    <a:pt x="1838223" y="2119027"/>
                  </a:lnTo>
                  <a:lnTo>
                    <a:pt x="1792437" y="2099954"/>
                  </a:lnTo>
                  <a:lnTo>
                    <a:pt x="1747056" y="2080297"/>
                  </a:lnTo>
                  <a:lnTo>
                    <a:pt x="1702087" y="2060061"/>
                  </a:lnTo>
                  <a:lnTo>
                    <a:pt x="1657536" y="2039251"/>
                  </a:lnTo>
                  <a:lnTo>
                    <a:pt x="1613409" y="2017874"/>
                  </a:lnTo>
                  <a:lnTo>
                    <a:pt x="1569713" y="1995935"/>
                  </a:lnTo>
                  <a:lnTo>
                    <a:pt x="1526454" y="1973440"/>
                  </a:lnTo>
                  <a:lnTo>
                    <a:pt x="1483639" y="1950394"/>
                  </a:lnTo>
                  <a:lnTo>
                    <a:pt x="1441274" y="1926803"/>
                  </a:lnTo>
                  <a:lnTo>
                    <a:pt x="1399365" y="1902673"/>
                  </a:lnTo>
                  <a:lnTo>
                    <a:pt x="1357920" y="1878008"/>
                  </a:lnTo>
                  <a:lnTo>
                    <a:pt x="1316943" y="1852816"/>
                  </a:lnTo>
                  <a:lnTo>
                    <a:pt x="1276443" y="1827102"/>
                  </a:lnTo>
                  <a:lnTo>
                    <a:pt x="1236424" y="1800870"/>
                  </a:lnTo>
                  <a:lnTo>
                    <a:pt x="1196894" y="1774128"/>
                  </a:lnTo>
                  <a:lnTo>
                    <a:pt x="1157859" y="1746879"/>
                  </a:lnTo>
                  <a:lnTo>
                    <a:pt x="1119326" y="1719131"/>
                  </a:lnTo>
                  <a:lnTo>
                    <a:pt x="1081301" y="1690889"/>
                  </a:lnTo>
                  <a:lnTo>
                    <a:pt x="1043790" y="1662158"/>
                  </a:lnTo>
                  <a:lnTo>
                    <a:pt x="1006799" y="1632945"/>
                  </a:lnTo>
                  <a:lnTo>
                    <a:pt x="970336" y="1603254"/>
                  </a:lnTo>
                  <a:lnTo>
                    <a:pt x="934406" y="1573091"/>
                  </a:lnTo>
                  <a:lnTo>
                    <a:pt x="899017" y="1542462"/>
                  </a:lnTo>
                  <a:lnTo>
                    <a:pt x="864173" y="1511373"/>
                  </a:lnTo>
                  <a:lnTo>
                    <a:pt x="829883" y="1479829"/>
                  </a:lnTo>
                  <a:lnTo>
                    <a:pt x="796152" y="1447837"/>
                  </a:lnTo>
                  <a:lnTo>
                    <a:pt x="762987" y="1415400"/>
                  </a:lnTo>
                  <a:lnTo>
                    <a:pt x="730394" y="1382526"/>
                  </a:lnTo>
                  <a:lnTo>
                    <a:pt x="698379" y="1349220"/>
                  </a:lnTo>
                  <a:lnTo>
                    <a:pt x="666949" y="1315487"/>
                  </a:lnTo>
                  <a:lnTo>
                    <a:pt x="636111" y="1281334"/>
                  </a:lnTo>
                  <a:lnTo>
                    <a:pt x="605871" y="1246765"/>
                  </a:lnTo>
                  <a:lnTo>
                    <a:pt x="576234" y="1211787"/>
                  </a:lnTo>
                  <a:lnTo>
                    <a:pt x="547209" y="1176405"/>
                  </a:lnTo>
                  <a:lnTo>
                    <a:pt x="518801" y="1140625"/>
                  </a:lnTo>
                  <a:lnTo>
                    <a:pt x="491016" y="1104452"/>
                  </a:lnTo>
                  <a:lnTo>
                    <a:pt x="463861" y="1067892"/>
                  </a:lnTo>
                  <a:lnTo>
                    <a:pt x="437343" y="1030950"/>
                  </a:lnTo>
                  <a:lnTo>
                    <a:pt x="411467" y="993633"/>
                  </a:lnTo>
                  <a:lnTo>
                    <a:pt x="386241" y="955946"/>
                  </a:lnTo>
                  <a:lnTo>
                    <a:pt x="361670" y="917895"/>
                  </a:lnTo>
                  <a:lnTo>
                    <a:pt x="337761" y="879485"/>
                  </a:lnTo>
                  <a:lnTo>
                    <a:pt x="314521" y="840722"/>
                  </a:lnTo>
                  <a:lnTo>
                    <a:pt x="291956" y="801611"/>
                  </a:lnTo>
                  <a:lnTo>
                    <a:pt x="270072" y="762158"/>
                  </a:lnTo>
                  <a:lnTo>
                    <a:pt x="248876" y="722370"/>
                  </a:lnTo>
                  <a:lnTo>
                    <a:pt x="228374" y="682251"/>
                  </a:lnTo>
                  <a:lnTo>
                    <a:pt x="208573" y="641807"/>
                  </a:lnTo>
                  <a:lnTo>
                    <a:pt x="189479" y="601043"/>
                  </a:lnTo>
                  <a:lnTo>
                    <a:pt x="171098" y="559966"/>
                  </a:lnTo>
                  <a:lnTo>
                    <a:pt x="153437" y="518582"/>
                  </a:lnTo>
                  <a:lnTo>
                    <a:pt x="136503" y="476895"/>
                  </a:lnTo>
                  <a:lnTo>
                    <a:pt x="120301" y="434911"/>
                  </a:lnTo>
                  <a:lnTo>
                    <a:pt x="104839" y="392636"/>
                  </a:lnTo>
                  <a:lnTo>
                    <a:pt x="90122" y="350076"/>
                  </a:lnTo>
                  <a:lnTo>
                    <a:pt x="76157" y="307236"/>
                  </a:lnTo>
                  <a:lnTo>
                    <a:pt x="62950" y="264122"/>
                  </a:lnTo>
                  <a:lnTo>
                    <a:pt x="50509" y="220740"/>
                  </a:lnTo>
                  <a:lnTo>
                    <a:pt x="38839" y="177095"/>
                  </a:lnTo>
                  <a:lnTo>
                    <a:pt x="27946" y="133193"/>
                  </a:lnTo>
                  <a:lnTo>
                    <a:pt x="17838" y="89039"/>
                  </a:lnTo>
                  <a:lnTo>
                    <a:pt x="8520" y="44639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94128" y="3773423"/>
              <a:ext cx="2160270" cy="2164715"/>
            </a:xfrm>
            <a:custGeom>
              <a:avLst/>
              <a:gdLst/>
              <a:ahLst/>
              <a:cxnLst/>
              <a:rect l="l" t="t" r="r" b="b"/>
              <a:pathLst>
                <a:path w="2160270" h="2164715">
                  <a:moveTo>
                    <a:pt x="2160143" y="2164105"/>
                  </a:moveTo>
                  <a:lnTo>
                    <a:pt x="2113418" y="2157849"/>
                  </a:lnTo>
                  <a:lnTo>
                    <a:pt x="2066954" y="2150661"/>
                  </a:lnTo>
                  <a:lnTo>
                    <a:pt x="2020759" y="2142550"/>
                  </a:lnTo>
                  <a:lnTo>
                    <a:pt x="1974842" y="2133525"/>
                  </a:lnTo>
                  <a:lnTo>
                    <a:pt x="1929212" y="2123595"/>
                  </a:lnTo>
                  <a:lnTo>
                    <a:pt x="1883876" y="2112767"/>
                  </a:lnTo>
                  <a:lnTo>
                    <a:pt x="1838845" y="2101051"/>
                  </a:lnTo>
                  <a:lnTo>
                    <a:pt x="1794125" y="2088455"/>
                  </a:lnTo>
                  <a:lnTo>
                    <a:pt x="1749727" y="2074988"/>
                  </a:lnTo>
                  <a:lnTo>
                    <a:pt x="1705659" y="2060658"/>
                  </a:lnTo>
                  <a:lnTo>
                    <a:pt x="1661928" y="2045475"/>
                  </a:lnTo>
                  <a:lnTo>
                    <a:pt x="1618545" y="2029447"/>
                  </a:lnTo>
                  <a:lnTo>
                    <a:pt x="1575517" y="2012582"/>
                  </a:lnTo>
                  <a:lnTo>
                    <a:pt x="1532854" y="1994889"/>
                  </a:lnTo>
                  <a:lnTo>
                    <a:pt x="1490563" y="1976377"/>
                  </a:lnTo>
                  <a:lnTo>
                    <a:pt x="1448654" y="1957055"/>
                  </a:lnTo>
                  <a:lnTo>
                    <a:pt x="1407135" y="1936930"/>
                  </a:lnTo>
                  <a:lnTo>
                    <a:pt x="1366014" y="1916013"/>
                  </a:lnTo>
                  <a:lnTo>
                    <a:pt x="1325302" y="1894310"/>
                  </a:lnTo>
                  <a:lnTo>
                    <a:pt x="1285005" y="1871832"/>
                  </a:lnTo>
                  <a:lnTo>
                    <a:pt x="1245133" y="1848587"/>
                  </a:lnTo>
                  <a:lnTo>
                    <a:pt x="1205694" y="1824583"/>
                  </a:lnTo>
                  <a:lnTo>
                    <a:pt x="1166697" y="1799828"/>
                  </a:lnTo>
                  <a:lnTo>
                    <a:pt x="1128150" y="1774333"/>
                  </a:lnTo>
                  <a:lnTo>
                    <a:pt x="1090063" y="1748105"/>
                  </a:lnTo>
                  <a:lnTo>
                    <a:pt x="1052444" y="1721153"/>
                  </a:lnTo>
                  <a:lnTo>
                    <a:pt x="1015302" y="1693485"/>
                  </a:lnTo>
                  <a:lnTo>
                    <a:pt x="978644" y="1665111"/>
                  </a:lnTo>
                  <a:lnTo>
                    <a:pt x="942480" y="1636038"/>
                  </a:lnTo>
                  <a:lnTo>
                    <a:pt x="906819" y="1606276"/>
                  </a:lnTo>
                  <a:lnTo>
                    <a:pt x="871669" y="1575833"/>
                  </a:lnTo>
                  <a:lnTo>
                    <a:pt x="837038" y="1544719"/>
                  </a:lnTo>
                  <a:lnTo>
                    <a:pt x="802936" y="1512940"/>
                  </a:lnTo>
                  <a:lnTo>
                    <a:pt x="769371" y="1480507"/>
                  </a:lnTo>
                  <a:lnTo>
                    <a:pt x="736351" y="1447428"/>
                  </a:lnTo>
                  <a:lnTo>
                    <a:pt x="703886" y="1413711"/>
                  </a:lnTo>
                  <a:lnTo>
                    <a:pt x="671983" y="1379365"/>
                  </a:lnTo>
                  <a:lnTo>
                    <a:pt x="640652" y="1344399"/>
                  </a:lnTo>
                  <a:lnTo>
                    <a:pt x="609901" y="1308821"/>
                  </a:lnTo>
                  <a:lnTo>
                    <a:pt x="579739" y="1272640"/>
                  </a:lnTo>
                  <a:lnTo>
                    <a:pt x="550175" y="1235865"/>
                  </a:lnTo>
                  <a:lnTo>
                    <a:pt x="521216" y="1198505"/>
                  </a:lnTo>
                  <a:lnTo>
                    <a:pt x="492872" y="1160567"/>
                  </a:lnTo>
                  <a:lnTo>
                    <a:pt x="465152" y="1122061"/>
                  </a:lnTo>
                  <a:lnTo>
                    <a:pt x="438064" y="1082996"/>
                  </a:lnTo>
                  <a:lnTo>
                    <a:pt x="411616" y="1043379"/>
                  </a:lnTo>
                  <a:lnTo>
                    <a:pt x="385817" y="1003220"/>
                  </a:lnTo>
                  <a:lnTo>
                    <a:pt x="360677" y="962527"/>
                  </a:lnTo>
                  <a:lnTo>
                    <a:pt x="336203" y="921309"/>
                  </a:lnTo>
                  <a:lnTo>
                    <a:pt x="312404" y="879574"/>
                  </a:lnTo>
                  <a:lnTo>
                    <a:pt x="289289" y="837332"/>
                  </a:lnTo>
                  <a:lnTo>
                    <a:pt x="266866" y="794591"/>
                  </a:lnTo>
                  <a:lnTo>
                    <a:pt x="245145" y="751359"/>
                  </a:lnTo>
                  <a:lnTo>
                    <a:pt x="224133" y="707645"/>
                  </a:lnTo>
                  <a:lnTo>
                    <a:pt x="203840" y="663458"/>
                  </a:lnTo>
                  <a:lnTo>
                    <a:pt x="184273" y="618807"/>
                  </a:lnTo>
                  <a:lnTo>
                    <a:pt x="165443" y="573700"/>
                  </a:lnTo>
                  <a:lnTo>
                    <a:pt x="147356" y="528145"/>
                  </a:lnTo>
                  <a:lnTo>
                    <a:pt x="130023" y="482152"/>
                  </a:lnTo>
                  <a:lnTo>
                    <a:pt x="113451" y="435729"/>
                  </a:lnTo>
                  <a:lnTo>
                    <a:pt x="97649" y="388884"/>
                  </a:lnTo>
                  <a:lnTo>
                    <a:pt x="82626" y="341627"/>
                  </a:lnTo>
                  <a:lnTo>
                    <a:pt x="68391" y="293966"/>
                  </a:lnTo>
                  <a:lnTo>
                    <a:pt x="54952" y="245909"/>
                  </a:lnTo>
                  <a:lnTo>
                    <a:pt x="42317" y="197466"/>
                  </a:lnTo>
                  <a:lnTo>
                    <a:pt x="30496" y="148645"/>
                  </a:lnTo>
                  <a:lnTo>
                    <a:pt x="19497" y="99454"/>
                  </a:lnTo>
                  <a:lnTo>
                    <a:pt x="9329" y="49903"/>
                  </a:lnTo>
                  <a:lnTo>
                    <a:pt x="0" y="0"/>
                  </a:lnTo>
                </a:path>
              </a:pathLst>
            </a:custGeom>
            <a:ln w="571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182875" y="3587750"/>
              <a:ext cx="185674" cy="220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753995" y="5042661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454275" y="5121275"/>
            <a:ext cx="185800" cy="220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415032" y="3313557"/>
            <a:ext cx="262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692275" y="2376551"/>
            <a:ext cx="882015" cy="3384550"/>
          </a:xfrm>
          <a:custGeom>
            <a:avLst/>
            <a:gdLst/>
            <a:ahLst/>
            <a:cxnLst/>
            <a:rect l="l" t="t" r="r" b="b"/>
            <a:pathLst>
              <a:path w="882014" h="3384550">
                <a:moveTo>
                  <a:pt x="0" y="3384486"/>
                </a:moveTo>
                <a:lnTo>
                  <a:pt x="50086" y="3369558"/>
                </a:lnTo>
                <a:lnTo>
                  <a:pt x="100029" y="3354516"/>
                </a:lnTo>
                <a:lnTo>
                  <a:pt x="149688" y="3339245"/>
                </a:lnTo>
                <a:lnTo>
                  <a:pt x="198919" y="3323628"/>
                </a:lnTo>
                <a:lnTo>
                  <a:pt x="247580" y="3307552"/>
                </a:lnTo>
                <a:lnTo>
                  <a:pt x="295529" y="3290901"/>
                </a:lnTo>
                <a:lnTo>
                  <a:pt x="342623" y="3273559"/>
                </a:lnTo>
                <a:lnTo>
                  <a:pt x="388719" y="3255411"/>
                </a:lnTo>
                <a:lnTo>
                  <a:pt x="433676" y="3236343"/>
                </a:lnTo>
                <a:lnTo>
                  <a:pt x="477351" y="3216239"/>
                </a:lnTo>
                <a:lnTo>
                  <a:pt x="519600" y="3194985"/>
                </a:lnTo>
                <a:lnTo>
                  <a:pt x="560283" y="3172463"/>
                </a:lnTo>
                <a:lnTo>
                  <a:pt x="599255" y="3148561"/>
                </a:lnTo>
                <a:lnTo>
                  <a:pt x="636376" y="3123162"/>
                </a:lnTo>
                <a:lnTo>
                  <a:pt x="671501" y="3096151"/>
                </a:lnTo>
                <a:lnTo>
                  <a:pt x="704490" y="3067414"/>
                </a:lnTo>
                <a:lnTo>
                  <a:pt x="735199" y="3036834"/>
                </a:lnTo>
                <a:lnTo>
                  <a:pt x="763485" y="3004297"/>
                </a:lnTo>
                <a:lnTo>
                  <a:pt x="789207" y="2969688"/>
                </a:lnTo>
                <a:lnTo>
                  <a:pt x="812222" y="2932891"/>
                </a:lnTo>
                <a:lnTo>
                  <a:pt x="832388" y="2893792"/>
                </a:lnTo>
                <a:lnTo>
                  <a:pt x="849561" y="2852274"/>
                </a:lnTo>
                <a:lnTo>
                  <a:pt x="863600" y="2808224"/>
                </a:lnTo>
                <a:lnTo>
                  <a:pt x="877134" y="2736717"/>
                </a:lnTo>
                <a:lnTo>
                  <a:pt x="880420" y="2697986"/>
                </a:lnTo>
                <a:lnTo>
                  <a:pt x="881560" y="2657423"/>
                </a:lnTo>
                <a:lnTo>
                  <a:pt x="880682" y="2615146"/>
                </a:lnTo>
                <a:lnTo>
                  <a:pt x="877918" y="2571271"/>
                </a:lnTo>
                <a:lnTo>
                  <a:pt x="873397" y="2525915"/>
                </a:lnTo>
                <a:lnTo>
                  <a:pt x="867249" y="2479193"/>
                </a:lnTo>
                <a:lnTo>
                  <a:pt x="859605" y="2431223"/>
                </a:lnTo>
                <a:lnTo>
                  <a:pt x="850595" y="2382120"/>
                </a:lnTo>
                <a:lnTo>
                  <a:pt x="840349" y="2332000"/>
                </a:lnTo>
                <a:lnTo>
                  <a:pt x="828996" y="2280981"/>
                </a:lnTo>
                <a:lnTo>
                  <a:pt x="816668" y="2229178"/>
                </a:lnTo>
                <a:lnTo>
                  <a:pt x="803493" y="2176709"/>
                </a:lnTo>
                <a:lnTo>
                  <a:pt x="789603" y="2123688"/>
                </a:lnTo>
                <a:lnTo>
                  <a:pt x="775128" y="2070233"/>
                </a:lnTo>
                <a:lnTo>
                  <a:pt x="760197" y="2016460"/>
                </a:lnTo>
                <a:lnTo>
                  <a:pt x="744940" y="1962485"/>
                </a:lnTo>
                <a:lnTo>
                  <a:pt x="729488" y="1908425"/>
                </a:lnTo>
                <a:lnTo>
                  <a:pt x="713971" y="1854396"/>
                </a:lnTo>
                <a:lnTo>
                  <a:pt x="698519" y="1800514"/>
                </a:lnTo>
                <a:lnTo>
                  <a:pt x="683262" y="1746896"/>
                </a:lnTo>
                <a:lnTo>
                  <a:pt x="668331" y="1693658"/>
                </a:lnTo>
                <a:lnTo>
                  <a:pt x="653854" y="1640917"/>
                </a:lnTo>
                <a:lnTo>
                  <a:pt x="639963" y="1588788"/>
                </a:lnTo>
                <a:lnTo>
                  <a:pt x="626788" y="1537388"/>
                </a:lnTo>
                <a:lnTo>
                  <a:pt x="614458" y="1486834"/>
                </a:lnTo>
                <a:lnTo>
                  <a:pt x="603104" y="1437242"/>
                </a:lnTo>
                <a:lnTo>
                  <a:pt x="592856" y="1388728"/>
                </a:lnTo>
                <a:lnTo>
                  <a:pt x="583844" y="1341408"/>
                </a:lnTo>
                <a:lnTo>
                  <a:pt x="576199" y="1295400"/>
                </a:lnTo>
                <a:lnTo>
                  <a:pt x="568061" y="1240800"/>
                </a:lnTo>
                <a:lnTo>
                  <a:pt x="560121" y="1185205"/>
                </a:lnTo>
                <a:lnTo>
                  <a:pt x="552380" y="1128785"/>
                </a:lnTo>
                <a:lnTo>
                  <a:pt x="544838" y="1071713"/>
                </a:lnTo>
                <a:lnTo>
                  <a:pt x="537497" y="1014161"/>
                </a:lnTo>
                <a:lnTo>
                  <a:pt x="530358" y="956303"/>
                </a:lnTo>
                <a:lnTo>
                  <a:pt x="523423" y="898309"/>
                </a:lnTo>
                <a:lnTo>
                  <a:pt x="516691" y="840353"/>
                </a:lnTo>
                <a:lnTo>
                  <a:pt x="510165" y="782606"/>
                </a:lnTo>
                <a:lnTo>
                  <a:pt x="503846" y="725242"/>
                </a:lnTo>
                <a:lnTo>
                  <a:pt x="497734" y="668432"/>
                </a:lnTo>
                <a:lnTo>
                  <a:pt x="491832" y="612349"/>
                </a:lnTo>
                <a:lnTo>
                  <a:pt x="486140" y="557164"/>
                </a:lnTo>
                <a:lnTo>
                  <a:pt x="480659" y="503052"/>
                </a:lnTo>
                <a:lnTo>
                  <a:pt x="475390" y="450183"/>
                </a:lnTo>
                <a:lnTo>
                  <a:pt x="470336" y="398730"/>
                </a:lnTo>
                <a:lnTo>
                  <a:pt x="465496" y="348865"/>
                </a:lnTo>
                <a:lnTo>
                  <a:pt x="460872" y="300762"/>
                </a:lnTo>
                <a:lnTo>
                  <a:pt x="456465" y="254591"/>
                </a:lnTo>
                <a:lnTo>
                  <a:pt x="452277" y="210526"/>
                </a:lnTo>
                <a:lnTo>
                  <a:pt x="448309" y="168738"/>
                </a:lnTo>
                <a:lnTo>
                  <a:pt x="444561" y="129401"/>
                </a:lnTo>
                <a:lnTo>
                  <a:pt x="441035" y="92686"/>
                </a:lnTo>
                <a:lnTo>
                  <a:pt x="437732" y="58766"/>
                </a:lnTo>
                <a:lnTo>
                  <a:pt x="434653" y="27813"/>
                </a:lnTo>
                <a:lnTo>
                  <a:pt x="431800" y="0"/>
                </a:lnTo>
              </a:path>
            </a:pathLst>
          </a:custGeom>
          <a:ln w="73025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198370" y="2084958"/>
            <a:ext cx="3754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ICC for Inferior</a:t>
            </a:r>
            <a:r>
              <a:rPr sz="2800" b="1" u="heavy" spc="-4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Goods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3600" y="358597"/>
            <a:ext cx="5992495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SUBSTITUTION</a:t>
            </a:r>
            <a:r>
              <a:rPr spc="-80" dirty="0"/>
              <a:t> </a:t>
            </a:r>
            <a:r>
              <a:rPr dirty="0"/>
              <a:t>EFFECT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7217" y="1436954"/>
            <a:ext cx="8195309" cy="4680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8825" marR="6667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Substitution Effect </a:t>
            </a:r>
            <a:r>
              <a:rPr sz="2800" dirty="0">
                <a:latin typeface="Arial"/>
                <a:cs typeface="Arial"/>
              </a:rPr>
              <a:t>refers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change  </a:t>
            </a:r>
            <a:r>
              <a:rPr sz="2800" spc="-5" dirty="0">
                <a:latin typeface="Arial"/>
                <a:cs typeface="Arial"/>
              </a:rPr>
              <a:t>in the amount of goods purchased </a:t>
            </a:r>
            <a:r>
              <a:rPr sz="2800" dirty="0">
                <a:latin typeface="Arial"/>
                <a:cs typeface="Arial"/>
              </a:rPr>
              <a:t>due  </a:t>
            </a:r>
            <a:r>
              <a:rPr sz="2800" spc="-5" dirty="0">
                <a:latin typeface="Arial"/>
                <a:cs typeface="Arial"/>
              </a:rPr>
              <a:t>to change in </a:t>
            </a:r>
            <a:r>
              <a:rPr sz="2800" dirty="0">
                <a:latin typeface="Arial"/>
                <a:cs typeface="Arial"/>
              </a:rPr>
              <a:t>their </a:t>
            </a:r>
            <a:r>
              <a:rPr sz="2800" spc="-5" dirty="0">
                <a:latin typeface="Arial"/>
                <a:cs typeface="Arial"/>
              </a:rPr>
              <a:t>relative </a:t>
            </a:r>
            <a:r>
              <a:rPr sz="2800" dirty="0">
                <a:latin typeface="Arial"/>
                <a:cs typeface="Arial"/>
              </a:rPr>
              <a:t>prices </a:t>
            </a:r>
            <a:r>
              <a:rPr sz="2800" spc="-5" dirty="0">
                <a:latin typeface="Arial"/>
                <a:cs typeface="Arial"/>
              </a:rPr>
              <a:t>alone,  while </a:t>
            </a:r>
            <a:r>
              <a:rPr sz="2800" dirty="0">
                <a:latin typeface="Arial"/>
                <a:cs typeface="Arial"/>
              </a:rPr>
              <a:t>real </a:t>
            </a:r>
            <a:r>
              <a:rPr sz="2800" spc="-5" dirty="0">
                <a:latin typeface="Arial"/>
                <a:cs typeface="Arial"/>
              </a:rPr>
              <a:t>income of the consumer  remains</a:t>
            </a:r>
            <a:r>
              <a:rPr sz="2800" dirty="0">
                <a:latin typeface="Arial"/>
                <a:cs typeface="Arial"/>
              </a:rPr>
              <a:t> constant.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Arial"/>
                <a:cs typeface="Arial"/>
              </a:rPr>
              <a:t>The </a:t>
            </a:r>
            <a:r>
              <a:rPr sz="2800" b="1" dirty="0">
                <a:latin typeface="Arial"/>
                <a:cs typeface="Arial"/>
              </a:rPr>
              <a:t>substitution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dirty="0">
                <a:latin typeface="Arial"/>
                <a:cs typeface="Arial"/>
              </a:rPr>
              <a:t>relatively cheaper </a:t>
            </a:r>
            <a:r>
              <a:rPr sz="2800" b="1" spc="-5" dirty="0">
                <a:latin typeface="Arial"/>
                <a:cs typeface="Arial"/>
              </a:rPr>
              <a:t>good for  a </a:t>
            </a:r>
            <a:r>
              <a:rPr sz="2800" b="1" dirty="0">
                <a:latin typeface="Arial"/>
                <a:cs typeface="Arial"/>
              </a:rPr>
              <a:t>relatively expensive </a:t>
            </a:r>
            <a:r>
              <a:rPr sz="2800" b="1" spc="-5" dirty="0">
                <a:latin typeface="Arial"/>
                <a:cs typeface="Arial"/>
              </a:rPr>
              <a:t>good is called  </a:t>
            </a:r>
            <a:r>
              <a:rPr sz="2800" b="1" dirty="0">
                <a:latin typeface="Arial"/>
                <a:cs typeface="Arial"/>
              </a:rPr>
              <a:t>substitution effect. </a:t>
            </a:r>
            <a:r>
              <a:rPr sz="2800" dirty="0">
                <a:latin typeface="Arial"/>
                <a:cs typeface="Arial"/>
              </a:rPr>
              <a:t>There </a:t>
            </a:r>
            <a:r>
              <a:rPr sz="2800" spc="-5" dirty="0">
                <a:latin typeface="Arial"/>
                <a:cs typeface="Arial"/>
              </a:rPr>
              <a:t>are two </a:t>
            </a:r>
            <a:r>
              <a:rPr sz="2800" dirty="0">
                <a:latin typeface="Arial"/>
                <a:cs typeface="Arial"/>
              </a:rPr>
              <a:t>methods </a:t>
            </a:r>
            <a:r>
              <a:rPr sz="2800" spc="-5" dirty="0">
                <a:latin typeface="Arial"/>
                <a:cs typeface="Arial"/>
              </a:rPr>
              <a:t>to  measure substitution </a:t>
            </a:r>
            <a:r>
              <a:rPr sz="2800" spc="-10" dirty="0">
                <a:latin typeface="Arial"/>
                <a:cs typeface="Arial"/>
              </a:rPr>
              <a:t>effect </a:t>
            </a:r>
            <a:r>
              <a:rPr sz="2800" spc="-5" dirty="0">
                <a:latin typeface="Arial"/>
                <a:cs typeface="Arial"/>
              </a:rPr>
              <a:t>(i) </a:t>
            </a:r>
            <a:r>
              <a:rPr sz="2800" spc="-10" dirty="0">
                <a:latin typeface="Arial"/>
                <a:cs typeface="Arial"/>
              </a:rPr>
              <a:t>Slustky’s </a:t>
            </a:r>
            <a:r>
              <a:rPr sz="2800" spc="-5" dirty="0">
                <a:latin typeface="Arial"/>
                <a:cs typeface="Arial"/>
              </a:rPr>
              <a:t>Measure 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(ii) Hicks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Measure.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57575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According </a:t>
            </a:r>
            <a:r>
              <a:rPr spc="-5" dirty="0"/>
              <a:t>to Slustky</a:t>
            </a:r>
            <a:r>
              <a:rPr spc="-40" dirty="0"/>
              <a:t> </a:t>
            </a:r>
            <a:r>
              <a:rPr spc="-5" dirty="0"/>
              <a:t>Measure  real income is </a:t>
            </a:r>
            <a:r>
              <a:rPr dirty="0"/>
              <a:t>constant </a:t>
            </a:r>
            <a:r>
              <a:rPr spc="-5" dirty="0"/>
              <a:t>if the  consumer </a:t>
            </a:r>
            <a:r>
              <a:rPr dirty="0"/>
              <a:t>is </a:t>
            </a:r>
            <a:r>
              <a:rPr spc="-5" dirty="0"/>
              <a:t>left with an  income which would enable  him to buy </a:t>
            </a:r>
            <a:r>
              <a:rPr dirty="0"/>
              <a:t>his original  </a:t>
            </a:r>
            <a:r>
              <a:rPr spc="-5" dirty="0"/>
              <a:t>combination of goods at he  new</a:t>
            </a:r>
            <a:r>
              <a:rPr spc="-10" dirty="0"/>
              <a:t> </a:t>
            </a:r>
            <a:r>
              <a:rPr spc="-5" dirty="0"/>
              <a:t>price.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1" y="368300"/>
            <a:ext cx="6030848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SLUSTKY</a:t>
            </a:r>
            <a:r>
              <a:rPr spc="-90" dirty="0"/>
              <a:t> </a:t>
            </a:r>
            <a:r>
              <a:rPr dirty="0"/>
              <a:t>MEASURE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020762" y="2833623"/>
            <a:ext cx="3931285" cy="3065780"/>
            <a:chOff x="1020762" y="2833623"/>
            <a:chExt cx="3931285" cy="3065780"/>
          </a:xfrm>
        </p:grpSpPr>
        <p:sp>
          <p:nvSpPr>
            <p:cNvPr id="7" name="object 7"/>
            <p:cNvSpPr/>
            <p:nvPr/>
          </p:nvSpPr>
          <p:spPr>
            <a:xfrm>
              <a:off x="1042987" y="2852673"/>
              <a:ext cx="3890010" cy="3024505"/>
            </a:xfrm>
            <a:custGeom>
              <a:avLst/>
              <a:gdLst/>
              <a:ahLst/>
              <a:cxnLst/>
              <a:rect l="l" t="t" r="r" b="b"/>
              <a:pathLst>
                <a:path w="3890010" h="3024504">
                  <a:moveTo>
                    <a:pt x="32715" y="0"/>
                  </a:moveTo>
                  <a:lnTo>
                    <a:pt x="32715" y="3024251"/>
                  </a:lnTo>
                </a:path>
                <a:path w="3890010" h="3024504">
                  <a:moveTo>
                    <a:pt x="0" y="2996438"/>
                  </a:moveTo>
                  <a:lnTo>
                    <a:pt x="3889438" y="2996438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42987" y="3284600"/>
              <a:ext cx="3745229" cy="2592705"/>
            </a:xfrm>
            <a:custGeom>
              <a:avLst/>
              <a:gdLst/>
              <a:ahLst/>
              <a:cxnLst/>
              <a:rect l="l" t="t" r="r" b="b"/>
              <a:pathLst>
                <a:path w="3745229" h="2592704">
                  <a:moveTo>
                    <a:pt x="0" y="0"/>
                  </a:moveTo>
                  <a:lnTo>
                    <a:pt x="3744912" y="2592324"/>
                  </a:lnTo>
                </a:path>
              </a:pathLst>
            </a:custGeom>
            <a:ln w="444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2987" y="3284600"/>
              <a:ext cx="1729105" cy="2592705"/>
            </a:xfrm>
            <a:custGeom>
              <a:avLst/>
              <a:gdLst/>
              <a:ahLst/>
              <a:cxnLst/>
              <a:rect l="l" t="t" r="r" b="b"/>
              <a:pathLst>
                <a:path w="1729105" h="2592704">
                  <a:moveTo>
                    <a:pt x="0" y="0"/>
                  </a:moveTo>
                  <a:lnTo>
                    <a:pt x="1728787" y="2592324"/>
                  </a:lnTo>
                </a:path>
              </a:pathLst>
            </a:custGeom>
            <a:ln w="4445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39847" y="3671442"/>
              <a:ext cx="2069464" cy="1629410"/>
            </a:xfrm>
            <a:custGeom>
              <a:avLst/>
              <a:gdLst/>
              <a:ahLst/>
              <a:cxnLst/>
              <a:rect l="l" t="t" r="r" b="b"/>
              <a:pathLst>
                <a:path w="2069464" h="1629410">
                  <a:moveTo>
                    <a:pt x="2068956" y="1629282"/>
                  </a:moveTo>
                  <a:lnTo>
                    <a:pt x="2012238" y="1612933"/>
                  </a:lnTo>
                  <a:lnTo>
                    <a:pt x="1956090" y="1596003"/>
                  </a:lnTo>
                  <a:lnTo>
                    <a:pt x="1900519" y="1578499"/>
                  </a:lnTo>
                  <a:lnTo>
                    <a:pt x="1845534" y="1560426"/>
                  </a:lnTo>
                  <a:lnTo>
                    <a:pt x="1791144" y="1541792"/>
                  </a:lnTo>
                  <a:lnTo>
                    <a:pt x="1737357" y="1522603"/>
                  </a:lnTo>
                  <a:lnTo>
                    <a:pt x="1684180" y="1502866"/>
                  </a:lnTo>
                  <a:lnTo>
                    <a:pt x="1631624" y="1482587"/>
                  </a:lnTo>
                  <a:lnTo>
                    <a:pt x="1579695" y="1461773"/>
                  </a:lnTo>
                  <a:lnTo>
                    <a:pt x="1528401" y="1440430"/>
                  </a:lnTo>
                  <a:lnTo>
                    <a:pt x="1477753" y="1418564"/>
                  </a:lnTo>
                  <a:lnTo>
                    <a:pt x="1427756" y="1396183"/>
                  </a:lnTo>
                  <a:lnTo>
                    <a:pt x="1378421" y="1373293"/>
                  </a:lnTo>
                  <a:lnTo>
                    <a:pt x="1329755" y="1349900"/>
                  </a:lnTo>
                  <a:lnTo>
                    <a:pt x="1281766" y="1326011"/>
                  </a:lnTo>
                  <a:lnTo>
                    <a:pt x="1234464" y="1301633"/>
                  </a:lnTo>
                  <a:lnTo>
                    <a:pt x="1187855" y="1276771"/>
                  </a:lnTo>
                  <a:lnTo>
                    <a:pt x="1141949" y="1251433"/>
                  </a:lnTo>
                  <a:lnTo>
                    <a:pt x="1096753" y="1225625"/>
                  </a:lnTo>
                  <a:lnTo>
                    <a:pt x="1052276" y="1199353"/>
                  </a:lnTo>
                  <a:lnTo>
                    <a:pt x="1008527" y="1172625"/>
                  </a:lnTo>
                  <a:lnTo>
                    <a:pt x="965513" y="1145446"/>
                  </a:lnTo>
                  <a:lnTo>
                    <a:pt x="923244" y="1117823"/>
                  </a:lnTo>
                  <a:lnTo>
                    <a:pt x="881726" y="1089763"/>
                  </a:lnTo>
                  <a:lnTo>
                    <a:pt x="840969" y="1061272"/>
                  </a:lnTo>
                  <a:lnTo>
                    <a:pt x="800981" y="1032357"/>
                  </a:lnTo>
                  <a:lnTo>
                    <a:pt x="761770" y="1003024"/>
                  </a:lnTo>
                  <a:lnTo>
                    <a:pt x="723344" y="973280"/>
                  </a:lnTo>
                  <a:lnTo>
                    <a:pt x="685712" y="943131"/>
                  </a:lnTo>
                  <a:lnTo>
                    <a:pt x="648882" y="912584"/>
                  </a:lnTo>
                  <a:lnTo>
                    <a:pt x="612862" y="881645"/>
                  </a:lnTo>
                  <a:lnTo>
                    <a:pt x="577661" y="850322"/>
                  </a:lnTo>
                  <a:lnTo>
                    <a:pt x="543287" y="818619"/>
                  </a:lnTo>
                  <a:lnTo>
                    <a:pt x="509748" y="786545"/>
                  </a:lnTo>
                  <a:lnTo>
                    <a:pt x="477052" y="754105"/>
                  </a:lnTo>
                  <a:lnTo>
                    <a:pt x="445209" y="721306"/>
                  </a:lnTo>
                  <a:lnTo>
                    <a:pt x="414225" y="688155"/>
                  </a:lnTo>
                  <a:lnTo>
                    <a:pt x="384110" y="654657"/>
                  </a:lnTo>
                  <a:lnTo>
                    <a:pt x="354872" y="620821"/>
                  </a:lnTo>
                  <a:lnTo>
                    <a:pt x="326518" y="586651"/>
                  </a:lnTo>
                  <a:lnTo>
                    <a:pt x="299058" y="552156"/>
                  </a:lnTo>
                  <a:lnTo>
                    <a:pt x="272500" y="517340"/>
                  </a:lnTo>
                  <a:lnTo>
                    <a:pt x="246851" y="482211"/>
                  </a:lnTo>
                  <a:lnTo>
                    <a:pt x="222121" y="446775"/>
                  </a:lnTo>
                  <a:lnTo>
                    <a:pt x="198317" y="411040"/>
                  </a:lnTo>
                  <a:lnTo>
                    <a:pt x="175448" y="375010"/>
                  </a:lnTo>
                  <a:lnTo>
                    <a:pt x="153522" y="338693"/>
                  </a:lnTo>
                  <a:lnTo>
                    <a:pt x="132548" y="302096"/>
                  </a:lnTo>
                  <a:lnTo>
                    <a:pt x="112533" y="265225"/>
                  </a:lnTo>
                  <a:lnTo>
                    <a:pt x="93486" y="228086"/>
                  </a:lnTo>
                  <a:lnTo>
                    <a:pt x="75416" y="190686"/>
                  </a:lnTo>
                  <a:lnTo>
                    <a:pt x="58330" y="153032"/>
                  </a:lnTo>
                  <a:lnTo>
                    <a:pt x="42237" y="115129"/>
                  </a:lnTo>
                  <a:lnTo>
                    <a:pt x="27146" y="76985"/>
                  </a:lnTo>
                  <a:lnTo>
                    <a:pt x="13064" y="38607"/>
                  </a:lnTo>
                  <a:lnTo>
                    <a:pt x="0" y="0"/>
                  </a:lnTo>
                </a:path>
              </a:pathLst>
            </a:custGeom>
            <a:ln w="44450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95625" y="4640198"/>
              <a:ext cx="193675" cy="220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66976" y="3592448"/>
              <a:ext cx="1136015" cy="1644650"/>
            </a:xfrm>
            <a:custGeom>
              <a:avLst/>
              <a:gdLst/>
              <a:ahLst/>
              <a:cxnLst/>
              <a:rect l="l" t="t" r="r" b="b"/>
              <a:pathLst>
                <a:path w="1136014" h="1644650">
                  <a:moveTo>
                    <a:pt x="1135506" y="1644269"/>
                  </a:moveTo>
                  <a:lnTo>
                    <a:pt x="1088549" y="1609273"/>
                  </a:lnTo>
                  <a:lnTo>
                    <a:pt x="1042465" y="1573893"/>
                  </a:lnTo>
                  <a:lnTo>
                    <a:pt x="997263" y="1538141"/>
                  </a:lnTo>
                  <a:lnTo>
                    <a:pt x="952949" y="1502025"/>
                  </a:lnTo>
                  <a:lnTo>
                    <a:pt x="909530" y="1465555"/>
                  </a:lnTo>
                  <a:lnTo>
                    <a:pt x="867013" y="1428742"/>
                  </a:lnTo>
                  <a:lnTo>
                    <a:pt x="825404" y="1391594"/>
                  </a:lnTo>
                  <a:lnTo>
                    <a:pt x="784711" y="1354122"/>
                  </a:lnTo>
                  <a:lnTo>
                    <a:pt x="744940" y="1316336"/>
                  </a:lnTo>
                  <a:lnTo>
                    <a:pt x="706098" y="1278245"/>
                  </a:lnTo>
                  <a:lnTo>
                    <a:pt x="668191" y="1239860"/>
                  </a:lnTo>
                  <a:lnTo>
                    <a:pt x="631228" y="1201189"/>
                  </a:lnTo>
                  <a:lnTo>
                    <a:pt x="595213" y="1162244"/>
                  </a:lnTo>
                  <a:lnTo>
                    <a:pt x="560155" y="1123033"/>
                  </a:lnTo>
                  <a:lnTo>
                    <a:pt x="526061" y="1083567"/>
                  </a:lnTo>
                  <a:lnTo>
                    <a:pt x="492936" y="1043855"/>
                  </a:lnTo>
                  <a:lnTo>
                    <a:pt x="460788" y="1003908"/>
                  </a:lnTo>
                  <a:lnTo>
                    <a:pt x="429623" y="963734"/>
                  </a:lnTo>
                  <a:lnTo>
                    <a:pt x="399449" y="923345"/>
                  </a:lnTo>
                  <a:lnTo>
                    <a:pt x="370272" y="882749"/>
                  </a:lnTo>
                  <a:lnTo>
                    <a:pt x="342099" y="841957"/>
                  </a:lnTo>
                  <a:lnTo>
                    <a:pt x="314937" y="800978"/>
                  </a:lnTo>
                  <a:lnTo>
                    <a:pt x="288793" y="759823"/>
                  </a:lnTo>
                  <a:lnTo>
                    <a:pt x="263674" y="718500"/>
                  </a:lnTo>
                  <a:lnTo>
                    <a:pt x="239585" y="677021"/>
                  </a:lnTo>
                  <a:lnTo>
                    <a:pt x="216535" y="635394"/>
                  </a:lnTo>
                  <a:lnTo>
                    <a:pt x="194530" y="593630"/>
                  </a:lnTo>
                  <a:lnTo>
                    <a:pt x="173576" y="551738"/>
                  </a:lnTo>
                  <a:lnTo>
                    <a:pt x="153681" y="509728"/>
                  </a:lnTo>
                  <a:lnTo>
                    <a:pt x="134852" y="467610"/>
                  </a:lnTo>
                  <a:lnTo>
                    <a:pt x="117095" y="425394"/>
                  </a:lnTo>
                  <a:lnTo>
                    <a:pt x="100417" y="383090"/>
                  </a:lnTo>
                  <a:lnTo>
                    <a:pt x="84825" y="340707"/>
                  </a:lnTo>
                  <a:lnTo>
                    <a:pt x="70325" y="298256"/>
                  </a:lnTo>
                  <a:lnTo>
                    <a:pt x="56926" y="255746"/>
                  </a:lnTo>
                  <a:lnTo>
                    <a:pt x="44632" y="213186"/>
                  </a:lnTo>
                  <a:lnTo>
                    <a:pt x="33452" y="170588"/>
                  </a:lnTo>
                  <a:lnTo>
                    <a:pt x="23392" y="127960"/>
                  </a:lnTo>
                  <a:lnTo>
                    <a:pt x="14458" y="85313"/>
                  </a:lnTo>
                  <a:lnTo>
                    <a:pt x="6659" y="42656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79575" y="4279899"/>
              <a:ext cx="193675" cy="220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16012" y="3932300"/>
              <a:ext cx="2735580" cy="1945005"/>
            </a:xfrm>
            <a:custGeom>
              <a:avLst/>
              <a:gdLst/>
              <a:ahLst/>
              <a:cxnLst/>
              <a:rect l="l" t="t" r="r" b="b"/>
              <a:pathLst>
                <a:path w="2735579" h="1945004">
                  <a:moveTo>
                    <a:pt x="0" y="0"/>
                  </a:moveTo>
                  <a:lnTo>
                    <a:pt x="2735262" y="1944624"/>
                  </a:lnTo>
                </a:path>
              </a:pathLst>
            </a:custGeom>
            <a:ln w="38100">
              <a:solidFill>
                <a:srgbClr val="A400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83917" y="4034154"/>
              <a:ext cx="1521460" cy="1306830"/>
            </a:xfrm>
            <a:custGeom>
              <a:avLst/>
              <a:gdLst/>
              <a:ahLst/>
              <a:cxnLst/>
              <a:rect l="l" t="t" r="r" b="b"/>
              <a:pathLst>
                <a:path w="1521460" h="1306829">
                  <a:moveTo>
                    <a:pt x="1521459" y="1306576"/>
                  </a:moveTo>
                  <a:lnTo>
                    <a:pt x="1465241" y="1287112"/>
                  </a:lnTo>
                  <a:lnTo>
                    <a:pt x="1409832" y="1266972"/>
                  </a:lnTo>
                  <a:lnTo>
                    <a:pt x="1355246" y="1246166"/>
                  </a:lnTo>
                  <a:lnTo>
                    <a:pt x="1301495" y="1224705"/>
                  </a:lnTo>
                  <a:lnTo>
                    <a:pt x="1248594" y="1202602"/>
                  </a:lnTo>
                  <a:lnTo>
                    <a:pt x="1196556" y="1179868"/>
                  </a:lnTo>
                  <a:lnTo>
                    <a:pt x="1145393" y="1156514"/>
                  </a:lnTo>
                  <a:lnTo>
                    <a:pt x="1095120" y="1132552"/>
                  </a:lnTo>
                  <a:lnTo>
                    <a:pt x="1045751" y="1107994"/>
                  </a:lnTo>
                  <a:lnTo>
                    <a:pt x="997297" y="1082850"/>
                  </a:lnTo>
                  <a:lnTo>
                    <a:pt x="949773" y="1057132"/>
                  </a:lnTo>
                  <a:lnTo>
                    <a:pt x="903192" y="1030852"/>
                  </a:lnTo>
                  <a:lnTo>
                    <a:pt x="857568" y="1004021"/>
                  </a:lnTo>
                  <a:lnTo>
                    <a:pt x="812913" y="976651"/>
                  </a:lnTo>
                  <a:lnTo>
                    <a:pt x="769242" y="948754"/>
                  </a:lnTo>
                  <a:lnTo>
                    <a:pt x="726567" y="920340"/>
                  </a:lnTo>
                  <a:lnTo>
                    <a:pt x="684903" y="891421"/>
                  </a:lnTo>
                  <a:lnTo>
                    <a:pt x="644261" y="862009"/>
                  </a:lnTo>
                  <a:lnTo>
                    <a:pt x="604657" y="832115"/>
                  </a:lnTo>
                  <a:lnTo>
                    <a:pt x="566103" y="801751"/>
                  </a:lnTo>
                  <a:lnTo>
                    <a:pt x="528612" y="770928"/>
                  </a:lnTo>
                  <a:lnTo>
                    <a:pt x="492198" y="739658"/>
                  </a:lnTo>
                  <a:lnTo>
                    <a:pt x="456875" y="707951"/>
                  </a:lnTo>
                  <a:lnTo>
                    <a:pt x="422655" y="675821"/>
                  </a:lnTo>
                  <a:lnTo>
                    <a:pt x="389553" y="643278"/>
                  </a:lnTo>
                  <a:lnTo>
                    <a:pt x="357581" y="610333"/>
                  </a:lnTo>
                  <a:lnTo>
                    <a:pt x="326753" y="576998"/>
                  </a:lnTo>
                  <a:lnTo>
                    <a:pt x="297082" y="543285"/>
                  </a:lnTo>
                  <a:lnTo>
                    <a:pt x="268582" y="509205"/>
                  </a:lnTo>
                  <a:lnTo>
                    <a:pt x="241266" y="474770"/>
                  </a:lnTo>
                  <a:lnTo>
                    <a:pt x="215147" y="439991"/>
                  </a:lnTo>
                  <a:lnTo>
                    <a:pt x="190239" y="404879"/>
                  </a:lnTo>
                  <a:lnTo>
                    <a:pt x="166556" y="369447"/>
                  </a:lnTo>
                  <a:lnTo>
                    <a:pt x="144110" y="333705"/>
                  </a:lnTo>
                  <a:lnTo>
                    <a:pt x="122915" y="297665"/>
                  </a:lnTo>
                  <a:lnTo>
                    <a:pt x="102985" y="261339"/>
                  </a:lnTo>
                  <a:lnTo>
                    <a:pt x="84332" y="224738"/>
                  </a:lnTo>
                  <a:lnTo>
                    <a:pt x="66970" y="187873"/>
                  </a:lnTo>
                  <a:lnTo>
                    <a:pt x="50914" y="150756"/>
                  </a:lnTo>
                  <a:lnTo>
                    <a:pt x="36175" y="113399"/>
                  </a:lnTo>
                  <a:lnTo>
                    <a:pt x="22767" y="75813"/>
                  </a:lnTo>
                  <a:lnTo>
                    <a:pt x="10704" y="38009"/>
                  </a:lnTo>
                  <a:lnTo>
                    <a:pt x="0" y="0"/>
                  </a:lnTo>
                </a:path>
              </a:pathLst>
            </a:custGeom>
            <a:ln w="44450">
              <a:solidFill>
                <a:srgbClr val="8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27275" y="4711700"/>
              <a:ext cx="193675" cy="2207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16012" y="4436998"/>
              <a:ext cx="648335" cy="1440180"/>
            </a:xfrm>
            <a:custGeom>
              <a:avLst/>
              <a:gdLst/>
              <a:ahLst/>
              <a:cxnLst/>
              <a:rect l="l" t="t" r="r" b="b"/>
              <a:pathLst>
                <a:path w="648335" h="1440179">
                  <a:moveTo>
                    <a:pt x="576262" y="0"/>
                  </a:moveTo>
                  <a:lnTo>
                    <a:pt x="0" y="0"/>
                  </a:lnTo>
                </a:path>
                <a:path w="648335" h="1440179">
                  <a:moveTo>
                    <a:pt x="647763" y="1439926"/>
                  </a:moveTo>
                  <a:lnTo>
                    <a:pt x="647763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876800" y="6019800"/>
            <a:ext cx="1032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Ap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068" y="4045520"/>
            <a:ext cx="419100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dirty="0">
                <a:latin typeface="Times New Roman"/>
                <a:cs typeface="Times New Roman"/>
              </a:rPr>
              <a:t>O</a:t>
            </a:r>
            <a:r>
              <a:rPr sz="2800" b="1" spc="-10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ges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0376" y="3158489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74285" y="5833973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79930" y="4454144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64510" y="4311141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41879" y="4393819"/>
            <a:ext cx="1809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16012" y="4795773"/>
            <a:ext cx="1297305" cy="1081405"/>
          </a:xfrm>
          <a:custGeom>
            <a:avLst/>
            <a:gdLst/>
            <a:ahLst/>
            <a:cxnLst/>
            <a:rect l="l" t="t" r="r" b="b"/>
            <a:pathLst>
              <a:path w="1297305" h="1081404">
                <a:moveTo>
                  <a:pt x="1296987" y="0"/>
                </a:moveTo>
                <a:lnTo>
                  <a:pt x="0" y="0"/>
                </a:lnTo>
              </a:path>
              <a:path w="1297305" h="1081404">
                <a:moveTo>
                  <a:pt x="1295463" y="1081151"/>
                </a:moveTo>
                <a:lnTo>
                  <a:pt x="1295463" y="165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30376" y="4205325"/>
            <a:ext cx="209550" cy="72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N  P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6660" y="3681425"/>
            <a:ext cx="224154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latin typeface="Arial"/>
                <a:cs typeface="Arial"/>
              </a:rPr>
              <a:t>G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50441" y="6149200"/>
            <a:ext cx="676275" cy="184150"/>
          </a:xfrm>
          <a:custGeom>
            <a:avLst/>
            <a:gdLst/>
            <a:ahLst/>
            <a:cxnLst/>
            <a:rect l="l" t="t" r="r" b="b"/>
            <a:pathLst>
              <a:path w="676275" h="184150">
                <a:moveTo>
                  <a:pt x="676275" y="0"/>
                </a:moveTo>
                <a:lnTo>
                  <a:pt x="666369" y="51752"/>
                </a:lnTo>
                <a:lnTo>
                  <a:pt x="642619" y="82715"/>
                </a:lnTo>
                <a:lnTo>
                  <a:pt x="396239" y="93268"/>
                </a:lnTo>
                <a:lnTo>
                  <a:pt x="383794" y="94729"/>
                </a:lnTo>
                <a:lnTo>
                  <a:pt x="374650" y="100863"/>
                </a:lnTo>
                <a:lnTo>
                  <a:pt x="364235" y="108457"/>
                </a:lnTo>
                <a:lnTo>
                  <a:pt x="355219" y="119214"/>
                </a:lnTo>
                <a:lnTo>
                  <a:pt x="350265" y="131597"/>
                </a:lnTo>
                <a:lnTo>
                  <a:pt x="343407" y="148475"/>
                </a:lnTo>
                <a:lnTo>
                  <a:pt x="341629" y="164160"/>
                </a:lnTo>
                <a:lnTo>
                  <a:pt x="340994" y="183578"/>
                </a:lnTo>
                <a:lnTo>
                  <a:pt x="338454" y="165493"/>
                </a:lnTo>
                <a:lnTo>
                  <a:pt x="322579" y="118363"/>
                </a:lnTo>
                <a:lnTo>
                  <a:pt x="284098" y="92824"/>
                </a:lnTo>
                <a:lnTo>
                  <a:pt x="57911" y="94513"/>
                </a:lnTo>
                <a:lnTo>
                  <a:pt x="46735" y="92608"/>
                </a:lnTo>
                <a:lnTo>
                  <a:pt x="17144" y="68059"/>
                </a:lnTo>
                <a:lnTo>
                  <a:pt x="4190" y="41173"/>
                </a:lnTo>
                <a:lnTo>
                  <a:pt x="0" y="6007"/>
                </a:lnTo>
              </a:path>
            </a:pathLst>
          </a:custGeom>
          <a:ln w="317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436109" y="4966842"/>
            <a:ext cx="30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3333CC"/>
                </a:solidFill>
                <a:latin typeface="Arial"/>
                <a:cs typeface="Arial"/>
              </a:rPr>
              <a:t>I</a:t>
            </a:r>
            <a:r>
              <a:rPr sz="2775" b="1" spc="7" baseline="-21021" dirty="0">
                <a:solidFill>
                  <a:srgbClr val="3333CC"/>
                </a:solidFill>
                <a:latin typeface="Arial"/>
                <a:cs typeface="Arial"/>
              </a:rPr>
              <a:t>2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23057" y="5038090"/>
            <a:ext cx="307975" cy="735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3279"/>
              </a:lnSpc>
              <a:spcBef>
                <a:spcPts val="95"/>
              </a:spcBef>
            </a:pPr>
            <a:r>
              <a:rPr sz="2800" b="1" spc="5" dirty="0">
                <a:solidFill>
                  <a:srgbClr val="008000"/>
                </a:solidFill>
                <a:latin typeface="Arial"/>
                <a:cs typeface="Arial"/>
              </a:rPr>
              <a:t>I</a:t>
            </a:r>
            <a:r>
              <a:rPr sz="2775" b="1" spc="7" baseline="-21021" dirty="0">
                <a:solidFill>
                  <a:srgbClr val="008000"/>
                </a:solidFill>
                <a:latin typeface="Arial"/>
                <a:cs typeface="Arial"/>
              </a:rPr>
              <a:t>1</a:t>
            </a:r>
            <a:endParaRPr sz="2775" baseline="-21021">
              <a:latin typeface="Arial"/>
              <a:cs typeface="Arial"/>
            </a:endParaRPr>
          </a:p>
          <a:p>
            <a:pPr marL="86995">
              <a:lnSpc>
                <a:spcPts val="2320"/>
              </a:lnSpc>
            </a:pP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12058" y="5182615"/>
            <a:ext cx="124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A40020"/>
                </a:solidFill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11117" y="5387136"/>
            <a:ext cx="158115" cy="311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10" dirty="0">
                <a:solidFill>
                  <a:srgbClr val="A40020"/>
                </a:solidFill>
                <a:latin typeface="Arial"/>
                <a:cs typeface="Arial"/>
              </a:rPr>
              <a:t>3</a:t>
            </a:r>
            <a:endParaRPr sz="1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34644" y="5775821"/>
            <a:ext cx="3000375" cy="92583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655"/>
              </a:spcBef>
              <a:tabLst>
                <a:tab pos="867410" algn="l"/>
                <a:tab pos="1445260" algn="l"/>
                <a:tab pos="2802890" algn="l"/>
              </a:tabLst>
            </a:pPr>
            <a:r>
              <a:rPr sz="3000" baseline="2777" dirty="0">
                <a:latin typeface="Arial"/>
                <a:cs typeface="Arial"/>
              </a:rPr>
              <a:t>O	M	Q	</a:t>
            </a:r>
            <a:r>
              <a:rPr sz="2000" dirty="0"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Arial"/>
                <a:cs typeface="Arial"/>
              </a:rPr>
              <a:t>Substitution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Effect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85267" rIns="0" bIns="0" rtlCol="0">
            <a:spAutoFit/>
          </a:bodyPr>
          <a:lstStyle/>
          <a:p>
            <a:pPr marL="3314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According to Hicks </a:t>
            </a:r>
            <a:r>
              <a:rPr dirty="0"/>
              <a:t>Constant  </a:t>
            </a:r>
            <a:r>
              <a:rPr spc="-5" dirty="0"/>
              <a:t>real income means </a:t>
            </a:r>
            <a:r>
              <a:rPr dirty="0"/>
              <a:t>that  </a:t>
            </a:r>
            <a:r>
              <a:rPr spc="-5" dirty="0"/>
              <a:t>consumer will remain on same  indifference curve as </a:t>
            </a:r>
            <a:r>
              <a:rPr dirty="0"/>
              <a:t>before  </a:t>
            </a:r>
            <a:r>
              <a:rPr spc="-5" dirty="0"/>
              <a:t>the change in</a:t>
            </a:r>
            <a:r>
              <a:rPr spc="10" dirty="0"/>
              <a:t> </a:t>
            </a:r>
            <a:r>
              <a:rPr dirty="0"/>
              <a:t>price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5200" y="368300"/>
            <a:ext cx="4190491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HICKS</a:t>
            </a:r>
            <a:r>
              <a:rPr spc="-90" dirty="0"/>
              <a:t> </a:t>
            </a:r>
            <a:r>
              <a:rPr dirty="0"/>
              <a:t>MEASURE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020762" y="2114550"/>
            <a:ext cx="3931285" cy="3713479"/>
            <a:chOff x="1020762" y="2114550"/>
            <a:chExt cx="3931285" cy="3713479"/>
          </a:xfrm>
        </p:grpSpPr>
        <p:sp>
          <p:nvSpPr>
            <p:cNvPr id="7" name="object 7"/>
            <p:cNvSpPr/>
            <p:nvPr/>
          </p:nvSpPr>
          <p:spPr>
            <a:xfrm>
              <a:off x="1042987" y="2133600"/>
              <a:ext cx="3890010" cy="3667125"/>
            </a:xfrm>
            <a:custGeom>
              <a:avLst/>
              <a:gdLst/>
              <a:ahLst/>
              <a:cxnLst/>
              <a:rect l="l" t="t" r="r" b="b"/>
              <a:pathLst>
                <a:path w="3890010" h="3667125">
                  <a:moveTo>
                    <a:pt x="32715" y="0"/>
                  </a:moveTo>
                  <a:lnTo>
                    <a:pt x="32715" y="3667125"/>
                  </a:lnTo>
                </a:path>
                <a:path w="3890010" h="3667125">
                  <a:moveTo>
                    <a:pt x="0" y="3633406"/>
                  </a:moveTo>
                  <a:lnTo>
                    <a:pt x="3889438" y="3633406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42987" y="2708275"/>
              <a:ext cx="3674110" cy="3025775"/>
            </a:xfrm>
            <a:custGeom>
              <a:avLst/>
              <a:gdLst/>
              <a:ahLst/>
              <a:cxnLst/>
              <a:rect l="l" t="t" r="r" b="b"/>
              <a:pathLst>
                <a:path w="3674110" h="3025775">
                  <a:moveTo>
                    <a:pt x="0" y="0"/>
                  </a:moveTo>
                  <a:lnTo>
                    <a:pt x="3673538" y="3025775"/>
                  </a:lnTo>
                </a:path>
              </a:pathLst>
            </a:custGeom>
            <a:ln w="444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2987" y="2708275"/>
              <a:ext cx="1729105" cy="3097530"/>
            </a:xfrm>
            <a:custGeom>
              <a:avLst/>
              <a:gdLst/>
              <a:ahLst/>
              <a:cxnLst/>
              <a:rect l="l" t="t" r="r" b="b"/>
              <a:pathLst>
                <a:path w="1729105" h="3097529">
                  <a:moveTo>
                    <a:pt x="0" y="0"/>
                  </a:moveTo>
                  <a:lnTo>
                    <a:pt x="1728787" y="3097212"/>
                  </a:lnTo>
                </a:path>
              </a:pathLst>
            </a:custGeom>
            <a:ln w="4445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39847" y="3126358"/>
              <a:ext cx="2069464" cy="1976120"/>
            </a:xfrm>
            <a:custGeom>
              <a:avLst/>
              <a:gdLst/>
              <a:ahLst/>
              <a:cxnLst/>
              <a:rect l="l" t="t" r="r" b="b"/>
              <a:pathLst>
                <a:path w="2069464" h="1976120">
                  <a:moveTo>
                    <a:pt x="2068956" y="1975865"/>
                  </a:moveTo>
                  <a:lnTo>
                    <a:pt x="2016866" y="1957697"/>
                  </a:lnTo>
                  <a:lnTo>
                    <a:pt x="1965255" y="1938933"/>
                  </a:lnTo>
                  <a:lnTo>
                    <a:pt x="1914130" y="1919581"/>
                  </a:lnTo>
                  <a:lnTo>
                    <a:pt x="1863497" y="1899646"/>
                  </a:lnTo>
                  <a:lnTo>
                    <a:pt x="1813363" y="1879135"/>
                  </a:lnTo>
                  <a:lnTo>
                    <a:pt x="1763734" y="1858054"/>
                  </a:lnTo>
                  <a:lnTo>
                    <a:pt x="1714616" y="1836409"/>
                  </a:lnTo>
                  <a:lnTo>
                    <a:pt x="1666017" y="1814206"/>
                  </a:lnTo>
                  <a:lnTo>
                    <a:pt x="1617942" y="1791451"/>
                  </a:lnTo>
                  <a:lnTo>
                    <a:pt x="1570398" y="1768151"/>
                  </a:lnTo>
                  <a:lnTo>
                    <a:pt x="1523391" y="1744311"/>
                  </a:lnTo>
                  <a:lnTo>
                    <a:pt x="1476928" y="1719937"/>
                  </a:lnTo>
                  <a:lnTo>
                    <a:pt x="1431015" y="1695037"/>
                  </a:lnTo>
                  <a:lnTo>
                    <a:pt x="1385658" y="1669615"/>
                  </a:lnTo>
                  <a:lnTo>
                    <a:pt x="1340865" y="1643679"/>
                  </a:lnTo>
                  <a:lnTo>
                    <a:pt x="1296640" y="1617233"/>
                  </a:lnTo>
                  <a:lnTo>
                    <a:pt x="1252992" y="1590285"/>
                  </a:lnTo>
                  <a:lnTo>
                    <a:pt x="1209926" y="1562840"/>
                  </a:lnTo>
                  <a:lnTo>
                    <a:pt x="1167449" y="1534905"/>
                  </a:lnTo>
                  <a:lnTo>
                    <a:pt x="1125566" y="1506486"/>
                  </a:lnTo>
                  <a:lnTo>
                    <a:pt x="1084285" y="1477588"/>
                  </a:lnTo>
                  <a:lnTo>
                    <a:pt x="1043612" y="1448219"/>
                  </a:lnTo>
                  <a:lnTo>
                    <a:pt x="1003554" y="1418383"/>
                  </a:lnTo>
                  <a:lnTo>
                    <a:pt x="964116" y="1388088"/>
                  </a:lnTo>
                  <a:lnTo>
                    <a:pt x="925305" y="1357339"/>
                  </a:lnTo>
                  <a:lnTo>
                    <a:pt x="887128" y="1326142"/>
                  </a:lnTo>
                  <a:lnTo>
                    <a:pt x="849591" y="1294505"/>
                  </a:lnTo>
                  <a:lnTo>
                    <a:pt x="812700" y="1262432"/>
                  </a:lnTo>
                  <a:lnTo>
                    <a:pt x="776462" y="1229929"/>
                  </a:lnTo>
                  <a:lnTo>
                    <a:pt x="740884" y="1197004"/>
                  </a:lnTo>
                  <a:lnTo>
                    <a:pt x="705971" y="1163662"/>
                  </a:lnTo>
                  <a:lnTo>
                    <a:pt x="671730" y="1129910"/>
                  </a:lnTo>
                  <a:lnTo>
                    <a:pt x="638168" y="1095753"/>
                  </a:lnTo>
                  <a:lnTo>
                    <a:pt x="605291" y="1061197"/>
                  </a:lnTo>
                  <a:lnTo>
                    <a:pt x="573106" y="1026249"/>
                  </a:lnTo>
                  <a:lnTo>
                    <a:pt x="541618" y="990915"/>
                  </a:lnTo>
                  <a:lnTo>
                    <a:pt x="510834" y="955201"/>
                  </a:lnTo>
                  <a:lnTo>
                    <a:pt x="480761" y="919113"/>
                  </a:lnTo>
                  <a:lnTo>
                    <a:pt x="451405" y="882657"/>
                  </a:lnTo>
                  <a:lnTo>
                    <a:pt x="422773" y="845840"/>
                  </a:lnTo>
                  <a:lnTo>
                    <a:pt x="394871" y="808667"/>
                  </a:lnTo>
                  <a:lnTo>
                    <a:pt x="367705" y="771144"/>
                  </a:lnTo>
                  <a:lnTo>
                    <a:pt x="341281" y="733279"/>
                  </a:lnTo>
                  <a:lnTo>
                    <a:pt x="315607" y="695076"/>
                  </a:lnTo>
                  <a:lnTo>
                    <a:pt x="290689" y="656543"/>
                  </a:lnTo>
                  <a:lnTo>
                    <a:pt x="266533" y="617684"/>
                  </a:lnTo>
                  <a:lnTo>
                    <a:pt x="243145" y="578507"/>
                  </a:lnTo>
                  <a:lnTo>
                    <a:pt x="220532" y="539018"/>
                  </a:lnTo>
                  <a:lnTo>
                    <a:pt x="198700" y="499222"/>
                  </a:lnTo>
                  <a:lnTo>
                    <a:pt x="177656" y="459125"/>
                  </a:lnTo>
                  <a:lnTo>
                    <a:pt x="157406" y="418735"/>
                  </a:lnTo>
                  <a:lnTo>
                    <a:pt x="137957" y="378056"/>
                  </a:lnTo>
                  <a:lnTo>
                    <a:pt x="119315" y="337096"/>
                  </a:lnTo>
                  <a:lnTo>
                    <a:pt x="101486" y="295859"/>
                  </a:lnTo>
                  <a:lnTo>
                    <a:pt x="84477" y="254353"/>
                  </a:lnTo>
                  <a:lnTo>
                    <a:pt x="68294" y="212584"/>
                  </a:lnTo>
                  <a:lnTo>
                    <a:pt x="52944" y="170557"/>
                  </a:lnTo>
                  <a:lnTo>
                    <a:pt x="38433" y="128279"/>
                  </a:lnTo>
                  <a:lnTo>
                    <a:pt x="24768" y="85756"/>
                  </a:lnTo>
                  <a:lnTo>
                    <a:pt x="11955" y="42994"/>
                  </a:lnTo>
                  <a:lnTo>
                    <a:pt x="0" y="0"/>
                  </a:lnTo>
                </a:path>
              </a:pathLst>
            </a:custGeom>
            <a:ln w="44450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95625" y="4352925"/>
              <a:ext cx="193675" cy="2127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79575" y="3921125"/>
              <a:ext cx="168275" cy="2080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42987" y="3500500"/>
              <a:ext cx="2665730" cy="2233930"/>
            </a:xfrm>
            <a:custGeom>
              <a:avLst/>
              <a:gdLst/>
              <a:ahLst/>
              <a:cxnLst/>
              <a:rect l="l" t="t" r="r" b="b"/>
              <a:pathLst>
                <a:path w="2665729" h="2233929">
                  <a:moveTo>
                    <a:pt x="0" y="0"/>
                  </a:moveTo>
                  <a:lnTo>
                    <a:pt x="2665412" y="2233549"/>
                  </a:lnTo>
                </a:path>
              </a:pathLst>
            </a:custGeom>
            <a:ln w="38100">
              <a:solidFill>
                <a:srgbClr val="A400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27275" y="4495800"/>
              <a:ext cx="169925" cy="241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16012" y="4054475"/>
              <a:ext cx="648335" cy="1746250"/>
            </a:xfrm>
            <a:custGeom>
              <a:avLst/>
              <a:gdLst/>
              <a:ahLst/>
              <a:cxnLst/>
              <a:rect l="l" t="t" r="r" b="b"/>
              <a:pathLst>
                <a:path w="648335" h="1746250">
                  <a:moveTo>
                    <a:pt x="576262" y="0"/>
                  </a:moveTo>
                  <a:lnTo>
                    <a:pt x="0" y="0"/>
                  </a:lnTo>
                </a:path>
                <a:path w="648335" h="1746250">
                  <a:moveTo>
                    <a:pt x="647763" y="1746250"/>
                  </a:moveTo>
                  <a:lnTo>
                    <a:pt x="647763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800600" y="6019800"/>
            <a:ext cx="1032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Ap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543" y="3971566"/>
            <a:ext cx="419100" cy="12103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spc="-5" dirty="0">
                <a:latin typeface="Times New Roman"/>
                <a:cs typeface="Times New Roman"/>
              </a:rPr>
              <a:t>Oranges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0376" y="2497963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97860" y="5274691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74285" y="5741923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79930" y="4068317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4510" y="3895090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41879" y="3995165"/>
            <a:ext cx="1809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16012" y="4581525"/>
            <a:ext cx="1369060" cy="1219200"/>
          </a:xfrm>
          <a:custGeom>
            <a:avLst/>
            <a:gdLst/>
            <a:ahLst/>
            <a:cxnLst/>
            <a:rect l="l" t="t" r="r" b="b"/>
            <a:pathLst>
              <a:path w="1369060" h="1219200">
                <a:moveTo>
                  <a:pt x="1296987" y="0"/>
                </a:moveTo>
                <a:lnTo>
                  <a:pt x="0" y="0"/>
                </a:lnTo>
              </a:path>
              <a:path w="1369060" h="1219200">
                <a:moveTo>
                  <a:pt x="1368488" y="1219200"/>
                </a:moveTo>
                <a:lnTo>
                  <a:pt x="1296987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30376" y="3701770"/>
            <a:ext cx="209550" cy="873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91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N  P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89607" y="5749544"/>
            <a:ext cx="8013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9915" algn="l"/>
              </a:tabLst>
            </a:pPr>
            <a:r>
              <a:rPr sz="2000" dirty="0">
                <a:latin typeface="Arial"/>
                <a:cs typeface="Arial"/>
              </a:rPr>
              <a:t>M	Q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6660" y="3146806"/>
            <a:ext cx="223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G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46376" y="6146431"/>
            <a:ext cx="678180" cy="179705"/>
          </a:xfrm>
          <a:custGeom>
            <a:avLst/>
            <a:gdLst/>
            <a:ahLst/>
            <a:cxnLst/>
            <a:rect l="l" t="t" r="r" b="b"/>
            <a:pathLst>
              <a:path w="678180" h="179704">
                <a:moveTo>
                  <a:pt x="677672" y="0"/>
                </a:moveTo>
                <a:lnTo>
                  <a:pt x="668147" y="51066"/>
                </a:lnTo>
                <a:lnTo>
                  <a:pt x="644525" y="81495"/>
                </a:lnTo>
                <a:lnTo>
                  <a:pt x="397764" y="90220"/>
                </a:lnTo>
                <a:lnTo>
                  <a:pt x="385191" y="91592"/>
                </a:lnTo>
                <a:lnTo>
                  <a:pt x="351790" y="127787"/>
                </a:lnTo>
                <a:lnTo>
                  <a:pt x="342900" y="179082"/>
                </a:lnTo>
                <a:lnTo>
                  <a:pt x="340233" y="161188"/>
                </a:lnTo>
                <a:lnTo>
                  <a:pt x="323977" y="114515"/>
                </a:lnTo>
                <a:lnTo>
                  <a:pt x="285242" y="89014"/>
                </a:lnTo>
                <a:lnTo>
                  <a:pt x="58547" y="89128"/>
                </a:lnTo>
                <a:lnTo>
                  <a:pt x="47371" y="87172"/>
                </a:lnTo>
                <a:lnTo>
                  <a:pt x="17525" y="62712"/>
                </a:lnTo>
                <a:lnTo>
                  <a:pt x="4445" y="36055"/>
                </a:lnTo>
                <a:lnTo>
                  <a:pt x="0" y="1282"/>
                </a:lnTo>
              </a:path>
            </a:pathLst>
          </a:custGeom>
          <a:ln w="317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05967" y="6364020"/>
            <a:ext cx="28835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Substitution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Effect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28058" y="3082798"/>
            <a:ext cx="2178685" cy="2060575"/>
          </a:xfrm>
          <a:custGeom>
            <a:avLst/>
            <a:gdLst/>
            <a:ahLst/>
            <a:cxnLst/>
            <a:rect l="l" t="t" r="r" b="b"/>
            <a:pathLst>
              <a:path w="2178685" h="2060575">
                <a:moveTo>
                  <a:pt x="2178563" y="2060320"/>
                </a:moveTo>
                <a:lnTo>
                  <a:pt x="2130850" y="2053720"/>
                </a:lnTo>
                <a:lnTo>
                  <a:pt x="2083101" y="2046198"/>
                </a:lnTo>
                <a:lnTo>
                  <a:pt x="2035337" y="2037762"/>
                </a:lnTo>
                <a:lnTo>
                  <a:pt x="1987579" y="2028417"/>
                </a:lnTo>
                <a:lnTo>
                  <a:pt x="1939848" y="2018168"/>
                </a:lnTo>
                <a:lnTo>
                  <a:pt x="1892164" y="2007023"/>
                </a:lnTo>
                <a:lnTo>
                  <a:pt x="1844548" y="1994986"/>
                </a:lnTo>
                <a:lnTo>
                  <a:pt x="1797022" y="1982063"/>
                </a:lnTo>
                <a:lnTo>
                  <a:pt x="1749605" y="1968261"/>
                </a:lnTo>
                <a:lnTo>
                  <a:pt x="1702318" y="1953586"/>
                </a:lnTo>
                <a:lnTo>
                  <a:pt x="1655183" y="1938042"/>
                </a:lnTo>
                <a:lnTo>
                  <a:pt x="1608220" y="1921636"/>
                </a:lnTo>
                <a:lnTo>
                  <a:pt x="1561450" y="1904375"/>
                </a:lnTo>
                <a:lnTo>
                  <a:pt x="1514894" y="1886263"/>
                </a:lnTo>
                <a:lnTo>
                  <a:pt x="1468571" y="1867307"/>
                </a:lnTo>
                <a:lnTo>
                  <a:pt x="1422504" y="1847512"/>
                </a:lnTo>
                <a:lnTo>
                  <a:pt x="1376713" y="1826885"/>
                </a:lnTo>
                <a:lnTo>
                  <a:pt x="1331219" y="1805432"/>
                </a:lnTo>
                <a:lnTo>
                  <a:pt x="1281320" y="1780793"/>
                </a:lnTo>
                <a:lnTo>
                  <a:pt x="1232138" y="1755333"/>
                </a:lnTo>
                <a:lnTo>
                  <a:pt x="1183688" y="1729070"/>
                </a:lnTo>
                <a:lnTo>
                  <a:pt x="1135985" y="1702026"/>
                </a:lnTo>
                <a:lnTo>
                  <a:pt x="1089044" y="1674220"/>
                </a:lnTo>
                <a:lnTo>
                  <a:pt x="1042878" y="1645672"/>
                </a:lnTo>
                <a:lnTo>
                  <a:pt x="997504" y="1616401"/>
                </a:lnTo>
                <a:lnTo>
                  <a:pt x="952936" y="1586429"/>
                </a:lnTo>
                <a:lnTo>
                  <a:pt x="909188" y="1555775"/>
                </a:lnTo>
                <a:lnTo>
                  <a:pt x="866275" y="1524459"/>
                </a:lnTo>
                <a:lnTo>
                  <a:pt x="824213" y="1492501"/>
                </a:lnTo>
                <a:lnTo>
                  <a:pt x="783014" y="1459921"/>
                </a:lnTo>
                <a:lnTo>
                  <a:pt x="742696" y="1426739"/>
                </a:lnTo>
                <a:lnTo>
                  <a:pt x="703271" y="1392975"/>
                </a:lnTo>
                <a:lnTo>
                  <a:pt x="664755" y="1358649"/>
                </a:lnTo>
                <a:lnTo>
                  <a:pt x="627163" y="1323781"/>
                </a:lnTo>
                <a:lnTo>
                  <a:pt x="590509" y="1288391"/>
                </a:lnTo>
                <a:lnTo>
                  <a:pt x="554809" y="1252499"/>
                </a:lnTo>
                <a:lnTo>
                  <a:pt x="520076" y="1216125"/>
                </a:lnTo>
                <a:lnTo>
                  <a:pt x="486325" y="1179289"/>
                </a:lnTo>
                <a:lnTo>
                  <a:pt x="453572" y="1142012"/>
                </a:lnTo>
                <a:lnTo>
                  <a:pt x="421830" y="1104312"/>
                </a:lnTo>
                <a:lnTo>
                  <a:pt x="391116" y="1066210"/>
                </a:lnTo>
                <a:lnTo>
                  <a:pt x="361442" y="1027727"/>
                </a:lnTo>
                <a:lnTo>
                  <a:pt x="332825" y="988881"/>
                </a:lnTo>
                <a:lnTo>
                  <a:pt x="305279" y="949693"/>
                </a:lnTo>
                <a:lnTo>
                  <a:pt x="278818" y="910184"/>
                </a:lnTo>
                <a:lnTo>
                  <a:pt x="253458" y="870372"/>
                </a:lnTo>
                <a:lnTo>
                  <a:pt x="229213" y="830279"/>
                </a:lnTo>
                <a:lnTo>
                  <a:pt x="206097" y="789923"/>
                </a:lnTo>
                <a:lnTo>
                  <a:pt x="184126" y="749326"/>
                </a:lnTo>
                <a:lnTo>
                  <a:pt x="163314" y="708507"/>
                </a:lnTo>
                <a:lnTo>
                  <a:pt x="143676" y="667485"/>
                </a:lnTo>
                <a:lnTo>
                  <a:pt x="125227" y="626282"/>
                </a:lnTo>
                <a:lnTo>
                  <a:pt x="107981" y="584917"/>
                </a:lnTo>
                <a:lnTo>
                  <a:pt x="91954" y="543410"/>
                </a:lnTo>
                <a:lnTo>
                  <a:pt x="77159" y="501781"/>
                </a:lnTo>
                <a:lnTo>
                  <a:pt x="63612" y="460050"/>
                </a:lnTo>
                <a:lnTo>
                  <a:pt x="51327" y="418237"/>
                </a:lnTo>
                <a:lnTo>
                  <a:pt x="40320" y="376362"/>
                </a:lnTo>
                <a:lnTo>
                  <a:pt x="30604" y="334445"/>
                </a:lnTo>
                <a:lnTo>
                  <a:pt x="22194" y="292506"/>
                </a:lnTo>
                <a:lnTo>
                  <a:pt x="15106" y="250565"/>
                </a:lnTo>
                <a:lnTo>
                  <a:pt x="9354" y="208642"/>
                </a:lnTo>
                <a:lnTo>
                  <a:pt x="4952" y="166758"/>
                </a:lnTo>
                <a:lnTo>
                  <a:pt x="1916" y="124931"/>
                </a:lnTo>
                <a:lnTo>
                  <a:pt x="260" y="83183"/>
                </a:lnTo>
                <a:lnTo>
                  <a:pt x="0" y="41532"/>
                </a:lnTo>
                <a:lnTo>
                  <a:pt x="1148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436109" y="4966842"/>
            <a:ext cx="30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3333CC"/>
                </a:solidFill>
                <a:latin typeface="Arial"/>
                <a:cs typeface="Arial"/>
              </a:rPr>
              <a:t>I</a:t>
            </a:r>
            <a:r>
              <a:rPr sz="2775" b="1" spc="7" baseline="-21021" dirty="0">
                <a:solidFill>
                  <a:srgbClr val="3333CC"/>
                </a:solidFill>
                <a:latin typeface="Arial"/>
                <a:cs typeface="Arial"/>
              </a:rPr>
              <a:t>2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15511" y="5109717"/>
            <a:ext cx="30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latin typeface="Arial"/>
                <a:cs typeface="Arial"/>
              </a:rPr>
              <a:t>I</a:t>
            </a:r>
            <a:r>
              <a:rPr sz="2775" b="1" spc="7" baseline="-21021" dirty="0">
                <a:latin typeface="Arial"/>
                <a:cs typeface="Arial"/>
              </a:rPr>
              <a:t>1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68755" y="5769660"/>
            <a:ext cx="28657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68905" algn="l"/>
              </a:tabLst>
            </a:pPr>
            <a:r>
              <a:rPr sz="3000" spc="7" baseline="1388" dirty="0">
                <a:latin typeface="Arial"/>
                <a:cs typeface="Arial"/>
              </a:rPr>
              <a:t>O	</a:t>
            </a:r>
            <a:r>
              <a:rPr sz="2000" dirty="0"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2600" y="139953"/>
            <a:ext cx="6561328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495300" marR="5080" indent="-483234">
              <a:lnSpc>
                <a:spcPts val="3460"/>
              </a:lnSpc>
              <a:spcBef>
                <a:spcPts val="535"/>
              </a:spcBef>
            </a:pPr>
            <a:r>
              <a:rPr dirty="0"/>
              <a:t>EFFECT OF CHANGE</a:t>
            </a:r>
            <a:r>
              <a:rPr spc="-140" dirty="0"/>
              <a:t> </a:t>
            </a:r>
            <a:r>
              <a:rPr dirty="0"/>
              <a:t>IN  PRICE OF A</a:t>
            </a:r>
            <a:r>
              <a:rPr spc="-70" dirty="0"/>
              <a:t> </a:t>
            </a:r>
            <a:r>
              <a:rPr dirty="0"/>
              <a:t>GOOD</a:t>
            </a:r>
          </a:p>
        </p:txBody>
      </p:sp>
      <p:sp>
        <p:nvSpPr>
          <p:cNvPr id="4" name="object 4"/>
          <p:cNvSpPr/>
          <p:nvPr/>
        </p:nvSpPr>
        <p:spPr>
          <a:xfrm>
            <a:off x="3830701" y="3500501"/>
            <a:ext cx="5062855" cy="2305050"/>
          </a:xfrm>
          <a:custGeom>
            <a:avLst/>
            <a:gdLst/>
            <a:ahLst/>
            <a:cxnLst/>
            <a:rect l="l" t="t" r="r" b="b"/>
            <a:pathLst>
              <a:path w="5062855" h="2305050">
                <a:moveTo>
                  <a:pt x="885825" y="0"/>
                </a:moveTo>
                <a:lnTo>
                  <a:pt x="1581912" y="0"/>
                </a:lnTo>
                <a:lnTo>
                  <a:pt x="2626106" y="0"/>
                </a:lnTo>
                <a:lnTo>
                  <a:pt x="5062474" y="0"/>
                </a:lnTo>
                <a:lnTo>
                  <a:pt x="5062474" y="1344549"/>
                </a:lnTo>
                <a:lnTo>
                  <a:pt x="5062474" y="1920875"/>
                </a:lnTo>
                <a:lnTo>
                  <a:pt x="5062474" y="2304986"/>
                </a:lnTo>
                <a:lnTo>
                  <a:pt x="2626106" y="2304986"/>
                </a:lnTo>
                <a:lnTo>
                  <a:pt x="1581912" y="2304986"/>
                </a:lnTo>
                <a:lnTo>
                  <a:pt x="885825" y="2304986"/>
                </a:lnTo>
                <a:lnTo>
                  <a:pt x="885825" y="1920875"/>
                </a:lnTo>
                <a:lnTo>
                  <a:pt x="0" y="2255799"/>
                </a:lnTo>
                <a:lnTo>
                  <a:pt x="885825" y="1344549"/>
                </a:lnTo>
                <a:lnTo>
                  <a:pt x="885825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795773" y="3526663"/>
            <a:ext cx="3985895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If price of Apples </a:t>
            </a:r>
            <a:r>
              <a:rPr sz="2400" b="1" spc="-10" dirty="0">
                <a:latin typeface="Liberation Sans Narrow"/>
                <a:cs typeface="Liberation Sans Narrow"/>
              </a:rPr>
              <a:t>decreases  </a:t>
            </a:r>
            <a:r>
              <a:rPr sz="2400" b="1" spc="-5" dirty="0">
                <a:latin typeface="Liberation Sans Narrow"/>
                <a:cs typeface="Liberation Sans Narrow"/>
              </a:rPr>
              <a:t>from Rs. 6 per unit to Rs. 4  per unit, then </a:t>
            </a:r>
            <a:r>
              <a:rPr sz="2400" b="1" dirty="0">
                <a:latin typeface="Liberation Sans Narrow"/>
                <a:cs typeface="Liberation Sans Narrow"/>
              </a:rPr>
              <a:t>for </a:t>
            </a:r>
            <a:r>
              <a:rPr sz="2400" b="1" spc="-5" dirty="0">
                <a:latin typeface="Liberation Sans Narrow"/>
                <a:cs typeface="Liberation Sans Narrow"/>
              </a:rPr>
              <a:t>a </a:t>
            </a: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budget</a:t>
            </a:r>
            <a:r>
              <a:rPr sz="2400" b="1" spc="-7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of  Rs. </a:t>
            </a:r>
            <a:r>
              <a:rPr sz="24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24, </a:t>
            </a:r>
            <a:r>
              <a:rPr sz="2400" b="1" spc="-5" dirty="0">
                <a:latin typeface="Liberation Sans Narrow"/>
                <a:cs typeface="Liberation Sans Narrow"/>
              </a:rPr>
              <a:t>price </a:t>
            </a:r>
            <a:r>
              <a:rPr sz="2400" b="1" spc="-10" dirty="0">
                <a:latin typeface="Liberation Sans Narrow"/>
                <a:cs typeface="Liberation Sans Narrow"/>
              </a:rPr>
              <a:t>line will</a:t>
            </a:r>
            <a:r>
              <a:rPr sz="2400" b="1" spc="5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shift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6800" y="5334000"/>
            <a:ext cx="3891028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outward to</a:t>
            </a:r>
            <a:r>
              <a:rPr sz="2400" b="1" spc="-105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L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29400" y="5410200"/>
            <a:ext cx="133985" cy="311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10" dirty="0">
                <a:latin typeface="Liberation Sans Narrow"/>
                <a:cs typeface="Liberation Sans Narrow"/>
              </a:rPr>
              <a:t>2</a:t>
            </a:r>
            <a:endParaRPr sz="1850">
              <a:latin typeface="Liberation Sans Narrow"/>
              <a:cs typeface="Liberation Sans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33601" y="1557400"/>
            <a:ext cx="7186930" cy="3432175"/>
          </a:xfrm>
          <a:custGeom>
            <a:avLst/>
            <a:gdLst/>
            <a:ahLst/>
            <a:cxnLst/>
            <a:rect l="l" t="t" r="r" b="b"/>
            <a:pathLst>
              <a:path w="7186930" h="3432175">
                <a:moveTo>
                  <a:pt x="1066800" y="0"/>
                </a:moveTo>
                <a:lnTo>
                  <a:pt x="2086737" y="0"/>
                </a:lnTo>
                <a:lnTo>
                  <a:pt x="3616706" y="0"/>
                </a:lnTo>
                <a:lnTo>
                  <a:pt x="7186549" y="0"/>
                </a:lnTo>
                <a:lnTo>
                  <a:pt x="7186549" y="839851"/>
                </a:lnTo>
                <a:lnTo>
                  <a:pt x="7186549" y="1199769"/>
                </a:lnTo>
                <a:lnTo>
                  <a:pt x="7186549" y="1439799"/>
                </a:lnTo>
                <a:lnTo>
                  <a:pt x="3616706" y="1439799"/>
                </a:lnTo>
                <a:lnTo>
                  <a:pt x="0" y="3432175"/>
                </a:lnTo>
                <a:lnTo>
                  <a:pt x="2086737" y="1439799"/>
                </a:lnTo>
                <a:lnTo>
                  <a:pt x="1066800" y="1439799"/>
                </a:lnTo>
                <a:lnTo>
                  <a:pt x="1066800" y="1199769"/>
                </a:lnTo>
                <a:lnTo>
                  <a:pt x="1066800" y="839851"/>
                </a:lnTo>
                <a:lnTo>
                  <a:pt x="106680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54122" y="1582876"/>
            <a:ext cx="6161278" cy="16126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latin typeface="Liberation Sans Narrow"/>
                <a:cs typeface="Liberation Sans Narrow"/>
              </a:rPr>
              <a:t>If price of Apples </a:t>
            </a:r>
            <a:r>
              <a:rPr sz="2500" b="1" spc="-10" dirty="0">
                <a:latin typeface="Liberation Sans Narrow"/>
                <a:cs typeface="Liberation Sans Narrow"/>
              </a:rPr>
              <a:t>increases </a:t>
            </a:r>
            <a:r>
              <a:rPr sz="2500" b="1" spc="-5" dirty="0">
                <a:latin typeface="Liberation Sans Narrow"/>
                <a:cs typeface="Liberation Sans Narrow"/>
              </a:rPr>
              <a:t>from Rs. 6 per  unit to Rs. 12 per unit, then </a:t>
            </a:r>
            <a:r>
              <a:rPr sz="2500" b="1" dirty="0">
                <a:latin typeface="Liberation Sans Narrow"/>
                <a:cs typeface="Liberation Sans Narrow"/>
              </a:rPr>
              <a:t>for </a:t>
            </a:r>
            <a:r>
              <a:rPr sz="2500" b="1" spc="-5" dirty="0">
                <a:latin typeface="Liberation Sans Narrow"/>
                <a:cs typeface="Liberation Sans Narrow"/>
              </a:rPr>
              <a:t>a </a:t>
            </a:r>
            <a:r>
              <a:rPr sz="25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budget of  Rs. </a:t>
            </a:r>
            <a:r>
              <a:rPr sz="2500" b="1" spc="-1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24, </a:t>
            </a:r>
            <a:r>
              <a:rPr sz="2500" b="1" spc="-5" dirty="0">
                <a:latin typeface="Liberation Sans Narrow"/>
                <a:cs typeface="Liberation Sans Narrow"/>
              </a:rPr>
              <a:t>price </a:t>
            </a:r>
            <a:r>
              <a:rPr sz="2500" b="1" spc="-10" dirty="0">
                <a:latin typeface="Liberation Sans Narrow"/>
                <a:cs typeface="Liberation Sans Narrow"/>
              </a:rPr>
              <a:t>line will </a:t>
            </a:r>
            <a:r>
              <a:rPr sz="2500" b="1" spc="-5" dirty="0">
                <a:latin typeface="Liberation Sans Narrow"/>
                <a:cs typeface="Liberation Sans Narrow"/>
              </a:rPr>
              <a:t>shift </a:t>
            </a:r>
            <a:r>
              <a:rPr sz="2500" b="1" spc="-10" dirty="0">
                <a:latin typeface="Liberation Sans Narrow"/>
                <a:cs typeface="Liberation Sans Narrow"/>
              </a:rPr>
              <a:t>inward </a:t>
            </a:r>
            <a:r>
              <a:rPr sz="2500" b="1" spc="-5" dirty="0">
                <a:latin typeface="Liberation Sans Narrow"/>
                <a:cs typeface="Liberation Sans Narrow"/>
              </a:rPr>
              <a:t>to</a:t>
            </a:r>
            <a:r>
              <a:rPr sz="2500" b="1" spc="15" dirty="0">
                <a:latin typeface="Liberation Sans Narrow"/>
                <a:cs typeface="Liberation Sans Narrow"/>
              </a:rPr>
              <a:t> </a:t>
            </a:r>
            <a:r>
              <a:rPr sz="2500" b="1" spc="10" dirty="0">
                <a:latin typeface="Liberation Sans Narrow"/>
                <a:cs typeface="Liberation Sans Narrow"/>
              </a:rPr>
              <a:t>L</a:t>
            </a:r>
            <a:r>
              <a:rPr sz="2500" b="1" spc="15" baseline="-21021" dirty="0">
                <a:latin typeface="Liberation Sans Narrow"/>
                <a:cs typeface="Liberation Sans Narrow"/>
              </a:rPr>
              <a:t>3</a:t>
            </a:r>
            <a:endParaRPr sz="2500" baseline="-21021">
              <a:latin typeface="Liberation Sans Narrow"/>
              <a:cs typeface="Liberation Sans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9249" y="4066796"/>
            <a:ext cx="155575" cy="311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b="1" spc="-5" dirty="0">
                <a:latin typeface="Arial"/>
                <a:cs typeface="Arial"/>
              </a:rPr>
              <a:t>1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60437" y="2886075"/>
            <a:ext cx="3785235" cy="3463925"/>
            <a:chOff x="960437" y="2886075"/>
            <a:chExt cx="3785235" cy="3463925"/>
          </a:xfrm>
        </p:grpSpPr>
        <p:sp>
          <p:nvSpPr>
            <p:cNvPr id="12" name="object 12"/>
            <p:cNvSpPr/>
            <p:nvPr/>
          </p:nvSpPr>
          <p:spPr>
            <a:xfrm>
              <a:off x="998537" y="2924175"/>
              <a:ext cx="3709035" cy="3384550"/>
            </a:xfrm>
            <a:custGeom>
              <a:avLst/>
              <a:gdLst/>
              <a:ahLst/>
              <a:cxnLst/>
              <a:rect l="l" t="t" r="r" b="b"/>
              <a:pathLst>
                <a:path w="3709035" h="3384550">
                  <a:moveTo>
                    <a:pt x="31203" y="0"/>
                  </a:moveTo>
                  <a:lnTo>
                    <a:pt x="31203" y="3384550"/>
                  </a:lnTo>
                </a:path>
                <a:path w="3709035" h="3384550">
                  <a:moveTo>
                    <a:pt x="0" y="3353422"/>
                  </a:moveTo>
                  <a:lnTo>
                    <a:pt x="3708463" y="3353422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6475" y="3016250"/>
              <a:ext cx="3124200" cy="3321050"/>
            </a:xfrm>
            <a:custGeom>
              <a:avLst/>
              <a:gdLst/>
              <a:ahLst/>
              <a:cxnLst/>
              <a:rect l="l" t="t" r="r" b="b"/>
              <a:pathLst>
                <a:path w="3124200" h="3321050">
                  <a:moveTo>
                    <a:pt x="577850" y="3116262"/>
                  </a:moveTo>
                  <a:lnTo>
                    <a:pt x="577850" y="3321050"/>
                  </a:lnTo>
                </a:path>
                <a:path w="3124200" h="3321050">
                  <a:moveTo>
                    <a:pt x="1182751" y="3116262"/>
                  </a:moveTo>
                  <a:lnTo>
                    <a:pt x="1182751" y="3321050"/>
                  </a:lnTo>
                </a:path>
                <a:path w="3124200" h="3321050">
                  <a:moveTo>
                    <a:pt x="1803400" y="3116262"/>
                  </a:moveTo>
                  <a:lnTo>
                    <a:pt x="1803400" y="3321050"/>
                  </a:lnTo>
                </a:path>
                <a:path w="3124200" h="3321050">
                  <a:moveTo>
                    <a:pt x="2466975" y="3116262"/>
                  </a:moveTo>
                  <a:lnTo>
                    <a:pt x="2466975" y="3321050"/>
                  </a:lnTo>
                </a:path>
                <a:path w="3124200" h="3321050">
                  <a:moveTo>
                    <a:pt x="0" y="779526"/>
                  </a:moveTo>
                  <a:lnTo>
                    <a:pt x="169862" y="779526"/>
                  </a:lnTo>
                </a:path>
                <a:path w="3124200" h="3321050">
                  <a:moveTo>
                    <a:pt x="0" y="1211326"/>
                  </a:moveTo>
                  <a:lnTo>
                    <a:pt x="169862" y="1211326"/>
                  </a:lnTo>
                </a:path>
                <a:path w="3124200" h="3321050">
                  <a:moveTo>
                    <a:pt x="0" y="1656588"/>
                  </a:moveTo>
                  <a:lnTo>
                    <a:pt x="169862" y="1656588"/>
                  </a:lnTo>
                </a:path>
                <a:path w="3124200" h="3321050">
                  <a:moveTo>
                    <a:pt x="0" y="2107438"/>
                  </a:moveTo>
                  <a:lnTo>
                    <a:pt x="169862" y="2107438"/>
                  </a:lnTo>
                </a:path>
                <a:path w="3124200" h="3321050">
                  <a:moveTo>
                    <a:pt x="0" y="2491486"/>
                  </a:moveTo>
                  <a:lnTo>
                    <a:pt x="169862" y="2491486"/>
                  </a:lnTo>
                </a:path>
                <a:path w="3124200" h="3321050">
                  <a:moveTo>
                    <a:pt x="0" y="2940050"/>
                  </a:moveTo>
                  <a:lnTo>
                    <a:pt x="169862" y="2940050"/>
                  </a:lnTo>
                </a:path>
                <a:path w="3124200" h="3321050">
                  <a:moveTo>
                    <a:pt x="25400" y="0"/>
                  </a:moveTo>
                  <a:lnTo>
                    <a:pt x="195262" y="0"/>
                  </a:lnTo>
                </a:path>
                <a:path w="3124200" h="3321050">
                  <a:moveTo>
                    <a:pt x="25400" y="419100"/>
                  </a:moveTo>
                  <a:lnTo>
                    <a:pt x="195262" y="419100"/>
                  </a:lnTo>
                </a:path>
                <a:path w="3124200" h="3321050">
                  <a:moveTo>
                    <a:pt x="3124200" y="3087687"/>
                  </a:moveTo>
                  <a:lnTo>
                    <a:pt x="3124200" y="3292475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42987" y="3789425"/>
              <a:ext cx="2449830" cy="2519680"/>
            </a:xfrm>
            <a:custGeom>
              <a:avLst/>
              <a:gdLst/>
              <a:ahLst/>
              <a:cxnLst/>
              <a:rect l="l" t="t" r="r" b="b"/>
              <a:pathLst>
                <a:path w="2449829" h="2519679">
                  <a:moveTo>
                    <a:pt x="0" y="0"/>
                  </a:moveTo>
                  <a:lnTo>
                    <a:pt x="2449512" y="2519299"/>
                  </a:lnTo>
                </a:path>
              </a:pathLst>
            </a:custGeom>
            <a:ln w="57150">
              <a:solidFill>
                <a:srgbClr val="99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16526" y="6092825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42987" y="3789425"/>
              <a:ext cx="3674110" cy="2519680"/>
            </a:xfrm>
            <a:custGeom>
              <a:avLst/>
              <a:gdLst/>
              <a:ahLst/>
              <a:cxnLst/>
              <a:rect l="l" t="t" r="r" b="b"/>
              <a:pathLst>
                <a:path w="3674110" h="2519679">
                  <a:moveTo>
                    <a:pt x="0" y="0"/>
                  </a:moveTo>
                  <a:lnTo>
                    <a:pt x="3673538" y="2519299"/>
                  </a:lnTo>
                </a:path>
              </a:pathLst>
            </a:custGeom>
            <a:ln w="571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27376" y="4443349"/>
              <a:ext cx="720725" cy="498475"/>
            </a:xfrm>
            <a:custGeom>
              <a:avLst/>
              <a:gdLst/>
              <a:ahLst/>
              <a:cxnLst/>
              <a:rect l="l" t="t" r="r" b="b"/>
              <a:pathLst>
                <a:path w="720725" h="498475">
                  <a:moveTo>
                    <a:pt x="720725" y="0"/>
                  </a:moveTo>
                  <a:lnTo>
                    <a:pt x="0" y="0"/>
                  </a:lnTo>
                  <a:lnTo>
                    <a:pt x="0" y="498475"/>
                  </a:lnTo>
                  <a:lnTo>
                    <a:pt x="720725" y="498475"/>
                  </a:lnTo>
                  <a:lnTo>
                    <a:pt x="720725" y="0"/>
                  </a:lnTo>
                  <a:close/>
                </a:path>
              </a:pathLst>
            </a:custGeom>
            <a:solidFill>
              <a:srgbClr val="3366FF">
                <a:alpha val="14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36549" y="2776499"/>
            <a:ext cx="341630" cy="122618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91861" y="6239357"/>
            <a:ext cx="1072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App</a:t>
            </a:r>
            <a:r>
              <a:rPr sz="2800" b="1" dirty="0">
                <a:latin typeface="Times New Roman"/>
                <a:cs typeface="Times New Roman"/>
              </a:rPr>
              <a:t>l</a:t>
            </a:r>
            <a:r>
              <a:rPr sz="2800" b="1" spc="-5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8949" y="4486085"/>
            <a:ext cx="419100" cy="13106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latin typeface="Times New Roman"/>
                <a:cs typeface="Times New Roman"/>
              </a:rPr>
              <a:t>Oran</a:t>
            </a:r>
            <a:r>
              <a:rPr sz="2800" b="1" spc="10" dirty="0">
                <a:latin typeface="Times New Roman"/>
                <a:cs typeface="Times New Roman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48407" y="4491354"/>
            <a:ext cx="4483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latin typeface="Times New Roman"/>
                <a:cs typeface="Times New Roman"/>
              </a:rPr>
              <a:t>L</a:t>
            </a:r>
            <a:r>
              <a:rPr sz="3150" b="1" spc="7" baseline="-21164" dirty="0">
                <a:latin typeface="Times New Roman"/>
                <a:cs typeface="Times New Roman"/>
              </a:rPr>
              <a:t>2</a:t>
            </a:r>
            <a:endParaRPr sz="3150" baseline="-21164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25366" y="5186298"/>
            <a:ext cx="120014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i="1" spc="15" dirty="0">
                <a:solidFill>
                  <a:srgbClr val="3333CC"/>
                </a:solidFill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70859" y="5038471"/>
            <a:ext cx="8858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8625" algn="l"/>
              </a:tabLst>
            </a:pPr>
            <a:r>
              <a:rPr sz="2000" b="1" dirty="0">
                <a:solidFill>
                  <a:srgbClr val="3333CC"/>
                </a:solidFill>
                <a:latin typeface="Arial"/>
                <a:cs typeface="Arial"/>
              </a:rPr>
              <a:t>(</a:t>
            </a:r>
            <a:r>
              <a:rPr sz="2000" b="1" i="1" dirty="0">
                <a:solidFill>
                  <a:srgbClr val="3333CC"/>
                </a:solidFill>
                <a:latin typeface="Arial"/>
                <a:cs typeface="Arial"/>
              </a:rPr>
              <a:t>P	</a:t>
            </a:r>
            <a:r>
              <a:rPr sz="2000" b="1" dirty="0">
                <a:solidFill>
                  <a:srgbClr val="3333CC"/>
                </a:solidFill>
                <a:latin typeface="Arial"/>
                <a:cs typeface="Arial"/>
              </a:rPr>
              <a:t>=</a:t>
            </a:r>
            <a:r>
              <a:rPr sz="2000" b="1" spc="-9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333CC"/>
                </a:solidFill>
                <a:latin typeface="Arial"/>
                <a:cs typeface="Arial"/>
              </a:rPr>
              <a:t>4)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708400" y="5382767"/>
            <a:ext cx="255904" cy="207010"/>
          </a:xfrm>
          <a:custGeom>
            <a:avLst/>
            <a:gdLst/>
            <a:ahLst/>
            <a:cxnLst/>
            <a:rect l="l" t="t" r="r" b="b"/>
            <a:pathLst>
              <a:path w="255904" h="207010">
                <a:moveTo>
                  <a:pt x="35940" y="129539"/>
                </a:moveTo>
                <a:lnTo>
                  <a:pt x="0" y="206819"/>
                </a:lnTo>
                <a:lnTo>
                  <a:pt x="83312" y="189229"/>
                </a:lnTo>
                <a:lnTo>
                  <a:pt x="73837" y="177291"/>
                </a:lnTo>
                <a:lnTo>
                  <a:pt x="57658" y="177291"/>
                </a:lnTo>
                <a:lnTo>
                  <a:pt x="41783" y="157352"/>
                </a:lnTo>
                <a:lnTo>
                  <a:pt x="51736" y="149442"/>
                </a:lnTo>
                <a:lnTo>
                  <a:pt x="35940" y="129539"/>
                </a:lnTo>
                <a:close/>
              </a:path>
              <a:path w="255904" h="207010">
                <a:moveTo>
                  <a:pt x="51736" y="149442"/>
                </a:moveTo>
                <a:lnTo>
                  <a:pt x="41783" y="157352"/>
                </a:lnTo>
                <a:lnTo>
                  <a:pt x="57658" y="177291"/>
                </a:lnTo>
                <a:lnTo>
                  <a:pt x="67577" y="169403"/>
                </a:lnTo>
                <a:lnTo>
                  <a:pt x="51736" y="149442"/>
                </a:lnTo>
                <a:close/>
              </a:path>
              <a:path w="255904" h="207010">
                <a:moveTo>
                  <a:pt x="67577" y="169403"/>
                </a:moveTo>
                <a:lnTo>
                  <a:pt x="57658" y="177291"/>
                </a:lnTo>
                <a:lnTo>
                  <a:pt x="73837" y="177291"/>
                </a:lnTo>
                <a:lnTo>
                  <a:pt x="67577" y="169403"/>
                </a:lnTo>
                <a:close/>
              </a:path>
              <a:path w="255904" h="207010">
                <a:moveTo>
                  <a:pt x="239775" y="0"/>
                </a:moveTo>
                <a:lnTo>
                  <a:pt x="51736" y="149442"/>
                </a:lnTo>
                <a:lnTo>
                  <a:pt x="67577" y="169403"/>
                </a:lnTo>
                <a:lnTo>
                  <a:pt x="255524" y="19938"/>
                </a:lnTo>
                <a:lnTo>
                  <a:pt x="239775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456055" y="5869025"/>
            <a:ext cx="3365500" cy="95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056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33CC"/>
                </a:solidFill>
                <a:latin typeface="Arial"/>
                <a:cs typeface="Arial"/>
              </a:rPr>
              <a:t>(</a:t>
            </a:r>
            <a:r>
              <a:rPr sz="2000" b="1" i="1" dirty="0">
                <a:solidFill>
                  <a:srgbClr val="3333CC"/>
                </a:solidFill>
                <a:latin typeface="Arial"/>
                <a:cs typeface="Arial"/>
              </a:rPr>
              <a:t>P</a:t>
            </a:r>
            <a:r>
              <a:rPr sz="1950" b="1" i="1" baseline="-21367" dirty="0">
                <a:solidFill>
                  <a:srgbClr val="3333CC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3333CC"/>
                </a:solidFill>
                <a:latin typeface="Arial"/>
                <a:cs typeface="Arial"/>
              </a:rPr>
              <a:t>=6)</a:t>
            </a:r>
            <a:endParaRPr sz="2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245"/>
              </a:spcBef>
              <a:tabLst>
                <a:tab pos="579755" algn="l"/>
                <a:tab pos="1202690" algn="l"/>
                <a:tab pos="1901825" algn="l"/>
                <a:tab pos="2600960" algn="l"/>
                <a:tab pos="3146425" algn="l"/>
              </a:tabLst>
            </a:pPr>
            <a:r>
              <a:rPr sz="2200" b="1" spc="-5" dirty="0">
                <a:latin typeface="Arial"/>
                <a:cs typeface="Arial"/>
              </a:rPr>
              <a:t>1	2	3	4	5	6</a:t>
            </a:r>
            <a:endParaRPr sz="22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42987" y="3789426"/>
            <a:ext cx="1226185" cy="2519680"/>
          </a:xfrm>
          <a:custGeom>
            <a:avLst/>
            <a:gdLst/>
            <a:ahLst/>
            <a:cxnLst/>
            <a:rect l="l" t="t" r="r" b="b"/>
            <a:pathLst>
              <a:path w="1226185" h="2519679">
                <a:moveTo>
                  <a:pt x="0" y="0"/>
                </a:moveTo>
                <a:lnTo>
                  <a:pt x="1225613" y="2519299"/>
                </a:lnTo>
              </a:path>
            </a:pathLst>
          </a:custGeom>
          <a:ln w="571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351913" y="5800750"/>
            <a:ext cx="120014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b="1" i="1" spc="15" dirty="0">
                <a:solidFill>
                  <a:srgbClr val="008000"/>
                </a:solidFill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97404" y="5652922"/>
            <a:ext cx="8921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(</a:t>
            </a:r>
            <a:r>
              <a:rPr sz="2000" b="1" i="1" dirty="0">
                <a:solidFill>
                  <a:srgbClr val="008000"/>
                </a:solidFill>
                <a:latin typeface="Arial"/>
                <a:cs typeface="Arial"/>
              </a:rPr>
              <a:t>P</a:t>
            </a:r>
            <a:r>
              <a:rPr sz="2000" b="1" i="1" spc="10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8000"/>
                </a:solidFill>
                <a:latin typeface="Arial"/>
                <a:cs typeface="Arial"/>
              </a:rPr>
              <a:t>=12)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330325" y="5445125"/>
            <a:ext cx="577850" cy="498475"/>
          </a:xfrm>
          <a:custGeom>
            <a:avLst/>
            <a:gdLst/>
            <a:ahLst/>
            <a:cxnLst/>
            <a:rect l="l" t="t" r="r" b="b"/>
            <a:pathLst>
              <a:path w="577850" h="498475">
                <a:moveTo>
                  <a:pt x="577850" y="0"/>
                </a:moveTo>
                <a:lnTo>
                  <a:pt x="0" y="0"/>
                </a:lnTo>
                <a:lnTo>
                  <a:pt x="0" y="498475"/>
                </a:lnTo>
                <a:lnTo>
                  <a:pt x="577850" y="498475"/>
                </a:lnTo>
                <a:lnTo>
                  <a:pt x="577850" y="0"/>
                </a:lnTo>
                <a:close/>
              </a:path>
            </a:pathLst>
          </a:custGeom>
          <a:solidFill>
            <a:srgbClr val="00CC99">
              <a:alpha val="1686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65073" y="3976776"/>
            <a:ext cx="1247775" cy="233934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38100">
              <a:lnSpc>
                <a:spcPts val="254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38100">
              <a:lnSpc>
                <a:spcPts val="3260"/>
              </a:lnSpc>
              <a:tabLst>
                <a:tab pos="824230" algn="l"/>
              </a:tabLst>
            </a:pPr>
            <a:r>
              <a:rPr sz="2200" b="1" spc="-5" dirty="0">
                <a:latin typeface="Arial"/>
                <a:cs typeface="Arial"/>
              </a:rPr>
              <a:t>2	</a:t>
            </a:r>
            <a:r>
              <a:rPr sz="2800" b="1" dirty="0">
                <a:solidFill>
                  <a:srgbClr val="008000"/>
                </a:solidFill>
                <a:latin typeface="Times New Roman"/>
                <a:cs typeface="Times New Roman"/>
              </a:rPr>
              <a:t>L</a:t>
            </a:r>
            <a:r>
              <a:rPr sz="3150" b="1" baseline="-21164" dirty="0">
                <a:solidFill>
                  <a:srgbClr val="008000"/>
                </a:solidFill>
                <a:latin typeface="Times New Roman"/>
                <a:cs typeface="Times New Roman"/>
              </a:rPr>
              <a:t>3</a:t>
            </a:r>
            <a:endParaRPr sz="3150" baseline="-21164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7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908175" y="4946650"/>
            <a:ext cx="576580" cy="498475"/>
          </a:xfrm>
          <a:custGeom>
            <a:avLst/>
            <a:gdLst/>
            <a:ahLst/>
            <a:cxnLst/>
            <a:rect l="l" t="t" r="r" b="b"/>
            <a:pathLst>
              <a:path w="576580" h="498475">
                <a:moveTo>
                  <a:pt x="576262" y="0"/>
                </a:moveTo>
                <a:lnTo>
                  <a:pt x="0" y="0"/>
                </a:lnTo>
                <a:lnTo>
                  <a:pt x="0" y="498475"/>
                </a:lnTo>
                <a:lnTo>
                  <a:pt x="576262" y="498475"/>
                </a:lnTo>
                <a:lnTo>
                  <a:pt x="576262" y="0"/>
                </a:lnTo>
                <a:close/>
              </a:path>
            </a:pathLst>
          </a:custGeom>
          <a:solidFill>
            <a:srgbClr val="993300">
              <a:alpha val="1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054732" y="4994909"/>
            <a:ext cx="262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90952" y="5179314"/>
            <a:ext cx="161290" cy="3511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00" b="1" spc="1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3207511" y="5692279"/>
            <a:ext cx="602615" cy="260985"/>
            <a:chOff x="3207511" y="5692279"/>
            <a:chExt cx="602615" cy="260985"/>
          </a:xfrm>
        </p:grpSpPr>
        <p:sp>
          <p:nvSpPr>
            <p:cNvPr id="37" name="object 37"/>
            <p:cNvSpPr/>
            <p:nvPr/>
          </p:nvSpPr>
          <p:spPr>
            <a:xfrm>
              <a:off x="3229355" y="5714999"/>
              <a:ext cx="580644" cy="2377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13861" y="5698629"/>
              <a:ext cx="555625" cy="219075"/>
            </a:xfrm>
            <a:custGeom>
              <a:avLst/>
              <a:gdLst/>
              <a:ahLst/>
              <a:cxnLst/>
              <a:rect l="l" t="t" r="r" b="b"/>
              <a:pathLst>
                <a:path w="555625" h="219075">
                  <a:moveTo>
                    <a:pt x="399414" y="0"/>
                  </a:moveTo>
                  <a:lnTo>
                    <a:pt x="409193" y="34785"/>
                  </a:lnTo>
                  <a:lnTo>
                    <a:pt x="0" y="149136"/>
                  </a:lnTo>
                  <a:lnTo>
                    <a:pt x="19431" y="218706"/>
                  </a:lnTo>
                  <a:lnTo>
                    <a:pt x="428625" y="104355"/>
                  </a:lnTo>
                  <a:lnTo>
                    <a:pt x="438276" y="139141"/>
                  </a:lnTo>
                  <a:lnTo>
                    <a:pt x="555498" y="31381"/>
                  </a:lnTo>
                  <a:lnTo>
                    <a:pt x="399414" y="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213861" y="5698629"/>
              <a:ext cx="555625" cy="219075"/>
            </a:xfrm>
            <a:custGeom>
              <a:avLst/>
              <a:gdLst/>
              <a:ahLst/>
              <a:cxnLst/>
              <a:rect l="l" t="t" r="r" b="b"/>
              <a:pathLst>
                <a:path w="555625" h="219075">
                  <a:moveTo>
                    <a:pt x="19431" y="218706"/>
                  </a:moveTo>
                  <a:lnTo>
                    <a:pt x="428625" y="104355"/>
                  </a:lnTo>
                  <a:lnTo>
                    <a:pt x="438276" y="139141"/>
                  </a:lnTo>
                  <a:lnTo>
                    <a:pt x="555498" y="31381"/>
                  </a:lnTo>
                  <a:lnTo>
                    <a:pt x="399414" y="0"/>
                  </a:lnTo>
                  <a:lnTo>
                    <a:pt x="409193" y="34785"/>
                  </a:lnTo>
                  <a:lnTo>
                    <a:pt x="0" y="149136"/>
                  </a:lnTo>
                  <a:lnTo>
                    <a:pt x="19431" y="218706"/>
                  </a:lnTo>
                  <a:close/>
                </a:path>
              </a:pathLst>
            </a:custGeom>
            <a:ln w="12700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1694942" y="4887848"/>
            <a:ext cx="464820" cy="266700"/>
            <a:chOff x="1694942" y="4887848"/>
            <a:chExt cx="464820" cy="266700"/>
          </a:xfrm>
        </p:grpSpPr>
        <p:sp>
          <p:nvSpPr>
            <p:cNvPr id="41" name="object 41"/>
            <p:cNvSpPr/>
            <p:nvPr/>
          </p:nvSpPr>
          <p:spPr>
            <a:xfrm>
              <a:off x="1714500" y="4910327"/>
              <a:ext cx="445007" cy="2438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01292" y="4894198"/>
              <a:ext cx="422909" cy="224154"/>
            </a:xfrm>
            <a:custGeom>
              <a:avLst/>
              <a:gdLst/>
              <a:ahLst/>
              <a:cxnLst/>
              <a:rect l="l" t="t" r="r" b="b"/>
              <a:pathLst>
                <a:path w="422910" h="224154">
                  <a:moveTo>
                    <a:pt x="395350" y="0"/>
                  </a:moveTo>
                  <a:lnTo>
                    <a:pt x="88772" y="114426"/>
                  </a:lnTo>
                  <a:lnTo>
                    <a:pt x="75183" y="77977"/>
                  </a:lnTo>
                  <a:lnTo>
                    <a:pt x="0" y="189102"/>
                  </a:lnTo>
                  <a:lnTo>
                    <a:pt x="129539" y="223774"/>
                  </a:lnTo>
                  <a:lnTo>
                    <a:pt x="115950" y="187325"/>
                  </a:lnTo>
                  <a:lnTo>
                    <a:pt x="422656" y="72898"/>
                  </a:lnTo>
                  <a:lnTo>
                    <a:pt x="395350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701292" y="4894198"/>
              <a:ext cx="422909" cy="224154"/>
            </a:xfrm>
            <a:custGeom>
              <a:avLst/>
              <a:gdLst/>
              <a:ahLst/>
              <a:cxnLst/>
              <a:rect l="l" t="t" r="r" b="b"/>
              <a:pathLst>
                <a:path w="422910" h="224154">
                  <a:moveTo>
                    <a:pt x="395350" y="0"/>
                  </a:moveTo>
                  <a:lnTo>
                    <a:pt x="88772" y="114426"/>
                  </a:lnTo>
                  <a:lnTo>
                    <a:pt x="75183" y="77977"/>
                  </a:lnTo>
                  <a:lnTo>
                    <a:pt x="0" y="189102"/>
                  </a:lnTo>
                  <a:lnTo>
                    <a:pt x="129539" y="223774"/>
                  </a:lnTo>
                  <a:lnTo>
                    <a:pt x="115950" y="187325"/>
                  </a:lnTo>
                  <a:lnTo>
                    <a:pt x="422656" y="72898"/>
                  </a:lnTo>
                  <a:lnTo>
                    <a:pt x="395350" y="0"/>
                  </a:lnTo>
                  <a:close/>
                </a:path>
              </a:pathLst>
            </a:custGeom>
            <a:ln w="12700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5359" y="275082"/>
            <a:ext cx="2809241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mtClean="0"/>
              <a:t>OUTLINE</a:t>
            </a:r>
            <a:r>
              <a:rPr lang="en-US" dirty="0" smtClean="0"/>
              <a:t>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74065" y="914400"/>
            <a:ext cx="8183245" cy="47442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28825">
              <a:lnSpc>
                <a:spcPct val="100000"/>
              </a:lnSpc>
              <a:spcBef>
                <a:spcPts val="95"/>
              </a:spcBef>
            </a:pPr>
            <a:r>
              <a:rPr sz="2800" spc="2020" smtClean="0">
                <a:solidFill>
                  <a:srgbClr val="3333CC"/>
                </a:solidFill>
                <a:latin typeface="Wingdings"/>
                <a:cs typeface="Wingdings"/>
              </a:rPr>
              <a:t></a:t>
            </a:r>
            <a:r>
              <a:rPr sz="2800" spc="-220" smtClean="0"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Indifference Curves:</a:t>
            </a:r>
            <a:endParaRPr sz="2800">
              <a:latin typeface="Arial"/>
              <a:cs typeface="Arial"/>
            </a:endParaRPr>
          </a:p>
          <a:p>
            <a:pPr marL="2486025" marR="7239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Definition, Shape, Assumptions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>
                <a:latin typeface="Arial"/>
                <a:cs typeface="Arial"/>
              </a:rPr>
              <a:t>and  </a:t>
            </a:r>
            <a:r>
              <a:rPr sz="2800" spc="-5" smtClean="0">
                <a:latin typeface="Arial"/>
                <a:cs typeface="Arial"/>
              </a:rPr>
              <a:t>Properties.</a:t>
            </a:r>
            <a:endParaRPr sz="2800" smtClean="0">
              <a:latin typeface="Arial"/>
              <a:cs typeface="Arial"/>
            </a:endParaRPr>
          </a:p>
          <a:p>
            <a:pPr marL="2486025" marR="5080" indent="-457200">
              <a:lnSpc>
                <a:spcPct val="100000"/>
              </a:lnSpc>
              <a:spcBef>
                <a:spcPts val="2355"/>
              </a:spcBef>
            </a:pPr>
            <a:r>
              <a:rPr lang="en-US" sz="2800" spc="2020" dirty="0" smtClean="0">
                <a:solidFill>
                  <a:srgbClr val="3333CC"/>
                </a:solidFill>
                <a:latin typeface="Wingdings"/>
                <a:cs typeface="Wingdings"/>
              </a:rPr>
              <a:t></a:t>
            </a:r>
            <a:r>
              <a:rPr sz="2800" b="1" spc="-10" smtClean="0">
                <a:solidFill>
                  <a:srgbClr val="3333CC"/>
                </a:solidFill>
                <a:latin typeface="Arial"/>
                <a:cs typeface="Arial"/>
              </a:rPr>
              <a:t>Budget </a:t>
            </a:r>
            <a:r>
              <a:rPr sz="2800" b="1" spc="-5" smtClean="0">
                <a:solidFill>
                  <a:srgbClr val="3333CC"/>
                </a:solidFill>
                <a:latin typeface="Arial"/>
                <a:cs typeface="Arial"/>
              </a:rPr>
              <a:t>Line: </a:t>
            </a:r>
            <a:r>
              <a:rPr sz="2800" smtClean="0">
                <a:latin typeface="Arial"/>
                <a:cs typeface="Arial"/>
              </a:rPr>
              <a:t>Definition, </a:t>
            </a:r>
            <a:r>
              <a:rPr sz="2800" spc="-5" smtClean="0">
                <a:latin typeface="Arial"/>
                <a:cs typeface="Arial"/>
              </a:rPr>
              <a:t>Shape </a:t>
            </a:r>
            <a:r>
              <a:rPr lang="en-US" sz="2800" spc="-5" dirty="0" smtClean="0">
                <a:latin typeface="Arial"/>
                <a:cs typeface="Arial"/>
              </a:rPr>
              <a:t>and Effect </a:t>
            </a:r>
            <a:r>
              <a:rPr sz="2800" spc="-5" smtClean="0">
                <a:latin typeface="Arial"/>
                <a:cs typeface="Arial"/>
              </a:rPr>
              <a:t>of Price and Income</a:t>
            </a:r>
            <a:r>
              <a:rPr sz="2800" smtClean="0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Changes</a:t>
            </a:r>
            <a:endParaRPr sz="2800" smtClean="0">
              <a:latin typeface="Arial"/>
              <a:cs typeface="Arial"/>
            </a:endParaRPr>
          </a:p>
          <a:p>
            <a:pPr marL="469900" marR="27940" indent="-457200">
              <a:lnSpc>
                <a:spcPct val="100000"/>
              </a:lnSpc>
              <a:spcBef>
                <a:spcPts val="860"/>
              </a:spcBef>
            </a:pPr>
            <a:r>
              <a:rPr sz="2800" spc="4410" smtClean="0">
                <a:solidFill>
                  <a:srgbClr val="3333CC"/>
                </a:solidFill>
                <a:latin typeface="Wingdings"/>
                <a:cs typeface="Wingdings"/>
              </a:rPr>
              <a:t></a:t>
            </a:r>
            <a:r>
              <a:rPr sz="2800" spc="360" smtClean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Consumer Equilibrium: </a:t>
            </a:r>
            <a:r>
              <a:rPr sz="2800" spc="-5" dirty="0">
                <a:latin typeface="Arial"/>
                <a:cs typeface="Arial"/>
              </a:rPr>
              <a:t>Conditions, </a:t>
            </a:r>
            <a:r>
              <a:rPr sz="2800" spc="-5">
                <a:latin typeface="Arial"/>
                <a:cs typeface="Arial"/>
              </a:rPr>
              <a:t>Shifting  </a:t>
            </a:r>
            <a:r>
              <a:rPr lang="en-US" sz="2800" spc="-5" dirty="0" smtClean="0">
                <a:latin typeface="Arial"/>
                <a:cs typeface="Arial"/>
              </a:rPr>
              <a:t>of Equilibrium </a:t>
            </a:r>
            <a:r>
              <a:rPr sz="2800" spc="-5" smtClean="0">
                <a:latin typeface="Arial"/>
                <a:cs typeface="Arial"/>
              </a:rPr>
              <a:t>when </a:t>
            </a:r>
            <a:r>
              <a:rPr sz="2800" dirty="0">
                <a:latin typeface="Arial"/>
                <a:cs typeface="Arial"/>
              </a:rPr>
              <a:t>price and </a:t>
            </a:r>
            <a:r>
              <a:rPr sz="2800" spc="-5" dirty="0">
                <a:latin typeface="Arial"/>
                <a:cs typeface="Arial"/>
              </a:rPr>
              <a:t>Income </a:t>
            </a:r>
            <a:r>
              <a:rPr sz="2800" dirty="0">
                <a:latin typeface="Arial"/>
                <a:cs typeface="Arial"/>
              </a:rPr>
              <a:t>changes  and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decomposition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price </a:t>
            </a:r>
            <a:r>
              <a:rPr sz="2800" spc="-10" dirty="0">
                <a:solidFill>
                  <a:srgbClr val="3333CC"/>
                </a:solidFill>
                <a:latin typeface="Arial"/>
                <a:cs typeface="Arial"/>
              </a:rPr>
              <a:t>effect </a:t>
            </a:r>
            <a:r>
              <a:rPr sz="2800" dirty="0">
                <a:latin typeface="Arial"/>
                <a:cs typeface="Arial"/>
              </a:rPr>
              <a:t>into income  </a:t>
            </a:r>
            <a:r>
              <a:rPr sz="2800" spc="-5" dirty="0">
                <a:latin typeface="Arial"/>
                <a:cs typeface="Arial"/>
              </a:rPr>
              <a:t>and Substitution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effects.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8800" y="66801"/>
            <a:ext cx="6307074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74320" marR="5080" indent="-262255">
              <a:lnSpc>
                <a:spcPts val="3460"/>
              </a:lnSpc>
              <a:spcBef>
                <a:spcPts val="535"/>
              </a:spcBef>
              <a:tabLst>
                <a:tab pos="1742439" algn="l"/>
              </a:tabLst>
            </a:pPr>
            <a:r>
              <a:rPr dirty="0"/>
              <a:t>UNDE</a:t>
            </a:r>
            <a:r>
              <a:rPr spc="5" dirty="0"/>
              <a:t>R</a:t>
            </a:r>
            <a:r>
              <a:rPr dirty="0"/>
              <a:t>STANDING  PRICE	EFFECT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2362200"/>
            <a:ext cx="6409055" cy="3921125"/>
            <a:chOff x="34925" y="2403475"/>
            <a:chExt cx="6409055" cy="4454525"/>
          </a:xfrm>
        </p:grpSpPr>
        <p:sp>
          <p:nvSpPr>
            <p:cNvPr id="5" name="object 5"/>
            <p:cNvSpPr/>
            <p:nvPr/>
          </p:nvSpPr>
          <p:spPr>
            <a:xfrm>
              <a:off x="34925" y="2403475"/>
              <a:ext cx="6408801" cy="44545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99183" y="3471417"/>
              <a:ext cx="3349625" cy="2832100"/>
            </a:xfrm>
            <a:custGeom>
              <a:avLst/>
              <a:gdLst/>
              <a:ahLst/>
              <a:cxnLst/>
              <a:rect l="l" t="t" r="r" b="b"/>
              <a:pathLst>
                <a:path w="3349625" h="2832100">
                  <a:moveTo>
                    <a:pt x="3349625" y="2348357"/>
                  </a:moveTo>
                  <a:lnTo>
                    <a:pt x="3297935" y="2340084"/>
                  </a:lnTo>
                  <a:lnTo>
                    <a:pt x="3246542" y="2331132"/>
                  </a:lnTo>
                  <a:lnTo>
                    <a:pt x="3195451" y="2321504"/>
                  </a:lnTo>
                  <a:lnTo>
                    <a:pt x="3144668" y="2311207"/>
                  </a:lnTo>
                  <a:lnTo>
                    <a:pt x="3094201" y="2300247"/>
                  </a:lnTo>
                  <a:lnTo>
                    <a:pt x="3044055" y="2288629"/>
                  </a:lnTo>
                  <a:lnTo>
                    <a:pt x="2994238" y="2276359"/>
                  </a:lnTo>
                  <a:lnTo>
                    <a:pt x="2944754" y="2263442"/>
                  </a:lnTo>
                  <a:lnTo>
                    <a:pt x="2895612" y="2249884"/>
                  </a:lnTo>
                  <a:lnTo>
                    <a:pt x="2846817" y="2235690"/>
                  </a:lnTo>
                  <a:lnTo>
                    <a:pt x="2798375" y="2220867"/>
                  </a:lnTo>
                  <a:lnTo>
                    <a:pt x="2750294" y="2205420"/>
                  </a:lnTo>
                  <a:lnTo>
                    <a:pt x="2702579" y="2189355"/>
                  </a:lnTo>
                  <a:lnTo>
                    <a:pt x="2655237" y="2172676"/>
                  </a:lnTo>
                  <a:lnTo>
                    <a:pt x="2608275" y="2155391"/>
                  </a:lnTo>
                  <a:lnTo>
                    <a:pt x="2561698" y="2137504"/>
                  </a:lnTo>
                  <a:lnTo>
                    <a:pt x="2515514" y="2119022"/>
                  </a:lnTo>
                  <a:lnTo>
                    <a:pt x="2469728" y="2099949"/>
                  </a:lnTo>
                  <a:lnTo>
                    <a:pt x="2424347" y="2080291"/>
                  </a:lnTo>
                  <a:lnTo>
                    <a:pt x="2379378" y="2060055"/>
                  </a:lnTo>
                  <a:lnTo>
                    <a:pt x="2334827" y="2039246"/>
                  </a:lnTo>
                  <a:lnTo>
                    <a:pt x="2290700" y="2017869"/>
                  </a:lnTo>
                  <a:lnTo>
                    <a:pt x="2247004" y="1995930"/>
                  </a:lnTo>
                  <a:lnTo>
                    <a:pt x="2203745" y="1973434"/>
                  </a:lnTo>
                  <a:lnTo>
                    <a:pt x="2160930" y="1950388"/>
                  </a:lnTo>
                  <a:lnTo>
                    <a:pt x="2118565" y="1926797"/>
                  </a:lnTo>
                  <a:lnTo>
                    <a:pt x="2076656" y="1902667"/>
                  </a:lnTo>
                  <a:lnTo>
                    <a:pt x="2035211" y="1878003"/>
                  </a:lnTo>
                  <a:lnTo>
                    <a:pt x="1994234" y="1852811"/>
                  </a:lnTo>
                  <a:lnTo>
                    <a:pt x="1953734" y="1827096"/>
                  </a:lnTo>
                  <a:lnTo>
                    <a:pt x="1913715" y="1800865"/>
                  </a:lnTo>
                  <a:lnTo>
                    <a:pt x="1874185" y="1774122"/>
                  </a:lnTo>
                  <a:lnTo>
                    <a:pt x="1835150" y="1746874"/>
                  </a:lnTo>
                  <a:lnTo>
                    <a:pt x="1796617" y="1719126"/>
                  </a:lnTo>
                  <a:lnTo>
                    <a:pt x="1758592" y="1690884"/>
                  </a:lnTo>
                  <a:lnTo>
                    <a:pt x="1721081" y="1662153"/>
                  </a:lnTo>
                  <a:lnTo>
                    <a:pt x="1684090" y="1632939"/>
                  </a:lnTo>
                  <a:lnTo>
                    <a:pt x="1647627" y="1603249"/>
                  </a:lnTo>
                  <a:lnTo>
                    <a:pt x="1611697" y="1573086"/>
                  </a:lnTo>
                  <a:lnTo>
                    <a:pt x="1576308" y="1542457"/>
                  </a:lnTo>
                  <a:lnTo>
                    <a:pt x="1541464" y="1511368"/>
                  </a:lnTo>
                  <a:lnTo>
                    <a:pt x="1507174" y="1479825"/>
                  </a:lnTo>
                  <a:lnTo>
                    <a:pt x="1473443" y="1447832"/>
                  </a:lnTo>
                  <a:lnTo>
                    <a:pt x="1440278" y="1415396"/>
                  </a:lnTo>
                  <a:lnTo>
                    <a:pt x="1407685" y="1382522"/>
                  </a:lnTo>
                  <a:lnTo>
                    <a:pt x="1375670" y="1349216"/>
                  </a:lnTo>
                  <a:lnTo>
                    <a:pt x="1344240" y="1315484"/>
                  </a:lnTo>
                  <a:lnTo>
                    <a:pt x="1313402" y="1281330"/>
                  </a:lnTo>
                  <a:lnTo>
                    <a:pt x="1283162" y="1246762"/>
                  </a:lnTo>
                  <a:lnTo>
                    <a:pt x="1253525" y="1211784"/>
                  </a:lnTo>
                  <a:lnTo>
                    <a:pt x="1224500" y="1176402"/>
                  </a:lnTo>
                  <a:lnTo>
                    <a:pt x="1196092" y="1140622"/>
                  </a:lnTo>
                  <a:lnTo>
                    <a:pt x="1168307" y="1104449"/>
                  </a:lnTo>
                  <a:lnTo>
                    <a:pt x="1141152" y="1067889"/>
                  </a:lnTo>
                  <a:lnTo>
                    <a:pt x="1114634" y="1030948"/>
                  </a:lnTo>
                  <a:lnTo>
                    <a:pt x="1088758" y="993631"/>
                  </a:lnTo>
                  <a:lnTo>
                    <a:pt x="1063532" y="955944"/>
                  </a:lnTo>
                  <a:lnTo>
                    <a:pt x="1038961" y="917893"/>
                  </a:lnTo>
                  <a:lnTo>
                    <a:pt x="1015052" y="879483"/>
                  </a:lnTo>
                  <a:lnTo>
                    <a:pt x="991812" y="840720"/>
                  </a:lnTo>
                  <a:lnTo>
                    <a:pt x="969247" y="801609"/>
                  </a:lnTo>
                  <a:lnTo>
                    <a:pt x="947363" y="762157"/>
                  </a:lnTo>
                  <a:lnTo>
                    <a:pt x="926167" y="722368"/>
                  </a:lnTo>
                  <a:lnTo>
                    <a:pt x="905665" y="682249"/>
                  </a:lnTo>
                  <a:lnTo>
                    <a:pt x="885864" y="641805"/>
                  </a:lnTo>
                  <a:lnTo>
                    <a:pt x="866770" y="601042"/>
                  </a:lnTo>
                  <a:lnTo>
                    <a:pt x="848389" y="559966"/>
                  </a:lnTo>
                  <a:lnTo>
                    <a:pt x="830728" y="518581"/>
                  </a:lnTo>
                  <a:lnTo>
                    <a:pt x="813794" y="476894"/>
                  </a:lnTo>
                  <a:lnTo>
                    <a:pt x="797592" y="434910"/>
                  </a:lnTo>
                  <a:lnTo>
                    <a:pt x="782130" y="392636"/>
                  </a:lnTo>
                  <a:lnTo>
                    <a:pt x="767413" y="350076"/>
                  </a:lnTo>
                  <a:lnTo>
                    <a:pt x="753448" y="307236"/>
                  </a:lnTo>
                  <a:lnTo>
                    <a:pt x="740241" y="264122"/>
                  </a:lnTo>
                  <a:lnTo>
                    <a:pt x="727800" y="220740"/>
                  </a:lnTo>
                  <a:lnTo>
                    <a:pt x="716130" y="177095"/>
                  </a:lnTo>
                  <a:lnTo>
                    <a:pt x="705237" y="133192"/>
                  </a:lnTo>
                  <a:lnTo>
                    <a:pt x="695129" y="89039"/>
                  </a:lnTo>
                  <a:lnTo>
                    <a:pt x="685811" y="44639"/>
                  </a:lnTo>
                  <a:lnTo>
                    <a:pt x="677291" y="0"/>
                  </a:lnTo>
                </a:path>
                <a:path w="3349625" h="2832100">
                  <a:moveTo>
                    <a:pt x="2538476" y="2748280"/>
                  </a:moveTo>
                  <a:lnTo>
                    <a:pt x="2487823" y="2732224"/>
                  </a:lnTo>
                  <a:lnTo>
                    <a:pt x="2437590" y="2715495"/>
                  </a:lnTo>
                  <a:lnTo>
                    <a:pt x="2387784" y="2698097"/>
                  </a:lnTo>
                  <a:lnTo>
                    <a:pt x="2338411" y="2680039"/>
                  </a:lnTo>
                  <a:lnTo>
                    <a:pt x="2289478" y="2661327"/>
                  </a:lnTo>
                  <a:lnTo>
                    <a:pt x="2240993" y="2641967"/>
                  </a:lnTo>
                  <a:lnTo>
                    <a:pt x="2192961" y="2621965"/>
                  </a:lnTo>
                  <a:lnTo>
                    <a:pt x="2145390" y="2601330"/>
                  </a:lnTo>
                  <a:lnTo>
                    <a:pt x="2098285" y="2580066"/>
                  </a:lnTo>
                  <a:lnTo>
                    <a:pt x="2051655" y="2558182"/>
                  </a:lnTo>
                  <a:lnTo>
                    <a:pt x="2005506" y="2535683"/>
                  </a:lnTo>
                  <a:lnTo>
                    <a:pt x="1959844" y="2512576"/>
                  </a:lnTo>
                  <a:lnTo>
                    <a:pt x="1914676" y="2488868"/>
                  </a:lnTo>
                  <a:lnTo>
                    <a:pt x="1870010" y="2464566"/>
                  </a:lnTo>
                  <a:lnTo>
                    <a:pt x="1825851" y="2439675"/>
                  </a:lnTo>
                  <a:lnTo>
                    <a:pt x="1782206" y="2414204"/>
                  </a:lnTo>
                  <a:lnTo>
                    <a:pt x="1739083" y="2388157"/>
                  </a:lnTo>
                  <a:lnTo>
                    <a:pt x="1696488" y="2361543"/>
                  </a:lnTo>
                  <a:lnTo>
                    <a:pt x="1654428" y="2334367"/>
                  </a:lnTo>
                  <a:lnTo>
                    <a:pt x="1612910" y="2306637"/>
                  </a:lnTo>
                  <a:lnTo>
                    <a:pt x="1571940" y="2278359"/>
                  </a:lnTo>
                  <a:lnTo>
                    <a:pt x="1531525" y="2249539"/>
                  </a:lnTo>
                  <a:lnTo>
                    <a:pt x="1491671" y="2220185"/>
                  </a:lnTo>
                  <a:lnTo>
                    <a:pt x="1452387" y="2190302"/>
                  </a:lnTo>
                  <a:lnTo>
                    <a:pt x="1413678" y="2159898"/>
                  </a:lnTo>
                  <a:lnTo>
                    <a:pt x="1375550" y="2128979"/>
                  </a:lnTo>
                  <a:lnTo>
                    <a:pt x="1338012" y="2097552"/>
                  </a:lnTo>
                  <a:lnTo>
                    <a:pt x="1301070" y="2065623"/>
                  </a:lnTo>
                  <a:lnTo>
                    <a:pt x="1264730" y="2033200"/>
                  </a:lnTo>
                  <a:lnTo>
                    <a:pt x="1228999" y="2000288"/>
                  </a:lnTo>
                  <a:lnTo>
                    <a:pt x="1193884" y="1966895"/>
                  </a:lnTo>
                  <a:lnTo>
                    <a:pt x="1159391" y="1933026"/>
                  </a:lnTo>
                  <a:lnTo>
                    <a:pt x="1125528" y="1898690"/>
                  </a:lnTo>
                  <a:lnTo>
                    <a:pt x="1092302" y="1863891"/>
                  </a:lnTo>
                  <a:lnTo>
                    <a:pt x="1059718" y="1828638"/>
                  </a:lnTo>
                  <a:lnTo>
                    <a:pt x="1027784" y="1792936"/>
                  </a:lnTo>
                  <a:lnTo>
                    <a:pt x="996507" y="1756792"/>
                  </a:lnTo>
                  <a:lnTo>
                    <a:pt x="965893" y="1720214"/>
                  </a:lnTo>
                  <a:lnTo>
                    <a:pt x="935948" y="1683207"/>
                  </a:lnTo>
                  <a:lnTo>
                    <a:pt x="906681" y="1645778"/>
                  </a:lnTo>
                  <a:lnTo>
                    <a:pt x="878097" y="1607934"/>
                  </a:lnTo>
                  <a:lnTo>
                    <a:pt x="850203" y="1569681"/>
                  </a:lnTo>
                  <a:lnTo>
                    <a:pt x="823007" y="1531026"/>
                  </a:lnTo>
                  <a:lnTo>
                    <a:pt x="796514" y="1491977"/>
                  </a:lnTo>
                  <a:lnTo>
                    <a:pt x="770732" y="1452538"/>
                  </a:lnTo>
                  <a:lnTo>
                    <a:pt x="745667" y="1412718"/>
                  </a:lnTo>
                  <a:lnTo>
                    <a:pt x="721326" y="1372522"/>
                  </a:lnTo>
                  <a:lnTo>
                    <a:pt x="697716" y="1331958"/>
                  </a:lnTo>
                  <a:lnTo>
                    <a:pt x="674844" y="1291031"/>
                  </a:lnTo>
                  <a:lnTo>
                    <a:pt x="652716" y="1249749"/>
                  </a:lnTo>
                  <a:lnTo>
                    <a:pt x="631339" y="1208119"/>
                  </a:lnTo>
                  <a:lnTo>
                    <a:pt x="610720" y="1166146"/>
                  </a:lnTo>
                  <a:lnTo>
                    <a:pt x="590865" y="1123838"/>
                  </a:lnTo>
                  <a:lnTo>
                    <a:pt x="571782" y="1081201"/>
                  </a:lnTo>
                  <a:lnTo>
                    <a:pt x="553478" y="1038242"/>
                  </a:lnTo>
                  <a:lnTo>
                    <a:pt x="535958" y="994967"/>
                  </a:lnTo>
                  <a:lnTo>
                    <a:pt x="519229" y="951384"/>
                  </a:lnTo>
                  <a:lnTo>
                    <a:pt x="503300" y="907498"/>
                  </a:lnTo>
                  <a:lnTo>
                    <a:pt x="488175" y="863316"/>
                  </a:lnTo>
                  <a:lnTo>
                    <a:pt x="473862" y="818846"/>
                  </a:lnTo>
                  <a:lnTo>
                    <a:pt x="460368" y="774093"/>
                  </a:lnTo>
                  <a:lnTo>
                    <a:pt x="447700" y="729065"/>
                  </a:lnTo>
                  <a:lnTo>
                    <a:pt x="435864" y="683768"/>
                  </a:lnTo>
                </a:path>
                <a:path w="3349625" h="2832100">
                  <a:moveTo>
                    <a:pt x="1211072" y="2831655"/>
                  </a:moveTo>
                  <a:lnTo>
                    <a:pt x="1167297" y="2802636"/>
                  </a:lnTo>
                  <a:lnTo>
                    <a:pt x="1124219" y="2772972"/>
                  </a:lnTo>
                  <a:lnTo>
                    <a:pt x="1081846" y="2742671"/>
                  </a:lnTo>
                  <a:lnTo>
                    <a:pt x="1040183" y="2711742"/>
                  </a:lnTo>
                  <a:lnTo>
                    <a:pt x="999236" y="2680194"/>
                  </a:lnTo>
                  <a:lnTo>
                    <a:pt x="959013" y="2648037"/>
                  </a:lnTo>
                  <a:lnTo>
                    <a:pt x="919519" y="2615278"/>
                  </a:lnTo>
                  <a:lnTo>
                    <a:pt x="880760" y="2581928"/>
                  </a:lnTo>
                  <a:lnTo>
                    <a:pt x="842743" y="2547995"/>
                  </a:lnTo>
                  <a:lnTo>
                    <a:pt x="805475" y="2513488"/>
                  </a:lnTo>
                  <a:lnTo>
                    <a:pt x="768961" y="2478417"/>
                  </a:lnTo>
                  <a:lnTo>
                    <a:pt x="733209" y="2442789"/>
                  </a:lnTo>
                  <a:lnTo>
                    <a:pt x="698223" y="2406614"/>
                  </a:lnTo>
                  <a:lnTo>
                    <a:pt x="664011" y="2369901"/>
                  </a:lnTo>
                  <a:lnTo>
                    <a:pt x="630580" y="2332659"/>
                  </a:lnTo>
                  <a:lnTo>
                    <a:pt x="597934" y="2294897"/>
                  </a:lnTo>
                  <a:lnTo>
                    <a:pt x="566081" y="2256623"/>
                  </a:lnTo>
                  <a:lnTo>
                    <a:pt x="535028" y="2217848"/>
                  </a:lnTo>
                  <a:lnTo>
                    <a:pt x="504779" y="2178579"/>
                  </a:lnTo>
                  <a:lnTo>
                    <a:pt x="475342" y="2138826"/>
                  </a:lnTo>
                  <a:lnTo>
                    <a:pt x="446723" y="2098598"/>
                  </a:lnTo>
                  <a:lnTo>
                    <a:pt x="418929" y="2057903"/>
                  </a:lnTo>
                  <a:lnTo>
                    <a:pt x="391965" y="2016751"/>
                  </a:lnTo>
                  <a:lnTo>
                    <a:pt x="365838" y="1975150"/>
                  </a:lnTo>
                  <a:lnTo>
                    <a:pt x="340554" y="1933111"/>
                  </a:lnTo>
                  <a:lnTo>
                    <a:pt x="316121" y="1890640"/>
                  </a:lnTo>
                  <a:lnTo>
                    <a:pt x="292543" y="1847748"/>
                  </a:lnTo>
                  <a:lnTo>
                    <a:pt x="269827" y="1804444"/>
                  </a:lnTo>
                  <a:lnTo>
                    <a:pt x="247980" y="1760736"/>
                  </a:lnTo>
                  <a:lnTo>
                    <a:pt x="227008" y="1716633"/>
                  </a:lnTo>
                  <a:lnTo>
                    <a:pt x="206918" y="1672145"/>
                  </a:lnTo>
                  <a:lnTo>
                    <a:pt x="187715" y="1627280"/>
                  </a:lnTo>
                  <a:lnTo>
                    <a:pt x="169406" y="1582047"/>
                  </a:lnTo>
                  <a:lnTo>
                    <a:pt x="151997" y="1536456"/>
                  </a:lnTo>
                  <a:lnTo>
                    <a:pt x="135496" y="1490514"/>
                  </a:lnTo>
                  <a:lnTo>
                    <a:pt x="119907" y="1444232"/>
                  </a:lnTo>
                  <a:lnTo>
                    <a:pt x="105237" y="1397618"/>
                  </a:lnTo>
                  <a:lnTo>
                    <a:pt x="91493" y="1350682"/>
                  </a:lnTo>
                  <a:lnTo>
                    <a:pt x="78682" y="1303431"/>
                  </a:lnTo>
                  <a:lnTo>
                    <a:pt x="66808" y="1255875"/>
                  </a:lnTo>
                  <a:lnTo>
                    <a:pt x="55879" y="1208024"/>
                  </a:lnTo>
                  <a:lnTo>
                    <a:pt x="45307" y="1157021"/>
                  </a:lnTo>
                  <a:lnTo>
                    <a:pt x="35840" y="1105826"/>
                  </a:lnTo>
                  <a:lnTo>
                    <a:pt x="27479" y="1054451"/>
                  </a:lnTo>
                  <a:lnTo>
                    <a:pt x="20226" y="1002909"/>
                  </a:lnTo>
                  <a:lnTo>
                    <a:pt x="14081" y="951214"/>
                  </a:lnTo>
                  <a:lnTo>
                    <a:pt x="9044" y="899377"/>
                  </a:lnTo>
                  <a:lnTo>
                    <a:pt x="5117" y="847412"/>
                  </a:lnTo>
                  <a:lnTo>
                    <a:pt x="2300" y="795332"/>
                  </a:lnTo>
                  <a:lnTo>
                    <a:pt x="594" y="743151"/>
                  </a:lnTo>
                  <a:lnTo>
                    <a:pt x="0" y="69088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2351" y="5219700"/>
              <a:ext cx="185674" cy="220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341879" y="5283809"/>
            <a:ext cx="262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49525" y="5146675"/>
            <a:ext cx="185800" cy="220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02994" y="5344159"/>
            <a:ext cx="282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47775" y="4706873"/>
            <a:ext cx="2676525" cy="695960"/>
            <a:chOff x="1247775" y="4706873"/>
            <a:chExt cx="2676525" cy="695960"/>
          </a:xfrm>
        </p:grpSpPr>
        <p:sp>
          <p:nvSpPr>
            <p:cNvPr id="12" name="object 12"/>
            <p:cNvSpPr/>
            <p:nvPr/>
          </p:nvSpPr>
          <p:spPr>
            <a:xfrm>
              <a:off x="3170301" y="4981574"/>
              <a:ext cx="187325" cy="22072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76350" y="5354700"/>
              <a:ext cx="558800" cy="19050"/>
            </a:xfrm>
            <a:custGeom>
              <a:avLst/>
              <a:gdLst/>
              <a:ahLst/>
              <a:cxnLst/>
              <a:rect l="l" t="t" r="r" b="b"/>
              <a:pathLst>
                <a:path w="558800" h="19050">
                  <a:moveTo>
                    <a:pt x="-28575" y="9525"/>
                  </a:moveTo>
                  <a:lnTo>
                    <a:pt x="587375" y="9525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35150" y="5067299"/>
              <a:ext cx="1440180" cy="306705"/>
            </a:xfrm>
            <a:custGeom>
              <a:avLst/>
              <a:gdLst/>
              <a:ahLst/>
              <a:cxnLst/>
              <a:rect l="l" t="t" r="r" b="b"/>
              <a:pathLst>
                <a:path w="1440179" h="306704">
                  <a:moveTo>
                    <a:pt x="0" y="306450"/>
                  </a:moveTo>
                  <a:lnTo>
                    <a:pt x="819150" y="215900"/>
                  </a:lnTo>
                </a:path>
                <a:path w="1440179" h="306704">
                  <a:moveTo>
                    <a:pt x="819150" y="215900"/>
                  </a:moveTo>
                  <a:lnTo>
                    <a:pt x="1439926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61232" y="4706873"/>
              <a:ext cx="663575" cy="384175"/>
            </a:xfrm>
            <a:custGeom>
              <a:avLst/>
              <a:gdLst/>
              <a:ahLst/>
              <a:cxnLst/>
              <a:rect l="l" t="t" r="r" b="b"/>
              <a:pathLst>
                <a:path w="663575" h="384175">
                  <a:moveTo>
                    <a:pt x="499214" y="58032"/>
                  </a:moveTo>
                  <a:lnTo>
                    <a:pt x="0" y="333882"/>
                  </a:lnTo>
                  <a:lnTo>
                    <a:pt x="27558" y="383794"/>
                  </a:lnTo>
                  <a:lnTo>
                    <a:pt x="526853" y="108020"/>
                  </a:lnTo>
                  <a:lnTo>
                    <a:pt x="499214" y="58032"/>
                  </a:lnTo>
                  <a:close/>
                </a:path>
                <a:path w="663575" h="384175">
                  <a:moveTo>
                    <a:pt x="632691" y="44195"/>
                  </a:moveTo>
                  <a:lnTo>
                    <a:pt x="524255" y="44195"/>
                  </a:lnTo>
                  <a:lnTo>
                    <a:pt x="551814" y="94233"/>
                  </a:lnTo>
                  <a:lnTo>
                    <a:pt x="526853" y="108020"/>
                  </a:lnTo>
                  <a:lnTo>
                    <a:pt x="554481" y="157987"/>
                  </a:lnTo>
                  <a:lnTo>
                    <a:pt x="632691" y="44195"/>
                  </a:lnTo>
                  <a:close/>
                </a:path>
                <a:path w="663575" h="384175">
                  <a:moveTo>
                    <a:pt x="524255" y="44195"/>
                  </a:moveTo>
                  <a:lnTo>
                    <a:pt x="499214" y="58032"/>
                  </a:lnTo>
                  <a:lnTo>
                    <a:pt x="526853" y="108020"/>
                  </a:lnTo>
                  <a:lnTo>
                    <a:pt x="551814" y="94233"/>
                  </a:lnTo>
                  <a:lnTo>
                    <a:pt x="524255" y="44195"/>
                  </a:lnTo>
                  <a:close/>
                </a:path>
                <a:path w="663575" h="384175">
                  <a:moveTo>
                    <a:pt x="663066" y="0"/>
                  </a:moveTo>
                  <a:lnTo>
                    <a:pt x="471550" y="8000"/>
                  </a:lnTo>
                  <a:lnTo>
                    <a:pt x="499214" y="58032"/>
                  </a:lnTo>
                  <a:lnTo>
                    <a:pt x="524255" y="44195"/>
                  </a:lnTo>
                  <a:lnTo>
                    <a:pt x="632691" y="44195"/>
                  </a:lnTo>
                  <a:lnTo>
                    <a:pt x="6630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062732" y="5068061"/>
            <a:ext cx="28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59176" y="1196847"/>
            <a:ext cx="5761355" cy="291020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1440" marR="182880">
              <a:lnSpc>
                <a:spcPct val="100000"/>
              </a:lnSpc>
              <a:spcBef>
                <a:spcPts val="300"/>
              </a:spcBef>
            </a:pPr>
            <a:r>
              <a:rPr sz="28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PRICE </a:t>
            </a:r>
            <a:r>
              <a:rPr sz="2800" b="1" spc="-40" dirty="0">
                <a:solidFill>
                  <a:srgbClr val="3333CC"/>
                </a:solidFill>
                <a:latin typeface="Liberation Sans Narrow"/>
                <a:cs typeface="Liberation Sans Narrow"/>
              </a:rPr>
              <a:t>EFFECT: </a:t>
            </a:r>
            <a:r>
              <a:rPr sz="2600" dirty="0">
                <a:latin typeface="Arial"/>
                <a:cs typeface="Arial"/>
              </a:rPr>
              <a:t>The price </a:t>
            </a:r>
            <a:r>
              <a:rPr sz="2600" spc="-10" dirty="0">
                <a:latin typeface="Arial"/>
                <a:cs typeface="Arial"/>
              </a:rPr>
              <a:t>effect </a:t>
            </a:r>
            <a:r>
              <a:rPr sz="2600" dirty="0">
                <a:latin typeface="Arial"/>
                <a:cs typeface="Arial"/>
              </a:rPr>
              <a:t>may  be defined as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change in the  consumption of goods when the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price  of either of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two goods changes  while the price of the other good and  the income of the consumer remain  constant.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38600" y="4292600"/>
            <a:ext cx="4648200" cy="779059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PRICE CONSUMPTION </a:t>
            </a:r>
            <a:r>
              <a:rPr sz="2400" b="1" spc="-15">
                <a:solidFill>
                  <a:srgbClr val="3333CC"/>
                </a:solidFill>
                <a:latin typeface="Liberation Sans Narrow"/>
                <a:cs typeface="Liberation Sans Narrow"/>
              </a:rPr>
              <a:t>CURVE</a:t>
            </a:r>
            <a:r>
              <a:rPr sz="2400" b="1" spc="50">
                <a:solidFill>
                  <a:srgbClr val="3333CC"/>
                </a:solidFill>
                <a:latin typeface="Liberation Sans Narrow"/>
                <a:cs typeface="Liberation Sans Narrow"/>
              </a:rPr>
              <a:t> </a:t>
            </a:r>
            <a:r>
              <a:rPr lang="en-US" sz="2400" b="1" spc="50" dirty="0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    </a:t>
            </a:r>
            <a:r>
              <a:rPr sz="2400" b="1" spc="-5" smtClean="0">
                <a:solidFill>
                  <a:srgbClr val="3333CC"/>
                </a:solidFill>
                <a:latin typeface="Liberation Sans Narrow"/>
                <a:cs typeface="Liberation Sans Narrow"/>
              </a:rPr>
              <a:t>(</a:t>
            </a:r>
            <a:r>
              <a:rPr sz="2400" b="1" spc="-5" dirty="0">
                <a:solidFill>
                  <a:srgbClr val="3333CC"/>
                </a:solidFill>
                <a:latin typeface="Liberation Sans Narrow"/>
                <a:cs typeface="Liberation Sans Narrow"/>
              </a:rPr>
              <a:t>PCC)</a:t>
            </a:r>
            <a:endParaRPr sz="2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9000" y="380999"/>
            <a:ext cx="4547869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indent="76200">
              <a:lnSpc>
                <a:spcPts val="3460"/>
              </a:lnSpc>
              <a:spcBef>
                <a:spcPts val="535"/>
              </a:spcBef>
            </a:pPr>
            <a:r>
              <a:rPr/>
              <a:t>DECOMPOSITION  </a:t>
            </a:r>
            <a:r>
              <a:rPr smtClean="0"/>
              <a:t>  OF </a:t>
            </a:r>
            <a:r>
              <a:rPr dirty="0"/>
              <a:t>PRICE</a:t>
            </a:r>
            <a:r>
              <a:rPr spc="-110" dirty="0"/>
              <a:t> </a:t>
            </a:r>
            <a:r>
              <a:rPr dirty="0"/>
              <a:t>EFFECT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2658" y="1422933"/>
            <a:ext cx="8151495" cy="428879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85877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2858770" algn="l"/>
                <a:tab pos="2859405" algn="l"/>
              </a:tabLst>
            </a:pPr>
            <a:r>
              <a:rPr sz="2800" spc="-5" dirty="0">
                <a:latin typeface="Arial"/>
                <a:cs typeface="Arial"/>
              </a:rPr>
              <a:t>Price Effect has two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components:</a:t>
            </a:r>
            <a:endParaRPr sz="2800">
              <a:latin typeface="Arial"/>
              <a:cs typeface="Arial"/>
            </a:endParaRPr>
          </a:p>
          <a:p>
            <a:pPr marL="3259454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3260090" algn="l"/>
              </a:tabLst>
            </a:pPr>
            <a:r>
              <a:rPr sz="2800" spc="-5" dirty="0">
                <a:latin typeface="Arial"/>
                <a:cs typeface="Arial"/>
              </a:rPr>
              <a:t>the substitution </a:t>
            </a:r>
            <a:r>
              <a:rPr sz="2800" dirty="0">
                <a:latin typeface="Arial"/>
                <a:cs typeface="Arial"/>
              </a:rPr>
              <a:t>effect;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3259454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3260090" algn="l"/>
              </a:tabLst>
            </a:pPr>
            <a:r>
              <a:rPr sz="2800" spc="-5" dirty="0">
                <a:latin typeface="Arial"/>
                <a:cs typeface="Arial"/>
              </a:rPr>
              <a:t>the income </a:t>
            </a:r>
            <a:r>
              <a:rPr sz="2800" dirty="0">
                <a:latin typeface="Arial"/>
                <a:cs typeface="Arial"/>
              </a:rPr>
              <a:t>effect.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Arial"/>
              <a:cs typeface="Arial"/>
            </a:endParaRPr>
          </a:p>
          <a:p>
            <a:pPr marL="13970" marR="414655" indent="-19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There are two main methods of decomposition of  the </a:t>
            </a:r>
            <a:r>
              <a:rPr sz="2800" dirty="0">
                <a:latin typeface="Arial"/>
                <a:cs typeface="Arial"/>
              </a:rPr>
              <a:t>price </a:t>
            </a:r>
            <a:r>
              <a:rPr sz="2800" spc="-10" dirty="0">
                <a:latin typeface="Arial"/>
                <a:cs typeface="Arial"/>
              </a:rPr>
              <a:t>effect </a:t>
            </a:r>
            <a:r>
              <a:rPr sz="2800" spc="-5" dirty="0">
                <a:latin typeface="Arial"/>
                <a:cs typeface="Arial"/>
              </a:rPr>
              <a:t>into the income and </a:t>
            </a:r>
            <a:r>
              <a:rPr sz="2800" dirty="0">
                <a:latin typeface="Arial"/>
                <a:cs typeface="Arial"/>
              </a:rPr>
              <a:t>substitution  </a:t>
            </a:r>
            <a:r>
              <a:rPr sz="2800" spc="-10" dirty="0">
                <a:latin typeface="Arial"/>
                <a:cs typeface="Arial"/>
              </a:rPr>
              <a:t>effect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191895" indent="-408940">
              <a:lnSpc>
                <a:spcPct val="100000"/>
              </a:lnSpc>
              <a:spcBef>
                <a:spcPts val="660"/>
              </a:spcBef>
              <a:buAutoNum type="romanLcParenBoth"/>
              <a:tabLst>
                <a:tab pos="119253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Hicksian </a:t>
            </a:r>
            <a:r>
              <a:rPr sz="2800" spc="-5" dirty="0">
                <a:latin typeface="Arial"/>
                <a:cs typeface="Arial"/>
              </a:rPr>
              <a:t>method;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1270635" indent="-487680">
              <a:lnSpc>
                <a:spcPct val="100000"/>
              </a:lnSpc>
              <a:spcBef>
                <a:spcPts val="685"/>
              </a:spcBef>
              <a:buAutoNum type="romanLcParenBoth"/>
              <a:tabLst>
                <a:tab pos="127127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3333CC"/>
                </a:solidFill>
                <a:latin typeface="Arial"/>
                <a:cs typeface="Arial"/>
              </a:rPr>
              <a:t>Slutsky</a:t>
            </a:r>
            <a:r>
              <a:rPr sz="2800" spc="2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method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213817"/>
            <a:ext cx="735114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SLUSTKY’s</a:t>
            </a:r>
            <a:r>
              <a:rPr spc="-100" dirty="0"/>
              <a:t> </a:t>
            </a:r>
            <a:r>
              <a:rPr spc="-5" dirty="0"/>
              <a:t>APPROACH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841951"/>
            <a:ext cx="8340725" cy="131382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400" spc="4410" smtClean="0">
                <a:latin typeface="Wingdings"/>
                <a:cs typeface="Wingdings"/>
              </a:rPr>
              <a:t></a:t>
            </a:r>
            <a:r>
              <a:rPr sz="2400" spc="150" smtClean="0">
                <a:latin typeface="Times New Roman"/>
                <a:cs typeface="Times New Roman"/>
              </a:rPr>
              <a:t> </a:t>
            </a:r>
            <a:r>
              <a:rPr sz="2400" b="1" spc="-5" smtClean="0">
                <a:latin typeface="Arial"/>
                <a:cs typeface="Arial"/>
              </a:rPr>
              <a:t>Price </a:t>
            </a:r>
            <a:r>
              <a:rPr sz="2400" b="1" spc="-5" dirty="0">
                <a:latin typeface="Arial"/>
                <a:cs typeface="Arial"/>
              </a:rPr>
              <a:t>Effect: </a:t>
            </a:r>
            <a:r>
              <a:rPr sz="2400" spc="-5" dirty="0">
                <a:latin typeface="Arial"/>
                <a:cs typeface="Arial"/>
              </a:rPr>
              <a:t>Movement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D to E = </a:t>
            </a:r>
            <a:r>
              <a:rPr sz="2400" b="1" spc="-10" dirty="0">
                <a:latin typeface="Arial"/>
                <a:cs typeface="Arial"/>
              </a:rPr>
              <a:t>MP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400" spc="4410" dirty="0">
                <a:latin typeface="Wingdings"/>
                <a:cs typeface="Wingdings"/>
              </a:rPr>
              <a:t>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Arial"/>
                <a:cs typeface="Arial"/>
              </a:rPr>
              <a:t>Substitution Effect: </a:t>
            </a:r>
            <a:r>
              <a:rPr sz="2400" spc="-5" dirty="0">
                <a:latin typeface="Arial"/>
                <a:cs typeface="Arial"/>
              </a:rPr>
              <a:t>Movement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D to </a:t>
            </a:r>
            <a:r>
              <a:rPr sz="2400" spc="-5">
                <a:latin typeface="Arial"/>
                <a:cs typeface="Arial"/>
              </a:rPr>
              <a:t>F </a:t>
            </a:r>
            <a:r>
              <a:rPr sz="2400" spc="-5" smtClean="0">
                <a:latin typeface="Arial"/>
                <a:cs typeface="Arial"/>
              </a:rPr>
              <a:t>=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MN</a:t>
            </a:r>
            <a:endParaRPr sz="2400" b="1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400" spc="4415" dirty="0">
                <a:latin typeface="Wingdings"/>
                <a:cs typeface="Wingdings"/>
              </a:rPr>
              <a:t>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Arial"/>
                <a:cs typeface="Arial"/>
              </a:rPr>
              <a:t>Income Effect: </a:t>
            </a:r>
            <a:r>
              <a:rPr sz="2400" spc="-5" dirty="0">
                <a:latin typeface="Arial"/>
                <a:cs typeface="Arial"/>
              </a:rPr>
              <a:t>Movement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F to E = </a:t>
            </a:r>
            <a:r>
              <a:rPr sz="2400" b="1" spc="-10" dirty="0">
                <a:latin typeface="Arial"/>
                <a:cs typeface="Arial"/>
              </a:rPr>
              <a:t>NP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54350" y="993775"/>
            <a:ext cx="4114800" cy="3279775"/>
            <a:chOff x="3054350" y="993775"/>
            <a:chExt cx="4114800" cy="3279775"/>
          </a:xfrm>
        </p:grpSpPr>
        <p:sp>
          <p:nvSpPr>
            <p:cNvPr id="7" name="object 7"/>
            <p:cNvSpPr/>
            <p:nvPr/>
          </p:nvSpPr>
          <p:spPr>
            <a:xfrm>
              <a:off x="3073400" y="1012825"/>
              <a:ext cx="4076700" cy="3241675"/>
            </a:xfrm>
            <a:custGeom>
              <a:avLst/>
              <a:gdLst/>
              <a:ahLst/>
              <a:cxnLst/>
              <a:rect l="l" t="t" r="r" b="b"/>
              <a:pathLst>
                <a:path w="4076700" h="3241675">
                  <a:moveTo>
                    <a:pt x="34289" y="0"/>
                  </a:moveTo>
                  <a:lnTo>
                    <a:pt x="34289" y="3241675"/>
                  </a:lnTo>
                </a:path>
                <a:path w="4076700" h="3241675">
                  <a:moveTo>
                    <a:pt x="0" y="3211830"/>
                  </a:moveTo>
                  <a:lnTo>
                    <a:pt x="4076700" y="321183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24200" y="1300225"/>
              <a:ext cx="3875404" cy="2940050"/>
            </a:xfrm>
            <a:custGeom>
              <a:avLst/>
              <a:gdLst/>
              <a:ahLst/>
              <a:cxnLst/>
              <a:rect l="l" t="t" r="r" b="b"/>
              <a:pathLst>
                <a:path w="3875404" h="2940050">
                  <a:moveTo>
                    <a:pt x="0" y="0"/>
                  </a:moveTo>
                  <a:lnTo>
                    <a:pt x="3875024" y="2939923"/>
                  </a:lnTo>
                </a:path>
              </a:pathLst>
            </a:custGeom>
            <a:ln w="444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24200" y="1300225"/>
              <a:ext cx="1671955" cy="2868930"/>
            </a:xfrm>
            <a:custGeom>
              <a:avLst/>
              <a:gdLst/>
              <a:ahLst/>
              <a:cxnLst/>
              <a:rect l="l" t="t" r="r" b="b"/>
              <a:pathLst>
                <a:path w="1671954" h="2868929">
                  <a:moveTo>
                    <a:pt x="0" y="0"/>
                  </a:moveTo>
                  <a:lnTo>
                    <a:pt x="1671574" y="2868549"/>
                  </a:lnTo>
                </a:path>
              </a:pathLst>
            </a:custGeom>
            <a:ln w="4445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16297" y="1679829"/>
              <a:ext cx="2182495" cy="1901825"/>
            </a:xfrm>
            <a:custGeom>
              <a:avLst/>
              <a:gdLst/>
              <a:ahLst/>
              <a:cxnLst/>
              <a:rect l="l" t="t" r="r" b="b"/>
              <a:pathLst>
                <a:path w="2182495" h="1901825">
                  <a:moveTo>
                    <a:pt x="2182368" y="1901571"/>
                  </a:moveTo>
                  <a:lnTo>
                    <a:pt x="2128299" y="1884368"/>
                  </a:lnTo>
                  <a:lnTo>
                    <a:pt x="2074721" y="1866612"/>
                  </a:lnTo>
                  <a:lnTo>
                    <a:pt x="2021638" y="1848307"/>
                  </a:lnTo>
                  <a:lnTo>
                    <a:pt x="1969059" y="1829460"/>
                  </a:lnTo>
                  <a:lnTo>
                    <a:pt x="1916988" y="1810076"/>
                  </a:lnTo>
                  <a:lnTo>
                    <a:pt x="1865433" y="1790161"/>
                  </a:lnTo>
                  <a:lnTo>
                    <a:pt x="1814400" y="1769719"/>
                  </a:lnTo>
                  <a:lnTo>
                    <a:pt x="1763895" y="1748758"/>
                  </a:lnTo>
                  <a:lnTo>
                    <a:pt x="1713925" y="1727282"/>
                  </a:lnTo>
                  <a:lnTo>
                    <a:pt x="1664497" y="1705298"/>
                  </a:lnTo>
                  <a:lnTo>
                    <a:pt x="1615616" y="1682810"/>
                  </a:lnTo>
                  <a:lnTo>
                    <a:pt x="1567289" y="1659824"/>
                  </a:lnTo>
                  <a:lnTo>
                    <a:pt x="1519523" y="1636346"/>
                  </a:lnTo>
                  <a:lnTo>
                    <a:pt x="1472324" y="1612382"/>
                  </a:lnTo>
                  <a:lnTo>
                    <a:pt x="1425699" y="1587937"/>
                  </a:lnTo>
                  <a:lnTo>
                    <a:pt x="1379654" y="1563016"/>
                  </a:lnTo>
                  <a:lnTo>
                    <a:pt x="1334195" y="1537627"/>
                  </a:lnTo>
                  <a:lnTo>
                    <a:pt x="1289328" y="1511773"/>
                  </a:lnTo>
                  <a:lnTo>
                    <a:pt x="1245062" y="1485460"/>
                  </a:lnTo>
                  <a:lnTo>
                    <a:pt x="1201401" y="1458695"/>
                  </a:lnTo>
                  <a:lnTo>
                    <a:pt x="1158352" y="1431483"/>
                  </a:lnTo>
                  <a:lnTo>
                    <a:pt x="1115921" y="1403829"/>
                  </a:lnTo>
                  <a:lnTo>
                    <a:pt x="1074116" y="1375739"/>
                  </a:lnTo>
                  <a:lnTo>
                    <a:pt x="1032943" y="1347219"/>
                  </a:lnTo>
                  <a:lnTo>
                    <a:pt x="992407" y="1318274"/>
                  </a:lnTo>
                  <a:lnTo>
                    <a:pt x="952516" y="1288910"/>
                  </a:lnTo>
                  <a:lnTo>
                    <a:pt x="913276" y="1259132"/>
                  </a:lnTo>
                  <a:lnTo>
                    <a:pt x="874693" y="1228946"/>
                  </a:lnTo>
                  <a:lnTo>
                    <a:pt x="836773" y="1198359"/>
                  </a:lnTo>
                  <a:lnTo>
                    <a:pt x="799524" y="1167374"/>
                  </a:lnTo>
                  <a:lnTo>
                    <a:pt x="762952" y="1135999"/>
                  </a:lnTo>
                  <a:lnTo>
                    <a:pt x="727063" y="1104238"/>
                  </a:lnTo>
                  <a:lnTo>
                    <a:pt x="691863" y="1072097"/>
                  </a:lnTo>
                  <a:lnTo>
                    <a:pt x="657359" y="1039582"/>
                  </a:lnTo>
                  <a:lnTo>
                    <a:pt x="623558" y="1006698"/>
                  </a:lnTo>
                  <a:lnTo>
                    <a:pt x="590466" y="973451"/>
                  </a:lnTo>
                  <a:lnTo>
                    <a:pt x="558089" y="939847"/>
                  </a:lnTo>
                  <a:lnTo>
                    <a:pt x="526433" y="905891"/>
                  </a:lnTo>
                  <a:lnTo>
                    <a:pt x="495506" y="871589"/>
                  </a:lnTo>
                  <a:lnTo>
                    <a:pt x="465314" y="836946"/>
                  </a:lnTo>
                  <a:lnTo>
                    <a:pt x="435863" y="801969"/>
                  </a:lnTo>
                  <a:lnTo>
                    <a:pt x="407159" y="766662"/>
                  </a:lnTo>
                  <a:lnTo>
                    <a:pt x="379209" y="731031"/>
                  </a:lnTo>
                  <a:lnTo>
                    <a:pt x="352020" y="695082"/>
                  </a:lnTo>
                  <a:lnTo>
                    <a:pt x="325598" y="658821"/>
                  </a:lnTo>
                  <a:lnTo>
                    <a:pt x="299949" y="622252"/>
                  </a:lnTo>
                  <a:lnTo>
                    <a:pt x="275080" y="585383"/>
                  </a:lnTo>
                  <a:lnTo>
                    <a:pt x="250997" y="548217"/>
                  </a:lnTo>
                  <a:lnTo>
                    <a:pt x="227706" y="510762"/>
                  </a:lnTo>
                  <a:lnTo>
                    <a:pt x="205215" y="473022"/>
                  </a:lnTo>
                  <a:lnTo>
                    <a:pt x="183530" y="435004"/>
                  </a:lnTo>
                  <a:lnTo>
                    <a:pt x="162656" y="396712"/>
                  </a:lnTo>
                  <a:lnTo>
                    <a:pt x="142601" y="358152"/>
                  </a:lnTo>
                  <a:lnTo>
                    <a:pt x="123371" y="319331"/>
                  </a:lnTo>
                  <a:lnTo>
                    <a:pt x="104972" y="280253"/>
                  </a:lnTo>
                  <a:lnTo>
                    <a:pt x="87411" y="240924"/>
                  </a:lnTo>
                  <a:lnTo>
                    <a:pt x="70694" y="201350"/>
                  </a:lnTo>
                  <a:lnTo>
                    <a:pt x="54828" y="161537"/>
                  </a:lnTo>
                  <a:lnTo>
                    <a:pt x="39819" y="121489"/>
                  </a:lnTo>
                  <a:lnTo>
                    <a:pt x="25674" y="81214"/>
                  </a:lnTo>
                  <a:lnTo>
                    <a:pt x="12398" y="40715"/>
                  </a:lnTo>
                  <a:lnTo>
                    <a:pt x="0" y="0"/>
                  </a:lnTo>
                </a:path>
              </a:pathLst>
            </a:custGeom>
            <a:ln w="44450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13350" y="2813050"/>
              <a:ext cx="203200" cy="2524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505326" y="1631315"/>
              <a:ext cx="1163955" cy="1882139"/>
            </a:xfrm>
            <a:custGeom>
              <a:avLst/>
              <a:gdLst/>
              <a:ahLst/>
              <a:cxnLst/>
              <a:rect l="l" t="t" r="r" b="b"/>
              <a:pathLst>
                <a:path w="1163954" h="1882139">
                  <a:moveTo>
                    <a:pt x="1163827" y="1881886"/>
                  </a:moveTo>
                  <a:lnTo>
                    <a:pt x="1120167" y="1846711"/>
                  </a:lnTo>
                  <a:lnTo>
                    <a:pt x="1077251" y="1811165"/>
                  </a:lnTo>
                  <a:lnTo>
                    <a:pt x="1035082" y="1775255"/>
                  </a:lnTo>
                  <a:lnTo>
                    <a:pt x="993668" y="1738988"/>
                  </a:lnTo>
                  <a:lnTo>
                    <a:pt x="953011" y="1702374"/>
                  </a:lnTo>
                  <a:lnTo>
                    <a:pt x="913118" y="1665420"/>
                  </a:lnTo>
                  <a:lnTo>
                    <a:pt x="873993" y="1628133"/>
                  </a:lnTo>
                  <a:lnTo>
                    <a:pt x="835641" y="1590523"/>
                  </a:lnTo>
                  <a:lnTo>
                    <a:pt x="798068" y="1552596"/>
                  </a:lnTo>
                  <a:lnTo>
                    <a:pt x="761277" y="1514362"/>
                  </a:lnTo>
                  <a:lnTo>
                    <a:pt x="725274" y="1475827"/>
                  </a:lnTo>
                  <a:lnTo>
                    <a:pt x="690065" y="1437000"/>
                  </a:lnTo>
                  <a:lnTo>
                    <a:pt x="655653" y="1397889"/>
                  </a:lnTo>
                  <a:lnTo>
                    <a:pt x="622044" y="1358501"/>
                  </a:lnTo>
                  <a:lnTo>
                    <a:pt x="589243" y="1318846"/>
                  </a:lnTo>
                  <a:lnTo>
                    <a:pt x="557254" y="1278930"/>
                  </a:lnTo>
                  <a:lnTo>
                    <a:pt x="526083" y="1238762"/>
                  </a:lnTo>
                  <a:lnTo>
                    <a:pt x="495735" y="1198349"/>
                  </a:lnTo>
                  <a:lnTo>
                    <a:pt x="466214" y="1157700"/>
                  </a:lnTo>
                  <a:lnTo>
                    <a:pt x="437525" y="1116823"/>
                  </a:lnTo>
                  <a:lnTo>
                    <a:pt x="409674" y="1075726"/>
                  </a:lnTo>
                  <a:lnTo>
                    <a:pt x="382666" y="1034416"/>
                  </a:lnTo>
                  <a:lnTo>
                    <a:pt x="356504" y="992901"/>
                  </a:lnTo>
                  <a:lnTo>
                    <a:pt x="331195" y="951191"/>
                  </a:lnTo>
                  <a:lnTo>
                    <a:pt x="306743" y="909291"/>
                  </a:lnTo>
                  <a:lnTo>
                    <a:pt x="283153" y="867212"/>
                  </a:lnTo>
                  <a:lnTo>
                    <a:pt x="260430" y="824959"/>
                  </a:lnTo>
                  <a:lnTo>
                    <a:pt x="238579" y="782543"/>
                  </a:lnTo>
                  <a:lnTo>
                    <a:pt x="217605" y="739969"/>
                  </a:lnTo>
                  <a:lnTo>
                    <a:pt x="197513" y="697247"/>
                  </a:lnTo>
                  <a:lnTo>
                    <a:pt x="178307" y="654385"/>
                  </a:lnTo>
                  <a:lnTo>
                    <a:pt x="159994" y="611390"/>
                  </a:lnTo>
                  <a:lnTo>
                    <a:pt x="142577" y="568270"/>
                  </a:lnTo>
                  <a:lnTo>
                    <a:pt x="126061" y="525033"/>
                  </a:lnTo>
                  <a:lnTo>
                    <a:pt x="110452" y="481688"/>
                  </a:lnTo>
                  <a:lnTo>
                    <a:pt x="95755" y="438242"/>
                  </a:lnTo>
                  <a:lnTo>
                    <a:pt x="81974" y="394704"/>
                  </a:lnTo>
                  <a:lnTo>
                    <a:pt x="69114" y="351080"/>
                  </a:lnTo>
                  <a:lnTo>
                    <a:pt x="57181" y="307380"/>
                  </a:lnTo>
                  <a:lnTo>
                    <a:pt x="46179" y="263611"/>
                  </a:lnTo>
                  <a:lnTo>
                    <a:pt x="36113" y="219782"/>
                  </a:lnTo>
                  <a:lnTo>
                    <a:pt x="26988" y="175899"/>
                  </a:lnTo>
                  <a:lnTo>
                    <a:pt x="18810" y="131971"/>
                  </a:lnTo>
                  <a:lnTo>
                    <a:pt x="11582" y="88007"/>
                  </a:lnTo>
                  <a:lnTo>
                    <a:pt x="5310" y="44014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19576" y="2392425"/>
              <a:ext cx="203200" cy="25234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24200" y="1984375"/>
              <a:ext cx="2809875" cy="2184400"/>
            </a:xfrm>
            <a:custGeom>
              <a:avLst/>
              <a:gdLst/>
              <a:ahLst/>
              <a:cxnLst/>
              <a:rect l="l" t="t" r="r" b="b"/>
              <a:pathLst>
                <a:path w="2809875" h="2184400">
                  <a:moveTo>
                    <a:pt x="0" y="0"/>
                  </a:moveTo>
                  <a:lnTo>
                    <a:pt x="2809875" y="2184400"/>
                  </a:lnTo>
                </a:path>
              </a:pathLst>
            </a:custGeom>
            <a:ln w="38100">
              <a:solidFill>
                <a:srgbClr val="A400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37635" y="2111121"/>
              <a:ext cx="1597660" cy="1515745"/>
            </a:xfrm>
            <a:custGeom>
              <a:avLst/>
              <a:gdLst/>
              <a:ahLst/>
              <a:cxnLst/>
              <a:rect l="l" t="t" r="r" b="b"/>
              <a:pathLst>
                <a:path w="1597660" h="1515745">
                  <a:moveTo>
                    <a:pt x="1597532" y="1515617"/>
                  </a:moveTo>
                  <a:lnTo>
                    <a:pt x="1543324" y="1495169"/>
                  </a:lnTo>
                  <a:lnTo>
                    <a:pt x="1489833" y="1474056"/>
                  </a:lnTo>
                  <a:lnTo>
                    <a:pt x="1437071" y="1452287"/>
                  </a:lnTo>
                  <a:lnTo>
                    <a:pt x="1385048" y="1429872"/>
                  </a:lnTo>
                  <a:lnTo>
                    <a:pt x="1333775" y="1406823"/>
                  </a:lnTo>
                  <a:lnTo>
                    <a:pt x="1283264" y="1383148"/>
                  </a:lnTo>
                  <a:lnTo>
                    <a:pt x="1233524" y="1358859"/>
                  </a:lnTo>
                  <a:lnTo>
                    <a:pt x="1184566" y="1333966"/>
                  </a:lnTo>
                  <a:lnTo>
                    <a:pt x="1136401" y="1308478"/>
                  </a:lnTo>
                  <a:lnTo>
                    <a:pt x="1089040" y="1282405"/>
                  </a:lnTo>
                  <a:lnTo>
                    <a:pt x="1042494" y="1255759"/>
                  </a:lnTo>
                  <a:lnTo>
                    <a:pt x="996773" y="1228549"/>
                  </a:lnTo>
                  <a:lnTo>
                    <a:pt x="951888" y="1200785"/>
                  </a:lnTo>
                  <a:lnTo>
                    <a:pt x="907851" y="1172478"/>
                  </a:lnTo>
                  <a:lnTo>
                    <a:pt x="864670" y="1143637"/>
                  </a:lnTo>
                  <a:lnTo>
                    <a:pt x="822358" y="1114273"/>
                  </a:lnTo>
                  <a:lnTo>
                    <a:pt x="780925" y="1084397"/>
                  </a:lnTo>
                  <a:lnTo>
                    <a:pt x="740382" y="1054017"/>
                  </a:lnTo>
                  <a:lnTo>
                    <a:pt x="700740" y="1023144"/>
                  </a:lnTo>
                  <a:lnTo>
                    <a:pt x="662008" y="991790"/>
                  </a:lnTo>
                  <a:lnTo>
                    <a:pt x="624199" y="959962"/>
                  </a:lnTo>
                  <a:lnTo>
                    <a:pt x="587323" y="927673"/>
                  </a:lnTo>
                  <a:lnTo>
                    <a:pt x="551390" y="894932"/>
                  </a:lnTo>
                  <a:lnTo>
                    <a:pt x="516411" y="861749"/>
                  </a:lnTo>
                  <a:lnTo>
                    <a:pt x="482398" y="828134"/>
                  </a:lnTo>
                  <a:lnTo>
                    <a:pt x="449360" y="794098"/>
                  </a:lnTo>
                  <a:lnTo>
                    <a:pt x="417309" y="759651"/>
                  </a:lnTo>
                  <a:lnTo>
                    <a:pt x="386255" y="724802"/>
                  </a:lnTo>
                  <a:lnTo>
                    <a:pt x="356209" y="689563"/>
                  </a:lnTo>
                  <a:lnTo>
                    <a:pt x="327181" y="653942"/>
                  </a:lnTo>
                  <a:lnTo>
                    <a:pt x="299184" y="617952"/>
                  </a:lnTo>
                  <a:lnTo>
                    <a:pt x="272226" y="581600"/>
                  </a:lnTo>
                  <a:lnTo>
                    <a:pt x="246320" y="544899"/>
                  </a:lnTo>
                  <a:lnTo>
                    <a:pt x="221475" y="507857"/>
                  </a:lnTo>
                  <a:lnTo>
                    <a:pt x="197702" y="470486"/>
                  </a:lnTo>
                  <a:lnTo>
                    <a:pt x="175013" y="432795"/>
                  </a:lnTo>
                  <a:lnTo>
                    <a:pt x="153418" y="394794"/>
                  </a:lnTo>
                  <a:lnTo>
                    <a:pt x="132928" y="356494"/>
                  </a:lnTo>
                  <a:lnTo>
                    <a:pt x="113553" y="317905"/>
                  </a:lnTo>
                  <a:lnTo>
                    <a:pt x="95304" y="279036"/>
                  </a:lnTo>
                  <a:lnTo>
                    <a:pt x="78193" y="239899"/>
                  </a:lnTo>
                  <a:lnTo>
                    <a:pt x="62228" y="200503"/>
                  </a:lnTo>
                  <a:lnTo>
                    <a:pt x="47423" y="160859"/>
                  </a:lnTo>
                  <a:lnTo>
                    <a:pt x="33786" y="120976"/>
                  </a:lnTo>
                  <a:lnTo>
                    <a:pt x="21330" y="80865"/>
                  </a:lnTo>
                  <a:lnTo>
                    <a:pt x="10064" y="40536"/>
                  </a:lnTo>
                  <a:lnTo>
                    <a:pt x="0" y="0"/>
                  </a:lnTo>
                </a:path>
              </a:pathLst>
            </a:custGeom>
            <a:ln w="44450">
              <a:solidFill>
                <a:srgbClr val="8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03725" y="2895600"/>
              <a:ext cx="201549" cy="254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08476" y="2573400"/>
              <a:ext cx="0" cy="1681480"/>
            </a:xfrm>
            <a:custGeom>
              <a:avLst/>
              <a:gdLst/>
              <a:ahLst/>
              <a:cxnLst/>
              <a:rect l="l" t="t" r="r" b="b"/>
              <a:pathLst>
                <a:path h="1681479">
                  <a:moveTo>
                    <a:pt x="0" y="1681099"/>
                  </a:moveTo>
                  <a:lnTo>
                    <a:pt x="0" y="0"/>
                  </a:lnTo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086600" y="4267200"/>
            <a:ext cx="1032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Ap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71984" y="2445837"/>
            <a:ext cx="419100" cy="12096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dirty="0">
                <a:latin typeface="Times New Roman"/>
                <a:cs typeface="Times New Roman"/>
              </a:rPr>
              <a:t>Oran</a:t>
            </a:r>
            <a:r>
              <a:rPr sz="2800" spc="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15208" y="1075182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65417" y="4198365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01009" y="2588513"/>
            <a:ext cx="209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72836" y="2420238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10836" y="2516886"/>
            <a:ext cx="180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91101" y="2994025"/>
            <a:ext cx="0" cy="1260475"/>
          </a:xfrm>
          <a:custGeom>
            <a:avLst/>
            <a:gdLst/>
            <a:ahLst/>
            <a:cxnLst/>
            <a:rect l="l" t="t" r="r" b="b"/>
            <a:pathLst>
              <a:path h="1260475">
                <a:moveTo>
                  <a:pt x="0" y="126047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721989" y="4204461"/>
            <a:ext cx="8191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</a:tabLst>
            </a:pPr>
            <a:r>
              <a:rPr sz="2000" b="1" dirty="0">
                <a:latin typeface="Arial"/>
                <a:cs typeface="Arial"/>
              </a:rPr>
              <a:t>M	N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6064" y="1697227"/>
            <a:ext cx="223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G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68721" y="4223384"/>
            <a:ext cx="2095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19367" y="3186811"/>
            <a:ext cx="30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3333CC"/>
                </a:solidFill>
                <a:latin typeface="Arial"/>
                <a:cs typeface="Arial"/>
              </a:rPr>
              <a:t>I</a:t>
            </a:r>
            <a:r>
              <a:rPr sz="2775" b="1" spc="7" baseline="-21021" dirty="0">
                <a:solidFill>
                  <a:srgbClr val="3333CC"/>
                </a:solidFill>
                <a:latin typeface="Arial"/>
                <a:cs typeface="Arial"/>
              </a:rPr>
              <a:t>2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06111" y="3270884"/>
            <a:ext cx="357505" cy="950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008000"/>
                </a:solidFill>
                <a:latin typeface="Arial"/>
                <a:cs typeface="Arial"/>
              </a:rPr>
              <a:t>I</a:t>
            </a:r>
            <a:r>
              <a:rPr sz="2775" b="1" spc="7" baseline="-21021" dirty="0">
                <a:solidFill>
                  <a:srgbClr val="008000"/>
                </a:solidFill>
                <a:latin typeface="Arial"/>
                <a:cs typeface="Arial"/>
              </a:rPr>
              <a:t>1</a:t>
            </a:r>
            <a:endParaRPr sz="2775" baseline="-21021">
              <a:latin typeface="Arial"/>
              <a:cs typeface="Arial"/>
            </a:endParaRPr>
          </a:p>
          <a:p>
            <a:pPr marL="149225">
              <a:lnSpc>
                <a:spcPct val="100000"/>
              </a:lnSpc>
              <a:spcBef>
                <a:spcPts val="1525"/>
              </a:spcBef>
            </a:pP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42864" y="3439109"/>
            <a:ext cx="1244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A40020"/>
                </a:solidFill>
                <a:latin typeface="Arial"/>
                <a:cs typeface="Arial"/>
              </a:rPr>
              <a:t>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41923" y="3643325"/>
            <a:ext cx="158115" cy="3111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850" b="1" spc="10" dirty="0">
                <a:solidFill>
                  <a:srgbClr val="A40020"/>
                </a:solidFill>
                <a:latin typeface="Arial"/>
                <a:cs typeface="Arial"/>
              </a:rPr>
              <a:t>3</a:t>
            </a:r>
            <a:endParaRPr sz="18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307076" y="2884423"/>
            <a:ext cx="0" cy="1368425"/>
          </a:xfrm>
          <a:custGeom>
            <a:avLst/>
            <a:gdLst/>
            <a:ahLst/>
            <a:cxnLst/>
            <a:rect l="l" t="t" r="r" b="b"/>
            <a:pathLst>
              <a:path h="1368425">
                <a:moveTo>
                  <a:pt x="0" y="13684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201792" y="4177665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</a:t>
            </a:r>
            <a:endParaRPr sz="2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99613" y="4250563"/>
            <a:ext cx="2235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O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10200" y="914400"/>
            <a:ext cx="3524250" cy="1758174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075" marR="185420">
              <a:lnSpc>
                <a:spcPct val="100400"/>
              </a:lnSpc>
              <a:spcBef>
                <a:spcPts val="270"/>
              </a:spcBef>
            </a:pPr>
            <a:r>
              <a:rPr sz="2800" b="1" spc="-10" dirty="0">
                <a:latin typeface="Liberation Sans Narrow"/>
                <a:cs typeface="Liberation Sans Narrow"/>
              </a:rPr>
              <a:t>Price </a:t>
            </a:r>
            <a:r>
              <a:rPr sz="2800" b="1" spc="-5" dirty="0">
                <a:latin typeface="Liberation Sans Narrow"/>
                <a:cs typeface="Liberation Sans Narrow"/>
              </a:rPr>
              <a:t>Effect (MP) =  Substitution Effect</a:t>
            </a:r>
            <a:r>
              <a:rPr sz="2800" b="1" spc="-50" dirty="0"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latin typeface="Liberation Sans Narrow"/>
                <a:cs typeface="Liberation Sans Narrow"/>
              </a:rPr>
              <a:t>(MN)</a:t>
            </a:r>
            <a:endParaRPr sz="2800">
              <a:latin typeface="Liberation Sans Narrow"/>
              <a:cs typeface="Liberation Sans Narrow"/>
            </a:endParaRPr>
          </a:p>
          <a:p>
            <a:pPr marL="92075">
              <a:lnSpc>
                <a:spcPct val="100000"/>
              </a:lnSpc>
            </a:pPr>
            <a:r>
              <a:rPr sz="2800" b="1" spc="-5" dirty="0">
                <a:latin typeface="Liberation Sans Narrow"/>
                <a:cs typeface="Liberation Sans Narrow"/>
              </a:rPr>
              <a:t>+Income Effect</a:t>
            </a:r>
            <a:r>
              <a:rPr sz="2800" b="1" spc="-20" dirty="0">
                <a:latin typeface="Liberation Sans Narrow"/>
                <a:cs typeface="Liberation Sans Narrow"/>
              </a:rPr>
              <a:t> </a:t>
            </a:r>
            <a:r>
              <a:rPr sz="2800" b="1" spc="-5" dirty="0">
                <a:latin typeface="Liberation Sans Narrow"/>
                <a:cs typeface="Liberation Sans Narrow"/>
              </a:rPr>
              <a:t>(NP)</a:t>
            </a: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0" y="213817"/>
            <a:ext cx="6987412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 HICKSIAN</a:t>
            </a:r>
            <a:r>
              <a:rPr spc="-75" dirty="0"/>
              <a:t> </a:t>
            </a:r>
            <a:r>
              <a:rPr dirty="0"/>
              <a:t>APPROACH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841951"/>
            <a:ext cx="8340725" cy="131382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400" spc="4410" dirty="0">
                <a:latin typeface="Wingdings"/>
                <a:cs typeface="Wingdings"/>
              </a:rPr>
              <a:t>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Arial"/>
                <a:cs typeface="Arial"/>
              </a:rPr>
              <a:t>Price Effect: </a:t>
            </a:r>
            <a:r>
              <a:rPr sz="2400" spc="-5" dirty="0">
                <a:latin typeface="Arial"/>
                <a:cs typeface="Arial"/>
              </a:rPr>
              <a:t>Movement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D to E = </a:t>
            </a:r>
            <a:r>
              <a:rPr sz="2400" b="1" spc="-10" dirty="0">
                <a:latin typeface="Arial"/>
                <a:cs typeface="Arial"/>
              </a:rPr>
              <a:t>MP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400" spc="4410" dirty="0">
                <a:latin typeface="Wingdings"/>
                <a:cs typeface="Wingdings"/>
              </a:rPr>
              <a:t>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Arial"/>
                <a:cs typeface="Arial"/>
              </a:rPr>
              <a:t>Substitution Effect: </a:t>
            </a:r>
            <a:r>
              <a:rPr sz="2400" spc="-5" dirty="0">
                <a:latin typeface="Arial"/>
                <a:cs typeface="Arial"/>
              </a:rPr>
              <a:t>Movement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D to </a:t>
            </a:r>
            <a:r>
              <a:rPr sz="2400" spc="-5">
                <a:latin typeface="Arial"/>
                <a:cs typeface="Arial"/>
              </a:rPr>
              <a:t>F </a:t>
            </a:r>
            <a:r>
              <a:rPr sz="2400" spc="-5" smtClean="0">
                <a:latin typeface="Arial"/>
                <a:cs typeface="Arial"/>
              </a:rPr>
              <a:t>=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lang="en-US" sz="2400" b="1" spc="-5" dirty="0" smtClean="0">
                <a:latin typeface="Arial"/>
                <a:cs typeface="Arial"/>
              </a:rPr>
              <a:t>MN</a:t>
            </a:r>
            <a:endParaRPr sz="2400" b="1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400" spc="4415" smtClean="0">
                <a:latin typeface="Wingdings"/>
                <a:cs typeface="Wingdings"/>
              </a:rPr>
              <a:t></a:t>
            </a:r>
            <a:r>
              <a:rPr sz="2400" spc="175" smtClean="0">
                <a:latin typeface="Times New Roman"/>
                <a:cs typeface="Times New Roman"/>
              </a:rPr>
              <a:t> </a:t>
            </a:r>
            <a:r>
              <a:rPr sz="2400" b="1" spc="-5" smtClean="0">
                <a:latin typeface="Arial"/>
                <a:cs typeface="Arial"/>
              </a:rPr>
              <a:t>Income Effect: </a:t>
            </a:r>
            <a:r>
              <a:rPr sz="2400" spc="-5" smtClean="0">
                <a:latin typeface="Arial"/>
                <a:cs typeface="Arial"/>
              </a:rPr>
              <a:t>Movement </a:t>
            </a:r>
            <a:r>
              <a:rPr sz="2400" smtClean="0">
                <a:latin typeface="Arial"/>
                <a:cs typeface="Arial"/>
              </a:rPr>
              <a:t>from </a:t>
            </a:r>
            <a:r>
              <a:rPr sz="2400" spc="-5" smtClean="0">
                <a:latin typeface="Arial"/>
                <a:cs typeface="Arial"/>
              </a:rPr>
              <a:t>F to E = </a:t>
            </a:r>
            <a:r>
              <a:rPr sz="2400" b="1" spc="-10" smtClean="0">
                <a:latin typeface="Arial"/>
                <a:cs typeface="Arial"/>
              </a:rPr>
              <a:t>NP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34000" y="838201"/>
            <a:ext cx="3702050" cy="1295400"/>
          </a:xfrm>
          <a:custGeom>
            <a:avLst/>
            <a:gdLst/>
            <a:ahLst/>
            <a:cxnLst/>
            <a:rect l="l" t="t" r="r" b="b"/>
            <a:pathLst>
              <a:path w="3600450" h="1383030">
                <a:moveTo>
                  <a:pt x="0" y="1382776"/>
                </a:moveTo>
                <a:lnTo>
                  <a:pt x="3600450" y="1382776"/>
                </a:lnTo>
                <a:lnTo>
                  <a:pt x="3600450" y="0"/>
                </a:lnTo>
                <a:lnTo>
                  <a:pt x="0" y="0"/>
                </a:lnTo>
                <a:lnTo>
                  <a:pt x="0" y="138277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15102" y="914401"/>
            <a:ext cx="3628898" cy="1118896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sz="2400" b="1" spc="-10" smtClean="0">
                <a:latin typeface="Liberation Sans Narrow"/>
                <a:cs typeface="Liberation Sans Narrow"/>
              </a:rPr>
              <a:t>Price </a:t>
            </a:r>
            <a:r>
              <a:rPr sz="2400" b="1" spc="-5" smtClean="0">
                <a:latin typeface="Liberation Sans Narrow"/>
                <a:cs typeface="Liberation Sans Narrow"/>
              </a:rPr>
              <a:t>Effect </a:t>
            </a:r>
            <a:r>
              <a:rPr sz="2400" b="1" spc="-5" smtClean="0">
                <a:solidFill>
                  <a:srgbClr val="A40020"/>
                </a:solidFill>
                <a:latin typeface="Liberation Sans Narrow"/>
                <a:cs typeface="Liberation Sans Narrow"/>
              </a:rPr>
              <a:t>(MP) </a:t>
            </a:r>
            <a:r>
              <a:rPr sz="2400" b="1" spc="-5" smtClean="0">
                <a:latin typeface="Liberation Sans Narrow"/>
                <a:cs typeface="Liberation Sans Narrow"/>
              </a:rPr>
              <a:t>=  Substitution Effect</a:t>
            </a:r>
            <a:r>
              <a:rPr sz="2400" b="1" spc="-45" smtClean="0">
                <a:latin typeface="Liberation Sans Narrow"/>
                <a:cs typeface="Liberation Sans Narrow"/>
              </a:rPr>
              <a:t> </a:t>
            </a:r>
            <a:r>
              <a:rPr sz="2400" b="1" spc="-5" smtClean="0">
                <a:solidFill>
                  <a:srgbClr val="A40020"/>
                </a:solidFill>
                <a:latin typeface="Liberation Sans Narrow"/>
                <a:cs typeface="Liberation Sans Narrow"/>
              </a:rPr>
              <a:t>(MN)</a:t>
            </a:r>
            <a:endParaRPr sz="2400" smtClean="0">
              <a:latin typeface="Liberation Sans Narrow"/>
              <a:cs typeface="Liberation Sans Narrow"/>
            </a:endParaRPr>
          </a:p>
          <a:p>
            <a:pPr marL="12700">
              <a:lnSpc>
                <a:spcPct val="100000"/>
              </a:lnSpc>
            </a:pPr>
            <a:r>
              <a:rPr sz="2400" b="1" spc="-5" smtClean="0">
                <a:latin typeface="Liberation Sans Narrow"/>
                <a:cs typeface="Liberation Sans Narrow"/>
              </a:rPr>
              <a:t>+ </a:t>
            </a:r>
            <a:r>
              <a:rPr sz="2400" b="1" spc="-10" smtClean="0">
                <a:latin typeface="Liberation Sans Narrow"/>
                <a:cs typeface="Liberation Sans Narrow"/>
              </a:rPr>
              <a:t>Income </a:t>
            </a:r>
            <a:r>
              <a:rPr sz="2400" b="1" spc="-5" smtClean="0">
                <a:latin typeface="Liberation Sans Narrow"/>
                <a:cs typeface="Liberation Sans Narrow"/>
              </a:rPr>
              <a:t>Effect</a:t>
            </a:r>
            <a:r>
              <a:rPr sz="2400" b="1" spc="-20" smtClean="0">
                <a:latin typeface="Liberation Sans Narrow"/>
                <a:cs typeface="Liberation Sans Narrow"/>
              </a:rPr>
              <a:t> </a:t>
            </a:r>
            <a:r>
              <a:rPr sz="2400" b="1" spc="-5" smtClean="0">
                <a:solidFill>
                  <a:srgbClr val="A40020"/>
                </a:solidFill>
                <a:latin typeface="Liberation Sans Narrow"/>
                <a:cs typeface="Liberation Sans Narrow"/>
              </a:rPr>
              <a:t>(NP)</a:t>
            </a:r>
            <a:endParaRPr sz="2400">
              <a:latin typeface="Liberation Sans Narrow"/>
              <a:cs typeface="Liberation Sans Narrow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616325" y="1106550"/>
            <a:ext cx="3999229" cy="3352800"/>
            <a:chOff x="3616325" y="1106550"/>
            <a:chExt cx="3999229" cy="3352800"/>
          </a:xfrm>
        </p:grpSpPr>
        <p:sp>
          <p:nvSpPr>
            <p:cNvPr id="9" name="object 9"/>
            <p:cNvSpPr/>
            <p:nvPr/>
          </p:nvSpPr>
          <p:spPr>
            <a:xfrm>
              <a:off x="3635375" y="1125600"/>
              <a:ext cx="3961129" cy="3311525"/>
            </a:xfrm>
            <a:custGeom>
              <a:avLst/>
              <a:gdLst/>
              <a:ahLst/>
              <a:cxnLst/>
              <a:rect l="l" t="t" r="r" b="b"/>
              <a:pathLst>
                <a:path w="3961129" h="3311525">
                  <a:moveTo>
                    <a:pt x="33274" y="0"/>
                  </a:moveTo>
                  <a:lnTo>
                    <a:pt x="33274" y="3311398"/>
                  </a:lnTo>
                </a:path>
                <a:path w="3961129" h="3311525">
                  <a:moveTo>
                    <a:pt x="0" y="3281045"/>
                  </a:moveTo>
                  <a:lnTo>
                    <a:pt x="3960876" y="3281045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06876" y="1363725"/>
              <a:ext cx="3673475" cy="3054350"/>
            </a:xfrm>
            <a:custGeom>
              <a:avLst/>
              <a:gdLst/>
              <a:ahLst/>
              <a:cxnLst/>
              <a:rect l="l" t="t" r="r" b="b"/>
              <a:pathLst>
                <a:path w="3673475" h="3054350">
                  <a:moveTo>
                    <a:pt x="0" y="0"/>
                  </a:moveTo>
                  <a:lnTo>
                    <a:pt x="3673475" y="3054223"/>
                  </a:lnTo>
                </a:path>
              </a:pathLst>
            </a:custGeom>
            <a:ln w="4445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06876" y="1363725"/>
              <a:ext cx="1657350" cy="3073400"/>
            </a:xfrm>
            <a:custGeom>
              <a:avLst/>
              <a:gdLst/>
              <a:ahLst/>
              <a:cxnLst/>
              <a:rect l="l" t="t" r="r" b="b"/>
              <a:pathLst>
                <a:path w="1657350" h="3073400">
                  <a:moveTo>
                    <a:pt x="0" y="0"/>
                  </a:moveTo>
                  <a:lnTo>
                    <a:pt x="1657350" y="3073273"/>
                  </a:lnTo>
                </a:path>
              </a:pathLst>
            </a:custGeom>
            <a:ln w="44449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0647" y="1757933"/>
              <a:ext cx="2069464" cy="1976120"/>
            </a:xfrm>
            <a:custGeom>
              <a:avLst/>
              <a:gdLst/>
              <a:ahLst/>
              <a:cxnLst/>
              <a:rect l="l" t="t" r="r" b="b"/>
              <a:pathLst>
                <a:path w="2069465" h="1976120">
                  <a:moveTo>
                    <a:pt x="2068956" y="1975865"/>
                  </a:moveTo>
                  <a:lnTo>
                    <a:pt x="2016866" y="1957697"/>
                  </a:lnTo>
                  <a:lnTo>
                    <a:pt x="1965255" y="1938933"/>
                  </a:lnTo>
                  <a:lnTo>
                    <a:pt x="1914130" y="1919581"/>
                  </a:lnTo>
                  <a:lnTo>
                    <a:pt x="1863497" y="1899646"/>
                  </a:lnTo>
                  <a:lnTo>
                    <a:pt x="1813363" y="1879135"/>
                  </a:lnTo>
                  <a:lnTo>
                    <a:pt x="1763734" y="1858054"/>
                  </a:lnTo>
                  <a:lnTo>
                    <a:pt x="1714616" y="1836409"/>
                  </a:lnTo>
                  <a:lnTo>
                    <a:pt x="1666017" y="1814206"/>
                  </a:lnTo>
                  <a:lnTo>
                    <a:pt x="1617942" y="1791451"/>
                  </a:lnTo>
                  <a:lnTo>
                    <a:pt x="1570398" y="1768151"/>
                  </a:lnTo>
                  <a:lnTo>
                    <a:pt x="1523391" y="1744311"/>
                  </a:lnTo>
                  <a:lnTo>
                    <a:pt x="1476928" y="1719937"/>
                  </a:lnTo>
                  <a:lnTo>
                    <a:pt x="1431015" y="1695037"/>
                  </a:lnTo>
                  <a:lnTo>
                    <a:pt x="1385658" y="1669615"/>
                  </a:lnTo>
                  <a:lnTo>
                    <a:pt x="1340865" y="1643679"/>
                  </a:lnTo>
                  <a:lnTo>
                    <a:pt x="1296640" y="1617233"/>
                  </a:lnTo>
                  <a:lnTo>
                    <a:pt x="1252992" y="1590285"/>
                  </a:lnTo>
                  <a:lnTo>
                    <a:pt x="1209926" y="1562840"/>
                  </a:lnTo>
                  <a:lnTo>
                    <a:pt x="1167449" y="1534905"/>
                  </a:lnTo>
                  <a:lnTo>
                    <a:pt x="1125566" y="1506486"/>
                  </a:lnTo>
                  <a:lnTo>
                    <a:pt x="1084285" y="1477588"/>
                  </a:lnTo>
                  <a:lnTo>
                    <a:pt x="1043612" y="1448219"/>
                  </a:lnTo>
                  <a:lnTo>
                    <a:pt x="1003554" y="1418383"/>
                  </a:lnTo>
                  <a:lnTo>
                    <a:pt x="964116" y="1388088"/>
                  </a:lnTo>
                  <a:lnTo>
                    <a:pt x="925305" y="1357339"/>
                  </a:lnTo>
                  <a:lnTo>
                    <a:pt x="887128" y="1326142"/>
                  </a:lnTo>
                  <a:lnTo>
                    <a:pt x="849591" y="1294505"/>
                  </a:lnTo>
                  <a:lnTo>
                    <a:pt x="812700" y="1262432"/>
                  </a:lnTo>
                  <a:lnTo>
                    <a:pt x="776462" y="1229929"/>
                  </a:lnTo>
                  <a:lnTo>
                    <a:pt x="740884" y="1197004"/>
                  </a:lnTo>
                  <a:lnTo>
                    <a:pt x="705971" y="1163662"/>
                  </a:lnTo>
                  <a:lnTo>
                    <a:pt x="671730" y="1129910"/>
                  </a:lnTo>
                  <a:lnTo>
                    <a:pt x="638168" y="1095753"/>
                  </a:lnTo>
                  <a:lnTo>
                    <a:pt x="605291" y="1061197"/>
                  </a:lnTo>
                  <a:lnTo>
                    <a:pt x="573106" y="1026249"/>
                  </a:lnTo>
                  <a:lnTo>
                    <a:pt x="541618" y="990915"/>
                  </a:lnTo>
                  <a:lnTo>
                    <a:pt x="510834" y="955201"/>
                  </a:lnTo>
                  <a:lnTo>
                    <a:pt x="480761" y="919113"/>
                  </a:lnTo>
                  <a:lnTo>
                    <a:pt x="451405" y="882657"/>
                  </a:lnTo>
                  <a:lnTo>
                    <a:pt x="422773" y="845840"/>
                  </a:lnTo>
                  <a:lnTo>
                    <a:pt x="394871" y="808667"/>
                  </a:lnTo>
                  <a:lnTo>
                    <a:pt x="367705" y="771144"/>
                  </a:lnTo>
                  <a:lnTo>
                    <a:pt x="341281" y="733279"/>
                  </a:lnTo>
                  <a:lnTo>
                    <a:pt x="315607" y="695076"/>
                  </a:lnTo>
                  <a:lnTo>
                    <a:pt x="290689" y="656543"/>
                  </a:lnTo>
                  <a:lnTo>
                    <a:pt x="266533" y="617684"/>
                  </a:lnTo>
                  <a:lnTo>
                    <a:pt x="243145" y="578507"/>
                  </a:lnTo>
                  <a:lnTo>
                    <a:pt x="220532" y="539018"/>
                  </a:lnTo>
                  <a:lnTo>
                    <a:pt x="198700" y="499222"/>
                  </a:lnTo>
                  <a:lnTo>
                    <a:pt x="177656" y="459125"/>
                  </a:lnTo>
                  <a:lnTo>
                    <a:pt x="157406" y="418735"/>
                  </a:lnTo>
                  <a:lnTo>
                    <a:pt x="137957" y="378056"/>
                  </a:lnTo>
                  <a:lnTo>
                    <a:pt x="119315" y="337096"/>
                  </a:lnTo>
                  <a:lnTo>
                    <a:pt x="101486" y="295859"/>
                  </a:lnTo>
                  <a:lnTo>
                    <a:pt x="84477" y="254353"/>
                  </a:lnTo>
                  <a:lnTo>
                    <a:pt x="68294" y="212584"/>
                  </a:lnTo>
                  <a:lnTo>
                    <a:pt x="52944" y="170557"/>
                  </a:lnTo>
                  <a:lnTo>
                    <a:pt x="38433" y="128279"/>
                  </a:lnTo>
                  <a:lnTo>
                    <a:pt x="24768" y="85756"/>
                  </a:lnTo>
                  <a:lnTo>
                    <a:pt x="11955" y="42994"/>
                  </a:lnTo>
                  <a:lnTo>
                    <a:pt x="0" y="0"/>
                  </a:lnTo>
                </a:path>
              </a:pathLst>
            </a:custGeom>
            <a:ln w="44450">
              <a:solidFill>
                <a:srgbClr val="3333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99125" y="2947924"/>
              <a:ext cx="168275" cy="23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99125" y="2947924"/>
              <a:ext cx="168275" cy="236854"/>
            </a:xfrm>
            <a:custGeom>
              <a:avLst/>
              <a:gdLst/>
              <a:ahLst/>
              <a:cxnLst/>
              <a:rect l="l" t="t" r="r" b="b"/>
              <a:pathLst>
                <a:path w="168275" h="236855">
                  <a:moveTo>
                    <a:pt x="0" y="118363"/>
                  </a:moveTo>
                  <a:lnTo>
                    <a:pt x="6619" y="72276"/>
                  </a:lnTo>
                  <a:lnTo>
                    <a:pt x="24669" y="34655"/>
                  </a:lnTo>
                  <a:lnTo>
                    <a:pt x="51435" y="9296"/>
                  </a:lnTo>
                  <a:lnTo>
                    <a:pt x="84200" y="0"/>
                  </a:lnTo>
                  <a:lnTo>
                    <a:pt x="116893" y="9350"/>
                  </a:lnTo>
                  <a:lnTo>
                    <a:pt x="143621" y="34702"/>
                  </a:lnTo>
                  <a:lnTo>
                    <a:pt x="161657" y="72294"/>
                  </a:lnTo>
                  <a:lnTo>
                    <a:pt x="168275" y="118363"/>
                  </a:lnTo>
                  <a:lnTo>
                    <a:pt x="161657" y="164377"/>
                  </a:lnTo>
                  <a:lnTo>
                    <a:pt x="143621" y="201961"/>
                  </a:lnTo>
                  <a:lnTo>
                    <a:pt x="116893" y="227306"/>
                  </a:lnTo>
                  <a:lnTo>
                    <a:pt x="84200" y="236600"/>
                  </a:lnTo>
                  <a:lnTo>
                    <a:pt x="51435" y="227306"/>
                  </a:lnTo>
                  <a:lnTo>
                    <a:pt x="24669" y="201961"/>
                  </a:lnTo>
                  <a:lnTo>
                    <a:pt x="6619" y="164377"/>
                  </a:lnTo>
                  <a:lnTo>
                    <a:pt x="0" y="11836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83075" y="2511425"/>
              <a:ext cx="168275" cy="236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83075" y="2511425"/>
              <a:ext cx="168275" cy="236854"/>
            </a:xfrm>
            <a:custGeom>
              <a:avLst/>
              <a:gdLst/>
              <a:ahLst/>
              <a:cxnLst/>
              <a:rect l="l" t="t" r="r" b="b"/>
              <a:pathLst>
                <a:path w="168275" h="236855">
                  <a:moveTo>
                    <a:pt x="0" y="118237"/>
                  </a:moveTo>
                  <a:lnTo>
                    <a:pt x="6619" y="72223"/>
                  </a:lnTo>
                  <a:lnTo>
                    <a:pt x="24669" y="34639"/>
                  </a:lnTo>
                  <a:lnTo>
                    <a:pt x="51435" y="9294"/>
                  </a:lnTo>
                  <a:lnTo>
                    <a:pt x="84200" y="0"/>
                  </a:lnTo>
                  <a:lnTo>
                    <a:pt x="116893" y="9294"/>
                  </a:lnTo>
                  <a:lnTo>
                    <a:pt x="143621" y="34639"/>
                  </a:lnTo>
                  <a:lnTo>
                    <a:pt x="161657" y="72223"/>
                  </a:lnTo>
                  <a:lnTo>
                    <a:pt x="168275" y="118237"/>
                  </a:lnTo>
                  <a:lnTo>
                    <a:pt x="161657" y="164324"/>
                  </a:lnTo>
                  <a:lnTo>
                    <a:pt x="143621" y="201945"/>
                  </a:lnTo>
                  <a:lnTo>
                    <a:pt x="116893" y="227304"/>
                  </a:lnTo>
                  <a:lnTo>
                    <a:pt x="84200" y="236600"/>
                  </a:lnTo>
                  <a:lnTo>
                    <a:pt x="51435" y="227304"/>
                  </a:lnTo>
                  <a:lnTo>
                    <a:pt x="24669" y="201945"/>
                  </a:lnTo>
                  <a:lnTo>
                    <a:pt x="6619" y="164324"/>
                  </a:lnTo>
                  <a:lnTo>
                    <a:pt x="0" y="118237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708400" y="2133600"/>
              <a:ext cx="2663825" cy="2303780"/>
            </a:xfrm>
            <a:custGeom>
              <a:avLst/>
              <a:gdLst/>
              <a:ahLst/>
              <a:cxnLst/>
              <a:rect l="l" t="t" r="r" b="b"/>
              <a:pathLst>
                <a:path w="2663825" h="2303779">
                  <a:moveTo>
                    <a:pt x="0" y="0"/>
                  </a:moveTo>
                  <a:lnTo>
                    <a:pt x="2663825" y="2303399"/>
                  </a:lnTo>
                </a:path>
              </a:pathLst>
            </a:custGeom>
            <a:ln w="38100">
              <a:solidFill>
                <a:srgbClr val="A400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30775" y="3119374"/>
              <a:ext cx="168275" cy="236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930775" y="3119374"/>
              <a:ext cx="168275" cy="236854"/>
            </a:xfrm>
            <a:custGeom>
              <a:avLst/>
              <a:gdLst/>
              <a:ahLst/>
              <a:cxnLst/>
              <a:rect l="l" t="t" r="r" b="b"/>
              <a:pathLst>
                <a:path w="168275" h="236854">
                  <a:moveTo>
                    <a:pt x="0" y="118363"/>
                  </a:moveTo>
                  <a:lnTo>
                    <a:pt x="6619" y="72276"/>
                  </a:lnTo>
                  <a:lnTo>
                    <a:pt x="24669" y="34655"/>
                  </a:lnTo>
                  <a:lnTo>
                    <a:pt x="51435" y="9296"/>
                  </a:lnTo>
                  <a:lnTo>
                    <a:pt x="84200" y="0"/>
                  </a:lnTo>
                  <a:lnTo>
                    <a:pt x="116893" y="9350"/>
                  </a:lnTo>
                  <a:lnTo>
                    <a:pt x="143621" y="34702"/>
                  </a:lnTo>
                  <a:lnTo>
                    <a:pt x="161657" y="72294"/>
                  </a:lnTo>
                  <a:lnTo>
                    <a:pt x="168275" y="118363"/>
                  </a:lnTo>
                  <a:lnTo>
                    <a:pt x="161657" y="164377"/>
                  </a:lnTo>
                  <a:lnTo>
                    <a:pt x="143621" y="201961"/>
                  </a:lnTo>
                  <a:lnTo>
                    <a:pt x="116893" y="227306"/>
                  </a:lnTo>
                  <a:lnTo>
                    <a:pt x="84200" y="236600"/>
                  </a:lnTo>
                  <a:lnTo>
                    <a:pt x="51435" y="227306"/>
                  </a:lnTo>
                  <a:lnTo>
                    <a:pt x="24669" y="201961"/>
                  </a:lnTo>
                  <a:lnTo>
                    <a:pt x="6619" y="164377"/>
                  </a:lnTo>
                  <a:lnTo>
                    <a:pt x="0" y="118363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354576" y="2686050"/>
              <a:ext cx="0" cy="1746250"/>
            </a:xfrm>
            <a:custGeom>
              <a:avLst/>
              <a:gdLst/>
              <a:ahLst/>
              <a:cxnLst/>
              <a:rect l="l" t="t" r="r" b="b"/>
              <a:pathLst>
                <a:path h="1746250">
                  <a:moveTo>
                    <a:pt x="0" y="174625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99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543800" y="4495800"/>
            <a:ext cx="1032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Apples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04698" y="2646751"/>
            <a:ext cx="419100" cy="120967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dirty="0">
                <a:latin typeface="Times New Roman"/>
                <a:cs typeface="Times New Roman"/>
              </a:rPr>
              <a:t>Oran</a:t>
            </a:r>
            <a:r>
              <a:rPr sz="2800" spc="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21760" y="1129106"/>
            <a:ext cx="1955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89041" y="3906139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70984" y="2699461"/>
            <a:ext cx="2095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28842" y="2656713"/>
            <a:ext cx="195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07990" y="2801238"/>
            <a:ext cx="180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F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099808" y="1695323"/>
            <a:ext cx="2216785" cy="2756535"/>
            <a:chOff x="4099808" y="1695323"/>
            <a:chExt cx="2216785" cy="2756535"/>
          </a:xfrm>
        </p:grpSpPr>
        <p:sp>
          <p:nvSpPr>
            <p:cNvPr id="30" name="object 30"/>
            <p:cNvSpPr/>
            <p:nvPr/>
          </p:nvSpPr>
          <p:spPr>
            <a:xfrm>
              <a:off x="5003799" y="3213100"/>
              <a:ext cx="71755" cy="1219200"/>
            </a:xfrm>
            <a:custGeom>
              <a:avLst/>
              <a:gdLst/>
              <a:ahLst/>
              <a:cxnLst/>
              <a:rect l="l" t="t" r="r" b="b"/>
              <a:pathLst>
                <a:path w="71754" h="1219200">
                  <a:moveTo>
                    <a:pt x="71500" y="121920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A400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118858" y="1714373"/>
              <a:ext cx="2178685" cy="2060575"/>
            </a:xfrm>
            <a:custGeom>
              <a:avLst/>
              <a:gdLst/>
              <a:ahLst/>
              <a:cxnLst/>
              <a:rect l="l" t="t" r="r" b="b"/>
              <a:pathLst>
                <a:path w="2178685" h="2060575">
                  <a:moveTo>
                    <a:pt x="2178563" y="2060320"/>
                  </a:moveTo>
                  <a:lnTo>
                    <a:pt x="2130850" y="2053720"/>
                  </a:lnTo>
                  <a:lnTo>
                    <a:pt x="2083101" y="2046198"/>
                  </a:lnTo>
                  <a:lnTo>
                    <a:pt x="2035337" y="2037762"/>
                  </a:lnTo>
                  <a:lnTo>
                    <a:pt x="1987579" y="2028417"/>
                  </a:lnTo>
                  <a:lnTo>
                    <a:pt x="1939848" y="2018168"/>
                  </a:lnTo>
                  <a:lnTo>
                    <a:pt x="1892164" y="2007023"/>
                  </a:lnTo>
                  <a:lnTo>
                    <a:pt x="1844548" y="1994986"/>
                  </a:lnTo>
                  <a:lnTo>
                    <a:pt x="1797022" y="1982063"/>
                  </a:lnTo>
                  <a:lnTo>
                    <a:pt x="1749605" y="1968261"/>
                  </a:lnTo>
                  <a:lnTo>
                    <a:pt x="1702318" y="1953586"/>
                  </a:lnTo>
                  <a:lnTo>
                    <a:pt x="1655183" y="1938042"/>
                  </a:lnTo>
                  <a:lnTo>
                    <a:pt x="1608220" y="1921636"/>
                  </a:lnTo>
                  <a:lnTo>
                    <a:pt x="1561450" y="1904375"/>
                  </a:lnTo>
                  <a:lnTo>
                    <a:pt x="1514894" y="1886263"/>
                  </a:lnTo>
                  <a:lnTo>
                    <a:pt x="1468571" y="1867307"/>
                  </a:lnTo>
                  <a:lnTo>
                    <a:pt x="1422504" y="1847512"/>
                  </a:lnTo>
                  <a:lnTo>
                    <a:pt x="1376713" y="1826885"/>
                  </a:lnTo>
                  <a:lnTo>
                    <a:pt x="1331219" y="1805431"/>
                  </a:lnTo>
                  <a:lnTo>
                    <a:pt x="1281320" y="1780793"/>
                  </a:lnTo>
                  <a:lnTo>
                    <a:pt x="1232138" y="1755333"/>
                  </a:lnTo>
                  <a:lnTo>
                    <a:pt x="1183688" y="1729070"/>
                  </a:lnTo>
                  <a:lnTo>
                    <a:pt x="1135985" y="1702026"/>
                  </a:lnTo>
                  <a:lnTo>
                    <a:pt x="1089044" y="1674220"/>
                  </a:lnTo>
                  <a:lnTo>
                    <a:pt x="1042878" y="1645672"/>
                  </a:lnTo>
                  <a:lnTo>
                    <a:pt x="997504" y="1616401"/>
                  </a:lnTo>
                  <a:lnTo>
                    <a:pt x="952936" y="1586429"/>
                  </a:lnTo>
                  <a:lnTo>
                    <a:pt x="909188" y="1555775"/>
                  </a:lnTo>
                  <a:lnTo>
                    <a:pt x="866275" y="1524459"/>
                  </a:lnTo>
                  <a:lnTo>
                    <a:pt x="824213" y="1492501"/>
                  </a:lnTo>
                  <a:lnTo>
                    <a:pt x="783014" y="1459921"/>
                  </a:lnTo>
                  <a:lnTo>
                    <a:pt x="742696" y="1426739"/>
                  </a:lnTo>
                  <a:lnTo>
                    <a:pt x="703271" y="1392975"/>
                  </a:lnTo>
                  <a:lnTo>
                    <a:pt x="664755" y="1358649"/>
                  </a:lnTo>
                  <a:lnTo>
                    <a:pt x="627163" y="1323781"/>
                  </a:lnTo>
                  <a:lnTo>
                    <a:pt x="590509" y="1288391"/>
                  </a:lnTo>
                  <a:lnTo>
                    <a:pt x="554809" y="1252499"/>
                  </a:lnTo>
                  <a:lnTo>
                    <a:pt x="520076" y="1216125"/>
                  </a:lnTo>
                  <a:lnTo>
                    <a:pt x="486325" y="1179289"/>
                  </a:lnTo>
                  <a:lnTo>
                    <a:pt x="453572" y="1142012"/>
                  </a:lnTo>
                  <a:lnTo>
                    <a:pt x="421830" y="1104312"/>
                  </a:lnTo>
                  <a:lnTo>
                    <a:pt x="391116" y="1066210"/>
                  </a:lnTo>
                  <a:lnTo>
                    <a:pt x="361442" y="1027727"/>
                  </a:lnTo>
                  <a:lnTo>
                    <a:pt x="332825" y="988881"/>
                  </a:lnTo>
                  <a:lnTo>
                    <a:pt x="305279" y="949693"/>
                  </a:lnTo>
                  <a:lnTo>
                    <a:pt x="278818" y="910184"/>
                  </a:lnTo>
                  <a:lnTo>
                    <a:pt x="253458" y="870372"/>
                  </a:lnTo>
                  <a:lnTo>
                    <a:pt x="229213" y="830279"/>
                  </a:lnTo>
                  <a:lnTo>
                    <a:pt x="206097" y="789923"/>
                  </a:lnTo>
                  <a:lnTo>
                    <a:pt x="184126" y="749326"/>
                  </a:lnTo>
                  <a:lnTo>
                    <a:pt x="163314" y="708507"/>
                  </a:lnTo>
                  <a:lnTo>
                    <a:pt x="143676" y="667485"/>
                  </a:lnTo>
                  <a:lnTo>
                    <a:pt x="125227" y="626282"/>
                  </a:lnTo>
                  <a:lnTo>
                    <a:pt x="107981" y="584917"/>
                  </a:lnTo>
                  <a:lnTo>
                    <a:pt x="91954" y="543410"/>
                  </a:lnTo>
                  <a:lnTo>
                    <a:pt x="77159" y="501781"/>
                  </a:lnTo>
                  <a:lnTo>
                    <a:pt x="63612" y="460050"/>
                  </a:lnTo>
                  <a:lnTo>
                    <a:pt x="51327" y="418237"/>
                  </a:lnTo>
                  <a:lnTo>
                    <a:pt x="40320" y="376362"/>
                  </a:lnTo>
                  <a:lnTo>
                    <a:pt x="30604" y="334445"/>
                  </a:lnTo>
                  <a:lnTo>
                    <a:pt x="22194" y="292506"/>
                  </a:lnTo>
                  <a:lnTo>
                    <a:pt x="15106" y="250565"/>
                  </a:lnTo>
                  <a:lnTo>
                    <a:pt x="9354" y="208642"/>
                  </a:lnTo>
                  <a:lnTo>
                    <a:pt x="4952" y="166758"/>
                  </a:lnTo>
                  <a:lnTo>
                    <a:pt x="1916" y="124931"/>
                  </a:lnTo>
                  <a:lnTo>
                    <a:pt x="260" y="83183"/>
                  </a:lnTo>
                  <a:lnTo>
                    <a:pt x="0" y="41532"/>
                  </a:lnTo>
                  <a:lnTo>
                    <a:pt x="114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3407790" y="1777695"/>
            <a:ext cx="224154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latin typeface="Arial"/>
                <a:cs typeface="Arial"/>
              </a:rPr>
              <a:t>G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27418" y="3597986"/>
            <a:ext cx="30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solidFill>
                  <a:srgbClr val="3333CC"/>
                </a:solidFill>
                <a:latin typeface="Arial"/>
                <a:cs typeface="Arial"/>
              </a:rPr>
              <a:t>I</a:t>
            </a:r>
            <a:r>
              <a:rPr sz="2775" b="1" spc="7" baseline="-21021" dirty="0">
                <a:solidFill>
                  <a:srgbClr val="3333CC"/>
                </a:solidFill>
                <a:latin typeface="Arial"/>
                <a:cs typeface="Arial"/>
              </a:rPr>
              <a:t>2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06565" y="3740911"/>
            <a:ext cx="30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b="1" spc="5" dirty="0">
                <a:latin typeface="Arial"/>
                <a:cs typeface="Arial"/>
              </a:rPr>
              <a:t>I</a:t>
            </a:r>
            <a:r>
              <a:rPr sz="2775" b="1" spc="7" baseline="-21021" dirty="0">
                <a:latin typeface="Arial"/>
                <a:cs typeface="Arial"/>
              </a:rPr>
              <a:t>1</a:t>
            </a:r>
            <a:endParaRPr sz="2775" baseline="-21021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34409" y="4401058"/>
            <a:ext cx="38658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58825" algn="l"/>
                <a:tab pos="1414145" algn="l"/>
                <a:tab pos="2204720" algn="l"/>
                <a:tab pos="2694305" algn="l"/>
                <a:tab pos="3643629" algn="l"/>
              </a:tabLst>
            </a:pPr>
            <a:r>
              <a:rPr sz="3000" baseline="1388" dirty="0">
                <a:latin typeface="Arial"/>
                <a:cs typeface="Arial"/>
              </a:rPr>
              <a:t>O	</a:t>
            </a:r>
            <a:r>
              <a:rPr sz="3000" b="1" baseline="4166" dirty="0">
                <a:latin typeface="Arial"/>
                <a:cs typeface="Arial"/>
              </a:rPr>
              <a:t>M	</a:t>
            </a:r>
            <a:r>
              <a:rPr sz="3000" b="1" baseline="1388" dirty="0">
                <a:latin typeface="Arial"/>
                <a:cs typeface="Arial"/>
              </a:rPr>
              <a:t>N	P	</a:t>
            </a:r>
            <a:r>
              <a:rPr sz="2000" dirty="0">
                <a:latin typeface="Arial"/>
                <a:cs typeface="Arial"/>
              </a:rPr>
              <a:t>H	</a:t>
            </a:r>
            <a:r>
              <a:rPr sz="3000" baseline="5555" dirty="0">
                <a:latin typeface="Arial"/>
                <a:cs typeface="Arial"/>
              </a:rPr>
              <a:t>C</a:t>
            </a:r>
            <a:endParaRPr sz="3000" baseline="5555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796026" y="3141598"/>
            <a:ext cx="0" cy="1313180"/>
          </a:xfrm>
          <a:custGeom>
            <a:avLst/>
            <a:gdLst/>
            <a:ahLst/>
            <a:cxnLst/>
            <a:rect l="l" t="t" r="r" b="b"/>
            <a:pathLst>
              <a:path h="1313179">
                <a:moveTo>
                  <a:pt x="0" y="1312926"/>
                </a:moveTo>
                <a:lnTo>
                  <a:pt x="0" y="0"/>
                </a:lnTo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2600" y="505206"/>
            <a:ext cx="6342634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indent="33020">
              <a:lnSpc>
                <a:spcPts val="3460"/>
              </a:lnSpc>
              <a:spcBef>
                <a:spcPts val="535"/>
              </a:spcBef>
            </a:pPr>
            <a:r>
              <a:rPr dirty="0"/>
              <a:t>PRICE EFFECT AND  NATURE OF</a:t>
            </a:r>
            <a:r>
              <a:rPr spc="-114" dirty="0"/>
              <a:t> </a:t>
            </a:r>
            <a:r>
              <a:rPr dirty="0"/>
              <a:t>GOODS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6200" y="2133599"/>
          <a:ext cx="8991600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9774"/>
                <a:gridCol w="2266950"/>
                <a:gridCol w="2501462"/>
                <a:gridCol w="1563414"/>
              </a:tblGrid>
              <a:tr h="17029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-5">
                          <a:latin typeface="Liberation Sans Narrow"/>
                          <a:cs typeface="Liberation Sans Narrow"/>
                        </a:rPr>
                        <a:t>Nature </a:t>
                      </a:r>
                      <a:r>
                        <a:rPr sz="2800" b="1" spc="-5" smtClean="0">
                          <a:latin typeface="Liberation Sans Narrow"/>
                          <a:cs typeface="Liberation Sans Narrow"/>
                        </a:rPr>
                        <a:t>of</a:t>
                      </a:r>
                      <a:r>
                        <a:rPr lang="en-US" sz="2800" b="1" spc="-50" baseline="0" dirty="0" smtClean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800" b="1" spc="-5" smtClean="0">
                          <a:latin typeface="Liberation Sans Narrow"/>
                          <a:cs typeface="Liberation Sans Narrow"/>
                        </a:rPr>
                        <a:t>Goods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7690" marR="454659" indent="-1054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Income  Effect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4975" marR="215265" indent="-3435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dirty="0">
                          <a:latin typeface="Liberation Sans Narrow"/>
                          <a:cs typeface="Liberation Sans Narrow"/>
                        </a:rPr>
                        <a:t>Subs</a:t>
                      </a:r>
                      <a:r>
                        <a:rPr sz="2800" b="1" spc="5" dirty="0">
                          <a:latin typeface="Liberation Sans Narrow"/>
                          <a:cs typeface="Liberation Sans Narrow"/>
                        </a:rPr>
                        <a:t>t</a:t>
                      </a: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it</a:t>
                      </a:r>
                      <a:r>
                        <a:rPr sz="2800" b="1" spc="5" dirty="0">
                          <a:latin typeface="Liberation Sans Narrow"/>
                          <a:cs typeface="Liberation Sans Narrow"/>
                        </a:rPr>
                        <a:t>u</a:t>
                      </a:r>
                      <a:r>
                        <a:rPr sz="2800" b="1" dirty="0">
                          <a:latin typeface="Liberation Sans Narrow"/>
                          <a:cs typeface="Liberation Sans Narrow"/>
                        </a:rPr>
                        <a:t>ti</a:t>
                      </a:r>
                      <a:r>
                        <a:rPr sz="2800" b="1" spc="5" dirty="0">
                          <a:latin typeface="Liberation Sans Narrow"/>
                          <a:cs typeface="Liberation Sans Narrow"/>
                        </a:rPr>
                        <a:t>o</a:t>
                      </a:r>
                      <a:r>
                        <a:rPr sz="2800" b="1" dirty="0">
                          <a:latin typeface="Liberation Sans Narrow"/>
                          <a:cs typeface="Liberation Sans Narrow"/>
                        </a:rPr>
                        <a:t>n  </a:t>
                      </a: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Effect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71145" indent="482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-10" dirty="0">
                          <a:latin typeface="Liberation Sans Narrow"/>
                          <a:cs typeface="Liberation Sans Narrow"/>
                        </a:rPr>
                        <a:t>Price  </a:t>
                      </a:r>
                      <a:r>
                        <a:rPr sz="2800" b="1" dirty="0">
                          <a:latin typeface="Liberation Sans Narrow"/>
                          <a:cs typeface="Liberation Sans Narrow"/>
                        </a:rPr>
                        <a:t>Effect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007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Normal</a:t>
                      </a:r>
                      <a:r>
                        <a:rPr sz="2800" b="1" spc="-4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Goods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6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800" b="1" spc="-10" dirty="0">
                          <a:latin typeface="Liberation Sans Narrow"/>
                          <a:cs typeface="Liberation Sans Narrow"/>
                        </a:rPr>
                        <a:t>Inferior</a:t>
                      </a:r>
                      <a:r>
                        <a:rPr sz="2800" b="1" spc="-4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goods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-ve</a:t>
                      </a:r>
                      <a:r>
                        <a:rPr sz="28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solidFill>
                            <a:srgbClr val="3333CC"/>
                          </a:solidFill>
                          <a:latin typeface="Liberation Sans Narrow"/>
                          <a:cs typeface="Liberation Sans Narrow"/>
                        </a:rPr>
                        <a:t>(weak)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49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+ve</a:t>
                      </a:r>
                      <a:r>
                        <a:rPr sz="28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solidFill>
                            <a:srgbClr val="3333CC"/>
                          </a:solidFill>
                          <a:latin typeface="Liberation Sans Narrow"/>
                          <a:cs typeface="Liberation Sans Narrow"/>
                        </a:rPr>
                        <a:t>(strong)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49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06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Giffen's</a:t>
                      </a:r>
                      <a:r>
                        <a:rPr sz="2800" b="1" spc="-4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800" b="1" spc="-5" dirty="0">
                          <a:latin typeface="Liberation Sans Narrow"/>
                          <a:cs typeface="Liberation Sans Narrow"/>
                        </a:rPr>
                        <a:t>Goods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-ve</a:t>
                      </a:r>
                      <a:r>
                        <a:rPr sz="28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solidFill>
                            <a:srgbClr val="3333CC"/>
                          </a:solidFill>
                          <a:latin typeface="Liberation Sans Narrow"/>
                          <a:cs typeface="Liberation Sans Narrow"/>
                        </a:rPr>
                        <a:t>(strong)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55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+ve</a:t>
                      </a:r>
                      <a:r>
                        <a:rPr sz="2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solidFill>
                            <a:srgbClr val="3333CC"/>
                          </a:solidFill>
                          <a:latin typeface="Liberation Sans Narrow"/>
                          <a:cs typeface="Liberation Sans Narrow"/>
                        </a:rPr>
                        <a:t>(weak)</a:t>
                      </a:r>
                      <a:endParaRPr sz="2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355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-ve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432004" y="3213100"/>
            <a:ext cx="228600" cy="431800"/>
          </a:xfrm>
          <a:custGeom>
            <a:avLst/>
            <a:gdLst/>
            <a:ahLst/>
            <a:cxnLst/>
            <a:rect l="l" t="t" r="r" b="b"/>
            <a:pathLst>
              <a:path w="228600" h="431800">
                <a:moveTo>
                  <a:pt x="20701" y="268811"/>
                </a:moveTo>
                <a:lnTo>
                  <a:pt x="13448" y="269571"/>
                </a:lnTo>
                <a:lnTo>
                  <a:pt x="6778" y="273176"/>
                </a:lnTo>
                <a:lnTo>
                  <a:pt x="2026" y="279060"/>
                </a:lnTo>
                <a:lnTo>
                  <a:pt x="0" y="286051"/>
                </a:lnTo>
                <a:lnTo>
                  <a:pt x="760" y="293304"/>
                </a:lnTo>
                <a:lnTo>
                  <a:pt x="4365" y="299974"/>
                </a:lnTo>
                <a:lnTo>
                  <a:pt x="114220" y="431800"/>
                </a:lnTo>
                <a:lnTo>
                  <a:pt x="138985" y="402081"/>
                </a:lnTo>
                <a:lnTo>
                  <a:pt x="95170" y="402081"/>
                </a:lnTo>
                <a:lnTo>
                  <a:pt x="95170" y="349503"/>
                </a:lnTo>
                <a:lnTo>
                  <a:pt x="33575" y="275589"/>
                </a:lnTo>
                <a:lnTo>
                  <a:pt x="27691" y="270837"/>
                </a:lnTo>
                <a:lnTo>
                  <a:pt x="20701" y="268811"/>
                </a:lnTo>
                <a:close/>
              </a:path>
              <a:path w="228600" h="431800">
                <a:moveTo>
                  <a:pt x="95170" y="349503"/>
                </a:moveTo>
                <a:lnTo>
                  <a:pt x="95170" y="402081"/>
                </a:lnTo>
                <a:lnTo>
                  <a:pt x="133270" y="402081"/>
                </a:lnTo>
                <a:lnTo>
                  <a:pt x="133270" y="389889"/>
                </a:lnTo>
                <a:lnTo>
                  <a:pt x="99615" y="389889"/>
                </a:lnTo>
                <a:lnTo>
                  <a:pt x="114220" y="372363"/>
                </a:lnTo>
                <a:lnTo>
                  <a:pt x="95170" y="349503"/>
                </a:lnTo>
                <a:close/>
              </a:path>
              <a:path w="228600" h="431800">
                <a:moveTo>
                  <a:pt x="207740" y="268811"/>
                </a:moveTo>
                <a:lnTo>
                  <a:pt x="200749" y="270837"/>
                </a:lnTo>
                <a:lnTo>
                  <a:pt x="194865" y="275589"/>
                </a:lnTo>
                <a:lnTo>
                  <a:pt x="133270" y="349503"/>
                </a:lnTo>
                <a:lnTo>
                  <a:pt x="133270" y="402081"/>
                </a:lnTo>
                <a:lnTo>
                  <a:pt x="138985" y="402081"/>
                </a:lnTo>
                <a:lnTo>
                  <a:pt x="224075" y="299974"/>
                </a:lnTo>
                <a:lnTo>
                  <a:pt x="227681" y="293304"/>
                </a:lnTo>
                <a:lnTo>
                  <a:pt x="228441" y="286051"/>
                </a:lnTo>
                <a:lnTo>
                  <a:pt x="226415" y="279060"/>
                </a:lnTo>
                <a:lnTo>
                  <a:pt x="221662" y="273176"/>
                </a:lnTo>
                <a:lnTo>
                  <a:pt x="214993" y="269571"/>
                </a:lnTo>
                <a:lnTo>
                  <a:pt x="207740" y="268811"/>
                </a:lnTo>
                <a:close/>
              </a:path>
              <a:path w="228600" h="431800">
                <a:moveTo>
                  <a:pt x="114220" y="372363"/>
                </a:moveTo>
                <a:lnTo>
                  <a:pt x="99615" y="389889"/>
                </a:lnTo>
                <a:lnTo>
                  <a:pt x="128825" y="389889"/>
                </a:lnTo>
                <a:lnTo>
                  <a:pt x="114220" y="372363"/>
                </a:lnTo>
                <a:close/>
              </a:path>
              <a:path w="228600" h="431800">
                <a:moveTo>
                  <a:pt x="133270" y="349503"/>
                </a:moveTo>
                <a:lnTo>
                  <a:pt x="114220" y="372363"/>
                </a:lnTo>
                <a:lnTo>
                  <a:pt x="128825" y="389889"/>
                </a:lnTo>
                <a:lnTo>
                  <a:pt x="133270" y="389889"/>
                </a:lnTo>
                <a:lnTo>
                  <a:pt x="133270" y="349503"/>
                </a:lnTo>
                <a:close/>
              </a:path>
              <a:path w="228600" h="431800">
                <a:moveTo>
                  <a:pt x="133270" y="0"/>
                </a:moveTo>
                <a:lnTo>
                  <a:pt x="95170" y="0"/>
                </a:lnTo>
                <a:lnTo>
                  <a:pt x="95170" y="349503"/>
                </a:lnTo>
                <a:lnTo>
                  <a:pt x="114220" y="372363"/>
                </a:lnTo>
                <a:lnTo>
                  <a:pt x="133270" y="349503"/>
                </a:lnTo>
                <a:lnTo>
                  <a:pt x="1332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524000" y="228600"/>
            <a:ext cx="10058400" cy="1009969"/>
          </a:xfrm>
          <a:prstGeom prst="rect">
            <a:avLst/>
          </a:prstGeom>
        </p:spPr>
        <p:txBody>
          <a:bodyPr vert="horz" wrap="square" lIns="0" tIns="111201" rIns="0" bIns="0" rtlCol="0">
            <a:spAutoFit/>
          </a:bodyPr>
          <a:lstStyle/>
          <a:p>
            <a:pPr marL="3721100" marR="5080" indent="-661670">
              <a:lnSpc>
                <a:spcPts val="3460"/>
              </a:lnSpc>
              <a:spcBef>
                <a:spcPts val="535"/>
              </a:spcBef>
            </a:pPr>
            <a:r>
              <a:rPr spc="-50" dirty="0"/>
              <a:t>DERIVATION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DEMAND  </a:t>
            </a:r>
            <a:r>
              <a:rPr spc="-10" dirty="0"/>
              <a:t>CURVE </a:t>
            </a:r>
            <a:r>
              <a:rPr dirty="0"/>
              <a:t>FROM</a:t>
            </a:r>
            <a:r>
              <a:rPr spc="-55" dirty="0"/>
              <a:t> </a:t>
            </a:r>
            <a:r>
              <a:rPr dirty="0"/>
              <a:t>PCC</a:t>
            </a:r>
          </a:p>
        </p:txBody>
      </p:sp>
      <p:sp>
        <p:nvSpPr>
          <p:cNvPr id="3" name="object 3"/>
          <p:cNvSpPr/>
          <p:nvPr/>
        </p:nvSpPr>
        <p:spPr>
          <a:xfrm>
            <a:off x="2555875" y="1255711"/>
            <a:ext cx="4967351" cy="548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267411"/>
            <a:ext cx="5152135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u="heavy" dirty="0">
                <a:uFill>
                  <a:solidFill>
                    <a:srgbClr val="FF3300"/>
                  </a:solidFill>
                </a:uFill>
                <a:latin typeface="Arial Black"/>
                <a:cs typeface="Arial Black"/>
              </a:rPr>
              <a:t>DEFINITION:</a:t>
            </a:r>
            <a:r>
              <a:rPr b="0" u="heavy" spc="-105" dirty="0">
                <a:uFill>
                  <a:solidFill>
                    <a:srgbClr val="FF3300"/>
                  </a:solidFill>
                </a:uFill>
                <a:latin typeface="Arial Black"/>
                <a:cs typeface="Arial Black"/>
              </a:rPr>
              <a:t> </a:t>
            </a:r>
            <a:r>
              <a:rPr b="0" u="heavy" spc="-5" dirty="0">
                <a:uFill>
                  <a:solidFill>
                    <a:srgbClr val="FF3300"/>
                  </a:solidFill>
                </a:uFill>
                <a:latin typeface="Arial Black"/>
                <a:cs typeface="Arial Black"/>
              </a:rPr>
              <a:t>IC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76853" y="1395729"/>
            <a:ext cx="4893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1670" algn="l"/>
                <a:tab pos="2731770" algn="l"/>
                <a:tab pos="3816985" algn="l"/>
                <a:tab pos="4623435" algn="l"/>
              </a:tabLst>
            </a:pP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5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50" dirty="0">
                <a:latin typeface="Arial"/>
                <a:cs typeface="Arial"/>
              </a:rPr>
              <a:t>f</a:t>
            </a:r>
            <a:r>
              <a:rPr sz="2800" spc="-15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ce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cur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(IC)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6853" y="1822449"/>
            <a:ext cx="19450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012190" algn="l"/>
              </a:tabLst>
            </a:pPr>
            <a:r>
              <a:rPr sz="2800" spc="-5" dirty="0">
                <a:latin typeface="Arial"/>
                <a:cs typeface="Arial"/>
              </a:rPr>
              <a:t>the	locus  c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mbin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73902" y="1822449"/>
            <a:ext cx="25958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0">
              <a:lnSpc>
                <a:spcPct val="100000"/>
              </a:lnSpc>
              <a:spcBef>
                <a:spcPts val="95"/>
              </a:spcBef>
              <a:tabLst>
                <a:tab pos="684530" algn="l"/>
                <a:tab pos="850900" algn="l"/>
                <a:tab pos="1610995" algn="l"/>
                <a:tab pos="1711960" algn="l"/>
              </a:tabLst>
            </a:pP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		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		</a:t>
            </a:r>
            <a:r>
              <a:rPr sz="2800" spc="-15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se  of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5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wo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go</a:t>
            </a:r>
            <a:r>
              <a:rPr sz="2800" spc="15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ds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217" y="3956380"/>
            <a:ext cx="815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Thus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2998" y="2676270"/>
            <a:ext cx="702818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46300" marR="7620">
              <a:lnSpc>
                <a:spcPct val="100000"/>
              </a:lnSpc>
              <a:spcBef>
                <a:spcPts val="95"/>
              </a:spcBef>
              <a:tabLst>
                <a:tab pos="3210560" algn="l"/>
                <a:tab pos="4018279" algn="l"/>
                <a:tab pos="4667250" algn="l"/>
                <a:tab pos="5731510" algn="l"/>
                <a:tab pos="6677659" algn="l"/>
              </a:tabLst>
            </a:pPr>
            <a:r>
              <a:rPr sz="2800" spc="-5" dirty="0">
                <a:latin typeface="Arial"/>
                <a:cs typeface="Arial"/>
              </a:rPr>
              <a:t>whi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h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ve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s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me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le</a:t>
            </a:r>
            <a:r>
              <a:rPr sz="2800" b="1" spc="5" dirty="0">
                <a:solidFill>
                  <a:srgbClr val="3333CC"/>
                </a:solidFill>
                <a:latin typeface="Arial"/>
                <a:cs typeface="Arial"/>
              </a:rPr>
              <a:t>v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el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	</a:t>
            </a:r>
            <a:r>
              <a:rPr sz="2800" b="1" spc="-10" dirty="0">
                <a:solidFill>
                  <a:srgbClr val="3333CC"/>
                </a:solidFill>
                <a:latin typeface="Arial"/>
                <a:cs typeface="Arial"/>
              </a:rPr>
              <a:t>of  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satisfaction </a:t>
            </a:r>
            <a:r>
              <a:rPr sz="2800" spc="-5" dirty="0">
                <a:latin typeface="Arial"/>
                <a:cs typeface="Arial"/>
              </a:rPr>
              <a:t>to the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consumer.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882775" algn="l"/>
                <a:tab pos="2444750" algn="l"/>
                <a:tab pos="4307840" algn="l"/>
                <a:tab pos="5859145" algn="l"/>
                <a:tab pos="6520815" algn="l"/>
              </a:tabLst>
            </a:pP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umer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spc="-50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ferent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towa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ds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all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7217" y="4383404"/>
            <a:ext cx="81235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combinations lying </a:t>
            </a:r>
            <a:r>
              <a:rPr sz="2800" spc="-5" dirty="0">
                <a:latin typeface="Arial"/>
                <a:cs typeface="Arial"/>
              </a:rPr>
              <a:t>on the same indifference </a:t>
            </a:r>
            <a:r>
              <a:rPr sz="2800" dirty="0">
                <a:latin typeface="Arial"/>
                <a:cs typeface="Arial"/>
              </a:rPr>
              <a:t>curve. 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In 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other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words, consumer gives </a:t>
            </a:r>
            <a:r>
              <a:rPr sz="2800" b="1" dirty="0">
                <a:solidFill>
                  <a:srgbClr val="3333CC"/>
                </a:solidFill>
                <a:latin typeface="Arial"/>
                <a:cs typeface="Arial"/>
              </a:rPr>
              <a:t>equal 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preference to all such</a:t>
            </a:r>
            <a:r>
              <a:rPr sz="2800" b="1" spc="4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333CC"/>
                </a:solidFill>
                <a:latin typeface="Arial"/>
                <a:cs typeface="Arial"/>
              </a:rPr>
              <a:t>combinations.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4601" y="327151"/>
            <a:ext cx="6026276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INDIFFERENCE</a:t>
            </a:r>
            <a:r>
              <a:rPr spc="-75" dirty="0"/>
              <a:t> </a:t>
            </a:r>
            <a:r>
              <a:rPr spc="-10" dirty="0"/>
              <a:t>CURVES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459351" y="1381125"/>
            <a:ext cx="4218305" cy="5006975"/>
            <a:chOff x="4459351" y="1381125"/>
            <a:chExt cx="4218305" cy="5006975"/>
          </a:xfrm>
        </p:grpSpPr>
        <p:sp>
          <p:nvSpPr>
            <p:cNvPr id="5" name="object 5"/>
            <p:cNvSpPr/>
            <p:nvPr/>
          </p:nvSpPr>
          <p:spPr>
            <a:xfrm>
              <a:off x="4497451" y="1419225"/>
              <a:ext cx="4142104" cy="4930775"/>
            </a:xfrm>
            <a:custGeom>
              <a:avLst/>
              <a:gdLst/>
              <a:ahLst/>
              <a:cxnLst/>
              <a:rect l="l" t="t" r="r" b="b"/>
              <a:pathLst>
                <a:path w="4142104" h="4930775">
                  <a:moveTo>
                    <a:pt x="34798" y="0"/>
                  </a:moveTo>
                  <a:lnTo>
                    <a:pt x="34798" y="4930775"/>
                  </a:lnTo>
                </a:path>
                <a:path w="4142104" h="4930775">
                  <a:moveTo>
                    <a:pt x="0" y="4885423"/>
                  </a:moveTo>
                  <a:lnTo>
                    <a:pt x="4141724" y="4885423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43425" y="3795776"/>
              <a:ext cx="3794125" cy="2541905"/>
            </a:xfrm>
            <a:custGeom>
              <a:avLst/>
              <a:gdLst/>
              <a:ahLst/>
              <a:cxnLst/>
              <a:rect l="l" t="t" r="r" b="b"/>
              <a:pathLst>
                <a:path w="3794125" h="2541904">
                  <a:moveTo>
                    <a:pt x="577850" y="2336736"/>
                  </a:moveTo>
                  <a:lnTo>
                    <a:pt x="577850" y="2541524"/>
                  </a:lnTo>
                </a:path>
                <a:path w="3794125" h="2541904">
                  <a:moveTo>
                    <a:pt x="1182751" y="2336736"/>
                  </a:moveTo>
                  <a:lnTo>
                    <a:pt x="1182751" y="2541524"/>
                  </a:lnTo>
                </a:path>
                <a:path w="3794125" h="2541904">
                  <a:moveTo>
                    <a:pt x="1803400" y="2336736"/>
                  </a:moveTo>
                  <a:lnTo>
                    <a:pt x="1803400" y="2541524"/>
                  </a:lnTo>
                </a:path>
                <a:path w="3794125" h="2541904">
                  <a:moveTo>
                    <a:pt x="2466975" y="2336736"/>
                  </a:moveTo>
                  <a:lnTo>
                    <a:pt x="2466975" y="2541524"/>
                  </a:lnTo>
                </a:path>
                <a:path w="3794125" h="2541904">
                  <a:moveTo>
                    <a:pt x="3101975" y="2336736"/>
                  </a:moveTo>
                  <a:lnTo>
                    <a:pt x="3101975" y="2541524"/>
                  </a:lnTo>
                </a:path>
                <a:path w="3794125" h="2541904">
                  <a:moveTo>
                    <a:pt x="3794125" y="2336736"/>
                  </a:moveTo>
                  <a:lnTo>
                    <a:pt x="3794125" y="2541524"/>
                  </a:lnTo>
                </a:path>
                <a:path w="3794125" h="2541904">
                  <a:moveTo>
                    <a:pt x="0" y="0"/>
                  </a:moveTo>
                  <a:lnTo>
                    <a:pt x="169925" y="0"/>
                  </a:lnTo>
                </a:path>
                <a:path w="3794125" h="2541904">
                  <a:moveTo>
                    <a:pt x="0" y="431800"/>
                  </a:moveTo>
                  <a:lnTo>
                    <a:pt x="169925" y="431800"/>
                  </a:lnTo>
                </a:path>
                <a:path w="3794125" h="2541904">
                  <a:moveTo>
                    <a:pt x="0" y="877062"/>
                  </a:moveTo>
                  <a:lnTo>
                    <a:pt x="169925" y="877062"/>
                  </a:lnTo>
                </a:path>
                <a:path w="3794125" h="2541904">
                  <a:moveTo>
                    <a:pt x="0" y="1327912"/>
                  </a:moveTo>
                  <a:lnTo>
                    <a:pt x="169925" y="1327912"/>
                  </a:lnTo>
                </a:path>
                <a:path w="3794125" h="2541904">
                  <a:moveTo>
                    <a:pt x="0" y="1711960"/>
                  </a:moveTo>
                  <a:lnTo>
                    <a:pt x="169925" y="1711960"/>
                  </a:lnTo>
                </a:path>
                <a:path w="3794125" h="2541904">
                  <a:moveTo>
                    <a:pt x="0" y="2160524"/>
                  </a:moveTo>
                  <a:lnTo>
                    <a:pt x="169925" y="2160524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8776" y="1690750"/>
              <a:ext cx="209550" cy="209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227957" y="4362348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13401" y="1541525"/>
            <a:ext cx="1282700" cy="454025"/>
          </a:xfrm>
          <a:prstGeom prst="rect">
            <a:avLst/>
          </a:prstGeom>
          <a:solidFill>
            <a:srgbClr val="CCCCFF">
              <a:alpha val="29019"/>
            </a:srgbClr>
          </a:solidFill>
        </p:spPr>
        <p:txBody>
          <a:bodyPr vert="horz" wrap="square" lIns="0" tIns="3683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90"/>
              </a:spcBef>
            </a:pPr>
            <a:r>
              <a:rPr sz="2400" b="1" spc="-5" dirty="0">
                <a:latin typeface="Arial"/>
                <a:cs typeface="Arial"/>
              </a:rPr>
              <a:t>A(1,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22)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68825" y="1406525"/>
            <a:ext cx="4140835" cy="4552950"/>
            <a:chOff x="4568825" y="1406525"/>
            <a:chExt cx="4140835" cy="4552950"/>
          </a:xfrm>
        </p:grpSpPr>
        <p:sp>
          <p:nvSpPr>
            <p:cNvPr id="11" name="object 11"/>
            <p:cNvSpPr/>
            <p:nvPr/>
          </p:nvSpPr>
          <p:spPr>
            <a:xfrm>
              <a:off x="4568825" y="1419225"/>
              <a:ext cx="170180" cy="1239520"/>
            </a:xfrm>
            <a:custGeom>
              <a:avLst/>
              <a:gdLst/>
              <a:ahLst/>
              <a:cxnLst/>
              <a:rect l="l" t="t" r="r" b="b"/>
              <a:pathLst>
                <a:path w="170179" h="1239520">
                  <a:moveTo>
                    <a:pt x="0" y="0"/>
                  </a:moveTo>
                  <a:lnTo>
                    <a:pt x="169925" y="0"/>
                  </a:lnTo>
                </a:path>
                <a:path w="170179" h="1239520">
                  <a:moveTo>
                    <a:pt x="0" y="402971"/>
                  </a:moveTo>
                  <a:lnTo>
                    <a:pt x="169925" y="402971"/>
                  </a:lnTo>
                </a:path>
                <a:path w="170179" h="1239520">
                  <a:moveTo>
                    <a:pt x="0" y="818514"/>
                  </a:moveTo>
                  <a:lnTo>
                    <a:pt x="169925" y="818514"/>
                  </a:lnTo>
                </a:path>
                <a:path w="170179" h="1239520">
                  <a:moveTo>
                    <a:pt x="0" y="1239139"/>
                  </a:moveTo>
                  <a:lnTo>
                    <a:pt x="169925" y="1239139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564250" y="2510789"/>
              <a:ext cx="3144901" cy="250266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68825" y="3016758"/>
              <a:ext cx="170180" cy="419100"/>
            </a:xfrm>
            <a:custGeom>
              <a:avLst/>
              <a:gdLst/>
              <a:ahLst/>
              <a:cxnLst/>
              <a:rect l="l" t="t" r="r" b="b"/>
              <a:pathLst>
                <a:path w="170179" h="419100">
                  <a:moveTo>
                    <a:pt x="0" y="0"/>
                  </a:moveTo>
                  <a:lnTo>
                    <a:pt x="169925" y="0"/>
                  </a:lnTo>
                </a:path>
                <a:path w="170179" h="419100">
                  <a:moveTo>
                    <a:pt x="0" y="418591"/>
                  </a:moveTo>
                  <a:lnTo>
                    <a:pt x="169925" y="418591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77050" y="5661025"/>
              <a:ext cx="1151255" cy="298450"/>
            </a:xfrm>
            <a:custGeom>
              <a:avLst/>
              <a:gdLst/>
              <a:ahLst/>
              <a:cxnLst/>
              <a:rect l="l" t="t" r="r" b="b"/>
              <a:pathLst>
                <a:path w="1151254" h="298450">
                  <a:moveTo>
                    <a:pt x="1150937" y="0"/>
                  </a:moveTo>
                  <a:lnTo>
                    <a:pt x="0" y="0"/>
                  </a:lnTo>
                  <a:lnTo>
                    <a:pt x="0" y="298450"/>
                  </a:lnTo>
                  <a:lnTo>
                    <a:pt x="1150937" y="298450"/>
                  </a:lnTo>
                  <a:lnTo>
                    <a:pt x="1150937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074033" y="1239372"/>
            <a:ext cx="341630" cy="314896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00"/>
              </a:spcBef>
            </a:pPr>
            <a:r>
              <a:rPr sz="2200" b="1" spc="-5" dirty="0">
                <a:latin typeface="Arial"/>
                <a:cs typeface="Arial"/>
              </a:rPr>
              <a:t>24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22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20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18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34788" y="5518505"/>
            <a:ext cx="3366135" cy="12740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277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Apples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54355" algn="l"/>
                <a:tab pos="1177290" algn="l"/>
                <a:tab pos="1876425" algn="l"/>
                <a:tab pos="2574925" algn="l"/>
                <a:tab pos="3197860" algn="l"/>
              </a:tabLst>
            </a:pPr>
            <a:r>
              <a:rPr sz="2200" b="1" spc="-5" dirty="0">
                <a:latin typeface="Arial"/>
                <a:cs typeface="Arial"/>
              </a:rPr>
              <a:t>1	2	3	4	5	6</a:t>
            </a:r>
            <a:endParaRPr sz="2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92525" y="4437126"/>
            <a:ext cx="519430" cy="1510030"/>
          </a:xfrm>
          <a:custGeom>
            <a:avLst/>
            <a:gdLst/>
            <a:ahLst/>
            <a:cxnLst/>
            <a:rect l="l" t="t" r="r" b="b"/>
            <a:pathLst>
              <a:path w="519429" h="1510029">
                <a:moveTo>
                  <a:pt x="519112" y="0"/>
                </a:moveTo>
                <a:lnTo>
                  <a:pt x="0" y="0"/>
                </a:lnTo>
                <a:lnTo>
                  <a:pt x="0" y="292608"/>
                </a:lnTo>
                <a:lnTo>
                  <a:pt x="0" y="1509649"/>
                </a:lnTo>
                <a:lnTo>
                  <a:pt x="519112" y="1509649"/>
                </a:lnTo>
                <a:lnTo>
                  <a:pt x="519112" y="292608"/>
                </a:lnTo>
                <a:lnTo>
                  <a:pt x="519112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752508" y="4561208"/>
            <a:ext cx="410369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5"/>
              </a:lnSpc>
            </a:pP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2800" b="1" spc="-15" dirty="0">
                <a:solidFill>
                  <a:schemeClr val="bg1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800" b="1" spc="5" dirty="0">
                <a:solidFill>
                  <a:schemeClr val="bg1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ges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76200" y="1066800"/>
          <a:ext cx="3689666" cy="51441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4637"/>
                <a:gridCol w="1063625"/>
                <a:gridCol w="1081404"/>
              </a:tblGrid>
              <a:tr h="1926568">
                <a:tc gridSpan="3">
                  <a:txBody>
                    <a:bodyPr/>
                    <a:lstStyle/>
                    <a:p>
                      <a:pPr marR="495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latin typeface="Liberation Sans Narrow"/>
                          <a:cs typeface="Liberation Sans Narrow"/>
                        </a:rPr>
                        <a:t>INDIFFERENCE</a:t>
                      </a:r>
                      <a:r>
                        <a:rPr sz="2400" b="1" spc="-1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400" b="1" spc="-5" dirty="0">
                          <a:latin typeface="Liberation Sans Narrow"/>
                          <a:cs typeface="Liberation Sans Narrow"/>
                        </a:rPr>
                        <a:t>SCHEDULE</a:t>
                      </a:r>
                      <a:endParaRPr sz="2400">
                        <a:latin typeface="Liberation Sans Narrow"/>
                        <a:cs typeface="Liberation Sans Narrow"/>
                      </a:endParaRPr>
                    </a:p>
                    <a:p>
                      <a:pPr marL="423545" marR="417195" indent="-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b="1" spc="-25" dirty="0">
                          <a:latin typeface="Liberation Sans Narrow"/>
                          <a:cs typeface="Liberation Sans Narrow"/>
                        </a:rPr>
                        <a:t>(Table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Showing </a:t>
                      </a: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Different  Combinations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giving</a:t>
                      </a:r>
                      <a:r>
                        <a:rPr sz="2000" b="1" spc="-11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2000" b="1" dirty="0">
                          <a:latin typeface="Liberation Sans Narrow"/>
                          <a:cs typeface="Liberation Sans Narrow"/>
                        </a:rPr>
                        <a:t>Equal  </a:t>
                      </a:r>
                      <a:r>
                        <a:rPr sz="2000" b="1" spc="-5" dirty="0">
                          <a:latin typeface="Liberation Sans Narrow"/>
                          <a:cs typeface="Liberation Sans Narrow"/>
                        </a:rPr>
                        <a:t>Satisfaction)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4018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800" b="1" spc="-5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Combination</a:t>
                      </a:r>
                      <a:endParaRPr sz="18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7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000" b="1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Apples</a:t>
                      </a:r>
                      <a:endParaRPr sz="20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000" b="1" spc="-5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Oranges</a:t>
                      </a:r>
                      <a:endParaRPr sz="20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00"/>
                    </a:solidFill>
                  </a:tcPr>
                </a:tc>
              </a:tr>
              <a:tr h="48492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CECFF"/>
                    </a:solidFill>
                  </a:tcPr>
                </a:tc>
              </a:tr>
              <a:tr h="5045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B"/>
                    </a:solidFill>
                  </a:tcPr>
                </a:tc>
              </a:tr>
              <a:tr h="482582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FD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FD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FDFD"/>
                    </a:solidFill>
                  </a:tcPr>
                </a:tc>
              </a:tr>
              <a:tr h="507787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7D7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1" y="327151"/>
            <a:ext cx="6483476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INDIFFERENCE</a:t>
            </a:r>
            <a:r>
              <a:rPr spc="-75" dirty="0"/>
              <a:t> </a:t>
            </a:r>
            <a:r>
              <a:rPr spc="-10" dirty="0"/>
              <a:t>CURVES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0" y="2438400"/>
            <a:ext cx="4038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Liberation Sans Narrow"/>
                <a:cs typeface="Liberation Sans Narrow"/>
              </a:rPr>
              <a:t>INDIFFERENCE</a:t>
            </a:r>
            <a:r>
              <a:rPr sz="2400" b="1" spc="-40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SCHEDULE</a:t>
            </a:r>
            <a:endParaRPr sz="2400">
              <a:latin typeface="Liberation Sans Narrow"/>
              <a:cs typeface="Liberation Sans Narro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8600" y="3124200"/>
          <a:ext cx="3707763" cy="27590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914400"/>
                <a:gridCol w="1104899"/>
                <a:gridCol w="88264"/>
              </a:tblGrid>
              <a:tr h="503174"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</a:pPr>
                      <a:r>
                        <a:rPr sz="2000" b="1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Combination</a:t>
                      </a:r>
                      <a:endParaRPr sz="20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</a:pPr>
                      <a:r>
                        <a:rPr sz="2000" b="1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Apples</a:t>
                      </a:r>
                      <a:endParaRPr sz="20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7475">
                        <a:lnSpc>
                          <a:spcPts val="2360"/>
                        </a:lnSpc>
                      </a:pPr>
                      <a:r>
                        <a:rPr sz="2000" b="1" spc="-5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Oranges</a:t>
                      </a:r>
                      <a:endParaRPr sz="20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1800">
                <a:tc>
                  <a:txBody>
                    <a:bodyPr/>
                    <a:lstStyle/>
                    <a:p>
                      <a:pPr marL="635" algn="ctr">
                        <a:lnSpc>
                          <a:spcPts val="2800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77900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3324">
                <a:tc>
                  <a:txBody>
                    <a:bodyPr/>
                    <a:lstStyle/>
                    <a:p>
                      <a:pPr marL="635"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FD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FDFD"/>
                    </a:solidFill>
                  </a:tcPr>
                </a:tc>
                <a:tc>
                  <a:txBody>
                    <a:bodyPr/>
                    <a:lstStyle/>
                    <a:p>
                      <a:pPr marL="88265"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FDF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9FFFF"/>
                    </a:solidFill>
                  </a:tcPr>
                </a:tc>
              </a:tr>
              <a:tr h="481075">
                <a:tc>
                  <a:txBody>
                    <a:bodyPr/>
                    <a:lstStyle/>
                    <a:p>
                      <a:pPr marL="635"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1736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marL="88265" algn="ctr">
                        <a:lnSpc>
                          <a:spcPts val="2805"/>
                        </a:lnSpc>
                      </a:pPr>
                      <a:r>
                        <a:rPr sz="2400" b="1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9FFF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497451" y="1419225"/>
            <a:ext cx="3746500" cy="4889500"/>
          </a:xfrm>
          <a:custGeom>
            <a:avLst/>
            <a:gdLst/>
            <a:ahLst/>
            <a:cxnLst/>
            <a:rect l="l" t="t" r="r" b="b"/>
            <a:pathLst>
              <a:path w="3746500" h="4889500">
                <a:moveTo>
                  <a:pt x="31496" y="0"/>
                </a:moveTo>
                <a:lnTo>
                  <a:pt x="31496" y="4889500"/>
                </a:lnTo>
              </a:path>
              <a:path w="3746500" h="4889500">
                <a:moveTo>
                  <a:pt x="0" y="4844529"/>
                </a:moveTo>
                <a:lnTo>
                  <a:pt x="3746500" y="4844529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27957" y="4362348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96636" y="6334150"/>
            <a:ext cx="27432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  <a:tab pos="2574925" algn="l"/>
              </a:tabLst>
            </a:pPr>
            <a:r>
              <a:rPr sz="2200" b="1" spc="-5" dirty="0">
                <a:latin typeface="Arial"/>
                <a:cs typeface="Arial"/>
              </a:rPr>
              <a:t>1	2	3	4	5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530725" y="1414272"/>
            <a:ext cx="4126229" cy="4935855"/>
            <a:chOff x="4530725" y="1414272"/>
            <a:chExt cx="4126229" cy="4935855"/>
          </a:xfrm>
        </p:grpSpPr>
        <p:sp>
          <p:nvSpPr>
            <p:cNvPr id="10" name="object 10"/>
            <p:cNvSpPr/>
            <p:nvPr/>
          </p:nvSpPr>
          <p:spPr>
            <a:xfrm>
              <a:off x="4543425" y="3795776"/>
              <a:ext cx="2466975" cy="2541905"/>
            </a:xfrm>
            <a:custGeom>
              <a:avLst/>
              <a:gdLst/>
              <a:ahLst/>
              <a:cxnLst/>
              <a:rect l="l" t="t" r="r" b="b"/>
              <a:pathLst>
                <a:path w="2466975" h="2541904">
                  <a:moveTo>
                    <a:pt x="577850" y="2336736"/>
                  </a:moveTo>
                  <a:lnTo>
                    <a:pt x="577850" y="2541524"/>
                  </a:lnTo>
                </a:path>
                <a:path w="2466975" h="2541904">
                  <a:moveTo>
                    <a:pt x="1182751" y="2336736"/>
                  </a:moveTo>
                  <a:lnTo>
                    <a:pt x="1182751" y="2541524"/>
                  </a:lnTo>
                </a:path>
                <a:path w="2466975" h="2541904">
                  <a:moveTo>
                    <a:pt x="1803400" y="2336736"/>
                  </a:moveTo>
                  <a:lnTo>
                    <a:pt x="1803400" y="2541524"/>
                  </a:lnTo>
                </a:path>
                <a:path w="2466975" h="2541904">
                  <a:moveTo>
                    <a:pt x="2466975" y="2336736"/>
                  </a:moveTo>
                  <a:lnTo>
                    <a:pt x="2466975" y="2541524"/>
                  </a:lnTo>
                </a:path>
                <a:path w="2466975" h="2541904">
                  <a:moveTo>
                    <a:pt x="0" y="0"/>
                  </a:moveTo>
                  <a:lnTo>
                    <a:pt x="169925" y="0"/>
                  </a:lnTo>
                </a:path>
                <a:path w="2466975" h="2541904">
                  <a:moveTo>
                    <a:pt x="0" y="431800"/>
                  </a:moveTo>
                  <a:lnTo>
                    <a:pt x="169925" y="431800"/>
                  </a:lnTo>
                </a:path>
                <a:path w="2466975" h="2541904">
                  <a:moveTo>
                    <a:pt x="0" y="877062"/>
                  </a:moveTo>
                  <a:lnTo>
                    <a:pt x="169925" y="877062"/>
                  </a:lnTo>
                </a:path>
                <a:path w="2466975" h="2541904">
                  <a:moveTo>
                    <a:pt x="0" y="1327912"/>
                  </a:moveTo>
                  <a:lnTo>
                    <a:pt x="169925" y="1327912"/>
                  </a:lnTo>
                </a:path>
                <a:path w="2466975" h="2541904">
                  <a:moveTo>
                    <a:pt x="0" y="1711960"/>
                  </a:moveTo>
                  <a:lnTo>
                    <a:pt x="169925" y="1711960"/>
                  </a:lnTo>
                </a:path>
                <a:path w="2466975" h="2541904">
                  <a:moveTo>
                    <a:pt x="0" y="2160524"/>
                  </a:moveTo>
                  <a:lnTo>
                    <a:pt x="169925" y="2160524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38776" y="1414272"/>
              <a:ext cx="3717925" cy="37354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191759" y="1565909"/>
            <a:ext cx="1125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A(1,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22)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568825" y="1406525"/>
            <a:ext cx="4251325" cy="4902200"/>
            <a:chOff x="4568825" y="1406525"/>
            <a:chExt cx="4251325" cy="4902200"/>
          </a:xfrm>
        </p:grpSpPr>
        <p:sp>
          <p:nvSpPr>
            <p:cNvPr id="14" name="object 14"/>
            <p:cNvSpPr/>
            <p:nvPr/>
          </p:nvSpPr>
          <p:spPr>
            <a:xfrm>
              <a:off x="4568825" y="1419225"/>
              <a:ext cx="170180" cy="2016125"/>
            </a:xfrm>
            <a:custGeom>
              <a:avLst/>
              <a:gdLst/>
              <a:ahLst/>
              <a:cxnLst/>
              <a:rect l="l" t="t" r="r" b="b"/>
              <a:pathLst>
                <a:path w="170179" h="2016125">
                  <a:moveTo>
                    <a:pt x="0" y="0"/>
                  </a:moveTo>
                  <a:lnTo>
                    <a:pt x="169925" y="0"/>
                  </a:lnTo>
                </a:path>
                <a:path w="170179" h="2016125">
                  <a:moveTo>
                    <a:pt x="0" y="402971"/>
                  </a:moveTo>
                  <a:lnTo>
                    <a:pt x="169925" y="402971"/>
                  </a:lnTo>
                </a:path>
                <a:path w="170179" h="2016125">
                  <a:moveTo>
                    <a:pt x="0" y="818514"/>
                  </a:moveTo>
                  <a:lnTo>
                    <a:pt x="169925" y="818514"/>
                  </a:lnTo>
                </a:path>
                <a:path w="170179" h="2016125">
                  <a:moveTo>
                    <a:pt x="0" y="1239139"/>
                  </a:moveTo>
                  <a:lnTo>
                    <a:pt x="169925" y="1239139"/>
                  </a:lnTo>
                </a:path>
                <a:path w="170179" h="2016125">
                  <a:moveTo>
                    <a:pt x="0" y="1597533"/>
                  </a:moveTo>
                  <a:lnTo>
                    <a:pt x="169925" y="1597533"/>
                  </a:lnTo>
                </a:path>
                <a:path w="170179" h="2016125">
                  <a:moveTo>
                    <a:pt x="0" y="2016125"/>
                  </a:moveTo>
                  <a:lnTo>
                    <a:pt x="169925" y="2016125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740650" y="5876925"/>
              <a:ext cx="1079500" cy="298450"/>
            </a:xfrm>
            <a:custGeom>
              <a:avLst/>
              <a:gdLst/>
              <a:ahLst/>
              <a:cxnLst/>
              <a:rect l="l" t="t" r="r" b="b"/>
              <a:pathLst>
                <a:path w="1079500" h="298450">
                  <a:moveTo>
                    <a:pt x="1079500" y="0"/>
                  </a:moveTo>
                  <a:lnTo>
                    <a:pt x="0" y="0"/>
                  </a:lnTo>
                  <a:lnTo>
                    <a:pt x="0" y="298450"/>
                  </a:lnTo>
                  <a:lnTo>
                    <a:pt x="1079500" y="298450"/>
                  </a:lnTo>
                  <a:lnTo>
                    <a:pt x="1079500" y="0"/>
                  </a:lnTo>
                  <a:close/>
                </a:path>
              </a:pathLst>
            </a:custGeom>
            <a:solidFill>
              <a:srgbClr val="CCFFFF">
                <a:alpha val="7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67625" y="610393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074033" y="1239372"/>
            <a:ext cx="341630" cy="314896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00"/>
              </a:spcBef>
            </a:pPr>
            <a:r>
              <a:rPr sz="2200" b="1" spc="-5" dirty="0">
                <a:latin typeface="Arial"/>
                <a:cs typeface="Arial"/>
              </a:rPr>
              <a:t>24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22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20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18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8400" y="4435475"/>
            <a:ext cx="476250" cy="1647825"/>
          </a:xfrm>
          <a:custGeom>
            <a:avLst/>
            <a:gdLst/>
            <a:ahLst/>
            <a:cxnLst/>
            <a:rect l="l" t="t" r="r" b="b"/>
            <a:pathLst>
              <a:path w="476250" h="1647825">
                <a:moveTo>
                  <a:pt x="476250" y="0"/>
                </a:moveTo>
                <a:lnTo>
                  <a:pt x="0" y="0"/>
                </a:lnTo>
                <a:lnTo>
                  <a:pt x="0" y="1647825"/>
                </a:lnTo>
                <a:lnTo>
                  <a:pt x="476250" y="1647825"/>
                </a:lnTo>
                <a:lnTo>
                  <a:pt x="476250" y="0"/>
                </a:lnTo>
                <a:close/>
              </a:path>
            </a:pathLst>
          </a:custGeom>
          <a:solidFill>
            <a:srgbClr val="CCFFFF">
              <a:alpha val="74116"/>
            </a:srgbClr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25982" y="4495800"/>
            <a:ext cx="410369" cy="1510448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2800" b="1" spc="-10" dirty="0">
                <a:solidFill>
                  <a:schemeClr val="bg1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800" b="1" spc="5" dirty="0">
                <a:solidFill>
                  <a:schemeClr val="bg1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ges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03819" y="4843678"/>
            <a:ext cx="1123315" cy="1342390"/>
          </a:xfrm>
          <a:prstGeom prst="rect">
            <a:avLst/>
          </a:prstGeom>
        </p:spPr>
        <p:txBody>
          <a:bodyPr vert="horz" wrap="square" lIns="0" tIns="244475" rIns="0" bIns="0" rtlCol="0">
            <a:spAutoFit/>
          </a:bodyPr>
          <a:lstStyle/>
          <a:p>
            <a:pPr marL="483870">
              <a:lnSpc>
                <a:spcPct val="100000"/>
              </a:lnSpc>
              <a:spcBef>
                <a:spcPts val="1925"/>
              </a:spcBef>
            </a:pPr>
            <a:r>
              <a:rPr sz="2800" b="1" dirty="0">
                <a:latin typeface="Times New Roman"/>
                <a:cs typeface="Times New Roman"/>
              </a:rPr>
              <a:t>IC</a:t>
            </a:r>
            <a:r>
              <a:rPr sz="2775" b="1" baseline="-21021" dirty="0">
                <a:latin typeface="Times New Roman"/>
                <a:cs typeface="Times New Roman"/>
              </a:rPr>
              <a:t>1</a:t>
            </a:r>
            <a:endParaRPr sz="2775" baseline="-21021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820"/>
              </a:spcBef>
            </a:pPr>
            <a:r>
              <a:rPr sz="28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Apples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143000" y="152400"/>
            <a:ext cx="891540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5995" marR="5080" indent="120650">
              <a:lnSpc>
                <a:spcPct val="100000"/>
              </a:lnSpc>
              <a:spcBef>
                <a:spcPts val="100"/>
              </a:spcBef>
            </a:pPr>
            <a:r>
              <a:rPr dirty="0"/>
              <a:t>MARGINAL </a:t>
            </a:r>
            <a:r>
              <a:rPr spc="-60" dirty="0"/>
              <a:t>RATE </a:t>
            </a:r>
            <a:r>
              <a:rPr/>
              <a:t>OF  </a:t>
            </a:r>
            <a:r>
              <a:rPr smtClean="0"/>
              <a:t>SUBSTITUTION(MRS</a:t>
            </a:r>
            <a:r>
              <a:rPr dirty="0"/>
              <a:t>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52601" y="1828800"/>
            <a:ext cx="7138288" cy="21666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0" marR="79375" algn="just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marginal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rate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substitution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X  for Y 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(MRS</a:t>
            </a:r>
            <a:r>
              <a:rPr sz="3150" baseline="-21164" dirty="0">
                <a:solidFill>
                  <a:srgbClr val="3333CC"/>
                </a:solidFill>
                <a:latin typeface="Arial"/>
                <a:cs typeface="Arial"/>
              </a:rPr>
              <a:t>xy</a:t>
            </a:r>
            <a:r>
              <a:rPr sz="2800" dirty="0">
                <a:solidFill>
                  <a:srgbClr val="3333CC"/>
                </a:solidFill>
                <a:latin typeface="Arial"/>
                <a:cs typeface="Arial"/>
              </a:rPr>
              <a:t>) </a:t>
            </a:r>
            <a:r>
              <a:rPr sz="2800" spc="-5" dirty="0">
                <a:latin typeface="Arial"/>
                <a:cs typeface="Arial"/>
              </a:rPr>
              <a:t>is defined </a:t>
            </a:r>
            <a:r>
              <a:rPr sz="2800" dirty="0">
                <a:latin typeface="Arial"/>
                <a:cs typeface="Arial"/>
              </a:rPr>
              <a:t>as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amount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90" dirty="0">
                <a:latin typeface="Arial"/>
                <a:cs typeface="Arial"/>
              </a:rPr>
              <a:t>Y,</a:t>
            </a:r>
            <a:r>
              <a:rPr sz="2800" spc="39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consumer </a:t>
            </a:r>
            <a:r>
              <a:rPr sz="2800" spc="-5" dirty="0">
                <a:latin typeface="Arial"/>
                <a:cs typeface="Arial"/>
              </a:rPr>
              <a:t>is just  willing to give up to </a:t>
            </a:r>
            <a:r>
              <a:rPr sz="2800" dirty="0">
                <a:latin typeface="Arial"/>
                <a:cs typeface="Arial"/>
              </a:rPr>
              <a:t>get one more  </a:t>
            </a:r>
            <a:r>
              <a:rPr sz="2800" spc="-5" dirty="0">
                <a:latin typeface="Arial"/>
                <a:cs typeface="Arial"/>
              </a:rPr>
              <a:t>unit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X </a:t>
            </a:r>
            <a:r>
              <a:rPr sz="2800" dirty="0">
                <a:latin typeface="Arial"/>
                <a:cs typeface="Arial"/>
              </a:rPr>
              <a:t>and maintain </a:t>
            </a:r>
            <a:r>
              <a:rPr sz="2800" spc="-5" dirty="0">
                <a:latin typeface="Arial"/>
                <a:cs typeface="Arial"/>
              </a:rPr>
              <a:t>the same  </a:t>
            </a:r>
            <a:r>
              <a:rPr sz="2800" dirty="0">
                <a:latin typeface="Arial"/>
                <a:cs typeface="Arial"/>
              </a:rPr>
              <a:t>level of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satisfaction.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4876800"/>
            <a:ext cx="8229599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400" b="1" spc="-157" baseline="-27777" dirty="0">
                <a:latin typeface="Arial"/>
                <a:cs typeface="Arial"/>
              </a:rPr>
              <a:t>MRS</a:t>
            </a:r>
            <a:r>
              <a:rPr sz="2400" b="1" spc="-157" baseline="-47453" dirty="0">
                <a:latin typeface="Times New Roman"/>
                <a:cs typeface="Times New Roman"/>
              </a:rPr>
              <a:t>xy </a:t>
            </a:r>
            <a:r>
              <a:rPr sz="2400" spc="-7" baseline="-28769">
                <a:latin typeface="Times New Roman"/>
                <a:cs typeface="Times New Roman"/>
              </a:rPr>
              <a:t>= </a:t>
            </a:r>
            <a:r>
              <a:rPr sz="2400" b="1" u="heavy" spc="-10" smtClean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Decrease </a:t>
            </a:r>
            <a:r>
              <a:rPr sz="2400" b="1" u="heavy" spc="-5" smtClean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in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the Consumption of</a:t>
            </a:r>
            <a:r>
              <a:rPr sz="2400" b="1" u="heavy" spc="-105" dirty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Y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6800" y="5312460"/>
            <a:ext cx="54102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-10" dirty="0">
                <a:latin typeface="Liberation Sans Narrow"/>
                <a:cs typeface="Liberation Sans Narrow"/>
              </a:rPr>
              <a:t>Increase in </a:t>
            </a:r>
            <a:r>
              <a:rPr sz="2400" b="1" dirty="0">
                <a:latin typeface="Liberation Sans Narrow"/>
                <a:cs typeface="Liberation Sans Narrow"/>
              </a:rPr>
              <a:t>the </a:t>
            </a:r>
            <a:r>
              <a:rPr sz="2400" b="1" spc="-5" dirty="0">
                <a:latin typeface="Liberation Sans Narrow"/>
                <a:cs typeface="Liberation Sans Narrow"/>
              </a:rPr>
              <a:t>Consumption of</a:t>
            </a:r>
            <a:r>
              <a:rPr sz="2400" b="1" spc="-45" dirty="0">
                <a:latin typeface="Liberation Sans Narrow"/>
                <a:cs typeface="Liberation Sans Narrow"/>
              </a:rPr>
              <a:t> </a:t>
            </a:r>
            <a:r>
              <a:rPr sz="2400" b="1" spc="-5" dirty="0">
                <a:latin typeface="Liberation Sans Narrow"/>
                <a:cs typeface="Liberation Sans Narrow"/>
              </a:rPr>
              <a:t>X</a:t>
            </a:r>
            <a:endParaRPr sz="2400">
              <a:latin typeface="Liberation Sans Narrow"/>
              <a:cs typeface="Liberation Sans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0" y="5019294"/>
            <a:ext cx="2155571" cy="7175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2690"/>
              </a:lnSpc>
              <a:spcBef>
                <a:spcPts val="95"/>
              </a:spcBef>
              <a:tabLst>
                <a:tab pos="41783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=</a:t>
            </a:r>
            <a:r>
              <a:rPr sz="2800" b="1" spc="-5">
                <a:latin typeface="Times New Roman"/>
                <a:cs typeface="Times New Roman"/>
              </a:rPr>
              <a:t>	</a:t>
            </a:r>
            <a:r>
              <a:rPr sz="2800" b="1" spc="-5" smtClean="0">
                <a:latin typeface="Times New Roman"/>
                <a:cs typeface="Times New Roman"/>
              </a:rPr>
              <a:t>(-)</a:t>
            </a:r>
            <a:r>
              <a:rPr lang="en-US" sz="2800" b="1" spc="-5" dirty="0" smtClean="0">
                <a:latin typeface="Times New Roman"/>
                <a:cs typeface="Times New Roman"/>
              </a:rPr>
              <a:t>  </a:t>
            </a:r>
            <a:r>
              <a:rPr sz="4200" b="1" u="heavy" spc="337" baseline="26785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b="0" u="heavy" spc="202" baseline="26785">
                <a:uFill>
                  <a:solidFill>
                    <a:srgbClr val="000000"/>
                  </a:solidFill>
                </a:uFill>
                <a:latin typeface="Bandal"/>
                <a:cs typeface="Bandal"/>
              </a:rPr>
              <a:t>∆</a:t>
            </a:r>
            <a:r>
              <a:rPr sz="3600" b="1" u="heavy" spc="202" baseline="31250" smtClean="0">
                <a:uFill>
                  <a:solidFill>
                    <a:srgbClr val="000000"/>
                  </a:solidFill>
                </a:uFill>
                <a:latin typeface="Liberation Sans Narrow"/>
                <a:cs typeface="Liberation Sans Narrow"/>
              </a:rPr>
              <a:t>Y</a:t>
            </a:r>
            <a:endParaRPr lang="en-US" sz="3600" b="1" u="heavy" spc="202" baseline="31250" dirty="0">
              <a:uFill>
                <a:solidFill>
                  <a:srgbClr val="000000"/>
                </a:solidFill>
              </a:uFill>
              <a:latin typeface="Liberation Sans Narrow"/>
              <a:cs typeface="Liberation Sans Narrow"/>
            </a:endParaRPr>
          </a:p>
          <a:p>
            <a:pPr marL="38100">
              <a:lnSpc>
                <a:spcPts val="2690"/>
              </a:lnSpc>
              <a:spcBef>
                <a:spcPts val="95"/>
              </a:spcBef>
              <a:tabLst>
                <a:tab pos="417830" algn="l"/>
              </a:tabLst>
            </a:pPr>
            <a:r>
              <a:rPr lang="en-US" sz="2800" b="0" spc="275" dirty="0" smtClean="0">
                <a:latin typeface="Bandal"/>
                <a:cs typeface="Bandal"/>
              </a:rPr>
              <a:t>       </a:t>
            </a:r>
            <a:r>
              <a:rPr sz="2800" b="0" spc="275" smtClean="0">
                <a:latin typeface="Bandal"/>
                <a:cs typeface="Bandal"/>
              </a:rPr>
              <a:t>∆</a:t>
            </a:r>
            <a:r>
              <a:rPr sz="2400" b="1" dirty="0">
                <a:latin typeface="Liberation Sans Narrow"/>
                <a:cs typeface="Liberation Sans Narrow"/>
              </a:rPr>
              <a:t>X</a:t>
            </a:r>
            <a:endParaRPr sz="2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143000" y="152400"/>
            <a:ext cx="982980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38805" marR="5080" indent="22860">
              <a:lnSpc>
                <a:spcPct val="100000"/>
              </a:lnSpc>
              <a:spcBef>
                <a:spcPts val="100"/>
              </a:spcBef>
            </a:pPr>
            <a:r>
              <a:rPr dirty="0"/>
              <a:t>DIMINISHING MARGINAL  RATE OF</a:t>
            </a:r>
            <a:r>
              <a:rPr spc="-65" dirty="0"/>
              <a:t> </a:t>
            </a:r>
            <a:r>
              <a:rPr dirty="0"/>
              <a:t>SUBSTITUTION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89287" y="1771713"/>
          <a:ext cx="5547359" cy="27254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080"/>
                <a:gridCol w="1081405"/>
                <a:gridCol w="1511935"/>
                <a:gridCol w="1297939"/>
              </a:tblGrid>
              <a:tr h="419100">
                <a:tc>
                  <a:txBody>
                    <a:bodyPr/>
                    <a:lstStyle/>
                    <a:p>
                      <a:pPr marL="1270" algn="ctr">
                        <a:lnSpc>
                          <a:spcPts val="2835"/>
                        </a:lnSpc>
                      </a:pPr>
                      <a:r>
                        <a:rPr sz="2400" b="1" dirty="0">
                          <a:latin typeface="Liberation Sans Narrow"/>
                          <a:cs typeface="Liberation Sans Narrow"/>
                        </a:rPr>
                        <a:t>Combination</a:t>
                      </a:r>
                      <a:endParaRPr sz="24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35"/>
                        </a:lnSpc>
                      </a:pPr>
                      <a:r>
                        <a:rPr sz="2400" b="1" spc="-5" dirty="0">
                          <a:latin typeface="Liberation Sans Narrow"/>
                          <a:cs typeface="Liberation Sans Narrow"/>
                        </a:rPr>
                        <a:t>Apples</a:t>
                      </a:r>
                      <a:endParaRPr sz="24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35"/>
                        </a:lnSpc>
                      </a:pPr>
                      <a:r>
                        <a:rPr sz="2400" b="1" spc="-5" dirty="0">
                          <a:latin typeface="Liberation Sans Narrow"/>
                          <a:cs typeface="Liberation Sans Narrow"/>
                        </a:rPr>
                        <a:t>Oranges</a:t>
                      </a:r>
                      <a:endParaRPr sz="24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2585" algn="r">
                        <a:lnSpc>
                          <a:spcPts val="2835"/>
                        </a:lnSpc>
                      </a:pPr>
                      <a:r>
                        <a:rPr sz="2400" b="1" spc="-5" dirty="0">
                          <a:solidFill>
                            <a:schemeClr val="bg1"/>
                          </a:solidFill>
                          <a:latin typeface="Liberation Sans Narrow"/>
                          <a:cs typeface="Liberation Sans Narrow"/>
                        </a:rPr>
                        <a:t>MRS</a:t>
                      </a:r>
                      <a:endParaRPr sz="2400">
                        <a:solidFill>
                          <a:schemeClr val="bg1"/>
                        </a:solidFill>
                        <a:latin typeface="Liberation Sans Narrow"/>
                        <a:cs typeface="Liberation Sans Narrow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1FFEE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1270"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A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1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22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b="1" spc="-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---</a:t>
                      </a:r>
                      <a:endParaRPr sz="2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1FFEE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1270"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B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2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14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1955" algn="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8:1</a:t>
                      </a:r>
                      <a:endParaRPr sz="2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1FFEE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1270"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C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3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02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10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1320" algn="r">
                        <a:lnSpc>
                          <a:spcPts val="3020"/>
                        </a:lnSpc>
                      </a:pPr>
                      <a:r>
                        <a:rPr sz="26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4:1</a:t>
                      </a:r>
                      <a:endParaRPr sz="2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1FFEE"/>
                    </a:solidFill>
                  </a:tcPr>
                </a:tc>
              </a:tr>
              <a:tr h="406399">
                <a:tc>
                  <a:txBody>
                    <a:bodyPr/>
                    <a:lstStyle/>
                    <a:p>
                      <a:pPr marL="1270" algn="ctr">
                        <a:lnSpc>
                          <a:spcPts val="306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D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6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4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60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8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1955" algn="r">
                        <a:lnSpc>
                          <a:spcPts val="3060"/>
                        </a:lnSpc>
                      </a:pPr>
                      <a:r>
                        <a:rPr sz="26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2:1</a:t>
                      </a:r>
                      <a:endParaRPr sz="2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1FFEE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1270" algn="ctr">
                        <a:lnSpc>
                          <a:spcPts val="305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E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5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55"/>
                        </a:lnSpc>
                      </a:pPr>
                      <a:r>
                        <a:rPr sz="2600" dirty="0">
                          <a:latin typeface="Arial"/>
                          <a:cs typeface="Arial"/>
                        </a:rPr>
                        <a:t>7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1955" algn="r">
                        <a:lnSpc>
                          <a:spcPts val="3055"/>
                        </a:lnSpc>
                      </a:pPr>
                      <a:r>
                        <a:rPr sz="26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1:1</a:t>
                      </a:r>
                      <a:endParaRPr sz="2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1FFEE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4065" y="4422394"/>
            <a:ext cx="8269605" cy="198818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30"/>
              </a:spcBef>
            </a:pPr>
            <a:r>
              <a:rPr sz="2800" spc="-5" dirty="0">
                <a:latin typeface="Arial"/>
                <a:cs typeface="Arial"/>
              </a:rPr>
              <a:t>As the </a:t>
            </a:r>
            <a:r>
              <a:rPr sz="2800" dirty="0">
                <a:latin typeface="Arial"/>
                <a:cs typeface="Arial"/>
              </a:rPr>
              <a:t>consumer </a:t>
            </a:r>
            <a:r>
              <a:rPr sz="2800" spc="-5" dirty="0">
                <a:latin typeface="Arial"/>
                <a:cs typeface="Arial"/>
              </a:rPr>
              <a:t>increases the consumption </a:t>
            </a:r>
            <a:r>
              <a:rPr sz="2800" dirty="0">
                <a:latin typeface="Arial"/>
                <a:cs typeface="Arial"/>
              </a:rPr>
              <a:t>of  apples, then </a:t>
            </a:r>
            <a:r>
              <a:rPr sz="2800" spc="-5" dirty="0">
                <a:latin typeface="Arial"/>
                <a:cs typeface="Arial"/>
              </a:rPr>
              <a:t>for getting </a:t>
            </a:r>
            <a:r>
              <a:rPr sz="2800" dirty="0">
                <a:latin typeface="Arial"/>
                <a:cs typeface="Arial"/>
              </a:rPr>
              <a:t>every </a:t>
            </a:r>
            <a:r>
              <a:rPr sz="2800" spc="-5" dirty="0">
                <a:latin typeface="Arial"/>
                <a:cs typeface="Arial"/>
              </a:rPr>
              <a:t>additional </a:t>
            </a:r>
            <a:r>
              <a:rPr sz="2800" dirty="0">
                <a:latin typeface="Arial"/>
                <a:cs typeface="Arial"/>
              </a:rPr>
              <a:t>unit of  apples, </a:t>
            </a:r>
            <a:r>
              <a:rPr sz="2800" spc="-5" dirty="0">
                <a:latin typeface="Arial"/>
                <a:cs typeface="Arial"/>
              </a:rPr>
              <a:t>he will give up less and less </a:t>
            </a:r>
            <a:r>
              <a:rPr sz="2800" dirty="0">
                <a:latin typeface="Arial"/>
                <a:cs typeface="Arial"/>
              </a:rPr>
              <a:t>of oranges, </a:t>
            </a:r>
            <a:r>
              <a:rPr sz="2800" spc="-5" dirty="0">
                <a:latin typeface="Arial"/>
                <a:cs typeface="Arial"/>
              </a:rPr>
              <a:t>that  is, 8:1, 4:1, 2:1, </a:t>
            </a:r>
            <a:r>
              <a:rPr sz="2800" spc="-10" dirty="0">
                <a:latin typeface="Arial"/>
                <a:cs typeface="Arial"/>
              </a:rPr>
              <a:t>1:1 </a:t>
            </a:r>
            <a:r>
              <a:rPr sz="2800" dirty="0">
                <a:latin typeface="Arial"/>
                <a:cs typeface="Arial"/>
              </a:rPr>
              <a:t>respectively </a:t>
            </a:r>
            <a:r>
              <a:rPr sz="2800" spc="-5" dirty="0">
                <a:latin typeface="Arial"/>
                <a:cs typeface="Arial"/>
              </a:rPr>
              <a:t>This is the Law of  Diminishing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MRS.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258902"/>
            <a:ext cx="807720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LAW OF DIMINISHING</a:t>
            </a:r>
            <a:r>
              <a:rPr spc="-114" dirty="0"/>
              <a:t> </a:t>
            </a:r>
            <a:r>
              <a:rPr dirty="0"/>
              <a:t>MRS</a:t>
            </a:r>
          </a:p>
        </p:txBody>
      </p:sp>
      <p:sp>
        <p:nvSpPr>
          <p:cNvPr id="4" name="object 4"/>
          <p:cNvSpPr/>
          <p:nvPr/>
        </p:nvSpPr>
        <p:spPr>
          <a:xfrm>
            <a:off x="215900" y="3621150"/>
            <a:ext cx="2987675" cy="1679575"/>
          </a:xfrm>
          <a:custGeom>
            <a:avLst/>
            <a:gdLst/>
            <a:ahLst/>
            <a:cxnLst/>
            <a:rect l="l" t="t" r="r" b="b"/>
            <a:pathLst>
              <a:path w="2987675" h="1679575">
                <a:moveTo>
                  <a:pt x="2987675" y="0"/>
                </a:moveTo>
                <a:lnTo>
                  <a:pt x="0" y="0"/>
                </a:lnTo>
                <a:lnTo>
                  <a:pt x="0" y="958850"/>
                </a:lnTo>
                <a:lnTo>
                  <a:pt x="0" y="1679575"/>
                </a:lnTo>
                <a:lnTo>
                  <a:pt x="2987675" y="1679575"/>
                </a:lnTo>
                <a:lnTo>
                  <a:pt x="2987675" y="958850"/>
                </a:lnTo>
                <a:lnTo>
                  <a:pt x="2987675" y="0"/>
                </a:lnTo>
                <a:close/>
              </a:path>
            </a:pathLst>
          </a:custGeom>
          <a:solidFill>
            <a:srgbClr val="FFFF99">
              <a:alpha val="2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4843" y="3645789"/>
            <a:ext cx="278066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latin typeface="Arial"/>
                <a:cs typeface="Arial"/>
              </a:rPr>
              <a:t>MRS is</a:t>
            </a:r>
            <a:r>
              <a:rPr sz="2600" b="1" spc="-9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measured  by the slope of  the indifference  curve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48326" y="2276538"/>
            <a:ext cx="3168650" cy="519430"/>
          </a:xfrm>
          <a:custGeom>
            <a:avLst/>
            <a:gdLst/>
            <a:ahLst/>
            <a:cxnLst/>
            <a:rect l="l" t="t" r="r" b="b"/>
            <a:pathLst>
              <a:path w="3168650" h="519430">
                <a:moveTo>
                  <a:pt x="3168650" y="0"/>
                </a:moveTo>
                <a:lnTo>
                  <a:pt x="0" y="0"/>
                </a:lnTo>
                <a:lnTo>
                  <a:pt x="0" y="519112"/>
                </a:lnTo>
                <a:lnTo>
                  <a:pt x="3168650" y="519112"/>
                </a:lnTo>
                <a:lnTo>
                  <a:pt x="3168650" y="0"/>
                </a:lnTo>
                <a:close/>
              </a:path>
            </a:pathLst>
          </a:custGeom>
          <a:solidFill>
            <a:srgbClr val="C0C0C0">
              <a:alpha val="1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27701" y="2303779"/>
            <a:ext cx="361149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Liberation Sans Narrow"/>
                <a:cs typeface="Liberation Sans Narrow"/>
              </a:rPr>
              <a:t>MRS </a:t>
            </a:r>
            <a:r>
              <a:rPr sz="2800" b="1" spc="-5" dirty="0">
                <a:latin typeface="Liberation Sans Narrow"/>
                <a:cs typeface="Liberation Sans Narrow"/>
              </a:rPr>
              <a:t>= </a:t>
            </a:r>
            <a:r>
              <a:rPr sz="2800" b="1" dirty="0">
                <a:latin typeface="Liberation Sans Narrow"/>
                <a:cs typeface="Liberation Sans Narrow"/>
              </a:rPr>
              <a:t>-</a:t>
            </a:r>
            <a:r>
              <a:rPr sz="2800" b="1" dirty="0">
                <a:latin typeface="Symbol"/>
                <a:cs typeface="Symbol"/>
              </a:rPr>
              <a:t></a:t>
            </a:r>
            <a:r>
              <a:rPr sz="2800" b="1" dirty="0">
                <a:latin typeface="Liberation Sans Narrow"/>
                <a:cs typeface="Liberation Sans Narrow"/>
              </a:rPr>
              <a:t>O/</a:t>
            </a:r>
            <a:r>
              <a:rPr sz="2800" b="1" dirty="0">
                <a:latin typeface="Symbol"/>
                <a:cs typeface="Symbol"/>
              </a:rPr>
              <a:t></a:t>
            </a:r>
            <a:r>
              <a:rPr sz="2800" b="1" dirty="0">
                <a:latin typeface="Liberation Sans Narrow"/>
                <a:cs typeface="Liberation Sans Narrow"/>
              </a:rPr>
              <a:t>A </a:t>
            </a:r>
            <a:r>
              <a:rPr sz="2800" b="1" spc="-5" dirty="0">
                <a:latin typeface="Liberation Sans Narrow"/>
                <a:cs typeface="Liberation Sans Narrow"/>
              </a:rPr>
              <a:t>=</a:t>
            </a:r>
            <a:r>
              <a:rPr sz="2800" b="1" spc="-160" dirty="0">
                <a:latin typeface="Liberation Sans Narrow"/>
                <a:cs typeface="Liberation Sans Narrow"/>
              </a:rPr>
              <a:t> </a:t>
            </a:r>
            <a:r>
              <a:rPr sz="2800" b="1" spc="-10" dirty="0">
                <a:latin typeface="Liberation Sans Narrow"/>
                <a:cs typeface="Liberation Sans Narrow"/>
              </a:rPr>
              <a:t>8:1</a:t>
            </a:r>
            <a:endParaRPr sz="2800">
              <a:latin typeface="Liberation Sans Narrow"/>
              <a:cs typeface="Liberation Sans Narrow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876421" y="1425575"/>
            <a:ext cx="3817620" cy="4968875"/>
            <a:chOff x="3876421" y="1425575"/>
            <a:chExt cx="3817620" cy="4968875"/>
          </a:xfrm>
        </p:grpSpPr>
        <p:sp>
          <p:nvSpPr>
            <p:cNvPr id="9" name="object 9"/>
            <p:cNvSpPr/>
            <p:nvPr/>
          </p:nvSpPr>
          <p:spPr>
            <a:xfrm>
              <a:off x="4497451" y="1773300"/>
              <a:ext cx="2007870" cy="2944495"/>
            </a:xfrm>
            <a:custGeom>
              <a:avLst/>
              <a:gdLst/>
              <a:ahLst/>
              <a:cxnLst/>
              <a:rect l="l" t="t" r="r" b="b"/>
              <a:pathLst>
                <a:path w="2007870" h="2944495">
                  <a:moveTo>
                    <a:pt x="0" y="27050"/>
                  </a:moveTo>
                  <a:lnTo>
                    <a:pt x="40512" y="11175"/>
                  </a:lnTo>
                  <a:lnTo>
                    <a:pt x="74295" y="4699"/>
                  </a:lnTo>
                  <a:lnTo>
                    <a:pt x="114935" y="0"/>
                  </a:lnTo>
                  <a:lnTo>
                    <a:pt x="144652" y="4699"/>
                  </a:lnTo>
                  <a:lnTo>
                    <a:pt x="198754" y="27050"/>
                  </a:lnTo>
                  <a:lnTo>
                    <a:pt x="233807" y="73406"/>
                  </a:lnTo>
                  <a:lnTo>
                    <a:pt x="427227" y="611504"/>
                  </a:lnTo>
                  <a:lnTo>
                    <a:pt x="440816" y="640207"/>
                  </a:lnTo>
                  <a:lnTo>
                    <a:pt x="461010" y="656209"/>
                  </a:lnTo>
                  <a:lnTo>
                    <a:pt x="485394" y="673735"/>
                  </a:lnTo>
                  <a:lnTo>
                    <a:pt x="515112" y="684911"/>
                  </a:lnTo>
                  <a:lnTo>
                    <a:pt x="544829" y="684911"/>
                  </a:lnTo>
                  <a:lnTo>
                    <a:pt x="585470" y="684911"/>
                  </a:lnTo>
                  <a:lnTo>
                    <a:pt x="619251" y="673735"/>
                  </a:lnTo>
                  <a:lnTo>
                    <a:pt x="659764" y="656209"/>
                  </a:lnTo>
                  <a:lnTo>
                    <a:pt x="624713" y="680085"/>
                  </a:lnTo>
                  <a:lnTo>
                    <a:pt x="589534" y="702437"/>
                  </a:lnTo>
                  <a:lnTo>
                    <a:pt x="540765" y="764794"/>
                  </a:lnTo>
                  <a:lnTo>
                    <a:pt x="515112" y="827024"/>
                  </a:lnTo>
                  <a:lnTo>
                    <a:pt x="515112" y="855726"/>
                  </a:lnTo>
                  <a:lnTo>
                    <a:pt x="520573" y="882903"/>
                  </a:lnTo>
                  <a:lnTo>
                    <a:pt x="713866" y="1427352"/>
                  </a:lnTo>
                  <a:lnTo>
                    <a:pt x="719327" y="1456054"/>
                  </a:lnTo>
                  <a:lnTo>
                    <a:pt x="719327" y="1489583"/>
                  </a:lnTo>
                  <a:lnTo>
                    <a:pt x="708533" y="1518412"/>
                  </a:lnTo>
                  <a:lnTo>
                    <a:pt x="693674" y="1551939"/>
                  </a:lnTo>
                  <a:lnTo>
                    <a:pt x="674624" y="1580641"/>
                  </a:lnTo>
                  <a:lnTo>
                    <a:pt x="648970" y="1609344"/>
                  </a:lnTo>
                  <a:lnTo>
                    <a:pt x="580009" y="1654048"/>
                  </a:lnTo>
                </a:path>
                <a:path w="2007870" h="2944495">
                  <a:moveTo>
                    <a:pt x="1152525" y="2392934"/>
                  </a:moveTo>
                  <a:lnTo>
                    <a:pt x="1203325" y="2348230"/>
                  </a:lnTo>
                  <a:lnTo>
                    <a:pt x="1264920" y="2312416"/>
                  </a:lnTo>
                  <a:lnTo>
                    <a:pt x="1305178" y="2303399"/>
                  </a:lnTo>
                  <a:lnTo>
                    <a:pt x="1345564" y="2303399"/>
                  </a:lnTo>
                  <a:lnTo>
                    <a:pt x="1600200" y="2493264"/>
                  </a:lnTo>
                  <a:lnTo>
                    <a:pt x="1640459" y="2502154"/>
                  </a:lnTo>
                  <a:lnTo>
                    <a:pt x="1691386" y="2484247"/>
                  </a:lnTo>
                  <a:lnTo>
                    <a:pt x="1744472" y="2446655"/>
                  </a:lnTo>
                  <a:lnTo>
                    <a:pt x="1803908" y="2401951"/>
                  </a:lnTo>
                  <a:lnTo>
                    <a:pt x="1752981" y="2455672"/>
                  </a:lnTo>
                  <a:lnTo>
                    <a:pt x="1723263" y="2511171"/>
                  </a:lnTo>
                  <a:lnTo>
                    <a:pt x="1723263" y="2555875"/>
                  </a:lnTo>
                  <a:lnTo>
                    <a:pt x="1733803" y="2582799"/>
                  </a:lnTo>
                  <a:lnTo>
                    <a:pt x="1988439" y="2763647"/>
                  </a:lnTo>
                  <a:lnTo>
                    <a:pt x="2007616" y="2790571"/>
                  </a:lnTo>
                  <a:lnTo>
                    <a:pt x="1999107" y="2835275"/>
                  </a:lnTo>
                  <a:lnTo>
                    <a:pt x="1967229" y="2890774"/>
                  </a:lnTo>
                  <a:lnTo>
                    <a:pt x="1926971" y="2944495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14521" y="1463675"/>
              <a:ext cx="0" cy="4889500"/>
            </a:xfrm>
            <a:custGeom>
              <a:avLst/>
              <a:gdLst/>
              <a:ahLst/>
              <a:cxnLst/>
              <a:rect l="l" t="t" r="r" b="b"/>
              <a:pathLst>
                <a:path h="4889500">
                  <a:moveTo>
                    <a:pt x="0" y="0"/>
                  </a:moveTo>
                  <a:lnTo>
                    <a:pt x="0" y="4889500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83025" y="6275920"/>
              <a:ext cx="3746500" cy="38100"/>
            </a:xfrm>
            <a:custGeom>
              <a:avLst/>
              <a:gdLst/>
              <a:ahLst/>
              <a:cxnLst/>
              <a:rect l="l" t="t" r="r" b="b"/>
              <a:pathLst>
                <a:path w="3746500" h="38100">
                  <a:moveTo>
                    <a:pt x="0" y="0"/>
                  </a:moveTo>
                  <a:lnTo>
                    <a:pt x="3746500" y="0"/>
                  </a:lnTo>
                </a:path>
                <a:path w="3746500" h="38100">
                  <a:moveTo>
                    <a:pt x="0" y="38099"/>
                  </a:moveTo>
                  <a:lnTo>
                    <a:pt x="3746500" y="38099"/>
                  </a:lnTo>
                </a:path>
              </a:pathLst>
            </a:custGeom>
            <a:ln w="116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29126" y="3840226"/>
              <a:ext cx="2466975" cy="2541905"/>
            </a:xfrm>
            <a:custGeom>
              <a:avLst/>
              <a:gdLst/>
              <a:ahLst/>
              <a:cxnLst/>
              <a:rect l="l" t="t" r="r" b="b"/>
              <a:pathLst>
                <a:path w="2466975" h="2541904">
                  <a:moveTo>
                    <a:pt x="577850" y="2336736"/>
                  </a:moveTo>
                  <a:lnTo>
                    <a:pt x="577850" y="2541524"/>
                  </a:lnTo>
                </a:path>
                <a:path w="2466975" h="2541904">
                  <a:moveTo>
                    <a:pt x="1074674" y="2336736"/>
                  </a:moveTo>
                  <a:lnTo>
                    <a:pt x="1074674" y="2541524"/>
                  </a:lnTo>
                </a:path>
                <a:path w="2466975" h="2541904">
                  <a:moveTo>
                    <a:pt x="1803400" y="2336736"/>
                  </a:moveTo>
                  <a:lnTo>
                    <a:pt x="1803400" y="2541524"/>
                  </a:lnTo>
                </a:path>
                <a:path w="2466975" h="2541904">
                  <a:moveTo>
                    <a:pt x="2466975" y="2336736"/>
                  </a:moveTo>
                  <a:lnTo>
                    <a:pt x="2466975" y="2541524"/>
                  </a:lnTo>
                </a:path>
                <a:path w="2466975" h="2541904">
                  <a:moveTo>
                    <a:pt x="0" y="0"/>
                  </a:moveTo>
                  <a:lnTo>
                    <a:pt x="169799" y="0"/>
                  </a:lnTo>
                </a:path>
                <a:path w="2466975" h="2541904">
                  <a:moveTo>
                    <a:pt x="0" y="431800"/>
                  </a:moveTo>
                  <a:lnTo>
                    <a:pt x="169799" y="431800"/>
                  </a:lnTo>
                </a:path>
                <a:path w="2466975" h="2541904">
                  <a:moveTo>
                    <a:pt x="0" y="877062"/>
                  </a:moveTo>
                  <a:lnTo>
                    <a:pt x="169799" y="877062"/>
                  </a:lnTo>
                </a:path>
                <a:path w="2466975" h="2541904">
                  <a:moveTo>
                    <a:pt x="0" y="1327912"/>
                  </a:moveTo>
                  <a:lnTo>
                    <a:pt x="169799" y="1327912"/>
                  </a:lnTo>
                </a:path>
                <a:path w="2466975" h="2541904">
                  <a:moveTo>
                    <a:pt x="0" y="1711960"/>
                  </a:moveTo>
                  <a:lnTo>
                    <a:pt x="169799" y="1711960"/>
                  </a:lnTo>
                </a:path>
                <a:path w="2466975" h="2541904">
                  <a:moveTo>
                    <a:pt x="0" y="2160524"/>
                  </a:moveTo>
                  <a:lnTo>
                    <a:pt x="169799" y="2160524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18076" y="1783715"/>
              <a:ext cx="3250565" cy="3385185"/>
            </a:xfrm>
            <a:custGeom>
              <a:avLst/>
              <a:gdLst/>
              <a:ahLst/>
              <a:cxnLst/>
              <a:rect l="l" t="t" r="r" b="b"/>
              <a:pathLst>
                <a:path w="3250565" h="3385185">
                  <a:moveTo>
                    <a:pt x="3250183" y="3385058"/>
                  </a:moveTo>
                  <a:lnTo>
                    <a:pt x="3199243" y="3377124"/>
                  </a:lnTo>
                  <a:lnTo>
                    <a:pt x="3148552" y="3368616"/>
                  </a:lnTo>
                  <a:lnTo>
                    <a:pt x="3098116" y="3359537"/>
                  </a:lnTo>
                  <a:lnTo>
                    <a:pt x="3047937" y="3349891"/>
                  </a:lnTo>
                  <a:lnTo>
                    <a:pt x="2998020" y="3339682"/>
                  </a:lnTo>
                  <a:lnTo>
                    <a:pt x="2948370" y="3328915"/>
                  </a:lnTo>
                  <a:lnTo>
                    <a:pt x="2898989" y="3317594"/>
                  </a:lnTo>
                  <a:lnTo>
                    <a:pt x="2849882" y="3305722"/>
                  </a:lnTo>
                  <a:lnTo>
                    <a:pt x="2801053" y="3293304"/>
                  </a:lnTo>
                  <a:lnTo>
                    <a:pt x="2752505" y="3280344"/>
                  </a:lnTo>
                  <a:lnTo>
                    <a:pt x="2704244" y="3266847"/>
                  </a:lnTo>
                  <a:lnTo>
                    <a:pt x="2656272" y="3252815"/>
                  </a:lnTo>
                  <a:lnTo>
                    <a:pt x="2608593" y="3238254"/>
                  </a:lnTo>
                  <a:lnTo>
                    <a:pt x="2561212" y="3223167"/>
                  </a:lnTo>
                  <a:lnTo>
                    <a:pt x="2514133" y="3207558"/>
                  </a:lnTo>
                  <a:lnTo>
                    <a:pt x="2467359" y="3191433"/>
                  </a:lnTo>
                  <a:lnTo>
                    <a:pt x="2420895" y="3174794"/>
                  </a:lnTo>
                  <a:lnTo>
                    <a:pt x="2374744" y="3157646"/>
                  </a:lnTo>
                  <a:lnTo>
                    <a:pt x="2328910" y="3139992"/>
                  </a:lnTo>
                  <a:lnTo>
                    <a:pt x="2283397" y="3121838"/>
                  </a:lnTo>
                  <a:lnTo>
                    <a:pt x="2238210" y="3103188"/>
                  </a:lnTo>
                  <a:lnTo>
                    <a:pt x="2193352" y="3084044"/>
                  </a:lnTo>
                  <a:lnTo>
                    <a:pt x="2148827" y="3064412"/>
                  </a:lnTo>
                  <a:lnTo>
                    <a:pt x="2104640" y="3044296"/>
                  </a:lnTo>
                  <a:lnTo>
                    <a:pt x="2060793" y="3023699"/>
                  </a:lnTo>
                  <a:lnTo>
                    <a:pt x="2017291" y="3002626"/>
                  </a:lnTo>
                  <a:lnTo>
                    <a:pt x="1974139" y="2981081"/>
                  </a:lnTo>
                  <a:lnTo>
                    <a:pt x="1931339" y="2959068"/>
                  </a:lnTo>
                  <a:lnTo>
                    <a:pt x="1888896" y="2936591"/>
                  </a:lnTo>
                  <a:lnTo>
                    <a:pt x="1846814" y="2913654"/>
                  </a:lnTo>
                  <a:lnTo>
                    <a:pt x="1805097" y="2890262"/>
                  </a:lnTo>
                  <a:lnTo>
                    <a:pt x="1763749" y="2866418"/>
                  </a:lnTo>
                  <a:lnTo>
                    <a:pt x="1722773" y="2842127"/>
                  </a:lnTo>
                  <a:lnTo>
                    <a:pt x="1682174" y="2817393"/>
                  </a:lnTo>
                  <a:lnTo>
                    <a:pt x="1641955" y="2792219"/>
                  </a:lnTo>
                  <a:lnTo>
                    <a:pt x="1602121" y="2766611"/>
                  </a:lnTo>
                  <a:lnTo>
                    <a:pt x="1562676" y="2740571"/>
                  </a:lnTo>
                  <a:lnTo>
                    <a:pt x="1523623" y="2714105"/>
                  </a:lnTo>
                  <a:lnTo>
                    <a:pt x="1484966" y="2687216"/>
                  </a:lnTo>
                  <a:lnTo>
                    <a:pt x="1446710" y="2659908"/>
                  </a:lnTo>
                  <a:lnTo>
                    <a:pt x="1408859" y="2632186"/>
                  </a:lnTo>
                  <a:lnTo>
                    <a:pt x="1371415" y="2604053"/>
                  </a:lnTo>
                  <a:lnTo>
                    <a:pt x="1334384" y="2575515"/>
                  </a:lnTo>
                  <a:lnTo>
                    <a:pt x="1297769" y="2546574"/>
                  </a:lnTo>
                  <a:lnTo>
                    <a:pt x="1261574" y="2517235"/>
                  </a:lnTo>
                  <a:lnTo>
                    <a:pt x="1225803" y="2487502"/>
                  </a:lnTo>
                  <a:lnTo>
                    <a:pt x="1190461" y="2457380"/>
                  </a:lnTo>
                  <a:lnTo>
                    <a:pt x="1155550" y="2426871"/>
                  </a:lnTo>
                  <a:lnTo>
                    <a:pt x="1121075" y="2395982"/>
                  </a:lnTo>
                  <a:lnTo>
                    <a:pt x="1087041" y="2364714"/>
                  </a:lnTo>
                  <a:lnTo>
                    <a:pt x="1053450" y="2333074"/>
                  </a:lnTo>
                  <a:lnTo>
                    <a:pt x="1020307" y="2301064"/>
                  </a:lnTo>
                  <a:lnTo>
                    <a:pt x="987615" y="2268689"/>
                  </a:lnTo>
                  <a:lnTo>
                    <a:pt x="955380" y="2235953"/>
                  </a:lnTo>
                  <a:lnTo>
                    <a:pt x="923604" y="2202861"/>
                  </a:lnTo>
                  <a:lnTo>
                    <a:pt x="892292" y="2169415"/>
                  </a:lnTo>
                  <a:lnTo>
                    <a:pt x="861448" y="2135621"/>
                  </a:lnTo>
                  <a:lnTo>
                    <a:pt x="831075" y="2101483"/>
                  </a:lnTo>
                  <a:lnTo>
                    <a:pt x="801177" y="2067004"/>
                  </a:lnTo>
                  <a:lnTo>
                    <a:pt x="771759" y="2032189"/>
                  </a:lnTo>
                  <a:lnTo>
                    <a:pt x="742825" y="1997041"/>
                  </a:lnTo>
                  <a:lnTo>
                    <a:pt x="714378" y="1961566"/>
                  </a:lnTo>
                  <a:lnTo>
                    <a:pt x="686422" y="1925767"/>
                  </a:lnTo>
                  <a:lnTo>
                    <a:pt x="658962" y="1889647"/>
                  </a:lnTo>
                  <a:lnTo>
                    <a:pt x="632000" y="1853212"/>
                  </a:lnTo>
                  <a:lnTo>
                    <a:pt x="605542" y="1816466"/>
                  </a:lnTo>
                  <a:lnTo>
                    <a:pt x="579592" y="1779412"/>
                  </a:lnTo>
                  <a:lnTo>
                    <a:pt x="554152" y="1742055"/>
                  </a:lnTo>
                  <a:lnTo>
                    <a:pt x="529227" y="1704398"/>
                  </a:lnTo>
                  <a:lnTo>
                    <a:pt x="504822" y="1666447"/>
                  </a:lnTo>
                  <a:lnTo>
                    <a:pt x="480939" y="1628204"/>
                  </a:lnTo>
                  <a:lnTo>
                    <a:pt x="457583" y="1589674"/>
                  </a:lnTo>
                  <a:lnTo>
                    <a:pt x="434759" y="1550862"/>
                  </a:lnTo>
                  <a:lnTo>
                    <a:pt x="412469" y="1511771"/>
                  </a:lnTo>
                  <a:lnTo>
                    <a:pt x="390717" y="1472405"/>
                  </a:lnTo>
                  <a:lnTo>
                    <a:pt x="369509" y="1432769"/>
                  </a:lnTo>
                  <a:lnTo>
                    <a:pt x="348847" y="1392867"/>
                  </a:lnTo>
                  <a:lnTo>
                    <a:pt x="328736" y="1352702"/>
                  </a:lnTo>
                  <a:lnTo>
                    <a:pt x="309180" y="1312280"/>
                  </a:lnTo>
                  <a:lnTo>
                    <a:pt x="290182" y="1271603"/>
                  </a:lnTo>
                  <a:lnTo>
                    <a:pt x="271747" y="1230676"/>
                  </a:lnTo>
                  <a:lnTo>
                    <a:pt x="253878" y="1189504"/>
                  </a:lnTo>
                  <a:lnTo>
                    <a:pt x="236579" y="1148090"/>
                  </a:lnTo>
                  <a:lnTo>
                    <a:pt x="219855" y="1106439"/>
                  </a:lnTo>
                  <a:lnTo>
                    <a:pt x="203710" y="1064554"/>
                  </a:lnTo>
                  <a:lnTo>
                    <a:pt x="188146" y="1022440"/>
                  </a:lnTo>
                  <a:lnTo>
                    <a:pt x="173169" y="980101"/>
                  </a:lnTo>
                  <a:lnTo>
                    <a:pt x="158782" y="937541"/>
                  </a:lnTo>
                  <a:lnTo>
                    <a:pt x="144990" y="894763"/>
                  </a:lnTo>
                  <a:lnTo>
                    <a:pt x="131795" y="851773"/>
                  </a:lnTo>
                  <a:lnTo>
                    <a:pt x="119202" y="808575"/>
                  </a:lnTo>
                  <a:lnTo>
                    <a:pt x="107216" y="765171"/>
                  </a:lnTo>
                  <a:lnTo>
                    <a:pt x="95839" y="721567"/>
                  </a:lnTo>
                  <a:lnTo>
                    <a:pt x="85077" y="677767"/>
                  </a:lnTo>
                  <a:lnTo>
                    <a:pt x="74932" y="633775"/>
                  </a:lnTo>
                  <a:lnTo>
                    <a:pt x="65409" y="589594"/>
                  </a:lnTo>
                  <a:lnTo>
                    <a:pt x="56512" y="545230"/>
                  </a:lnTo>
                  <a:lnTo>
                    <a:pt x="48245" y="500685"/>
                  </a:lnTo>
                  <a:lnTo>
                    <a:pt x="40611" y="455965"/>
                  </a:lnTo>
                  <a:lnTo>
                    <a:pt x="33615" y="411073"/>
                  </a:lnTo>
                  <a:lnTo>
                    <a:pt x="27261" y="366014"/>
                  </a:lnTo>
                  <a:lnTo>
                    <a:pt x="21552" y="320791"/>
                  </a:lnTo>
                  <a:lnTo>
                    <a:pt x="16493" y="275408"/>
                  </a:lnTo>
                  <a:lnTo>
                    <a:pt x="12087" y="229871"/>
                  </a:lnTo>
                  <a:lnTo>
                    <a:pt x="8339" y="184182"/>
                  </a:lnTo>
                  <a:lnTo>
                    <a:pt x="5252" y="138347"/>
                  </a:lnTo>
                  <a:lnTo>
                    <a:pt x="2831" y="92368"/>
                  </a:lnTo>
                  <a:lnTo>
                    <a:pt x="1078" y="46251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24350" y="1735200"/>
              <a:ext cx="209550" cy="209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45050" y="3344926"/>
              <a:ext cx="209550" cy="2095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567426" y="4137025"/>
              <a:ext cx="209550" cy="2095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280150" y="4651375"/>
              <a:ext cx="209550" cy="2095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613530" y="4406925"/>
            <a:ext cx="180975" cy="19538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2200" b="1" spc="-5" dirty="0">
                <a:latin typeface="Arial"/>
                <a:cs typeface="Arial"/>
              </a:rPr>
              <a:t>8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6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0</a:t>
            </a:r>
            <a:endParaRPr sz="2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20361" y="6459423"/>
            <a:ext cx="27444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355" algn="l"/>
                <a:tab pos="1177290" algn="l"/>
                <a:tab pos="1876425" algn="l"/>
                <a:tab pos="2575560" algn="l"/>
              </a:tabLst>
            </a:pPr>
            <a:r>
              <a:rPr sz="2200" b="1" spc="-5" dirty="0">
                <a:latin typeface="Arial"/>
                <a:cs typeface="Arial"/>
              </a:rPr>
              <a:t>1	2	3	4	5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32275" y="1363725"/>
            <a:ext cx="401955" cy="454025"/>
          </a:xfrm>
          <a:prstGeom prst="rect">
            <a:avLst/>
          </a:prstGeom>
          <a:solidFill>
            <a:srgbClr val="CCCCFF">
              <a:alpha val="29019"/>
            </a:srgbClr>
          </a:solidFill>
        </p:spPr>
        <p:txBody>
          <a:bodyPr vert="horz" wrap="square" lIns="0" tIns="3683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90"/>
              </a:spcBef>
            </a:pPr>
            <a:r>
              <a:rPr sz="2400" b="1" spc="-5" dirty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941826" y="1450975"/>
            <a:ext cx="4591050" cy="4914900"/>
            <a:chOff x="3941826" y="1450975"/>
            <a:chExt cx="4591050" cy="4914900"/>
          </a:xfrm>
        </p:grpSpPr>
        <p:sp>
          <p:nvSpPr>
            <p:cNvPr id="22" name="object 22"/>
            <p:cNvSpPr/>
            <p:nvPr/>
          </p:nvSpPr>
          <p:spPr>
            <a:xfrm>
              <a:off x="4550156" y="3441700"/>
              <a:ext cx="547370" cy="574675"/>
            </a:xfrm>
            <a:custGeom>
              <a:avLst/>
              <a:gdLst/>
              <a:ahLst/>
              <a:cxnLst/>
              <a:rect l="l" t="t" r="r" b="b"/>
              <a:pathLst>
                <a:path w="547370" h="574675">
                  <a:moveTo>
                    <a:pt x="369824" y="0"/>
                  </a:moveTo>
                  <a:lnTo>
                    <a:pt x="0" y="156590"/>
                  </a:lnTo>
                  <a:lnTo>
                    <a:pt x="177038" y="574675"/>
                  </a:lnTo>
                  <a:lnTo>
                    <a:pt x="546862" y="418083"/>
                  </a:lnTo>
                  <a:lnTo>
                    <a:pt x="369824" y="0"/>
                  </a:lnTo>
                  <a:close/>
                </a:path>
              </a:pathLst>
            </a:custGeom>
            <a:solidFill>
              <a:srgbClr val="FFFF99">
                <a:alpha val="3882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02175" y="3618738"/>
              <a:ext cx="233664" cy="25018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60010" y="4243958"/>
              <a:ext cx="524510" cy="526415"/>
            </a:xfrm>
            <a:custGeom>
              <a:avLst/>
              <a:gdLst/>
              <a:ahLst/>
              <a:cxnLst/>
              <a:rect l="l" t="t" r="r" b="b"/>
              <a:pathLst>
                <a:path w="524510" h="526414">
                  <a:moveTo>
                    <a:pt x="275209" y="0"/>
                  </a:moveTo>
                  <a:lnTo>
                    <a:pt x="0" y="237490"/>
                  </a:lnTo>
                  <a:lnTo>
                    <a:pt x="248919" y="525907"/>
                  </a:lnTo>
                  <a:lnTo>
                    <a:pt x="524128" y="288417"/>
                  </a:lnTo>
                  <a:lnTo>
                    <a:pt x="275209" y="0"/>
                  </a:lnTo>
                  <a:close/>
                </a:path>
              </a:pathLst>
            </a:custGeom>
            <a:solidFill>
              <a:srgbClr val="DC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84978" y="4355210"/>
              <a:ext cx="215915" cy="22141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54526" y="1463675"/>
              <a:ext cx="170180" cy="2016125"/>
            </a:xfrm>
            <a:custGeom>
              <a:avLst/>
              <a:gdLst/>
              <a:ahLst/>
              <a:cxnLst/>
              <a:rect l="l" t="t" r="r" b="b"/>
              <a:pathLst>
                <a:path w="170179" h="2016125">
                  <a:moveTo>
                    <a:pt x="0" y="0"/>
                  </a:moveTo>
                  <a:lnTo>
                    <a:pt x="169799" y="0"/>
                  </a:lnTo>
                </a:path>
                <a:path w="170179" h="2016125">
                  <a:moveTo>
                    <a:pt x="0" y="402971"/>
                  </a:moveTo>
                  <a:lnTo>
                    <a:pt x="169799" y="402971"/>
                  </a:lnTo>
                </a:path>
                <a:path w="170179" h="2016125">
                  <a:moveTo>
                    <a:pt x="0" y="818514"/>
                  </a:moveTo>
                  <a:lnTo>
                    <a:pt x="169799" y="818514"/>
                  </a:lnTo>
                </a:path>
                <a:path w="170179" h="2016125">
                  <a:moveTo>
                    <a:pt x="0" y="1239139"/>
                  </a:moveTo>
                  <a:lnTo>
                    <a:pt x="169799" y="1239139"/>
                  </a:lnTo>
                </a:path>
                <a:path w="170179" h="2016125">
                  <a:moveTo>
                    <a:pt x="0" y="1597533"/>
                  </a:moveTo>
                  <a:lnTo>
                    <a:pt x="169799" y="1597533"/>
                  </a:lnTo>
                </a:path>
                <a:path w="170179" h="2016125">
                  <a:moveTo>
                    <a:pt x="0" y="2016125"/>
                  </a:moveTo>
                  <a:lnTo>
                    <a:pt x="169799" y="2016125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050407" y="4876546"/>
              <a:ext cx="247903" cy="24511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65950" y="4889500"/>
              <a:ext cx="209550" cy="2095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610858" y="4980559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89">
                  <a:moveTo>
                    <a:pt x="271652" y="0"/>
                  </a:moveTo>
                  <a:lnTo>
                    <a:pt x="0" y="271653"/>
                  </a:lnTo>
                  <a:lnTo>
                    <a:pt x="321056" y="592582"/>
                  </a:lnTo>
                  <a:lnTo>
                    <a:pt x="592709" y="320929"/>
                  </a:lnTo>
                  <a:lnTo>
                    <a:pt x="271652" y="0"/>
                  </a:lnTo>
                  <a:close/>
                </a:path>
              </a:pathLst>
            </a:custGeom>
            <a:solidFill>
              <a:srgbClr val="C0C0C0">
                <a:alpha val="3882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777863" y="5145404"/>
              <a:ext cx="271780" cy="268605"/>
            </a:xfrm>
            <a:custGeom>
              <a:avLst/>
              <a:gdLst/>
              <a:ahLst/>
              <a:cxnLst/>
              <a:rect l="l" t="t" r="r" b="b"/>
              <a:pathLst>
                <a:path w="271779" h="268604">
                  <a:moveTo>
                    <a:pt x="114300" y="0"/>
                  </a:moveTo>
                  <a:lnTo>
                    <a:pt x="0" y="114427"/>
                  </a:lnTo>
                  <a:lnTo>
                    <a:pt x="154304" y="268605"/>
                  </a:lnTo>
                  <a:lnTo>
                    <a:pt x="271525" y="151257"/>
                  </a:lnTo>
                  <a:lnTo>
                    <a:pt x="245617" y="125349"/>
                  </a:lnTo>
                  <a:lnTo>
                    <a:pt x="159384" y="211455"/>
                  </a:lnTo>
                  <a:lnTo>
                    <a:pt x="117347" y="169545"/>
                  </a:lnTo>
                  <a:lnTo>
                    <a:pt x="194817" y="92075"/>
                  </a:lnTo>
                  <a:lnTo>
                    <a:pt x="168909" y="66040"/>
                  </a:lnTo>
                  <a:lnTo>
                    <a:pt x="91439" y="143510"/>
                  </a:lnTo>
                  <a:lnTo>
                    <a:pt x="57150" y="109347"/>
                  </a:lnTo>
                  <a:lnTo>
                    <a:pt x="140461" y="26035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270750" y="5983287"/>
              <a:ext cx="1262380" cy="298450"/>
            </a:xfrm>
            <a:custGeom>
              <a:avLst/>
              <a:gdLst/>
              <a:ahLst/>
              <a:cxnLst/>
              <a:rect l="l" t="t" r="r" b="b"/>
              <a:pathLst>
                <a:path w="1262379" h="298450">
                  <a:moveTo>
                    <a:pt x="1262062" y="0"/>
                  </a:moveTo>
                  <a:lnTo>
                    <a:pt x="0" y="0"/>
                  </a:lnTo>
                  <a:lnTo>
                    <a:pt x="0" y="298450"/>
                  </a:lnTo>
                  <a:lnTo>
                    <a:pt x="1262062" y="298450"/>
                  </a:lnTo>
                  <a:lnTo>
                    <a:pt x="1262062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053326" y="6148387"/>
              <a:ext cx="0" cy="205104"/>
            </a:xfrm>
            <a:custGeom>
              <a:avLst/>
              <a:gdLst/>
              <a:ahLst/>
              <a:cxnLst/>
              <a:rect l="l" t="t" r="r" b="b"/>
              <a:pathLst>
                <a:path h="205104">
                  <a:moveTo>
                    <a:pt x="0" y="0"/>
                  </a:moveTo>
                  <a:lnTo>
                    <a:pt x="0" y="204787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459607" y="1283487"/>
            <a:ext cx="341630" cy="314896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00"/>
              </a:spcBef>
            </a:pPr>
            <a:r>
              <a:rPr sz="2200" b="1" spc="-5" dirty="0">
                <a:latin typeface="Arial"/>
                <a:cs typeface="Arial"/>
              </a:rPr>
              <a:t>24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22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20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18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395"/>
              </a:spcBef>
            </a:pPr>
            <a:r>
              <a:rPr sz="2200" b="1" spc="-5" dirty="0">
                <a:latin typeface="Arial"/>
                <a:cs typeface="Arial"/>
              </a:rPr>
              <a:t>16</a:t>
            </a:r>
            <a:endParaRPr sz="22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14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200" b="1" spc="-5" dirty="0">
                <a:latin typeface="Arial"/>
                <a:cs typeface="Arial"/>
              </a:rPr>
              <a:t>12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200" b="1" spc="-5" dirty="0">
                <a:latin typeface="Arial"/>
                <a:cs typeface="Arial"/>
              </a:rPr>
              <a:t>10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081401" y="4580001"/>
            <a:ext cx="519430" cy="1554480"/>
          </a:xfrm>
          <a:custGeom>
            <a:avLst/>
            <a:gdLst/>
            <a:ahLst/>
            <a:cxnLst/>
            <a:rect l="l" t="t" r="r" b="b"/>
            <a:pathLst>
              <a:path w="519429" h="1554479">
                <a:moveTo>
                  <a:pt x="519112" y="0"/>
                </a:moveTo>
                <a:lnTo>
                  <a:pt x="0" y="0"/>
                </a:lnTo>
                <a:lnTo>
                  <a:pt x="0" y="1554099"/>
                </a:lnTo>
                <a:lnTo>
                  <a:pt x="519112" y="1554099"/>
                </a:lnTo>
                <a:lnTo>
                  <a:pt x="519112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141274" y="4749050"/>
            <a:ext cx="410369" cy="13081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O</a:t>
            </a:r>
            <a:r>
              <a:rPr sz="2800" b="1" spc="-10" dirty="0">
                <a:solidFill>
                  <a:schemeClr val="bg1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2800" b="1" spc="5" dirty="0">
                <a:solidFill>
                  <a:schemeClr val="bg1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chemeClr val="bg1"/>
                </a:solidFill>
                <a:latin typeface="Times New Roman"/>
                <a:cs typeface="Times New Roman"/>
              </a:rPr>
              <a:t>ges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33793" y="5120385"/>
            <a:ext cx="1123315" cy="1172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0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IC</a:t>
            </a:r>
            <a:r>
              <a:rPr sz="2775" b="1" baseline="-21021" dirty="0">
                <a:latin typeface="Times New Roman"/>
                <a:cs typeface="Times New Roman"/>
              </a:rPr>
              <a:t>1</a:t>
            </a:r>
            <a:endParaRPr sz="2775" baseline="-21021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310"/>
              </a:spcBef>
            </a:pPr>
            <a:r>
              <a:rPr sz="28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Apples</a:t>
            </a:r>
            <a:endParaRPr sz="28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300601" y="1903476"/>
            <a:ext cx="2070100" cy="2907030"/>
            <a:chOff x="4300601" y="1903476"/>
            <a:chExt cx="2070100" cy="2907030"/>
          </a:xfrm>
        </p:grpSpPr>
        <p:sp>
          <p:nvSpPr>
            <p:cNvPr id="38" name="object 38"/>
            <p:cNvSpPr/>
            <p:nvPr/>
          </p:nvSpPr>
          <p:spPr>
            <a:xfrm>
              <a:off x="4300601" y="1916176"/>
              <a:ext cx="2070100" cy="2881630"/>
            </a:xfrm>
            <a:custGeom>
              <a:avLst/>
              <a:gdLst/>
              <a:ahLst/>
              <a:cxnLst/>
              <a:rect l="l" t="t" r="r" b="b"/>
              <a:pathLst>
                <a:path w="2070100" h="2881629">
                  <a:moveTo>
                    <a:pt x="44450" y="0"/>
                  </a:moveTo>
                  <a:lnTo>
                    <a:pt x="52324" y="1441450"/>
                  </a:lnTo>
                </a:path>
                <a:path w="2070100" h="2881629">
                  <a:moveTo>
                    <a:pt x="704850" y="1512824"/>
                  </a:moveTo>
                  <a:lnTo>
                    <a:pt x="0" y="1512824"/>
                  </a:lnTo>
                </a:path>
                <a:path w="2070100" h="2881629">
                  <a:moveTo>
                    <a:pt x="1414399" y="2376424"/>
                  </a:moveTo>
                  <a:lnTo>
                    <a:pt x="1423924" y="2881249"/>
                  </a:lnTo>
                </a:path>
                <a:path w="2070100" h="2881629">
                  <a:moveTo>
                    <a:pt x="2070100" y="2881249"/>
                  </a:moveTo>
                  <a:lnTo>
                    <a:pt x="1365250" y="2881249"/>
                  </a:lnTo>
                </a:path>
              </a:pathLst>
            </a:custGeom>
            <a:ln w="254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16195" y="3348228"/>
              <a:ext cx="666115" cy="821690"/>
            </a:xfrm>
            <a:custGeom>
              <a:avLst/>
              <a:gdLst/>
              <a:ahLst/>
              <a:cxnLst/>
              <a:rect l="l" t="t" r="r" b="b"/>
              <a:pathLst>
                <a:path w="666114" h="821689">
                  <a:moveTo>
                    <a:pt x="0" y="36957"/>
                  </a:moveTo>
                  <a:lnTo>
                    <a:pt x="63118" y="12446"/>
                  </a:lnTo>
                  <a:lnTo>
                    <a:pt x="133222" y="0"/>
                  </a:lnTo>
                  <a:lnTo>
                    <a:pt x="174243" y="5461"/>
                  </a:lnTo>
                  <a:lnTo>
                    <a:pt x="212089" y="19304"/>
                  </a:lnTo>
                  <a:lnTo>
                    <a:pt x="385825" y="285242"/>
                  </a:lnTo>
                  <a:lnTo>
                    <a:pt x="420624" y="307467"/>
                  </a:lnTo>
                  <a:lnTo>
                    <a:pt x="474599" y="308229"/>
                  </a:lnTo>
                  <a:lnTo>
                    <a:pt x="537337" y="291211"/>
                  </a:lnTo>
                  <a:lnTo>
                    <a:pt x="608456" y="269494"/>
                  </a:lnTo>
                  <a:lnTo>
                    <a:pt x="542163" y="302514"/>
                  </a:lnTo>
                  <a:lnTo>
                    <a:pt x="495172" y="344424"/>
                  </a:lnTo>
                  <a:lnTo>
                    <a:pt x="479805" y="386461"/>
                  </a:lnTo>
                  <a:lnTo>
                    <a:pt x="480567" y="415290"/>
                  </a:lnTo>
                  <a:lnTo>
                    <a:pt x="657351" y="672719"/>
                  </a:lnTo>
                  <a:lnTo>
                    <a:pt x="665988" y="704596"/>
                  </a:lnTo>
                  <a:lnTo>
                    <a:pt x="642619" y="743712"/>
                  </a:lnTo>
                  <a:lnTo>
                    <a:pt x="593725" y="784860"/>
                  </a:lnTo>
                  <a:lnTo>
                    <a:pt x="537337" y="821436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924425" y="3355975"/>
              <a:ext cx="713105" cy="936625"/>
            </a:xfrm>
            <a:custGeom>
              <a:avLst/>
              <a:gdLst/>
              <a:ahLst/>
              <a:cxnLst/>
              <a:rect l="l" t="t" r="r" b="b"/>
              <a:pathLst>
                <a:path w="713104" h="936625">
                  <a:moveTo>
                    <a:pt x="0" y="0"/>
                  </a:moveTo>
                  <a:lnTo>
                    <a:pt x="8000" y="936625"/>
                  </a:lnTo>
                </a:path>
                <a:path w="713104" h="936625">
                  <a:moveTo>
                    <a:pt x="712851" y="936625"/>
                  </a:moveTo>
                  <a:lnTo>
                    <a:pt x="8000" y="936625"/>
                  </a:lnTo>
                </a:path>
              </a:pathLst>
            </a:custGeom>
            <a:ln w="2540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6227826" y="3846512"/>
            <a:ext cx="1925574" cy="469359"/>
          </a:xfrm>
          <a:prstGeom prst="rect">
            <a:avLst/>
          </a:prstGeom>
          <a:solidFill>
            <a:srgbClr val="C0C0C0">
              <a:alpha val="32156"/>
            </a:srgbClr>
          </a:solidFill>
        </p:spPr>
        <p:txBody>
          <a:bodyPr vert="horz" wrap="square" lIns="0" tIns="381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0"/>
              </a:spcBef>
            </a:pPr>
            <a:r>
              <a:rPr sz="2800" b="1" spc="-5" dirty="0">
                <a:latin typeface="Liberation Sans Narrow"/>
                <a:cs typeface="Liberation Sans Narrow"/>
              </a:rPr>
              <a:t>MRS =</a:t>
            </a:r>
            <a:r>
              <a:rPr sz="2800" b="1" spc="-30" dirty="0">
                <a:latin typeface="Liberation Sans Narrow"/>
                <a:cs typeface="Liberation Sans Narrow"/>
              </a:rPr>
              <a:t> </a:t>
            </a:r>
            <a:r>
              <a:rPr sz="2800" b="1" spc="-10" dirty="0">
                <a:latin typeface="Liberation Sans Narrow"/>
                <a:cs typeface="Liberation Sans Narrow"/>
              </a:rPr>
              <a:t>2:1</a:t>
            </a:r>
            <a:endParaRPr sz="2800">
              <a:latin typeface="Liberation Sans Narrow"/>
              <a:cs typeface="Liberation Sans Narro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940425" y="3068637"/>
            <a:ext cx="1908175" cy="469359"/>
          </a:xfrm>
          <a:prstGeom prst="rect">
            <a:avLst/>
          </a:prstGeom>
          <a:solidFill>
            <a:srgbClr val="C0C0C0">
              <a:alpha val="32156"/>
            </a:srgbClr>
          </a:solidFill>
        </p:spPr>
        <p:txBody>
          <a:bodyPr vert="horz" wrap="square" lIns="0" tIns="381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0"/>
              </a:spcBef>
            </a:pPr>
            <a:r>
              <a:rPr sz="2800" b="1" spc="-10" dirty="0">
                <a:latin typeface="Liberation Sans Narrow"/>
                <a:cs typeface="Liberation Sans Narrow"/>
              </a:rPr>
              <a:t>MRS </a:t>
            </a:r>
            <a:r>
              <a:rPr sz="2800" b="1" spc="-5" dirty="0">
                <a:latin typeface="Liberation Sans Narrow"/>
                <a:cs typeface="Liberation Sans Narrow"/>
              </a:rPr>
              <a:t>=</a:t>
            </a:r>
            <a:r>
              <a:rPr sz="2800" b="1" spc="-20" dirty="0">
                <a:latin typeface="Liberation Sans Narrow"/>
                <a:cs typeface="Liberation Sans Narrow"/>
              </a:rPr>
              <a:t> </a:t>
            </a:r>
            <a:r>
              <a:rPr sz="2800" b="1" spc="-10" dirty="0">
                <a:latin typeface="Liberation Sans Narrow"/>
                <a:cs typeface="Liberation Sans Narrow"/>
              </a:rPr>
              <a:t>4:1</a:t>
            </a:r>
            <a:endParaRPr sz="28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242</TotalTime>
  <Words>1724</Words>
  <Application>Microsoft Office PowerPoint</Application>
  <PresentationFormat>On-screen Show (4:3)</PresentationFormat>
  <Paragraphs>543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Paper</vt:lpstr>
      <vt:lpstr>INDIFFERENCE CURVE  ANALYSIS</vt:lpstr>
      <vt:lpstr>OBJECTIVES</vt:lpstr>
      <vt:lpstr>OUTLINES</vt:lpstr>
      <vt:lpstr>DEFINITION: IC</vt:lpstr>
      <vt:lpstr>INDIFFERENCE CURVES</vt:lpstr>
      <vt:lpstr>INDIFFERENCE CURVES</vt:lpstr>
      <vt:lpstr>MARGINAL RATE OF  SUBSTITUTION(MRS)</vt:lpstr>
      <vt:lpstr>DIMINISHING MARGINAL  RATE OF SUBSTITUTION</vt:lpstr>
      <vt:lpstr>LAW OF DIMINISHING MRS</vt:lpstr>
      <vt:lpstr>ASSUMPTIONS OF IC  ANALYSIS</vt:lpstr>
      <vt:lpstr>PROPERTIES OF IC</vt:lpstr>
      <vt:lpstr>PROPERTIES OF IC</vt:lpstr>
      <vt:lpstr>PROPERTIES OF IC</vt:lpstr>
      <vt:lpstr>PROPERTIES OF IC</vt:lpstr>
      <vt:lpstr>BUDGET CONSTRAINTS (What is Attainable)</vt:lpstr>
      <vt:lpstr>BUDGET LINE</vt:lpstr>
      <vt:lpstr>BUDGET LINE</vt:lpstr>
      <vt:lpstr>CONSUMER EQUILIBRIUM</vt:lpstr>
      <vt:lpstr>CONDITIONS OF  CONSUMER EQUILIBRIUM</vt:lpstr>
      <vt:lpstr>CONDITIONS OF  CONSUMER EQUILIBRIUM</vt:lpstr>
      <vt:lpstr>CONDITIONS OF CONSUMER  EQUILIBRIUM</vt:lpstr>
      <vt:lpstr>CONDITIONS OF  CONSUMER EQUILIBRIUM</vt:lpstr>
      <vt:lpstr>EFFECT OF CHANGE IN  THE BUDGET/INCOME</vt:lpstr>
      <vt:lpstr>UNDERSTANDING  INCOME EFFECT</vt:lpstr>
      <vt:lpstr>NEGATIVE INCOME EFFECT</vt:lpstr>
      <vt:lpstr>SUBSTITUTION EFFECT</vt:lpstr>
      <vt:lpstr>SLUSTKY MEASURE</vt:lpstr>
      <vt:lpstr>HICKS MEASURE</vt:lpstr>
      <vt:lpstr>EFFECT OF CHANGE IN  PRICE OF A GOOD</vt:lpstr>
      <vt:lpstr>UNDERSTANDING  PRICE EFFECT</vt:lpstr>
      <vt:lpstr>DECOMPOSITION    OF PRICE EFFECT</vt:lpstr>
      <vt:lpstr>THE SLUSTKY’s APPROACH</vt:lpstr>
      <vt:lpstr>THE HICKSIAN APPROACH</vt:lpstr>
      <vt:lpstr>PRICE EFFECT AND  NATURE OF GOODS</vt:lpstr>
      <vt:lpstr>DERIVATION OF DEMAND  CURVE FROM PCC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INDIFFERENCE CURVE  ANALYSIS</dc:title>
  <dc:creator>DELL</dc:creator>
  <cp:lastModifiedBy>DELL</cp:lastModifiedBy>
  <cp:revision>21</cp:revision>
  <dcterms:created xsi:type="dcterms:W3CDTF">2021-05-03T09:32:32Z</dcterms:created>
  <dcterms:modified xsi:type="dcterms:W3CDTF">2021-05-06T09:01:00Z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2014-04-18T00:00:00Z</vt:filetime>
  </property>
  <property fmtid="{D5CDD505-2E9C-101B-9397-08002B2CF9AE}" pid="3" name="Creator">
    <vt:lpwstr>PDFescape Online - https://www.pdfescape.com</vt:lpwstr>
  </property>
  <property fmtid="{D5CDD505-2E9C-101B-9397-08002B2CF9AE}" pid="4" name="LastSaved">
    <vt:filetime>2021-05-03T00:00:00Z</vt:filetime>
  </property>
</Properties>
</file>