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8"/>
              <a:ext cx="9143999" cy="80223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981200" y="1143000"/>
            <a:ext cx="5486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Market: Meaning &amp; Classification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524611"/>
            <a:ext cx="7547609" cy="56578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600" b="1" dirty="0">
                <a:solidFill>
                  <a:srgbClr val="006FC0"/>
                </a:solidFill>
                <a:latin typeface="Times New Roman"/>
                <a:cs typeface="Times New Roman"/>
              </a:rPr>
              <a:t>1)</a:t>
            </a:r>
            <a:r>
              <a:rPr sz="26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6FC0"/>
                </a:solidFill>
                <a:latin typeface="Times New Roman"/>
                <a:cs typeface="Times New Roman"/>
              </a:rPr>
              <a:t>General</a:t>
            </a:r>
            <a:r>
              <a:rPr sz="26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6FC0"/>
                </a:solidFill>
                <a:latin typeface="Times New Roman"/>
                <a:cs typeface="Times New Roman"/>
              </a:rPr>
              <a:t>market:</a:t>
            </a:r>
            <a:endParaRPr sz="2600">
              <a:latin typeface="Times New Roman"/>
              <a:cs typeface="Times New Roman"/>
            </a:endParaRPr>
          </a:p>
          <a:p>
            <a:pPr marL="817244" indent="-805180">
              <a:lnSpc>
                <a:spcPts val="3005"/>
              </a:lnSpc>
              <a:spcBef>
                <a:spcPts val="180"/>
              </a:spcBef>
              <a:buFont typeface="Microsoft Sans Serif"/>
              <a:buChar char=""/>
              <a:tabLst>
                <a:tab pos="817244" algn="l"/>
                <a:tab pos="817880" algn="l"/>
                <a:tab pos="2054860" algn="l"/>
              </a:tabLst>
            </a:pPr>
            <a:r>
              <a:rPr sz="2600" dirty="0">
                <a:latin typeface="Times New Roman"/>
                <a:cs typeface="Times New Roman"/>
              </a:rPr>
              <a:t>All type	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commodities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sold.</a:t>
            </a:r>
            <a:endParaRPr sz="2600">
              <a:latin typeface="Times New Roman"/>
              <a:cs typeface="Times New Roman"/>
            </a:endParaRPr>
          </a:p>
          <a:p>
            <a:pPr marL="817244" indent="-805180">
              <a:lnSpc>
                <a:spcPts val="3005"/>
              </a:lnSpc>
              <a:buFont typeface="Microsoft Sans Serif"/>
              <a:buChar char=""/>
              <a:tabLst>
                <a:tab pos="817244" algn="l"/>
                <a:tab pos="817880" algn="l"/>
              </a:tabLst>
            </a:pPr>
            <a:r>
              <a:rPr sz="2600" spc="-5" dirty="0">
                <a:latin typeface="Times New Roman"/>
                <a:cs typeface="Times New Roman"/>
              </a:rPr>
              <a:t>Commodities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range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food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grains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textile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600" b="1" dirty="0">
                <a:solidFill>
                  <a:srgbClr val="006FC0"/>
                </a:solidFill>
                <a:latin typeface="Times New Roman"/>
                <a:cs typeface="Times New Roman"/>
              </a:rPr>
              <a:t>2)</a:t>
            </a:r>
            <a:r>
              <a:rPr sz="2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Specialized market:</a:t>
            </a: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335"/>
              </a:spcBef>
              <a:buFont typeface="Microsoft Sans Serif"/>
              <a:buChar char="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It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deals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 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specific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commodity</a:t>
            </a: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330"/>
              </a:spcBef>
              <a:buFont typeface="Microsoft Sans Serif"/>
              <a:buChar char="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markets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named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after </a:t>
            </a:r>
            <a:r>
              <a:rPr sz="2600" dirty="0">
                <a:latin typeface="Times New Roman"/>
                <a:cs typeface="Times New Roman"/>
              </a:rPr>
              <a:t>such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commodities.</a:t>
            </a:r>
            <a:endParaRPr sz="26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30000"/>
              </a:lnSpc>
              <a:spcBef>
                <a:spcPts val="409"/>
              </a:spcBef>
            </a:pPr>
            <a:r>
              <a:rPr sz="2600" dirty="0">
                <a:latin typeface="Times New Roman"/>
                <a:cs typeface="Times New Roman"/>
              </a:rPr>
              <a:t>E.g: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Markets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transacting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goods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like vegetable,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wool,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jute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etc.,</a:t>
            </a:r>
            <a:endParaRPr sz="2600">
              <a:latin typeface="Times New Roman"/>
              <a:cs typeface="Times New Roman"/>
            </a:endParaRPr>
          </a:p>
          <a:p>
            <a:pPr marL="12700" marR="5227320">
              <a:lnSpc>
                <a:spcPts val="4460"/>
              </a:lnSpc>
              <a:spcBef>
                <a:spcPts val="365"/>
              </a:spcBef>
            </a:pPr>
            <a:r>
              <a:rPr sz="2600" spc="-35" dirty="0">
                <a:latin typeface="Times New Roman"/>
                <a:cs typeface="Times New Roman"/>
              </a:rPr>
              <a:t>Vegetable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Wool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600" dirty="0">
                <a:latin typeface="Times New Roman"/>
                <a:cs typeface="Times New Roman"/>
              </a:rPr>
              <a:t>Jute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799285"/>
            <a:ext cx="4328795" cy="316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Local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Microsoft Sans Serif"/>
              <a:buChar char=""/>
            </a:pPr>
            <a:endParaRPr sz="32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dirty="0">
                <a:latin typeface="Times New Roman"/>
                <a:cs typeface="Times New Roman"/>
              </a:rPr>
              <a:t>Regional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CA1BE"/>
              </a:buClr>
              <a:buFont typeface="Microsoft Sans Serif"/>
              <a:buChar char=""/>
            </a:pPr>
            <a:endParaRPr sz="32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National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Microsoft Sans Serif"/>
              <a:buChar char=""/>
            </a:pPr>
            <a:endParaRPr sz="32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dirty="0">
                <a:latin typeface="Times New Roman"/>
                <a:cs typeface="Times New Roman"/>
              </a:rPr>
              <a:t>International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(world)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623316"/>
            <a:ext cx="6957059" cy="3947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326847"/>
            <a:ext cx="8115300" cy="487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Local: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(village/primary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market)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L="469900" marR="571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covered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limited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some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villages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nearby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each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other.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5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</a:pP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Perishable</a:t>
            </a:r>
            <a:r>
              <a:rPr sz="2400" b="1" spc="2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commodities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like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vegetable,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fruits,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fish,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milk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transacted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E.g: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Shandies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fairs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1449070">
              <a:lnSpc>
                <a:spcPct val="113799"/>
              </a:lnSpc>
            </a:pPr>
            <a:r>
              <a:rPr sz="2400" dirty="0">
                <a:latin typeface="Times New Roman"/>
                <a:cs typeface="Times New Roman"/>
              </a:rPr>
              <a:t>Local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occasionally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Cattle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Sheep </a:t>
            </a:r>
            <a:r>
              <a:rPr sz="2400" spc="-5" dirty="0">
                <a:latin typeface="Times New Roman"/>
                <a:cs typeface="Times New Roman"/>
              </a:rPr>
              <a:t>market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325323"/>
            <a:ext cx="2679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Regional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281429"/>
            <a:ext cx="7961630" cy="414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  <a:tab pos="1111250" algn="l"/>
                <a:tab pos="1564005" algn="l"/>
                <a:tab pos="3062605" algn="l"/>
                <a:tab pos="3512185" algn="l"/>
                <a:tab pos="4100195" algn="l"/>
                <a:tab pos="5241925" algn="l"/>
                <a:tab pos="5633720" algn="l"/>
                <a:tab pos="7127875" algn="l"/>
              </a:tabLst>
            </a:pPr>
            <a:r>
              <a:rPr sz="2800" spc="-5" dirty="0">
                <a:latin typeface="Times New Roman"/>
                <a:cs typeface="Times New Roman"/>
              </a:rPr>
              <a:t>Area	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eration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ket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rel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la</a:t>
            </a:r>
            <a:r>
              <a:rPr sz="2800" spc="-5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  </a:t>
            </a:r>
            <a:r>
              <a:rPr sz="2800" dirty="0">
                <a:latin typeface="Times New Roman"/>
                <a:cs typeface="Times New Roman"/>
              </a:rPr>
              <a:t>than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 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local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Microsoft Sans Serif"/>
              <a:buChar char=""/>
            </a:pPr>
            <a:endParaRPr sz="3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covers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4-5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districts.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E.g: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Food</a:t>
            </a:r>
            <a:r>
              <a:rPr sz="2800" spc="-5" dirty="0">
                <a:latin typeface="Times New Roman"/>
                <a:cs typeface="Times New Roman"/>
              </a:rPr>
              <a:t> grain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markets/Fruits market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level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1326515" algn="l"/>
                <a:tab pos="2651125" algn="l"/>
                <a:tab pos="3307715" algn="l"/>
                <a:tab pos="4519930" algn="l"/>
                <a:tab pos="5024120" algn="l"/>
                <a:tab pos="6786245" algn="l"/>
              </a:tabLst>
            </a:pPr>
            <a:r>
              <a:rPr sz="2700" dirty="0">
                <a:latin typeface="Times New Roman"/>
                <a:cs typeface="Times New Roman"/>
              </a:rPr>
              <a:t>Th</a:t>
            </a:r>
            <a:r>
              <a:rPr sz="2700" spc="5" dirty="0">
                <a:latin typeface="Times New Roman"/>
                <a:cs typeface="Times New Roman"/>
              </a:rPr>
              <a:t>e</a:t>
            </a:r>
            <a:r>
              <a:rPr sz="2700" spc="-5" dirty="0">
                <a:latin typeface="Times New Roman"/>
                <a:cs typeface="Times New Roman"/>
              </a:rPr>
              <a:t>se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spc="10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rk</a:t>
            </a:r>
            <a:r>
              <a:rPr sz="2700" spc="5" dirty="0">
                <a:latin typeface="Times New Roman"/>
                <a:cs typeface="Times New Roman"/>
              </a:rPr>
              <a:t>e</a:t>
            </a:r>
            <a:r>
              <a:rPr sz="2700" spc="-5" dirty="0">
                <a:latin typeface="Times New Roman"/>
                <a:cs typeface="Times New Roman"/>
              </a:rPr>
              <a:t>ts</a:t>
            </a:r>
            <a:r>
              <a:rPr sz="2700" dirty="0">
                <a:latin typeface="Times New Roman"/>
                <a:cs typeface="Times New Roman"/>
              </a:rPr>
              <a:t>	are	re</a:t>
            </a:r>
            <a:r>
              <a:rPr sz="2700" spc="5" dirty="0">
                <a:latin typeface="Times New Roman"/>
                <a:cs typeface="Times New Roman"/>
              </a:rPr>
              <a:t>g</a:t>
            </a:r>
            <a:r>
              <a:rPr sz="2700" dirty="0">
                <a:latin typeface="Times New Roman"/>
                <a:cs typeface="Times New Roman"/>
              </a:rPr>
              <a:t>u</a:t>
            </a:r>
            <a:r>
              <a:rPr sz="2700" spc="5" dirty="0">
                <a:latin typeface="Times New Roman"/>
                <a:cs typeface="Times New Roman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ar	</a:t>
            </a:r>
            <a:r>
              <a:rPr sz="2700" spc="-10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n	cond</a:t>
            </a:r>
            <a:r>
              <a:rPr sz="2700" spc="10" dirty="0">
                <a:latin typeface="Times New Roman"/>
                <a:cs typeface="Times New Roman"/>
              </a:rPr>
              <a:t>u</a:t>
            </a:r>
            <a:r>
              <a:rPr sz="2700" spc="-15" dirty="0">
                <a:latin typeface="Times New Roman"/>
                <a:cs typeface="Times New Roman"/>
              </a:rPr>
              <a:t>c</a:t>
            </a:r>
            <a:r>
              <a:rPr sz="2700" dirty="0">
                <a:latin typeface="Times New Roman"/>
                <a:cs typeface="Times New Roman"/>
              </a:rPr>
              <a:t>ting	</a:t>
            </a:r>
            <a:r>
              <a:rPr sz="2700" spc="-5" dirty="0">
                <a:latin typeface="Times New Roman"/>
                <a:cs typeface="Times New Roman"/>
              </a:rPr>
              <a:t>business  </a:t>
            </a:r>
            <a:r>
              <a:rPr sz="2700" dirty="0">
                <a:latin typeface="Times New Roman"/>
                <a:cs typeface="Times New Roman"/>
              </a:rPr>
              <a:t>transactions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 notified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commodities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54456"/>
            <a:ext cx="7962900" cy="46501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National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9"/>
              </a:spcBef>
              <a:buClr>
                <a:srgbClr val="006FC0"/>
              </a:buClr>
              <a:buSzPct val="80357"/>
              <a:buFont typeface="Wingdings"/>
              <a:buChar char=""/>
              <a:tabLst>
                <a:tab pos="817880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Area </a:t>
            </a:r>
            <a:r>
              <a:rPr sz="2800" dirty="0">
                <a:latin typeface="Times New Roman"/>
                <a:cs typeface="Times New Roman"/>
              </a:rPr>
              <a:t>of operation </a:t>
            </a:r>
            <a:r>
              <a:rPr sz="2800" spc="-10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market covers the entire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country.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0"/>
              </a:spcBef>
              <a:buClr>
                <a:srgbClr val="006FC0"/>
              </a:buClr>
              <a:buSzPct val="80357"/>
              <a:buFont typeface="Wingdings"/>
              <a:buChar char=""/>
              <a:tabLst>
                <a:tab pos="817880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national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found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commodities which are having demand over entire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country.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Times New Roman"/>
              <a:cs typeface="Times New Roman"/>
            </a:endParaRPr>
          </a:p>
          <a:p>
            <a:pPr marL="817244" marR="5177155" indent="-805180">
              <a:lnSpc>
                <a:spcPct val="111800"/>
              </a:lnSpc>
            </a:pPr>
            <a:r>
              <a:rPr sz="2800" b="1" spc="-5" dirty="0">
                <a:latin typeface="Times New Roman"/>
                <a:cs typeface="Times New Roman"/>
              </a:rPr>
              <a:t>E.g: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Textile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Jute market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Tea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54456"/>
            <a:ext cx="7964170" cy="45999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International</a:t>
            </a:r>
            <a:r>
              <a:rPr sz="2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  <a:p>
            <a:pPr marL="268605" marR="5080">
              <a:lnSpc>
                <a:spcPct val="100000"/>
              </a:lnSpc>
              <a:spcBef>
                <a:spcPts val="409"/>
              </a:spcBef>
              <a:tabLst>
                <a:tab pos="965200" algn="l"/>
                <a:tab pos="2946400" algn="l"/>
                <a:tab pos="3522979" algn="l"/>
                <a:tab pos="4262120" algn="l"/>
                <a:tab pos="4681220" algn="l"/>
                <a:tab pos="5202555" algn="l"/>
                <a:tab pos="5821045" algn="l"/>
                <a:tab pos="7075805" algn="l"/>
                <a:tab pos="751649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	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ities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ti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ns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 </a:t>
            </a:r>
            <a:r>
              <a:rPr sz="2800" dirty="0">
                <a:latin typeface="Times New Roman"/>
                <a:cs typeface="Times New Roman"/>
              </a:rPr>
              <a:t>world.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  <a:spcBef>
                <a:spcPts val="400"/>
              </a:spcBef>
              <a:tabLst>
                <a:tab pos="988060" algn="l"/>
                <a:tab pos="2139950" algn="l"/>
                <a:tab pos="2896235" algn="l"/>
                <a:tab pos="3359785" algn="l"/>
                <a:tab pos="4867275" algn="l"/>
                <a:tab pos="5271135" algn="l"/>
                <a:tab pos="6717665" algn="l"/>
                <a:tab pos="751649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ar</a:t>
            </a:r>
            <a:r>
              <a:rPr sz="2800" spc="5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et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area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eration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exten</a:t>
            </a:r>
            <a:r>
              <a:rPr sz="2800" spc="-2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he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entire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globe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68605" marR="5080">
              <a:lnSpc>
                <a:spcPct val="100000"/>
              </a:lnSpc>
              <a:spcBef>
                <a:spcPts val="395"/>
              </a:spcBef>
              <a:tabLst>
                <a:tab pos="992505" algn="l"/>
                <a:tab pos="2940685" algn="l"/>
                <a:tab pos="3411220" algn="l"/>
                <a:tab pos="4533265" algn="l"/>
                <a:tab pos="5219065" algn="l"/>
                <a:tab pos="6296660" algn="l"/>
                <a:tab pos="751776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	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yers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sellers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bey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he  </a:t>
            </a:r>
            <a:r>
              <a:rPr sz="2800" dirty="0">
                <a:latin typeface="Times New Roman"/>
                <a:cs typeface="Times New Roman"/>
              </a:rPr>
              <a:t>boundaries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nation.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tabLst>
                <a:tab pos="923925" algn="l"/>
                <a:tab pos="2402840" algn="l"/>
                <a:tab pos="3742054" algn="l"/>
                <a:tab pos="4629150" algn="l"/>
                <a:tab pos="5935345" algn="l"/>
                <a:tab pos="702564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E.</a:t>
            </a:r>
            <a:r>
              <a:rPr sz="2800" b="1" dirty="0">
                <a:latin typeface="Times New Roman"/>
                <a:cs typeface="Times New Roman"/>
              </a:rPr>
              <a:t>g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195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4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fee,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4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ea,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ices,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Gol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Si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ve</a:t>
            </a:r>
            <a:r>
              <a:rPr sz="2800" spc="-1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,  Diamond, Machinery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630426"/>
            <a:ext cx="4334510" cy="300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spc="-25" dirty="0">
                <a:latin typeface="Times New Roman"/>
                <a:cs typeface="Times New Roman"/>
              </a:rPr>
              <a:t>Village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</a:t>
            </a: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95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spc="-5" dirty="0">
                <a:latin typeface="Times New Roman"/>
                <a:cs typeface="Times New Roman"/>
              </a:rPr>
              <a:t>Primary wholesale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</a:t>
            </a: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95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Secondary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wholesale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</a:t>
            </a: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97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spc="-25" dirty="0">
                <a:latin typeface="Times New Roman"/>
                <a:cs typeface="Times New Roman"/>
              </a:rPr>
              <a:t>Terminal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</a:t>
            </a: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96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Seaboard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6" y="684276"/>
            <a:ext cx="6688835" cy="4617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272659"/>
            <a:ext cx="8192134" cy="60337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800" b="1" spc="-5" dirty="0">
                <a:latin typeface="Times New Roman"/>
                <a:cs typeface="Times New Roman"/>
              </a:rPr>
              <a:t>1.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Village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  <a:p>
            <a:pPr marL="527685" marR="5715" indent="-51562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Font typeface="Microsoft Sans Serif"/>
              <a:buChar char=""/>
              <a:tabLst>
                <a:tab pos="527685" algn="l"/>
                <a:tab pos="528320" algn="l"/>
                <a:tab pos="593407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area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operation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confined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	small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village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group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villages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Font typeface="Microsoft Sans Serif"/>
              <a:buChar char=""/>
              <a:tabLst>
                <a:tab pos="527685" algn="l"/>
                <a:tab pos="528320" algn="l"/>
                <a:tab pos="1550035" algn="l"/>
                <a:tab pos="3263900" algn="l"/>
                <a:tab pos="3713479" algn="l"/>
                <a:tab pos="4719320" algn="l"/>
                <a:tab pos="5386705" algn="l"/>
                <a:tab pos="6684009" algn="l"/>
                <a:tab pos="7429500" algn="l"/>
              </a:tabLst>
            </a:pPr>
            <a:r>
              <a:rPr sz="2800" spc="-5" dirty="0">
                <a:latin typeface="Times New Roman"/>
                <a:cs typeface="Times New Roman"/>
              </a:rPr>
              <a:t>Major	transact</a:t>
            </a:r>
            <a:r>
              <a:rPr sz="2800" spc="-2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goods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servic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take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place  among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buyer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sellers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these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village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Font typeface="Microsoft Sans Serif"/>
              <a:buChar char="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regular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occasional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nature.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latin typeface="Times New Roman"/>
                <a:cs typeface="Times New Roman"/>
              </a:rPr>
              <a:t>2.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Primary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wholesale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market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Font typeface="Microsoft Sans Serif"/>
              <a:buChar char=""/>
              <a:tabLst>
                <a:tab pos="527685" algn="l"/>
                <a:tab pos="528320" algn="l"/>
                <a:tab pos="1513840" algn="l"/>
                <a:tab pos="2086610" algn="l"/>
                <a:tab pos="3251200" algn="l"/>
                <a:tab pos="3667760" algn="l"/>
                <a:tab pos="4262120" algn="l"/>
                <a:tab pos="5251450" algn="l"/>
                <a:tab pos="5687060" algn="l"/>
                <a:tab pos="6674484" algn="l"/>
                <a:tab pos="7112634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wns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t</a:t>
            </a:r>
            <a:r>
              <a:rPr sz="2800" i="1" dirty="0">
                <a:latin typeface="Times New Roman"/>
                <a:cs typeface="Times New Roman"/>
              </a:rPr>
              <a:t>a</a:t>
            </a:r>
            <a:r>
              <a:rPr sz="2800" i="1" spc="-5" dirty="0">
                <a:latin typeface="Times New Roman"/>
                <a:cs typeface="Times New Roman"/>
              </a:rPr>
              <a:t>lu</a:t>
            </a:r>
            <a:r>
              <a:rPr sz="2800" i="1" spc="-15" dirty="0">
                <a:latin typeface="Times New Roman"/>
                <a:cs typeface="Times New Roman"/>
              </a:rPr>
              <a:t>k</a:t>
            </a:r>
            <a:r>
              <a:rPr sz="2800" i="1" spc="-5" dirty="0">
                <a:latin typeface="Times New Roman"/>
                <a:cs typeface="Times New Roman"/>
              </a:rPr>
              <a:t>s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spc="-5" dirty="0">
                <a:latin typeface="Times New Roman"/>
                <a:cs typeface="Times New Roman"/>
              </a:rPr>
              <a:t>ma</a:t>
            </a:r>
            <a:r>
              <a:rPr sz="2800" i="1" dirty="0">
                <a:latin typeface="Times New Roman"/>
                <a:cs typeface="Times New Roman"/>
              </a:rPr>
              <a:t>n</a:t>
            </a:r>
            <a:r>
              <a:rPr sz="2800" i="1" spc="-5" dirty="0">
                <a:latin typeface="Times New Roman"/>
                <a:cs typeface="Times New Roman"/>
              </a:rPr>
              <a:t>dal</a:t>
            </a:r>
            <a:endParaRPr sz="28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headquarters.</a:t>
            </a:r>
            <a:endParaRPr sz="2800">
              <a:latin typeface="Times New Roman"/>
              <a:cs typeface="Times New Roman"/>
            </a:endParaRPr>
          </a:p>
          <a:p>
            <a:pPr marL="527685" marR="7620" indent="-515620">
              <a:lnSpc>
                <a:spcPct val="100000"/>
              </a:lnSpc>
              <a:spcBef>
                <a:spcPts val="405"/>
              </a:spcBef>
              <a:buClr>
                <a:srgbClr val="FF0000"/>
              </a:buClr>
              <a:buFont typeface="Microsoft Sans Serif"/>
              <a:buChar char=""/>
              <a:tabLst>
                <a:tab pos="527685" algn="l"/>
                <a:tab pos="528320" algn="l"/>
                <a:tab pos="1202690" algn="l"/>
                <a:tab pos="2173605" algn="l"/>
                <a:tab pos="2914650" algn="l"/>
                <a:tab pos="4773930" algn="l"/>
                <a:tab pos="6828790" algn="l"/>
                <a:tab pos="7741920" algn="l"/>
              </a:tabLst>
            </a:pPr>
            <a:r>
              <a:rPr sz="2800" spc="-5" dirty="0">
                <a:latin typeface="Times New Roman"/>
                <a:cs typeface="Times New Roman"/>
              </a:rPr>
              <a:t>All	ty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agricult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com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iti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dirty="0">
                <a:latin typeface="Times New Roman"/>
                <a:cs typeface="Times New Roman"/>
              </a:rPr>
              <a:t>village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pooled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here.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Microsoft Sans Serif"/>
              <a:buChar char=""/>
              <a:tabLst>
                <a:tab pos="527685" algn="l"/>
                <a:tab pos="528320" algn="l"/>
              </a:tabLst>
            </a:pPr>
            <a:r>
              <a:rPr sz="2800" spc="-10" dirty="0">
                <a:latin typeface="Times New Roman"/>
                <a:cs typeface="Times New Roman"/>
              </a:rPr>
              <a:t>Transaction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b/w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PRODUCER</a:t>
            </a:r>
            <a:r>
              <a:rPr sz="2800" b="1" spc="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TRADERS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272659"/>
            <a:ext cx="8191500" cy="18370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2800" b="1" spc="-5" dirty="0">
                <a:latin typeface="Times New Roman"/>
                <a:cs typeface="Times New Roman"/>
              </a:rPr>
              <a:t>3.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Secondary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wholesale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  <a:p>
            <a:pPr marL="527685" marR="5080" algn="just">
              <a:lnSpc>
                <a:spcPct val="100000"/>
              </a:lnSpc>
              <a:spcBef>
                <a:spcPts val="409"/>
              </a:spcBef>
            </a:pPr>
            <a:r>
              <a:rPr sz="2800" spc="-5" dirty="0">
                <a:latin typeface="Times New Roman"/>
                <a:cs typeface="Times New Roman"/>
              </a:rPr>
              <a:t>These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located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districts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headquarters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dealing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 major agricultural commodities like rice, pulses,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oil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seeds,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chillies.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068" y="2612262"/>
            <a:ext cx="8192770" cy="273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6350" indent="-515620">
              <a:lnSpc>
                <a:spcPct val="100000"/>
              </a:lnSpc>
              <a:spcBef>
                <a:spcPts val="95"/>
              </a:spcBef>
              <a:buFont typeface="Microsoft Sans Serif"/>
              <a:buChar char=""/>
              <a:tabLst>
                <a:tab pos="527685" algn="l"/>
                <a:tab pos="528320" algn="l"/>
                <a:tab pos="2651125" algn="l"/>
                <a:tab pos="3432810" algn="l"/>
                <a:tab pos="4688840" algn="l"/>
                <a:tab pos="6061710" algn="l"/>
                <a:tab pos="6764655" algn="l"/>
                <a:tab pos="746887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W</a:t>
            </a:r>
            <a:r>
              <a:rPr sz="2800" b="1" dirty="0">
                <a:latin typeface="Times New Roman"/>
                <a:cs typeface="Times New Roman"/>
              </a:rPr>
              <a:t>ho</a:t>
            </a:r>
            <a:r>
              <a:rPr sz="2800" b="1" spc="-5" dirty="0">
                <a:latin typeface="Times New Roman"/>
                <a:cs typeface="Times New Roman"/>
              </a:rPr>
              <a:t>les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l</a:t>
            </a:r>
            <a:r>
              <a:rPr sz="2800" b="1" spc="-20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rs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v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" dirty="0">
                <a:latin typeface="Times New Roman"/>
                <a:cs typeface="Times New Roman"/>
              </a:rPr>
              <a:t>llage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tra</a:t>
            </a:r>
            <a:r>
              <a:rPr sz="2800" b="1" dirty="0">
                <a:latin typeface="Times New Roman"/>
                <a:cs typeface="Times New Roman"/>
              </a:rPr>
              <a:t>d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spc="-2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  participants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409"/>
              </a:spcBef>
              <a:buFont typeface="Microsoft Sans Serif"/>
              <a:buChar char=""/>
              <a:tabLst>
                <a:tab pos="527685" algn="l"/>
                <a:tab pos="528320" algn="l"/>
                <a:tab pos="1384300" algn="l"/>
                <a:tab pos="1845945" algn="l"/>
                <a:tab pos="2444750" algn="l"/>
                <a:tab pos="3676650" algn="l"/>
                <a:tab pos="4609465" algn="l"/>
                <a:tab pos="5467350" algn="l"/>
                <a:tab pos="6758940" algn="l"/>
              </a:tabLst>
            </a:pPr>
            <a:r>
              <a:rPr sz="2800" spc="-5" dirty="0">
                <a:latin typeface="Times New Roman"/>
                <a:cs typeface="Times New Roman"/>
              </a:rPr>
              <a:t>Bu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arri</a:t>
            </a:r>
            <a:r>
              <a:rPr sz="2800" spc="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als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1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wh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lesale  markets</a:t>
            </a:r>
            <a:r>
              <a:rPr sz="2800" dirty="0">
                <a:latin typeface="Times New Roman"/>
                <a:cs typeface="Times New Roman"/>
              </a:rPr>
              <a:t> or </a:t>
            </a:r>
            <a:r>
              <a:rPr sz="2800" spc="-5" dirty="0">
                <a:latin typeface="Times New Roman"/>
                <a:cs typeface="Times New Roman"/>
              </a:rPr>
              <a:t>village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markets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Font typeface="Microsoft Sans Serif"/>
              <a:buChar char=""/>
              <a:tabLst>
                <a:tab pos="527685" algn="l"/>
                <a:tab pos="528320" algn="l"/>
              </a:tabLst>
            </a:pPr>
            <a:r>
              <a:rPr sz="2800" spc="-10" dirty="0">
                <a:latin typeface="Times New Roman"/>
                <a:cs typeface="Times New Roman"/>
              </a:rPr>
              <a:t>Transaction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commodities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occurs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large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scale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800" spc="-390" dirty="0">
                <a:latin typeface="Microsoft Sans Serif"/>
                <a:cs typeface="Microsoft Sans Serif"/>
              </a:rPr>
              <a:t>🞂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180" y="4898212"/>
            <a:ext cx="7677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0920" algn="l"/>
                <a:tab pos="3746500" algn="l"/>
                <a:tab pos="5373370" algn="l"/>
                <a:tab pos="7129145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Com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2800" spc="5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age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ts,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ok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rs,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2800" i="1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malies</a:t>
            </a:r>
            <a:r>
              <a:rPr sz="2800" i="1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180" y="5325567"/>
            <a:ext cx="4512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weighmen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facilitate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process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00111"/>
            <a:ext cx="7964170" cy="60210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b="1" spc="-5" dirty="0">
                <a:latin typeface="Times New Roman"/>
                <a:cs typeface="Times New Roman"/>
              </a:rPr>
              <a:t>4)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Terminal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market: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Font typeface="Microsoft Sans Serif"/>
              <a:buChar char=""/>
              <a:tabLst>
                <a:tab pos="527685" algn="l"/>
                <a:tab pos="528320" algn="l"/>
              </a:tabLst>
            </a:pPr>
            <a:r>
              <a:rPr sz="2400" dirty="0">
                <a:latin typeface="Times New Roman"/>
                <a:cs typeface="Times New Roman"/>
              </a:rPr>
              <a:t>Located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cities/State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capital/Seaports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icrosoft Sans Serif"/>
              <a:buChar char=""/>
            </a:pPr>
            <a:endParaRPr sz="32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buFont typeface="Microsoft Sans Serif"/>
              <a:buChar char=""/>
              <a:tabLst>
                <a:tab pos="528320" algn="l"/>
              </a:tabLst>
            </a:pPr>
            <a:r>
              <a:rPr sz="2400" spc="-55" dirty="0">
                <a:latin typeface="Times New Roman"/>
                <a:cs typeface="Times New Roman"/>
              </a:rPr>
              <a:t>Well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organized</a:t>
            </a:r>
            <a:r>
              <a:rPr sz="2400" b="1" dirty="0">
                <a:latin typeface="Times New Roman"/>
                <a:cs typeface="Times New Roman"/>
              </a:rPr>
              <a:t> markets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controlled</a:t>
            </a:r>
            <a:r>
              <a:rPr sz="2400" b="1" spc="-5" dirty="0">
                <a:latin typeface="Times New Roman"/>
                <a:cs typeface="Times New Roman"/>
              </a:rPr>
              <a:t> by</a:t>
            </a:r>
            <a:r>
              <a:rPr sz="2400" b="1" dirty="0">
                <a:latin typeface="Times New Roman"/>
                <a:cs typeface="Times New Roman"/>
              </a:rPr>
              <a:t> the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Government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see that all modern methods of marketing </a:t>
            </a:r>
            <a:r>
              <a:rPr sz="2400" dirty="0">
                <a:latin typeface="Times New Roman"/>
                <a:cs typeface="Times New Roman"/>
              </a:rPr>
              <a:t> operations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take place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icrosoft Sans Serif"/>
              <a:buChar char=""/>
            </a:pPr>
            <a:endParaRPr sz="32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Microsoft Sans Serif"/>
              <a:buChar char=""/>
              <a:tabLst>
                <a:tab pos="528320" algn="l"/>
              </a:tabLst>
            </a:pP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Processing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storage activities </a:t>
            </a:r>
            <a:r>
              <a:rPr sz="2400" spc="-5" dirty="0">
                <a:latin typeface="Times New Roman"/>
                <a:cs typeface="Times New Roman"/>
              </a:rPr>
              <a:t>are predominant </a:t>
            </a:r>
            <a:r>
              <a:rPr sz="2400" dirty="0">
                <a:latin typeface="Times New Roman"/>
                <a:cs typeface="Times New Roman"/>
              </a:rPr>
              <a:t>in these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"/>
            </a:pPr>
            <a:endParaRPr sz="315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buFont typeface="Microsoft Sans Serif"/>
              <a:buChar char=""/>
              <a:tabLst>
                <a:tab pos="528320" algn="l"/>
              </a:tabLst>
            </a:pPr>
            <a:r>
              <a:rPr sz="2400" b="1" dirty="0">
                <a:latin typeface="Times New Roman"/>
                <a:cs typeface="Times New Roman"/>
              </a:rPr>
              <a:t>Consumers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Wholesalers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spc="-5" dirty="0">
                <a:latin typeface="Times New Roman"/>
                <a:cs typeface="Times New Roman"/>
              </a:rPr>
              <a:t>Marketing agents</a:t>
            </a:r>
            <a:r>
              <a:rPr sz="2400" b="1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10" dirty="0">
                <a:latin typeface="Times New Roman"/>
                <a:cs typeface="Times New Roman"/>
              </a:rPr>
              <a:t>seen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markets</a:t>
            </a:r>
            <a:r>
              <a:rPr sz="2400" dirty="0">
                <a:latin typeface="Times New Roman"/>
                <a:cs typeface="Times New Roman"/>
              </a:rPr>
              <a:t> 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rigorous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transaction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activities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icrosoft Sans Serif"/>
              <a:buChar char=""/>
            </a:pPr>
            <a:endParaRPr sz="3200">
              <a:latin typeface="Times New Roman"/>
              <a:cs typeface="Times New Roman"/>
            </a:endParaRPr>
          </a:p>
          <a:p>
            <a:pPr marL="527685" marR="6350" indent="-515620" algn="just">
              <a:lnSpc>
                <a:spcPct val="100000"/>
              </a:lnSpc>
              <a:buFont typeface="Microsoft Sans Serif"/>
              <a:buChar char=""/>
              <a:tabLst>
                <a:tab pos="528320" algn="l"/>
              </a:tabLst>
            </a:pP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markets</a:t>
            </a:r>
            <a:r>
              <a:rPr sz="2400" dirty="0">
                <a:latin typeface="Times New Roman"/>
                <a:cs typeface="Times New Roman"/>
              </a:rPr>
              <a:t> 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generally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situated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cities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like </a:t>
            </a:r>
            <a:r>
              <a:rPr sz="2400" dirty="0">
                <a:latin typeface="Times New Roman"/>
                <a:cs typeface="Times New Roman"/>
              </a:rPr>
              <a:t> Bengaluru,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Mumbai,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Chennai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Kolkata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50847"/>
            <a:ext cx="7964170" cy="3399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969644" algn="l"/>
                <a:tab pos="1835150" algn="l"/>
                <a:tab pos="3304540" algn="l"/>
                <a:tab pos="3713479" algn="l"/>
                <a:tab pos="4891405" algn="l"/>
                <a:tab pos="5720715" algn="l"/>
                <a:tab pos="6311900" algn="l"/>
                <a:tab pos="7272655" algn="l"/>
              </a:tabLst>
            </a:pPr>
            <a:r>
              <a:rPr sz="2600" dirty="0">
                <a:latin typeface="Times New Roman"/>
                <a:cs typeface="Times New Roman"/>
              </a:rPr>
              <a:t>The	</a:t>
            </a:r>
            <a:r>
              <a:rPr sz="2600" spc="-10" dirty="0">
                <a:latin typeface="Times New Roman"/>
                <a:cs typeface="Times New Roman"/>
              </a:rPr>
              <a:t>w</a:t>
            </a:r>
            <a:r>
              <a:rPr sz="2600" dirty="0">
                <a:latin typeface="Times New Roman"/>
                <a:cs typeface="Times New Roman"/>
              </a:rPr>
              <a:t>ord	</a:t>
            </a:r>
            <a:r>
              <a:rPr sz="2600" b="1" dirty="0">
                <a:latin typeface="Times New Roman"/>
                <a:cs typeface="Times New Roman"/>
              </a:rPr>
              <a:t>‘Mark</a:t>
            </a:r>
            <a:r>
              <a:rPr sz="2600" b="1" spc="-15" dirty="0">
                <a:latin typeface="Times New Roman"/>
                <a:cs typeface="Times New Roman"/>
              </a:rPr>
              <a:t>e</a:t>
            </a:r>
            <a:r>
              <a:rPr sz="2600" b="1" dirty="0">
                <a:latin typeface="Times New Roman"/>
                <a:cs typeface="Times New Roman"/>
              </a:rPr>
              <a:t>t’	</a:t>
            </a:r>
            <a:r>
              <a:rPr sz="2600" spc="-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s	deriv</a:t>
            </a:r>
            <a:r>
              <a:rPr sz="2600" spc="-2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d	from	the	</a:t>
            </a:r>
            <a:r>
              <a:rPr sz="2600" b="1" dirty="0">
                <a:latin typeface="Times New Roman"/>
                <a:cs typeface="Times New Roman"/>
              </a:rPr>
              <a:t>L</a:t>
            </a:r>
            <a:r>
              <a:rPr sz="2600" b="1" spc="5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tin	</a:t>
            </a:r>
            <a:r>
              <a:rPr sz="2600" spc="-10" dirty="0">
                <a:latin typeface="Times New Roman"/>
                <a:cs typeface="Times New Roman"/>
              </a:rPr>
              <a:t>w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sz="2600" b="1" spc="-5" dirty="0">
                <a:latin typeface="Times New Roman"/>
                <a:cs typeface="Times New Roman"/>
              </a:rPr>
              <a:t>‘Marcatus’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1593215" algn="l"/>
                <a:tab pos="3569970" algn="l"/>
                <a:tab pos="4594225" algn="l"/>
                <a:tab pos="5664200" algn="l"/>
                <a:tab pos="6515100" algn="l"/>
                <a:tab pos="6941820" algn="l"/>
                <a:tab pos="7237095" algn="l"/>
              </a:tabLst>
            </a:pPr>
            <a:r>
              <a:rPr sz="2600" dirty="0">
                <a:latin typeface="Times New Roman"/>
                <a:cs typeface="Times New Roman"/>
              </a:rPr>
              <a:t>Mean</a:t>
            </a:r>
            <a:r>
              <a:rPr sz="2600" spc="-1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ng	</a:t>
            </a:r>
            <a:r>
              <a:rPr sz="2600" b="1" i="1" dirty="0">
                <a:latin typeface="Times New Roman"/>
                <a:cs typeface="Times New Roman"/>
              </a:rPr>
              <a:t>me</a:t>
            </a:r>
            <a:r>
              <a:rPr sz="2600" b="1" i="1" spc="-15" dirty="0">
                <a:latin typeface="Times New Roman"/>
                <a:cs typeface="Times New Roman"/>
              </a:rPr>
              <a:t>r</a:t>
            </a:r>
            <a:r>
              <a:rPr sz="2600" b="1" i="1" dirty="0">
                <a:latin typeface="Times New Roman"/>
                <a:cs typeface="Times New Roman"/>
              </a:rPr>
              <a:t>chandi</a:t>
            </a:r>
            <a:r>
              <a:rPr sz="2600" b="1" i="1" spc="-15" dirty="0">
                <a:latin typeface="Times New Roman"/>
                <a:cs typeface="Times New Roman"/>
              </a:rPr>
              <a:t>s</a:t>
            </a:r>
            <a:r>
              <a:rPr sz="2600" b="1" i="1" spc="-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,	</a:t>
            </a:r>
            <a:r>
              <a:rPr sz="2600" b="1" i="1" dirty="0">
                <a:latin typeface="Times New Roman"/>
                <a:cs typeface="Times New Roman"/>
              </a:rPr>
              <a:t>ware</a:t>
            </a:r>
            <a:r>
              <a:rPr sz="2600" b="1" i="1" spc="-1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,	</a:t>
            </a:r>
            <a:r>
              <a:rPr sz="2600" b="1" i="1" dirty="0">
                <a:latin typeface="Times New Roman"/>
                <a:cs typeface="Times New Roman"/>
              </a:rPr>
              <a:t>t</a:t>
            </a:r>
            <a:r>
              <a:rPr sz="2600" b="1" i="1" spc="-15" dirty="0">
                <a:latin typeface="Times New Roman"/>
                <a:cs typeface="Times New Roman"/>
              </a:rPr>
              <a:t>r</a:t>
            </a:r>
            <a:r>
              <a:rPr sz="2600" b="1" i="1" dirty="0">
                <a:latin typeface="Times New Roman"/>
                <a:cs typeface="Times New Roman"/>
              </a:rPr>
              <a:t>a</a:t>
            </a:r>
            <a:r>
              <a:rPr sz="2600" b="1" i="1" spc="-50" dirty="0">
                <a:latin typeface="Times New Roman"/>
                <a:cs typeface="Times New Roman"/>
              </a:rPr>
              <a:t>f</a:t>
            </a:r>
            <a:r>
              <a:rPr sz="2600" b="1" i="1" dirty="0">
                <a:latin typeface="Times New Roman"/>
                <a:cs typeface="Times New Roman"/>
              </a:rPr>
              <a:t>f</a:t>
            </a:r>
            <a:r>
              <a:rPr sz="2600" b="1" i="1" spc="-10" dirty="0">
                <a:latin typeface="Times New Roman"/>
                <a:cs typeface="Times New Roman"/>
              </a:rPr>
              <a:t>i</a:t>
            </a:r>
            <a:r>
              <a:rPr sz="2600" b="1" i="1" dirty="0">
                <a:latin typeface="Times New Roman"/>
                <a:cs typeface="Times New Roman"/>
              </a:rPr>
              <a:t>c,	t</a:t>
            </a:r>
            <a:r>
              <a:rPr sz="2600" b="1" i="1" spc="-15" dirty="0">
                <a:latin typeface="Times New Roman"/>
                <a:cs typeface="Times New Roman"/>
              </a:rPr>
              <a:t>r</a:t>
            </a:r>
            <a:r>
              <a:rPr sz="2600" b="1" i="1" spc="10" dirty="0">
                <a:latin typeface="Times New Roman"/>
                <a:cs typeface="Times New Roman"/>
              </a:rPr>
              <a:t>a</a:t>
            </a:r>
            <a:r>
              <a:rPr sz="2600" b="1" i="1" dirty="0">
                <a:latin typeface="Times New Roman"/>
                <a:cs typeface="Times New Roman"/>
              </a:rPr>
              <a:t>de	</a:t>
            </a:r>
            <a:r>
              <a:rPr sz="2600" dirty="0">
                <a:latin typeface="Times New Roman"/>
                <a:cs typeface="Times New Roman"/>
              </a:rPr>
              <a:t>or	a	</a:t>
            </a:r>
            <a:r>
              <a:rPr sz="2600" b="1" i="1" dirty="0">
                <a:latin typeface="Times New Roman"/>
                <a:cs typeface="Times New Roman"/>
              </a:rPr>
              <a:t>p</a:t>
            </a:r>
            <a:r>
              <a:rPr sz="2600" b="1" i="1" spc="-15" dirty="0">
                <a:latin typeface="Times New Roman"/>
                <a:cs typeface="Times New Roman"/>
              </a:rPr>
              <a:t>l</a:t>
            </a:r>
            <a:r>
              <a:rPr sz="2600" b="1" i="1" dirty="0">
                <a:latin typeface="Times New Roman"/>
                <a:cs typeface="Times New Roman"/>
              </a:rPr>
              <a:t>a</a:t>
            </a:r>
            <a:r>
              <a:rPr sz="2600" b="1" i="1" spc="-15" dirty="0">
                <a:latin typeface="Times New Roman"/>
                <a:cs typeface="Times New Roman"/>
              </a:rPr>
              <a:t>c</a:t>
            </a:r>
            <a:r>
              <a:rPr sz="2600" b="1" i="1" dirty="0">
                <a:latin typeface="Times New Roman"/>
                <a:cs typeface="Times New Roman"/>
              </a:rPr>
              <a:t>e</a:t>
            </a:r>
            <a:endParaRPr sz="26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where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business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conducted.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common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uses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means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place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where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goods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brought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sold.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8144" y="644651"/>
            <a:ext cx="2260092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403047"/>
            <a:ext cx="2721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5)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Seaboard</a:t>
            </a:r>
            <a:r>
              <a:rPr sz="2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market: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02920" y="838200"/>
            <a:ext cx="8183880" cy="3267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380365" algn="l"/>
                <a:tab pos="381000" algn="l"/>
              </a:tabLst>
            </a:pPr>
            <a:r>
              <a:rPr dirty="0"/>
              <a:t>Mainly</a:t>
            </a:r>
            <a:r>
              <a:rPr spc="-30" dirty="0"/>
              <a:t> </a:t>
            </a:r>
            <a:r>
              <a:rPr spc="-5" dirty="0"/>
              <a:t>for</a:t>
            </a:r>
            <a:r>
              <a:rPr spc="5" dirty="0"/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export</a:t>
            </a:r>
            <a:r>
              <a:rPr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import</a:t>
            </a:r>
            <a:r>
              <a:rPr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5" dirty="0"/>
              <a:t> commodities</a:t>
            </a:r>
          </a:p>
          <a:p>
            <a:pPr marL="111125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Microsoft Sans Serif"/>
              <a:buChar char=""/>
            </a:pPr>
            <a:endParaRPr sz="3500"/>
          </a:p>
          <a:p>
            <a:pPr marL="379730" marR="75565" indent="-256540">
              <a:lnSpc>
                <a:spcPct val="100000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380365" algn="l"/>
                <a:tab pos="381000" algn="l"/>
              </a:tabLst>
            </a:pPr>
            <a:r>
              <a:rPr dirty="0"/>
              <a:t>Scientifically</a:t>
            </a:r>
            <a:r>
              <a:rPr spc="-30" dirty="0"/>
              <a:t> </a:t>
            </a:r>
            <a:r>
              <a:rPr dirty="0"/>
              <a:t>standardized</a:t>
            </a:r>
            <a:r>
              <a:rPr spc="-2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graded</a:t>
            </a:r>
            <a:r>
              <a:rPr spc="-5" dirty="0"/>
              <a:t> commodities</a:t>
            </a:r>
            <a:r>
              <a:rPr dirty="0"/>
              <a:t> are </a:t>
            </a:r>
            <a:r>
              <a:rPr spc="-660" dirty="0"/>
              <a:t> </a:t>
            </a:r>
            <a:r>
              <a:rPr dirty="0"/>
              <a:t>transacted</a:t>
            </a:r>
          </a:p>
          <a:p>
            <a:pPr marL="111125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Microsoft Sans Serif"/>
              <a:buChar char=""/>
            </a:pPr>
            <a:endParaRPr sz="3750"/>
          </a:p>
          <a:p>
            <a:pPr marL="379730" marR="5080" indent="-256540">
              <a:lnSpc>
                <a:spcPts val="3020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380365" algn="l"/>
                <a:tab pos="381000" algn="l"/>
                <a:tab pos="2082800" algn="l"/>
                <a:tab pos="2930525" algn="l"/>
                <a:tab pos="4870450" algn="l"/>
                <a:tab pos="6794500" algn="l"/>
              </a:tabLst>
            </a:pPr>
            <a:r>
              <a:rPr dirty="0"/>
              <a:t>Lo</a:t>
            </a:r>
            <a:r>
              <a:rPr spc="5" dirty="0"/>
              <a:t>c</a:t>
            </a:r>
            <a:r>
              <a:rPr dirty="0"/>
              <a:t>a</a:t>
            </a:r>
            <a:r>
              <a:rPr spc="5" dirty="0"/>
              <a:t>t</a:t>
            </a:r>
            <a:r>
              <a:rPr dirty="0"/>
              <a:t>ed	at	</a:t>
            </a:r>
            <a:r>
              <a:rPr b="1" dirty="0">
                <a:latin typeface="Times New Roman"/>
                <a:cs typeface="Times New Roman"/>
              </a:rPr>
              <a:t>Mu</a:t>
            </a:r>
            <a:r>
              <a:rPr b="1" spc="-15" dirty="0">
                <a:latin typeface="Times New Roman"/>
                <a:cs typeface="Times New Roman"/>
              </a:rPr>
              <a:t>m</a:t>
            </a:r>
            <a:r>
              <a:rPr b="1" spc="-5" dirty="0">
                <a:latin typeface="Times New Roman"/>
                <a:cs typeface="Times New Roman"/>
              </a:rPr>
              <a:t>ba</a:t>
            </a:r>
            <a:r>
              <a:rPr b="1" spc="5" dirty="0">
                <a:latin typeface="Times New Roman"/>
                <a:cs typeface="Times New Roman"/>
              </a:rPr>
              <a:t>i</a:t>
            </a:r>
            <a:r>
              <a:rPr dirty="0"/>
              <a:t>,	</a:t>
            </a:r>
            <a:r>
              <a:rPr b="1" spc="-5" dirty="0">
                <a:latin typeface="Times New Roman"/>
                <a:cs typeface="Times New Roman"/>
              </a:rPr>
              <a:t>Chenn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5" dirty="0">
                <a:latin typeface="Times New Roman"/>
                <a:cs typeface="Times New Roman"/>
              </a:rPr>
              <a:t>i</a:t>
            </a:r>
            <a:r>
              <a:rPr dirty="0"/>
              <a:t>,	</a:t>
            </a:r>
            <a:r>
              <a:rPr b="1" dirty="0">
                <a:latin typeface="Times New Roman"/>
                <a:cs typeface="Times New Roman"/>
              </a:rPr>
              <a:t>Ko</a:t>
            </a:r>
            <a:r>
              <a:rPr b="1" spc="5" dirty="0">
                <a:latin typeface="Times New Roman"/>
                <a:cs typeface="Times New Roman"/>
              </a:rPr>
              <a:t>l</a:t>
            </a:r>
            <a:r>
              <a:rPr b="1" spc="-20" dirty="0">
                <a:latin typeface="Times New Roman"/>
                <a:cs typeface="Times New Roman"/>
              </a:rPr>
              <a:t>k</a:t>
            </a:r>
            <a:r>
              <a:rPr b="1" dirty="0">
                <a:latin typeface="Times New Roman"/>
                <a:cs typeface="Times New Roman"/>
              </a:rPr>
              <a:t>at</a:t>
            </a:r>
            <a:r>
              <a:rPr b="1" spc="15" dirty="0">
                <a:latin typeface="Times New Roman"/>
                <a:cs typeface="Times New Roman"/>
              </a:rPr>
              <a:t>a</a:t>
            </a:r>
            <a:r>
              <a:rPr dirty="0"/>
              <a:t>,  </a:t>
            </a:r>
            <a:r>
              <a:rPr b="1" spc="-10" dirty="0">
                <a:latin typeface="Times New Roman"/>
                <a:cs typeface="Times New Roman"/>
              </a:rPr>
              <a:t>Visakapatnam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8193"/>
            <a:ext cx="371602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AutoNum type="romanUcPeriod"/>
              <a:tabLst>
                <a:tab pos="584200" algn="l"/>
                <a:tab pos="584835" algn="l"/>
              </a:tabLst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Short period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Font typeface="Times New Roman"/>
              <a:buAutoNum type="romanUcPeriod"/>
            </a:pPr>
            <a:endParaRPr sz="4350">
              <a:latin typeface="Times New Roman"/>
              <a:cs typeface="Times New Roman"/>
            </a:endParaRPr>
          </a:p>
          <a:p>
            <a:pPr marL="584200" indent="-572135">
              <a:lnSpc>
                <a:spcPct val="100000"/>
              </a:lnSpc>
              <a:buClr>
                <a:srgbClr val="2CA1BE"/>
              </a:buClr>
              <a:buSzPct val="67857"/>
              <a:buAutoNum type="romanUcPeriod"/>
              <a:tabLst>
                <a:tab pos="584200" algn="l"/>
                <a:tab pos="584835" algn="l"/>
              </a:tabLst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Long</a:t>
            </a:r>
            <a:r>
              <a:rPr sz="2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period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Times New Roman"/>
              <a:buAutoNum type="romanUcPeriod"/>
            </a:pPr>
            <a:endParaRPr sz="4350">
              <a:latin typeface="Times New Roman"/>
              <a:cs typeface="Times New Roman"/>
            </a:endParaRPr>
          </a:p>
          <a:p>
            <a:pPr marL="584200" indent="-572135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7857"/>
              <a:buAutoNum type="romanUcPeriod"/>
              <a:tabLst>
                <a:tab pos="584200" algn="l"/>
                <a:tab pos="584835" algn="l"/>
              </a:tabLst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Secular</a:t>
            </a:r>
            <a:r>
              <a:rPr sz="28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524" y="617219"/>
            <a:ext cx="5935980" cy="3703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0212"/>
            <a:ext cx="7961630" cy="22879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Held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brief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period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 day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Supply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commodity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is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fixed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Price</a:t>
            </a:r>
            <a:r>
              <a:rPr sz="2700" spc="22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variation</a:t>
            </a:r>
            <a:r>
              <a:rPr sz="2700" spc="2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is</a:t>
            </a:r>
            <a:r>
              <a:rPr sz="2700" spc="23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based</a:t>
            </a:r>
            <a:r>
              <a:rPr sz="2700" spc="2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on</a:t>
            </a:r>
            <a:r>
              <a:rPr sz="2700" spc="2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demand</a:t>
            </a:r>
            <a:r>
              <a:rPr sz="2700" spc="254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</a:t>
            </a:r>
            <a:r>
              <a:rPr sz="2700" spc="2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22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commodity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day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Supply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is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b="1" spc="-20" dirty="0">
                <a:latin typeface="Times New Roman"/>
                <a:cs typeface="Times New Roman"/>
              </a:rPr>
              <a:t>zero</a:t>
            </a:r>
            <a:r>
              <a:rPr sz="2700" b="1" dirty="0">
                <a:latin typeface="Times New Roman"/>
                <a:cs typeface="Times New Roman"/>
              </a:rPr>
              <a:t> elastic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4226432"/>
            <a:ext cx="6261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E.g: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4176140"/>
            <a:ext cx="2414905" cy="1412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1435">
              <a:lnSpc>
                <a:spcPct val="112500"/>
              </a:lnSpc>
              <a:spcBef>
                <a:spcPts val="90"/>
              </a:spcBef>
            </a:pPr>
            <a:r>
              <a:rPr sz="2700" dirty="0">
                <a:latin typeface="Times New Roman"/>
                <a:cs typeface="Times New Roman"/>
              </a:rPr>
              <a:t>Fish </a:t>
            </a:r>
            <a:r>
              <a:rPr sz="2700" spc="-5" dirty="0">
                <a:latin typeface="Times New Roman"/>
                <a:cs typeface="Times New Roman"/>
              </a:rPr>
              <a:t>market 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Vegetable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market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Flower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market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212" y="618744"/>
            <a:ext cx="4922520" cy="5471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2409"/>
            <a:ext cx="7961630" cy="2185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1760855" algn="l"/>
                <a:tab pos="3902075" algn="l"/>
                <a:tab pos="5031740" algn="l"/>
                <a:tab pos="5801360" algn="l"/>
                <a:tab pos="6417310" algn="l"/>
                <a:tab pos="7549515" algn="l"/>
              </a:tabLst>
            </a:pPr>
            <a:r>
              <a:rPr sz="2700" b="1" spc="-5" dirty="0">
                <a:latin typeface="Times New Roman"/>
                <a:cs typeface="Times New Roman"/>
              </a:rPr>
              <a:t>Dur</a:t>
            </a:r>
            <a:r>
              <a:rPr sz="2700" b="1" dirty="0">
                <a:latin typeface="Times New Roman"/>
                <a:cs typeface="Times New Roman"/>
              </a:rPr>
              <a:t>a</a:t>
            </a:r>
            <a:r>
              <a:rPr sz="2700" b="1" spc="-5" dirty="0">
                <a:latin typeface="Times New Roman"/>
                <a:cs typeface="Times New Roman"/>
              </a:rPr>
              <a:t>ble</a:t>
            </a:r>
            <a:r>
              <a:rPr sz="2700" b="1" dirty="0">
                <a:latin typeface="Times New Roman"/>
                <a:cs typeface="Times New Roman"/>
              </a:rPr>
              <a:t>	commodities	</a:t>
            </a:r>
            <a:r>
              <a:rPr sz="2700" spc="-5" dirty="0">
                <a:latin typeface="Times New Roman"/>
                <a:cs typeface="Times New Roman"/>
              </a:rPr>
              <a:t>w</a:t>
            </a:r>
            <a:r>
              <a:rPr sz="2700" spc="-20" dirty="0">
                <a:latin typeface="Times New Roman"/>
                <a:cs typeface="Times New Roman"/>
              </a:rPr>
              <a:t>h</a:t>
            </a:r>
            <a:r>
              <a:rPr sz="2700" dirty="0">
                <a:latin typeface="Times New Roman"/>
                <a:cs typeface="Times New Roman"/>
              </a:rPr>
              <a:t>ich	can	</a:t>
            </a:r>
            <a:r>
              <a:rPr sz="2700" spc="5" dirty="0">
                <a:latin typeface="Times New Roman"/>
                <a:cs typeface="Times New Roman"/>
              </a:rPr>
              <a:t>b</a:t>
            </a:r>
            <a:r>
              <a:rPr sz="2700" dirty="0">
                <a:latin typeface="Times New Roman"/>
                <a:cs typeface="Times New Roman"/>
              </a:rPr>
              <a:t>e	</a:t>
            </a:r>
            <a:r>
              <a:rPr sz="2700" spc="-5" dirty="0">
                <a:latin typeface="Times New Roman"/>
                <a:cs typeface="Times New Roman"/>
              </a:rPr>
              <a:t>st</a:t>
            </a:r>
            <a:r>
              <a:rPr sz="2700" dirty="0">
                <a:latin typeface="Times New Roman"/>
                <a:cs typeface="Times New Roman"/>
              </a:rPr>
              <a:t>ored	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or  </a:t>
            </a:r>
            <a:r>
              <a:rPr sz="2700" spc="-5" dirty="0">
                <a:latin typeface="Times New Roman"/>
                <a:cs typeface="Times New Roman"/>
              </a:rPr>
              <a:t>sometime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are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transacted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 these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markets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Microsoft Sans Serif"/>
              <a:buChar char=""/>
            </a:pPr>
            <a:endParaRPr sz="3500">
              <a:latin typeface="Times New Roman"/>
              <a:cs typeface="Times New Roman"/>
            </a:endParaRPr>
          </a:p>
          <a:p>
            <a:pPr marL="268605" marR="5715" indent="-256540">
              <a:lnSpc>
                <a:spcPct val="100000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1164590" algn="l"/>
                <a:tab pos="1754505" algn="l"/>
                <a:tab pos="2365375" algn="l"/>
                <a:tab pos="3737610" algn="l"/>
                <a:tab pos="4347210" algn="l"/>
                <a:tab pos="5813425" algn="l"/>
                <a:tab pos="6346825" algn="l"/>
                <a:tab pos="7453630" algn="l"/>
              </a:tabLst>
            </a:pPr>
            <a:r>
              <a:rPr sz="2700" dirty="0">
                <a:latin typeface="Times New Roman"/>
                <a:cs typeface="Times New Roman"/>
              </a:rPr>
              <a:t>Pri</a:t>
            </a:r>
            <a:r>
              <a:rPr sz="2700" spc="5" dirty="0">
                <a:latin typeface="Times New Roman"/>
                <a:cs typeface="Times New Roman"/>
              </a:rPr>
              <a:t>c</a:t>
            </a:r>
            <a:r>
              <a:rPr sz="2700" dirty="0">
                <a:latin typeface="Times New Roman"/>
                <a:cs typeface="Times New Roman"/>
              </a:rPr>
              <a:t>e	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or	</a:t>
            </a:r>
            <a:r>
              <a:rPr sz="2700" spc="5" dirty="0">
                <a:latin typeface="Times New Roman"/>
                <a:cs typeface="Times New Roman"/>
              </a:rPr>
              <a:t>th</a:t>
            </a:r>
            <a:r>
              <a:rPr sz="2700" dirty="0">
                <a:latin typeface="Times New Roman"/>
                <a:cs typeface="Times New Roman"/>
              </a:rPr>
              <a:t>e	</a:t>
            </a:r>
            <a:r>
              <a:rPr sz="2700" spc="5" dirty="0">
                <a:latin typeface="Times New Roman"/>
                <a:cs typeface="Times New Roman"/>
              </a:rPr>
              <a:t>p</a:t>
            </a:r>
            <a:r>
              <a:rPr sz="2700" spc="-15" dirty="0">
                <a:latin typeface="Times New Roman"/>
                <a:cs typeface="Times New Roman"/>
              </a:rPr>
              <a:t>r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ducts	are	gover</a:t>
            </a:r>
            <a:r>
              <a:rPr sz="2700" spc="10" dirty="0">
                <a:latin typeface="Times New Roman"/>
                <a:cs typeface="Times New Roman"/>
              </a:rPr>
              <a:t>n</a:t>
            </a:r>
            <a:r>
              <a:rPr sz="2700" spc="-10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d	</a:t>
            </a:r>
            <a:r>
              <a:rPr sz="2700" spc="5" dirty="0">
                <a:latin typeface="Times New Roman"/>
                <a:cs typeface="Times New Roman"/>
              </a:rPr>
              <a:t>b</a:t>
            </a:r>
            <a:r>
              <a:rPr sz="2700" dirty="0">
                <a:latin typeface="Times New Roman"/>
                <a:cs typeface="Times New Roman"/>
              </a:rPr>
              <a:t>y	</a:t>
            </a:r>
            <a:r>
              <a:rPr sz="2700" spc="-5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upply	</a:t>
            </a:r>
            <a:r>
              <a:rPr sz="2700" spc="-1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nd  demand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4176141"/>
            <a:ext cx="6261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E.g: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594" y="4125848"/>
            <a:ext cx="2609215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12200"/>
              </a:lnSpc>
              <a:spcBef>
                <a:spcPts val="100"/>
              </a:spcBef>
            </a:pPr>
            <a:r>
              <a:rPr sz="2700" dirty="0">
                <a:latin typeface="Times New Roman"/>
                <a:cs typeface="Times New Roman"/>
              </a:rPr>
              <a:t>Food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grain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market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Oilseeds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market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432" y="618744"/>
            <a:ext cx="4839859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59725" cy="3899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SzPct val="80000"/>
              <a:buFont typeface="Microsoft Sans Serif"/>
              <a:buChar char=""/>
              <a:tabLst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These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are permanent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market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Microsoft Sans Serif"/>
              <a:buChar char=""/>
            </a:pPr>
            <a:endParaRPr sz="305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700"/>
              </a:lnSpc>
              <a:buClr>
                <a:srgbClr val="FF0000"/>
              </a:buClr>
              <a:buSzPct val="80000"/>
              <a:buFont typeface="Microsoft Sans Serif"/>
              <a:buChar char=""/>
              <a:tabLst>
                <a:tab pos="269240" algn="l"/>
              </a:tabLst>
            </a:pPr>
            <a:r>
              <a:rPr sz="25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Manufactured</a:t>
            </a:r>
            <a:r>
              <a:rPr sz="2500" b="1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goods</a:t>
            </a:r>
            <a:r>
              <a:rPr sz="2500" spc="1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r>
              <a:rPr sz="2500" spc="140" dirty="0"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006FC0"/>
                </a:solidFill>
                <a:latin typeface="Times New Roman"/>
                <a:cs typeface="Times New Roman"/>
              </a:rPr>
              <a:t>Machinery</a:t>
            </a:r>
            <a:r>
              <a:rPr sz="2500" b="1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goods</a:t>
            </a:r>
            <a:r>
              <a:rPr sz="2500" spc="1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are</a:t>
            </a:r>
            <a:r>
              <a:rPr sz="2500" spc="1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transacted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these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markets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Microsoft Sans Serif"/>
              <a:buChar char=""/>
            </a:pPr>
            <a:endParaRPr sz="27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FF0000"/>
              </a:buClr>
              <a:buSzPct val="80000"/>
              <a:buFont typeface="Microsoft Sans Serif"/>
              <a:buChar char=""/>
              <a:tabLst>
                <a:tab pos="26924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Godown 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processing</a:t>
            </a:r>
            <a:r>
              <a:rPr sz="2500" b="1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facilities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are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highly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developed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Microsoft Sans Serif"/>
              <a:buChar char=""/>
            </a:pPr>
            <a:endParaRPr sz="27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80000"/>
              <a:buFont typeface="Microsoft Sans Serif"/>
              <a:buChar char=""/>
              <a:tabLst>
                <a:tab pos="269240" algn="l"/>
              </a:tabLst>
            </a:pPr>
            <a:r>
              <a:rPr sz="2500" spc="-55" dirty="0">
                <a:latin typeface="Times New Roman"/>
                <a:cs typeface="Times New Roman"/>
              </a:rPr>
              <a:t>Well</a:t>
            </a:r>
            <a:r>
              <a:rPr sz="2500" spc="-10" dirty="0">
                <a:latin typeface="Times New Roman"/>
                <a:cs typeface="Times New Roman"/>
              </a:rPr>
              <a:t> organized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Microsoft Sans Serif"/>
              <a:buChar char=""/>
            </a:pPr>
            <a:endParaRPr sz="27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FF0000"/>
              </a:buClr>
              <a:buSzPct val="80000"/>
              <a:buFont typeface="Microsoft Sans Serif"/>
              <a:buChar char=""/>
              <a:tabLst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Deal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with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Export</a:t>
            </a:r>
            <a:r>
              <a:rPr sz="2500" b="1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Import</a:t>
            </a:r>
            <a:r>
              <a:rPr sz="2500" b="1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transactions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758" y="620268"/>
            <a:ext cx="3665938" cy="4261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31289"/>
            <a:ext cx="3242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I.</a:t>
            </a:r>
            <a:r>
              <a:rPr sz="28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Wholesale</a:t>
            </a:r>
            <a:r>
              <a:rPr sz="28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431870"/>
            <a:ext cx="2736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II.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Retail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373379"/>
            <a:ext cx="7470648" cy="2895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66115"/>
            <a:ext cx="8074025" cy="50387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556895" indent="-544830">
              <a:lnSpc>
                <a:spcPct val="100000"/>
              </a:lnSpc>
              <a:spcBef>
                <a:spcPts val="565"/>
              </a:spcBef>
              <a:buAutoNum type="romanUcPeriod"/>
              <a:tabLst>
                <a:tab pos="556895" algn="l"/>
                <a:tab pos="557530" algn="l"/>
              </a:tabLst>
            </a:pPr>
            <a:r>
              <a:rPr sz="2600" b="1" dirty="0">
                <a:solidFill>
                  <a:srgbClr val="00AF50"/>
                </a:solidFill>
                <a:latin typeface="Times New Roman"/>
                <a:cs typeface="Times New Roman"/>
              </a:rPr>
              <a:t>Wholesale</a:t>
            </a:r>
            <a:r>
              <a:rPr sz="26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600">
              <a:latin typeface="Times New Roman"/>
              <a:cs typeface="Times New Roman"/>
            </a:endParaRPr>
          </a:p>
          <a:p>
            <a:pPr marL="556895" marR="5715">
              <a:lnSpc>
                <a:spcPct val="114999"/>
              </a:lnSpc>
            </a:pPr>
            <a:r>
              <a:rPr sz="2600" spc="-5" dirty="0">
                <a:latin typeface="Times New Roman"/>
                <a:cs typeface="Times New Roman"/>
              </a:rPr>
              <a:t>When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large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quantities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brought</a:t>
            </a:r>
            <a:r>
              <a:rPr sz="2600" dirty="0">
                <a:latin typeface="Times New Roman"/>
                <a:cs typeface="Times New Roman"/>
              </a:rPr>
              <a:t> and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sold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among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traders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b="1" spc="-5" dirty="0">
                <a:latin typeface="Times New Roman"/>
                <a:cs typeface="Times New Roman"/>
              </a:rPr>
              <a:t>Producers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Traders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seen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516890" indent="-422909">
              <a:lnSpc>
                <a:spcPct val="100000"/>
              </a:lnSpc>
              <a:spcBef>
                <a:spcPts val="5"/>
              </a:spcBef>
              <a:buAutoNum type="romanUcPeriod" startAt="2"/>
              <a:tabLst>
                <a:tab pos="517525" algn="l"/>
              </a:tabLst>
            </a:pPr>
            <a:r>
              <a:rPr sz="2600" b="1" dirty="0">
                <a:solidFill>
                  <a:srgbClr val="00AF50"/>
                </a:solidFill>
                <a:latin typeface="Times New Roman"/>
                <a:cs typeface="Times New Roman"/>
              </a:rPr>
              <a:t>Retail</a:t>
            </a:r>
            <a:r>
              <a:rPr sz="26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600">
              <a:latin typeface="Times New Roman"/>
              <a:cs typeface="Times New Roman"/>
            </a:endParaRPr>
          </a:p>
          <a:p>
            <a:pPr marL="241300" marR="5715" indent="685800">
              <a:lnSpc>
                <a:spcPts val="3590"/>
              </a:lnSpc>
              <a:spcBef>
                <a:spcPts val="195"/>
              </a:spcBef>
              <a:tabLst>
                <a:tab pos="5024120" algn="l"/>
              </a:tabLst>
            </a:pPr>
            <a:r>
              <a:rPr sz="2600" spc="-5" dirty="0">
                <a:latin typeface="Times New Roman"/>
                <a:cs typeface="Times New Roman"/>
              </a:rPr>
              <a:t>Retailers</a:t>
            </a:r>
            <a:r>
              <a:rPr sz="2600" spc="3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sell</a:t>
            </a:r>
            <a:r>
              <a:rPr sz="2600" spc="3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commodities</a:t>
            </a:r>
            <a:r>
              <a:rPr sz="2600" spc="3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to	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consumers</a:t>
            </a:r>
            <a:r>
              <a:rPr sz="2600" spc="3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very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small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quantities</a:t>
            </a:r>
            <a:r>
              <a:rPr sz="2600" spc="-5" dirty="0">
                <a:latin typeface="Times New Roman"/>
                <a:cs typeface="Times New Roman"/>
              </a:rPr>
              <a:t> as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their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requirements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4999"/>
              </a:lnSpc>
              <a:tabLst>
                <a:tab pos="1716405" algn="l"/>
                <a:tab pos="3161665" algn="l"/>
                <a:tab pos="3820160" algn="l"/>
                <a:tab pos="5595620" algn="l"/>
                <a:tab pos="6176010" algn="l"/>
                <a:tab pos="6943090" algn="l"/>
                <a:tab pos="7380605" algn="l"/>
              </a:tabLst>
            </a:pPr>
            <a:r>
              <a:rPr sz="2600" b="1" dirty="0">
                <a:latin typeface="Times New Roman"/>
                <a:cs typeface="Times New Roman"/>
              </a:rPr>
              <a:t>P</a:t>
            </a:r>
            <a:r>
              <a:rPr sz="2600" b="1" spc="-50" dirty="0">
                <a:latin typeface="Times New Roman"/>
                <a:cs typeface="Times New Roman"/>
              </a:rPr>
              <a:t>r</a:t>
            </a:r>
            <a:r>
              <a:rPr sz="2600" b="1" dirty="0">
                <a:latin typeface="Times New Roman"/>
                <a:cs typeface="Times New Roman"/>
              </a:rPr>
              <a:t>oduce</a:t>
            </a:r>
            <a:r>
              <a:rPr sz="2600" b="1" spc="-15" dirty="0">
                <a:latin typeface="Times New Roman"/>
                <a:cs typeface="Times New Roman"/>
              </a:rPr>
              <a:t>r</a:t>
            </a:r>
            <a:r>
              <a:rPr sz="2600" b="1" spc="-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,	</a:t>
            </a:r>
            <a:r>
              <a:rPr sz="2600" b="1" dirty="0">
                <a:latin typeface="Times New Roman"/>
                <a:cs typeface="Times New Roman"/>
              </a:rPr>
              <a:t>Retail</a:t>
            </a:r>
            <a:r>
              <a:rPr sz="2600" b="1" spc="-15" dirty="0">
                <a:latin typeface="Times New Roman"/>
                <a:cs typeface="Times New Roman"/>
              </a:rPr>
              <a:t>e</a:t>
            </a:r>
            <a:r>
              <a:rPr sz="2600" b="1" dirty="0">
                <a:latin typeface="Times New Roman"/>
                <a:cs typeface="Times New Roman"/>
              </a:rPr>
              <a:t>rs	</a:t>
            </a:r>
            <a:r>
              <a:rPr sz="2600" dirty="0">
                <a:latin typeface="Times New Roman"/>
                <a:cs typeface="Times New Roman"/>
              </a:rPr>
              <a:t>and	</a:t>
            </a:r>
            <a:r>
              <a:rPr sz="2600" b="1" spc="-10" dirty="0">
                <a:latin typeface="Times New Roman"/>
                <a:cs typeface="Times New Roman"/>
              </a:rPr>
              <a:t>C</a:t>
            </a:r>
            <a:r>
              <a:rPr sz="2600" b="1" dirty="0">
                <a:latin typeface="Times New Roman"/>
                <a:cs typeface="Times New Roman"/>
              </a:rPr>
              <a:t>o</a:t>
            </a:r>
            <a:r>
              <a:rPr sz="2600" b="1" spc="5" dirty="0">
                <a:latin typeface="Times New Roman"/>
                <a:cs typeface="Times New Roman"/>
              </a:rPr>
              <a:t>n</a:t>
            </a:r>
            <a:r>
              <a:rPr sz="2600" b="1" spc="-20" dirty="0">
                <a:latin typeface="Times New Roman"/>
                <a:cs typeface="Times New Roman"/>
              </a:rPr>
              <a:t>s</a:t>
            </a:r>
            <a:r>
              <a:rPr sz="2600" b="1" dirty="0">
                <a:latin typeface="Times New Roman"/>
                <a:cs typeface="Times New Roman"/>
              </a:rPr>
              <a:t>umers	</a:t>
            </a:r>
            <a:r>
              <a:rPr sz="2600" dirty="0">
                <a:latin typeface="Times New Roman"/>
                <a:cs typeface="Times New Roman"/>
              </a:rPr>
              <a:t>are	</a:t>
            </a:r>
            <a:r>
              <a:rPr sz="2600" spc="-5" dirty="0">
                <a:latin typeface="Times New Roman"/>
                <a:cs typeface="Times New Roman"/>
              </a:rPr>
              <a:t>see</a:t>
            </a:r>
            <a:r>
              <a:rPr sz="2600" dirty="0">
                <a:latin typeface="Times New Roman"/>
                <a:cs typeface="Times New Roman"/>
              </a:rPr>
              <a:t>n	</a:t>
            </a:r>
            <a:r>
              <a:rPr sz="2600" spc="-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n	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hese  </a:t>
            </a:r>
            <a:r>
              <a:rPr sz="2600" spc="-5" dirty="0">
                <a:latin typeface="Times New Roman"/>
                <a:cs typeface="Times New Roman"/>
              </a:rPr>
              <a:t>markets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31289"/>
            <a:ext cx="2462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I.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Cash</a:t>
            </a:r>
            <a:r>
              <a:rPr sz="2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431870"/>
            <a:ext cx="3173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II.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Forward</a:t>
            </a:r>
            <a:r>
              <a:rPr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9" y="373379"/>
            <a:ext cx="7952232" cy="2895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86104"/>
            <a:ext cx="8072120" cy="48272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7660" indent="-315595" algn="just">
              <a:lnSpc>
                <a:spcPct val="100000"/>
              </a:lnSpc>
              <a:spcBef>
                <a:spcPts val="940"/>
              </a:spcBef>
              <a:buAutoNum type="romanUcPeriod"/>
              <a:tabLst>
                <a:tab pos="328295" algn="l"/>
              </a:tabLst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Cash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Market: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(Spot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market)</a:t>
            </a:r>
            <a:endParaRPr sz="2800">
              <a:latin typeface="Times New Roman"/>
              <a:cs typeface="Times New Roman"/>
            </a:endParaRPr>
          </a:p>
          <a:p>
            <a:pPr marL="241300" marR="5080" algn="just">
              <a:lnSpc>
                <a:spcPts val="4200"/>
              </a:lnSpc>
              <a:spcBef>
                <a:spcPts val="280"/>
              </a:spcBef>
            </a:pPr>
            <a:r>
              <a:rPr sz="2800" spc="-5" dirty="0">
                <a:latin typeface="Times New Roman"/>
                <a:cs typeface="Times New Roman"/>
              </a:rPr>
              <a:t>If there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cash </a:t>
            </a:r>
            <a:r>
              <a:rPr sz="2800" spc="-5" dirty="0">
                <a:latin typeface="Times New Roman"/>
                <a:cs typeface="Times New Roman"/>
              </a:rPr>
              <a:t>transactions </a:t>
            </a:r>
            <a:r>
              <a:rPr sz="2800" spc="-1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buying and selling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goods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Times New Roman"/>
              <a:cs typeface="Times New Roman"/>
            </a:endParaRPr>
          </a:p>
          <a:p>
            <a:pPr marL="554990" indent="-454659" algn="just">
              <a:lnSpc>
                <a:spcPct val="100000"/>
              </a:lnSpc>
              <a:spcBef>
                <a:spcPts val="5"/>
              </a:spcBef>
              <a:buAutoNum type="romanUcPeriod" startAt="2"/>
              <a:tabLst>
                <a:tab pos="555625" algn="l"/>
              </a:tabLst>
            </a:pP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Forward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  <a:p>
            <a:pPr marL="241300" marR="5715" algn="just">
              <a:lnSpc>
                <a:spcPct val="125000"/>
              </a:lnSpc>
            </a:pPr>
            <a:r>
              <a:rPr sz="2800" spc="-5" dirty="0">
                <a:latin typeface="Times New Roman"/>
                <a:cs typeface="Times New Roman"/>
              </a:rPr>
              <a:t>These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which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future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sales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purchase</a:t>
            </a:r>
            <a:r>
              <a:rPr sz="2800" dirty="0">
                <a:latin typeface="Times New Roman"/>
                <a:cs typeface="Times New Roman"/>
              </a:rPr>
              <a:t>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commodities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take</a:t>
            </a:r>
            <a:r>
              <a:rPr sz="2800" spc="-5" dirty="0">
                <a:latin typeface="Times New Roman"/>
                <a:cs typeface="Times New Roman"/>
              </a:rPr>
              <a:t> place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7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current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time.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2800" spc="-5" dirty="0">
                <a:latin typeface="Times New Roman"/>
                <a:cs typeface="Times New Roman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also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called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Hedging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9" y="297179"/>
            <a:ext cx="7952232" cy="2895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502410"/>
            <a:ext cx="5000625" cy="1407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Perfect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Competition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Microsoft Sans Serif"/>
              <a:buChar char=""/>
            </a:pPr>
            <a:endParaRPr sz="3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Imperfect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Competition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955" y="684276"/>
            <a:ext cx="6042660" cy="460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2651"/>
            <a:ext cx="8073390" cy="376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Market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includes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both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region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which </a:t>
            </a:r>
            <a:r>
              <a:rPr sz="2800" spc="-5" dirty="0">
                <a:latin typeface="Times New Roman"/>
                <a:cs typeface="Times New Roman"/>
              </a:rPr>
              <a:t> buyers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sellers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free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competition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 one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another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Pyle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Microsoft Sans Serif"/>
              <a:buChar char=""/>
            </a:pPr>
            <a:endParaRPr sz="36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25000"/>
              </a:lnSpc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‘The</a:t>
            </a:r>
            <a:r>
              <a:rPr sz="2800" dirty="0">
                <a:latin typeface="Times New Roman"/>
                <a:cs typeface="Times New Roman"/>
              </a:rPr>
              <a:t> term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refers</a:t>
            </a:r>
            <a:r>
              <a:rPr sz="2800" dirty="0">
                <a:latin typeface="Times New Roman"/>
                <a:cs typeface="Times New Roman"/>
              </a:rPr>
              <a:t> not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place,</a:t>
            </a:r>
            <a:r>
              <a:rPr sz="2800" dirty="0">
                <a:latin typeface="Times New Roman"/>
                <a:cs typeface="Times New Roman"/>
              </a:rPr>
              <a:t> but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commodity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commodities and buyers and sellers who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direct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competition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another’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Chapman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627" y="643127"/>
            <a:ext cx="4428744" cy="35813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240281"/>
            <a:ext cx="8192134" cy="4070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A market is </a:t>
            </a:r>
            <a:r>
              <a:rPr sz="2800" spc="-10" dirty="0">
                <a:latin typeface="Times New Roman"/>
                <a:cs typeface="Times New Roman"/>
              </a:rPr>
              <a:t>said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perfectly competitive market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when there are many sellers </a:t>
            </a:r>
            <a:r>
              <a:rPr sz="2800" spc="-10" dirty="0">
                <a:latin typeface="Times New Roman"/>
                <a:cs typeface="Times New Roman"/>
              </a:rPr>
              <a:t>(&amp; </a:t>
            </a:r>
            <a:r>
              <a:rPr sz="2800" dirty="0">
                <a:latin typeface="Times New Roman"/>
                <a:cs typeface="Times New Roman"/>
              </a:rPr>
              <a:t>buyers) </a:t>
            </a:r>
            <a:r>
              <a:rPr sz="2800" spc="-5" dirty="0">
                <a:latin typeface="Times New Roman"/>
                <a:cs typeface="Times New Roman"/>
              </a:rPr>
              <a:t>transacting 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homogenous </a:t>
            </a:r>
            <a:r>
              <a:rPr sz="2800" dirty="0">
                <a:latin typeface="Times New Roman"/>
                <a:cs typeface="Times New Roman"/>
              </a:rPr>
              <a:t>product.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CA1BE"/>
              </a:buClr>
              <a:buFont typeface="Microsoft Sans Serif"/>
              <a:buChar char=""/>
            </a:pPr>
            <a:endParaRPr sz="3500">
              <a:latin typeface="Times New Roman"/>
              <a:cs typeface="Times New Roman"/>
            </a:endParaRPr>
          </a:p>
          <a:p>
            <a:pPr marL="524510" lvl="1" indent="-229235">
              <a:lnSpc>
                <a:spcPct val="100000"/>
              </a:lnSpc>
              <a:buFont typeface="Wingdings"/>
              <a:buChar char=""/>
              <a:tabLst>
                <a:tab pos="525145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There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many</a:t>
            </a:r>
            <a:r>
              <a:rPr sz="28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sellers</a:t>
            </a:r>
            <a:endParaRPr sz="2800">
              <a:latin typeface="Times New Roman"/>
              <a:cs typeface="Times New Roman"/>
            </a:endParaRPr>
          </a:p>
          <a:p>
            <a:pPr marL="524510" lvl="1" indent="-22923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525145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Homogenous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products</a:t>
            </a:r>
            <a:r>
              <a:rPr sz="2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are sold</a:t>
            </a:r>
            <a:endParaRPr sz="2800">
              <a:latin typeface="Times New Roman"/>
              <a:cs typeface="Times New Roman"/>
            </a:endParaRPr>
          </a:p>
          <a:p>
            <a:pPr marL="524510" marR="895985" lvl="1" indent="-2286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525145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Sellers do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not have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control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over the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price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of the </a:t>
            </a:r>
            <a:r>
              <a:rPr sz="2800" spc="-6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commodity</a:t>
            </a:r>
            <a:endParaRPr sz="2800">
              <a:latin typeface="Times New Roman"/>
              <a:cs typeface="Times New Roman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525145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Farm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commodities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188" y="470916"/>
            <a:ext cx="6143244" cy="4602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531" y="1203706"/>
            <a:ext cx="7752715" cy="3218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Large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buyers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sellers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Homogenous </a:t>
            </a:r>
            <a:r>
              <a:rPr sz="2400" dirty="0"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Free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exit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firm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Prices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should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uniform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government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regulations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Buyers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sellers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perfect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knowledge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market.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Goods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moved</a:t>
            </a:r>
            <a:r>
              <a:rPr sz="2400" dirty="0">
                <a:latin typeface="Times New Roman"/>
                <a:cs typeface="Times New Roman"/>
              </a:rPr>
              <a:t> from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another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without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 restriction.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518159"/>
            <a:ext cx="7074408" cy="3230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3934"/>
            <a:ext cx="7713345" cy="284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 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said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imperfect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similar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identical.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AutoNum type="arabicPeriod" startAt="2"/>
              <a:tabLst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Prices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 uniform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market.</a:t>
            </a:r>
            <a:endParaRPr sz="24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spcBef>
                <a:spcPts val="400"/>
              </a:spcBef>
              <a:buAutoNum type="arabicPeriod" startAt="2"/>
              <a:tabLst>
                <a:tab pos="311785" algn="l"/>
              </a:tabLst>
            </a:pP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lack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communication</a:t>
            </a:r>
            <a:endParaRPr sz="24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Font typeface="Times New Roman"/>
              <a:buAutoNum type="arabicPeriod" startAt="2"/>
              <a:tabLst>
                <a:tab pos="311785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restriction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movement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goods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another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place.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83" y="684276"/>
            <a:ext cx="6739128" cy="4602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453997"/>
            <a:ext cx="1994535" cy="857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2400" b="1" dirty="0">
                <a:latin typeface="Times New Roman"/>
                <a:cs typeface="Times New Roman"/>
              </a:rPr>
              <a:t>Monopolistic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Pure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oligopoly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1175" y="1453997"/>
            <a:ext cx="1593215" cy="857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2400" spc="-5" dirty="0">
                <a:latin typeface="Times New Roman"/>
                <a:cs typeface="Times New Roman"/>
              </a:rPr>
              <a:t>Many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sellers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Few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sellers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068" y="2287650"/>
            <a:ext cx="6555105" cy="294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00" b="1" spc="-5" dirty="0">
                <a:latin typeface="Times New Roman"/>
                <a:cs typeface="Times New Roman"/>
              </a:rPr>
              <a:t>Differentiated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oligopoly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Few </a:t>
            </a:r>
            <a:r>
              <a:rPr sz="2400" dirty="0">
                <a:latin typeface="Times New Roman"/>
                <a:cs typeface="Times New Roman"/>
              </a:rPr>
              <a:t>sellers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4668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Monopoly</a:t>
            </a:r>
            <a:r>
              <a:rPr sz="2400" spc="-5" dirty="0">
                <a:latin typeface="Times New Roman"/>
                <a:cs typeface="Times New Roman"/>
              </a:rPr>
              <a:t>:	One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seller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EB631B"/>
                </a:solidFill>
                <a:latin typeface="Times New Roman"/>
                <a:cs typeface="Times New Roman"/>
              </a:rPr>
              <a:t>Monopsony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buyer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sellers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b="1" dirty="0">
                <a:solidFill>
                  <a:srgbClr val="EB631B"/>
                </a:solidFill>
                <a:latin typeface="Times New Roman"/>
                <a:cs typeface="Times New Roman"/>
              </a:rPr>
              <a:t>Oligopsony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buyers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1FADCD"/>
                </a:solidFill>
                <a:latin typeface="Times New Roman"/>
                <a:cs typeface="Times New Roman"/>
              </a:rPr>
              <a:t>Bilateral</a:t>
            </a:r>
            <a:r>
              <a:rPr sz="2400" b="1" spc="-45" dirty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ADCD"/>
                </a:solidFill>
                <a:latin typeface="Times New Roman"/>
                <a:cs typeface="Times New Roman"/>
              </a:rPr>
              <a:t>monopoly:</a:t>
            </a:r>
            <a:r>
              <a:rPr sz="2400" b="1" spc="-5" dirty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single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seller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faces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single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buyers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83" y="684276"/>
            <a:ext cx="6739128" cy="4602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98193"/>
            <a:ext cx="3192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I.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Regulated</a:t>
            </a:r>
            <a:r>
              <a:rPr sz="2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365374"/>
            <a:ext cx="3680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II.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Unregulated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876" y="406908"/>
            <a:ext cx="7921752" cy="7787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95566"/>
            <a:ext cx="8074659" cy="398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25000"/>
              </a:lnSpc>
              <a:spcBef>
                <a:spcPts val="9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9240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1FADCD"/>
                </a:solidFill>
                <a:latin typeface="Times New Roman"/>
                <a:cs typeface="Times New Roman"/>
              </a:rPr>
              <a:t>statutory</a:t>
            </a:r>
            <a:r>
              <a:rPr sz="2600" b="1" dirty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1FADCD"/>
                </a:solidFill>
                <a:latin typeface="Times New Roman"/>
                <a:cs typeface="Times New Roman"/>
              </a:rPr>
              <a:t>market</a:t>
            </a:r>
            <a:r>
              <a:rPr sz="2600" b="1" dirty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1FADCD"/>
                </a:solidFill>
                <a:latin typeface="Times New Roman"/>
                <a:cs typeface="Times New Roman"/>
              </a:rPr>
              <a:t>committees</a:t>
            </a:r>
            <a:r>
              <a:rPr sz="2600" b="1" dirty="0">
                <a:solidFill>
                  <a:srgbClr val="1FADCD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govern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regulated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and</a:t>
            </a:r>
            <a:r>
              <a:rPr sz="2600" dirty="0">
                <a:latin typeface="Times New Roman"/>
                <a:cs typeface="Times New Roman"/>
              </a:rPr>
              <a:t> 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Government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from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time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to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time</a:t>
            </a:r>
            <a:r>
              <a:rPr sz="2600" dirty="0">
                <a:latin typeface="Times New Roman"/>
                <a:cs typeface="Times New Roman"/>
              </a:rPr>
              <a:t> makes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acts.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Microsoft Sans Serif"/>
              <a:buChar char=""/>
            </a:pPr>
            <a:endParaRPr sz="40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b="1" dirty="0">
                <a:latin typeface="Times New Roman"/>
                <a:cs typeface="Times New Roman"/>
              </a:rPr>
              <a:t>Marketing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costs</a:t>
            </a:r>
            <a:r>
              <a:rPr sz="2600" spc="-5" dirty="0">
                <a:latin typeface="Times New Roman"/>
                <a:cs typeface="Times New Roman"/>
              </a:rPr>
              <a:t>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Margins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Fees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standardized.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Font typeface="Microsoft Sans Serif"/>
              <a:buChar char=""/>
            </a:pPr>
            <a:endParaRPr sz="335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25000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9240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Price </a:t>
            </a:r>
            <a:r>
              <a:rPr sz="2600" spc="-5" dirty="0">
                <a:latin typeface="Times New Roman"/>
                <a:cs typeface="Times New Roman"/>
              </a:rPr>
              <a:t>prevailing in </a:t>
            </a:r>
            <a:r>
              <a:rPr sz="2600" spc="-10" dirty="0">
                <a:latin typeface="Times New Roman"/>
                <a:cs typeface="Times New Roman"/>
              </a:rPr>
              <a:t>different </a:t>
            </a:r>
            <a:r>
              <a:rPr sz="2600" spc="-5" dirty="0">
                <a:latin typeface="Times New Roman"/>
                <a:cs typeface="Times New Roman"/>
              </a:rPr>
              <a:t>markets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displayed through </a:t>
            </a:r>
            <a:r>
              <a:rPr sz="2600" dirty="0">
                <a:latin typeface="Times New Roman"/>
                <a:cs typeface="Times New Roman"/>
              </a:rPr>
              <a:t> various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mass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media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669" y="623316"/>
            <a:ext cx="3245317" cy="38954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95566"/>
            <a:ext cx="8071484" cy="299783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87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Business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conducted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without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supervision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780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Absence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rules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regulations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25000"/>
              </a:lnSpc>
              <a:spcBef>
                <a:spcPts val="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2037714" algn="l"/>
                <a:tab pos="3129280" algn="l"/>
                <a:tab pos="3667760" algn="l"/>
                <a:tab pos="5101590" algn="l"/>
                <a:tab pos="5716270" algn="l"/>
                <a:tab pos="7259955" algn="l"/>
                <a:tab pos="7653655" algn="l"/>
              </a:tabLst>
            </a:pPr>
            <a:r>
              <a:rPr dirty="0"/>
              <a:t>	</a:t>
            </a:r>
            <a:r>
              <a:rPr sz="2600" b="1" dirty="0">
                <a:latin typeface="Times New Roman"/>
                <a:cs typeface="Times New Roman"/>
              </a:rPr>
              <a:t>Mid</a:t>
            </a:r>
            <a:r>
              <a:rPr sz="2600" b="1" spc="5" dirty="0">
                <a:latin typeface="Times New Roman"/>
                <a:cs typeface="Times New Roman"/>
              </a:rPr>
              <a:t>d</a:t>
            </a:r>
            <a:r>
              <a:rPr sz="2600" b="1" dirty="0">
                <a:latin typeface="Times New Roman"/>
                <a:cs typeface="Times New Roman"/>
              </a:rPr>
              <a:t>l</a:t>
            </a:r>
            <a:r>
              <a:rPr sz="2600" b="1" spc="-10" dirty="0">
                <a:latin typeface="Times New Roman"/>
                <a:cs typeface="Times New Roman"/>
              </a:rPr>
              <a:t>e</a:t>
            </a:r>
            <a:r>
              <a:rPr sz="2600" b="1" dirty="0">
                <a:latin typeface="Times New Roman"/>
                <a:cs typeface="Times New Roman"/>
              </a:rPr>
              <a:t>m</a:t>
            </a:r>
            <a:r>
              <a:rPr sz="2600" b="1" spc="-15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n	expl</a:t>
            </a:r>
            <a:r>
              <a:rPr sz="2600" b="1" spc="5" dirty="0">
                <a:latin typeface="Times New Roman"/>
                <a:cs typeface="Times New Roman"/>
              </a:rPr>
              <a:t>o</a:t>
            </a:r>
            <a:r>
              <a:rPr sz="2600" b="1" dirty="0">
                <a:latin typeface="Times New Roman"/>
                <a:cs typeface="Times New Roman"/>
              </a:rPr>
              <a:t>it	</a:t>
            </a:r>
            <a:r>
              <a:rPr sz="2600" spc="-2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he	p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-1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uc</a:t>
            </a:r>
            <a:r>
              <a:rPr sz="2600" spc="-2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rs	and	</a:t>
            </a:r>
            <a:r>
              <a:rPr sz="2600" spc="-20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-1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su</a:t>
            </a:r>
            <a:r>
              <a:rPr sz="2600" spc="-10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ers	</a:t>
            </a:r>
            <a:r>
              <a:rPr sz="2600" spc="-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o	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he  </a:t>
            </a:r>
            <a:r>
              <a:rPr sz="2600" spc="-5" dirty="0">
                <a:latin typeface="Times New Roman"/>
                <a:cs typeface="Times New Roman"/>
              </a:rPr>
              <a:t>maximum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extent.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780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1730375" algn="l"/>
                <a:tab pos="2273935" algn="l"/>
                <a:tab pos="2838450" algn="l"/>
                <a:tab pos="3237865" algn="l"/>
                <a:tab pos="3893185" algn="l"/>
                <a:tab pos="4310380" algn="l"/>
                <a:tab pos="5939790" algn="l"/>
                <a:tab pos="6998334" algn="l"/>
                <a:tab pos="7799705" algn="l"/>
              </a:tabLst>
            </a:pPr>
            <a:r>
              <a:rPr sz="2600" dirty="0">
                <a:latin typeface="Times New Roman"/>
                <a:cs typeface="Times New Roman"/>
              </a:rPr>
              <a:t>Pr</a:t>
            </a:r>
            <a:r>
              <a:rPr sz="2600" spc="-1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u</a:t>
            </a:r>
            <a:r>
              <a:rPr sz="2600" spc="-20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s	a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e	put	</a:t>
            </a:r>
            <a:r>
              <a:rPr sz="2600" spc="-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o	loss	</a:t>
            </a:r>
            <a:r>
              <a:rPr sz="2600" spc="-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s	</a:t>
            </a:r>
            <a:r>
              <a:rPr sz="2600" spc="-10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1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dle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an	</a:t>
            </a:r>
            <a:r>
              <a:rPr sz="2600" spc="-2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x</a:t>
            </a:r>
            <a:r>
              <a:rPr sz="2600" spc="5" dirty="0">
                <a:latin typeface="Times New Roman"/>
                <a:cs typeface="Times New Roman"/>
              </a:rPr>
              <a:t>p</a:t>
            </a:r>
            <a:r>
              <a:rPr sz="2600" spc="-2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oit	them	</a:t>
            </a:r>
            <a:r>
              <a:rPr sz="2600" spc="-5" dirty="0"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780"/>
              </a:spcBef>
            </a:pPr>
            <a:r>
              <a:rPr sz="2600" b="1" dirty="0">
                <a:latin typeface="Times New Roman"/>
                <a:cs typeface="Times New Roman"/>
              </a:rPr>
              <a:t>weighment</a:t>
            </a: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measurement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payments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etc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184" y="623316"/>
            <a:ext cx="3643098" cy="38954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91300"/>
            <a:ext cx="8073390" cy="429323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I.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Commodity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840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deals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 buying</a:t>
            </a:r>
            <a:r>
              <a:rPr sz="2800" spc="-5" dirty="0">
                <a:latin typeface="Times New Roman"/>
                <a:cs typeface="Times New Roman"/>
              </a:rPr>
              <a:t> 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selling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commodity</a:t>
            </a:r>
            <a:endParaRPr sz="2800">
              <a:latin typeface="Times New Roman"/>
              <a:cs typeface="Times New Roman"/>
            </a:endParaRPr>
          </a:p>
          <a:p>
            <a:pPr marL="241300" marR="5715" indent="-228600">
              <a:lnSpc>
                <a:spcPct val="125000"/>
              </a:lnSpc>
              <a:spcBef>
                <a:spcPts val="5"/>
              </a:spcBef>
              <a:tabLst>
                <a:tab pos="734695" algn="l"/>
                <a:tab pos="1724025" algn="l"/>
                <a:tab pos="2938780" algn="l"/>
                <a:tab pos="3967479" algn="l"/>
                <a:tab pos="5182870" algn="l"/>
                <a:tab pos="5836285" algn="l"/>
                <a:tab pos="7051675" algn="l"/>
              </a:tabLst>
            </a:pPr>
            <a:r>
              <a:rPr sz="2800" spc="-10" dirty="0">
                <a:latin typeface="Times New Roman"/>
                <a:cs typeface="Times New Roman"/>
              </a:rPr>
              <a:t>E.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ttle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arket,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cotton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ket,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si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arket,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llion  market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II.</a:t>
            </a:r>
            <a:r>
              <a:rPr sz="2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Capital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market: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25000"/>
              </a:lnSpc>
              <a:tabLst>
                <a:tab pos="504825" algn="l"/>
                <a:tab pos="1570355" algn="l"/>
                <a:tab pos="2742565" algn="l"/>
                <a:tab pos="4278630" algn="l"/>
                <a:tab pos="4987290" algn="l"/>
                <a:tab pos="6031230" algn="l"/>
                <a:tab pos="6640195" algn="l"/>
                <a:tab pos="7270750" algn="l"/>
              </a:tabLst>
            </a:pPr>
            <a:r>
              <a:rPr sz="2800" spc="-5" dirty="0">
                <a:latin typeface="Times New Roman"/>
                <a:cs typeface="Times New Roman"/>
              </a:rPr>
              <a:t>In	which	s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ares,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securi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nds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etc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being  purchased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sold.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800" spc="-5" dirty="0">
                <a:latin typeface="Times New Roman"/>
                <a:cs typeface="Times New Roman"/>
              </a:rPr>
              <a:t>E.g: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Share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market,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Money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31" y="617219"/>
            <a:ext cx="7949183" cy="3703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98193"/>
            <a:ext cx="2400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I.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Black</a:t>
            </a:r>
            <a:r>
              <a:rPr sz="28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898774"/>
            <a:ext cx="2500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II.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Open</a:t>
            </a:r>
            <a:r>
              <a:rPr sz="28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463" y="617219"/>
            <a:ext cx="6903720" cy="37033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04674"/>
            <a:ext cx="8073390" cy="4582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14999"/>
              </a:lnSpc>
              <a:spcBef>
                <a:spcPts val="9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9240" algn="l"/>
              </a:tabLst>
            </a:pPr>
            <a:r>
              <a:rPr dirty="0"/>
              <a:t>	</a:t>
            </a:r>
            <a:r>
              <a:rPr sz="2600" spc="-5" dirty="0">
                <a:latin typeface="Times New Roman"/>
                <a:cs typeface="Times New Roman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these </a:t>
            </a:r>
            <a:r>
              <a:rPr sz="2600" spc="-5" dirty="0">
                <a:latin typeface="Times New Roman"/>
                <a:cs typeface="Times New Roman"/>
              </a:rPr>
              <a:t>markets, </a:t>
            </a:r>
            <a:r>
              <a:rPr sz="2600" dirty="0">
                <a:latin typeface="Times New Roman"/>
                <a:cs typeface="Times New Roman"/>
              </a:rPr>
              <a:t>goods are not </a:t>
            </a:r>
            <a:r>
              <a:rPr sz="2600" spc="-5" dirty="0">
                <a:latin typeface="Times New Roman"/>
                <a:cs typeface="Times New Roman"/>
              </a:rPr>
              <a:t>placed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</a:t>
            </a:r>
            <a:r>
              <a:rPr sz="2600" spc="6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shops but </a:t>
            </a:r>
            <a:r>
              <a:rPr sz="2600" spc="-5" dirty="0">
                <a:latin typeface="Times New Roman"/>
                <a:cs typeface="Times New Roman"/>
              </a:rPr>
              <a:t>are </a:t>
            </a:r>
            <a:r>
              <a:rPr sz="2600" dirty="0">
                <a:latin typeface="Times New Roman"/>
                <a:cs typeface="Times New Roman"/>
              </a:rPr>
              <a:t> kept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 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godowns.</a:t>
            </a:r>
            <a:endParaRPr sz="260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14999"/>
              </a:lnSpc>
              <a:spcBef>
                <a:spcPts val="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9240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The goods </a:t>
            </a:r>
            <a:r>
              <a:rPr sz="2600" spc="-5" dirty="0">
                <a:latin typeface="Times New Roman"/>
                <a:cs typeface="Times New Roman"/>
              </a:rPr>
              <a:t>can </a:t>
            </a:r>
            <a:r>
              <a:rPr sz="2600" dirty="0">
                <a:latin typeface="Times New Roman"/>
                <a:cs typeface="Times New Roman"/>
              </a:rPr>
              <a:t>not </a:t>
            </a:r>
            <a:r>
              <a:rPr sz="2600" spc="-5" dirty="0">
                <a:latin typeface="Times New Roman"/>
                <a:cs typeface="Times New Roman"/>
              </a:rPr>
              <a:t>be seen at the time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purchase, </a:t>
            </a:r>
            <a:r>
              <a:rPr sz="2600" spc="-10" dirty="0">
                <a:latin typeface="Times New Roman"/>
                <a:cs typeface="Times New Roman"/>
              </a:rPr>
              <a:t>on </a:t>
            </a:r>
            <a:r>
              <a:rPr sz="2600" spc="-5" dirty="0">
                <a:latin typeface="Times New Roman"/>
                <a:cs typeface="Times New Roman"/>
              </a:rPr>
              <a:t> demand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goods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delivered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buyers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cash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transaction.</a:t>
            </a:r>
            <a:endParaRPr sz="260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114999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9240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Any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goods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which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short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of</a:t>
            </a:r>
            <a:r>
              <a:rPr sz="2600" b="1" dirty="0">
                <a:latin typeface="Times New Roman"/>
                <a:cs typeface="Times New Roman"/>
              </a:rPr>
              <a:t> supply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6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anything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which is </a:t>
            </a:r>
            <a:r>
              <a:rPr sz="2600" dirty="0">
                <a:latin typeface="Times New Roman"/>
                <a:cs typeface="Times New Roman"/>
              </a:rPr>
              <a:t>having </a:t>
            </a:r>
            <a:r>
              <a:rPr sz="2600" b="1" dirty="0">
                <a:latin typeface="Times New Roman"/>
                <a:cs typeface="Times New Roman"/>
              </a:rPr>
              <a:t>high </a:t>
            </a:r>
            <a:r>
              <a:rPr sz="2600" b="1" spc="-5" dirty="0">
                <a:latin typeface="Times New Roman"/>
                <a:cs typeface="Times New Roman"/>
              </a:rPr>
              <a:t>effective </a:t>
            </a:r>
            <a:r>
              <a:rPr sz="2600" b="1" dirty="0">
                <a:latin typeface="Times New Roman"/>
                <a:cs typeface="Times New Roman"/>
              </a:rPr>
              <a:t>demand </a:t>
            </a:r>
            <a:r>
              <a:rPr sz="2600" spc="-5" dirty="0">
                <a:latin typeface="Times New Roman"/>
                <a:cs typeface="Times New Roman"/>
              </a:rPr>
              <a:t>will </a:t>
            </a:r>
            <a:r>
              <a:rPr sz="2600" dirty="0">
                <a:latin typeface="Times New Roman"/>
                <a:cs typeface="Times New Roman"/>
              </a:rPr>
              <a:t>be sold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 black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Microsoft Sans Serif"/>
              <a:buChar char=""/>
            </a:pPr>
            <a:endParaRPr sz="3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spc="-45" dirty="0">
                <a:latin typeface="Times New Roman"/>
                <a:cs typeface="Times New Roman"/>
              </a:rPr>
              <a:t>Wars,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Droughts,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Floods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661" y="501395"/>
            <a:ext cx="4225264" cy="3912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2410"/>
            <a:ext cx="7964170" cy="3968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Market: </a:t>
            </a:r>
            <a:r>
              <a:rPr sz="2800" spc="-5" dirty="0">
                <a:latin typeface="Times New Roman"/>
                <a:cs typeface="Times New Roman"/>
              </a:rPr>
              <a:t>Market is a place where </a:t>
            </a:r>
            <a:r>
              <a:rPr sz="2800" dirty="0">
                <a:latin typeface="Times New Roman"/>
                <a:cs typeface="Times New Roman"/>
              </a:rPr>
              <a:t>goods </a:t>
            </a:r>
            <a:r>
              <a:rPr sz="2800" spc="-5" dirty="0">
                <a:latin typeface="Times New Roman"/>
                <a:cs typeface="Times New Roman"/>
              </a:rPr>
              <a:t>and services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exchanged. Markets consist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buyers and sellers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facilities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communicate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each</a:t>
            </a:r>
            <a:r>
              <a:rPr sz="2800" spc="-5" dirty="0">
                <a:latin typeface="Times New Roman"/>
                <a:cs typeface="Times New Roman"/>
              </a:rPr>
              <a:t> other</a:t>
            </a:r>
            <a:r>
              <a:rPr sz="2800" dirty="0">
                <a:latin typeface="Times New Roman"/>
                <a:cs typeface="Times New Roman"/>
              </a:rPr>
              <a:t> for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transactions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goods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services.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CA1BE"/>
              </a:buClr>
              <a:buFont typeface="Microsoft Sans Serif"/>
              <a:buChar char=""/>
            </a:pPr>
            <a:endParaRPr sz="36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Marketing: </a:t>
            </a:r>
            <a:r>
              <a:rPr sz="2800" spc="-5" dirty="0">
                <a:latin typeface="Times New Roman"/>
                <a:cs typeface="Times New Roman"/>
              </a:rPr>
              <a:t>Marketing is the economic </a:t>
            </a:r>
            <a:r>
              <a:rPr sz="2800" dirty="0">
                <a:latin typeface="Times New Roman"/>
                <a:cs typeface="Times New Roman"/>
              </a:rPr>
              <a:t>process by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which goods and services are exchanged between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producers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consumers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their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value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determined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terms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money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price.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643127"/>
            <a:ext cx="7755635" cy="46177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95566"/>
            <a:ext cx="8072755" cy="151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25000"/>
              </a:lnSpc>
              <a:spcBef>
                <a:spcPts val="9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1252855" algn="l"/>
                <a:tab pos="1850389" algn="l"/>
                <a:tab pos="2928620" algn="l"/>
                <a:tab pos="4170679" algn="l"/>
                <a:tab pos="4842510" algn="l"/>
                <a:tab pos="6617334" algn="l"/>
                <a:tab pos="7364095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e	are	visible	markets	a</a:t>
            </a:r>
            <a:r>
              <a:rPr sz="2600" spc="-1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d	tr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nsac</a:t>
            </a:r>
            <a:r>
              <a:rPr sz="2600" spc="-1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io</a:t>
            </a:r>
            <a:r>
              <a:rPr sz="2600" spc="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s	t</a:t>
            </a:r>
            <a:r>
              <a:rPr sz="2600" spc="-1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ke	p</a:t>
            </a:r>
            <a:r>
              <a:rPr sz="2600" spc="-15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e  between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buyers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sellers.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78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Price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determined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demand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supply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281" y="501395"/>
            <a:ext cx="3786353" cy="397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95566"/>
            <a:ext cx="8226425" cy="4483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350" indent="-228600">
              <a:lnSpc>
                <a:spcPct val="125000"/>
              </a:lnSpc>
              <a:spcBef>
                <a:spcPts val="9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2042795" algn="l"/>
                <a:tab pos="6654800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Market</a:t>
            </a:r>
            <a:r>
              <a:rPr sz="2600" spc="3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may	</a:t>
            </a:r>
            <a:r>
              <a:rPr sz="2600" spc="-5" dirty="0">
                <a:latin typeface="Times New Roman"/>
                <a:cs typeface="Times New Roman"/>
              </a:rPr>
              <a:t>mean</a:t>
            </a:r>
            <a:r>
              <a:rPr sz="2600" spc="3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3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b="1" i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place</a:t>
            </a: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3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where</a:t>
            </a:r>
            <a:r>
              <a:rPr sz="2600" spc="3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buying</a:t>
            </a:r>
            <a:r>
              <a:rPr sz="2600" spc="3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and	selling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take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place.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78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Buyers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sellers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together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b="1" i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transactions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25000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832485" algn="l"/>
                <a:tab pos="2719705" algn="l"/>
                <a:tab pos="3906520" algn="l"/>
                <a:tab pos="4872990" algn="l"/>
                <a:tab pos="6278245" algn="l"/>
                <a:tab pos="6714490" algn="l"/>
                <a:tab pos="7662545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An	</a:t>
            </a:r>
            <a:r>
              <a:rPr sz="2600" b="1" i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organ</a:t>
            </a:r>
            <a:r>
              <a:rPr sz="2600" b="1" i="1" u="heavy" spc="-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600" b="1" i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zation</a:t>
            </a:r>
            <a:r>
              <a:rPr sz="2600" b="1" i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latin typeface="Times New Roman"/>
                <a:cs typeface="Times New Roman"/>
              </a:rPr>
              <a:t>through	w</a:t>
            </a:r>
            <a:r>
              <a:rPr sz="2600" spc="5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25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h	ex</a:t>
            </a:r>
            <a:r>
              <a:rPr sz="2600" spc="-20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hange	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	goo</a:t>
            </a:r>
            <a:r>
              <a:rPr sz="2600" spc="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s	t</a:t>
            </a:r>
            <a:r>
              <a:rPr sz="2600" spc="-1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ke  </a:t>
            </a:r>
            <a:r>
              <a:rPr sz="2600" spc="-5" dirty="0">
                <a:latin typeface="Times New Roman"/>
                <a:cs typeface="Times New Roman"/>
              </a:rPr>
              <a:t>place.</a:t>
            </a:r>
            <a:endParaRPr sz="2600">
              <a:latin typeface="Times New Roman"/>
              <a:cs typeface="Times New Roman"/>
            </a:endParaRPr>
          </a:p>
          <a:p>
            <a:pPr marL="241300" marR="6985" indent="-228600">
              <a:lnSpc>
                <a:spcPct val="125000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909955" algn="l"/>
                <a:tab pos="1442085" algn="l"/>
                <a:tab pos="2891790" algn="l"/>
                <a:tab pos="3496945" algn="l"/>
                <a:tab pos="4505960" algn="l"/>
                <a:tab pos="4908550" algn="l"/>
                <a:tab pos="5827395" algn="l"/>
                <a:tab pos="6320790" algn="l"/>
                <a:tab pos="7312025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The	</a:t>
            </a:r>
            <a:r>
              <a:rPr sz="2600" b="1" i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act</a:t>
            </a:r>
            <a:r>
              <a:rPr sz="2600" b="1" i="1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 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buying	a</a:t>
            </a:r>
            <a:r>
              <a:rPr sz="2600" spc="-1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d	s</a:t>
            </a:r>
            <a:r>
              <a:rPr sz="2600" spc="-1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l</a:t>
            </a:r>
            <a:r>
              <a:rPr sz="2600" spc="-1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ing	</a:t>
            </a:r>
            <a:r>
              <a:rPr sz="2600" spc="-1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	goo</a:t>
            </a:r>
            <a:r>
              <a:rPr sz="2600" spc="1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s	</a:t>
            </a:r>
            <a:r>
              <a:rPr sz="2600" spc="-5" dirty="0">
                <a:latin typeface="Times New Roman"/>
                <a:cs typeface="Times New Roman"/>
              </a:rPr>
              <a:t>(t</a:t>
            </a:r>
            <a:r>
              <a:rPr sz="2600" dirty="0">
                <a:latin typeface="Times New Roman"/>
                <a:cs typeface="Times New Roman"/>
              </a:rPr>
              <a:t>o	s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tisfy	hu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an  wants)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900"/>
              </a:lnSpc>
              <a:spcBef>
                <a:spcPts val="10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962025" algn="l"/>
                <a:tab pos="1867535" algn="l"/>
                <a:tab pos="2432685" algn="l"/>
                <a:tab pos="4079875" algn="l"/>
                <a:tab pos="4644390" algn="l"/>
                <a:tab pos="6490335" algn="l"/>
                <a:tab pos="7827009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An	</a:t>
            </a:r>
            <a:r>
              <a:rPr sz="26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600" b="1" u="heavy" spc="-5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600" b="1" u="heavy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6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a	</a:t>
            </a:r>
            <a:r>
              <a:rPr sz="26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6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f	o</a:t>
            </a:r>
            <a:r>
              <a:rPr sz="26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6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600" b="1" u="heavy" spc="-2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6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ation	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	com</a:t>
            </a:r>
            <a:r>
              <a:rPr sz="2600" spc="-10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erc</a:t>
            </a:r>
            <a:r>
              <a:rPr sz="2600" spc="-1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al	de</a:t>
            </a:r>
            <a:r>
              <a:rPr sz="2600" spc="-10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and	for  </a:t>
            </a:r>
            <a:r>
              <a:rPr sz="2600" spc="-5" dirty="0">
                <a:latin typeface="Times New Roman"/>
                <a:cs typeface="Times New Roman"/>
              </a:rPr>
              <a:t>commodities.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591" y="684276"/>
            <a:ext cx="7916808" cy="490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39341"/>
            <a:ext cx="5253355" cy="1790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exchange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goods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services.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Microsoft Sans Serif"/>
              <a:buChar char=""/>
            </a:pPr>
            <a:endParaRPr sz="3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4999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1045844" algn="l"/>
                <a:tab pos="2809240" algn="l"/>
                <a:tab pos="3402329" algn="l"/>
                <a:tab pos="4763770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F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r	</a:t>
            </a:r>
            <a:r>
              <a:rPr sz="2600" spc="-2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dj</a:t>
            </a:r>
            <a:r>
              <a:rPr sz="2600" spc="5" dirty="0">
                <a:latin typeface="Times New Roman"/>
                <a:cs typeface="Times New Roman"/>
              </a:rPr>
              <a:t>u</a:t>
            </a:r>
            <a:r>
              <a:rPr sz="2600" spc="-2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ent	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	de</a:t>
            </a:r>
            <a:r>
              <a:rPr sz="2600" spc="-10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d	a</a:t>
            </a:r>
            <a:r>
              <a:rPr sz="2600" spc="-1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d  </a:t>
            </a:r>
            <a:r>
              <a:rPr sz="2600" spc="-5" dirty="0">
                <a:latin typeface="Times New Roman"/>
                <a:cs typeface="Times New Roman"/>
              </a:rPr>
              <a:t>mechanism.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1140" y="2251075"/>
            <a:ext cx="25298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9040" algn="l"/>
                <a:tab pos="1855470" algn="l"/>
              </a:tabLst>
            </a:pP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15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p</a:t>
            </a:r>
            <a:r>
              <a:rPr sz="2600" spc="10" dirty="0">
                <a:latin typeface="Times New Roman"/>
                <a:cs typeface="Times New Roman"/>
              </a:rPr>
              <a:t>p</a:t>
            </a:r>
            <a:r>
              <a:rPr sz="2600" spc="-2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y	</a:t>
            </a:r>
            <a:r>
              <a:rPr sz="2600" spc="5" dirty="0">
                <a:latin typeface="Times New Roman"/>
                <a:cs typeface="Times New Roman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y	price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618357"/>
            <a:ext cx="7229475" cy="224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improvement 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quality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life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society.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Microsoft Sans Serif"/>
              <a:buChar char=""/>
            </a:pPr>
            <a:endParaRPr sz="3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introduction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new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modes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life.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CA1BE"/>
              </a:buClr>
              <a:buFont typeface="Microsoft Sans Serif"/>
              <a:buChar char=""/>
            </a:pPr>
            <a:endParaRPr sz="3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higher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production.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4516" y="547116"/>
            <a:ext cx="3898391" cy="3596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2651"/>
            <a:ext cx="807212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  <a:tab pos="1693545" algn="l"/>
                <a:tab pos="2625090" algn="l"/>
                <a:tab pos="3556000" algn="l"/>
                <a:tab pos="5156835" algn="l"/>
                <a:tab pos="6224905" algn="l"/>
                <a:tab pos="6842759" algn="l"/>
              </a:tabLst>
            </a:pPr>
            <a:r>
              <a:rPr sz="2800" spc="-5" dirty="0">
                <a:latin typeface="Times New Roman"/>
                <a:cs typeface="Times New Roman"/>
              </a:rPr>
              <a:t>Markets	have	been	clas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ified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based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rent  approaches,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various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ways.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Microsoft Sans Serif"/>
              <a:buChar char=""/>
            </a:pPr>
            <a:endParaRPr sz="43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There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10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different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types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0344" y="684276"/>
            <a:ext cx="5178552" cy="3596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0822"/>
            <a:ext cx="5416550" cy="44983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9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Number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Commodity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Area/coverage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Location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spc="-25" dirty="0">
                <a:latin typeface="Times New Roman"/>
                <a:cs typeface="Times New Roman"/>
              </a:rPr>
              <a:t>Time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span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spc="-55" dirty="0">
                <a:latin typeface="Times New Roman"/>
                <a:cs typeface="Times New Roman"/>
              </a:rPr>
              <a:t>Volume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business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Nature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transactions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Degree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competition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Government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interventions/Regulations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Times New Roman"/>
                <a:cs typeface="Times New Roman"/>
              </a:rPr>
              <a:t>Nature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commodities</a:t>
            </a:r>
            <a:endParaRPr sz="26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spc="-10" dirty="0">
                <a:latin typeface="Times New Roman"/>
                <a:cs typeface="Times New Roman"/>
              </a:rPr>
              <a:t>Visibility/vision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6" y="684276"/>
            <a:ext cx="8019288" cy="3581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2330323"/>
            <a:ext cx="461213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1)	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General</a:t>
            </a:r>
            <a:r>
              <a:rPr sz="2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market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3712845"/>
            <a:ext cx="43073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b="1" dirty="0">
                <a:latin typeface="Times New Roman"/>
                <a:cs typeface="Times New Roman"/>
              </a:rPr>
              <a:t>2)	</a:t>
            </a:r>
            <a:r>
              <a:rPr sz="2800" b="1" spc="-5" dirty="0">
                <a:latin typeface="Times New Roman"/>
                <a:cs typeface="Times New Roman"/>
              </a:rPr>
              <a:t>Specialized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market</a:t>
            </a:r>
            <a:endParaRPr sz="2800" b="1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247" y="699516"/>
            <a:ext cx="7447788" cy="41605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</TotalTime>
  <Words>783</Words>
  <Application>Microsoft Office PowerPoint</Application>
  <PresentationFormat>On-screen Show (4:3)</PresentationFormat>
  <Paragraphs>228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1) General market</vt:lpstr>
      <vt:lpstr>Slide 10</vt:lpstr>
      <vt:lpstr>Slide 11</vt:lpstr>
      <vt:lpstr>Slide 12</vt:lpstr>
      <vt:lpstr>Regional market:</vt:lpstr>
      <vt:lpstr>Slide 14</vt:lpstr>
      <vt:lpstr>Slide 15</vt:lpstr>
      <vt:lpstr>Slide 16</vt:lpstr>
      <vt:lpstr>Slide 17</vt:lpstr>
      <vt:lpstr>Slide 18</vt:lpstr>
      <vt:lpstr>Slide 19</vt:lpstr>
      <vt:lpstr>5) Seaboard market:</vt:lpstr>
      <vt:lpstr>Slide 21</vt:lpstr>
      <vt:lpstr>Slide 22</vt:lpstr>
      <vt:lpstr>Slide 23</vt:lpstr>
      <vt:lpstr>Slide 24</vt:lpstr>
      <vt:lpstr>I. Wholesale Market:</vt:lpstr>
      <vt:lpstr>Slide 26</vt:lpstr>
      <vt:lpstr>I. Cash Market:</vt:lpstr>
      <vt:lpstr>Slide 28</vt:lpstr>
      <vt:lpstr>Slide 29</vt:lpstr>
      <vt:lpstr>Slide 30</vt:lpstr>
      <vt:lpstr>Slide 31</vt:lpstr>
      <vt:lpstr>Slide 32</vt:lpstr>
      <vt:lpstr>Slide 33</vt:lpstr>
      <vt:lpstr>I. Regulated market:</vt:lpstr>
      <vt:lpstr>Slide 35</vt:lpstr>
      <vt:lpstr>Slide 36</vt:lpstr>
      <vt:lpstr>Slide 37</vt:lpstr>
      <vt:lpstr>I. Black market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</cp:revision>
  <dcterms:created xsi:type="dcterms:W3CDTF">2021-05-03T10:31:53Z</dcterms:created>
  <dcterms:modified xsi:type="dcterms:W3CDTF">2021-05-07T09:40:10Z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2021-05-03T00:00:00Z</vt:filetime>
  </property>
</Properties>
</file>