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0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98" r:id="rId15"/>
    <p:sldId id="299" r:id="rId16"/>
    <p:sldId id="30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301" r:id="rId25"/>
    <p:sldId id="302" r:id="rId26"/>
    <p:sldId id="281" r:id="rId27"/>
    <p:sldId id="282" r:id="rId28"/>
    <p:sldId id="283" r:id="rId29"/>
    <p:sldId id="284" r:id="rId30"/>
    <p:sldId id="285" r:id="rId31"/>
    <p:sldId id="303" r:id="rId32"/>
    <p:sldId id="304" r:id="rId33"/>
    <p:sldId id="288" r:id="rId34"/>
    <p:sldId id="305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Gabriola"/>
                <a:cs typeface="Gabriol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Gabriola"/>
                <a:cs typeface="Gabriol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5/7/2021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800" b="0" i="0">
                <a:solidFill>
                  <a:schemeClr val="tx1"/>
                </a:solidFill>
                <a:latin typeface="Gabriola"/>
                <a:cs typeface="Gabriol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5/7/2021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5/7/2021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96258" y="384428"/>
            <a:ext cx="1951482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800" b="0" i="0">
                <a:solidFill>
                  <a:schemeClr val="tx1"/>
                </a:solidFill>
                <a:latin typeface="Gabriola"/>
                <a:cs typeface="Gabriol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90855" y="1735582"/>
            <a:ext cx="8362289" cy="41960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5/7/2021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18" Type="http://schemas.openxmlformats.org/officeDocument/2006/relationships/image" Target="../media/image37.png"/><Relationship Id="rId26" Type="http://schemas.openxmlformats.org/officeDocument/2006/relationships/image" Target="../media/image45.png"/><Relationship Id="rId3" Type="http://schemas.openxmlformats.org/officeDocument/2006/relationships/image" Target="../media/image22.png"/><Relationship Id="rId21" Type="http://schemas.openxmlformats.org/officeDocument/2006/relationships/image" Target="../media/image40.png"/><Relationship Id="rId34" Type="http://schemas.openxmlformats.org/officeDocument/2006/relationships/image" Target="../media/image53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17" Type="http://schemas.openxmlformats.org/officeDocument/2006/relationships/image" Target="../media/image36.png"/><Relationship Id="rId25" Type="http://schemas.openxmlformats.org/officeDocument/2006/relationships/image" Target="../media/image44.png"/><Relationship Id="rId33" Type="http://schemas.openxmlformats.org/officeDocument/2006/relationships/image" Target="../media/image52.png"/><Relationship Id="rId2" Type="http://schemas.openxmlformats.org/officeDocument/2006/relationships/image" Target="../media/image21.png"/><Relationship Id="rId16" Type="http://schemas.openxmlformats.org/officeDocument/2006/relationships/image" Target="../media/image35.png"/><Relationship Id="rId20" Type="http://schemas.openxmlformats.org/officeDocument/2006/relationships/image" Target="../media/image39.png"/><Relationship Id="rId29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11" Type="http://schemas.openxmlformats.org/officeDocument/2006/relationships/image" Target="../media/image30.png"/><Relationship Id="rId24" Type="http://schemas.openxmlformats.org/officeDocument/2006/relationships/image" Target="../media/image43.png"/><Relationship Id="rId32" Type="http://schemas.openxmlformats.org/officeDocument/2006/relationships/image" Target="../media/image51.png"/><Relationship Id="rId5" Type="http://schemas.openxmlformats.org/officeDocument/2006/relationships/image" Target="../media/image24.png"/><Relationship Id="rId15" Type="http://schemas.openxmlformats.org/officeDocument/2006/relationships/image" Target="../media/image34.png"/><Relationship Id="rId23" Type="http://schemas.openxmlformats.org/officeDocument/2006/relationships/image" Target="../media/image42.png"/><Relationship Id="rId28" Type="http://schemas.openxmlformats.org/officeDocument/2006/relationships/image" Target="../media/image47.png"/><Relationship Id="rId10" Type="http://schemas.openxmlformats.org/officeDocument/2006/relationships/image" Target="../media/image29.png"/><Relationship Id="rId19" Type="http://schemas.openxmlformats.org/officeDocument/2006/relationships/image" Target="../media/image38.png"/><Relationship Id="rId31" Type="http://schemas.openxmlformats.org/officeDocument/2006/relationships/image" Target="../media/image50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Relationship Id="rId14" Type="http://schemas.openxmlformats.org/officeDocument/2006/relationships/image" Target="../media/image33.png"/><Relationship Id="rId22" Type="http://schemas.openxmlformats.org/officeDocument/2006/relationships/image" Target="../media/image41.png"/><Relationship Id="rId27" Type="http://schemas.openxmlformats.org/officeDocument/2006/relationships/image" Target="../media/image46.png"/><Relationship Id="rId30" Type="http://schemas.openxmlformats.org/officeDocument/2006/relationships/image" Target="../media/image49.png"/><Relationship Id="rId35" Type="http://schemas.openxmlformats.org/officeDocument/2006/relationships/image" Target="../media/image54.png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77328"/>
          </a:xfrm>
        </p:spPr>
        <p:txBody>
          <a:bodyPr/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1" dirty="0" smtClean="0">
                <a:solidFill>
                  <a:srgbClr val="211100"/>
                </a:solidFill>
                <a:latin typeface="Arial"/>
                <a:cs typeface="Arial"/>
              </a:rPr>
              <a:t>Unit</a:t>
            </a:r>
            <a:r>
              <a:rPr lang="en-US" b="1" spc="-30" dirty="0" smtClean="0">
                <a:solidFill>
                  <a:srgbClr val="211100"/>
                </a:solidFill>
                <a:latin typeface="Arial"/>
                <a:cs typeface="Arial"/>
              </a:rPr>
              <a:t> </a:t>
            </a:r>
            <a:r>
              <a:rPr lang="en-US" b="1" dirty="0" smtClean="0">
                <a:solidFill>
                  <a:srgbClr val="211100"/>
                </a:solidFill>
                <a:latin typeface="Arial"/>
                <a:cs typeface="Arial"/>
              </a:rPr>
              <a:t>-</a:t>
            </a:r>
            <a:r>
              <a:rPr lang="en-US" b="1" spc="-20" dirty="0" smtClean="0">
                <a:solidFill>
                  <a:srgbClr val="211100"/>
                </a:solidFill>
                <a:latin typeface="Arial"/>
                <a:cs typeface="Arial"/>
              </a:rPr>
              <a:t> </a:t>
            </a:r>
            <a:r>
              <a:rPr lang="en-US" b="1" dirty="0" smtClean="0">
                <a:solidFill>
                  <a:srgbClr val="211100"/>
                </a:solidFill>
                <a:latin typeface="Arial"/>
                <a:cs typeface="Arial"/>
              </a:rPr>
              <a:t>3</a:t>
            </a:r>
            <a:r>
              <a:rPr lang="en-US" b="1" spc="-10" dirty="0" smtClean="0">
                <a:solidFill>
                  <a:srgbClr val="211100"/>
                </a:solidFill>
                <a:latin typeface="Arial"/>
                <a:cs typeface="Arial"/>
              </a:rPr>
              <a:t> </a:t>
            </a:r>
            <a:r>
              <a:rPr lang="en-US" b="1" dirty="0" smtClean="0">
                <a:solidFill>
                  <a:srgbClr val="211100"/>
                </a:solidFill>
                <a:latin typeface="Arial"/>
                <a:cs typeface="Arial"/>
              </a:rPr>
              <a:t>Price</a:t>
            </a:r>
            <a:r>
              <a:rPr lang="en-US" b="1" spc="-40" dirty="0" smtClean="0">
                <a:solidFill>
                  <a:srgbClr val="211100"/>
                </a:solidFill>
                <a:latin typeface="Arial"/>
                <a:cs typeface="Arial"/>
              </a:rPr>
              <a:t> </a:t>
            </a:r>
            <a:r>
              <a:rPr lang="en-US" b="1" dirty="0" smtClean="0">
                <a:solidFill>
                  <a:srgbClr val="211100"/>
                </a:solidFill>
                <a:latin typeface="Arial"/>
                <a:cs typeface="Arial"/>
              </a:rPr>
              <a:t>&amp;</a:t>
            </a:r>
            <a:r>
              <a:rPr lang="en-US" b="1" spc="-10" dirty="0" smtClean="0">
                <a:solidFill>
                  <a:srgbClr val="211100"/>
                </a:solidFill>
                <a:latin typeface="Arial"/>
                <a:cs typeface="Arial"/>
              </a:rPr>
              <a:t> </a:t>
            </a:r>
            <a:r>
              <a:rPr lang="en-US" b="1" dirty="0" smtClean="0">
                <a:solidFill>
                  <a:srgbClr val="211100"/>
                </a:solidFill>
                <a:latin typeface="Arial"/>
                <a:cs typeface="Arial"/>
              </a:rPr>
              <a:t>Output</a:t>
            </a:r>
            <a:r>
              <a:rPr lang="en-US" dirty="0" smtClean="0">
                <a:latin typeface="Arial"/>
                <a:cs typeface="Arial"/>
              </a:rPr>
              <a:t/>
            </a:r>
            <a:br>
              <a:rPr lang="en-US" dirty="0" smtClean="0">
                <a:latin typeface="Arial"/>
                <a:cs typeface="Arial"/>
              </a:rPr>
            </a:br>
            <a:r>
              <a:rPr lang="en-US" b="1" dirty="0" smtClean="0">
                <a:solidFill>
                  <a:srgbClr val="211100"/>
                </a:solidFill>
                <a:latin typeface="Arial"/>
                <a:cs typeface="Arial"/>
              </a:rPr>
              <a:t>Determinati</a:t>
            </a:r>
            <a:r>
              <a:rPr lang="en-US" b="1" spc="-25" dirty="0" smtClean="0">
                <a:solidFill>
                  <a:srgbClr val="211100"/>
                </a:solidFill>
                <a:latin typeface="Arial"/>
                <a:cs typeface="Arial"/>
              </a:rPr>
              <a:t>o</a:t>
            </a:r>
            <a:r>
              <a:rPr lang="en-US" b="1" dirty="0" smtClean="0">
                <a:solidFill>
                  <a:srgbClr val="211100"/>
                </a:solidFill>
                <a:latin typeface="Arial"/>
                <a:cs typeface="Arial"/>
              </a:rPr>
              <a:t>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4"/>
          </p:nvPr>
        </p:nvSpPr>
        <p:spPr>
          <a:xfrm>
            <a:off x="9296400" y="3733800"/>
            <a:ext cx="838200" cy="37338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964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C</a:t>
            </a:r>
            <a:r>
              <a:rPr spc="-5" dirty="0"/>
              <a:t>o</a:t>
            </a:r>
            <a:r>
              <a:rPr spc="-40" dirty="0"/>
              <a:t>n</a:t>
            </a:r>
            <a:r>
              <a:rPr spc="-30" dirty="0"/>
              <a:t>t</a:t>
            </a:r>
            <a:r>
              <a:rPr dirty="0"/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22044" y="1808734"/>
            <a:ext cx="15354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Example:</a:t>
            </a:r>
            <a:endParaRPr sz="2400">
              <a:latin typeface="Times New Roman"/>
              <a:cs typeface="Times New Roman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1565275" y="2565400"/>
          <a:ext cx="6928484" cy="328613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9495"/>
                <a:gridCol w="2309495"/>
                <a:gridCol w="2309494"/>
              </a:tblGrid>
              <a:tr h="4693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Price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Qty</a:t>
                      </a:r>
                      <a:r>
                        <a:rPr sz="1800" b="1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spc="-5" dirty="0">
                          <a:latin typeface="Arial"/>
                          <a:cs typeface="Arial"/>
                        </a:rPr>
                        <a:t>Demanded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b="1" spc="-5" dirty="0">
                          <a:latin typeface="Arial"/>
                          <a:cs typeface="Arial"/>
                        </a:rPr>
                        <a:t>Qty</a:t>
                      </a:r>
                      <a:r>
                        <a:rPr sz="1800" b="1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b="1" dirty="0">
                          <a:latin typeface="Arial"/>
                          <a:cs typeface="Arial"/>
                        </a:rPr>
                        <a:t>Supplied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BADFE2"/>
                    </a:solidFill>
                  </a:tcPr>
                </a:tc>
              </a:tr>
              <a:tr h="4695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latin typeface="Arial MT"/>
                          <a:cs typeface="Arial MT"/>
                        </a:rPr>
                        <a:t>10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latin typeface="Arial MT"/>
                          <a:cs typeface="Arial MT"/>
                        </a:rPr>
                        <a:t>2000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latin typeface="Arial MT"/>
                          <a:cs typeface="Arial MT"/>
                        </a:rPr>
                        <a:t>600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469391">
                <a:tc>
                  <a:txBody>
                    <a:bodyPr/>
                    <a:lstStyle/>
                    <a:p>
                      <a:pPr marR="7620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45" dirty="0">
                          <a:latin typeface="Arial MT"/>
                          <a:cs typeface="Arial MT"/>
                        </a:rPr>
                        <a:t>11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latin typeface="Arial MT"/>
                          <a:cs typeface="Arial MT"/>
                        </a:rPr>
                        <a:t>1600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latin typeface="Arial MT"/>
                          <a:cs typeface="Arial MT"/>
                        </a:rPr>
                        <a:t>1000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4695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0" dirty="0">
                          <a:latin typeface="Arial MT"/>
                          <a:cs typeface="Arial MT"/>
                        </a:rPr>
                        <a:t>12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0" dirty="0">
                          <a:latin typeface="Arial MT"/>
                          <a:cs typeface="Arial MT"/>
                        </a:rPr>
                        <a:t>1200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0" dirty="0">
                          <a:latin typeface="Arial MT"/>
                          <a:cs typeface="Arial MT"/>
                        </a:rPr>
                        <a:t>1200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46939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latin typeface="Arial MT"/>
                          <a:cs typeface="Arial MT"/>
                        </a:rPr>
                        <a:t>13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latin typeface="Arial MT"/>
                          <a:cs typeface="Arial MT"/>
                        </a:rPr>
                        <a:t>1000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sz="1800" spc="-10" dirty="0">
                          <a:latin typeface="Arial MT"/>
                          <a:cs typeface="Arial MT"/>
                        </a:rPr>
                        <a:t>1500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0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  <a:tr h="4695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0" dirty="0">
                          <a:latin typeface="Arial MT"/>
                          <a:cs typeface="Arial MT"/>
                        </a:rPr>
                        <a:t>14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0" dirty="0">
                          <a:latin typeface="Arial MT"/>
                          <a:cs typeface="Arial MT"/>
                        </a:rPr>
                        <a:t>800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0" dirty="0">
                          <a:latin typeface="Arial MT"/>
                          <a:cs typeface="Arial MT"/>
                        </a:rPr>
                        <a:t>1600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7F3F4"/>
                    </a:solidFill>
                  </a:tcPr>
                </a:tc>
              </a:tr>
              <a:tr h="46940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0" dirty="0">
                          <a:latin typeface="Arial MT"/>
                          <a:cs typeface="Arial MT"/>
                        </a:rPr>
                        <a:t>15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0" dirty="0">
                          <a:latin typeface="Arial MT"/>
                          <a:cs typeface="Arial MT"/>
                        </a:rPr>
                        <a:t>500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10" dirty="0">
                          <a:latin typeface="Arial MT"/>
                          <a:cs typeface="Arial MT"/>
                        </a:rPr>
                        <a:t>2000</a:t>
                      </a:r>
                      <a:endParaRPr sz="1800">
                        <a:latin typeface="Arial MT"/>
                        <a:cs typeface="Arial MT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3F8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964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C</a:t>
            </a:r>
            <a:r>
              <a:rPr spc="-5" dirty="0"/>
              <a:t>o</a:t>
            </a:r>
            <a:r>
              <a:rPr spc="-40" dirty="0"/>
              <a:t>n</a:t>
            </a:r>
            <a:r>
              <a:rPr spc="-30" dirty="0"/>
              <a:t>t</a:t>
            </a:r>
            <a:r>
              <a:rPr dirty="0"/>
              <a:t>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5851" rIns="0" bIns="0" rtlCol="0">
            <a:spAutoFit/>
          </a:bodyPr>
          <a:lstStyle/>
          <a:p>
            <a:pPr marL="1185545" marR="5715" indent="-342900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1186815" algn="l"/>
                <a:tab pos="2282190" algn="l"/>
                <a:tab pos="3527425" algn="l"/>
                <a:tab pos="4489450" algn="l"/>
                <a:tab pos="5939155" algn="l"/>
                <a:tab pos="6527165" algn="l"/>
                <a:tab pos="8094345" algn="l"/>
              </a:tabLst>
            </a:pPr>
            <a:r>
              <a:rPr spc="-5" dirty="0"/>
              <a:t>Ma</a:t>
            </a:r>
            <a:r>
              <a:rPr dirty="0"/>
              <a:t>rk</a:t>
            </a:r>
            <a:r>
              <a:rPr spc="-10" dirty="0"/>
              <a:t>e</a:t>
            </a:r>
            <a:r>
              <a:rPr dirty="0"/>
              <a:t>t	De</a:t>
            </a:r>
            <a:r>
              <a:rPr spc="-25" dirty="0"/>
              <a:t>m</a:t>
            </a:r>
            <a:r>
              <a:rPr dirty="0"/>
              <a:t>and	Cur</a:t>
            </a:r>
            <a:r>
              <a:rPr spc="5" dirty="0"/>
              <a:t>v</a:t>
            </a:r>
            <a:r>
              <a:rPr dirty="0"/>
              <a:t>e	represe</a:t>
            </a:r>
            <a:r>
              <a:rPr spc="-15" dirty="0"/>
              <a:t>n</a:t>
            </a:r>
            <a:r>
              <a:rPr spc="-5" dirty="0"/>
              <a:t>ts</a:t>
            </a:r>
            <a:r>
              <a:rPr dirty="0"/>
              <a:t>	the	su</a:t>
            </a:r>
            <a:r>
              <a:rPr spc="-15" dirty="0"/>
              <a:t>m</a:t>
            </a:r>
            <a:r>
              <a:rPr spc="-20" dirty="0"/>
              <a:t>m</a:t>
            </a:r>
            <a:r>
              <a:rPr dirty="0"/>
              <a:t>at</a:t>
            </a:r>
            <a:r>
              <a:rPr spc="5" dirty="0"/>
              <a:t>i</a:t>
            </a:r>
            <a:r>
              <a:rPr dirty="0"/>
              <a:t>on	of  </a:t>
            </a:r>
            <a:r>
              <a:rPr spc="-5" dirty="0"/>
              <a:t>demand </a:t>
            </a:r>
            <a:r>
              <a:rPr dirty="0"/>
              <a:t>curve</a:t>
            </a:r>
            <a:r>
              <a:rPr spc="-5" dirty="0"/>
              <a:t> </a:t>
            </a:r>
            <a:r>
              <a:rPr dirty="0"/>
              <a:t>of all</a:t>
            </a:r>
            <a:r>
              <a:rPr spc="-1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spc="-5" dirty="0"/>
              <a:t>customers.</a:t>
            </a:r>
          </a:p>
          <a:p>
            <a:pPr marL="830580">
              <a:lnSpc>
                <a:spcPct val="100000"/>
              </a:lnSpc>
              <a:spcBef>
                <a:spcPts val="10"/>
              </a:spcBef>
              <a:buFont typeface="Wingdings"/>
              <a:buChar char=""/>
            </a:pPr>
            <a:endParaRPr sz="3500"/>
          </a:p>
          <a:p>
            <a:pPr marL="1185545" marR="6985" indent="-342900">
              <a:lnSpc>
                <a:spcPct val="100000"/>
              </a:lnSpc>
              <a:buFont typeface="Wingdings"/>
              <a:buChar char=""/>
              <a:tabLst>
                <a:tab pos="1186815" algn="l"/>
                <a:tab pos="5288280" algn="l"/>
              </a:tabLst>
            </a:pPr>
            <a:r>
              <a:rPr spc="-5" dirty="0"/>
              <a:t>Market</a:t>
            </a:r>
            <a:r>
              <a:rPr spc="125" dirty="0"/>
              <a:t> </a:t>
            </a:r>
            <a:r>
              <a:rPr spc="-5" dirty="0"/>
              <a:t>Supply</a:t>
            </a:r>
            <a:r>
              <a:rPr spc="114" dirty="0"/>
              <a:t> </a:t>
            </a:r>
            <a:r>
              <a:rPr dirty="0"/>
              <a:t>curve</a:t>
            </a:r>
            <a:r>
              <a:rPr spc="110" dirty="0"/>
              <a:t> </a:t>
            </a:r>
            <a:r>
              <a:rPr spc="-5" dirty="0"/>
              <a:t>represents	the</a:t>
            </a:r>
            <a:r>
              <a:rPr spc="75" dirty="0"/>
              <a:t> </a:t>
            </a:r>
            <a:r>
              <a:rPr spc="-5" dirty="0"/>
              <a:t>summation</a:t>
            </a:r>
            <a:r>
              <a:rPr spc="75" dirty="0"/>
              <a:t> </a:t>
            </a:r>
            <a:r>
              <a:rPr dirty="0"/>
              <a:t>of</a:t>
            </a:r>
            <a:r>
              <a:rPr spc="75" dirty="0"/>
              <a:t> </a:t>
            </a:r>
            <a:r>
              <a:rPr dirty="0"/>
              <a:t>supply </a:t>
            </a:r>
            <a:r>
              <a:rPr spc="-585" dirty="0"/>
              <a:t> </a:t>
            </a:r>
            <a:r>
              <a:rPr dirty="0"/>
              <a:t>curve</a:t>
            </a:r>
            <a:r>
              <a:rPr spc="-15" dirty="0"/>
              <a:t> </a:t>
            </a:r>
            <a:r>
              <a:rPr dirty="0"/>
              <a:t>of</a:t>
            </a:r>
            <a:r>
              <a:rPr spc="-10" dirty="0"/>
              <a:t> </a:t>
            </a:r>
            <a:r>
              <a:rPr dirty="0"/>
              <a:t>all</a:t>
            </a:r>
            <a:r>
              <a:rPr spc="-15" dirty="0"/>
              <a:t> </a:t>
            </a:r>
            <a:r>
              <a:rPr dirty="0"/>
              <a:t>the</a:t>
            </a:r>
            <a:r>
              <a:rPr spc="-5" dirty="0"/>
              <a:t> firms</a:t>
            </a:r>
            <a:r>
              <a:rPr spc="15" dirty="0"/>
              <a:t> </a:t>
            </a:r>
            <a:r>
              <a:rPr dirty="0"/>
              <a:t>of</a:t>
            </a:r>
            <a:r>
              <a:rPr spc="-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industry.</a:t>
            </a:r>
          </a:p>
          <a:p>
            <a:pPr marL="830580">
              <a:lnSpc>
                <a:spcPct val="100000"/>
              </a:lnSpc>
              <a:spcBef>
                <a:spcPts val="5"/>
              </a:spcBef>
              <a:buFont typeface="Wingdings"/>
              <a:buChar char=""/>
            </a:pPr>
            <a:endParaRPr sz="3500"/>
          </a:p>
          <a:p>
            <a:pPr marL="1185545" indent="-342900">
              <a:lnSpc>
                <a:spcPct val="100000"/>
              </a:lnSpc>
              <a:buFont typeface="Wingdings"/>
              <a:buChar char=""/>
              <a:tabLst>
                <a:tab pos="1186815" algn="l"/>
                <a:tab pos="1633220" algn="l"/>
              </a:tabLst>
            </a:pPr>
            <a:r>
              <a:rPr dirty="0"/>
              <a:t>In	Perfect</a:t>
            </a:r>
            <a:r>
              <a:rPr spc="150" dirty="0"/>
              <a:t> </a:t>
            </a:r>
            <a:r>
              <a:rPr spc="-5" dirty="0"/>
              <a:t>Competition</a:t>
            </a:r>
            <a:r>
              <a:rPr spc="130" dirty="0"/>
              <a:t> </a:t>
            </a:r>
            <a:r>
              <a:rPr dirty="0"/>
              <a:t>alone</a:t>
            </a:r>
            <a:r>
              <a:rPr spc="155" dirty="0"/>
              <a:t> </a:t>
            </a:r>
            <a:r>
              <a:rPr spc="-5" dirty="0"/>
              <a:t>demand</a:t>
            </a:r>
            <a:r>
              <a:rPr spc="150" dirty="0"/>
              <a:t> </a:t>
            </a:r>
            <a:r>
              <a:rPr spc="-5" dirty="0"/>
              <a:t>or</a:t>
            </a:r>
            <a:r>
              <a:rPr spc="160" dirty="0"/>
              <a:t> </a:t>
            </a:r>
            <a:r>
              <a:rPr dirty="0"/>
              <a:t>only</a:t>
            </a:r>
            <a:r>
              <a:rPr spc="150" dirty="0"/>
              <a:t> </a:t>
            </a:r>
            <a:r>
              <a:rPr dirty="0"/>
              <a:t>supply</a:t>
            </a:r>
            <a:r>
              <a:rPr spc="155" dirty="0"/>
              <a:t> </a:t>
            </a:r>
            <a:r>
              <a:rPr dirty="0"/>
              <a:t>can</a:t>
            </a:r>
          </a:p>
          <a:p>
            <a:pPr marL="1185545">
              <a:lnSpc>
                <a:spcPct val="100000"/>
              </a:lnSpc>
              <a:spcBef>
                <a:spcPts val="5"/>
              </a:spcBef>
            </a:pPr>
            <a:r>
              <a:rPr dirty="0"/>
              <a:t>not</a:t>
            </a:r>
            <a:r>
              <a:rPr spc="-35" dirty="0"/>
              <a:t> </a:t>
            </a:r>
            <a:r>
              <a:rPr dirty="0"/>
              <a:t>fix</a:t>
            </a:r>
            <a:r>
              <a:rPr spc="-25" dirty="0"/>
              <a:t> </a:t>
            </a:r>
            <a:r>
              <a:rPr dirty="0"/>
              <a:t>the</a:t>
            </a:r>
            <a:r>
              <a:rPr spc="-25" dirty="0"/>
              <a:t> </a:t>
            </a:r>
            <a:r>
              <a:rPr dirty="0"/>
              <a:t>price.</a:t>
            </a:r>
          </a:p>
          <a:p>
            <a:pPr marL="830580">
              <a:lnSpc>
                <a:spcPct val="100000"/>
              </a:lnSpc>
              <a:spcBef>
                <a:spcPts val="5"/>
              </a:spcBef>
            </a:pPr>
            <a:endParaRPr sz="3500"/>
          </a:p>
          <a:p>
            <a:pPr marL="1185545" indent="-342900">
              <a:lnSpc>
                <a:spcPct val="100000"/>
              </a:lnSpc>
              <a:buFont typeface="Wingdings"/>
              <a:buChar char=""/>
              <a:tabLst>
                <a:tab pos="1186815" algn="l"/>
              </a:tabLst>
            </a:pPr>
            <a:r>
              <a:rPr dirty="0"/>
              <a:t>Both</a:t>
            </a:r>
            <a:r>
              <a:rPr spc="-15" dirty="0"/>
              <a:t> </a:t>
            </a:r>
            <a:r>
              <a:rPr dirty="0"/>
              <a:t>are</a:t>
            </a:r>
            <a:r>
              <a:rPr spc="-25" dirty="0"/>
              <a:t> </a:t>
            </a:r>
            <a:r>
              <a:rPr dirty="0"/>
              <a:t>required</a:t>
            </a:r>
            <a:r>
              <a:rPr spc="-25" dirty="0"/>
              <a:t> </a:t>
            </a:r>
            <a:r>
              <a:rPr dirty="0"/>
              <a:t>to</a:t>
            </a:r>
            <a:r>
              <a:rPr spc="-25" dirty="0"/>
              <a:t> </a:t>
            </a:r>
            <a:r>
              <a:rPr dirty="0"/>
              <a:t>fix</a:t>
            </a:r>
            <a:r>
              <a:rPr spc="-15" dirty="0"/>
              <a:t> </a:t>
            </a:r>
            <a:r>
              <a:rPr dirty="0"/>
              <a:t>the</a:t>
            </a:r>
            <a:r>
              <a:rPr spc="-20" dirty="0"/>
              <a:t> </a:t>
            </a:r>
            <a:r>
              <a:rPr dirty="0"/>
              <a:t>price.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75789" y="0"/>
            <a:ext cx="6257925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Price</a:t>
            </a:r>
            <a:r>
              <a:rPr spc="-90" dirty="0"/>
              <a:t> </a:t>
            </a:r>
            <a:r>
              <a:rPr spc="-30" dirty="0"/>
              <a:t>determination</a:t>
            </a:r>
            <a:r>
              <a:rPr spc="-100" dirty="0"/>
              <a:t> </a:t>
            </a:r>
            <a:r>
              <a:rPr spc="-20" dirty="0"/>
              <a:t>under</a:t>
            </a:r>
            <a:r>
              <a:rPr spc="-90" dirty="0"/>
              <a:t> </a:t>
            </a:r>
            <a:r>
              <a:rPr spc="-25" dirty="0"/>
              <a:t>Perfect </a:t>
            </a:r>
            <a:r>
              <a:rPr spc="-825" dirty="0"/>
              <a:t> </a:t>
            </a:r>
            <a:r>
              <a:rPr spc="-30" dirty="0"/>
              <a:t>Competition</a:t>
            </a:r>
            <a:r>
              <a:rPr spc="-80" dirty="0"/>
              <a:t> </a:t>
            </a:r>
            <a:r>
              <a:rPr spc="-10" dirty="0"/>
              <a:t>for</a:t>
            </a:r>
          </a:p>
          <a:p>
            <a:pPr marL="105410" algn="ctr">
              <a:lnSpc>
                <a:spcPct val="100000"/>
              </a:lnSpc>
              <a:tabLst>
                <a:tab pos="1702435" algn="l"/>
              </a:tabLst>
            </a:pPr>
            <a:r>
              <a:rPr u="heavy" spc="-35" dirty="0">
                <a:uFill>
                  <a:solidFill>
                    <a:srgbClr val="000000"/>
                  </a:solidFill>
                </a:uFill>
              </a:rPr>
              <a:t>SHORT	</a:t>
            </a:r>
            <a:r>
              <a:rPr u="heavy" spc="-30" dirty="0">
                <a:uFill>
                  <a:solidFill>
                    <a:srgbClr val="000000"/>
                  </a:solidFill>
                </a:uFill>
              </a:rPr>
              <a:t>RUN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50416" y="2461716"/>
            <a:ext cx="7531100" cy="405002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Certain</a:t>
            </a:r>
            <a:r>
              <a:rPr sz="2400" b="1" u="heavy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Assumptions: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500">
              <a:latin typeface="Times New Roman"/>
              <a:cs typeface="Times New Roman"/>
            </a:endParaRPr>
          </a:p>
          <a:p>
            <a:pPr marL="354965" indent="-342900" algn="just">
              <a:lnSpc>
                <a:spcPct val="100000"/>
              </a:lnSpc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Under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perfect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competition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Price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determined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by 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market</a:t>
            </a:r>
            <a:endParaRPr sz="2400">
              <a:latin typeface="Times New Roman"/>
              <a:cs typeface="Times New Roman"/>
            </a:endParaRPr>
          </a:p>
          <a:p>
            <a:pPr marL="354965" marR="5715" indent="-342900" algn="just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In short run one can </a:t>
            </a:r>
            <a:r>
              <a:rPr sz="2400" spc="-5" dirty="0">
                <a:latin typeface="Times New Roman"/>
                <a:cs typeface="Times New Roman"/>
              </a:rPr>
              <a:t>make </a:t>
            </a:r>
            <a:r>
              <a:rPr sz="2400" dirty="0">
                <a:latin typeface="Times New Roman"/>
                <a:cs typeface="Times New Roman"/>
              </a:rPr>
              <a:t>any </a:t>
            </a:r>
            <a:r>
              <a:rPr sz="2400" spc="-5" dirty="0">
                <a:latin typeface="Times New Roman"/>
                <a:cs typeface="Times New Roman"/>
              </a:rPr>
              <a:t>changes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variable factors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but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does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not </a:t>
            </a:r>
            <a:r>
              <a:rPr sz="2400" dirty="0">
                <a:latin typeface="Times New Roman"/>
                <a:cs typeface="Times New Roman"/>
              </a:rPr>
              <a:t>allow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any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change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fixed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factors.</a:t>
            </a:r>
            <a:endParaRPr sz="2400">
              <a:latin typeface="Times New Roman"/>
              <a:cs typeface="Times New Roman"/>
            </a:endParaRPr>
          </a:p>
          <a:p>
            <a:pPr marL="354965" marR="6985" indent="-342900" algn="just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Every </a:t>
            </a:r>
            <a:r>
              <a:rPr sz="2400" spc="-5" dirty="0">
                <a:latin typeface="Times New Roman"/>
                <a:cs typeface="Times New Roman"/>
              </a:rPr>
              <a:t>firm </a:t>
            </a:r>
            <a:r>
              <a:rPr sz="2400" dirty="0">
                <a:latin typeface="Times New Roman"/>
                <a:cs typeface="Times New Roman"/>
              </a:rPr>
              <a:t>under </a:t>
            </a:r>
            <a:r>
              <a:rPr sz="2400" spc="-5" dirty="0">
                <a:latin typeface="Times New Roman"/>
                <a:cs typeface="Times New Roman"/>
              </a:rPr>
              <a:t>perfect competition </a:t>
            </a:r>
            <a:r>
              <a:rPr sz="2400" dirty="0">
                <a:latin typeface="Times New Roman"/>
                <a:cs typeface="Times New Roman"/>
              </a:rPr>
              <a:t>produces </a:t>
            </a:r>
            <a:r>
              <a:rPr sz="2400" spc="-5" dirty="0">
                <a:latin typeface="Times New Roman"/>
                <a:cs typeface="Times New Roman"/>
              </a:rPr>
              <a:t>same </a:t>
            </a:r>
            <a:r>
              <a:rPr sz="2400" dirty="0">
                <a:latin typeface="Times New Roman"/>
                <a:cs typeface="Times New Roman"/>
              </a:rPr>
              <a:t>cost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curve.</a:t>
            </a:r>
            <a:endParaRPr sz="24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Under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perfect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competition</a:t>
            </a:r>
            <a:r>
              <a:rPr sz="2400" dirty="0">
                <a:latin typeface="Times New Roman"/>
                <a:cs typeface="Times New Roman"/>
              </a:rPr>
              <a:t> for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short</a:t>
            </a:r>
            <a:r>
              <a:rPr sz="2400" dirty="0">
                <a:latin typeface="Times New Roman"/>
                <a:cs typeface="Times New Roman"/>
              </a:rPr>
              <a:t> run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always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demand curve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average revenue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curve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will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be one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and a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same.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964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C</a:t>
            </a:r>
            <a:r>
              <a:rPr spc="-5" dirty="0"/>
              <a:t>o</a:t>
            </a:r>
            <a:r>
              <a:rPr spc="-40" dirty="0"/>
              <a:t>n</a:t>
            </a:r>
            <a:r>
              <a:rPr spc="-30" dirty="0"/>
              <a:t>t</a:t>
            </a:r>
            <a:r>
              <a:rPr dirty="0"/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50416" y="1451609"/>
            <a:ext cx="7916545" cy="5074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Firm</a:t>
            </a:r>
            <a:r>
              <a:rPr sz="2400" dirty="0">
                <a:latin typeface="Times New Roman"/>
                <a:cs typeface="Times New Roman"/>
              </a:rPr>
              <a:t> sales </a:t>
            </a:r>
            <a:r>
              <a:rPr sz="2400" spc="-5" dirty="0">
                <a:latin typeface="Times New Roman"/>
                <a:cs typeface="Times New Roman"/>
              </a:rPr>
              <a:t>additional </a:t>
            </a:r>
            <a:r>
              <a:rPr sz="2400" spc="-10" dirty="0">
                <a:latin typeface="Times New Roman"/>
                <a:cs typeface="Times New Roman"/>
              </a:rPr>
              <a:t>units </a:t>
            </a:r>
            <a:r>
              <a:rPr sz="2400" spc="-5" dirty="0">
                <a:latin typeface="Times New Roman"/>
                <a:cs typeface="Times New Roman"/>
              </a:rPr>
              <a:t>at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10" dirty="0">
                <a:latin typeface="Times New Roman"/>
                <a:cs typeface="Times New Roman"/>
              </a:rPr>
              <a:t>same </a:t>
            </a:r>
            <a:r>
              <a:rPr sz="2400" spc="-5" dirty="0">
                <a:latin typeface="Times New Roman"/>
                <a:cs typeface="Times New Roman"/>
              </a:rPr>
              <a:t>price </a:t>
            </a:r>
            <a:r>
              <a:rPr sz="2400" spc="-10" dirty="0">
                <a:latin typeface="Times New Roman"/>
                <a:cs typeface="Times New Roman"/>
              </a:rPr>
              <a:t>so </a:t>
            </a:r>
            <a:r>
              <a:rPr sz="2400" dirty="0">
                <a:latin typeface="Times New Roman"/>
                <a:cs typeface="Times New Roman"/>
              </a:rPr>
              <a:t>that </a:t>
            </a:r>
            <a:r>
              <a:rPr sz="2400" spc="-5" dirty="0">
                <a:latin typeface="Times New Roman"/>
                <a:cs typeface="Times New Roman"/>
              </a:rPr>
              <a:t>average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revenue </a:t>
            </a:r>
            <a:r>
              <a:rPr sz="2400" dirty="0">
                <a:latin typeface="Times New Roman"/>
                <a:cs typeface="Times New Roman"/>
              </a:rPr>
              <a:t>curve and </a:t>
            </a:r>
            <a:r>
              <a:rPr sz="2400" spc="-5" dirty="0">
                <a:latin typeface="Times New Roman"/>
                <a:cs typeface="Times New Roman"/>
              </a:rPr>
              <a:t>marginal </a:t>
            </a:r>
            <a:r>
              <a:rPr sz="2400" dirty="0">
                <a:latin typeface="Times New Roman"/>
                <a:cs typeface="Times New Roman"/>
              </a:rPr>
              <a:t>revenue </a:t>
            </a:r>
            <a:r>
              <a:rPr sz="2400" spc="-5" dirty="0">
                <a:latin typeface="Times New Roman"/>
                <a:cs typeface="Times New Roman"/>
              </a:rPr>
              <a:t>curve will </a:t>
            </a:r>
            <a:r>
              <a:rPr sz="2400" dirty="0">
                <a:latin typeface="Times New Roman"/>
                <a:cs typeface="Times New Roman"/>
              </a:rPr>
              <a:t>be one and a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same.</a:t>
            </a:r>
            <a:endParaRPr sz="2400">
              <a:latin typeface="Times New Roman"/>
              <a:cs typeface="Times New Roman"/>
            </a:endParaRPr>
          </a:p>
          <a:p>
            <a:pPr marL="354965" indent="-342900" algn="just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Avg.</a:t>
            </a:r>
            <a:r>
              <a:rPr sz="2400" spc="6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cost</a:t>
            </a:r>
            <a:r>
              <a:rPr sz="2400" spc="6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curve</a:t>
            </a:r>
            <a:r>
              <a:rPr sz="2400" spc="6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6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Marginal</a:t>
            </a:r>
            <a:r>
              <a:rPr sz="2400" spc="6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cost</a:t>
            </a:r>
            <a:r>
              <a:rPr sz="2400" spc="6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curve</a:t>
            </a:r>
            <a:r>
              <a:rPr sz="2400" spc="66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as</a:t>
            </a:r>
            <a:r>
              <a:rPr sz="2400" spc="6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usual</a:t>
            </a:r>
            <a:r>
              <a:rPr sz="2400" spc="6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found</a:t>
            </a:r>
            <a:endParaRPr sz="2400">
              <a:latin typeface="Times New Roman"/>
              <a:cs typeface="Times New Roman"/>
            </a:endParaRPr>
          </a:p>
          <a:p>
            <a:pPr marL="354965" algn="just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normally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“U”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shaped.</a:t>
            </a:r>
            <a:endParaRPr sz="24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short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run </a:t>
            </a:r>
            <a:r>
              <a:rPr sz="2400" spc="-5" dirty="0">
                <a:latin typeface="Times New Roman"/>
                <a:cs typeface="Times New Roman"/>
              </a:rPr>
              <a:t>there</a:t>
            </a:r>
            <a:r>
              <a:rPr sz="2400" dirty="0">
                <a:latin typeface="Times New Roman"/>
                <a:cs typeface="Times New Roman"/>
              </a:rPr>
              <a:t> are three </a:t>
            </a:r>
            <a:r>
              <a:rPr sz="2400" spc="-5" dirty="0">
                <a:latin typeface="Times New Roman"/>
                <a:cs typeface="Times New Roman"/>
              </a:rPr>
              <a:t>possibilities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below</a:t>
            </a:r>
            <a:r>
              <a:rPr sz="2400" dirty="0">
                <a:latin typeface="Times New Roman"/>
                <a:cs typeface="Times New Roman"/>
              </a:rPr>
              <a:t> to </a:t>
            </a:r>
            <a:r>
              <a:rPr sz="2400" spc="-5" dirty="0">
                <a:latin typeface="Times New Roman"/>
                <a:cs typeface="Times New Roman"/>
              </a:rPr>
              <a:t>earn </a:t>
            </a:r>
            <a:r>
              <a:rPr sz="2400" dirty="0">
                <a:latin typeface="Times New Roman"/>
                <a:cs typeface="Times New Roman"/>
              </a:rPr>
              <a:t> profit:</a:t>
            </a:r>
            <a:endParaRPr sz="2400">
              <a:latin typeface="Times New Roman"/>
              <a:cs typeface="Times New Roman"/>
            </a:endParaRPr>
          </a:p>
          <a:p>
            <a:pPr marL="927100" lvl="1" indent="-514350">
              <a:lnSpc>
                <a:spcPct val="100000"/>
              </a:lnSpc>
              <a:spcBef>
                <a:spcPts val="495"/>
              </a:spcBef>
              <a:buAutoNum type="romanLcPeriod"/>
              <a:tabLst>
                <a:tab pos="927100" algn="l"/>
                <a:tab pos="927735" algn="l"/>
              </a:tabLst>
            </a:pPr>
            <a:r>
              <a:rPr sz="2000" dirty="0">
                <a:latin typeface="Times New Roman"/>
                <a:cs typeface="Times New Roman"/>
              </a:rPr>
              <a:t>Super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Normal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Profit</a:t>
            </a:r>
            <a:endParaRPr sz="2000">
              <a:latin typeface="Times New Roman"/>
              <a:cs typeface="Times New Roman"/>
            </a:endParaRPr>
          </a:p>
          <a:p>
            <a:pPr marL="927100" lvl="1" indent="-514350">
              <a:lnSpc>
                <a:spcPct val="100000"/>
              </a:lnSpc>
              <a:spcBef>
                <a:spcPts val="480"/>
              </a:spcBef>
              <a:buAutoNum type="romanLcPeriod"/>
              <a:tabLst>
                <a:tab pos="927100" algn="l"/>
                <a:tab pos="927735" algn="l"/>
              </a:tabLst>
            </a:pPr>
            <a:r>
              <a:rPr sz="2000" dirty="0">
                <a:latin typeface="Times New Roman"/>
                <a:cs typeface="Times New Roman"/>
              </a:rPr>
              <a:t>Normal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Profit</a:t>
            </a:r>
            <a:endParaRPr sz="2000">
              <a:latin typeface="Times New Roman"/>
              <a:cs typeface="Times New Roman"/>
            </a:endParaRPr>
          </a:p>
          <a:p>
            <a:pPr marL="927100" lvl="1" indent="-514350">
              <a:lnSpc>
                <a:spcPct val="100000"/>
              </a:lnSpc>
              <a:spcBef>
                <a:spcPts val="480"/>
              </a:spcBef>
              <a:buAutoNum type="romanLcPeriod"/>
              <a:tabLst>
                <a:tab pos="927100" algn="l"/>
                <a:tab pos="927735" algn="l"/>
              </a:tabLst>
            </a:pPr>
            <a:r>
              <a:rPr sz="2000" dirty="0">
                <a:latin typeface="Times New Roman"/>
                <a:cs typeface="Times New Roman"/>
              </a:rPr>
              <a:t>Sub</a:t>
            </a:r>
            <a:r>
              <a:rPr sz="2000" spc="-4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Normal</a:t>
            </a:r>
            <a:r>
              <a:rPr sz="2000" spc="-3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Profit</a:t>
            </a:r>
            <a:endParaRPr sz="2000">
              <a:latin typeface="Times New Roman"/>
              <a:cs typeface="Times New Roman"/>
            </a:endParaRPr>
          </a:p>
          <a:p>
            <a:pPr marL="411480" marR="8255" indent="-399415" algn="just">
              <a:lnSpc>
                <a:spcPct val="100000"/>
              </a:lnSpc>
              <a:spcBef>
                <a:spcPts val="560"/>
              </a:spcBef>
              <a:buFont typeface="Wingdings"/>
              <a:buChar char=""/>
              <a:tabLst>
                <a:tab pos="412115" algn="l"/>
              </a:tabLst>
            </a:pPr>
            <a:r>
              <a:rPr sz="2400" spc="-5" dirty="0">
                <a:latin typeface="Times New Roman"/>
                <a:cs typeface="Times New Roman"/>
              </a:rPr>
              <a:t>After attaining the equilibrium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firm will not increase </a:t>
            </a:r>
            <a:r>
              <a:rPr sz="2400" spc="-15" dirty="0">
                <a:latin typeface="Times New Roman"/>
                <a:cs typeface="Times New Roman"/>
              </a:rPr>
              <a:t>or 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decrease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output.</a:t>
            </a:r>
            <a:endParaRPr sz="2400">
              <a:latin typeface="Times New Roman"/>
              <a:cs typeface="Times New Roman"/>
            </a:endParaRPr>
          </a:p>
          <a:p>
            <a:pPr marL="2318385">
              <a:lnSpc>
                <a:spcPct val="100000"/>
              </a:lnSpc>
              <a:spcBef>
                <a:spcPts val="580"/>
              </a:spcBef>
            </a:pP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Equilibrium</a:t>
            </a:r>
            <a:r>
              <a:rPr sz="2400" b="1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=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MR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=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MC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1219200"/>
            <a:ext cx="1951482" cy="7569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flipV="1">
            <a:off x="9372600" y="5715000"/>
            <a:ext cx="1295400" cy="228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0600" y="609600"/>
            <a:ext cx="7162800" cy="52578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1828800"/>
            <a:ext cx="1951482" cy="7569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8800" y="3962400"/>
            <a:ext cx="1752600" cy="15882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" y="762000"/>
            <a:ext cx="7239000" cy="4953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2438400"/>
            <a:ext cx="1951482" cy="7569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96400" y="5181600"/>
            <a:ext cx="304800" cy="902462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90600" y="685800"/>
            <a:ext cx="6629400" cy="48768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10588" y="0"/>
            <a:ext cx="6257925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Price</a:t>
            </a:r>
            <a:r>
              <a:rPr spc="-90" dirty="0"/>
              <a:t> </a:t>
            </a:r>
            <a:r>
              <a:rPr spc="-30" dirty="0"/>
              <a:t>determination</a:t>
            </a:r>
            <a:r>
              <a:rPr spc="-100" dirty="0"/>
              <a:t> </a:t>
            </a:r>
            <a:r>
              <a:rPr spc="-20" dirty="0"/>
              <a:t>under</a:t>
            </a:r>
            <a:r>
              <a:rPr spc="-90" dirty="0"/>
              <a:t> </a:t>
            </a:r>
            <a:r>
              <a:rPr spc="-25" dirty="0"/>
              <a:t>Perfect </a:t>
            </a:r>
            <a:r>
              <a:rPr spc="-825" dirty="0"/>
              <a:t> </a:t>
            </a:r>
            <a:r>
              <a:rPr spc="-30" dirty="0"/>
              <a:t>Competition</a:t>
            </a:r>
            <a:r>
              <a:rPr spc="-80" dirty="0"/>
              <a:t> </a:t>
            </a:r>
            <a:r>
              <a:rPr spc="-10" dirty="0"/>
              <a:t>for</a:t>
            </a:r>
          </a:p>
          <a:p>
            <a:pPr marL="104775" algn="ctr">
              <a:lnSpc>
                <a:spcPct val="100000"/>
              </a:lnSpc>
              <a:tabLst>
                <a:tab pos="1490980" algn="l"/>
              </a:tabLst>
            </a:pPr>
            <a:r>
              <a:rPr u="heavy" spc="-25" dirty="0">
                <a:uFill>
                  <a:solidFill>
                    <a:srgbClr val="000000"/>
                  </a:solidFill>
                </a:uFill>
              </a:rPr>
              <a:t>LONG	</a:t>
            </a:r>
            <a:r>
              <a:rPr u="heavy" spc="-30" dirty="0">
                <a:uFill>
                  <a:solidFill>
                    <a:srgbClr val="000000"/>
                  </a:solidFill>
                </a:uFill>
              </a:rPr>
              <a:t>RUN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93367" y="2023109"/>
            <a:ext cx="7531734" cy="404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7620" indent="-342900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Long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run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period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which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allows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change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each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every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factor.</a:t>
            </a:r>
            <a:endParaRPr sz="24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  <a:tab pos="1158875" algn="l"/>
                <a:tab pos="1793875" algn="l"/>
                <a:tab pos="2734310" algn="l"/>
                <a:tab pos="3760470" algn="l"/>
                <a:tab pos="5171440" algn="l"/>
                <a:tab pos="5621655" algn="l"/>
                <a:tab pos="6205220" algn="l"/>
                <a:tab pos="7279640" algn="l"/>
              </a:tabLst>
            </a:pPr>
            <a:r>
              <a:rPr sz="2400" spc="-5" dirty="0">
                <a:latin typeface="Times New Roman"/>
                <a:cs typeface="Times New Roman"/>
              </a:rPr>
              <a:t>Fir</a:t>
            </a:r>
            <a:r>
              <a:rPr sz="2400" dirty="0">
                <a:latin typeface="Times New Roman"/>
                <a:cs typeface="Times New Roman"/>
              </a:rPr>
              <a:t>m	can	adjust	supply	a</a:t>
            </a:r>
            <a:r>
              <a:rPr sz="2400" spc="-10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co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spc="-15" dirty="0">
                <a:latin typeface="Times New Roman"/>
                <a:cs typeface="Times New Roman"/>
              </a:rPr>
              <a:t>d</a:t>
            </a:r>
            <a:r>
              <a:rPr sz="2400" dirty="0">
                <a:latin typeface="Times New Roman"/>
                <a:cs typeface="Times New Roman"/>
              </a:rPr>
              <a:t>i</a:t>
            </a:r>
            <a:r>
              <a:rPr sz="2400" spc="-10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g	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o	the	</a:t>
            </a:r>
            <a:r>
              <a:rPr sz="2400" spc="-10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hange	</a:t>
            </a:r>
            <a:r>
              <a:rPr sz="2400" spc="5" dirty="0">
                <a:latin typeface="Times New Roman"/>
                <a:cs typeface="Times New Roman"/>
              </a:rPr>
              <a:t>in  </a:t>
            </a:r>
            <a:r>
              <a:rPr sz="2400" spc="-5" dirty="0">
                <a:latin typeface="Times New Roman"/>
                <a:cs typeface="Times New Roman"/>
              </a:rPr>
              <a:t>demand.</a:t>
            </a:r>
            <a:endParaRPr sz="2400">
              <a:latin typeface="Times New Roman"/>
              <a:cs typeface="Times New Roman"/>
            </a:endParaRPr>
          </a:p>
          <a:p>
            <a:pPr marL="355600" marR="6350" indent="-342900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355600" algn="l"/>
                <a:tab pos="972185" algn="l"/>
                <a:tab pos="1638935" algn="l"/>
                <a:tab pos="2306320" algn="l"/>
                <a:tab pos="3310890" algn="l"/>
                <a:tab pos="3825875" algn="l"/>
                <a:tab pos="4443095" algn="l"/>
                <a:tab pos="4838065" algn="l"/>
                <a:tab pos="5591175" algn="l"/>
                <a:tab pos="5987415" algn="l"/>
                <a:tab pos="7278370" algn="l"/>
              </a:tabLst>
            </a:pPr>
            <a:r>
              <a:rPr sz="2400" dirty="0">
                <a:latin typeface="Times New Roman"/>
                <a:cs typeface="Times New Roman"/>
              </a:rPr>
              <a:t>The	firm	</a:t>
            </a:r>
            <a:r>
              <a:rPr sz="2400" spc="-1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ay	c</a:t>
            </a:r>
            <a:r>
              <a:rPr sz="2400" spc="-10" dirty="0">
                <a:latin typeface="Times New Roman"/>
                <a:cs typeface="Times New Roman"/>
              </a:rPr>
              <a:t>h</a:t>
            </a:r>
            <a:r>
              <a:rPr sz="2400" dirty="0">
                <a:latin typeface="Times New Roman"/>
                <a:cs typeface="Times New Roman"/>
              </a:rPr>
              <a:t>ange	t</a:t>
            </a:r>
            <a:r>
              <a:rPr sz="2400" spc="-10" dirty="0">
                <a:latin typeface="Times New Roman"/>
                <a:cs typeface="Times New Roman"/>
              </a:rPr>
              <a:t>h</a:t>
            </a:r>
            <a:r>
              <a:rPr sz="2400" dirty="0">
                <a:latin typeface="Times New Roman"/>
                <a:cs typeface="Times New Roman"/>
              </a:rPr>
              <a:t>e	</a:t>
            </a:r>
            <a:r>
              <a:rPr sz="2400" spc="-5" dirty="0">
                <a:latin typeface="Times New Roman"/>
                <a:cs typeface="Times New Roman"/>
              </a:rPr>
              <a:t>size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5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r	scale	of	o</a:t>
            </a:r>
            <a:r>
              <a:rPr sz="2400" spc="-15" dirty="0">
                <a:latin typeface="Times New Roman"/>
                <a:cs typeface="Times New Roman"/>
              </a:rPr>
              <a:t>p</a:t>
            </a:r>
            <a:r>
              <a:rPr sz="2400" dirty="0">
                <a:latin typeface="Times New Roman"/>
                <a:cs typeface="Times New Roman"/>
              </a:rPr>
              <a:t>era</a:t>
            </a:r>
            <a:r>
              <a:rPr sz="2400" spc="-10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ion	</a:t>
            </a:r>
            <a:r>
              <a:rPr sz="2400" spc="5" dirty="0">
                <a:latin typeface="Times New Roman"/>
                <a:cs typeface="Times New Roman"/>
              </a:rPr>
              <a:t>to  </a:t>
            </a:r>
            <a:r>
              <a:rPr sz="2400" dirty="0">
                <a:latin typeface="Times New Roman"/>
                <a:cs typeface="Times New Roman"/>
              </a:rPr>
              <a:t>reduce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cost.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possible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some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firms </a:t>
            </a:r>
            <a:r>
              <a:rPr sz="2400" spc="-10" dirty="0">
                <a:latin typeface="Times New Roman"/>
                <a:cs typeface="Times New Roman"/>
              </a:rPr>
              <a:t>may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leave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market.</a:t>
            </a:r>
            <a:endParaRPr sz="2400">
              <a:latin typeface="Times New Roman"/>
              <a:cs typeface="Times New Roman"/>
            </a:endParaRPr>
          </a:p>
          <a:p>
            <a:pPr marL="355600" marR="6350" indent="-342900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As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result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supply</a:t>
            </a:r>
            <a:r>
              <a:rPr sz="2400" spc="1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becomes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perfectly</a:t>
            </a:r>
            <a:r>
              <a:rPr sz="2400" spc="1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elastic</a:t>
            </a:r>
            <a:r>
              <a:rPr sz="2400" spc="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therefore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supply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will </a:t>
            </a:r>
            <a:r>
              <a:rPr sz="2400" dirty="0">
                <a:latin typeface="Times New Roman"/>
                <a:cs typeface="Times New Roman"/>
              </a:rPr>
              <a:t>change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with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change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price.</a:t>
            </a:r>
            <a:endParaRPr sz="24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long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run </a:t>
            </a:r>
            <a:r>
              <a:rPr sz="2400" spc="-5" dirty="0">
                <a:latin typeface="Times New Roman"/>
                <a:cs typeface="Times New Roman"/>
              </a:rPr>
              <a:t>firm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will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earn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only</a:t>
            </a:r>
            <a:r>
              <a:rPr sz="24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NORMAL</a:t>
            </a:r>
            <a:r>
              <a:rPr sz="2400" b="1" u="heavy" spc="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PROFIT.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964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C</a:t>
            </a:r>
            <a:r>
              <a:rPr spc="-5" dirty="0"/>
              <a:t>o</a:t>
            </a:r>
            <a:r>
              <a:rPr spc="-40" dirty="0"/>
              <a:t>n</a:t>
            </a:r>
            <a:r>
              <a:rPr spc="-30" dirty="0"/>
              <a:t>t</a:t>
            </a:r>
            <a:r>
              <a:rPr dirty="0"/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22044" y="1808734"/>
            <a:ext cx="7530465" cy="1562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6350" indent="-342900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Price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will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be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fixed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by</a:t>
            </a:r>
            <a:r>
              <a:rPr sz="2400" spc="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industry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by</a:t>
            </a:r>
            <a:r>
              <a:rPr sz="2400" spc="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intersection</a:t>
            </a:r>
            <a:r>
              <a:rPr sz="2400" spc="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point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market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demand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 supply.</a:t>
            </a:r>
            <a:endParaRPr sz="24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  <a:tab pos="841375" algn="l"/>
                <a:tab pos="1362710" algn="l"/>
                <a:tab pos="2035175" algn="l"/>
                <a:tab pos="2827655" algn="l"/>
                <a:tab pos="3905250" algn="l"/>
                <a:tab pos="4731385" algn="l"/>
                <a:tab pos="5148580" algn="l"/>
                <a:tab pos="5651500" algn="l"/>
                <a:tab pos="6223635" algn="l"/>
                <a:tab pos="6760209" algn="l"/>
                <a:tab pos="7145655" algn="l"/>
              </a:tabLst>
            </a:pP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	the	firm	ea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spc="-5" dirty="0">
                <a:latin typeface="Times New Roman"/>
                <a:cs typeface="Times New Roman"/>
              </a:rPr>
              <a:t>ns</a:t>
            </a:r>
            <a:r>
              <a:rPr sz="2400" dirty="0">
                <a:latin typeface="Times New Roman"/>
                <a:cs typeface="Times New Roman"/>
              </a:rPr>
              <a:t>	Nor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al	profit	</a:t>
            </a:r>
            <a:r>
              <a:rPr sz="2400" spc="-15" dirty="0">
                <a:latin typeface="Times New Roman"/>
                <a:cs typeface="Times New Roman"/>
              </a:rPr>
              <a:t>s</a:t>
            </a:r>
            <a:r>
              <a:rPr sz="2400" spc="-5" dirty="0">
                <a:latin typeface="Times New Roman"/>
                <a:cs typeface="Times New Roman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0" dirty="0">
                <a:latin typeface="Times New Roman"/>
                <a:cs typeface="Times New Roman"/>
              </a:rPr>
              <a:t>w</a:t>
            </a:r>
            <a:r>
              <a:rPr sz="2400" spc="-5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	can	</a:t>
            </a:r>
            <a:r>
              <a:rPr sz="2400" spc="-5" dirty="0">
                <a:latin typeface="Times New Roman"/>
                <a:cs typeface="Times New Roman"/>
              </a:rPr>
              <a:t>see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n	t</a:t>
            </a:r>
            <a:r>
              <a:rPr sz="2400" spc="-10" dirty="0">
                <a:latin typeface="Times New Roman"/>
                <a:cs typeface="Times New Roman"/>
              </a:rPr>
              <a:t>h</a:t>
            </a:r>
            <a:r>
              <a:rPr sz="2400" dirty="0">
                <a:latin typeface="Times New Roman"/>
                <a:cs typeface="Times New Roman"/>
              </a:rPr>
              <a:t>e  diagram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</a:t>
            </a:r>
            <a:r>
              <a:rPr sz="2400" spc="-5" dirty="0">
                <a:latin typeface="Times New Roman"/>
                <a:cs typeface="Times New Roman"/>
              </a:rPr>
              <a:t> AC.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42616" y="3483864"/>
            <a:ext cx="4858511" cy="3140964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964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C</a:t>
            </a:r>
            <a:r>
              <a:rPr spc="-5" dirty="0"/>
              <a:t>o</a:t>
            </a:r>
            <a:r>
              <a:rPr spc="-40" dirty="0"/>
              <a:t>n</a:t>
            </a:r>
            <a:r>
              <a:rPr spc="-30" dirty="0"/>
              <a:t>t</a:t>
            </a:r>
            <a:r>
              <a:rPr dirty="0"/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22044" y="1808734"/>
            <a:ext cx="7531734" cy="4635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Now</a:t>
            </a:r>
            <a:r>
              <a:rPr sz="2400" dirty="0">
                <a:latin typeface="Times New Roman"/>
                <a:cs typeface="Times New Roman"/>
              </a:rPr>
              <a:t> suppose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that</a:t>
            </a:r>
            <a:r>
              <a:rPr sz="2400" dirty="0">
                <a:latin typeface="Times New Roman"/>
                <a:cs typeface="Times New Roman"/>
              </a:rPr>
              <a:t> the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price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fixed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at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OP2</a:t>
            </a:r>
            <a:r>
              <a:rPr sz="2400" dirty="0">
                <a:latin typeface="Times New Roman"/>
                <a:cs typeface="Times New Roman"/>
              </a:rPr>
              <a:t> than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revenue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will</a:t>
            </a:r>
            <a:r>
              <a:rPr sz="2400" dirty="0">
                <a:latin typeface="Times New Roman"/>
                <a:cs typeface="Times New Roman"/>
              </a:rPr>
              <a:t> increase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and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this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will</a:t>
            </a:r>
            <a:r>
              <a:rPr sz="2400" dirty="0">
                <a:latin typeface="Times New Roman"/>
                <a:cs typeface="Times New Roman"/>
              </a:rPr>
              <a:t> give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super</a:t>
            </a:r>
            <a:r>
              <a:rPr sz="2400" spc="6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normal </a:t>
            </a:r>
            <a:r>
              <a:rPr sz="2400" dirty="0">
                <a:latin typeface="Times New Roman"/>
                <a:cs typeface="Times New Roman"/>
              </a:rPr>
              <a:t> profit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due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super normal profit </a:t>
            </a:r>
            <a:r>
              <a:rPr sz="2400" dirty="0">
                <a:latin typeface="Times New Roman"/>
                <a:cs typeface="Times New Roman"/>
              </a:rPr>
              <a:t>of the </a:t>
            </a:r>
            <a:r>
              <a:rPr sz="2400" spc="-5" dirty="0">
                <a:latin typeface="Times New Roman"/>
                <a:cs typeface="Times New Roman"/>
              </a:rPr>
              <a:t>existing </a:t>
            </a:r>
            <a:r>
              <a:rPr sz="2400" dirty="0">
                <a:latin typeface="Times New Roman"/>
                <a:cs typeface="Times New Roman"/>
              </a:rPr>
              <a:t>firm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other</a:t>
            </a:r>
            <a:r>
              <a:rPr sz="2400" spc="3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entrepreneurs</a:t>
            </a:r>
            <a:r>
              <a:rPr sz="2400" spc="3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will</a:t>
            </a:r>
            <a:r>
              <a:rPr sz="2400" spc="3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also</a:t>
            </a:r>
            <a:r>
              <a:rPr sz="2400" spc="32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get</a:t>
            </a:r>
            <a:r>
              <a:rPr sz="2400" spc="3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interested</a:t>
            </a:r>
            <a:r>
              <a:rPr sz="2400" spc="3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3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enter</a:t>
            </a:r>
            <a:r>
              <a:rPr sz="2400" spc="3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3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market.</a:t>
            </a:r>
            <a:endParaRPr sz="2400">
              <a:latin typeface="Times New Roman"/>
              <a:cs typeface="Times New Roman"/>
            </a:endParaRPr>
          </a:p>
          <a:p>
            <a:pPr marL="354965" marR="7620" indent="-342900" algn="just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At </a:t>
            </a:r>
            <a:r>
              <a:rPr sz="2400" dirty="0">
                <a:latin typeface="Times New Roman"/>
                <a:cs typeface="Times New Roman"/>
              </a:rPr>
              <a:t>the same </a:t>
            </a:r>
            <a:r>
              <a:rPr sz="2400" spc="-10" dirty="0">
                <a:latin typeface="Times New Roman"/>
                <a:cs typeface="Times New Roman"/>
              </a:rPr>
              <a:t>time </a:t>
            </a:r>
            <a:r>
              <a:rPr sz="2400" spc="-5" dirty="0">
                <a:latin typeface="Times New Roman"/>
                <a:cs typeface="Times New Roman"/>
              </a:rPr>
              <a:t>new firms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will </a:t>
            </a:r>
            <a:r>
              <a:rPr sz="2400" dirty="0">
                <a:latin typeface="Times New Roman"/>
                <a:cs typeface="Times New Roman"/>
              </a:rPr>
              <a:t>start </a:t>
            </a:r>
            <a:r>
              <a:rPr sz="2400" spc="-5" dirty="0">
                <a:latin typeface="Times New Roman"/>
                <a:cs typeface="Times New Roman"/>
              </a:rPr>
              <a:t>producing same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commodities.</a:t>
            </a:r>
            <a:endParaRPr sz="2400">
              <a:latin typeface="Times New Roman"/>
              <a:cs typeface="Times New Roman"/>
            </a:endParaRPr>
          </a:p>
          <a:p>
            <a:pPr marL="354965" marR="6350" indent="-342900" algn="just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As</a:t>
            </a:r>
            <a:r>
              <a:rPr sz="2400" dirty="0">
                <a:latin typeface="Times New Roman"/>
                <a:cs typeface="Times New Roman"/>
              </a:rPr>
              <a:t> a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result</a:t>
            </a:r>
            <a:r>
              <a:rPr sz="2400" dirty="0">
                <a:latin typeface="Times New Roman"/>
                <a:cs typeface="Times New Roman"/>
              </a:rPr>
              <a:t> supply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will</a:t>
            </a:r>
            <a:r>
              <a:rPr sz="2400" dirty="0">
                <a:latin typeface="Times New Roman"/>
                <a:cs typeface="Times New Roman"/>
              </a:rPr>
              <a:t> get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increased</a:t>
            </a:r>
            <a:r>
              <a:rPr sz="2400" dirty="0">
                <a:latin typeface="Times New Roman"/>
                <a:cs typeface="Times New Roman"/>
              </a:rPr>
              <a:t> while</a:t>
            </a:r>
            <a:r>
              <a:rPr sz="2400" spc="6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demand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remains constant so price will </a:t>
            </a:r>
            <a:r>
              <a:rPr sz="2400" dirty="0">
                <a:latin typeface="Times New Roman"/>
                <a:cs typeface="Times New Roman"/>
              </a:rPr>
              <a:t>be reduced </a:t>
            </a:r>
            <a:r>
              <a:rPr sz="2400" spc="-5" dirty="0">
                <a:latin typeface="Times New Roman"/>
                <a:cs typeface="Times New Roman"/>
              </a:rPr>
              <a:t>from OP2 </a:t>
            </a:r>
            <a:r>
              <a:rPr sz="2400" spc="5" dirty="0">
                <a:latin typeface="Times New Roman"/>
                <a:cs typeface="Times New Roman"/>
              </a:rPr>
              <a:t>to 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OP1.</a:t>
            </a:r>
            <a:endParaRPr sz="24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Thus </a:t>
            </a:r>
            <a:r>
              <a:rPr sz="2400" spc="-5" dirty="0">
                <a:latin typeface="Times New Roman"/>
                <a:cs typeface="Times New Roman"/>
              </a:rPr>
              <a:t>firms </a:t>
            </a:r>
            <a:r>
              <a:rPr sz="2400" dirty="0">
                <a:latin typeface="Times New Roman"/>
                <a:cs typeface="Times New Roman"/>
              </a:rPr>
              <a:t>in short run </a:t>
            </a:r>
            <a:r>
              <a:rPr sz="2400" spc="-5" dirty="0">
                <a:latin typeface="Times New Roman"/>
                <a:cs typeface="Times New Roman"/>
              </a:rPr>
              <a:t>earning supernormal profit will </a:t>
            </a:r>
            <a:r>
              <a:rPr sz="2400" dirty="0">
                <a:latin typeface="Times New Roman"/>
                <a:cs typeface="Times New Roman"/>
              </a:rPr>
              <a:t> start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earning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normal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profit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long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run.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643121" y="384428"/>
            <a:ext cx="277558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Basic</a:t>
            </a:r>
            <a:r>
              <a:rPr spc="-140" dirty="0"/>
              <a:t> </a:t>
            </a:r>
            <a:r>
              <a:rPr spc="-30" dirty="0"/>
              <a:t>Concepts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22044" y="1808734"/>
            <a:ext cx="5033010" cy="3464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10" dirty="0">
                <a:latin typeface="Times New Roman"/>
                <a:cs typeface="Times New Roman"/>
              </a:rPr>
              <a:t>What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Market?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Elements</a:t>
            </a:r>
            <a:r>
              <a:rPr sz="2400" b="1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2400" b="1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Market:</a:t>
            </a:r>
            <a:endParaRPr sz="240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spcBef>
                <a:spcPts val="580"/>
              </a:spcBef>
              <a:buFont typeface="Wingdings"/>
              <a:buChar char="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Buyers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&amp;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Sellers</a:t>
            </a:r>
            <a:endParaRPr sz="240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spcBef>
                <a:spcPts val="575"/>
              </a:spcBef>
              <a:buFont typeface="Wingdings"/>
              <a:buChar char="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Goods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&amp;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Service</a:t>
            </a:r>
            <a:endParaRPr sz="240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spcBef>
                <a:spcPts val="575"/>
              </a:spcBef>
              <a:buFont typeface="Wingdings"/>
              <a:buChar char="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Price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product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service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time</a:t>
            </a:r>
            <a:endParaRPr sz="240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spcBef>
                <a:spcPts val="580"/>
              </a:spcBef>
              <a:buFont typeface="Wingdings"/>
              <a:buChar char="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Knowledge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about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market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condition</a:t>
            </a:r>
            <a:endParaRPr sz="240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spcBef>
                <a:spcPts val="575"/>
              </a:spcBef>
              <a:buFont typeface="Wingdings"/>
              <a:buChar char="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Bargaining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price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964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C</a:t>
            </a:r>
            <a:r>
              <a:rPr spc="-5" dirty="0"/>
              <a:t>o</a:t>
            </a:r>
            <a:r>
              <a:rPr spc="-40" dirty="0"/>
              <a:t>n</a:t>
            </a:r>
            <a:r>
              <a:rPr spc="-30" dirty="0"/>
              <a:t>t</a:t>
            </a:r>
            <a:r>
              <a:rPr dirty="0"/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22044" y="1808734"/>
            <a:ext cx="7530465" cy="3976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This</a:t>
            </a:r>
            <a:r>
              <a:rPr sz="2400" spc="1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happens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only</a:t>
            </a:r>
            <a:r>
              <a:rPr sz="2400" spc="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1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long</a:t>
            </a:r>
            <a:r>
              <a:rPr sz="2400" spc="1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run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because</a:t>
            </a:r>
            <a:r>
              <a:rPr sz="2400" spc="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short</a:t>
            </a:r>
            <a:r>
              <a:rPr sz="2400" spc="1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run</a:t>
            </a:r>
            <a:r>
              <a:rPr sz="2400" spc="1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neww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entry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 not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possible.</a:t>
            </a:r>
            <a:endParaRPr sz="2400">
              <a:latin typeface="Times New Roman"/>
              <a:cs typeface="Times New Roman"/>
            </a:endParaRPr>
          </a:p>
          <a:p>
            <a:pPr marL="354965" marR="6985" indent="-342900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  <a:tab pos="1103630" algn="l"/>
                <a:tab pos="2244090" algn="l"/>
                <a:tab pos="2772410" algn="l"/>
                <a:tab pos="3534410" algn="l"/>
                <a:tab pos="3894454" algn="l"/>
                <a:tab pos="4676140" algn="l"/>
                <a:tab pos="5049520" algn="l"/>
                <a:tab pos="5748020" algn="l"/>
                <a:tab pos="6344285" algn="l"/>
                <a:tab pos="7142480" algn="l"/>
              </a:tabLst>
            </a:pPr>
            <a:r>
              <a:rPr sz="2400" spc="-5" dirty="0">
                <a:latin typeface="Times New Roman"/>
                <a:cs typeface="Times New Roman"/>
              </a:rPr>
              <a:t>Now</a:t>
            </a:r>
            <a:r>
              <a:rPr sz="2400" dirty="0">
                <a:latin typeface="Times New Roman"/>
                <a:cs typeface="Times New Roman"/>
              </a:rPr>
              <a:t>	supp</a:t>
            </a:r>
            <a:r>
              <a:rPr sz="2400" spc="10" dirty="0">
                <a:latin typeface="Times New Roman"/>
                <a:cs typeface="Times New Roman"/>
              </a:rPr>
              <a:t>o</a:t>
            </a:r>
            <a:r>
              <a:rPr sz="2400" spc="-5" dirty="0">
                <a:latin typeface="Times New Roman"/>
                <a:cs typeface="Times New Roman"/>
              </a:rPr>
              <a:t>se</a:t>
            </a:r>
            <a:r>
              <a:rPr sz="2400" dirty="0">
                <a:latin typeface="Times New Roman"/>
                <a:cs typeface="Times New Roman"/>
              </a:rPr>
              <a:t>	the	pr</a:t>
            </a:r>
            <a:r>
              <a:rPr sz="2400" spc="-1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ce	i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	fixed	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t	O</a:t>
            </a:r>
            <a:r>
              <a:rPr sz="2400" spc="-10" dirty="0">
                <a:latin typeface="Times New Roman"/>
                <a:cs typeface="Times New Roman"/>
              </a:rPr>
              <a:t>P</a:t>
            </a:r>
            <a:r>
              <a:rPr sz="2400" dirty="0">
                <a:latin typeface="Times New Roman"/>
                <a:cs typeface="Times New Roman"/>
              </a:rPr>
              <a:t>3	and	f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r</a:t>
            </a:r>
            <a:r>
              <a:rPr sz="2400" spc="-15" dirty="0">
                <a:latin typeface="Times New Roman"/>
                <a:cs typeface="Times New Roman"/>
              </a:rPr>
              <a:t>m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	are  earning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subnormal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profit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short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run.</a:t>
            </a:r>
            <a:endParaRPr sz="2400">
              <a:latin typeface="Times New Roman"/>
              <a:cs typeface="Times New Roman"/>
            </a:endParaRPr>
          </a:p>
          <a:p>
            <a:pPr marL="354965" marR="6350" indent="-342900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355600" algn="l"/>
                <a:tab pos="835025" algn="l"/>
                <a:tab pos="1382395" algn="l"/>
                <a:tab pos="2183130" algn="l"/>
                <a:tab pos="2973705" algn="l"/>
                <a:tab pos="3789045" algn="l"/>
                <a:tab pos="4607560" algn="l"/>
                <a:tab pos="5306060" algn="l"/>
                <a:tab pos="6123305" algn="l"/>
                <a:tab pos="6671945" algn="l"/>
              </a:tabLst>
            </a:pP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spc="-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	the	sa</a:t>
            </a:r>
            <a:r>
              <a:rPr sz="2400" spc="-1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e	ti</a:t>
            </a:r>
            <a:r>
              <a:rPr sz="2400" spc="-2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e,	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spc="-15" dirty="0">
                <a:latin typeface="Times New Roman"/>
                <a:cs typeface="Times New Roman"/>
              </a:rPr>
              <a:t>o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e	fi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ay	le</a:t>
            </a:r>
            <a:r>
              <a:rPr sz="2400" spc="5" dirty="0">
                <a:latin typeface="Times New Roman"/>
                <a:cs typeface="Times New Roman"/>
              </a:rPr>
              <a:t>a</a:t>
            </a:r>
            <a:r>
              <a:rPr sz="2400" spc="-15" dirty="0">
                <a:latin typeface="Times New Roman"/>
                <a:cs typeface="Times New Roman"/>
              </a:rPr>
              <a:t>v</a:t>
            </a:r>
            <a:r>
              <a:rPr sz="2400" dirty="0">
                <a:latin typeface="Times New Roman"/>
                <a:cs typeface="Times New Roman"/>
              </a:rPr>
              <a:t>e	the	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arket  because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subnormal </a:t>
            </a:r>
            <a:r>
              <a:rPr sz="2400" dirty="0">
                <a:latin typeface="Times New Roman"/>
                <a:cs typeface="Times New Roman"/>
              </a:rPr>
              <a:t>profit.</a:t>
            </a:r>
            <a:endParaRPr sz="240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This</a:t>
            </a:r>
            <a:r>
              <a:rPr sz="2400" spc="10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will</a:t>
            </a:r>
            <a:r>
              <a:rPr sz="2400" spc="1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resulted</a:t>
            </a:r>
            <a:r>
              <a:rPr sz="2400" spc="1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10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supply</a:t>
            </a:r>
            <a:r>
              <a:rPr sz="2400" spc="10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decrease</a:t>
            </a:r>
            <a:r>
              <a:rPr sz="2400" spc="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10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demand</a:t>
            </a:r>
            <a:r>
              <a:rPr sz="2400" spc="1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remains</a:t>
            </a:r>
            <a:endParaRPr sz="24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constant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354965" marR="7620" indent="-342900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This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situation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will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lead</a:t>
            </a:r>
            <a:r>
              <a:rPr sz="2400" spc="1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to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increase</a:t>
            </a:r>
            <a:r>
              <a:rPr sz="2400" spc="1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price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from</a:t>
            </a:r>
            <a:r>
              <a:rPr sz="2400" spc="1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OP3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OP1.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91816" y="18999"/>
            <a:ext cx="4891405" cy="2220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78560" marR="5080" indent="-1166495">
              <a:lnSpc>
                <a:spcPct val="100000"/>
              </a:lnSpc>
              <a:spcBef>
                <a:spcPts val="100"/>
              </a:spcBef>
              <a:tabLst>
                <a:tab pos="2775585" algn="l"/>
              </a:tabLst>
            </a:pPr>
            <a:r>
              <a:rPr spc="-20" dirty="0"/>
              <a:t>Price</a:t>
            </a:r>
            <a:r>
              <a:rPr spc="-114" dirty="0"/>
              <a:t> </a:t>
            </a:r>
            <a:r>
              <a:rPr spc="-30" dirty="0"/>
              <a:t>determination</a:t>
            </a:r>
            <a:r>
              <a:rPr spc="-114" dirty="0"/>
              <a:t> </a:t>
            </a:r>
            <a:r>
              <a:rPr spc="-25" dirty="0"/>
              <a:t>under </a:t>
            </a:r>
            <a:r>
              <a:rPr spc="-825" dirty="0"/>
              <a:t> </a:t>
            </a:r>
            <a:r>
              <a:rPr spc="-30" dirty="0"/>
              <a:t>Monopoly </a:t>
            </a:r>
            <a:r>
              <a:rPr spc="-10" dirty="0"/>
              <a:t>for </a:t>
            </a:r>
            <a:r>
              <a:rPr spc="-5" dirty="0"/>
              <a:t> </a:t>
            </a:r>
            <a:r>
              <a:rPr u="heavy" spc="-35" dirty="0">
                <a:uFill>
                  <a:solidFill>
                    <a:srgbClr val="000000"/>
                  </a:solidFill>
                </a:uFill>
              </a:rPr>
              <a:t>SHORT	</a:t>
            </a:r>
            <a:r>
              <a:rPr u="heavy" spc="-30" dirty="0">
                <a:uFill>
                  <a:solidFill>
                    <a:srgbClr val="000000"/>
                  </a:solidFill>
                </a:uFill>
              </a:rPr>
              <a:t>RUN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22044" y="2388298"/>
            <a:ext cx="5502275" cy="222123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68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Only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one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firm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producing..</a:t>
            </a:r>
            <a:endParaRPr sz="240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No</a:t>
            </a:r>
            <a:r>
              <a:rPr sz="2400" dirty="0">
                <a:latin typeface="Times New Roman"/>
                <a:cs typeface="Times New Roman"/>
              </a:rPr>
              <a:t> other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seller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enter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market</a:t>
            </a:r>
            <a:endParaRPr sz="240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Firm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Industry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will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same.</a:t>
            </a:r>
            <a:endParaRPr sz="240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Monopolist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price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maker.</a:t>
            </a:r>
            <a:endParaRPr sz="240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E.g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Indian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Railway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964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C</a:t>
            </a:r>
            <a:r>
              <a:rPr spc="-5" dirty="0"/>
              <a:t>o</a:t>
            </a:r>
            <a:r>
              <a:rPr spc="-40" dirty="0"/>
              <a:t>n</a:t>
            </a:r>
            <a:r>
              <a:rPr spc="-30" dirty="0"/>
              <a:t>t</a:t>
            </a:r>
            <a:r>
              <a:rPr dirty="0"/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22044" y="1808734"/>
            <a:ext cx="5214620" cy="3464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Features</a:t>
            </a:r>
            <a:r>
              <a:rPr sz="2400" b="1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2400" b="1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Monopoly</a:t>
            </a:r>
            <a:r>
              <a:rPr sz="2400" b="1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"/>
            </a:pPr>
            <a:endParaRPr sz="3500">
              <a:latin typeface="Times New Roman"/>
              <a:cs typeface="Times New Roman"/>
            </a:endParaRPr>
          </a:p>
          <a:p>
            <a:pPr marL="926465" lvl="1" indent="-457834">
              <a:lnSpc>
                <a:spcPct val="100000"/>
              </a:lnSpc>
              <a:buAutoNum type="arabicPeriod"/>
              <a:tabLst>
                <a:tab pos="926465" algn="l"/>
                <a:tab pos="927100" algn="l"/>
              </a:tabLst>
            </a:pPr>
            <a:r>
              <a:rPr sz="2400" spc="-5" dirty="0">
                <a:latin typeface="Times New Roman"/>
                <a:cs typeface="Times New Roman"/>
              </a:rPr>
              <a:t>Only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one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seller</a:t>
            </a:r>
            <a:endParaRPr sz="2400">
              <a:latin typeface="Times New Roman"/>
              <a:cs typeface="Times New Roman"/>
            </a:endParaRPr>
          </a:p>
          <a:p>
            <a:pPr marL="926465" lvl="1" indent="-457834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sz="2400" dirty="0">
                <a:latin typeface="Times New Roman"/>
                <a:cs typeface="Times New Roman"/>
              </a:rPr>
              <a:t>Large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no.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buyer</a:t>
            </a:r>
            <a:endParaRPr sz="2400">
              <a:latin typeface="Times New Roman"/>
              <a:cs typeface="Times New Roman"/>
            </a:endParaRPr>
          </a:p>
          <a:p>
            <a:pPr marL="926465" lvl="1" indent="-457834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sz="2400" spc="-5" dirty="0">
                <a:latin typeface="Times New Roman"/>
                <a:cs typeface="Times New Roman"/>
              </a:rPr>
              <a:t>No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close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substitute</a:t>
            </a:r>
            <a:endParaRPr sz="2400">
              <a:latin typeface="Times New Roman"/>
              <a:cs typeface="Times New Roman"/>
            </a:endParaRPr>
          </a:p>
          <a:p>
            <a:pPr marL="926465" lvl="1" indent="-457834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sz="2400" spc="-5" dirty="0">
                <a:latin typeface="Times New Roman"/>
                <a:cs typeface="Times New Roman"/>
              </a:rPr>
              <a:t>No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new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entry</a:t>
            </a:r>
            <a:endParaRPr sz="2400">
              <a:latin typeface="Times New Roman"/>
              <a:cs typeface="Times New Roman"/>
            </a:endParaRPr>
          </a:p>
          <a:p>
            <a:pPr marL="926465" lvl="1" indent="-457834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sz="2400" dirty="0">
                <a:latin typeface="Times New Roman"/>
                <a:cs typeface="Times New Roman"/>
              </a:rPr>
              <a:t>Monopolist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price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maker</a:t>
            </a:r>
            <a:endParaRPr sz="2400">
              <a:latin typeface="Times New Roman"/>
              <a:cs typeface="Times New Roman"/>
            </a:endParaRPr>
          </a:p>
          <a:p>
            <a:pPr marL="926465" lvl="1" indent="-457834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926465" algn="l"/>
                <a:tab pos="927100" algn="l"/>
              </a:tabLst>
            </a:pPr>
            <a:r>
              <a:rPr sz="2400" spc="-5" dirty="0">
                <a:latin typeface="Times New Roman"/>
                <a:cs typeface="Times New Roman"/>
              </a:rPr>
              <a:t>Downward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slopping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demand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curve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964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C</a:t>
            </a:r>
            <a:r>
              <a:rPr spc="-5" dirty="0"/>
              <a:t>o</a:t>
            </a:r>
            <a:r>
              <a:rPr spc="-40" dirty="0"/>
              <a:t>n</a:t>
            </a:r>
            <a:r>
              <a:rPr spc="-30" dirty="0"/>
              <a:t>t</a:t>
            </a:r>
            <a:r>
              <a:rPr dirty="0"/>
              <a:t>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185545" indent="-342900">
              <a:lnSpc>
                <a:spcPct val="100000"/>
              </a:lnSpc>
              <a:spcBef>
                <a:spcPts val="675"/>
              </a:spcBef>
              <a:buFont typeface="Wingdings"/>
              <a:buChar char=""/>
              <a:tabLst>
                <a:tab pos="1186815" algn="l"/>
              </a:tabLst>
            </a:pPr>
            <a:r>
              <a:rPr dirty="0"/>
              <a:t>Short</a:t>
            </a:r>
            <a:r>
              <a:rPr spc="-15" dirty="0"/>
              <a:t> </a:t>
            </a:r>
            <a:r>
              <a:rPr dirty="0"/>
              <a:t>run</a:t>
            </a:r>
            <a:r>
              <a:rPr spc="-10" dirty="0"/>
              <a:t> </a:t>
            </a:r>
            <a:r>
              <a:rPr dirty="0"/>
              <a:t>period</a:t>
            </a:r>
            <a:r>
              <a:rPr spc="-25" dirty="0"/>
              <a:t> </a:t>
            </a:r>
            <a:r>
              <a:rPr dirty="0"/>
              <a:t>allows</a:t>
            </a:r>
            <a:r>
              <a:rPr spc="-20" dirty="0"/>
              <a:t> </a:t>
            </a:r>
            <a:r>
              <a:rPr dirty="0"/>
              <a:t>change</a:t>
            </a:r>
            <a:r>
              <a:rPr spc="-15" dirty="0"/>
              <a:t> </a:t>
            </a:r>
            <a:r>
              <a:rPr dirty="0"/>
              <a:t>in</a:t>
            </a:r>
            <a:r>
              <a:rPr spc="-25" dirty="0"/>
              <a:t> </a:t>
            </a:r>
            <a:r>
              <a:rPr dirty="0"/>
              <a:t>variable</a:t>
            </a:r>
            <a:r>
              <a:rPr spc="-40" dirty="0"/>
              <a:t> </a:t>
            </a:r>
            <a:r>
              <a:rPr dirty="0"/>
              <a:t>factors</a:t>
            </a:r>
            <a:r>
              <a:rPr spc="-5" dirty="0"/>
              <a:t> </a:t>
            </a:r>
            <a:r>
              <a:rPr dirty="0"/>
              <a:t>only.</a:t>
            </a:r>
          </a:p>
          <a:p>
            <a:pPr marL="1185545" marR="5715" indent="-342900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1186815" algn="l"/>
              </a:tabLst>
            </a:pPr>
            <a:r>
              <a:rPr dirty="0"/>
              <a:t>In</a:t>
            </a:r>
            <a:r>
              <a:rPr spc="270" dirty="0"/>
              <a:t> </a:t>
            </a:r>
            <a:r>
              <a:rPr dirty="0"/>
              <a:t>Monopoly</a:t>
            </a:r>
            <a:r>
              <a:rPr spc="265" dirty="0"/>
              <a:t> </a:t>
            </a:r>
            <a:r>
              <a:rPr dirty="0"/>
              <a:t>the</a:t>
            </a:r>
            <a:r>
              <a:rPr spc="270" dirty="0"/>
              <a:t> </a:t>
            </a:r>
            <a:r>
              <a:rPr dirty="0"/>
              <a:t>firm</a:t>
            </a:r>
            <a:r>
              <a:rPr spc="254" dirty="0"/>
              <a:t> </a:t>
            </a:r>
            <a:r>
              <a:rPr spc="-5" dirty="0"/>
              <a:t>will</a:t>
            </a:r>
            <a:r>
              <a:rPr spc="275" dirty="0"/>
              <a:t> </a:t>
            </a:r>
            <a:r>
              <a:rPr spc="-5" dirty="0"/>
              <a:t>achieve</a:t>
            </a:r>
            <a:r>
              <a:rPr spc="254" dirty="0"/>
              <a:t> </a:t>
            </a:r>
            <a:r>
              <a:rPr spc="-5" dirty="0"/>
              <a:t>its</a:t>
            </a:r>
            <a:r>
              <a:rPr spc="270" dirty="0"/>
              <a:t> </a:t>
            </a:r>
            <a:r>
              <a:rPr spc="-5" dirty="0"/>
              <a:t>equilibrium</a:t>
            </a:r>
            <a:r>
              <a:rPr spc="265" dirty="0"/>
              <a:t> </a:t>
            </a:r>
            <a:r>
              <a:rPr dirty="0"/>
              <a:t>where </a:t>
            </a:r>
            <a:r>
              <a:rPr spc="-585" dirty="0"/>
              <a:t> </a:t>
            </a:r>
            <a:r>
              <a:rPr spc="-5" dirty="0"/>
              <a:t>MR</a:t>
            </a:r>
            <a:r>
              <a:rPr spc="-10" dirty="0"/>
              <a:t> </a:t>
            </a:r>
            <a:r>
              <a:rPr dirty="0"/>
              <a:t>= </a:t>
            </a:r>
            <a:r>
              <a:rPr spc="-5" dirty="0"/>
              <a:t>MC</a:t>
            </a:r>
          </a:p>
          <a:p>
            <a:pPr marL="1185545" marR="8255" indent="-342900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1262380" algn="l"/>
                <a:tab pos="1263015" algn="l"/>
              </a:tabLst>
            </a:pPr>
            <a:r>
              <a:rPr dirty="0"/>
              <a:t>	In</a:t>
            </a:r>
            <a:r>
              <a:rPr spc="185" dirty="0"/>
              <a:t> </a:t>
            </a:r>
            <a:r>
              <a:rPr dirty="0"/>
              <a:t>short</a:t>
            </a:r>
            <a:r>
              <a:rPr spc="190" dirty="0"/>
              <a:t> </a:t>
            </a:r>
            <a:r>
              <a:rPr dirty="0"/>
              <a:t>run</a:t>
            </a:r>
            <a:r>
              <a:rPr spc="185" dirty="0"/>
              <a:t> </a:t>
            </a:r>
            <a:r>
              <a:rPr dirty="0"/>
              <a:t>there</a:t>
            </a:r>
            <a:r>
              <a:rPr spc="185" dirty="0"/>
              <a:t> </a:t>
            </a:r>
            <a:r>
              <a:rPr dirty="0"/>
              <a:t>are</a:t>
            </a:r>
            <a:r>
              <a:rPr spc="190" dirty="0"/>
              <a:t> </a:t>
            </a:r>
            <a:r>
              <a:rPr spc="-5" dirty="0"/>
              <a:t>three</a:t>
            </a:r>
            <a:r>
              <a:rPr spc="195" dirty="0"/>
              <a:t> </a:t>
            </a:r>
            <a:r>
              <a:rPr spc="-5" dirty="0"/>
              <a:t>possibilities</a:t>
            </a:r>
            <a:r>
              <a:rPr spc="204" dirty="0"/>
              <a:t> </a:t>
            </a:r>
            <a:r>
              <a:rPr spc="-5" dirty="0"/>
              <a:t>as</a:t>
            </a:r>
            <a:r>
              <a:rPr spc="185" dirty="0"/>
              <a:t> </a:t>
            </a:r>
            <a:r>
              <a:rPr spc="-5" dirty="0"/>
              <a:t>below</a:t>
            </a:r>
            <a:r>
              <a:rPr spc="180" dirty="0"/>
              <a:t> </a:t>
            </a:r>
            <a:r>
              <a:rPr dirty="0"/>
              <a:t>to</a:t>
            </a:r>
            <a:r>
              <a:rPr spc="185" dirty="0"/>
              <a:t> </a:t>
            </a:r>
            <a:r>
              <a:rPr dirty="0"/>
              <a:t>earn </a:t>
            </a:r>
            <a:r>
              <a:rPr spc="-585" dirty="0"/>
              <a:t> </a:t>
            </a:r>
            <a:r>
              <a:rPr dirty="0"/>
              <a:t>profit:</a:t>
            </a:r>
          </a:p>
          <a:p>
            <a:pPr marL="1757045" lvl="1" indent="-513715">
              <a:lnSpc>
                <a:spcPct val="100000"/>
              </a:lnSpc>
              <a:spcBef>
                <a:spcPts val="575"/>
              </a:spcBef>
              <a:buAutoNum type="romanLcPeriod"/>
              <a:tabLst>
                <a:tab pos="1757680" algn="l"/>
                <a:tab pos="1758314" algn="l"/>
              </a:tabLst>
            </a:pPr>
            <a:r>
              <a:rPr sz="2400" dirty="0">
                <a:latin typeface="Times New Roman"/>
                <a:cs typeface="Times New Roman"/>
              </a:rPr>
              <a:t>Super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Normal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Profit</a:t>
            </a:r>
            <a:endParaRPr sz="2400">
              <a:latin typeface="Times New Roman"/>
              <a:cs typeface="Times New Roman"/>
            </a:endParaRPr>
          </a:p>
          <a:p>
            <a:pPr marL="1757045" lvl="1" indent="-513715">
              <a:lnSpc>
                <a:spcPct val="100000"/>
              </a:lnSpc>
              <a:spcBef>
                <a:spcPts val="575"/>
              </a:spcBef>
              <a:buAutoNum type="romanLcPeriod"/>
              <a:tabLst>
                <a:tab pos="1757680" algn="l"/>
                <a:tab pos="1758314" algn="l"/>
              </a:tabLst>
            </a:pPr>
            <a:r>
              <a:rPr sz="2400" spc="-5" dirty="0">
                <a:latin typeface="Times New Roman"/>
                <a:cs typeface="Times New Roman"/>
              </a:rPr>
              <a:t>Normal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Profit</a:t>
            </a:r>
            <a:endParaRPr sz="2400">
              <a:latin typeface="Times New Roman"/>
              <a:cs typeface="Times New Roman"/>
            </a:endParaRPr>
          </a:p>
          <a:p>
            <a:pPr marL="1757045" lvl="1" indent="-513715">
              <a:lnSpc>
                <a:spcPct val="100000"/>
              </a:lnSpc>
              <a:spcBef>
                <a:spcPts val="580"/>
              </a:spcBef>
              <a:buAutoNum type="romanLcPeriod"/>
              <a:tabLst>
                <a:tab pos="1757680" algn="l"/>
                <a:tab pos="1758314" algn="l"/>
              </a:tabLst>
            </a:pPr>
            <a:r>
              <a:rPr sz="2400" dirty="0">
                <a:latin typeface="Times New Roman"/>
                <a:cs typeface="Times New Roman"/>
              </a:rPr>
              <a:t>Sub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Normal </a:t>
            </a:r>
            <a:r>
              <a:rPr sz="2400" dirty="0">
                <a:latin typeface="Times New Roman"/>
                <a:cs typeface="Times New Roman"/>
              </a:rPr>
              <a:t>Profit</a:t>
            </a:r>
            <a:endParaRPr sz="2400">
              <a:latin typeface="Times New Roman"/>
              <a:cs typeface="Times New Roman"/>
            </a:endParaRPr>
          </a:p>
          <a:p>
            <a:pPr marL="1183005" marR="5080" indent="-340360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1184275" algn="l"/>
                <a:tab pos="1838960" algn="l"/>
                <a:tab pos="3184525" algn="l"/>
                <a:tab pos="3771265" algn="l"/>
                <a:tab pos="4509135" algn="l"/>
                <a:tab pos="5196840" algn="l"/>
                <a:tab pos="5935980" algn="l"/>
                <a:tab pos="7673340" algn="l"/>
              </a:tabLst>
            </a:pPr>
            <a:r>
              <a:rPr dirty="0"/>
              <a:t>But	ge</a:t>
            </a:r>
            <a:r>
              <a:rPr spc="-10" dirty="0"/>
              <a:t>n</a:t>
            </a:r>
            <a:r>
              <a:rPr dirty="0"/>
              <a:t>era</a:t>
            </a:r>
            <a:r>
              <a:rPr spc="-10" dirty="0"/>
              <a:t>l</a:t>
            </a:r>
            <a:r>
              <a:rPr dirty="0"/>
              <a:t>ly	the	fi</a:t>
            </a:r>
            <a:r>
              <a:rPr spc="-10" dirty="0"/>
              <a:t>r</a:t>
            </a:r>
            <a:r>
              <a:rPr dirty="0"/>
              <a:t>m	</a:t>
            </a:r>
            <a:r>
              <a:rPr spc="-5" dirty="0"/>
              <a:t>will</a:t>
            </a:r>
            <a:r>
              <a:rPr dirty="0"/>
              <a:t>	earn	supe</a:t>
            </a:r>
            <a:r>
              <a:rPr spc="5" dirty="0"/>
              <a:t>r</a:t>
            </a:r>
            <a:r>
              <a:rPr dirty="0"/>
              <a:t>nor</a:t>
            </a:r>
            <a:r>
              <a:rPr spc="-30" dirty="0"/>
              <a:t>m</a:t>
            </a:r>
            <a:r>
              <a:rPr dirty="0"/>
              <a:t>al	pro</a:t>
            </a:r>
            <a:r>
              <a:rPr spc="-15" dirty="0"/>
              <a:t>f</a:t>
            </a:r>
            <a:r>
              <a:rPr dirty="0"/>
              <a:t>it  because</a:t>
            </a:r>
            <a:r>
              <a:rPr spc="-25" dirty="0"/>
              <a:t> </a:t>
            </a:r>
            <a:r>
              <a:rPr dirty="0"/>
              <a:t>there</a:t>
            </a:r>
            <a:r>
              <a:rPr spc="-20" dirty="0"/>
              <a:t> </a:t>
            </a:r>
            <a:r>
              <a:rPr dirty="0"/>
              <a:t>is no direct</a:t>
            </a:r>
            <a:r>
              <a:rPr spc="-25" dirty="0"/>
              <a:t> </a:t>
            </a:r>
            <a:r>
              <a:rPr spc="-5" dirty="0"/>
              <a:t>competition.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0" y="5181600"/>
            <a:ext cx="1951482" cy="75691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25000" y="4114800"/>
            <a:ext cx="2123745" cy="85521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572000" y="228600"/>
            <a:ext cx="4343400" cy="30480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85800" y="3429000"/>
            <a:ext cx="4038600" cy="3105911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2133600"/>
            <a:ext cx="1951482" cy="756919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4" name="object 3"/>
          <p:cNvGrpSpPr>
            <a:grpSpLocks noGrp="1"/>
          </p:cNvGrpSpPr>
          <p:nvPr>
            <p:ph type="body" idx="1"/>
          </p:nvPr>
        </p:nvGrpSpPr>
        <p:grpSpPr>
          <a:xfrm>
            <a:off x="390525" y="1735138"/>
            <a:ext cx="8362950" cy="4195762"/>
            <a:chOff x="1929383" y="714755"/>
            <a:chExt cx="6214872" cy="5695188"/>
          </a:xfrm>
        </p:grpSpPr>
        <p:pic>
          <p:nvPicPr>
            <p:cNvPr id="5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929383" y="714755"/>
              <a:ext cx="6214872" cy="5695188"/>
            </a:xfrm>
            <a:prstGeom prst="rect">
              <a:avLst/>
            </a:prstGeom>
          </p:spPr>
        </p:pic>
        <p:sp>
          <p:nvSpPr>
            <p:cNvPr id="6" name="object 5"/>
            <p:cNvSpPr/>
            <p:nvPr/>
          </p:nvSpPr>
          <p:spPr>
            <a:xfrm>
              <a:off x="3643883" y="1571244"/>
              <a:ext cx="1499870" cy="370840"/>
            </a:xfrm>
            <a:custGeom>
              <a:avLst/>
              <a:gdLst/>
              <a:ahLst/>
              <a:cxnLst/>
              <a:rect l="l" t="t" r="r" b="b"/>
              <a:pathLst>
                <a:path w="1499870" h="370839">
                  <a:moveTo>
                    <a:pt x="1499615" y="0"/>
                  </a:moveTo>
                  <a:lnTo>
                    <a:pt x="0" y="0"/>
                  </a:lnTo>
                  <a:lnTo>
                    <a:pt x="0" y="370332"/>
                  </a:lnTo>
                  <a:lnTo>
                    <a:pt x="1499615" y="370332"/>
                  </a:lnTo>
                  <a:lnTo>
                    <a:pt x="149961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/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964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C</a:t>
            </a:r>
            <a:r>
              <a:rPr spc="-5" dirty="0"/>
              <a:t>o</a:t>
            </a:r>
            <a:r>
              <a:rPr spc="-40" dirty="0"/>
              <a:t>n</a:t>
            </a:r>
            <a:r>
              <a:rPr spc="-30" dirty="0"/>
              <a:t>t</a:t>
            </a:r>
            <a:r>
              <a:rPr dirty="0"/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22044" y="1165605"/>
            <a:ext cx="7846059" cy="5074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715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A </a:t>
            </a:r>
            <a:r>
              <a:rPr sz="2400" dirty="0">
                <a:latin typeface="Times New Roman"/>
                <a:cs typeface="Times New Roman"/>
              </a:rPr>
              <a:t>Monopolist </a:t>
            </a:r>
            <a:r>
              <a:rPr sz="2400" spc="-10" dirty="0">
                <a:latin typeface="Times New Roman"/>
                <a:cs typeface="Times New Roman"/>
              </a:rPr>
              <a:t>may </a:t>
            </a:r>
            <a:r>
              <a:rPr sz="2400" dirty="0">
                <a:latin typeface="Times New Roman"/>
                <a:cs typeface="Times New Roman"/>
              </a:rPr>
              <a:t>be </a:t>
            </a:r>
            <a:r>
              <a:rPr sz="2400" spc="-5" dirty="0">
                <a:latin typeface="Times New Roman"/>
                <a:cs typeface="Times New Roman"/>
              </a:rPr>
              <a:t>earning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profit </a:t>
            </a:r>
            <a:r>
              <a:rPr sz="2400" dirty="0">
                <a:latin typeface="Times New Roman"/>
                <a:cs typeface="Times New Roman"/>
              </a:rPr>
              <a:t>or </a:t>
            </a:r>
            <a:r>
              <a:rPr sz="2400" spc="-5" dirty="0">
                <a:latin typeface="Times New Roman"/>
                <a:cs typeface="Times New Roman"/>
              </a:rPr>
              <a:t>incurring </a:t>
            </a:r>
            <a:r>
              <a:rPr sz="2400" dirty="0">
                <a:latin typeface="Times New Roman"/>
                <a:cs typeface="Times New Roman"/>
              </a:rPr>
              <a:t>losses </a:t>
            </a:r>
            <a:r>
              <a:rPr sz="2400" spc="5" dirty="0">
                <a:latin typeface="Times New Roman"/>
                <a:cs typeface="Times New Roman"/>
              </a:rPr>
              <a:t>in 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sort </a:t>
            </a:r>
            <a:r>
              <a:rPr sz="2400" dirty="0">
                <a:latin typeface="Times New Roman"/>
                <a:cs typeface="Times New Roman"/>
              </a:rPr>
              <a:t>run. If he </a:t>
            </a:r>
            <a:r>
              <a:rPr sz="2400" spc="-5" dirty="0">
                <a:latin typeface="Times New Roman"/>
                <a:cs typeface="Times New Roman"/>
              </a:rPr>
              <a:t>make losses </a:t>
            </a:r>
            <a:r>
              <a:rPr sz="2400" dirty="0">
                <a:latin typeface="Times New Roman"/>
                <a:cs typeface="Times New Roman"/>
              </a:rPr>
              <a:t>he </a:t>
            </a:r>
            <a:r>
              <a:rPr sz="2400" spc="-5" dirty="0">
                <a:latin typeface="Times New Roman"/>
                <a:cs typeface="Times New Roman"/>
              </a:rPr>
              <a:t>might have misjudged demand.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And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short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run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cost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conditions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not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be</a:t>
            </a:r>
            <a:r>
              <a:rPr sz="2400" dirty="0">
                <a:latin typeface="Times New Roman"/>
                <a:cs typeface="Times New Roman"/>
              </a:rPr>
              <a:t> adjusted.</a:t>
            </a:r>
            <a:endParaRPr sz="2400">
              <a:latin typeface="Times New Roman"/>
              <a:cs typeface="Times New Roman"/>
            </a:endParaRPr>
          </a:p>
          <a:p>
            <a:pPr marL="354965" marR="6350" indent="-342900" algn="just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In such </a:t>
            </a:r>
            <a:r>
              <a:rPr sz="2400" spc="-5" dirty="0">
                <a:latin typeface="Times New Roman"/>
                <a:cs typeface="Times New Roman"/>
              </a:rPr>
              <a:t>condition </a:t>
            </a:r>
            <a:r>
              <a:rPr sz="2400" spc="-10" dirty="0">
                <a:latin typeface="Times New Roman"/>
                <a:cs typeface="Times New Roman"/>
              </a:rPr>
              <a:t>he may </a:t>
            </a:r>
            <a:r>
              <a:rPr sz="2400" spc="-5" dirty="0">
                <a:latin typeface="Times New Roman"/>
                <a:cs typeface="Times New Roman"/>
              </a:rPr>
              <a:t>reduce the price even below the </a:t>
            </a:r>
            <a:r>
              <a:rPr sz="2400" dirty="0">
                <a:latin typeface="Times New Roman"/>
                <a:cs typeface="Times New Roman"/>
              </a:rPr>
              <a:t> cost</a:t>
            </a:r>
            <a:r>
              <a:rPr sz="2400" spc="5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5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incur  </a:t>
            </a:r>
            <a:r>
              <a:rPr sz="2400" dirty="0">
                <a:latin typeface="Times New Roman"/>
                <a:cs typeface="Times New Roman"/>
              </a:rPr>
              <a:t>short</a:t>
            </a:r>
            <a:r>
              <a:rPr sz="2400" spc="57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run</a:t>
            </a:r>
            <a:r>
              <a:rPr sz="2400" spc="5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losses</a:t>
            </a:r>
            <a:r>
              <a:rPr sz="2400" spc="5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with</a:t>
            </a:r>
            <a:r>
              <a:rPr sz="2400" spc="5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</a:t>
            </a:r>
            <a:r>
              <a:rPr sz="2400" spc="5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hope</a:t>
            </a:r>
            <a:r>
              <a:rPr sz="2400" spc="5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5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earning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profits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long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run.</a:t>
            </a:r>
            <a:endParaRPr sz="24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Though </a:t>
            </a:r>
            <a:r>
              <a:rPr sz="2400" dirty="0">
                <a:latin typeface="Times New Roman"/>
                <a:cs typeface="Times New Roman"/>
              </a:rPr>
              <a:t>a Monopolist is a </a:t>
            </a:r>
            <a:r>
              <a:rPr sz="2400" spc="-5" dirty="0">
                <a:latin typeface="Times New Roman"/>
                <a:cs typeface="Times New Roman"/>
              </a:rPr>
              <a:t>price maker, downward </a:t>
            </a:r>
            <a:r>
              <a:rPr sz="2400" dirty="0">
                <a:latin typeface="Times New Roman"/>
                <a:cs typeface="Times New Roman"/>
              </a:rPr>
              <a:t>slopping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demand</a:t>
            </a:r>
            <a:r>
              <a:rPr sz="2400" spc="4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curve</a:t>
            </a:r>
            <a:r>
              <a:rPr sz="2400" spc="4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indicates</a:t>
            </a:r>
            <a:r>
              <a:rPr sz="2400" spc="4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4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</a:t>
            </a:r>
            <a:r>
              <a:rPr sz="2400" spc="4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prices</a:t>
            </a:r>
            <a:r>
              <a:rPr sz="2400" spc="4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&amp;</a:t>
            </a:r>
            <a:r>
              <a:rPr sz="2400" spc="4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output</a:t>
            </a:r>
            <a:r>
              <a:rPr sz="2400" spc="4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decisions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independent.</a:t>
            </a:r>
            <a:endParaRPr sz="2400">
              <a:latin typeface="Times New Roman"/>
              <a:cs typeface="Times New Roman"/>
            </a:endParaRPr>
          </a:p>
          <a:p>
            <a:pPr marL="354965" marR="6350" indent="-342900" algn="just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So </a:t>
            </a:r>
            <a:r>
              <a:rPr sz="2400" dirty="0">
                <a:latin typeface="Times New Roman"/>
                <a:cs typeface="Times New Roman"/>
              </a:rPr>
              <a:t>either</a:t>
            </a:r>
            <a:r>
              <a:rPr sz="2400" spc="60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he </a:t>
            </a:r>
            <a:r>
              <a:rPr sz="2400" dirty="0">
                <a:latin typeface="Times New Roman"/>
                <a:cs typeface="Times New Roman"/>
              </a:rPr>
              <a:t>can fix the </a:t>
            </a:r>
            <a:r>
              <a:rPr sz="2400" spc="-5" dirty="0">
                <a:latin typeface="Times New Roman"/>
                <a:cs typeface="Times New Roman"/>
              </a:rPr>
              <a:t>price </a:t>
            </a:r>
            <a:r>
              <a:rPr sz="2400" dirty="0">
                <a:latin typeface="Times New Roman"/>
                <a:cs typeface="Times New Roman"/>
              </a:rPr>
              <a:t>&amp; </a:t>
            </a:r>
            <a:r>
              <a:rPr sz="2400" spc="-5" dirty="0">
                <a:latin typeface="Times New Roman"/>
                <a:cs typeface="Times New Roman"/>
              </a:rPr>
              <a:t>sell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quantity demanded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by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consumer</a:t>
            </a:r>
            <a:r>
              <a:rPr sz="2400" spc="2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or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he</a:t>
            </a:r>
            <a:r>
              <a:rPr sz="2400" spc="2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can</a:t>
            </a:r>
            <a:r>
              <a:rPr sz="2400" spc="2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determine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quantity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to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be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sold</a:t>
            </a:r>
            <a:r>
              <a:rPr sz="2400" spc="229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&amp;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let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market</a:t>
            </a:r>
            <a:r>
              <a:rPr sz="2400" dirty="0">
                <a:latin typeface="Times New Roman"/>
                <a:cs typeface="Times New Roman"/>
              </a:rPr>
              <a:t> decide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price.</a:t>
            </a:r>
            <a:endParaRPr sz="2400">
              <a:latin typeface="Times New Roman"/>
              <a:cs typeface="Times New Roman"/>
            </a:endParaRPr>
          </a:p>
          <a:p>
            <a:pPr marL="354965" indent="-342900" algn="just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can't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decide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both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simultaneously.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583560" y="0"/>
            <a:ext cx="4900295" cy="1489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5865" marR="5080" indent="-1193800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Price</a:t>
            </a:r>
            <a:r>
              <a:rPr spc="-120" dirty="0"/>
              <a:t> </a:t>
            </a:r>
            <a:r>
              <a:rPr spc="-25" dirty="0"/>
              <a:t>determination</a:t>
            </a:r>
            <a:r>
              <a:rPr spc="-125" dirty="0"/>
              <a:t> </a:t>
            </a:r>
            <a:r>
              <a:rPr spc="-20" dirty="0"/>
              <a:t>under </a:t>
            </a:r>
            <a:r>
              <a:rPr spc="-825" dirty="0"/>
              <a:t> </a:t>
            </a:r>
            <a:r>
              <a:rPr spc="-30" dirty="0"/>
              <a:t>Monopoly</a:t>
            </a:r>
            <a:r>
              <a:rPr spc="-90" dirty="0"/>
              <a:t> </a:t>
            </a:r>
            <a:r>
              <a:rPr spc="-10" dirty="0"/>
              <a:t>for</a:t>
            </a:r>
          </a:p>
        </p:txBody>
      </p:sp>
      <p:sp>
        <p:nvSpPr>
          <p:cNvPr id="4" name="object 4"/>
          <p:cNvSpPr/>
          <p:nvPr/>
        </p:nvSpPr>
        <p:spPr>
          <a:xfrm>
            <a:off x="3867022" y="2110104"/>
            <a:ext cx="2322830" cy="21590"/>
          </a:xfrm>
          <a:custGeom>
            <a:avLst/>
            <a:gdLst/>
            <a:ahLst/>
            <a:cxnLst/>
            <a:rect l="l" t="t" r="r" b="b"/>
            <a:pathLst>
              <a:path w="2322829" h="21589">
                <a:moveTo>
                  <a:pt x="2322576" y="0"/>
                </a:moveTo>
                <a:lnTo>
                  <a:pt x="0" y="0"/>
                </a:lnTo>
                <a:lnTo>
                  <a:pt x="0" y="21336"/>
                </a:lnTo>
                <a:lnTo>
                  <a:pt x="2322576" y="21336"/>
                </a:lnTo>
                <a:lnTo>
                  <a:pt x="2322576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1209344" y="1646631"/>
            <a:ext cx="7727315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67665" indent="-342900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68300" algn="l"/>
              </a:tabLst>
            </a:pPr>
            <a:r>
              <a:rPr sz="2400" dirty="0">
                <a:latin typeface="Times New Roman"/>
                <a:cs typeface="Times New Roman"/>
              </a:rPr>
              <a:t>Long</a:t>
            </a:r>
            <a:r>
              <a:rPr sz="2400" spc="2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run</a:t>
            </a:r>
            <a:r>
              <a:rPr sz="2400" spc="2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spc="2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</a:t>
            </a:r>
            <a:r>
              <a:rPr sz="2400" spc="5" dirty="0">
                <a:latin typeface="Times New Roman"/>
                <a:cs typeface="Times New Roman"/>
              </a:rPr>
              <a:t>h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t</a:t>
            </a:r>
            <a:r>
              <a:rPr sz="2400" spc="290" dirty="0">
                <a:latin typeface="Times New Roman"/>
                <a:cs typeface="Times New Roman"/>
              </a:rPr>
              <a:t> </a:t>
            </a:r>
            <a:r>
              <a:rPr sz="2400" spc="-190" dirty="0">
                <a:latin typeface="Times New Roman"/>
                <a:cs typeface="Times New Roman"/>
              </a:rPr>
              <a:t>p</a:t>
            </a:r>
            <a:r>
              <a:rPr sz="7200" spc="-2632" baseline="17939" dirty="0">
                <a:latin typeface="Gabriola"/>
                <a:cs typeface="Gabriola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135" dirty="0">
                <a:latin typeface="Times New Roman"/>
                <a:cs typeface="Times New Roman"/>
              </a:rPr>
              <a:t>r</a:t>
            </a:r>
            <a:r>
              <a:rPr sz="7200" spc="-3629" baseline="17939" dirty="0">
                <a:latin typeface="Gabriola"/>
                <a:cs typeface="Gabriola"/>
              </a:rPr>
              <a:t>O</a:t>
            </a:r>
            <a:r>
              <a:rPr sz="2400" dirty="0">
                <a:latin typeface="Times New Roman"/>
                <a:cs typeface="Times New Roman"/>
              </a:rPr>
              <a:t>io</a:t>
            </a:r>
            <a:r>
              <a:rPr sz="2400" spc="-695" dirty="0">
                <a:latin typeface="Times New Roman"/>
                <a:cs typeface="Times New Roman"/>
              </a:rPr>
              <a:t>d</a:t>
            </a:r>
            <a:r>
              <a:rPr sz="7200" spc="-1455" baseline="17939" dirty="0">
                <a:latin typeface="Gabriola"/>
                <a:cs typeface="Gabriola"/>
              </a:rPr>
              <a:t>N</a:t>
            </a:r>
            <a:r>
              <a:rPr sz="2400" spc="-810" dirty="0">
                <a:latin typeface="Times New Roman"/>
                <a:cs typeface="Times New Roman"/>
              </a:rPr>
              <a:t>w</a:t>
            </a:r>
            <a:r>
              <a:rPr sz="7200" spc="-2407" baseline="17939" dirty="0">
                <a:latin typeface="Gabriola"/>
                <a:cs typeface="Gabriola"/>
              </a:rPr>
              <a:t>G</a:t>
            </a:r>
            <a:r>
              <a:rPr sz="2400" dirty="0">
                <a:latin typeface="Times New Roman"/>
                <a:cs typeface="Times New Roman"/>
              </a:rPr>
              <a:t>hic</a:t>
            </a:r>
            <a:r>
              <a:rPr sz="2400" spc="-940" dirty="0">
                <a:latin typeface="Times New Roman"/>
                <a:cs typeface="Times New Roman"/>
              </a:rPr>
              <a:t>h</a:t>
            </a:r>
            <a:r>
              <a:rPr sz="7200" spc="-660" baseline="17939" dirty="0">
                <a:latin typeface="Gabriola"/>
                <a:cs typeface="Gabriola"/>
              </a:rPr>
              <a:t>R</a:t>
            </a:r>
            <a:r>
              <a:rPr sz="2400" spc="-655" dirty="0">
                <a:latin typeface="Times New Roman"/>
                <a:cs typeface="Times New Roman"/>
              </a:rPr>
              <a:t>a</a:t>
            </a:r>
            <a:r>
              <a:rPr sz="7200" spc="-3060" baseline="17939" dirty="0">
                <a:latin typeface="Gabriola"/>
                <a:cs typeface="Gabriola"/>
              </a:rPr>
              <a:t>U</a:t>
            </a:r>
            <a:r>
              <a:rPr sz="2400" dirty="0">
                <a:latin typeface="Times New Roman"/>
                <a:cs typeface="Times New Roman"/>
              </a:rPr>
              <a:t>ll</a:t>
            </a:r>
            <a:r>
              <a:rPr sz="2400" spc="-550" dirty="0">
                <a:latin typeface="Times New Roman"/>
                <a:cs typeface="Times New Roman"/>
              </a:rPr>
              <a:t>o</a:t>
            </a:r>
            <a:r>
              <a:rPr sz="7200" spc="-3007" baseline="17939" dirty="0">
                <a:latin typeface="Gabriola"/>
                <a:cs typeface="Gabriola"/>
              </a:rPr>
              <a:t>N</a:t>
            </a:r>
            <a:r>
              <a:rPr sz="2400" spc="-5" dirty="0">
                <a:latin typeface="Times New Roman"/>
                <a:cs typeface="Times New Roman"/>
              </a:rPr>
              <a:t>ws</a:t>
            </a:r>
            <a:r>
              <a:rPr sz="2400" spc="2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3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firm</a:t>
            </a:r>
            <a:r>
              <a:rPr sz="2400" spc="27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o</a:t>
            </a:r>
            <a:r>
              <a:rPr sz="2400" spc="2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change</a:t>
            </a:r>
            <a:r>
              <a:rPr sz="2400" spc="29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ll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22044" y="2244344"/>
            <a:ext cx="7700645" cy="126936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4965">
              <a:lnSpc>
                <a:spcPct val="100000"/>
              </a:lnSpc>
              <a:spcBef>
                <a:spcPts val="675"/>
              </a:spcBef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factors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production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  <a:tab pos="774065" algn="l"/>
                <a:tab pos="1482725" algn="l"/>
                <a:tab pos="2054860" algn="l"/>
                <a:tab pos="2356485" algn="l"/>
                <a:tab pos="3044190" algn="l"/>
                <a:tab pos="3632200" algn="l"/>
                <a:tab pos="4523740" algn="l"/>
                <a:tab pos="4976495" algn="l"/>
                <a:tab pos="5955030" algn="l"/>
                <a:tab pos="6357620" algn="l"/>
                <a:tab pos="7451725" algn="l"/>
              </a:tabLst>
            </a:pPr>
            <a:r>
              <a:rPr sz="2400" dirty="0">
                <a:latin typeface="Times New Roman"/>
                <a:cs typeface="Times New Roman"/>
              </a:rPr>
              <a:t>In	long	run	a	</a:t>
            </a:r>
            <a:r>
              <a:rPr sz="2400" spc="-20" dirty="0">
                <a:latin typeface="Times New Roman"/>
                <a:cs typeface="Times New Roman"/>
              </a:rPr>
              <a:t>f</a:t>
            </a:r>
            <a:r>
              <a:rPr sz="2400" dirty="0">
                <a:latin typeface="Times New Roman"/>
                <a:cs typeface="Times New Roman"/>
              </a:rPr>
              <a:t>i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m	c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n	a</a:t>
            </a:r>
            <a:r>
              <a:rPr sz="2400" spc="-10" dirty="0">
                <a:latin typeface="Times New Roman"/>
                <a:cs typeface="Times New Roman"/>
              </a:rPr>
              <a:t>d</a:t>
            </a:r>
            <a:r>
              <a:rPr sz="2400" spc="-5" dirty="0">
                <a:latin typeface="Times New Roman"/>
                <a:cs typeface="Times New Roman"/>
              </a:rPr>
              <a:t>just</a:t>
            </a:r>
            <a:r>
              <a:rPr sz="2400" dirty="0">
                <a:latin typeface="Times New Roman"/>
                <a:cs typeface="Times New Roman"/>
              </a:rPr>
              <a:t>	it</a:t>
            </a:r>
            <a:r>
              <a:rPr sz="2400" spc="-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	supply	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n	rel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tion	</a:t>
            </a:r>
            <a:r>
              <a:rPr sz="2400" spc="-10" dirty="0">
                <a:latin typeface="Times New Roman"/>
                <a:cs typeface="Times New Roman"/>
              </a:rPr>
              <a:t>to  </a:t>
            </a:r>
            <a:r>
              <a:rPr sz="2400" spc="-5" dirty="0">
                <a:latin typeface="Times New Roman"/>
                <a:cs typeface="Times New Roman"/>
              </a:rPr>
              <a:t>demand.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22044" y="3561333"/>
            <a:ext cx="7701915" cy="31718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5600" algn="l"/>
                <a:tab pos="830580" algn="l"/>
                <a:tab pos="1592580" algn="l"/>
                <a:tab pos="1926589" algn="l"/>
                <a:tab pos="2219325" algn="l"/>
                <a:tab pos="2828925" algn="l"/>
                <a:tab pos="3505835" algn="l"/>
                <a:tab pos="4336415" algn="l"/>
                <a:tab pos="4963160" algn="l"/>
                <a:tab pos="5319395" algn="l"/>
                <a:tab pos="6062980" algn="l"/>
                <a:tab pos="6758305" algn="l"/>
              </a:tabLst>
            </a:pPr>
            <a:r>
              <a:rPr sz="2400" dirty="0">
                <a:latin typeface="Times New Roman"/>
                <a:cs typeface="Times New Roman"/>
              </a:rPr>
              <a:t>In	long	run	too	like	short	run	a	firm	will	ac</a:t>
            </a:r>
            <a:r>
              <a:rPr sz="2400" spc="-10" dirty="0">
                <a:latin typeface="Times New Roman"/>
                <a:cs typeface="Times New Roman"/>
              </a:rPr>
              <a:t>h</a:t>
            </a:r>
            <a:r>
              <a:rPr sz="2400" dirty="0">
                <a:latin typeface="Times New Roman"/>
                <a:cs typeface="Times New Roman"/>
              </a:rPr>
              <a:t>ieve  equilibrium	where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MR </a:t>
            </a:r>
            <a:r>
              <a:rPr sz="2400" dirty="0">
                <a:latin typeface="Times New Roman"/>
                <a:cs typeface="Times New Roman"/>
              </a:rPr>
              <a:t>= </a:t>
            </a:r>
            <a:r>
              <a:rPr sz="2400" spc="-5" dirty="0">
                <a:latin typeface="Times New Roman"/>
                <a:cs typeface="Times New Roman"/>
              </a:rPr>
              <a:t>MC</a:t>
            </a:r>
            <a:endParaRPr sz="2400">
              <a:latin typeface="Times New Roman"/>
              <a:cs typeface="Times New Roman"/>
            </a:endParaRPr>
          </a:p>
          <a:p>
            <a:pPr marL="354965" marR="8255" indent="-342900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short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run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can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possible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that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AR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&gt;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AC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or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AR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&lt;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AC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but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Long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run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no </a:t>
            </a:r>
            <a:r>
              <a:rPr sz="2400" dirty="0">
                <a:latin typeface="Times New Roman"/>
                <a:cs typeface="Times New Roman"/>
              </a:rPr>
              <a:t>case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will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be</a:t>
            </a:r>
            <a:r>
              <a:rPr sz="2400" dirty="0">
                <a:latin typeface="Times New Roman"/>
                <a:cs typeface="Times New Roman"/>
              </a:rPr>
              <a:t> less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AC.</a:t>
            </a:r>
            <a:endParaRPr sz="2400">
              <a:latin typeface="Times New Roman"/>
              <a:cs typeface="Times New Roman"/>
            </a:endParaRPr>
          </a:p>
          <a:p>
            <a:pPr marL="354965" marR="5715" indent="-342900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355600" algn="l"/>
                <a:tab pos="2386965" algn="l"/>
              </a:tabLst>
            </a:pPr>
            <a:r>
              <a:rPr sz="2400" spc="-5" dirty="0">
                <a:latin typeface="Times New Roman"/>
                <a:cs typeface="Times New Roman"/>
              </a:rPr>
              <a:t>Most</a:t>
            </a:r>
            <a:r>
              <a:rPr sz="2400" spc="26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probably	</a:t>
            </a:r>
            <a:r>
              <a:rPr sz="2400" spc="-5" dirty="0">
                <a:latin typeface="Times New Roman"/>
                <a:cs typeface="Times New Roman"/>
              </a:rPr>
              <a:t>the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price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2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AR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product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will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2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greater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AC.</a:t>
            </a:r>
            <a:endParaRPr sz="2400">
              <a:latin typeface="Times New Roman"/>
              <a:cs typeface="Times New Roman"/>
            </a:endParaRPr>
          </a:p>
          <a:p>
            <a:pPr marL="354965" marR="5715" indent="-342900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So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long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run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firm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will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earn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supernormal</a:t>
            </a:r>
            <a:r>
              <a:rPr sz="2400" spc="2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profit</a:t>
            </a:r>
            <a:r>
              <a:rPr sz="2400" spc="2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under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Monopoly.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631185" y="384428"/>
            <a:ext cx="479996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Monopolistic</a:t>
            </a:r>
            <a:r>
              <a:rPr spc="-135" dirty="0"/>
              <a:t> </a:t>
            </a:r>
            <a:r>
              <a:rPr spc="-30" dirty="0"/>
              <a:t>Competition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22044" y="1808734"/>
            <a:ext cx="7531100" cy="43421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6985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Monopolistic competition </a:t>
            </a:r>
            <a:r>
              <a:rPr sz="2400" dirty="0">
                <a:latin typeface="Times New Roman"/>
                <a:cs typeface="Times New Roman"/>
              </a:rPr>
              <a:t>refers to </a:t>
            </a:r>
            <a:r>
              <a:rPr sz="2400" spc="-5" dirty="0">
                <a:latin typeface="Times New Roman"/>
                <a:cs typeface="Times New Roman"/>
              </a:rPr>
              <a:t>market structure where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there is </a:t>
            </a:r>
            <a:r>
              <a:rPr sz="2400" spc="-5" dirty="0">
                <a:latin typeface="Times New Roman"/>
                <a:cs typeface="Times New Roman"/>
              </a:rPr>
              <a:t>keen competition,</a:t>
            </a:r>
            <a:r>
              <a:rPr sz="2400" spc="5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but not </a:t>
            </a:r>
            <a:r>
              <a:rPr sz="2400" spc="-5" dirty="0">
                <a:latin typeface="Times New Roman"/>
                <a:cs typeface="Times New Roman"/>
              </a:rPr>
              <a:t>perfect among </a:t>
            </a:r>
            <a:r>
              <a:rPr sz="2400" dirty="0">
                <a:latin typeface="Times New Roman"/>
                <a:cs typeface="Times New Roman"/>
              </a:rPr>
              <a:t>a group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large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no.</a:t>
            </a:r>
            <a:r>
              <a:rPr sz="2400" dirty="0">
                <a:latin typeface="Times New Roman"/>
                <a:cs typeface="Times New Roman"/>
              </a:rPr>
              <a:t> of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small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sellers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having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some</a:t>
            </a:r>
            <a:r>
              <a:rPr sz="2400" dirty="0">
                <a:latin typeface="Times New Roman"/>
                <a:cs typeface="Times New Roman"/>
              </a:rPr>
              <a:t> degree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monopoly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power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because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their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differentiated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products.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"/>
            </a:pPr>
            <a:endParaRPr sz="3500">
              <a:latin typeface="Times New Roman"/>
              <a:cs typeface="Times New Roman"/>
            </a:endParaRPr>
          </a:p>
          <a:p>
            <a:pPr marL="354965" marR="5715" indent="-342900" algn="just">
              <a:lnSpc>
                <a:spcPct val="100000"/>
              </a:lnSpc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Thus </a:t>
            </a:r>
            <a:r>
              <a:rPr sz="2400" spc="-5" dirty="0">
                <a:latin typeface="Times New Roman"/>
                <a:cs typeface="Times New Roman"/>
              </a:rPr>
              <a:t>M.C </a:t>
            </a:r>
            <a:r>
              <a:rPr sz="2400" dirty="0">
                <a:latin typeface="Times New Roman"/>
                <a:cs typeface="Times New Roman"/>
              </a:rPr>
              <a:t>is a </a:t>
            </a:r>
            <a:r>
              <a:rPr sz="2400" spc="-5" dirty="0">
                <a:latin typeface="Times New Roman"/>
                <a:cs typeface="Times New Roman"/>
              </a:rPr>
              <a:t>mixture </a:t>
            </a:r>
            <a:r>
              <a:rPr sz="2400" spc="-1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competition </a:t>
            </a:r>
            <a:r>
              <a:rPr sz="2400" dirty="0">
                <a:latin typeface="Times New Roman"/>
                <a:cs typeface="Times New Roman"/>
              </a:rPr>
              <a:t>and a </a:t>
            </a:r>
            <a:r>
              <a:rPr sz="2400" spc="-5" dirty="0">
                <a:latin typeface="Times New Roman"/>
                <a:cs typeface="Times New Roman"/>
              </a:rPr>
              <a:t>certain </a:t>
            </a:r>
            <a:r>
              <a:rPr sz="2400" dirty="0">
                <a:latin typeface="Times New Roman"/>
                <a:cs typeface="Times New Roman"/>
              </a:rPr>
              <a:t>degree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monopoly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power.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"/>
            </a:pPr>
            <a:endParaRPr sz="35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spcBef>
                <a:spcPts val="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M.C </a:t>
            </a:r>
            <a:r>
              <a:rPr sz="2400" dirty="0">
                <a:latin typeface="Times New Roman"/>
                <a:cs typeface="Times New Roman"/>
              </a:rPr>
              <a:t>is a </a:t>
            </a:r>
            <a:r>
              <a:rPr sz="2400" spc="-5" dirty="0">
                <a:latin typeface="Times New Roman"/>
                <a:cs typeface="Times New Roman"/>
              </a:rPr>
              <a:t>market situation </a:t>
            </a:r>
            <a:r>
              <a:rPr sz="2400" dirty="0">
                <a:latin typeface="Times New Roman"/>
                <a:cs typeface="Times New Roman"/>
              </a:rPr>
              <a:t>in which there is a large no. of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competing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monopoly,</a:t>
            </a:r>
            <a:r>
              <a:rPr sz="2400" dirty="0">
                <a:latin typeface="Times New Roman"/>
                <a:cs typeface="Times New Roman"/>
              </a:rPr>
              <a:t> each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selling</a:t>
            </a:r>
            <a:r>
              <a:rPr sz="2400" dirty="0">
                <a:latin typeface="Times New Roman"/>
                <a:cs typeface="Times New Roman"/>
              </a:rPr>
              <a:t> a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differentiated </a:t>
            </a:r>
            <a:r>
              <a:rPr sz="2400" dirty="0">
                <a:latin typeface="Times New Roman"/>
                <a:cs typeface="Times New Roman"/>
              </a:rPr>
              <a:t> product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 very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close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substitute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for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each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other.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964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C</a:t>
            </a:r>
            <a:r>
              <a:rPr spc="-5" dirty="0"/>
              <a:t>o</a:t>
            </a:r>
            <a:r>
              <a:rPr spc="-40" dirty="0"/>
              <a:t>n</a:t>
            </a:r>
            <a:r>
              <a:rPr spc="-30" dirty="0"/>
              <a:t>t</a:t>
            </a:r>
            <a:r>
              <a:rPr dirty="0"/>
              <a:t>.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185545" indent="-342900">
              <a:lnSpc>
                <a:spcPct val="100000"/>
              </a:lnSpc>
              <a:spcBef>
                <a:spcPts val="675"/>
              </a:spcBef>
              <a:buFont typeface="Wingdings"/>
              <a:buChar char=""/>
              <a:tabLst>
                <a:tab pos="1186815" algn="l"/>
              </a:tabLst>
            </a:pPr>
            <a:r>
              <a:rPr dirty="0"/>
              <a:t>Features</a:t>
            </a:r>
            <a:r>
              <a:rPr spc="-35" dirty="0"/>
              <a:t> </a:t>
            </a:r>
            <a:r>
              <a:rPr dirty="0"/>
              <a:t>of</a:t>
            </a:r>
            <a:r>
              <a:rPr spc="-15" dirty="0"/>
              <a:t> </a:t>
            </a:r>
            <a:r>
              <a:rPr dirty="0"/>
              <a:t>Monopolistic</a:t>
            </a:r>
            <a:r>
              <a:rPr spc="-75" dirty="0"/>
              <a:t> </a:t>
            </a:r>
            <a:r>
              <a:rPr dirty="0"/>
              <a:t>Market:</a:t>
            </a:r>
          </a:p>
          <a:p>
            <a:pPr marL="1586865" lvl="1" indent="-287655">
              <a:lnSpc>
                <a:spcPct val="100000"/>
              </a:lnSpc>
              <a:spcBef>
                <a:spcPts val="575"/>
              </a:spcBef>
              <a:buFont typeface="Wingdings"/>
              <a:buChar char=""/>
              <a:tabLst>
                <a:tab pos="1588135" algn="l"/>
              </a:tabLst>
            </a:pPr>
            <a:r>
              <a:rPr sz="2400" dirty="0">
                <a:latin typeface="Times New Roman"/>
                <a:cs typeface="Times New Roman"/>
              </a:rPr>
              <a:t>Large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no.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sellers</a:t>
            </a:r>
            <a:endParaRPr sz="2400">
              <a:latin typeface="Times New Roman"/>
              <a:cs typeface="Times New Roman"/>
            </a:endParaRPr>
          </a:p>
          <a:p>
            <a:pPr marL="1586865" lvl="1" indent="-287655">
              <a:lnSpc>
                <a:spcPct val="100000"/>
              </a:lnSpc>
              <a:spcBef>
                <a:spcPts val="575"/>
              </a:spcBef>
              <a:buFont typeface="Wingdings"/>
              <a:buChar char=""/>
              <a:tabLst>
                <a:tab pos="1588135" algn="l"/>
              </a:tabLst>
            </a:pPr>
            <a:r>
              <a:rPr sz="2400" dirty="0">
                <a:latin typeface="Times New Roman"/>
                <a:cs typeface="Times New Roman"/>
              </a:rPr>
              <a:t>Large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no.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of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buyers</a:t>
            </a:r>
            <a:endParaRPr sz="2400">
              <a:latin typeface="Times New Roman"/>
              <a:cs typeface="Times New Roman"/>
            </a:endParaRPr>
          </a:p>
          <a:p>
            <a:pPr marL="1586865" lvl="1" indent="-287655">
              <a:lnSpc>
                <a:spcPct val="100000"/>
              </a:lnSpc>
              <a:spcBef>
                <a:spcPts val="580"/>
              </a:spcBef>
              <a:buFont typeface="Wingdings"/>
              <a:buChar char=""/>
              <a:tabLst>
                <a:tab pos="1588135" algn="l"/>
              </a:tabLst>
            </a:pPr>
            <a:r>
              <a:rPr sz="2400" dirty="0">
                <a:latin typeface="Times New Roman"/>
                <a:cs typeface="Times New Roman"/>
              </a:rPr>
              <a:t>Production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differentiation</a:t>
            </a:r>
            <a:endParaRPr sz="2400">
              <a:latin typeface="Times New Roman"/>
              <a:cs typeface="Times New Roman"/>
            </a:endParaRPr>
          </a:p>
          <a:p>
            <a:pPr marL="1586865" lvl="1" indent="-287655">
              <a:lnSpc>
                <a:spcPct val="100000"/>
              </a:lnSpc>
              <a:spcBef>
                <a:spcPts val="575"/>
              </a:spcBef>
              <a:buFont typeface="Wingdings"/>
              <a:buChar char=""/>
              <a:tabLst>
                <a:tab pos="1588135" algn="l"/>
              </a:tabLst>
            </a:pPr>
            <a:r>
              <a:rPr sz="2400" dirty="0">
                <a:latin typeface="Times New Roman"/>
                <a:cs typeface="Times New Roman"/>
              </a:rPr>
              <a:t>Free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entry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exit</a:t>
            </a:r>
            <a:endParaRPr sz="2400">
              <a:latin typeface="Times New Roman"/>
              <a:cs typeface="Times New Roman"/>
            </a:endParaRPr>
          </a:p>
          <a:p>
            <a:pPr marL="1586865" marR="5080" lvl="1" indent="-287020">
              <a:lnSpc>
                <a:spcPct val="100000"/>
              </a:lnSpc>
              <a:spcBef>
                <a:spcPts val="575"/>
              </a:spcBef>
              <a:buFont typeface="Wingdings"/>
              <a:buChar char=""/>
              <a:tabLst>
                <a:tab pos="1588135" algn="l"/>
                <a:tab pos="2404110" algn="l"/>
                <a:tab pos="3034030" algn="l"/>
                <a:tab pos="4458970" algn="l"/>
                <a:tab pos="6101715" algn="l"/>
                <a:tab pos="7551420" algn="l"/>
              </a:tabLst>
            </a:pPr>
            <a:r>
              <a:rPr sz="2400" dirty="0">
                <a:latin typeface="Times New Roman"/>
                <a:cs typeface="Times New Roman"/>
              </a:rPr>
              <a:t>Price	and	No</a:t>
            </a:r>
            <a:r>
              <a:rPr sz="2400" spc="-5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-pr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spc="-10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e	co</a:t>
            </a:r>
            <a:r>
              <a:rPr sz="2400" spc="-1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peti</a:t>
            </a:r>
            <a:r>
              <a:rPr sz="2400" spc="-10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ion	[varia</a:t>
            </a:r>
            <a:r>
              <a:rPr sz="2400" spc="-1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ion,	advt</a:t>
            </a:r>
            <a:r>
              <a:rPr sz="2400" spc="5" dirty="0">
                <a:latin typeface="Times New Roman"/>
                <a:cs typeface="Times New Roman"/>
              </a:rPr>
              <a:t>s</a:t>
            </a:r>
            <a:r>
              <a:rPr sz="2400" dirty="0">
                <a:latin typeface="Times New Roman"/>
                <a:cs typeface="Times New Roman"/>
              </a:rPr>
              <a:t>.,  </a:t>
            </a:r>
            <a:r>
              <a:rPr sz="2400" spc="-5" dirty="0">
                <a:latin typeface="Times New Roman"/>
                <a:cs typeface="Times New Roman"/>
              </a:rPr>
              <a:t>promotion]</a:t>
            </a:r>
            <a:endParaRPr sz="2400">
              <a:latin typeface="Times New Roman"/>
              <a:cs typeface="Times New Roman"/>
            </a:endParaRPr>
          </a:p>
          <a:p>
            <a:pPr marL="1586865" lvl="1" indent="-287655">
              <a:lnSpc>
                <a:spcPct val="100000"/>
              </a:lnSpc>
              <a:spcBef>
                <a:spcPts val="580"/>
              </a:spcBef>
              <a:buFont typeface="Wingdings"/>
              <a:buChar char=""/>
              <a:tabLst>
                <a:tab pos="1588135" algn="l"/>
              </a:tabLst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group</a:t>
            </a:r>
            <a:endParaRPr sz="2400">
              <a:latin typeface="Times New Roman"/>
              <a:cs typeface="Times New Roman"/>
            </a:endParaRPr>
          </a:p>
          <a:p>
            <a:pPr marL="1586865" lvl="1" indent="-287655">
              <a:lnSpc>
                <a:spcPct val="100000"/>
              </a:lnSpc>
              <a:spcBef>
                <a:spcPts val="575"/>
              </a:spcBef>
              <a:buFont typeface="Wingdings"/>
              <a:buChar char=""/>
              <a:tabLst>
                <a:tab pos="1588135" algn="l"/>
              </a:tabLst>
            </a:pPr>
            <a:r>
              <a:rPr sz="2400" spc="-5" dirty="0">
                <a:latin typeface="Times New Roman"/>
                <a:cs typeface="Times New Roman"/>
              </a:rPr>
              <a:t>Two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dimensional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competition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[price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 non-price]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71850" y="384428"/>
            <a:ext cx="33191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1.</a:t>
            </a:r>
            <a:r>
              <a:rPr spc="-75" dirty="0"/>
              <a:t> </a:t>
            </a:r>
            <a:r>
              <a:rPr spc="-25" dirty="0"/>
              <a:t>Types</a:t>
            </a:r>
            <a:r>
              <a:rPr spc="-90" dirty="0"/>
              <a:t> </a:t>
            </a:r>
            <a:r>
              <a:rPr spc="-5" dirty="0"/>
              <a:t>of</a:t>
            </a:r>
            <a:r>
              <a:rPr spc="-85" dirty="0"/>
              <a:t> </a:t>
            </a:r>
            <a:r>
              <a:rPr spc="-30" dirty="0"/>
              <a:t>Market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99559" y="3145535"/>
            <a:ext cx="2031491" cy="1755648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611115" y="3775964"/>
            <a:ext cx="10090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Mar</a:t>
            </a:r>
            <a:r>
              <a:rPr sz="24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k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et</a:t>
            </a:r>
            <a:endParaRPr sz="2400">
              <a:latin typeface="Times New Roman"/>
              <a:cs typeface="Times New Roman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3669791" y="1147572"/>
            <a:ext cx="2832100" cy="2016760"/>
            <a:chOff x="3669791" y="1147572"/>
            <a:chExt cx="2832100" cy="2016760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14315" y="2898648"/>
              <a:ext cx="573024" cy="265175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669791" y="1147572"/>
              <a:ext cx="2831591" cy="1755648"/>
            </a:xfrm>
            <a:prstGeom prst="rect">
              <a:avLst/>
            </a:prstGeom>
          </p:spPr>
        </p:pic>
      </p:grpSp>
      <p:sp>
        <p:nvSpPr>
          <p:cNvPr id="9" name="object 9"/>
          <p:cNvSpPr txBox="1"/>
          <p:nvPr/>
        </p:nvSpPr>
        <p:spPr>
          <a:xfrm>
            <a:off x="4302633" y="1620139"/>
            <a:ext cx="1569085" cy="706755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12700" marR="5080" indent="304800">
              <a:lnSpc>
                <a:spcPts val="2480"/>
              </a:lnSpc>
              <a:spcBef>
                <a:spcPts val="515"/>
              </a:spcBef>
            </a:pP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Perfect </a:t>
            </a:r>
            <a:r>
              <a:rPr sz="24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co</a:t>
            </a:r>
            <a:r>
              <a:rPr sz="24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pet</a:t>
            </a:r>
            <a:r>
              <a:rPr sz="24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sz="24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on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6685788" y="2621279"/>
            <a:ext cx="2145792" cy="2755392"/>
          </a:xfrm>
          <a:prstGeom prst="rect">
            <a:avLst/>
          </a:prstGeom>
        </p:spPr>
      </p:pic>
      <p:grpSp>
        <p:nvGrpSpPr>
          <p:cNvPr id="11" name="object 11"/>
          <p:cNvGrpSpPr/>
          <p:nvPr/>
        </p:nvGrpSpPr>
        <p:grpSpPr>
          <a:xfrm>
            <a:off x="3770376" y="3726179"/>
            <a:ext cx="2842260" cy="3131820"/>
            <a:chOff x="3770376" y="3726179"/>
            <a:chExt cx="2842260" cy="3131820"/>
          </a:xfrm>
        </p:grpSpPr>
        <p:pic>
          <p:nvPicPr>
            <p:cNvPr id="12" name="object 12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182868" y="3726179"/>
              <a:ext cx="429767" cy="57150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4849368" y="4882895"/>
              <a:ext cx="573024" cy="266700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770376" y="5143499"/>
              <a:ext cx="2775204" cy="1714499"/>
            </a:xfrm>
            <a:prstGeom prst="rect">
              <a:avLst/>
            </a:prstGeom>
          </p:spPr>
        </p:pic>
      </p:grpSp>
      <p:sp>
        <p:nvSpPr>
          <p:cNvPr id="15" name="object 15"/>
          <p:cNvSpPr txBox="1"/>
          <p:nvPr/>
        </p:nvSpPr>
        <p:spPr>
          <a:xfrm>
            <a:off x="7086092" y="3751529"/>
            <a:ext cx="13468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Mono</a:t>
            </a:r>
            <a:r>
              <a:rPr sz="2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oly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96536" y="5616650"/>
            <a:ext cx="1720214" cy="706755"/>
          </a:xfrm>
          <a:prstGeom prst="rect">
            <a:avLst/>
          </a:prstGeom>
        </p:spPr>
        <p:txBody>
          <a:bodyPr vert="horz" wrap="square" lIns="0" tIns="65405" rIns="0" bIns="0" rtlCol="0">
            <a:spAutoFit/>
          </a:bodyPr>
          <a:lstStyle/>
          <a:p>
            <a:pPr marL="47625" marR="5080" indent="-35560">
              <a:lnSpc>
                <a:spcPts val="2480"/>
              </a:lnSpc>
              <a:spcBef>
                <a:spcPts val="515"/>
              </a:spcBef>
            </a:pP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Monopol</a:t>
            </a:r>
            <a:r>
              <a:rPr sz="24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2400" b="1" spc="-5" dirty="0">
                <a:solidFill>
                  <a:srgbClr val="FFFFFF"/>
                </a:solidFill>
                <a:latin typeface="Times New Roman"/>
                <a:cs typeface="Times New Roman"/>
              </a:rPr>
              <a:t>st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ic  Competition</a:t>
            </a:r>
            <a:endParaRPr sz="2400">
              <a:latin typeface="Times New Roman"/>
              <a:cs typeface="Times New Roman"/>
            </a:endParaRPr>
          </a:p>
        </p:txBody>
      </p:sp>
      <p:pic>
        <p:nvPicPr>
          <p:cNvPr id="17" name="object 17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660647" y="3724655"/>
            <a:ext cx="399288" cy="573024"/>
          </a:xfrm>
          <a:prstGeom prst="rect">
            <a:avLst/>
          </a:prstGeom>
        </p:spPr>
      </p:pic>
      <p:pic>
        <p:nvPicPr>
          <p:cNvPr id="18" name="object 18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569719" y="2549651"/>
            <a:ext cx="2031492" cy="2898648"/>
          </a:xfrm>
          <a:prstGeom prst="rect">
            <a:avLst/>
          </a:prstGeom>
        </p:spPr>
      </p:pic>
      <p:sp>
        <p:nvSpPr>
          <p:cNvPr id="19" name="object 19"/>
          <p:cNvSpPr txBox="1"/>
          <p:nvPr/>
        </p:nvSpPr>
        <p:spPr>
          <a:xfrm>
            <a:off x="1936750" y="3751529"/>
            <a:ext cx="129730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Ol</a:t>
            </a:r>
            <a:r>
              <a:rPr sz="2400" b="1" spc="5" dirty="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gop</a:t>
            </a:r>
            <a:r>
              <a:rPr sz="2400" b="1" spc="-10" dirty="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sz="2400" b="1" dirty="0">
                <a:solidFill>
                  <a:srgbClr val="FFFFFF"/>
                </a:solidFill>
                <a:latin typeface="Times New Roman"/>
                <a:cs typeface="Times New Roman"/>
              </a:rPr>
              <a:t>ly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24534" y="384428"/>
            <a:ext cx="801306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Monopolistic</a:t>
            </a:r>
            <a:r>
              <a:rPr spc="-90" dirty="0"/>
              <a:t> </a:t>
            </a:r>
            <a:r>
              <a:rPr spc="-30" dirty="0"/>
              <a:t>Competition</a:t>
            </a:r>
            <a:r>
              <a:rPr spc="-90" dirty="0"/>
              <a:t> </a:t>
            </a:r>
            <a:r>
              <a:rPr spc="-20" dirty="0"/>
              <a:t>under</a:t>
            </a:r>
            <a:r>
              <a:rPr spc="-95" dirty="0"/>
              <a:t> </a:t>
            </a:r>
            <a:r>
              <a:rPr spc="-25" dirty="0"/>
              <a:t>Short</a:t>
            </a:r>
            <a:r>
              <a:rPr spc="-90" dirty="0"/>
              <a:t> </a:t>
            </a:r>
            <a:r>
              <a:rPr spc="-20" dirty="0"/>
              <a:t>Run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22044" y="1808734"/>
            <a:ext cx="7531100" cy="48545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Under </a:t>
            </a:r>
            <a:r>
              <a:rPr sz="2400" spc="-5" dirty="0">
                <a:latin typeface="Times New Roman"/>
                <a:cs typeface="Times New Roman"/>
              </a:rPr>
              <a:t>M.C</a:t>
            </a:r>
            <a:r>
              <a:rPr sz="2400" dirty="0">
                <a:latin typeface="Times New Roman"/>
                <a:cs typeface="Times New Roman"/>
              </a:rPr>
              <a:t> there is a large no. of sellers,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each</a:t>
            </a:r>
            <a:r>
              <a:rPr sz="2400" dirty="0">
                <a:latin typeface="Times New Roman"/>
                <a:cs typeface="Times New Roman"/>
              </a:rPr>
              <a:t> taking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independent action </a:t>
            </a:r>
            <a:r>
              <a:rPr sz="2400" dirty="0">
                <a:latin typeface="Times New Roman"/>
                <a:cs typeface="Times New Roman"/>
              </a:rPr>
              <a:t>and having </a:t>
            </a:r>
            <a:r>
              <a:rPr sz="2400" spc="-5" dirty="0">
                <a:latin typeface="Times New Roman"/>
                <a:cs typeface="Times New Roman"/>
              </a:rPr>
              <a:t>some </a:t>
            </a:r>
            <a:r>
              <a:rPr sz="2400" dirty="0">
                <a:latin typeface="Times New Roman"/>
                <a:cs typeface="Times New Roman"/>
              </a:rPr>
              <a:t>Monopoly power due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product</a:t>
            </a:r>
            <a:r>
              <a:rPr sz="2400" spc="-5" dirty="0">
                <a:latin typeface="Times New Roman"/>
                <a:cs typeface="Times New Roman"/>
              </a:rPr>
              <a:t> differentiation.</a:t>
            </a:r>
            <a:endParaRPr sz="24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Short run is </a:t>
            </a:r>
            <a:r>
              <a:rPr sz="2400" spc="-5" dirty="0">
                <a:latin typeface="Times New Roman"/>
                <a:cs typeface="Times New Roman"/>
              </a:rPr>
              <a:t>that </a:t>
            </a:r>
            <a:r>
              <a:rPr sz="2400" dirty="0">
                <a:latin typeface="Times New Roman"/>
                <a:cs typeface="Times New Roman"/>
              </a:rPr>
              <a:t>period which </a:t>
            </a:r>
            <a:r>
              <a:rPr sz="2400" spc="-5" dirty="0">
                <a:latin typeface="Times New Roman"/>
                <a:cs typeface="Times New Roman"/>
              </a:rPr>
              <a:t>allows </a:t>
            </a:r>
            <a:r>
              <a:rPr sz="2400" dirty="0">
                <a:latin typeface="Times New Roman"/>
                <a:cs typeface="Times New Roman"/>
              </a:rPr>
              <a:t>change </a:t>
            </a:r>
            <a:r>
              <a:rPr sz="2400" spc="-5" dirty="0">
                <a:latin typeface="Times New Roman"/>
                <a:cs typeface="Times New Roman"/>
              </a:rPr>
              <a:t>in variable </a:t>
            </a:r>
            <a:r>
              <a:rPr sz="2400" dirty="0">
                <a:latin typeface="Times New Roman"/>
                <a:cs typeface="Times New Roman"/>
              </a:rPr>
              <a:t> factors.</a:t>
            </a:r>
            <a:endParaRPr sz="2400">
              <a:latin typeface="Times New Roman"/>
              <a:cs typeface="Times New Roman"/>
            </a:endParaRPr>
          </a:p>
          <a:p>
            <a:pPr marL="355600" marR="5715" indent="-355600" algn="just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The 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equilibrium</a:t>
            </a:r>
            <a:r>
              <a:rPr sz="2400" spc="11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point</a:t>
            </a:r>
            <a:r>
              <a:rPr sz="2400" spc="11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can</a:t>
            </a:r>
            <a:r>
              <a:rPr sz="2400" spc="1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 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determined</a:t>
            </a:r>
            <a:r>
              <a:rPr sz="2400" spc="1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where </a:t>
            </a:r>
            <a:r>
              <a:rPr sz="2400" spc="-59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= </a:t>
            </a:r>
            <a:r>
              <a:rPr sz="2400" spc="-5" dirty="0">
                <a:latin typeface="Times New Roman"/>
                <a:cs typeface="Times New Roman"/>
              </a:rPr>
              <a:t>MC.</a:t>
            </a:r>
            <a:endParaRPr sz="2400">
              <a:latin typeface="Times New Roman"/>
              <a:cs typeface="Times New Roman"/>
            </a:endParaRPr>
          </a:p>
          <a:p>
            <a:pPr marL="354965" marR="8255" indent="-342900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2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short</a:t>
            </a:r>
            <a:r>
              <a:rPr sz="2400" spc="2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run</a:t>
            </a:r>
            <a:r>
              <a:rPr sz="2400" spc="2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there</a:t>
            </a:r>
            <a:r>
              <a:rPr sz="2400" spc="2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2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three</a:t>
            </a:r>
            <a:r>
              <a:rPr sz="2400" spc="254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possibilities</a:t>
            </a:r>
            <a:r>
              <a:rPr sz="2400" spc="2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as</a:t>
            </a:r>
            <a:r>
              <a:rPr sz="2400" spc="2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below</a:t>
            </a:r>
            <a:r>
              <a:rPr sz="2400" spc="2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2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earn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profit:</a:t>
            </a:r>
            <a:endParaRPr sz="2400">
              <a:latin typeface="Times New Roman"/>
              <a:cs typeface="Times New Roman"/>
            </a:endParaRPr>
          </a:p>
          <a:p>
            <a:pPr marL="926465" lvl="1" indent="-513715">
              <a:lnSpc>
                <a:spcPct val="100000"/>
              </a:lnSpc>
              <a:spcBef>
                <a:spcPts val="580"/>
              </a:spcBef>
              <a:buAutoNum type="romanLcPeriod"/>
              <a:tabLst>
                <a:tab pos="926465" algn="l"/>
                <a:tab pos="927100" algn="l"/>
              </a:tabLst>
            </a:pPr>
            <a:r>
              <a:rPr sz="2400" dirty="0">
                <a:latin typeface="Times New Roman"/>
                <a:cs typeface="Times New Roman"/>
              </a:rPr>
              <a:t>Super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Normal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Profit</a:t>
            </a:r>
            <a:endParaRPr sz="2400">
              <a:latin typeface="Times New Roman"/>
              <a:cs typeface="Times New Roman"/>
            </a:endParaRPr>
          </a:p>
          <a:p>
            <a:pPr marL="926465" lvl="1" indent="-513715">
              <a:lnSpc>
                <a:spcPct val="100000"/>
              </a:lnSpc>
              <a:spcBef>
                <a:spcPts val="575"/>
              </a:spcBef>
              <a:buAutoNum type="romanLcPeriod"/>
              <a:tabLst>
                <a:tab pos="926465" algn="l"/>
                <a:tab pos="927100" algn="l"/>
              </a:tabLst>
            </a:pPr>
            <a:r>
              <a:rPr sz="2400" spc="-5" dirty="0">
                <a:latin typeface="Times New Roman"/>
                <a:cs typeface="Times New Roman"/>
              </a:rPr>
              <a:t>Normal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Profit</a:t>
            </a:r>
            <a:endParaRPr sz="2400">
              <a:latin typeface="Times New Roman"/>
              <a:cs typeface="Times New Roman"/>
            </a:endParaRPr>
          </a:p>
          <a:p>
            <a:pPr marL="926465" lvl="1" indent="-513715">
              <a:lnSpc>
                <a:spcPct val="100000"/>
              </a:lnSpc>
              <a:spcBef>
                <a:spcPts val="575"/>
              </a:spcBef>
              <a:buAutoNum type="romanLcPeriod"/>
              <a:tabLst>
                <a:tab pos="926465" algn="l"/>
                <a:tab pos="927100" algn="l"/>
              </a:tabLst>
            </a:pPr>
            <a:r>
              <a:rPr sz="2400" dirty="0">
                <a:latin typeface="Times New Roman"/>
                <a:cs typeface="Times New Roman"/>
              </a:rPr>
              <a:t>Sub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Normal </a:t>
            </a:r>
            <a:r>
              <a:rPr sz="2400" dirty="0">
                <a:latin typeface="Times New Roman"/>
                <a:cs typeface="Times New Roman"/>
              </a:rPr>
              <a:t>Profit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152400"/>
            <a:ext cx="4724400" cy="1524000"/>
          </a:xfrm>
        </p:spPr>
        <p:txBody>
          <a:bodyPr/>
          <a:lstStyle/>
          <a:p>
            <a:r>
              <a:rPr lang="en-US" dirty="0" smtClean="0"/>
              <a:t>Super Normal profit and  Sub-normal Profits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800" y="1676400"/>
            <a:ext cx="8534400" cy="42672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52800" y="384429"/>
            <a:ext cx="2819400" cy="1063372"/>
          </a:xfrm>
        </p:spPr>
        <p:txBody>
          <a:bodyPr/>
          <a:lstStyle/>
          <a:p>
            <a:r>
              <a:rPr lang="en-US" dirty="0" smtClean="0"/>
              <a:t>Normal profit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96400" y="1524000"/>
            <a:ext cx="1133145" cy="138861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600200" y="1676400"/>
            <a:ext cx="5943600" cy="4358322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51966" y="384428"/>
            <a:ext cx="795655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Monopolistic</a:t>
            </a:r>
            <a:r>
              <a:rPr spc="-90" dirty="0"/>
              <a:t> </a:t>
            </a:r>
            <a:r>
              <a:rPr spc="-30" dirty="0"/>
              <a:t>Competition</a:t>
            </a:r>
            <a:r>
              <a:rPr spc="-90" dirty="0"/>
              <a:t> </a:t>
            </a:r>
            <a:r>
              <a:rPr spc="-20" dirty="0"/>
              <a:t>under</a:t>
            </a:r>
            <a:r>
              <a:rPr spc="-95" dirty="0"/>
              <a:t> </a:t>
            </a:r>
            <a:r>
              <a:rPr spc="-20" dirty="0"/>
              <a:t>Long</a:t>
            </a:r>
            <a:r>
              <a:rPr spc="-114" dirty="0"/>
              <a:t> </a:t>
            </a:r>
            <a:r>
              <a:rPr spc="-20" dirty="0"/>
              <a:t>Run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22044" y="1808734"/>
            <a:ext cx="7530465" cy="47815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715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Long run is that </a:t>
            </a:r>
            <a:r>
              <a:rPr sz="2400" spc="-5" dirty="0">
                <a:latin typeface="Times New Roman"/>
                <a:cs typeface="Times New Roman"/>
              </a:rPr>
              <a:t>period </a:t>
            </a:r>
            <a:r>
              <a:rPr sz="2400" dirty="0">
                <a:latin typeface="Times New Roman"/>
                <a:cs typeface="Times New Roman"/>
              </a:rPr>
              <a:t>which </a:t>
            </a:r>
            <a:r>
              <a:rPr sz="2400" spc="-5" dirty="0">
                <a:latin typeface="Times New Roman"/>
                <a:cs typeface="Times New Roman"/>
              </a:rPr>
              <a:t>allows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firm </a:t>
            </a:r>
            <a:r>
              <a:rPr sz="2400" dirty="0">
                <a:latin typeface="Times New Roman"/>
                <a:cs typeface="Times New Roman"/>
              </a:rPr>
              <a:t>to change </a:t>
            </a:r>
            <a:r>
              <a:rPr sz="2400" spc="-10" dirty="0">
                <a:latin typeface="Times New Roman"/>
                <a:cs typeface="Times New Roman"/>
              </a:rPr>
              <a:t>ll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factors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production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fixed and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variable.</a:t>
            </a:r>
            <a:endParaRPr sz="24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If the </a:t>
            </a:r>
            <a:r>
              <a:rPr sz="2400" spc="-5" dirty="0">
                <a:latin typeface="Times New Roman"/>
                <a:cs typeface="Times New Roman"/>
              </a:rPr>
              <a:t>existing firms </a:t>
            </a:r>
            <a:r>
              <a:rPr sz="2400" dirty="0">
                <a:latin typeface="Times New Roman"/>
                <a:cs typeface="Times New Roman"/>
              </a:rPr>
              <a:t>are </a:t>
            </a:r>
            <a:r>
              <a:rPr sz="2400" spc="-5" dirty="0">
                <a:latin typeface="Times New Roman"/>
                <a:cs typeface="Times New Roman"/>
              </a:rPr>
              <a:t>earning super normal profit then </a:t>
            </a:r>
            <a:r>
              <a:rPr sz="2400" dirty="0">
                <a:latin typeface="Times New Roman"/>
                <a:cs typeface="Times New Roman"/>
              </a:rPr>
              <a:t> there </a:t>
            </a:r>
            <a:r>
              <a:rPr sz="2400" spc="-5" dirty="0">
                <a:latin typeface="Times New Roman"/>
                <a:cs typeface="Times New Roman"/>
              </a:rPr>
              <a:t>will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6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new </a:t>
            </a:r>
            <a:r>
              <a:rPr sz="2400" dirty="0">
                <a:latin typeface="Times New Roman"/>
                <a:cs typeface="Times New Roman"/>
              </a:rPr>
              <a:t>entry in the </a:t>
            </a:r>
            <a:r>
              <a:rPr sz="2400" spc="-5" dirty="0">
                <a:latin typeface="Times New Roman"/>
                <a:cs typeface="Times New Roman"/>
              </a:rPr>
              <a:t>market this will </a:t>
            </a:r>
            <a:r>
              <a:rPr sz="2400" spc="-10" dirty="0">
                <a:latin typeface="Times New Roman"/>
                <a:cs typeface="Times New Roman"/>
              </a:rPr>
              <a:t>be </a:t>
            </a:r>
            <a:r>
              <a:rPr sz="2400" spc="-5" dirty="0">
                <a:latin typeface="Times New Roman"/>
                <a:cs typeface="Times New Roman"/>
              </a:rPr>
              <a:t>resuled </a:t>
            </a:r>
            <a:r>
              <a:rPr sz="2400" dirty="0">
                <a:latin typeface="Times New Roman"/>
                <a:cs typeface="Times New Roman"/>
              </a:rPr>
              <a:t> in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firm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will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only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earn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Normal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profit.</a:t>
            </a:r>
            <a:endParaRPr sz="2400">
              <a:latin typeface="Times New Roman"/>
              <a:cs typeface="Times New Roman"/>
            </a:endParaRPr>
          </a:p>
          <a:p>
            <a:pPr marL="354965" indent="-342900" algn="just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Thus,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total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supply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group </a:t>
            </a:r>
            <a:r>
              <a:rPr sz="2400" spc="-5" dirty="0">
                <a:latin typeface="Times New Roman"/>
                <a:cs typeface="Times New Roman"/>
              </a:rPr>
              <a:t>will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increase.</a:t>
            </a:r>
            <a:endParaRPr sz="2400">
              <a:latin typeface="Times New Roman"/>
              <a:cs typeface="Times New Roman"/>
            </a:endParaRPr>
          </a:p>
          <a:p>
            <a:pPr marL="354965" indent="-342900" algn="just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But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compared</a:t>
            </a:r>
            <a:r>
              <a:rPr sz="2400" spc="1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supply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demand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not</a:t>
            </a:r>
            <a:r>
              <a:rPr sz="2400" spc="1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increased</a:t>
            </a:r>
            <a:r>
              <a:rPr sz="2400" spc="15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so</a:t>
            </a:r>
            <a:r>
              <a:rPr sz="2400" spc="1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that</a:t>
            </a:r>
            <a:r>
              <a:rPr sz="2400" spc="1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endParaRPr sz="2400">
              <a:latin typeface="Times New Roman"/>
              <a:cs typeface="Times New Roman"/>
            </a:endParaRPr>
          </a:p>
          <a:p>
            <a:pPr marL="354965" algn="just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firm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will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start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selling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lower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price.</a:t>
            </a:r>
            <a:endParaRPr sz="24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Same </a:t>
            </a:r>
            <a:r>
              <a:rPr sz="2400" dirty="0">
                <a:latin typeface="Times New Roman"/>
                <a:cs typeface="Times New Roman"/>
              </a:rPr>
              <a:t>would be done by the </a:t>
            </a:r>
            <a:r>
              <a:rPr sz="2400" spc="-5" dirty="0">
                <a:latin typeface="Times New Roman"/>
                <a:cs typeface="Times New Roman"/>
              </a:rPr>
              <a:t>other </a:t>
            </a:r>
            <a:r>
              <a:rPr sz="2400" spc="-10" dirty="0">
                <a:latin typeface="Times New Roman"/>
                <a:cs typeface="Times New Roman"/>
              </a:rPr>
              <a:t>firms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maintain their </a:t>
            </a:r>
            <a:r>
              <a:rPr sz="2400" dirty="0">
                <a:latin typeface="Times New Roman"/>
                <a:cs typeface="Times New Roman"/>
              </a:rPr>
              <a:t> sales.</a:t>
            </a:r>
            <a:endParaRPr sz="2400">
              <a:latin typeface="Times New Roman"/>
              <a:cs typeface="Times New Roman"/>
            </a:endParaRPr>
          </a:p>
          <a:p>
            <a:pPr marL="354965" indent="-342900" algn="just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Thus,</a:t>
            </a:r>
            <a:r>
              <a:rPr sz="2400" spc="2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he</a:t>
            </a:r>
            <a:r>
              <a:rPr sz="2400" spc="2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price</a:t>
            </a:r>
            <a:r>
              <a:rPr sz="2400" spc="28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will</a:t>
            </a:r>
            <a:r>
              <a:rPr sz="2400" spc="26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increase</a:t>
            </a:r>
            <a:r>
              <a:rPr sz="2400" spc="2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2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super</a:t>
            </a:r>
            <a:r>
              <a:rPr sz="2400" spc="2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normal</a:t>
            </a:r>
            <a:r>
              <a:rPr sz="2400" spc="2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profit</a:t>
            </a:r>
            <a:r>
              <a:rPr sz="2400" spc="2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will</a:t>
            </a:r>
            <a:endParaRPr sz="2400">
              <a:latin typeface="Times New Roman"/>
              <a:cs typeface="Times New Roman"/>
            </a:endParaRPr>
          </a:p>
          <a:p>
            <a:pPr marL="354965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disappear.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04800" y="304800"/>
            <a:ext cx="8610600" cy="63246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964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C</a:t>
            </a:r>
            <a:r>
              <a:rPr spc="-5" dirty="0"/>
              <a:t>o</a:t>
            </a:r>
            <a:r>
              <a:rPr spc="-40" dirty="0"/>
              <a:t>n</a:t>
            </a:r>
            <a:r>
              <a:rPr spc="-30" dirty="0"/>
              <a:t>t</a:t>
            </a:r>
            <a:r>
              <a:rPr dirty="0"/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22044" y="1808734"/>
            <a:ext cx="7531100" cy="28060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On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other </a:t>
            </a:r>
            <a:r>
              <a:rPr sz="2400" dirty="0">
                <a:latin typeface="Times New Roman"/>
                <a:cs typeface="Times New Roman"/>
              </a:rPr>
              <a:t>hand the </a:t>
            </a:r>
            <a:r>
              <a:rPr sz="2400" spc="-10" dirty="0">
                <a:latin typeface="Times New Roman"/>
                <a:cs typeface="Times New Roman"/>
              </a:rPr>
              <a:t>firms </a:t>
            </a:r>
            <a:r>
              <a:rPr sz="2400" dirty="0">
                <a:latin typeface="Times New Roman"/>
                <a:cs typeface="Times New Roman"/>
              </a:rPr>
              <a:t>earning </a:t>
            </a:r>
            <a:r>
              <a:rPr sz="2400" spc="-5" dirty="0">
                <a:latin typeface="Times New Roman"/>
                <a:cs typeface="Times New Roman"/>
              </a:rPr>
              <a:t>subnormal </a:t>
            </a:r>
            <a:r>
              <a:rPr sz="2400" dirty="0">
                <a:latin typeface="Times New Roman"/>
                <a:cs typeface="Times New Roman"/>
              </a:rPr>
              <a:t>profit </a:t>
            </a:r>
            <a:r>
              <a:rPr sz="2400" spc="-5" dirty="0">
                <a:latin typeface="Times New Roman"/>
                <a:cs typeface="Times New Roman"/>
              </a:rPr>
              <a:t>will </a:t>
            </a:r>
            <a:r>
              <a:rPr sz="2400" dirty="0">
                <a:latin typeface="Times New Roman"/>
                <a:cs typeface="Times New Roman"/>
              </a:rPr>
              <a:t> exit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from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market.</a:t>
            </a:r>
            <a:endParaRPr sz="2400">
              <a:latin typeface="Times New Roman"/>
              <a:cs typeface="Times New Roman"/>
            </a:endParaRPr>
          </a:p>
          <a:p>
            <a:pPr marL="354965" indent="-342900" algn="just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Thus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total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supply</a:t>
            </a:r>
            <a:r>
              <a:rPr sz="2400" spc="-5" dirty="0">
                <a:latin typeface="Times New Roman"/>
                <a:cs typeface="Times New Roman"/>
              </a:rPr>
              <a:t> will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decrease.</a:t>
            </a:r>
            <a:endParaRPr sz="24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Demand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5" dirty="0">
                <a:latin typeface="Times New Roman"/>
                <a:cs typeface="Times New Roman"/>
              </a:rPr>
              <a:t>still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10" dirty="0">
                <a:latin typeface="Times New Roman"/>
                <a:cs typeface="Times New Roman"/>
              </a:rPr>
              <a:t>same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there </a:t>
            </a:r>
            <a:r>
              <a:rPr sz="2400" dirty="0">
                <a:latin typeface="Times New Roman"/>
                <a:cs typeface="Times New Roman"/>
              </a:rPr>
              <a:t>is a </a:t>
            </a:r>
            <a:r>
              <a:rPr sz="2400" spc="-5" dirty="0">
                <a:latin typeface="Times New Roman"/>
                <a:cs typeface="Times New Roman"/>
              </a:rPr>
              <a:t>decrees in </a:t>
            </a:r>
            <a:r>
              <a:rPr sz="2400" dirty="0">
                <a:latin typeface="Times New Roman"/>
                <a:cs typeface="Times New Roman"/>
              </a:rPr>
              <a:t>supply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this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will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resulted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</a:t>
            </a:r>
            <a:r>
              <a:rPr sz="2400" dirty="0">
                <a:latin typeface="Times New Roman"/>
                <a:cs typeface="Times New Roman"/>
              </a:rPr>
              <a:t> increase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prices</a:t>
            </a:r>
            <a:r>
              <a:rPr sz="2400" dirty="0">
                <a:latin typeface="Times New Roman"/>
                <a:cs typeface="Times New Roman"/>
              </a:rPr>
              <a:t> of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product.</a:t>
            </a:r>
            <a:endParaRPr sz="2400">
              <a:latin typeface="Times New Roman"/>
              <a:cs typeface="Times New Roman"/>
            </a:endParaRPr>
          </a:p>
          <a:p>
            <a:pPr marL="354965" indent="-342900" algn="just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result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will</a:t>
            </a:r>
            <a:r>
              <a:rPr sz="2400" spc="-5" dirty="0">
                <a:latin typeface="Times New Roman"/>
                <a:cs typeface="Times New Roman"/>
              </a:rPr>
              <a:t> be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normal</a:t>
            </a:r>
            <a:r>
              <a:rPr sz="2400" dirty="0">
                <a:latin typeface="Times New Roman"/>
                <a:cs typeface="Times New Roman"/>
              </a:rPr>
              <a:t> profit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existing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firms.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135373" y="384428"/>
            <a:ext cx="179260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O</a:t>
            </a:r>
            <a:r>
              <a:rPr dirty="0"/>
              <a:t>l</a:t>
            </a:r>
            <a:r>
              <a:rPr spc="-20" dirty="0"/>
              <a:t>i</a:t>
            </a:r>
            <a:r>
              <a:rPr spc="-45" dirty="0"/>
              <a:t>g</a:t>
            </a:r>
            <a:r>
              <a:rPr spc="-30" dirty="0"/>
              <a:t>o</a:t>
            </a:r>
            <a:r>
              <a:rPr spc="-40" dirty="0"/>
              <a:t>p</a:t>
            </a:r>
            <a:r>
              <a:rPr spc="-30" dirty="0"/>
              <a:t>o</a:t>
            </a:r>
            <a:r>
              <a:rPr spc="-20" dirty="0"/>
              <a:t>l</a:t>
            </a:r>
            <a:r>
              <a:rPr dirty="0"/>
              <a:t>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22044" y="1808734"/>
            <a:ext cx="7529830" cy="3098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715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Oligopoly is a </a:t>
            </a:r>
            <a:r>
              <a:rPr sz="2400" spc="-5" dirty="0">
                <a:latin typeface="Times New Roman"/>
                <a:cs typeface="Times New Roman"/>
              </a:rPr>
              <a:t>situation </a:t>
            </a:r>
            <a:r>
              <a:rPr sz="2400" dirty="0">
                <a:latin typeface="Times New Roman"/>
                <a:cs typeface="Times New Roman"/>
              </a:rPr>
              <a:t>where a </a:t>
            </a:r>
            <a:r>
              <a:rPr sz="2400" spc="-5" dirty="0">
                <a:latin typeface="Times New Roman"/>
                <a:cs typeface="Times New Roman"/>
              </a:rPr>
              <a:t>few large firms compete </a:t>
            </a:r>
            <a:r>
              <a:rPr sz="2400" dirty="0">
                <a:latin typeface="Times New Roman"/>
                <a:cs typeface="Times New Roman"/>
              </a:rPr>
              <a:t> with </a:t>
            </a:r>
            <a:r>
              <a:rPr sz="2400" spc="-5" dirty="0">
                <a:latin typeface="Times New Roman"/>
                <a:cs typeface="Times New Roman"/>
              </a:rPr>
              <a:t>each other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there </a:t>
            </a:r>
            <a:r>
              <a:rPr sz="2400" dirty="0">
                <a:latin typeface="Times New Roman"/>
                <a:cs typeface="Times New Roman"/>
              </a:rPr>
              <a:t>is an </a:t>
            </a:r>
            <a:r>
              <a:rPr sz="2400" spc="-5" dirty="0">
                <a:latin typeface="Times New Roman"/>
                <a:cs typeface="Times New Roman"/>
              </a:rPr>
              <a:t>element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interdependence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decision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making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those</a:t>
            </a:r>
            <a:r>
              <a:rPr sz="2400" spc="-5" dirty="0">
                <a:latin typeface="Times New Roman"/>
                <a:cs typeface="Times New Roman"/>
              </a:rPr>
              <a:t> firms.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"/>
            </a:pPr>
            <a:endParaRPr sz="35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Any </a:t>
            </a:r>
            <a:r>
              <a:rPr sz="2400" spc="-5" dirty="0">
                <a:latin typeface="Times New Roman"/>
                <a:cs typeface="Times New Roman"/>
              </a:rPr>
              <a:t>decision the </a:t>
            </a:r>
            <a:r>
              <a:rPr sz="2400" dirty="0">
                <a:latin typeface="Times New Roman"/>
                <a:cs typeface="Times New Roman"/>
              </a:rPr>
              <a:t>firm </a:t>
            </a:r>
            <a:r>
              <a:rPr sz="2400" spc="-5" dirty="0">
                <a:latin typeface="Times New Roman"/>
                <a:cs typeface="Times New Roman"/>
              </a:rPr>
              <a:t>makes </a:t>
            </a:r>
            <a:r>
              <a:rPr sz="2400" dirty="0">
                <a:latin typeface="Times New Roman"/>
                <a:cs typeface="Times New Roman"/>
              </a:rPr>
              <a:t>regarding </a:t>
            </a:r>
            <a:r>
              <a:rPr sz="2400" spc="-5" dirty="0">
                <a:latin typeface="Times New Roman"/>
                <a:cs typeface="Times New Roman"/>
              </a:rPr>
              <a:t>product, price </a:t>
            </a:r>
            <a:r>
              <a:rPr sz="2400" spc="-15" dirty="0">
                <a:latin typeface="Times New Roman"/>
                <a:cs typeface="Times New Roman"/>
              </a:rPr>
              <a:t>or 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promotion will affect the sales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competitors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so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result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will</a:t>
            </a:r>
            <a:r>
              <a:rPr sz="2400" dirty="0">
                <a:latin typeface="Times New Roman"/>
                <a:cs typeface="Times New Roman"/>
              </a:rPr>
              <a:t> be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counter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moves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(reactions)</a:t>
            </a:r>
            <a:r>
              <a:rPr sz="2400" dirty="0">
                <a:latin typeface="Times New Roman"/>
                <a:cs typeface="Times New Roman"/>
              </a:rPr>
              <a:t> from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competitors.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964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C</a:t>
            </a:r>
            <a:r>
              <a:rPr spc="-5" dirty="0"/>
              <a:t>o</a:t>
            </a:r>
            <a:r>
              <a:rPr spc="-40" dirty="0"/>
              <a:t>n</a:t>
            </a:r>
            <a:r>
              <a:rPr spc="-30" dirty="0"/>
              <a:t>t</a:t>
            </a:r>
            <a:r>
              <a:rPr dirty="0"/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22044" y="1735582"/>
            <a:ext cx="6156960" cy="265938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6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Features:</a:t>
            </a:r>
            <a:endParaRPr sz="2400">
              <a:latin typeface="Times New Roman"/>
              <a:cs typeface="Times New Roman"/>
            </a:endParaRPr>
          </a:p>
          <a:p>
            <a:pPr marL="756285" lvl="1" indent="-287655">
              <a:lnSpc>
                <a:spcPct val="100000"/>
              </a:lnSpc>
              <a:spcBef>
                <a:spcPts val="575"/>
              </a:spcBef>
              <a:buFont typeface="Wingdings"/>
              <a:buChar char=""/>
              <a:tabLst>
                <a:tab pos="756920" algn="l"/>
              </a:tabLst>
            </a:pPr>
            <a:r>
              <a:rPr sz="2400" spc="-10" dirty="0">
                <a:latin typeface="Times New Roman"/>
                <a:cs typeface="Times New Roman"/>
              </a:rPr>
              <a:t>Small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no.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large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sellers</a:t>
            </a:r>
            <a:endParaRPr sz="2400">
              <a:latin typeface="Times New Roman"/>
              <a:cs typeface="Times New Roman"/>
            </a:endParaRPr>
          </a:p>
          <a:p>
            <a:pPr marL="756285" lvl="1" indent="-287655">
              <a:lnSpc>
                <a:spcPct val="100000"/>
              </a:lnSpc>
              <a:spcBef>
                <a:spcPts val="575"/>
              </a:spcBef>
              <a:buFont typeface="Wingdings"/>
              <a:buChar char=""/>
              <a:tabLst>
                <a:tab pos="756920" algn="l"/>
              </a:tabLst>
            </a:pPr>
            <a:r>
              <a:rPr sz="2400" dirty="0">
                <a:latin typeface="Times New Roman"/>
                <a:cs typeface="Times New Roman"/>
              </a:rPr>
              <a:t>Interdependence</a:t>
            </a:r>
            <a:endParaRPr sz="2400">
              <a:latin typeface="Times New Roman"/>
              <a:cs typeface="Times New Roman"/>
            </a:endParaRPr>
          </a:p>
          <a:p>
            <a:pPr marL="756285" lvl="1" indent="-287655">
              <a:lnSpc>
                <a:spcPct val="100000"/>
              </a:lnSpc>
              <a:spcBef>
                <a:spcPts val="580"/>
              </a:spcBef>
              <a:buFont typeface="Wingdings"/>
              <a:buChar char=""/>
              <a:tabLst>
                <a:tab pos="756920" algn="l"/>
              </a:tabLst>
            </a:pPr>
            <a:r>
              <a:rPr sz="2400" dirty="0">
                <a:latin typeface="Times New Roman"/>
                <a:cs typeface="Times New Roman"/>
              </a:rPr>
              <a:t>Price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Rigidity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[reducing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increasing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price]</a:t>
            </a:r>
            <a:endParaRPr sz="2400">
              <a:latin typeface="Times New Roman"/>
              <a:cs typeface="Times New Roman"/>
            </a:endParaRPr>
          </a:p>
          <a:p>
            <a:pPr marL="756285" lvl="1" indent="-287655">
              <a:lnSpc>
                <a:spcPct val="100000"/>
              </a:lnSpc>
              <a:spcBef>
                <a:spcPts val="575"/>
              </a:spcBef>
              <a:buFont typeface="Wingdings"/>
              <a:buChar char=""/>
              <a:tabLst>
                <a:tab pos="756920" algn="l"/>
              </a:tabLst>
            </a:pPr>
            <a:r>
              <a:rPr sz="2400" spc="-5" dirty="0">
                <a:latin typeface="Times New Roman"/>
                <a:cs typeface="Times New Roman"/>
              </a:rPr>
              <a:t>Presence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monopoly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element</a:t>
            </a:r>
            <a:endParaRPr sz="2400">
              <a:latin typeface="Times New Roman"/>
              <a:cs typeface="Times New Roman"/>
            </a:endParaRPr>
          </a:p>
          <a:p>
            <a:pPr marL="756285" lvl="1" indent="-287655">
              <a:lnSpc>
                <a:spcPct val="100000"/>
              </a:lnSpc>
              <a:spcBef>
                <a:spcPts val="575"/>
              </a:spcBef>
              <a:buFont typeface="Wingdings"/>
              <a:buChar char=""/>
              <a:tabLst>
                <a:tab pos="756920" algn="l"/>
              </a:tabLst>
            </a:pPr>
            <a:r>
              <a:rPr sz="2400" dirty="0">
                <a:latin typeface="Times New Roman"/>
                <a:cs typeface="Times New Roman"/>
              </a:rPr>
              <a:t>Advertising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99410" y="384428"/>
            <a:ext cx="426275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Kinked</a:t>
            </a:r>
            <a:r>
              <a:rPr spc="-125" dirty="0"/>
              <a:t> </a:t>
            </a:r>
            <a:r>
              <a:rPr spc="-30" dirty="0"/>
              <a:t>Demand</a:t>
            </a:r>
            <a:r>
              <a:rPr spc="-125" dirty="0"/>
              <a:t> </a:t>
            </a:r>
            <a:r>
              <a:rPr spc="-25" dirty="0"/>
              <a:t>Curve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22044" y="1808734"/>
            <a:ext cx="7531734" cy="47085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6985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kinked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demand</a:t>
            </a:r>
            <a:r>
              <a:rPr sz="2400" dirty="0">
                <a:latin typeface="Times New Roman"/>
                <a:cs typeface="Times New Roman"/>
              </a:rPr>
              <a:t> curve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was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first</a:t>
            </a:r>
            <a:r>
              <a:rPr sz="2400" dirty="0">
                <a:latin typeface="Times New Roman"/>
                <a:cs typeface="Times New Roman"/>
              </a:rPr>
              <a:t> used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by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Paul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Sweezy</a:t>
            </a:r>
            <a:r>
              <a:rPr sz="2400" dirty="0">
                <a:latin typeface="Times New Roman"/>
                <a:cs typeface="Times New Roman"/>
              </a:rPr>
              <a:t> to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explain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price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rigidity.</a:t>
            </a:r>
            <a:endParaRPr sz="2400">
              <a:latin typeface="Times New Roman"/>
              <a:cs typeface="Times New Roman"/>
            </a:endParaRPr>
          </a:p>
          <a:p>
            <a:pPr marL="354965" marR="6985" indent="-342900" algn="just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Here </a:t>
            </a:r>
            <a:r>
              <a:rPr sz="2400" spc="-5" dirty="0">
                <a:latin typeface="Times New Roman"/>
                <a:cs typeface="Times New Roman"/>
              </a:rPr>
              <a:t>each </a:t>
            </a:r>
            <a:r>
              <a:rPr sz="2400" dirty="0">
                <a:latin typeface="Times New Roman"/>
                <a:cs typeface="Times New Roman"/>
              </a:rPr>
              <a:t>Oligopolist </a:t>
            </a:r>
            <a:r>
              <a:rPr sz="2400" spc="-5" dirty="0">
                <a:latin typeface="Times New Roman"/>
                <a:cs typeface="Times New Roman"/>
              </a:rPr>
              <a:t>will </a:t>
            </a:r>
            <a:r>
              <a:rPr sz="2400" spc="-10" dirty="0">
                <a:latin typeface="Times New Roman"/>
                <a:cs typeface="Times New Roman"/>
              </a:rPr>
              <a:t>act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-5" dirty="0">
                <a:latin typeface="Times New Roman"/>
                <a:cs typeface="Times New Roman"/>
              </a:rPr>
              <a:t>react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any decision </a:t>
            </a:r>
            <a:r>
              <a:rPr sz="2400" dirty="0">
                <a:latin typeface="Times New Roman"/>
                <a:cs typeface="Times New Roman"/>
              </a:rPr>
              <a:t> taken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by 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firm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regarding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price.</a:t>
            </a:r>
            <a:endParaRPr sz="2400">
              <a:latin typeface="Times New Roman"/>
              <a:cs typeface="Times New Roman"/>
            </a:endParaRPr>
          </a:p>
          <a:p>
            <a:pPr marL="354965" marR="6350" indent="-342900" algn="just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Such a </a:t>
            </a:r>
            <a:r>
              <a:rPr sz="2400" spc="-5" dirty="0">
                <a:latin typeface="Times New Roman"/>
                <a:cs typeface="Times New Roman"/>
              </a:rPr>
              <a:t>situation can </a:t>
            </a:r>
            <a:r>
              <a:rPr sz="2400" dirty="0">
                <a:latin typeface="Times New Roman"/>
                <a:cs typeface="Times New Roman"/>
              </a:rPr>
              <a:t>be seen where products of all the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firms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quite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similar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their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prices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also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same.</a:t>
            </a:r>
            <a:endParaRPr sz="24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If </a:t>
            </a:r>
            <a:r>
              <a:rPr sz="2400" spc="-5" dirty="0">
                <a:latin typeface="Times New Roman"/>
                <a:cs typeface="Times New Roman"/>
              </a:rPr>
              <a:t>one firm </a:t>
            </a:r>
            <a:r>
              <a:rPr sz="2400" dirty="0">
                <a:latin typeface="Times New Roman"/>
                <a:cs typeface="Times New Roman"/>
              </a:rPr>
              <a:t>is selling the products </a:t>
            </a:r>
            <a:r>
              <a:rPr sz="2400" spc="-10" dirty="0">
                <a:latin typeface="Times New Roman"/>
                <a:cs typeface="Times New Roman"/>
              </a:rPr>
              <a:t>at </a:t>
            </a:r>
            <a:r>
              <a:rPr sz="2400" dirty="0">
                <a:latin typeface="Times New Roman"/>
                <a:cs typeface="Times New Roman"/>
              </a:rPr>
              <a:t>a price less than </a:t>
            </a:r>
            <a:r>
              <a:rPr sz="2400" spc="-5" dirty="0">
                <a:latin typeface="Times New Roman"/>
                <a:cs typeface="Times New Roman"/>
              </a:rPr>
              <a:t>that </a:t>
            </a:r>
            <a:r>
              <a:rPr sz="2400" dirty="0">
                <a:latin typeface="Times New Roman"/>
                <a:cs typeface="Times New Roman"/>
              </a:rPr>
              <a:t> of its </a:t>
            </a:r>
            <a:r>
              <a:rPr sz="2400" spc="-5" dirty="0">
                <a:latin typeface="Times New Roman"/>
                <a:cs typeface="Times New Roman"/>
              </a:rPr>
              <a:t>competitors, the competitors will </a:t>
            </a:r>
            <a:r>
              <a:rPr sz="2400" spc="-10" dirty="0">
                <a:latin typeface="Times New Roman"/>
                <a:cs typeface="Times New Roman"/>
              </a:rPr>
              <a:t>be </a:t>
            </a:r>
            <a:r>
              <a:rPr sz="2400" spc="-5" dirty="0">
                <a:latin typeface="Times New Roman"/>
                <a:cs typeface="Times New Roman"/>
              </a:rPr>
              <a:t>compelled </a:t>
            </a:r>
            <a:r>
              <a:rPr sz="2400" spc="5" dirty="0">
                <a:latin typeface="Times New Roman"/>
                <a:cs typeface="Times New Roman"/>
              </a:rPr>
              <a:t>to 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reduce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their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prices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match</a:t>
            </a:r>
            <a:r>
              <a:rPr sz="2400" dirty="0">
                <a:latin typeface="Times New Roman"/>
                <a:cs typeface="Times New Roman"/>
              </a:rPr>
              <a:t> with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firm’s</a:t>
            </a:r>
            <a:r>
              <a:rPr sz="2400" dirty="0">
                <a:latin typeface="Times New Roman"/>
                <a:cs typeface="Times New Roman"/>
              </a:rPr>
              <a:t> price.</a:t>
            </a:r>
            <a:endParaRPr sz="2400">
              <a:latin typeface="Times New Roman"/>
              <a:cs typeface="Times New Roman"/>
            </a:endParaRPr>
          </a:p>
          <a:p>
            <a:pPr marL="354965" marR="6350" indent="-342900" algn="just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On </a:t>
            </a:r>
            <a:r>
              <a:rPr sz="2400" dirty="0">
                <a:latin typeface="Times New Roman"/>
                <a:cs typeface="Times New Roman"/>
              </a:rPr>
              <a:t>the other hand, if one firm </a:t>
            </a:r>
            <a:r>
              <a:rPr sz="2400" spc="-5" dirty="0">
                <a:latin typeface="Times New Roman"/>
                <a:cs typeface="Times New Roman"/>
              </a:rPr>
              <a:t>decides </a:t>
            </a:r>
            <a:r>
              <a:rPr sz="240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sell </a:t>
            </a:r>
            <a:r>
              <a:rPr sz="2400" dirty="0">
                <a:latin typeface="Times New Roman"/>
                <a:cs typeface="Times New Roman"/>
              </a:rPr>
              <a:t>the products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higher</a:t>
            </a:r>
            <a:r>
              <a:rPr sz="2400" dirty="0">
                <a:latin typeface="Times New Roman"/>
                <a:cs typeface="Times New Roman"/>
              </a:rPr>
              <a:t> price,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its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competitors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will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not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react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by </a:t>
            </a:r>
            <a:r>
              <a:rPr sz="2400" dirty="0">
                <a:latin typeface="Times New Roman"/>
                <a:cs typeface="Times New Roman"/>
              </a:rPr>
              <a:t> increasing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their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prices.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964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C</a:t>
            </a:r>
            <a:r>
              <a:rPr spc="-5" dirty="0"/>
              <a:t>o</a:t>
            </a:r>
            <a:r>
              <a:rPr spc="-40" dirty="0"/>
              <a:t>n</a:t>
            </a:r>
            <a:r>
              <a:rPr spc="-30" dirty="0"/>
              <a:t>t</a:t>
            </a:r>
            <a:r>
              <a:rPr dirty="0"/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96644" y="1808734"/>
            <a:ext cx="7581900" cy="35375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0365" marR="31115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81000" algn="l"/>
              </a:tabLst>
            </a:pPr>
            <a:r>
              <a:rPr sz="2400" spc="-5" dirty="0">
                <a:latin typeface="Times New Roman"/>
                <a:cs typeface="Times New Roman"/>
              </a:rPr>
              <a:t>So </a:t>
            </a:r>
            <a:r>
              <a:rPr sz="2400" dirty="0">
                <a:latin typeface="Times New Roman"/>
                <a:cs typeface="Times New Roman"/>
              </a:rPr>
              <a:t>in the 1</a:t>
            </a:r>
            <a:r>
              <a:rPr sz="2400" baseline="24305" dirty="0">
                <a:latin typeface="Times New Roman"/>
                <a:cs typeface="Times New Roman"/>
              </a:rPr>
              <a:t>st</a:t>
            </a:r>
            <a:r>
              <a:rPr sz="2400" spc="7" baseline="2430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situation [price reduction] </a:t>
            </a:r>
            <a:r>
              <a:rPr sz="2400" dirty="0">
                <a:latin typeface="Times New Roman"/>
                <a:cs typeface="Times New Roman"/>
              </a:rPr>
              <a:t>the firm does not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get </a:t>
            </a:r>
            <a:r>
              <a:rPr sz="2400" spc="-5" dirty="0">
                <a:latin typeface="Times New Roman"/>
                <a:cs typeface="Times New Roman"/>
              </a:rPr>
              <a:t>more customers, </a:t>
            </a:r>
            <a:r>
              <a:rPr sz="2400" dirty="0">
                <a:latin typeface="Times New Roman"/>
                <a:cs typeface="Times New Roman"/>
              </a:rPr>
              <a:t>while in </a:t>
            </a:r>
            <a:r>
              <a:rPr sz="2400" spc="-5" dirty="0">
                <a:latin typeface="Times New Roman"/>
                <a:cs typeface="Times New Roman"/>
              </a:rPr>
              <a:t>the next situation [price </a:t>
            </a:r>
            <a:r>
              <a:rPr sz="2400" dirty="0">
                <a:latin typeface="Times New Roman"/>
                <a:cs typeface="Times New Roman"/>
              </a:rPr>
              <a:t>rise]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firm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loses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customers</a:t>
            </a:r>
            <a:r>
              <a:rPr sz="2400" dirty="0">
                <a:latin typeface="Times New Roman"/>
                <a:cs typeface="Times New Roman"/>
              </a:rPr>
              <a:t> to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rivals.</a:t>
            </a:r>
            <a:endParaRPr sz="2400">
              <a:latin typeface="Times New Roman"/>
              <a:cs typeface="Times New Roman"/>
            </a:endParaRPr>
          </a:p>
          <a:p>
            <a:pPr marL="380365" marR="31115" indent="-342900" algn="just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81000" algn="l"/>
              </a:tabLst>
            </a:pPr>
            <a:r>
              <a:rPr sz="2400" dirty="0">
                <a:latin typeface="Times New Roman"/>
                <a:cs typeface="Times New Roman"/>
              </a:rPr>
              <a:t>Thus, </a:t>
            </a:r>
            <a:r>
              <a:rPr sz="2400" spc="-5" dirty="0">
                <a:latin typeface="Times New Roman"/>
                <a:cs typeface="Times New Roman"/>
              </a:rPr>
              <a:t>the firm </a:t>
            </a:r>
            <a:r>
              <a:rPr sz="2400" dirty="0">
                <a:latin typeface="Times New Roman"/>
                <a:cs typeface="Times New Roman"/>
              </a:rPr>
              <a:t>under </a:t>
            </a:r>
            <a:r>
              <a:rPr sz="2400" spc="-5" dirty="0">
                <a:latin typeface="Times New Roman"/>
                <a:cs typeface="Times New Roman"/>
              </a:rPr>
              <a:t>oligopoly realize </a:t>
            </a:r>
            <a:r>
              <a:rPr sz="2400" dirty="0">
                <a:latin typeface="Times New Roman"/>
                <a:cs typeface="Times New Roman"/>
              </a:rPr>
              <a:t>that </a:t>
            </a:r>
            <a:r>
              <a:rPr sz="2400" spc="-5" dirty="0">
                <a:latin typeface="Times New Roman"/>
                <a:cs typeface="Times New Roman"/>
              </a:rPr>
              <a:t>it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5" dirty="0">
                <a:latin typeface="Times New Roman"/>
                <a:cs typeface="Times New Roman"/>
              </a:rPr>
              <a:t>better </a:t>
            </a:r>
            <a:r>
              <a:rPr sz="2400" spc="-1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stick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one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price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start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price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war.</a:t>
            </a:r>
            <a:endParaRPr sz="2400">
              <a:latin typeface="Times New Roman"/>
              <a:cs typeface="Times New Roman"/>
            </a:endParaRPr>
          </a:p>
          <a:p>
            <a:pPr marL="380365" marR="30480" indent="-342900" algn="just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381000" algn="l"/>
              </a:tabLst>
            </a:pPr>
            <a:r>
              <a:rPr sz="2400" spc="-5" dirty="0">
                <a:latin typeface="Times New Roman"/>
                <a:cs typeface="Times New Roman"/>
              </a:rPr>
              <a:t>Consequently firms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oligopoly </a:t>
            </a:r>
            <a:r>
              <a:rPr sz="2400" dirty="0">
                <a:latin typeface="Times New Roman"/>
                <a:cs typeface="Times New Roman"/>
              </a:rPr>
              <a:t>do not </a:t>
            </a:r>
            <a:r>
              <a:rPr sz="2400" spc="-5" dirty="0">
                <a:latin typeface="Times New Roman"/>
                <a:cs typeface="Times New Roman"/>
              </a:rPr>
              <a:t>raise their </a:t>
            </a:r>
            <a:r>
              <a:rPr sz="2400" spc="-10" dirty="0">
                <a:latin typeface="Times New Roman"/>
                <a:cs typeface="Times New Roman"/>
              </a:rPr>
              <a:t>prices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due to </a:t>
            </a:r>
            <a:r>
              <a:rPr sz="2400" spc="-5" dirty="0">
                <a:latin typeface="Times New Roman"/>
                <a:cs typeface="Times New Roman"/>
              </a:rPr>
              <a:t>the possibility </a:t>
            </a:r>
            <a:r>
              <a:rPr sz="2400" dirty="0">
                <a:latin typeface="Times New Roman"/>
                <a:cs typeface="Times New Roman"/>
              </a:rPr>
              <a:t>of loosing </a:t>
            </a:r>
            <a:r>
              <a:rPr sz="2400" spc="-5" dirty="0">
                <a:latin typeface="Times New Roman"/>
                <a:cs typeface="Times New Roman"/>
              </a:rPr>
              <a:t>customers. </a:t>
            </a:r>
            <a:r>
              <a:rPr sz="2400" dirty="0">
                <a:latin typeface="Times New Roman"/>
                <a:cs typeface="Times New Roman"/>
              </a:rPr>
              <a:t>And they do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even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cut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prices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because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fear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price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war.</a:t>
            </a:r>
            <a:endParaRPr sz="2400">
              <a:latin typeface="Times New Roman"/>
              <a:cs typeface="Times New Roman"/>
            </a:endParaRPr>
          </a:p>
          <a:p>
            <a:pPr marL="380365" indent="-342900" algn="just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81000" algn="l"/>
              </a:tabLst>
            </a:pPr>
            <a:r>
              <a:rPr sz="2400" spc="-5" dirty="0">
                <a:latin typeface="Times New Roman"/>
                <a:cs typeface="Times New Roman"/>
              </a:rPr>
              <a:t>So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prices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oligopoly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tend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sticky.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046982" y="384428"/>
            <a:ext cx="196913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2.</a:t>
            </a:r>
            <a:r>
              <a:rPr spc="-140" dirty="0"/>
              <a:t> </a:t>
            </a:r>
            <a:r>
              <a:rPr spc="-25" dirty="0"/>
              <a:t>Revenue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2701988" y="3384740"/>
            <a:ext cx="4217035" cy="1614805"/>
            <a:chOff x="2701988" y="3384740"/>
            <a:chExt cx="4217035" cy="1614805"/>
          </a:xfrm>
        </p:grpSpPr>
        <p:sp>
          <p:nvSpPr>
            <p:cNvPr id="5" name="object 5"/>
            <p:cNvSpPr/>
            <p:nvPr/>
          </p:nvSpPr>
          <p:spPr>
            <a:xfrm>
              <a:off x="2715006" y="4487418"/>
              <a:ext cx="4191000" cy="499109"/>
            </a:xfrm>
            <a:custGeom>
              <a:avLst/>
              <a:gdLst/>
              <a:ahLst/>
              <a:cxnLst/>
              <a:rect l="l" t="t" r="r" b="b"/>
              <a:pathLst>
                <a:path w="4191000" h="499110">
                  <a:moveTo>
                    <a:pt x="2095499" y="0"/>
                  </a:moveTo>
                  <a:lnTo>
                    <a:pt x="2095499" y="339851"/>
                  </a:lnTo>
                  <a:lnTo>
                    <a:pt x="4191000" y="339851"/>
                  </a:lnTo>
                  <a:lnTo>
                    <a:pt x="4191000" y="498601"/>
                  </a:lnTo>
                </a:path>
                <a:path w="4191000" h="499110">
                  <a:moveTo>
                    <a:pt x="2095499" y="0"/>
                  </a:moveTo>
                  <a:lnTo>
                    <a:pt x="2095499" y="498601"/>
                  </a:lnTo>
                </a:path>
                <a:path w="4191000" h="499110">
                  <a:moveTo>
                    <a:pt x="2095499" y="0"/>
                  </a:moveTo>
                  <a:lnTo>
                    <a:pt x="2095499" y="339851"/>
                  </a:lnTo>
                  <a:lnTo>
                    <a:pt x="0" y="339851"/>
                  </a:lnTo>
                  <a:lnTo>
                    <a:pt x="0" y="498601"/>
                  </a:lnTo>
                </a:path>
              </a:pathLst>
            </a:custGeom>
            <a:ln w="25908">
              <a:solidFill>
                <a:srgbClr val="27277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954018" y="3397758"/>
              <a:ext cx="1714500" cy="1089660"/>
            </a:xfrm>
            <a:custGeom>
              <a:avLst/>
              <a:gdLst/>
              <a:ahLst/>
              <a:cxnLst/>
              <a:rect l="l" t="t" r="r" b="b"/>
              <a:pathLst>
                <a:path w="1714500" h="1089660">
                  <a:moveTo>
                    <a:pt x="1605534" y="0"/>
                  </a:moveTo>
                  <a:lnTo>
                    <a:pt x="108966" y="0"/>
                  </a:lnTo>
                  <a:lnTo>
                    <a:pt x="66544" y="8560"/>
                  </a:lnTo>
                  <a:lnTo>
                    <a:pt x="31908" y="31908"/>
                  </a:lnTo>
                  <a:lnTo>
                    <a:pt x="8560" y="66544"/>
                  </a:lnTo>
                  <a:lnTo>
                    <a:pt x="0" y="108965"/>
                  </a:lnTo>
                  <a:lnTo>
                    <a:pt x="0" y="980693"/>
                  </a:lnTo>
                  <a:lnTo>
                    <a:pt x="8560" y="1023115"/>
                  </a:lnTo>
                  <a:lnTo>
                    <a:pt x="31908" y="1057751"/>
                  </a:lnTo>
                  <a:lnTo>
                    <a:pt x="66544" y="1081099"/>
                  </a:lnTo>
                  <a:lnTo>
                    <a:pt x="108966" y="1089659"/>
                  </a:lnTo>
                  <a:lnTo>
                    <a:pt x="1605534" y="1089659"/>
                  </a:lnTo>
                  <a:lnTo>
                    <a:pt x="1647955" y="1081099"/>
                  </a:lnTo>
                  <a:lnTo>
                    <a:pt x="1682591" y="1057751"/>
                  </a:lnTo>
                  <a:lnTo>
                    <a:pt x="1705939" y="1023115"/>
                  </a:lnTo>
                  <a:lnTo>
                    <a:pt x="1714500" y="980693"/>
                  </a:lnTo>
                  <a:lnTo>
                    <a:pt x="1714500" y="108965"/>
                  </a:lnTo>
                  <a:lnTo>
                    <a:pt x="1705939" y="66544"/>
                  </a:lnTo>
                  <a:lnTo>
                    <a:pt x="1682591" y="31908"/>
                  </a:lnTo>
                  <a:lnTo>
                    <a:pt x="1647955" y="8560"/>
                  </a:lnTo>
                  <a:lnTo>
                    <a:pt x="160553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954018" y="3397758"/>
              <a:ext cx="1714500" cy="1089660"/>
            </a:xfrm>
            <a:custGeom>
              <a:avLst/>
              <a:gdLst/>
              <a:ahLst/>
              <a:cxnLst/>
              <a:rect l="l" t="t" r="r" b="b"/>
              <a:pathLst>
                <a:path w="1714500" h="1089660">
                  <a:moveTo>
                    <a:pt x="0" y="108965"/>
                  </a:moveTo>
                  <a:lnTo>
                    <a:pt x="8560" y="66544"/>
                  </a:lnTo>
                  <a:lnTo>
                    <a:pt x="31908" y="31908"/>
                  </a:lnTo>
                  <a:lnTo>
                    <a:pt x="66544" y="8560"/>
                  </a:lnTo>
                  <a:lnTo>
                    <a:pt x="108966" y="0"/>
                  </a:lnTo>
                  <a:lnTo>
                    <a:pt x="1605534" y="0"/>
                  </a:lnTo>
                  <a:lnTo>
                    <a:pt x="1647955" y="8560"/>
                  </a:lnTo>
                  <a:lnTo>
                    <a:pt x="1682591" y="31908"/>
                  </a:lnTo>
                  <a:lnTo>
                    <a:pt x="1705939" y="66544"/>
                  </a:lnTo>
                  <a:lnTo>
                    <a:pt x="1714500" y="108965"/>
                  </a:lnTo>
                  <a:lnTo>
                    <a:pt x="1714500" y="980693"/>
                  </a:lnTo>
                  <a:lnTo>
                    <a:pt x="1705939" y="1023115"/>
                  </a:lnTo>
                  <a:lnTo>
                    <a:pt x="1682591" y="1057751"/>
                  </a:lnTo>
                  <a:lnTo>
                    <a:pt x="1647955" y="1081099"/>
                  </a:lnTo>
                  <a:lnTo>
                    <a:pt x="1605534" y="1089659"/>
                  </a:lnTo>
                  <a:lnTo>
                    <a:pt x="108966" y="1089659"/>
                  </a:lnTo>
                  <a:lnTo>
                    <a:pt x="66544" y="1081099"/>
                  </a:lnTo>
                  <a:lnTo>
                    <a:pt x="31908" y="1057751"/>
                  </a:lnTo>
                  <a:lnTo>
                    <a:pt x="8560" y="1023115"/>
                  </a:lnTo>
                  <a:lnTo>
                    <a:pt x="0" y="980693"/>
                  </a:lnTo>
                  <a:lnTo>
                    <a:pt x="0" y="108965"/>
                  </a:lnTo>
                  <a:close/>
                </a:path>
              </a:pathLst>
            </a:custGeom>
            <a:ln w="25908">
              <a:solidFill>
                <a:srgbClr val="2C2C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144518" y="3579114"/>
              <a:ext cx="1714500" cy="1088390"/>
            </a:xfrm>
            <a:custGeom>
              <a:avLst/>
              <a:gdLst/>
              <a:ahLst/>
              <a:cxnLst/>
              <a:rect l="l" t="t" r="r" b="b"/>
              <a:pathLst>
                <a:path w="1714500" h="1088389">
                  <a:moveTo>
                    <a:pt x="1605661" y="0"/>
                  </a:moveTo>
                  <a:lnTo>
                    <a:pt x="108839" y="0"/>
                  </a:lnTo>
                  <a:lnTo>
                    <a:pt x="66490" y="8558"/>
                  </a:lnTo>
                  <a:lnTo>
                    <a:pt x="31892" y="31892"/>
                  </a:lnTo>
                  <a:lnTo>
                    <a:pt x="8558" y="66490"/>
                  </a:lnTo>
                  <a:lnTo>
                    <a:pt x="0" y="108838"/>
                  </a:lnTo>
                  <a:lnTo>
                    <a:pt x="0" y="979297"/>
                  </a:lnTo>
                  <a:lnTo>
                    <a:pt x="8558" y="1021645"/>
                  </a:lnTo>
                  <a:lnTo>
                    <a:pt x="31892" y="1056243"/>
                  </a:lnTo>
                  <a:lnTo>
                    <a:pt x="66490" y="1079577"/>
                  </a:lnTo>
                  <a:lnTo>
                    <a:pt x="108839" y="1088136"/>
                  </a:lnTo>
                  <a:lnTo>
                    <a:pt x="1605661" y="1088136"/>
                  </a:lnTo>
                  <a:lnTo>
                    <a:pt x="1648009" y="1079577"/>
                  </a:lnTo>
                  <a:lnTo>
                    <a:pt x="1682607" y="1056243"/>
                  </a:lnTo>
                  <a:lnTo>
                    <a:pt x="1705941" y="1021645"/>
                  </a:lnTo>
                  <a:lnTo>
                    <a:pt x="1714500" y="979297"/>
                  </a:lnTo>
                  <a:lnTo>
                    <a:pt x="1714500" y="108838"/>
                  </a:lnTo>
                  <a:lnTo>
                    <a:pt x="1705941" y="66490"/>
                  </a:lnTo>
                  <a:lnTo>
                    <a:pt x="1682607" y="31892"/>
                  </a:lnTo>
                  <a:lnTo>
                    <a:pt x="1648009" y="8558"/>
                  </a:lnTo>
                  <a:lnTo>
                    <a:pt x="1605661" y="0"/>
                  </a:lnTo>
                  <a:close/>
                </a:path>
              </a:pathLst>
            </a:custGeom>
            <a:solidFill>
              <a:srgbClr val="CDCDDE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144518" y="3579114"/>
              <a:ext cx="1714500" cy="1088390"/>
            </a:xfrm>
            <a:custGeom>
              <a:avLst/>
              <a:gdLst/>
              <a:ahLst/>
              <a:cxnLst/>
              <a:rect l="l" t="t" r="r" b="b"/>
              <a:pathLst>
                <a:path w="1714500" h="1088389">
                  <a:moveTo>
                    <a:pt x="0" y="108838"/>
                  </a:moveTo>
                  <a:lnTo>
                    <a:pt x="8558" y="66490"/>
                  </a:lnTo>
                  <a:lnTo>
                    <a:pt x="31892" y="31892"/>
                  </a:lnTo>
                  <a:lnTo>
                    <a:pt x="66490" y="8558"/>
                  </a:lnTo>
                  <a:lnTo>
                    <a:pt x="108839" y="0"/>
                  </a:lnTo>
                  <a:lnTo>
                    <a:pt x="1605661" y="0"/>
                  </a:lnTo>
                  <a:lnTo>
                    <a:pt x="1648009" y="8558"/>
                  </a:lnTo>
                  <a:lnTo>
                    <a:pt x="1682607" y="31892"/>
                  </a:lnTo>
                  <a:lnTo>
                    <a:pt x="1705941" y="66490"/>
                  </a:lnTo>
                  <a:lnTo>
                    <a:pt x="1714500" y="108838"/>
                  </a:lnTo>
                  <a:lnTo>
                    <a:pt x="1714500" y="979297"/>
                  </a:lnTo>
                  <a:lnTo>
                    <a:pt x="1705941" y="1021645"/>
                  </a:lnTo>
                  <a:lnTo>
                    <a:pt x="1682607" y="1056243"/>
                  </a:lnTo>
                  <a:lnTo>
                    <a:pt x="1648009" y="1079577"/>
                  </a:lnTo>
                  <a:lnTo>
                    <a:pt x="1605661" y="1088136"/>
                  </a:lnTo>
                  <a:lnTo>
                    <a:pt x="108839" y="1088136"/>
                  </a:lnTo>
                  <a:lnTo>
                    <a:pt x="66490" y="1079577"/>
                  </a:lnTo>
                  <a:lnTo>
                    <a:pt x="31892" y="1056243"/>
                  </a:lnTo>
                  <a:lnTo>
                    <a:pt x="8558" y="1021645"/>
                  </a:lnTo>
                  <a:lnTo>
                    <a:pt x="0" y="979297"/>
                  </a:lnTo>
                  <a:lnTo>
                    <a:pt x="0" y="108838"/>
                  </a:lnTo>
                  <a:close/>
                </a:path>
              </a:pathLst>
            </a:custGeom>
            <a:ln w="25908">
              <a:solidFill>
                <a:srgbClr val="3333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222044" y="1808734"/>
            <a:ext cx="7445375" cy="2505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Revenue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means income. </a:t>
            </a:r>
            <a:r>
              <a:rPr sz="2400" dirty="0">
                <a:latin typeface="Times New Roman"/>
                <a:cs typeface="Times New Roman"/>
              </a:rPr>
              <a:t>By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revenue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we </a:t>
            </a:r>
            <a:r>
              <a:rPr sz="2400" spc="-10" dirty="0">
                <a:latin typeface="Times New Roman"/>
                <a:cs typeface="Times New Roman"/>
              </a:rPr>
              <a:t>mean </a:t>
            </a:r>
            <a:r>
              <a:rPr sz="2400" dirty="0">
                <a:latin typeface="Times New Roman"/>
                <a:cs typeface="Times New Roman"/>
              </a:rPr>
              <a:t>sales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figure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that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firm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earns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by selling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output.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"/>
            </a:pPr>
            <a:endParaRPr sz="350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Types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Revenues: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000">
              <a:latin typeface="Times New Roman"/>
              <a:cs typeface="Times New Roman"/>
            </a:endParaRPr>
          </a:p>
          <a:p>
            <a:pPr marL="112395" algn="ctr">
              <a:lnSpc>
                <a:spcPct val="100000"/>
              </a:lnSpc>
            </a:pPr>
            <a:r>
              <a:rPr sz="2800" b="1" spc="-5" dirty="0">
                <a:latin typeface="Times New Roman"/>
                <a:cs typeface="Times New Roman"/>
              </a:rPr>
              <a:t>Revenue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1845500" y="4972748"/>
            <a:ext cx="1931035" cy="1296035"/>
            <a:chOff x="1845500" y="4972748"/>
            <a:chExt cx="1931035" cy="1296035"/>
          </a:xfrm>
        </p:grpSpPr>
        <p:sp>
          <p:nvSpPr>
            <p:cNvPr id="12" name="object 12"/>
            <p:cNvSpPr/>
            <p:nvPr/>
          </p:nvSpPr>
          <p:spPr>
            <a:xfrm>
              <a:off x="1858518" y="4985765"/>
              <a:ext cx="1714500" cy="1088390"/>
            </a:xfrm>
            <a:custGeom>
              <a:avLst/>
              <a:gdLst/>
              <a:ahLst/>
              <a:cxnLst/>
              <a:rect l="l" t="t" r="r" b="b"/>
              <a:pathLst>
                <a:path w="1714500" h="1088389">
                  <a:moveTo>
                    <a:pt x="1605660" y="0"/>
                  </a:moveTo>
                  <a:lnTo>
                    <a:pt x="108838" y="0"/>
                  </a:lnTo>
                  <a:lnTo>
                    <a:pt x="66490" y="8558"/>
                  </a:lnTo>
                  <a:lnTo>
                    <a:pt x="31892" y="31892"/>
                  </a:lnTo>
                  <a:lnTo>
                    <a:pt x="8558" y="66490"/>
                  </a:lnTo>
                  <a:lnTo>
                    <a:pt x="0" y="108838"/>
                  </a:lnTo>
                  <a:lnTo>
                    <a:pt x="0" y="979322"/>
                  </a:lnTo>
                  <a:lnTo>
                    <a:pt x="8558" y="1021677"/>
                  </a:lnTo>
                  <a:lnTo>
                    <a:pt x="31892" y="1056265"/>
                  </a:lnTo>
                  <a:lnTo>
                    <a:pt x="66490" y="1079584"/>
                  </a:lnTo>
                  <a:lnTo>
                    <a:pt x="108838" y="1088135"/>
                  </a:lnTo>
                  <a:lnTo>
                    <a:pt x="1605660" y="1088135"/>
                  </a:lnTo>
                  <a:lnTo>
                    <a:pt x="1648009" y="1079584"/>
                  </a:lnTo>
                  <a:lnTo>
                    <a:pt x="1682607" y="1056265"/>
                  </a:lnTo>
                  <a:lnTo>
                    <a:pt x="1705941" y="1021677"/>
                  </a:lnTo>
                  <a:lnTo>
                    <a:pt x="1714499" y="979322"/>
                  </a:lnTo>
                  <a:lnTo>
                    <a:pt x="1714499" y="108838"/>
                  </a:lnTo>
                  <a:lnTo>
                    <a:pt x="1705941" y="66490"/>
                  </a:lnTo>
                  <a:lnTo>
                    <a:pt x="1682607" y="31892"/>
                  </a:lnTo>
                  <a:lnTo>
                    <a:pt x="1648009" y="8558"/>
                  </a:lnTo>
                  <a:lnTo>
                    <a:pt x="160566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858518" y="4985765"/>
              <a:ext cx="1714500" cy="1088390"/>
            </a:xfrm>
            <a:custGeom>
              <a:avLst/>
              <a:gdLst/>
              <a:ahLst/>
              <a:cxnLst/>
              <a:rect l="l" t="t" r="r" b="b"/>
              <a:pathLst>
                <a:path w="1714500" h="1088389">
                  <a:moveTo>
                    <a:pt x="0" y="108838"/>
                  </a:moveTo>
                  <a:lnTo>
                    <a:pt x="8558" y="66490"/>
                  </a:lnTo>
                  <a:lnTo>
                    <a:pt x="31892" y="31892"/>
                  </a:lnTo>
                  <a:lnTo>
                    <a:pt x="66490" y="8558"/>
                  </a:lnTo>
                  <a:lnTo>
                    <a:pt x="108838" y="0"/>
                  </a:lnTo>
                  <a:lnTo>
                    <a:pt x="1605660" y="0"/>
                  </a:lnTo>
                  <a:lnTo>
                    <a:pt x="1648009" y="8558"/>
                  </a:lnTo>
                  <a:lnTo>
                    <a:pt x="1682607" y="31892"/>
                  </a:lnTo>
                  <a:lnTo>
                    <a:pt x="1705941" y="66490"/>
                  </a:lnTo>
                  <a:lnTo>
                    <a:pt x="1714499" y="108838"/>
                  </a:lnTo>
                  <a:lnTo>
                    <a:pt x="1714499" y="979322"/>
                  </a:lnTo>
                  <a:lnTo>
                    <a:pt x="1705941" y="1021677"/>
                  </a:lnTo>
                  <a:lnTo>
                    <a:pt x="1682607" y="1056265"/>
                  </a:lnTo>
                  <a:lnTo>
                    <a:pt x="1648009" y="1079584"/>
                  </a:lnTo>
                  <a:lnTo>
                    <a:pt x="1605660" y="1088135"/>
                  </a:lnTo>
                  <a:lnTo>
                    <a:pt x="108838" y="1088135"/>
                  </a:lnTo>
                  <a:lnTo>
                    <a:pt x="66490" y="1079584"/>
                  </a:lnTo>
                  <a:lnTo>
                    <a:pt x="31892" y="1056265"/>
                  </a:lnTo>
                  <a:lnTo>
                    <a:pt x="8558" y="1021677"/>
                  </a:lnTo>
                  <a:lnTo>
                    <a:pt x="0" y="979322"/>
                  </a:lnTo>
                  <a:lnTo>
                    <a:pt x="0" y="108838"/>
                  </a:lnTo>
                  <a:close/>
                </a:path>
              </a:pathLst>
            </a:custGeom>
            <a:ln w="25908">
              <a:solidFill>
                <a:srgbClr val="2C2C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049018" y="5167121"/>
              <a:ext cx="1714500" cy="1088390"/>
            </a:xfrm>
            <a:custGeom>
              <a:avLst/>
              <a:gdLst/>
              <a:ahLst/>
              <a:cxnLst/>
              <a:rect l="l" t="t" r="r" b="b"/>
              <a:pathLst>
                <a:path w="1714500" h="1088389">
                  <a:moveTo>
                    <a:pt x="1605660" y="0"/>
                  </a:moveTo>
                  <a:lnTo>
                    <a:pt x="108838" y="0"/>
                  </a:lnTo>
                  <a:lnTo>
                    <a:pt x="66490" y="8558"/>
                  </a:lnTo>
                  <a:lnTo>
                    <a:pt x="31892" y="31892"/>
                  </a:lnTo>
                  <a:lnTo>
                    <a:pt x="8558" y="66490"/>
                  </a:lnTo>
                  <a:lnTo>
                    <a:pt x="0" y="108838"/>
                  </a:lnTo>
                  <a:lnTo>
                    <a:pt x="0" y="979322"/>
                  </a:lnTo>
                  <a:lnTo>
                    <a:pt x="8558" y="1021677"/>
                  </a:lnTo>
                  <a:lnTo>
                    <a:pt x="31892" y="1056265"/>
                  </a:lnTo>
                  <a:lnTo>
                    <a:pt x="66490" y="1079584"/>
                  </a:lnTo>
                  <a:lnTo>
                    <a:pt x="108838" y="1088135"/>
                  </a:lnTo>
                  <a:lnTo>
                    <a:pt x="1605660" y="1088135"/>
                  </a:lnTo>
                  <a:lnTo>
                    <a:pt x="1648009" y="1079584"/>
                  </a:lnTo>
                  <a:lnTo>
                    <a:pt x="1682607" y="1056265"/>
                  </a:lnTo>
                  <a:lnTo>
                    <a:pt x="1705941" y="1021677"/>
                  </a:lnTo>
                  <a:lnTo>
                    <a:pt x="1714499" y="979322"/>
                  </a:lnTo>
                  <a:lnTo>
                    <a:pt x="1714499" y="108838"/>
                  </a:lnTo>
                  <a:lnTo>
                    <a:pt x="1705941" y="66490"/>
                  </a:lnTo>
                  <a:lnTo>
                    <a:pt x="1682607" y="31892"/>
                  </a:lnTo>
                  <a:lnTo>
                    <a:pt x="1648009" y="8558"/>
                  </a:lnTo>
                  <a:lnTo>
                    <a:pt x="1605660" y="0"/>
                  </a:lnTo>
                  <a:close/>
                </a:path>
              </a:pathLst>
            </a:custGeom>
            <a:solidFill>
              <a:srgbClr val="CDCDDE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049018" y="5167121"/>
              <a:ext cx="1714500" cy="1088390"/>
            </a:xfrm>
            <a:custGeom>
              <a:avLst/>
              <a:gdLst/>
              <a:ahLst/>
              <a:cxnLst/>
              <a:rect l="l" t="t" r="r" b="b"/>
              <a:pathLst>
                <a:path w="1714500" h="1088389">
                  <a:moveTo>
                    <a:pt x="0" y="108838"/>
                  </a:moveTo>
                  <a:lnTo>
                    <a:pt x="8558" y="66490"/>
                  </a:lnTo>
                  <a:lnTo>
                    <a:pt x="31892" y="31892"/>
                  </a:lnTo>
                  <a:lnTo>
                    <a:pt x="66490" y="8558"/>
                  </a:lnTo>
                  <a:lnTo>
                    <a:pt x="108838" y="0"/>
                  </a:lnTo>
                  <a:lnTo>
                    <a:pt x="1605660" y="0"/>
                  </a:lnTo>
                  <a:lnTo>
                    <a:pt x="1648009" y="8558"/>
                  </a:lnTo>
                  <a:lnTo>
                    <a:pt x="1682607" y="31892"/>
                  </a:lnTo>
                  <a:lnTo>
                    <a:pt x="1705941" y="66490"/>
                  </a:lnTo>
                  <a:lnTo>
                    <a:pt x="1714499" y="108838"/>
                  </a:lnTo>
                  <a:lnTo>
                    <a:pt x="1714499" y="979322"/>
                  </a:lnTo>
                  <a:lnTo>
                    <a:pt x="1705941" y="1021677"/>
                  </a:lnTo>
                  <a:lnTo>
                    <a:pt x="1682607" y="1056265"/>
                  </a:lnTo>
                  <a:lnTo>
                    <a:pt x="1648009" y="1079584"/>
                  </a:lnTo>
                  <a:lnTo>
                    <a:pt x="1605660" y="1088135"/>
                  </a:lnTo>
                  <a:lnTo>
                    <a:pt x="108838" y="1088135"/>
                  </a:lnTo>
                  <a:lnTo>
                    <a:pt x="66490" y="1079584"/>
                  </a:lnTo>
                  <a:lnTo>
                    <a:pt x="31892" y="1056265"/>
                  </a:lnTo>
                  <a:lnTo>
                    <a:pt x="8558" y="1021677"/>
                  </a:lnTo>
                  <a:lnTo>
                    <a:pt x="0" y="979322"/>
                  </a:lnTo>
                  <a:lnTo>
                    <a:pt x="0" y="108838"/>
                  </a:lnTo>
                  <a:close/>
                </a:path>
              </a:pathLst>
            </a:custGeom>
            <a:ln w="25908">
              <a:solidFill>
                <a:srgbClr val="3333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241042" y="5266131"/>
            <a:ext cx="1328420" cy="81978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 indent="262255">
              <a:lnSpc>
                <a:spcPts val="2890"/>
              </a:lnSpc>
              <a:spcBef>
                <a:spcPts val="585"/>
              </a:spcBef>
            </a:pPr>
            <a:r>
              <a:rPr sz="2800" b="1" spc="-55" dirty="0">
                <a:latin typeface="Times New Roman"/>
                <a:cs typeface="Times New Roman"/>
              </a:rPr>
              <a:t>Total </a:t>
            </a:r>
            <a:r>
              <a:rPr sz="2800" b="1" spc="-50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Reven</a:t>
            </a:r>
            <a:r>
              <a:rPr sz="2800" b="1" dirty="0">
                <a:latin typeface="Times New Roman"/>
                <a:cs typeface="Times New Roman"/>
              </a:rPr>
              <a:t>u</a:t>
            </a:r>
            <a:r>
              <a:rPr sz="2800" b="1" spc="-5" dirty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3941000" y="4972748"/>
            <a:ext cx="1931035" cy="1296035"/>
            <a:chOff x="3941000" y="4972748"/>
            <a:chExt cx="1931035" cy="1296035"/>
          </a:xfrm>
        </p:grpSpPr>
        <p:sp>
          <p:nvSpPr>
            <p:cNvPr id="18" name="object 18"/>
            <p:cNvSpPr/>
            <p:nvPr/>
          </p:nvSpPr>
          <p:spPr>
            <a:xfrm>
              <a:off x="3954018" y="4985765"/>
              <a:ext cx="1714500" cy="1088390"/>
            </a:xfrm>
            <a:custGeom>
              <a:avLst/>
              <a:gdLst/>
              <a:ahLst/>
              <a:cxnLst/>
              <a:rect l="l" t="t" r="r" b="b"/>
              <a:pathLst>
                <a:path w="1714500" h="1088389">
                  <a:moveTo>
                    <a:pt x="1605661" y="0"/>
                  </a:moveTo>
                  <a:lnTo>
                    <a:pt x="108839" y="0"/>
                  </a:lnTo>
                  <a:lnTo>
                    <a:pt x="66490" y="8558"/>
                  </a:lnTo>
                  <a:lnTo>
                    <a:pt x="31892" y="31892"/>
                  </a:lnTo>
                  <a:lnTo>
                    <a:pt x="8558" y="66490"/>
                  </a:lnTo>
                  <a:lnTo>
                    <a:pt x="0" y="108838"/>
                  </a:lnTo>
                  <a:lnTo>
                    <a:pt x="0" y="979322"/>
                  </a:lnTo>
                  <a:lnTo>
                    <a:pt x="8558" y="1021677"/>
                  </a:lnTo>
                  <a:lnTo>
                    <a:pt x="31892" y="1056265"/>
                  </a:lnTo>
                  <a:lnTo>
                    <a:pt x="66490" y="1079584"/>
                  </a:lnTo>
                  <a:lnTo>
                    <a:pt x="108839" y="1088135"/>
                  </a:lnTo>
                  <a:lnTo>
                    <a:pt x="1605661" y="1088135"/>
                  </a:lnTo>
                  <a:lnTo>
                    <a:pt x="1648009" y="1079584"/>
                  </a:lnTo>
                  <a:lnTo>
                    <a:pt x="1682607" y="1056265"/>
                  </a:lnTo>
                  <a:lnTo>
                    <a:pt x="1705941" y="1021677"/>
                  </a:lnTo>
                  <a:lnTo>
                    <a:pt x="1714500" y="979322"/>
                  </a:lnTo>
                  <a:lnTo>
                    <a:pt x="1714500" y="108838"/>
                  </a:lnTo>
                  <a:lnTo>
                    <a:pt x="1705941" y="66490"/>
                  </a:lnTo>
                  <a:lnTo>
                    <a:pt x="1682607" y="31892"/>
                  </a:lnTo>
                  <a:lnTo>
                    <a:pt x="1648009" y="8558"/>
                  </a:lnTo>
                  <a:lnTo>
                    <a:pt x="160566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954018" y="4985765"/>
              <a:ext cx="1714500" cy="1088390"/>
            </a:xfrm>
            <a:custGeom>
              <a:avLst/>
              <a:gdLst/>
              <a:ahLst/>
              <a:cxnLst/>
              <a:rect l="l" t="t" r="r" b="b"/>
              <a:pathLst>
                <a:path w="1714500" h="1088389">
                  <a:moveTo>
                    <a:pt x="0" y="108838"/>
                  </a:moveTo>
                  <a:lnTo>
                    <a:pt x="8558" y="66490"/>
                  </a:lnTo>
                  <a:lnTo>
                    <a:pt x="31892" y="31892"/>
                  </a:lnTo>
                  <a:lnTo>
                    <a:pt x="66490" y="8558"/>
                  </a:lnTo>
                  <a:lnTo>
                    <a:pt x="108839" y="0"/>
                  </a:lnTo>
                  <a:lnTo>
                    <a:pt x="1605661" y="0"/>
                  </a:lnTo>
                  <a:lnTo>
                    <a:pt x="1648009" y="8558"/>
                  </a:lnTo>
                  <a:lnTo>
                    <a:pt x="1682607" y="31892"/>
                  </a:lnTo>
                  <a:lnTo>
                    <a:pt x="1705941" y="66490"/>
                  </a:lnTo>
                  <a:lnTo>
                    <a:pt x="1714500" y="108838"/>
                  </a:lnTo>
                  <a:lnTo>
                    <a:pt x="1714500" y="979322"/>
                  </a:lnTo>
                  <a:lnTo>
                    <a:pt x="1705941" y="1021677"/>
                  </a:lnTo>
                  <a:lnTo>
                    <a:pt x="1682607" y="1056265"/>
                  </a:lnTo>
                  <a:lnTo>
                    <a:pt x="1648009" y="1079584"/>
                  </a:lnTo>
                  <a:lnTo>
                    <a:pt x="1605661" y="1088135"/>
                  </a:lnTo>
                  <a:lnTo>
                    <a:pt x="108839" y="1088135"/>
                  </a:lnTo>
                  <a:lnTo>
                    <a:pt x="66490" y="1079584"/>
                  </a:lnTo>
                  <a:lnTo>
                    <a:pt x="31892" y="1056265"/>
                  </a:lnTo>
                  <a:lnTo>
                    <a:pt x="8558" y="1021677"/>
                  </a:lnTo>
                  <a:lnTo>
                    <a:pt x="0" y="979322"/>
                  </a:lnTo>
                  <a:lnTo>
                    <a:pt x="0" y="108838"/>
                  </a:lnTo>
                  <a:close/>
                </a:path>
              </a:pathLst>
            </a:custGeom>
            <a:ln w="25908">
              <a:solidFill>
                <a:srgbClr val="2C2C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144518" y="5167121"/>
              <a:ext cx="1714500" cy="1088390"/>
            </a:xfrm>
            <a:custGeom>
              <a:avLst/>
              <a:gdLst/>
              <a:ahLst/>
              <a:cxnLst/>
              <a:rect l="l" t="t" r="r" b="b"/>
              <a:pathLst>
                <a:path w="1714500" h="1088389">
                  <a:moveTo>
                    <a:pt x="1605661" y="0"/>
                  </a:moveTo>
                  <a:lnTo>
                    <a:pt x="108839" y="0"/>
                  </a:lnTo>
                  <a:lnTo>
                    <a:pt x="66490" y="8558"/>
                  </a:lnTo>
                  <a:lnTo>
                    <a:pt x="31892" y="31892"/>
                  </a:lnTo>
                  <a:lnTo>
                    <a:pt x="8558" y="66490"/>
                  </a:lnTo>
                  <a:lnTo>
                    <a:pt x="0" y="108838"/>
                  </a:lnTo>
                  <a:lnTo>
                    <a:pt x="0" y="979322"/>
                  </a:lnTo>
                  <a:lnTo>
                    <a:pt x="8558" y="1021677"/>
                  </a:lnTo>
                  <a:lnTo>
                    <a:pt x="31892" y="1056265"/>
                  </a:lnTo>
                  <a:lnTo>
                    <a:pt x="66490" y="1079584"/>
                  </a:lnTo>
                  <a:lnTo>
                    <a:pt x="108839" y="1088135"/>
                  </a:lnTo>
                  <a:lnTo>
                    <a:pt x="1605661" y="1088135"/>
                  </a:lnTo>
                  <a:lnTo>
                    <a:pt x="1648009" y="1079584"/>
                  </a:lnTo>
                  <a:lnTo>
                    <a:pt x="1682607" y="1056265"/>
                  </a:lnTo>
                  <a:lnTo>
                    <a:pt x="1705941" y="1021677"/>
                  </a:lnTo>
                  <a:lnTo>
                    <a:pt x="1714500" y="979322"/>
                  </a:lnTo>
                  <a:lnTo>
                    <a:pt x="1714500" y="108838"/>
                  </a:lnTo>
                  <a:lnTo>
                    <a:pt x="1705941" y="66490"/>
                  </a:lnTo>
                  <a:lnTo>
                    <a:pt x="1682607" y="31892"/>
                  </a:lnTo>
                  <a:lnTo>
                    <a:pt x="1648009" y="8558"/>
                  </a:lnTo>
                  <a:lnTo>
                    <a:pt x="1605661" y="0"/>
                  </a:lnTo>
                  <a:close/>
                </a:path>
              </a:pathLst>
            </a:custGeom>
            <a:solidFill>
              <a:srgbClr val="CDCDDE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144518" y="5167121"/>
              <a:ext cx="1714500" cy="1088390"/>
            </a:xfrm>
            <a:custGeom>
              <a:avLst/>
              <a:gdLst/>
              <a:ahLst/>
              <a:cxnLst/>
              <a:rect l="l" t="t" r="r" b="b"/>
              <a:pathLst>
                <a:path w="1714500" h="1088389">
                  <a:moveTo>
                    <a:pt x="0" y="108838"/>
                  </a:moveTo>
                  <a:lnTo>
                    <a:pt x="8558" y="66490"/>
                  </a:lnTo>
                  <a:lnTo>
                    <a:pt x="31892" y="31892"/>
                  </a:lnTo>
                  <a:lnTo>
                    <a:pt x="66490" y="8558"/>
                  </a:lnTo>
                  <a:lnTo>
                    <a:pt x="108839" y="0"/>
                  </a:lnTo>
                  <a:lnTo>
                    <a:pt x="1605661" y="0"/>
                  </a:lnTo>
                  <a:lnTo>
                    <a:pt x="1648009" y="8558"/>
                  </a:lnTo>
                  <a:lnTo>
                    <a:pt x="1682607" y="31892"/>
                  </a:lnTo>
                  <a:lnTo>
                    <a:pt x="1705941" y="66490"/>
                  </a:lnTo>
                  <a:lnTo>
                    <a:pt x="1714500" y="108838"/>
                  </a:lnTo>
                  <a:lnTo>
                    <a:pt x="1714500" y="979322"/>
                  </a:lnTo>
                  <a:lnTo>
                    <a:pt x="1705941" y="1021677"/>
                  </a:lnTo>
                  <a:lnTo>
                    <a:pt x="1682607" y="1056265"/>
                  </a:lnTo>
                  <a:lnTo>
                    <a:pt x="1648009" y="1079584"/>
                  </a:lnTo>
                  <a:lnTo>
                    <a:pt x="1605661" y="1088135"/>
                  </a:lnTo>
                  <a:lnTo>
                    <a:pt x="108839" y="1088135"/>
                  </a:lnTo>
                  <a:lnTo>
                    <a:pt x="66490" y="1079584"/>
                  </a:lnTo>
                  <a:lnTo>
                    <a:pt x="31892" y="1056265"/>
                  </a:lnTo>
                  <a:lnTo>
                    <a:pt x="8558" y="1021677"/>
                  </a:lnTo>
                  <a:lnTo>
                    <a:pt x="0" y="979322"/>
                  </a:lnTo>
                  <a:lnTo>
                    <a:pt x="0" y="108838"/>
                  </a:lnTo>
                  <a:close/>
                </a:path>
              </a:pathLst>
            </a:custGeom>
            <a:ln w="25908">
              <a:solidFill>
                <a:srgbClr val="3333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336796" y="5266131"/>
            <a:ext cx="1328420" cy="81978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 indent="33020">
              <a:lnSpc>
                <a:spcPts val="2890"/>
              </a:lnSpc>
              <a:spcBef>
                <a:spcPts val="585"/>
              </a:spcBef>
            </a:pPr>
            <a:r>
              <a:rPr sz="2800" b="1" spc="-35" dirty="0">
                <a:latin typeface="Times New Roman"/>
                <a:cs typeface="Times New Roman"/>
              </a:rPr>
              <a:t>Average </a:t>
            </a:r>
            <a:r>
              <a:rPr sz="2800" b="1" spc="-68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Reven</a:t>
            </a:r>
            <a:r>
              <a:rPr sz="2800" b="1" dirty="0">
                <a:latin typeface="Times New Roman"/>
                <a:cs typeface="Times New Roman"/>
              </a:rPr>
              <a:t>u</a:t>
            </a:r>
            <a:r>
              <a:rPr sz="2800" b="1" spc="-5" dirty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6036564" y="4972811"/>
            <a:ext cx="1931035" cy="1295400"/>
            <a:chOff x="6036564" y="4972811"/>
            <a:chExt cx="1931035" cy="1295400"/>
          </a:xfrm>
        </p:grpSpPr>
        <p:sp>
          <p:nvSpPr>
            <p:cNvPr id="24" name="object 24"/>
            <p:cNvSpPr/>
            <p:nvPr/>
          </p:nvSpPr>
          <p:spPr>
            <a:xfrm>
              <a:off x="6049518" y="4985765"/>
              <a:ext cx="1714500" cy="1088390"/>
            </a:xfrm>
            <a:custGeom>
              <a:avLst/>
              <a:gdLst/>
              <a:ahLst/>
              <a:cxnLst/>
              <a:rect l="l" t="t" r="r" b="b"/>
              <a:pathLst>
                <a:path w="1714500" h="1088389">
                  <a:moveTo>
                    <a:pt x="1605661" y="0"/>
                  </a:moveTo>
                  <a:lnTo>
                    <a:pt x="108839" y="0"/>
                  </a:lnTo>
                  <a:lnTo>
                    <a:pt x="66490" y="8558"/>
                  </a:lnTo>
                  <a:lnTo>
                    <a:pt x="31892" y="31892"/>
                  </a:lnTo>
                  <a:lnTo>
                    <a:pt x="8558" y="66490"/>
                  </a:lnTo>
                  <a:lnTo>
                    <a:pt x="0" y="108838"/>
                  </a:lnTo>
                  <a:lnTo>
                    <a:pt x="0" y="979322"/>
                  </a:lnTo>
                  <a:lnTo>
                    <a:pt x="8558" y="1021677"/>
                  </a:lnTo>
                  <a:lnTo>
                    <a:pt x="31892" y="1056265"/>
                  </a:lnTo>
                  <a:lnTo>
                    <a:pt x="66490" y="1079584"/>
                  </a:lnTo>
                  <a:lnTo>
                    <a:pt x="108839" y="1088135"/>
                  </a:lnTo>
                  <a:lnTo>
                    <a:pt x="1605661" y="1088135"/>
                  </a:lnTo>
                  <a:lnTo>
                    <a:pt x="1648009" y="1079584"/>
                  </a:lnTo>
                  <a:lnTo>
                    <a:pt x="1682607" y="1056265"/>
                  </a:lnTo>
                  <a:lnTo>
                    <a:pt x="1705941" y="1021677"/>
                  </a:lnTo>
                  <a:lnTo>
                    <a:pt x="1714500" y="979322"/>
                  </a:lnTo>
                  <a:lnTo>
                    <a:pt x="1714500" y="108838"/>
                  </a:lnTo>
                  <a:lnTo>
                    <a:pt x="1705941" y="66490"/>
                  </a:lnTo>
                  <a:lnTo>
                    <a:pt x="1682607" y="31892"/>
                  </a:lnTo>
                  <a:lnTo>
                    <a:pt x="1648009" y="8558"/>
                  </a:lnTo>
                  <a:lnTo>
                    <a:pt x="160566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049518" y="4985765"/>
              <a:ext cx="1714500" cy="1088390"/>
            </a:xfrm>
            <a:custGeom>
              <a:avLst/>
              <a:gdLst/>
              <a:ahLst/>
              <a:cxnLst/>
              <a:rect l="l" t="t" r="r" b="b"/>
              <a:pathLst>
                <a:path w="1714500" h="1088389">
                  <a:moveTo>
                    <a:pt x="0" y="108838"/>
                  </a:moveTo>
                  <a:lnTo>
                    <a:pt x="8558" y="66490"/>
                  </a:lnTo>
                  <a:lnTo>
                    <a:pt x="31892" y="31892"/>
                  </a:lnTo>
                  <a:lnTo>
                    <a:pt x="66490" y="8558"/>
                  </a:lnTo>
                  <a:lnTo>
                    <a:pt x="108839" y="0"/>
                  </a:lnTo>
                  <a:lnTo>
                    <a:pt x="1605661" y="0"/>
                  </a:lnTo>
                  <a:lnTo>
                    <a:pt x="1648009" y="8558"/>
                  </a:lnTo>
                  <a:lnTo>
                    <a:pt x="1682607" y="31892"/>
                  </a:lnTo>
                  <a:lnTo>
                    <a:pt x="1705941" y="66490"/>
                  </a:lnTo>
                  <a:lnTo>
                    <a:pt x="1714500" y="108838"/>
                  </a:lnTo>
                  <a:lnTo>
                    <a:pt x="1714500" y="979322"/>
                  </a:lnTo>
                  <a:lnTo>
                    <a:pt x="1705941" y="1021677"/>
                  </a:lnTo>
                  <a:lnTo>
                    <a:pt x="1682607" y="1056265"/>
                  </a:lnTo>
                  <a:lnTo>
                    <a:pt x="1648009" y="1079584"/>
                  </a:lnTo>
                  <a:lnTo>
                    <a:pt x="1605661" y="1088135"/>
                  </a:lnTo>
                  <a:lnTo>
                    <a:pt x="108839" y="1088135"/>
                  </a:lnTo>
                  <a:lnTo>
                    <a:pt x="66490" y="1079584"/>
                  </a:lnTo>
                  <a:lnTo>
                    <a:pt x="31892" y="1056265"/>
                  </a:lnTo>
                  <a:lnTo>
                    <a:pt x="8558" y="1021677"/>
                  </a:lnTo>
                  <a:lnTo>
                    <a:pt x="0" y="979322"/>
                  </a:lnTo>
                  <a:lnTo>
                    <a:pt x="0" y="108838"/>
                  </a:lnTo>
                  <a:close/>
                </a:path>
              </a:pathLst>
            </a:custGeom>
            <a:ln w="25908">
              <a:solidFill>
                <a:srgbClr val="2C2C8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240018" y="5167121"/>
              <a:ext cx="1714500" cy="1088390"/>
            </a:xfrm>
            <a:custGeom>
              <a:avLst/>
              <a:gdLst/>
              <a:ahLst/>
              <a:cxnLst/>
              <a:rect l="l" t="t" r="r" b="b"/>
              <a:pathLst>
                <a:path w="1714500" h="1088389">
                  <a:moveTo>
                    <a:pt x="1605661" y="0"/>
                  </a:moveTo>
                  <a:lnTo>
                    <a:pt x="108839" y="0"/>
                  </a:lnTo>
                  <a:lnTo>
                    <a:pt x="66490" y="8558"/>
                  </a:lnTo>
                  <a:lnTo>
                    <a:pt x="31892" y="31892"/>
                  </a:lnTo>
                  <a:lnTo>
                    <a:pt x="8558" y="66490"/>
                  </a:lnTo>
                  <a:lnTo>
                    <a:pt x="0" y="108838"/>
                  </a:lnTo>
                  <a:lnTo>
                    <a:pt x="0" y="979322"/>
                  </a:lnTo>
                  <a:lnTo>
                    <a:pt x="8558" y="1021677"/>
                  </a:lnTo>
                  <a:lnTo>
                    <a:pt x="31892" y="1056265"/>
                  </a:lnTo>
                  <a:lnTo>
                    <a:pt x="66490" y="1079584"/>
                  </a:lnTo>
                  <a:lnTo>
                    <a:pt x="108839" y="1088135"/>
                  </a:lnTo>
                  <a:lnTo>
                    <a:pt x="1605661" y="1088135"/>
                  </a:lnTo>
                  <a:lnTo>
                    <a:pt x="1648009" y="1079584"/>
                  </a:lnTo>
                  <a:lnTo>
                    <a:pt x="1682607" y="1056265"/>
                  </a:lnTo>
                  <a:lnTo>
                    <a:pt x="1705941" y="1021677"/>
                  </a:lnTo>
                  <a:lnTo>
                    <a:pt x="1714500" y="979322"/>
                  </a:lnTo>
                  <a:lnTo>
                    <a:pt x="1714500" y="108838"/>
                  </a:lnTo>
                  <a:lnTo>
                    <a:pt x="1705941" y="66490"/>
                  </a:lnTo>
                  <a:lnTo>
                    <a:pt x="1682607" y="31892"/>
                  </a:lnTo>
                  <a:lnTo>
                    <a:pt x="1648009" y="8558"/>
                  </a:lnTo>
                  <a:lnTo>
                    <a:pt x="1605661" y="0"/>
                  </a:lnTo>
                  <a:close/>
                </a:path>
              </a:pathLst>
            </a:custGeom>
            <a:solidFill>
              <a:srgbClr val="CDCDDE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240018" y="5167121"/>
              <a:ext cx="1714500" cy="1088390"/>
            </a:xfrm>
            <a:custGeom>
              <a:avLst/>
              <a:gdLst/>
              <a:ahLst/>
              <a:cxnLst/>
              <a:rect l="l" t="t" r="r" b="b"/>
              <a:pathLst>
                <a:path w="1714500" h="1088389">
                  <a:moveTo>
                    <a:pt x="0" y="108838"/>
                  </a:moveTo>
                  <a:lnTo>
                    <a:pt x="8558" y="66490"/>
                  </a:lnTo>
                  <a:lnTo>
                    <a:pt x="31892" y="31892"/>
                  </a:lnTo>
                  <a:lnTo>
                    <a:pt x="66490" y="8558"/>
                  </a:lnTo>
                  <a:lnTo>
                    <a:pt x="108839" y="0"/>
                  </a:lnTo>
                  <a:lnTo>
                    <a:pt x="1605661" y="0"/>
                  </a:lnTo>
                  <a:lnTo>
                    <a:pt x="1648009" y="8558"/>
                  </a:lnTo>
                  <a:lnTo>
                    <a:pt x="1682607" y="31892"/>
                  </a:lnTo>
                  <a:lnTo>
                    <a:pt x="1705941" y="66490"/>
                  </a:lnTo>
                  <a:lnTo>
                    <a:pt x="1714500" y="108838"/>
                  </a:lnTo>
                  <a:lnTo>
                    <a:pt x="1714500" y="979322"/>
                  </a:lnTo>
                  <a:lnTo>
                    <a:pt x="1705941" y="1021677"/>
                  </a:lnTo>
                  <a:lnTo>
                    <a:pt x="1682607" y="1056265"/>
                  </a:lnTo>
                  <a:lnTo>
                    <a:pt x="1648009" y="1079584"/>
                  </a:lnTo>
                  <a:lnTo>
                    <a:pt x="1605661" y="1088135"/>
                  </a:lnTo>
                  <a:lnTo>
                    <a:pt x="108839" y="1088135"/>
                  </a:lnTo>
                  <a:lnTo>
                    <a:pt x="66490" y="1079584"/>
                  </a:lnTo>
                  <a:lnTo>
                    <a:pt x="31892" y="1056265"/>
                  </a:lnTo>
                  <a:lnTo>
                    <a:pt x="8558" y="1021677"/>
                  </a:lnTo>
                  <a:lnTo>
                    <a:pt x="0" y="979322"/>
                  </a:lnTo>
                  <a:lnTo>
                    <a:pt x="0" y="108838"/>
                  </a:lnTo>
                  <a:close/>
                </a:path>
              </a:pathLst>
            </a:custGeom>
            <a:ln w="25908">
              <a:solidFill>
                <a:srgbClr val="33339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6371590" y="5266131"/>
            <a:ext cx="1448435" cy="81978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73660" marR="5080" indent="-60960">
              <a:lnSpc>
                <a:spcPts val="2890"/>
              </a:lnSpc>
              <a:spcBef>
                <a:spcPts val="585"/>
              </a:spcBef>
            </a:pPr>
            <a:r>
              <a:rPr sz="2800" b="1" spc="-5" dirty="0">
                <a:latin typeface="Times New Roman"/>
                <a:cs typeface="Times New Roman"/>
              </a:rPr>
              <a:t>Margi</a:t>
            </a:r>
            <a:r>
              <a:rPr sz="2800" b="1" dirty="0">
                <a:latin typeface="Times New Roman"/>
                <a:cs typeface="Times New Roman"/>
              </a:rPr>
              <a:t>n</a:t>
            </a:r>
            <a:r>
              <a:rPr sz="2800" b="1" spc="-5" dirty="0">
                <a:latin typeface="Times New Roman"/>
                <a:cs typeface="Times New Roman"/>
              </a:rPr>
              <a:t>al  Revenue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007870" y="6517030"/>
            <a:ext cx="11957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TR</a:t>
            </a:r>
            <a:r>
              <a:rPr sz="18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sz="1800" b="1" spc="-2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800" b="1" spc="-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r>
              <a:rPr sz="1800" b="1" spc="-3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Q</a:t>
            </a:r>
            <a:endParaRPr sz="180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008501" y="6314643"/>
            <a:ext cx="175895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02715" algn="l"/>
              </a:tabLst>
            </a:pPr>
            <a:r>
              <a:rPr sz="1800" b="1" spc="-60" dirty="0">
                <a:solidFill>
                  <a:srgbClr val="FF0000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R</a:t>
            </a:r>
            <a:r>
              <a:rPr sz="1800" b="1" spc="4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 TR/Q	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OR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b="1" spc="-30" dirty="0">
                <a:solidFill>
                  <a:srgbClr val="FF0000"/>
                </a:solidFill>
                <a:latin typeface="Arial"/>
                <a:cs typeface="Arial"/>
              </a:rPr>
              <a:t>AR</a:t>
            </a:r>
            <a:r>
              <a:rPr sz="1800" b="1" spc="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sz="18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P</a:t>
            </a:r>
            <a:r>
              <a:rPr sz="1800" b="1" spc="-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X</a:t>
            </a:r>
            <a:r>
              <a:rPr sz="18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Q/Q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6294882" y="6517030"/>
            <a:ext cx="21278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MRn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sz="18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TRn</a:t>
            </a:r>
            <a:r>
              <a:rPr sz="1800" b="1" spc="-2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FF0000"/>
                </a:solidFill>
                <a:latin typeface="Arial"/>
                <a:cs typeface="Arial"/>
              </a:rPr>
              <a:t>–</a:t>
            </a:r>
            <a:r>
              <a:rPr sz="1800" b="1" spc="-1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TRn-1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115692" y="384428"/>
            <a:ext cx="583374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25" dirty="0"/>
              <a:t>Kinked</a:t>
            </a:r>
            <a:r>
              <a:rPr spc="-120" dirty="0"/>
              <a:t> </a:t>
            </a:r>
            <a:r>
              <a:rPr spc="-30" dirty="0"/>
              <a:t>Demand</a:t>
            </a:r>
            <a:r>
              <a:rPr spc="-114" dirty="0"/>
              <a:t> </a:t>
            </a:r>
            <a:r>
              <a:rPr spc="-25" dirty="0"/>
              <a:t>Curve</a:t>
            </a:r>
            <a:r>
              <a:rPr spc="-90" dirty="0"/>
              <a:t> </a:t>
            </a:r>
            <a:r>
              <a:rPr spc="-25" dirty="0"/>
              <a:t>Diagam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2235707" y="6248755"/>
            <a:ext cx="139065" cy="382270"/>
            <a:chOff x="2235707" y="6248755"/>
            <a:chExt cx="139065" cy="38227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235707" y="6431280"/>
              <a:ext cx="138683" cy="199644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245994" y="6253327"/>
              <a:ext cx="118363" cy="186029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241422" y="6248755"/>
              <a:ext cx="127508" cy="195173"/>
            </a:xfrm>
            <a:prstGeom prst="rect">
              <a:avLst/>
            </a:prstGeom>
          </p:spPr>
        </p:pic>
      </p:grpSp>
      <p:grpSp>
        <p:nvGrpSpPr>
          <p:cNvPr id="8" name="object 8"/>
          <p:cNvGrpSpPr/>
          <p:nvPr/>
        </p:nvGrpSpPr>
        <p:grpSpPr>
          <a:xfrm>
            <a:off x="2243327" y="3249041"/>
            <a:ext cx="160020" cy="381635"/>
            <a:chOff x="2243327" y="3249041"/>
            <a:chExt cx="160020" cy="381635"/>
          </a:xfrm>
        </p:grpSpPr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2243327" y="3430524"/>
              <a:ext cx="160019" cy="199644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254757" y="3253740"/>
              <a:ext cx="138556" cy="181610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2254757" y="3253613"/>
              <a:ext cx="139065" cy="182245"/>
            </a:xfrm>
            <a:custGeom>
              <a:avLst/>
              <a:gdLst/>
              <a:ahLst/>
              <a:cxnLst/>
              <a:rect l="l" t="t" r="r" b="b"/>
              <a:pathLst>
                <a:path w="139064" h="182245">
                  <a:moveTo>
                    <a:pt x="0" y="0"/>
                  </a:moveTo>
                  <a:lnTo>
                    <a:pt x="135000" y="0"/>
                  </a:lnTo>
                  <a:lnTo>
                    <a:pt x="135000" y="30861"/>
                  </a:lnTo>
                  <a:lnTo>
                    <a:pt x="36703" y="30861"/>
                  </a:lnTo>
                  <a:lnTo>
                    <a:pt x="36703" y="71247"/>
                  </a:lnTo>
                  <a:lnTo>
                    <a:pt x="128269" y="71247"/>
                  </a:lnTo>
                  <a:lnTo>
                    <a:pt x="128269" y="101981"/>
                  </a:lnTo>
                  <a:lnTo>
                    <a:pt x="36703" y="101981"/>
                  </a:lnTo>
                  <a:lnTo>
                    <a:pt x="36703" y="151511"/>
                  </a:lnTo>
                  <a:lnTo>
                    <a:pt x="138556" y="151511"/>
                  </a:lnTo>
                  <a:lnTo>
                    <a:pt x="138556" y="182245"/>
                  </a:lnTo>
                  <a:lnTo>
                    <a:pt x="0" y="182245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3886200" y="6392379"/>
            <a:ext cx="198120" cy="380365"/>
            <a:chOff x="3886200" y="6392379"/>
            <a:chExt cx="198120" cy="380365"/>
          </a:xfrm>
        </p:grpSpPr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886200" y="6573010"/>
              <a:ext cx="198120" cy="199644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897502" y="6396951"/>
              <a:ext cx="176022" cy="182181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892930" y="6392379"/>
              <a:ext cx="185166" cy="191325"/>
            </a:xfrm>
            <a:prstGeom prst="rect">
              <a:avLst/>
            </a:prstGeom>
          </p:spPr>
        </p:pic>
      </p:grpSp>
      <p:grpSp>
        <p:nvGrpSpPr>
          <p:cNvPr id="16" name="object 16"/>
          <p:cNvGrpSpPr/>
          <p:nvPr/>
        </p:nvGrpSpPr>
        <p:grpSpPr>
          <a:xfrm>
            <a:off x="5245608" y="6392379"/>
            <a:ext cx="165100" cy="380365"/>
            <a:chOff x="5245608" y="6392379"/>
            <a:chExt cx="165100" cy="380365"/>
          </a:xfrm>
        </p:grpSpPr>
        <p:pic>
          <p:nvPicPr>
            <p:cNvPr id="17" name="object 17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5245608" y="6573010"/>
              <a:ext cx="164591" cy="199644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5255514" y="6396951"/>
              <a:ext cx="144525" cy="182181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5250942" y="6392379"/>
              <a:ext cx="153670" cy="191325"/>
            </a:xfrm>
            <a:prstGeom prst="rect">
              <a:avLst/>
            </a:prstGeom>
          </p:spPr>
        </p:pic>
      </p:grpSp>
      <p:grpSp>
        <p:nvGrpSpPr>
          <p:cNvPr id="20" name="object 20"/>
          <p:cNvGrpSpPr/>
          <p:nvPr/>
        </p:nvGrpSpPr>
        <p:grpSpPr>
          <a:xfrm>
            <a:off x="6030467" y="6392379"/>
            <a:ext cx="160020" cy="380365"/>
            <a:chOff x="6030467" y="6392379"/>
            <a:chExt cx="160020" cy="380365"/>
          </a:xfrm>
        </p:grpSpPr>
        <p:pic>
          <p:nvPicPr>
            <p:cNvPr id="21" name="object 21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030467" y="6573010"/>
              <a:ext cx="160020" cy="199644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6040881" y="6396951"/>
              <a:ext cx="139572" cy="182181"/>
            </a:xfrm>
            <a:prstGeom prst="rect">
              <a:avLst/>
            </a:prstGeom>
          </p:spPr>
        </p:pic>
        <p:pic>
          <p:nvPicPr>
            <p:cNvPr id="23" name="object 23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036309" y="6392379"/>
              <a:ext cx="148716" cy="191325"/>
            </a:xfrm>
            <a:prstGeom prst="rect">
              <a:avLst/>
            </a:prstGeom>
          </p:spPr>
        </p:pic>
      </p:grpSp>
      <p:grpSp>
        <p:nvGrpSpPr>
          <p:cNvPr id="24" name="object 24"/>
          <p:cNvGrpSpPr/>
          <p:nvPr/>
        </p:nvGrpSpPr>
        <p:grpSpPr>
          <a:xfrm>
            <a:off x="2243327" y="2248916"/>
            <a:ext cx="5473065" cy="4018279"/>
            <a:chOff x="2243327" y="2248916"/>
            <a:chExt cx="5473065" cy="4018279"/>
          </a:xfrm>
        </p:grpSpPr>
        <p:sp>
          <p:nvSpPr>
            <p:cNvPr id="25" name="object 25"/>
            <p:cNvSpPr/>
            <p:nvPr/>
          </p:nvSpPr>
          <p:spPr>
            <a:xfrm>
              <a:off x="2449957" y="2500883"/>
              <a:ext cx="5266055" cy="3766185"/>
            </a:xfrm>
            <a:custGeom>
              <a:avLst/>
              <a:gdLst/>
              <a:ahLst/>
              <a:cxnLst/>
              <a:rect l="l" t="t" r="r" b="b"/>
              <a:pathLst>
                <a:path w="5266055" h="3766185">
                  <a:moveTo>
                    <a:pt x="103378" y="88646"/>
                  </a:moveTo>
                  <a:lnTo>
                    <a:pt x="59016" y="12573"/>
                  </a:lnTo>
                  <a:lnTo>
                    <a:pt x="51689" y="0"/>
                  </a:lnTo>
                  <a:lnTo>
                    <a:pt x="0" y="88646"/>
                  </a:lnTo>
                  <a:lnTo>
                    <a:pt x="1016" y="92456"/>
                  </a:lnTo>
                  <a:lnTo>
                    <a:pt x="7112" y="96012"/>
                  </a:lnTo>
                  <a:lnTo>
                    <a:pt x="10922" y="94996"/>
                  </a:lnTo>
                  <a:lnTo>
                    <a:pt x="45326" y="36004"/>
                  </a:lnTo>
                  <a:lnTo>
                    <a:pt x="44577" y="3713975"/>
                  </a:lnTo>
                  <a:lnTo>
                    <a:pt x="57277" y="3713988"/>
                  </a:lnTo>
                  <a:lnTo>
                    <a:pt x="58026" y="35991"/>
                  </a:lnTo>
                  <a:lnTo>
                    <a:pt x="58026" y="15748"/>
                  </a:lnTo>
                  <a:lnTo>
                    <a:pt x="58039" y="12573"/>
                  </a:lnTo>
                  <a:lnTo>
                    <a:pt x="58039" y="36004"/>
                  </a:lnTo>
                  <a:lnTo>
                    <a:pt x="92456" y="94996"/>
                  </a:lnTo>
                  <a:lnTo>
                    <a:pt x="96266" y="96012"/>
                  </a:lnTo>
                  <a:lnTo>
                    <a:pt x="102362" y="92456"/>
                  </a:lnTo>
                  <a:lnTo>
                    <a:pt x="103378" y="88646"/>
                  </a:lnTo>
                  <a:close/>
                </a:path>
                <a:path w="5266055" h="3766185">
                  <a:moveTo>
                    <a:pt x="5265928" y="3713988"/>
                  </a:moveTo>
                  <a:lnTo>
                    <a:pt x="5255031" y="3707663"/>
                  </a:lnTo>
                  <a:lnTo>
                    <a:pt x="5177155" y="3662451"/>
                  </a:lnTo>
                  <a:lnTo>
                    <a:pt x="5173345" y="3663480"/>
                  </a:lnTo>
                  <a:lnTo>
                    <a:pt x="5169789" y="3669538"/>
                  </a:lnTo>
                  <a:lnTo>
                    <a:pt x="5170805" y="3673424"/>
                  </a:lnTo>
                  <a:lnTo>
                    <a:pt x="5229860" y="3707714"/>
                  </a:lnTo>
                  <a:lnTo>
                    <a:pt x="50927" y="3717163"/>
                  </a:lnTo>
                  <a:lnTo>
                    <a:pt x="50927" y="3729863"/>
                  </a:lnTo>
                  <a:lnTo>
                    <a:pt x="5229771" y="3720414"/>
                  </a:lnTo>
                  <a:lnTo>
                    <a:pt x="5170932" y="3754894"/>
                  </a:lnTo>
                  <a:lnTo>
                    <a:pt x="5169916" y="3758781"/>
                  </a:lnTo>
                  <a:lnTo>
                    <a:pt x="5173472" y="3764838"/>
                  </a:lnTo>
                  <a:lnTo>
                    <a:pt x="5177409" y="3765854"/>
                  </a:lnTo>
                  <a:lnTo>
                    <a:pt x="5265928" y="371398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500884" y="4000500"/>
              <a:ext cx="2786380" cy="1905"/>
            </a:xfrm>
            <a:custGeom>
              <a:avLst/>
              <a:gdLst/>
              <a:ahLst/>
              <a:cxnLst/>
              <a:rect l="l" t="t" r="r" b="b"/>
              <a:pathLst>
                <a:path w="2786379" h="1904">
                  <a:moveTo>
                    <a:pt x="0" y="0"/>
                  </a:moveTo>
                  <a:lnTo>
                    <a:pt x="2786126" y="1524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286755" y="4000500"/>
              <a:ext cx="1270" cy="2215515"/>
            </a:xfrm>
            <a:custGeom>
              <a:avLst/>
              <a:gdLst/>
              <a:ahLst/>
              <a:cxnLst/>
              <a:rect l="l" t="t" r="r" b="b"/>
              <a:pathLst>
                <a:path w="1270" h="2215515">
                  <a:moveTo>
                    <a:pt x="0" y="2215375"/>
                  </a:moveTo>
                  <a:lnTo>
                    <a:pt x="762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500884" y="3357372"/>
              <a:ext cx="1428750" cy="1905"/>
            </a:xfrm>
            <a:custGeom>
              <a:avLst/>
              <a:gdLst/>
              <a:ahLst/>
              <a:cxnLst/>
              <a:rect l="l" t="t" r="r" b="b"/>
              <a:pathLst>
                <a:path w="1428750" h="1904">
                  <a:moveTo>
                    <a:pt x="0" y="0"/>
                  </a:moveTo>
                  <a:lnTo>
                    <a:pt x="1428750" y="165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928872" y="3357372"/>
              <a:ext cx="1270" cy="2858135"/>
            </a:xfrm>
            <a:custGeom>
              <a:avLst/>
              <a:gdLst/>
              <a:ahLst/>
              <a:cxnLst/>
              <a:rect l="l" t="t" r="r" b="b"/>
              <a:pathLst>
                <a:path w="1270" h="2858135">
                  <a:moveTo>
                    <a:pt x="0" y="2857525"/>
                  </a:moveTo>
                  <a:lnTo>
                    <a:pt x="762" y="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500884" y="3072383"/>
              <a:ext cx="3572510" cy="3145155"/>
            </a:xfrm>
            <a:custGeom>
              <a:avLst/>
              <a:gdLst/>
              <a:ahLst/>
              <a:cxnLst/>
              <a:rect l="l" t="t" r="r" b="b"/>
              <a:pathLst>
                <a:path w="3572510" h="3145154">
                  <a:moveTo>
                    <a:pt x="0" y="2071115"/>
                  </a:moveTo>
                  <a:lnTo>
                    <a:pt x="3571875" y="2072639"/>
                  </a:lnTo>
                </a:path>
                <a:path w="3572510" h="3145154">
                  <a:moveTo>
                    <a:pt x="3570731" y="3145002"/>
                  </a:moveTo>
                  <a:lnTo>
                    <a:pt x="3572382" y="2072639"/>
                  </a:lnTo>
                </a:path>
                <a:path w="3572510" h="3145154">
                  <a:moveTo>
                    <a:pt x="784860" y="0"/>
                  </a:moveTo>
                  <a:lnTo>
                    <a:pt x="2785110" y="928751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5286755" y="4000500"/>
              <a:ext cx="1000125" cy="1428750"/>
            </a:xfrm>
            <a:custGeom>
              <a:avLst/>
              <a:gdLst/>
              <a:ahLst/>
              <a:cxnLst/>
              <a:rect l="l" t="t" r="r" b="b"/>
              <a:pathLst>
                <a:path w="1000125" h="1428750">
                  <a:moveTo>
                    <a:pt x="0" y="0"/>
                  </a:moveTo>
                  <a:lnTo>
                    <a:pt x="1000125" y="1428750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2" name="object 32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2243327" y="4145280"/>
              <a:ext cx="175260" cy="199644"/>
            </a:xfrm>
            <a:prstGeom prst="rect">
              <a:avLst/>
            </a:prstGeom>
          </p:spPr>
        </p:pic>
        <p:pic>
          <p:nvPicPr>
            <p:cNvPr id="33" name="object 33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2254630" y="3968114"/>
              <a:ext cx="152781" cy="182118"/>
            </a:xfrm>
            <a:prstGeom prst="rect">
              <a:avLst/>
            </a:prstGeom>
          </p:spPr>
        </p:pic>
        <p:pic>
          <p:nvPicPr>
            <p:cNvPr id="34" name="object 34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2250058" y="3963542"/>
              <a:ext cx="161925" cy="191262"/>
            </a:xfrm>
            <a:prstGeom prst="rect">
              <a:avLst/>
            </a:prstGeom>
          </p:spPr>
        </p:pic>
        <p:pic>
          <p:nvPicPr>
            <p:cNvPr id="35" name="object 35"/>
            <p:cNvPicPr/>
            <p:nvPr/>
          </p:nvPicPr>
          <p:blipFill>
            <a:blip r:embed="rId19" cstate="print"/>
            <a:stretch>
              <a:fillRect/>
            </a:stretch>
          </p:blipFill>
          <p:spPr>
            <a:xfrm>
              <a:off x="2244851" y="5216651"/>
              <a:ext cx="146304" cy="199644"/>
            </a:xfrm>
            <a:prstGeom prst="rect">
              <a:avLst/>
            </a:prstGeom>
          </p:spPr>
        </p:pic>
        <p:pic>
          <p:nvPicPr>
            <p:cNvPr id="36" name="object 36"/>
            <p:cNvPicPr/>
            <p:nvPr/>
          </p:nvPicPr>
          <p:blipFill>
            <a:blip r:embed="rId20" cstate="print"/>
            <a:stretch>
              <a:fillRect/>
            </a:stretch>
          </p:blipFill>
          <p:spPr>
            <a:xfrm>
              <a:off x="2254884" y="5039360"/>
              <a:ext cx="124967" cy="182880"/>
            </a:xfrm>
            <a:prstGeom prst="rect">
              <a:avLst/>
            </a:prstGeom>
          </p:spPr>
        </p:pic>
        <p:sp>
          <p:nvSpPr>
            <p:cNvPr id="37" name="object 37"/>
            <p:cNvSpPr/>
            <p:nvPr/>
          </p:nvSpPr>
          <p:spPr>
            <a:xfrm>
              <a:off x="2254884" y="5039614"/>
              <a:ext cx="125095" cy="182245"/>
            </a:xfrm>
            <a:custGeom>
              <a:avLst/>
              <a:gdLst/>
              <a:ahLst/>
              <a:cxnLst/>
              <a:rect l="l" t="t" r="r" b="b"/>
              <a:pathLst>
                <a:path w="125094" h="182245">
                  <a:moveTo>
                    <a:pt x="0" y="0"/>
                  </a:moveTo>
                  <a:lnTo>
                    <a:pt x="124967" y="0"/>
                  </a:lnTo>
                  <a:lnTo>
                    <a:pt x="124967" y="30861"/>
                  </a:lnTo>
                  <a:lnTo>
                    <a:pt x="36829" y="30861"/>
                  </a:lnTo>
                  <a:lnTo>
                    <a:pt x="36829" y="73913"/>
                  </a:lnTo>
                  <a:lnTo>
                    <a:pt x="112902" y="73913"/>
                  </a:lnTo>
                  <a:lnTo>
                    <a:pt x="112902" y="104775"/>
                  </a:lnTo>
                  <a:lnTo>
                    <a:pt x="36829" y="104775"/>
                  </a:lnTo>
                  <a:lnTo>
                    <a:pt x="36829" y="182244"/>
                  </a:lnTo>
                  <a:lnTo>
                    <a:pt x="0" y="182244"/>
                  </a:lnTo>
                  <a:lnTo>
                    <a:pt x="0" y="0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21" cstate="print"/>
            <a:stretch>
              <a:fillRect/>
            </a:stretch>
          </p:blipFill>
          <p:spPr>
            <a:xfrm>
              <a:off x="6245351" y="5001767"/>
              <a:ext cx="173736" cy="199644"/>
            </a:xfrm>
            <a:prstGeom prst="rect">
              <a:avLst/>
            </a:prstGeom>
          </p:spPr>
        </p:pic>
        <p:pic>
          <p:nvPicPr>
            <p:cNvPr id="39" name="object 39"/>
            <p:cNvPicPr/>
            <p:nvPr/>
          </p:nvPicPr>
          <p:blipFill>
            <a:blip r:embed="rId22" cstate="print"/>
            <a:stretch>
              <a:fillRect/>
            </a:stretch>
          </p:blipFill>
          <p:spPr>
            <a:xfrm>
              <a:off x="6255385" y="4825364"/>
              <a:ext cx="152653" cy="182118"/>
            </a:xfrm>
            <a:prstGeom prst="rect">
              <a:avLst/>
            </a:prstGeom>
          </p:spPr>
        </p:pic>
        <p:pic>
          <p:nvPicPr>
            <p:cNvPr id="40" name="object 40"/>
            <p:cNvPicPr/>
            <p:nvPr/>
          </p:nvPicPr>
          <p:blipFill>
            <a:blip r:embed="rId23" cstate="print"/>
            <a:stretch>
              <a:fillRect/>
            </a:stretch>
          </p:blipFill>
          <p:spPr>
            <a:xfrm>
              <a:off x="6250812" y="4820792"/>
              <a:ext cx="161798" cy="191262"/>
            </a:xfrm>
            <a:prstGeom prst="rect">
              <a:avLst/>
            </a:prstGeom>
          </p:spPr>
        </p:pic>
        <p:pic>
          <p:nvPicPr>
            <p:cNvPr id="41" name="object 41"/>
            <p:cNvPicPr/>
            <p:nvPr/>
          </p:nvPicPr>
          <p:blipFill>
            <a:blip r:embed="rId24" cstate="print"/>
            <a:stretch>
              <a:fillRect/>
            </a:stretch>
          </p:blipFill>
          <p:spPr>
            <a:xfrm>
              <a:off x="5387339" y="3858768"/>
              <a:ext cx="185927" cy="199644"/>
            </a:xfrm>
            <a:prstGeom prst="rect">
              <a:avLst/>
            </a:prstGeom>
          </p:spPr>
        </p:pic>
        <p:pic>
          <p:nvPicPr>
            <p:cNvPr id="42" name="object 42"/>
            <p:cNvPicPr/>
            <p:nvPr/>
          </p:nvPicPr>
          <p:blipFill>
            <a:blip r:embed="rId25" cstate="print"/>
            <a:stretch>
              <a:fillRect/>
            </a:stretch>
          </p:blipFill>
          <p:spPr>
            <a:xfrm>
              <a:off x="5398516" y="3682365"/>
              <a:ext cx="164337" cy="182118"/>
            </a:xfrm>
            <a:prstGeom prst="rect">
              <a:avLst/>
            </a:prstGeom>
          </p:spPr>
        </p:pic>
        <p:pic>
          <p:nvPicPr>
            <p:cNvPr id="43" name="object 43"/>
            <p:cNvPicPr/>
            <p:nvPr/>
          </p:nvPicPr>
          <p:blipFill>
            <a:blip r:embed="rId26" cstate="print"/>
            <a:stretch>
              <a:fillRect/>
            </a:stretch>
          </p:blipFill>
          <p:spPr>
            <a:xfrm>
              <a:off x="5393944" y="3677793"/>
              <a:ext cx="173482" cy="191262"/>
            </a:xfrm>
            <a:prstGeom prst="rect">
              <a:avLst/>
            </a:prstGeom>
          </p:spPr>
        </p:pic>
        <p:pic>
          <p:nvPicPr>
            <p:cNvPr id="44" name="object 44"/>
            <p:cNvPicPr/>
            <p:nvPr/>
          </p:nvPicPr>
          <p:blipFill>
            <a:blip r:embed="rId27" cstate="print"/>
            <a:stretch>
              <a:fillRect/>
            </a:stretch>
          </p:blipFill>
          <p:spPr>
            <a:xfrm>
              <a:off x="4011167" y="3215640"/>
              <a:ext cx="204215" cy="199644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28" cstate="print"/>
            <a:stretch>
              <a:fillRect/>
            </a:stretch>
          </p:blipFill>
          <p:spPr>
            <a:xfrm>
              <a:off x="4022217" y="3039364"/>
              <a:ext cx="182753" cy="182118"/>
            </a:xfrm>
            <a:prstGeom prst="rect">
              <a:avLst/>
            </a:prstGeom>
          </p:spPr>
        </p:pic>
        <p:pic>
          <p:nvPicPr>
            <p:cNvPr id="46" name="object 46"/>
            <p:cNvPicPr/>
            <p:nvPr/>
          </p:nvPicPr>
          <p:blipFill>
            <a:blip r:embed="rId29" cstate="print"/>
            <a:stretch>
              <a:fillRect/>
            </a:stretch>
          </p:blipFill>
          <p:spPr>
            <a:xfrm>
              <a:off x="4017645" y="3034792"/>
              <a:ext cx="191897" cy="191262"/>
            </a:xfrm>
            <a:prstGeom prst="rect">
              <a:avLst/>
            </a:prstGeom>
          </p:spPr>
        </p:pic>
        <p:pic>
          <p:nvPicPr>
            <p:cNvPr id="47" name="object 47"/>
            <p:cNvPicPr/>
            <p:nvPr/>
          </p:nvPicPr>
          <p:blipFill>
            <a:blip r:embed="rId30" cstate="print"/>
            <a:stretch>
              <a:fillRect/>
            </a:stretch>
          </p:blipFill>
          <p:spPr>
            <a:xfrm>
              <a:off x="2369819" y="2430780"/>
              <a:ext cx="187451" cy="199644"/>
            </a:xfrm>
            <a:prstGeom prst="rect">
              <a:avLst/>
            </a:prstGeom>
          </p:spPr>
        </p:pic>
        <p:pic>
          <p:nvPicPr>
            <p:cNvPr id="48" name="object 48"/>
            <p:cNvPicPr/>
            <p:nvPr/>
          </p:nvPicPr>
          <p:blipFill>
            <a:blip r:embed="rId31" cstate="print"/>
            <a:stretch>
              <a:fillRect/>
            </a:stretch>
          </p:blipFill>
          <p:spPr>
            <a:xfrm>
              <a:off x="2379852" y="2253488"/>
              <a:ext cx="167005" cy="182245"/>
            </a:xfrm>
            <a:prstGeom prst="rect">
              <a:avLst/>
            </a:prstGeom>
          </p:spPr>
        </p:pic>
        <p:pic>
          <p:nvPicPr>
            <p:cNvPr id="49" name="object 49"/>
            <p:cNvPicPr/>
            <p:nvPr/>
          </p:nvPicPr>
          <p:blipFill>
            <a:blip r:embed="rId32" cstate="print"/>
            <a:stretch>
              <a:fillRect/>
            </a:stretch>
          </p:blipFill>
          <p:spPr>
            <a:xfrm>
              <a:off x="2375280" y="2248916"/>
              <a:ext cx="176149" cy="191389"/>
            </a:xfrm>
            <a:prstGeom prst="rect">
              <a:avLst/>
            </a:prstGeom>
          </p:spPr>
        </p:pic>
      </p:grpSp>
      <p:sp>
        <p:nvSpPr>
          <p:cNvPr id="50" name="object 50"/>
          <p:cNvSpPr txBox="1"/>
          <p:nvPr/>
        </p:nvSpPr>
        <p:spPr>
          <a:xfrm>
            <a:off x="4222750" y="6517030"/>
            <a:ext cx="9671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 MT"/>
                <a:cs typeface="Arial MT"/>
              </a:rPr>
              <a:t>OU</a:t>
            </a:r>
            <a:r>
              <a:rPr sz="1800" spc="10" dirty="0">
                <a:latin typeface="Arial MT"/>
                <a:cs typeface="Arial MT"/>
              </a:rPr>
              <a:t>T</a:t>
            </a:r>
            <a:r>
              <a:rPr sz="1800" dirty="0">
                <a:latin typeface="Arial MT"/>
                <a:cs typeface="Arial MT"/>
              </a:rPr>
              <a:t>PUT</a:t>
            </a:r>
            <a:endParaRPr sz="1800">
              <a:latin typeface="Arial MT"/>
              <a:cs typeface="Arial MT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222044" y="4313631"/>
            <a:ext cx="72453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 MT"/>
                <a:cs typeface="Arial MT"/>
              </a:rPr>
              <a:t>P</a:t>
            </a:r>
            <a:r>
              <a:rPr sz="1800" spc="-10" dirty="0">
                <a:latin typeface="Arial MT"/>
                <a:cs typeface="Arial MT"/>
              </a:rPr>
              <a:t>R</a:t>
            </a:r>
            <a:r>
              <a:rPr sz="1800" dirty="0">
                <a:latin typeface="Arial MT"/>
                <a:cs typeface="Arial MT"/>
              </a:rPr>
              <a:t>ICE</a:t>
            </a:r>
            <a:endParaRPr sz="1800">
              <a:latin typeface="Arial MT"/>
              <a:cs typeface="Arial MT"/>
            </a:endParaRPr>
          </a:p>
        </p:txBody>
      </p:sp>
      <p:grpSp>
        <p:nvGrpSpPr>
          <p:cNvPr id="52" name="object 52"/>
          <p:cNvGrpSpPr/>
          <p:nvPr/>
        </p:nvGrpSpPr>
        <p:grpSpPr>
          <a:xfrm>
            <a:off x="7869935" y="6106617"/>
            <a:ext cx="189230" cy="381635"/>
            <a:chOff x="7869935" y="6106617"/>
            <a:chExt cx="189230" cy="381635"/>
          </a:xfrm>
        </p:grpSpPr>
        <p:pic>
          <p:nvPicPr>
            <p:cNvPr id="53" name="object 53"/>
            <p:cNvPicPr/>
            <p:nvPr/>
          </p:nvPicPr>
          <p:blipFill>
            <a:blip r:embed="rId33" cstate="print"/>
            <a:stretch>
              <a:fillRect/>
            </a:stretch>
          </p:blipFill>
          <p:spPr>
            <a:xfrm>
              <a:off x="7869935" y="6288023"/>
              <a:ext cx="188975" cy="199644"/>
            </a:xfrm>
            <a:prstGeom prst="rect">
              <a:avLst/>
            </a:prstGeom>
          </p:spPr>
        </p:pic>
        <p:pic>
          <p:nvPicPr>
            <p:cNvPr id="54" name="object 54"/>
            <p:cNvPicPr/>
            <p:nvPr/>
          </p:nvPicPr>
          <p:blipFill>
            <a:blip r:embed="rId34" cstate="print"/>
            <a:stretch>
              <a:fillRect/>
            </a:stretch>
          </p:blipFill>
          <p:spPr>
            <a:xfrm>
              <a:off x="7880984" y="6111189"/>
              <a:ext cx="167005" cy="182181"/>
            </a:xfrm>
            <a:prstGeom prst="rect">
              <a:avLst/>
            </a:prstGeom>
          </p:spPr>
        </p:pic>
        <p:pic>
          <p:nvPicPr>
            <p:cNvPr id="55" name="object 55"/>
            <p:cNvPicPr/>
            <p:nvPr/>
          </p:nvPicPr>
          <p:blipFill>
            <a:blip r:embed="rId35" cstate="print"/>
            <a:stretch>
              <a:fillRect/>
            </a:stretch>
          </p:blipFill>
          <p:spPr>
            <a:xfrm>
              <a:off x="7876412" y="6106617"/>
              <a:ext cx="176149" cy="19132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964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C</a:t>
            </a:r>
            <a:r>
              <a:rPr spc="-5" dirty="0"/>
              <a:t>o</a:t>
            </a:r>
            <a:r>
              <a:rPr spc="-40" dirty="0"/>
              <a:t>n</a:t>
            </a:r>
            <a:r>
              <a:rPr spc="-30" dirty="0"/>
              <a:t>t</a:t>
            </a:r>
            <a:r>
              <a:rPr dirty="0"/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22044" y="1808734"/>
            <a:ext cx="7559675" cy="50742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7620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It can </a:t>
            </a:r>
            <a:r>
              <a:rPr sz="2400" spc="-10" dirty="0">
                <a:latin typeface="Times New Roman"/>
                <a:cs typeface="Times New Roman"/>
              </a:rPr>
              <a:t>be </a:t>
            </a:r>
            <a:r>
              <a:rPr sz="2400" spc="-5" dirty="0">
                <a:latin typeface="Times New Roman"/>
                <a:cs typeface="Times New Roman"/>
              </a:rPr>
              <a:t>seen </a:t>
            </a:r>
            <a:r>
              <a:rPr sz="2400" dirty="0">
                <a:latin typeface="Times New Roman"/>
                <a:cs typeface="Times New Roman"/>
              </a:rPr>
              <a:t>from the diagram </a:t>
            </a:r>
            <a:r>
              <a:rPr sz="2400" spc="-5" dirty="0">
                <a:latin typeface="Times New Roman"/>
                <a:cs typeface="Times New Roman"/>
              </a:rPr>
              <a:t>that the kinked demand </a:t>
            </a:r>
            <a:r>
              <a:rPr sz="2400" dirty="0">
                <a:latin typeface="Times New Roman"/>
                <a:cs typeface="Times New Roman"/>
              </a:rPr>
              <a:t> curve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AKB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made</a:t>
            </a:r>
            <a:r>
              <a:rPr sz="2400" dirty="0">
                <a:latin typeface="Times New Roman"/>
                <a:cs typeface="Times New Roman"/>
              </a:rPr>
              <a:t> up of 2 </a:t>
            </a:r>
            <a:r>
              <a:rPr sz="2400" spc="-5" dirty="0">
                <a:latin typeface="Times New Roman"/>
                <a:cs typeface="Times New Roman"/>
              </a:rPr>
              <a:t>segments.</a:t>
            </a:r>
            <a:endParaRPr sz="2400">
              <a:latin typeface="Times New Roman"/>
              <a:cs typeface="Times New Roman"/>
            </a:endParaRPr>
          </a:p>
          <a:p>
            <a:pPr marL="354965" marR="6350" indent="-342900" algn="just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demand segment corresponding </a:t>
            </a:r>
            <a:r>
              <a:rPr sz="2400" dirty="0">
                <a:latin typeface="Times New Roman"/>
                <a:cs typeface="Times New Roman"/>
              </a:rPr>
              <a:t>to lower </a:t>
            </a:r>
            <a:r>
              <a:rPr sz="2400" spc="-5" dirty="0">
                <a:latin typeface="Times New Roman"/>
                <a:cs typeface="Times New Roman"/>
              </a:rPr>
              <a:t>price </a:t>
            </a:r>
            <a:r>
              <a:rPr sz="2400" dirty="0">
                <a:latin typeface="Times New Roman"/>
                <a:cs typeface="Times New Roman"/>
              </a:rPr>
              <a:t>is less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elastic than the </a:t>
            </a:r>
            <a:r>
              <a:rPr sz="2400" spc="-10" dirty="0">
                <a:latin typeface="Times New Roman"/>
                <a:cs typeface="Times New Roman"/>
              </a:rPr>
              <a:t>demand </a:t>
            </a:r>
            <a:r>
              <a:rPr sz="2400" spc="-5" dirty="0">
                <a:latin typeface="Times New Roman"/>
                <a:cs typeface="Times New Roman"/>
              </a:rPr>
              <a:t>segment </a:t>
            </a:r>
            <a:r>
              <a:rPr sz="2400" dirty="0">
                <a:latin typeface="Times New Roman"/>
                <a:cs typeface="Times New Roman"/>
              </a:rPr>
              <a:t>corresponding </a:t>
            </a:r>
            <a:r>
              <a:rPr sz="2400" spc="-10" dirty="0">
                <a:latin typeface="Times New Roman"/>
                <a:cs typeface="Times New Roman"/>
              </a:rPr>
              <a:t>to </a:t>
            </a:r>
            <a:r>
              <a:rPr sz="2400" spc="-5" dirty="0">
                <a:latin typeface="Times New Roman"/>
                <a:cs typeface="Times New Roman"/>
              </a:rPr>
              <a:t>higher </a:t>
            </a:r>
            <a:r>
              <a:rPr sz="2400" dirty="0">
                <a:latin typeface="Times New Roman"/>
                <a:cs typeface="Times New Roman"/>
              </a:rPr>
              <a:t> price.</a:t>
            </a:r>
            <a:endParaRPr sz="2400">
              <a:latin typeface="Times New Roman"/>
              <a:cs typeface="Times New Roman"/>
            </a:endParaRPr>
          </a:p>
          <a:p>
            <a:pPr marL="354965" marR="5715" indent="-342900" algn="just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This is </a:t>
            </a:r>
            <a:r>
              <a:rPr sz="2400" spc="-10" dirty="0">
                <a:latin typeface="Times New Roman"/>
                <a:cs typeface="Times New Roman"/>
              </a:rPr>
              <a:t>because </a:t>
            </a:r>
            <a:r>
              <a:rPr sz="2400" dirty="0">
                <a:latin typeface="Times New Roman"/>
                <a:cs typeface="Times New Roman"/>
              </a:rPr>
              <a:t>, price </a:t>
            </a:r>
            <a:r>
              <a:rPr sz="2400" spc="-5" dirty="0">
                <a:latin typeface="Times New Roman"/>
                <a:cs typeface="Times New Roman"/>
              </a:rPr>
              <a:t>reduction </a:t>
            </a:r>
            <a:r>
              <a:rPr sz="2400" dirty="0">
                <a:latin typeface="Times New Roman"/>
                <a:cs typeface="Times New Roman"/>
              </a:rPr>
              <a:t>by a firm is followed by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its rivals </a:t>
            </a:r>
            <a:r>
              <a:rPr sz="2400" dirty="0">
                <a:latin typeface="Times New Roman"/>
                <a:cs typeface="Times New Roman"/>
              </a:rPr>
              <a:t>where </a:t>
            </a:r>
            <a:r>
              <a:rPr sz="2400" spc="-5" dirty="0">
                <a:latin typeface="Times New Roman"/>
                <a:cs typeface="Times New Roman"/>
              </a:rPr>
              <a:t>as price </a:t>
            </a:r>
            <a:r>
              <a:rPr sz="2400" dirty="0">
                <a:latin typeface="Times New Roman"/>
                <a:cs typeface="Times New Roman"/>
              </a:rPr>
              <a:t>increase </a:t>
            </a:r>
            <a:r>
              <a:rPr sz="2400" spc="-10" dirty="0">
                <a:latin typeface="Times New Roman"/>
                <a:cs typeface="Times New Roman"/>
              </a:rPr>
              <a:t>is </a:t>
            </a:r>
            <a:r>
              <a:rPr sz="2400" dirty="0">
                <a:latin typeface="Times New Roman"/>
                <a:cs typeface="Times New Roman"/>
              </a:rPr>
              <a:t>not </a:t>
            </a:r>
            <a:r>
              <a:rPr sz="2400" spc="-5" dirty="0">
                <a:latin typeface="Times New Roman"/>
                <a:cs typeface="Times New Roman"/>
              </a:rPr>
              <a:t>followed</a:t>
            </a:r>
            <a:r>
              <a:rPr sz="2400" dirty="0">
                <a:latin typeface="Times New Roman"/>
                <a:cs typeface="Times New Roman"/>
              </a:rPr>
              <a:t> by the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rival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firms.</a:t>
            </a:r>
            <a:endParaRPr sz="2400">
              <a:latin typeface="Times New Roman"/>
              <a:cs typeface="Times New Roman"/>
            </a:endParaRPr>
          </a:p>
          <a:p>
            <a:pPr marL="354965" marR="7620" indent="-342900" algn="just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Thus, here </a:t>
            </a:r>
            <a:r>
              <a:rPr sz="2400" spc="-5" dirty="0">
                <a:latin typeface="Times New Roman"/>
                <a:cs typeface="Times New Roman"/>
              </a:rPr>
              <a:t>in the diagram original prevailing price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10" dirty="0">
                <a:latin typeface="Times New Roman"/>
                <a:cs typeface="Times New Roman"/>
              </a:rPr>
              <a:t>OD </a:t>
            </a:r>
            <a:r>
              <a:rPr sz="2400" spc="-5" dirty="0">
                <a:latin typeface="Times New Roman"/>
                <a:cs typeface="Times New Roman"/>
              </a:rPr>
              <a:t> where</a:t>
            </a:r>
            <a:r>
              <a:rPr sz="2400" dirty="0">
                <a:latin typeface="Times New Roman"/>
                <a:cs typeface="Times New Roman"/>
              </a:rPr>
              <a:t> sales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equal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ON.</a:t>
            </a:r>
            <a:endParaRPr sz="24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Now the </a:t>
            </a:r>
            <a:r>
              <a:rPr sz="2400" spc="-5" dirty="0">
                <a:latin typeface="Times New Roman"/>
                <a:cs typeface="Times New Roman"/>
              </a:rPr>
              <a:t>firm </a:t>
            </a:r>
            <a:r>
              <a:rPr sz="2400" dirty="0">
                <a:latin typeface="Times New Roman"/>
                <a:cs typeface="Times New Roman"/>
              </a:rPr>
              <a:t>raise the price </a:t>
            </a:r>
            <a:r>
              <a:rPr sz="2400" spc="-5" dirty="0">
                <a:latin typeface="Times New Roman"/>
                <a:cs typeface="Times New Roman"/>
              </a:rPr>
              <a:t>from </a:t>
            </a:r>
            <a:r>
              <a:rPr sz="2400" dirty="0">
                <a:latin typeface="Times New Roman"/>
                <a:cs typeface="Times New Roman"/>
              </a:rPr>
              <a:t>OD to </a:t>
            </a:r>
            <a:r>
              <a:rPr sz="2400" spc="-5" dirty="0">
                <a:latin typeface="Times New Roman"/>
                <a:cs typeface="Times New Roman"/>
              </a:rPr>
              <a:t>OE, the rivals do </a:t>
            </a:r>
            <a:r>
              <a:rPr sz="2400" dirty="0">
                <a:latin typeface="Times New Roman"/>
                <a:cs typeface="Times New Roman"/>
              </a:rPr>
              <a:t> not follow </a:t>
            </a:r>
            <a:r>
              <a:rPr sz="2400" spc="-5" dirty="0">
                <a:latin typeface="Times New Roman"/>
                <a:cs typeface="Times New Roman"/>
              </a:rPr>
              <a:t>this </a:t>
            </a:r>
            <a:r>
              <a:rPr sz="2400" dirty="0">
                <a:latin typeface="Times New Roman"/>
                <a:cs typeface="Times New Roman"/>
              </a:rPr>
              <a:t>price </a:t>
            </a:r>
            <a:r>
              <a:rPr sz="2400" spc="-5" dirty="0">
                <a:latin typeface="Times New Roman"/>
                <a:cs typeface="Times New Roman"/>
              </a:rPr>
              <a:t>rise so </a:t>
            </a:r>
            <a:r>
              <a:rPr sz="2400" dirty="0">
                <a:latin typeface="Times New Roman"/>
                <a:cs typeface="Times New Roman"/>
              </a:rPr>
              <a:t>the </a:t>
            </a:r>
            <a:r>
              <a:rPr sz="2400" spc="-5" dirty="0">
                <a:latin typeface="Times New Roman"/>
                <a:cs typeface="Times New Roman"/>
              </a:rPr>
              <a:t>sales </a:t>
            </a:r>
            <a:r>
              <a:rPr sz="2400" dirty="0">
                <a:latin typeface="Times New Roman"/>
                <a:cs typeface="Times New Roman"/>
              </a:rPr>
              <a:t>are </a:t>
            </a:r>
            <a:r>
              <a:rPr sz="2400" spc="-5" dirty="0">
                <a:latin typeface="Times New Roman"/>
                <a:cs typeface="Times New Roman"/>
              </a:rPr>
              <a:t>reduced </a:t>
            </a:r>
            <a:r>
              <a:rPr sz="2400" dirty="0">
                <a:latin typeface="Times New Roman"/>
                <a:cs typeface="Times New Roman"/>
              </a:rPr>
              <a:t>from </a:t>
            </a:r>
            <a:r>
              <a:rPr sz="2400" spc="10" dirty="0">
                <a:latin typeface="Times New Roman"/>
                <a:cs typeface="Times New Roman"/>
              </a:rPr>
              <a:t>ON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58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OM.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964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C</a:t>
            </a:r>
            <a:r>
              <a:rPr spc="-5" dirty="0"/>
              <a:t>o</a:t>
            </a:r>
            <a:r>
              <a:rPr spc="-40" dirty="0"/>
              <a:t>n</a:t>
            </a:r>
            <a:r>
              <a:rPr spc="-30" dirty="0"/>
              <a:t>t</a:t>
            </a:r>
            <a:r>
              <a:rPr dirty="0"/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22044" y="1735582"/>
            <a:ext cx="7531734" cy="426910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4965" indent="-342900" algn="just">
              <a:lnSpc>
                <a:spcPct val="100000"/>
              </a:lnSpc>
              <a:spcBef>
                <a:spcPts val="6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Thus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AK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part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demand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curve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appears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more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realistic.</a:t>
            </a:r>
            <a:endParaRPr sz="2400">
              <a:latin typeface="Times New Roman"/>
              <a:cs typeface="Times New Roman"/>
            </a:endParaRPr>
          </a:p>
          <a:p>
            <a:pPr marL="354965" marR="6350" indent="-342900" algn="just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Likewise, when </a:t>
            </a:r>
            <a:r>
              <a:rPr sz="2400" spc="-5" dirty="0">
                <a:latin typeface="Times New Roman"/>
                <a:cs typeface="Times New Roman"/>
              </a:rPr>
              <a:t>the </a:t>
            </a:r>
            <a:r>
              <a:rPr sz="2400" dirty="0">
                <a:latin typeface="Times New Roman"/>
                <a:cs typeface="Times New Roman"/>
              </a:rPr>
              <a:t>firm lowers its price from OD to </a:t>
            </a:r>
            <a:r>
              <a:rPr sz="2400" spc="-1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but </a:t>
            </a:r>
            <a:r>
              <a:rPr sz="2400" spc="-5" dirty="0">
                <a:latin typeface="Times New Roman"/>
                <a:cs typeface="Times New Roman"/>
              </a:rPr>
              <a:t>as </a:t>
            </a:r>
            <a:r>
              <a:rPr sz="2400" dirty="0">
                <a:latin typeface="Times New Roman"/>
                <a:cs typeface="Times New Roman"/>
              </a:rPr>
              <a:t>other </a:t>
            </a:r>
            <a:r>
              <a:rPr sz="2400" spc="-5" dirty="0">
                <a:latin typeface="Times New Roman"/>
                <a:cs typeface="Times New Roman"/>
              </a:rPr>
              <a:t>rival firms also follow this price reduction, </a:t>
            </a:r>
            <a:r>
              <a:rPr sz="2400" dirty="0">
                <a:latin typeface="Times New Roman"/>
                <a:cs typeface="Times New Roman"/>
              </a:rPr>
              <a:t> there is </a:t>
            </a:r>
            <a:r>
              <a:rPr sz="2400" spc="-5" dirty="0">
                <a:latin typeface="Times New Roman"/>
                <a:cs typeface="Times New Roman"/>
              </a:rPr>
              <a:t>only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marginal </a:t>
            </a:r>
            <a:r>
              <a:rPr sz="2400" dirty="0">
                <a:latin typeface="Times New Roman"/>
                <a:cs typeface="Times New Roman"/>
              </a:rPr>
              <a:t>increase in </a:t>
            </a:r>
            <a:r>
              <a:rPr sz="2400" spc="-5" dirty="0">
                <a:latin typeface="Times New Roman"/>
                <a:cs typeface="Times New Roman"/>
              </a:rPr>
              <a:t>sale </a:t>
            </a:r>
            <a:r>
              <a:rPr sz="2400" dirty="0">
                <a:latin typeface="Times New Roman"/>
                <a:cs typeface="Times New Roman"/>
              </a:rPr>
              <a:t>from ON to </a:t>
            </a:r>
            <a:r>
              <a:rPr sz="2400" spc="-10" dirty="0">
                <a:latin typeface="Times New Roman"/>
                <a:cs typeface="Times New Roman"/>
              </a:rPr>
              <a:t>OP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 hence the </a:t>
            </a:r>
            <a:r>
              <a:rPr sz="2400" spc="-5" dirty="0">
                <a:latin typeface="Times New Roman"/>
                <a:cs typeface="Times New Roman"/>
              </a:rPr>
              <a:t>KB </a:t>
            </a:r>
            <a:r>
              <a:rPr sz="2400" dirty="0">
                <a:latin typeface="Times New Roman"/>
                <a:cs typeface="Times New Roman"/>
              </a:rPr>
              <a:t>part of the </a:t>
            </a:r>
            <a:r>
              <a:rPr sz="2400" spc="-5" dirty="0">
                <a:latin typeface="Times New Roman"/>
                <a:cs typeface="Times New Roman"/>
              </a:rPr>
              <a:t>demand </a:t>
            </a:r>
            <a:r>
              <a:rPr sz="2400" dirty="0">
                <a:latin typeface="Times New Roman"/>
                <a:cs typeface="Times New Roman"/>
              </a:rPr>
              <a:t>curve </a:t>
            </a:r>
            <a:r>
              <a:rPr sz="2400" spc="-5" dirty="0">
                <a:latin typeface="Times New Roman"/>
                <a:cs typeface="Times New Roman"/>
              </a:rPr>
              <a:t>appears less </a:t>
            </a:r>
            <a:r>
              <a:rPr sz="2400" dirty="0">
                <a:latin typeface="Times New Roman"/>
                <a:cs typeface="Times New Roman"/>
              </a:rPr>
              <a:t> elastic</a:t>
            </a:r>
            <a:endParaRPr sz="2400">
              <a:latin typeface="Times New Roman"/>
              <a:cs typeface="Times New Roman"/>
            </a:endParaRPr>
          </a:p>
          <a:p>
            <a:pPr marL="354965" marR="6350" indent="-342900" algn="just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Thus, </a:t>
            </a:r>
            <a:r>
              <a:rPr sz="2400" spc="-5" dirty="0">
                <a:latin typeface="Times New Roman"/>
                <a:cs typeface="Times New Roman"/>
              </a:rPr>
              <a:t>price rigidity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5" dirty="0">
                <a:latin typeface="Times New Roman"/>
                <a:cs typeface="Times New Roman"/>
              </a:rPr>
              <a:t>explained </a:t>
            </a:r>
            <a:r>
              <a:rPr sz="2400" dirty="0">
                <a:latin typeface="Times New Roman"/>
                <a:cs typeface="Times New Roman"/>
              </a:rPr>
              <a:t>by kinked </a:t>
            </a:r>
            <a:r>
              <a:rPr sz="2400" spc="-5" dirty="0">
                <a:latin typeface="Times New Roman"/>
                <a:cs typeface="Times New Roman"/>
              </a:rPr>
              <a:t>demand curve </a:t>
            </a:r>
            <a:r>
              <a:rPr sz="2400" dirty="0">
                <a:latin typeface="Times New Roman"/>
                <a:cs typeface="Times New Roman"/>
              </a:rPr>
              <a:t> theory,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prevailing</a:t>
            </a:r>
            <a:r>
              <a:rPr sz="2400" spc="1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price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OD</a:t>
            </a:r>
            <a:r>
              <a:rPr sz="2400" spc="190" dirty="0">
                <a:latin typeface="Times New Roman"/>
                <a:cs typeface="Times New Roman"/>
              </a:rPr>
              <a:t> </a:t>
            </a:r>
            <a:r>
              <a:rPr sz="2400" spc="5" dirty="0">
                <a:latin typeface="Times New Roman"/>
                <a:cs typeface="Times New Roman"/>
              </a:rPr>
              <a:t>at</a:t>
            </a:r>
            <a:r>
              <a:rPr sz="2400" spc="2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which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kink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1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found</a:t>
            </a:r>
            <a:endParaRPr sz="2400">
              <a:latin typeface="Times New Roman"/>
              <a:cs typeface="Times New Roman"/>
            </a:endParaRPr>
          </a:p>
          <a:p>
            <a:pPr marL="354965" marR="5080" algn="just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(K)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the demand curve AB, the price OD will </a:t>
            </a:r>
            <a:r>
              <a:rPr sz="2400" dirty="0">
                <a:latin typeface="Times New Roman"/>
                <a:cs typeface="Times New Roman"/>
              </a:rPr>
              <a:t>tend </a:t>
            </a:r>
            <a:r>
              <a:rPr sz="2400" spc="5" dirty="0">
                <a:latin typeface="Times New Roman"/>
                <a:cs typeface="Times New Roman"/>
              </a:rPr>
              <a:t>to 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remain stable </a:t>
            </a:r>
            <a:r>
              <a:rPr sz="2400" dirty="0">
                <a:latin typeface="Times New Roman"/>
                <a:cs typeface="Times New Roman"/>
              </a:rPr>
              <a:t>or </a:t>
            </a:r>
            <a:r>
              <a:rPr sz="2400" spc="-5" dirty="0">
                <a:latin typeface="Times New Roman"/>
                <a:cs typeface="Times New Roman"/>
              </a:rPr>
              <a:t>rigid at </a:t>
            </a:r>
            <a:r>
              <a:rPr sz="2400" dirty="0">
                <a:latin typeface="Times New Roman"/>
                <a:cs typeface="Times New Roman"/>
              </a:rPr>
              <a:t>each of </a:t>
            </a:r>
            <a:r>
              <a:rPr sz="2400" spc="-5" dirty="0">
                <a:latin typeface="Times New Roman"/>
                <a:cs typeface="Times New Roman"/>
              </a:rPr>
              <a:t>the firms </a:t>
            </a:r>
            <a:r>
              <a:rPr sz="2400" dirty="0">
                <a:latin typeface="Times New Roman"/>
                <a:cs typeface="Times New Roman"/>
              </a:rPr>
              <a:t>in </a:t>
            </a:r>
            <a:r>
              <a:rPr sz="2400" spc="-5" dirty="0">
                <a:latin typeface="Times New Roman"/>
                <a:cs typeface="Times New Roman"/>
              </a:rPr>
              <a:t>oligopoly will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see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any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gain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lowering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raising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964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C</a:t>
            </a:r>
            <a:r>
              <a:rPr spc="-5" dirty="0"/>
              <a:t>o</a:t>
            </a:r>
            <a:r>
              <a:rPr spc="-40" dirty="0"/>
              <a:t>n</a:t>
            </a:r>
            <a:r>
              <a:rPr spc="-30" dirty="0"/>
              <a:t>t</a:t>
            </a:r>
            <a:r>
              <a:rPr dirty="0"/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22044" y="1808734"/>
            <a:ext cx="7530465" cy="36106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7620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Total </a:t>
            </a:r>
            <a:r>
              <a:rPr sz="2400" b="1" spc="-5" dirty="0">
                <a:latin typeface="Times New Roman"/>
                <a:cs typeface="Times New Roman"/>
              </a:rPr>
              <a:t>Revenue </a:t>
            </a:r>
            <a:r>
              <a:rPr sz="2400" dirty="0">
                <a:latin typeface="Times New Roman"/>
                <a:cs typeface="Times New Roman"/>
              </a:rPr>
              <a:t>refers to the </a:t>
            </a:r>
            <a:r>
              <a:rPr sz="2400" spc="-5" dirty="0">
                <a:latin typeface="Times New Roman"/>
                <a:cs typeface="Times New Roman"/>
              </a:rPr>
              <a:t>amount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money </a:t>
            </a:r>
            <a:r>
              <a:rPr sz="2400" dirty="0">
                <a:latin typeface="Times New Roman"/>
                <a:cs typeface="Times New Roman"/>
              </a:rPr>
              <a:t>which a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firm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realize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by selling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certain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units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commodity.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"/>
            </a:pPr>
            <a:endParaRPr sz="35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buFont typeface="Wingdings"/>
              <a:buChar char=""/>
              <a:tabLst>
                <a:tab pos="355600" algn="l"/>
              </a:tabLst>
            </a:pPr>
            <a:r>
              <a:rPr sz="2400" b="1" dirty="0">
                <a:latin typeface="Times New Roman"/>
                <a:cs typeface="Times New Roman"/>
              </a:rPr>
              <a:t>Average</a:t>
            </a:r>
            <a:r>
              <a:rPr sz="2400" b="1" spc="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Revenue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revenue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earned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per</a:t>
            </a:r>
            <a:r>
              <a:rPr sz="2400" dirty="0">
                <a:latin typeface="Times New Roman"/>
                <a:cs typeface="Times New Roman"/>
              </a:rPr>
              <a:t> unit</a:t>
            </a:r>
            <a:r>
              <a:rPr sz="2400" spc="60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output.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"/>
            </a:pPr>
            <a:endParaRPr sz="35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buFont typeface="Wingdings"/>
              <a:buChar char=""/>
              <a:tabLst>
                <a:tab pos="3556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Marginal </a:t>
            </a:r>
            <a:r>
              <a:rPr sz="2400" b="1" dirty="0">
                <a:latin typeface="Times New Roman"/>
                <a:cs typeface="Times New Roman"/>
              </a:rPr>
              <a:t>Revenue </a:t>
            </a:r>
            <a:r>
              <a:rPr sz="2400" dirty="0">
                <a:latin typeface="Times New Roman"/>
                <a:cs typeface="Times New Roman"/>
              </a:rPr>
              <a:t>is the change in the </a:t>
            </a:r>
            <a:r>
              <a:rPr sz="2400" spc="-5" dirty="0">
                <a:latin typeface="Times New Roman"/>
                <a:cs typeface="Times New Roman"/>
              </a:rPr>
              <a:t>Total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revenue 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resulting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from</a:t>
            </a:r>
            <a:r>
              <a:rPr sz="2400" dirty="0">
                <a:latin typeface="Times New Roman"/>
                <a:cs typeface="Times New Roman"/>
              </a:rPr>
              <a:t> the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sake</a:t>
            </a:r>
            <a:r>
              <a:rPr sz="2400" dirty="0">
                <a:latin typeface="Times New Roman"/>
                <a:cs typeface="Times New Roman"/>
              </a:rPr>
              <a:t> of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additional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unit</a:t>
            </a:r>
            <a:r>
              <a:rPr sz="2400" dirty="0">
                <a:latin typeface="Times New Roman"/>
                <a:cs typeface="Times New Roman"/>
              </a:rPr>
              <a:t> of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commodity.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296917" y="384428"/>
            <a:ext cx="146748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3.</a:t>
            </a:r>
            <a:r>
              <a:rPr spc="-140" dirty="0"/>
              <a:t> </a:t>
            </a:r>
            <a:r>
              <a:rPr spc="-20" dirty="0"/>
              <a:t>Profit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2708084" y="2581655"/>
            <a:ext cx="4592955" cy="1784350"/>
            <a:chOff x="2708084" y="2581655"/>
            <a:chExt cx="4592955" cy="1784350"/>
          </a:xfrm>
        </p:grpSpPr>
        <p:sp>
          <p:nvSpPr>
            <p:cNvPr id="5" name="object 5"/>
            <p:cNvSpPr/>
            <p:nvPr/>
          </p:nvSpPr>
          <p:spPr>
            <a:xfrm>
              <a:off x="2721102" y="3809238"/>
              <a:ext cx="4566920" cy="543560"/>
            </a:xfrm>
            <a:custGeom>
              <a:avLst/>
              <a:gdLst/>
              <a:ahLst/>
              <a:cxnLst/>
              <a:rect l="l" t="t" r="r" b="b"/>
              <a:pathLst>
                <a:path w="4566920" h="543560">
                  <a:moveTo>
                    <a:pt x="2282952" y="0"/>
                  </a:moveTo>
                  <a:lnTo>
                    <a:pt x="2282952" y="370331"/>
                  </a:lnTo>
                  <a:lnTo>
                    <a:pt x="4566793" y="370331"/>
                  </a:lnTo>
                  <a:lnTo>
                    <a:pt x="4566793" y="543432"/>
                  </a:lnTo>
                </a:path>
                <a:path w="4566920" h="543560">
                  <a:moveTo>
                    <a:pt x="2282952" y="0"/>
                  </a:moveTo>
                  <a:lnTo>
                    <a:pt x="2282952" y="543432"/>
                  </a:lnTo>
                </a:path>
                <a:path w="4566920" h="543560">
                  <a:moveTo>
                    <a:pt x="2283841" y="0"/>
                  </a:moveTo>
                  <a:lnTo>
                    <a:pt x="2283841" y="370331"/>
                  </a:lnTo>
                  <a:lnTo>
                    <a:pt x="0" y="370331"/>
                  </a:lnTo>
                  <a:lnTo>
                    <a:pt x="0" y="543432"/>
                  </a:lnTo>
                </a:path>
              </a:pathLst>
            </a:custGeom>
            <a:ln w="25908">
              <a:solidFill>
                <a:srgbClr val="93B1B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08119" y="2581655"/>
              <a:ext cx="1991868" cy="1309115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069841" y="2623565"/>
              <a:ext cx="1868805" cy="1186180"/>
            </a:xfrm>
            <a:custGeom>
              <a:avLst/>
              <a:gdLst/>
              <a:ahLst/>
              <a:cxnLst/>
              <a:rect l="l" t="t" r="r" b="b"/>
              <a:pathLst>
                <a:path w="1868804" h="1186179">
                  <a:moveTo>
                    <a:pt x="1749806" y="0"/>
                  </a:moveTo>
                  <a:lnTo>
                    <a:pt x="118618" y="0"/>
                  </a:lnTo>
                  <a:lnTo>
                    <a:pt x="72437" y="9318"/>
                  </a:lnTo>
                  <a:lnTo>
                    <a:pt x="34734" y="34734"/>
                  </a:lnTo>
                  <a:lnTo>
                    <a:pt x="9318" y="72437"/>
                  </a:lnTo>
                  <a:lnTo>
                    <a:pt x="0" y="118618"/>
                  </a:lnTo>
                  <a:lnTo>
                    <a:pt x="0" y="1067054"/>
                  </a:lnTo>
                  <a:lnTo>
                    <a:pt x="9318" y="1113234"/>
                  </a:lnTo>
                  <a:lnTo>
                    <a:pt x="34734" y="1150937"/>
                  </a:lnTo>
                  <a:lnTo>
                    <a:pt x="72437" y="1176353"/>
                  </a:lnTo>
                  <a:lnTo>
                    <a:pt x="118618" y="1185672"/>
                  </a:lnTo>
                  <a:lnTo>
                    <a:pt x="1749806" y="1185672"/>
                  </a:lnTo>
                  <a:lnTo>
                    <a:pt x="1795986" y="1176353"/>
                  </a:lnTo>
                  <a:lnTo>
                    <a:pt x="1833689" y="1150937"/>
                  </a:lnTo>
                  <a:lnTo>
                    <a:pt x="1859105" y="1113234"/>
                  </a:lnTo>
                  <a:lnTo>
                    <a:pt x="1868424" y="1067054"/>
                  </a:lnTo>
                  <a:lnTo>
                    <a:pt x="1868424" y="118618"/>
                  </a:lnTo>
                  <a:lnTo>
                    <a:pt x="1859105" y="72437"/>
                  </a:lnTo>
                  <a:lnTo>
                    <a:pt x="1833689" y="34734"/>
                  </a:lnTo>
                  <a:lnTo>
                    <a:pt x="1795986" y="9318"/>
                  </a:lnTo>
                  <a:lnTo>
                    <a:pt x="1749806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069841" y="2623565"/>
              <a:ext cx="1868805" cy="1186180"/>
            </a:xfrm>
            <a:custGeom>
              <a:avLst/>
              <a:gdLst/>
              <a:ahLst/>
              <a:cxnLst/>
              <a:rect l="l" t="t" r="r" b="b"/>
              <a:pathLst>
                <a:path w="1868804" h="1186179">
                  <a:moveTo>
                    <a:pt x="0" y="118618"/>
                  </a:moveTo>
                  <a:lnTo>
                    <a:pt x="9318" y="72437"/>
                  </a:lnTo>
                  <a:lnTo>
                    <a:pt x="34734" y="34734"/>
                  </a:lnTo>
                  <a:lnTo>
                    <a:pt x="72437" y="9318"/>
                  </a:lnTo>
                  <a:lnTo>
                    <a:pt x="118618" y="0"/>
                  </a:lnTo>
                  <a:lnTo>
                    <a:pt x="1749806" y="0"/>
                  </a:lnTo>
                  <a:lnTo>
                    <a:pt x="1795986" y="9318"/>
                  </a:lnTo>
                  <a:lnTo>
                    <a:pt x="1833689" y="34734"/>
                  </a:lnTo>
                  <a:lnTo>
                    <a:pt x="1859105" y="72437"/>
                  </a:lnTo>
                  <a:lnTo>
                    <a:pt x="1868424" y="118618"/>
                  </a:lnTo>
                  <a:lnTo>
                    <a:pt x="1868424" y="1067054"/>
                  </a:lnTo>
                  <a:lnTo>
                    <a:pt x="1859105" y="1113234"/>
                  </a:lnTo>
                  <a:lnTo>
                    <a:pt x="1833689" y="1150937"/>
                  </a:lnTo>
                  <a:lnTo>
                    <a:pt x="1795986" y="1176353"/>
                  </a:lnTo>
                  <a:lnTo>
                    <a:pt x="1749806" y="1185672"/>
                  </a:lnTo>
                  <a:lnTo>
                    <a:pt x="118618" y="1185672"/>
                  </a:lnTo>
                  <a:lnTo>
                    <a:pt x="72437" y="1176353"/>
                  </a:lnTo>
                  <a:lnTo>
                    <a:pt x="34734" y="1150937"/>
                  </a:lnTo>
                  <a:lnTo>
                    <a:pt x="9318" y="1113234"/>
                  </a:lnTo>
                  <a:lnTo>
                    <a:pt x="0" y="1067054"/>
                  </a:lnTo>
                  <a:lnTo>
                    <a:pt x="0" y="118618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278630" y="2820161"/>
              <a:ext cx="1868805" cy="1187450"/>
            </a:xfrm>
            <a:custGeom>
              <a:avLst/>
              <a:gdLst/>
              <a:ahLst/>
              <a:cxnLst/>
              <a:rect l="l" t="t" r="r" b="b"/>
              <a:pathLst>
                <a:path w="1868804" h="1187450">
                  <a:moveTo>
                    <a:pt x="1749679" y="0"/>
                  </a:moveTo>
                  <a:lnTo>
                    <a:pt x="118745" y="0"/>
                  </a:lnTo>
                  <a:lnTo>
                    <a:pt x="72544" y="9338"/>
                  </a:lnTo>
                  <a:lnTo>
                    <a:pt x="34798" y="34798"/>
                  </a:lnTo>
                  <a:lnTo>
                    <a:pt x="9338" y="72544"/>
                  </a:lnTo>
                  <a:lnTo>
                    <a:pt x="0" y="118745"/>
                  </a:lnTo>
                  <a:lnTo>
                    <a:pt x="0" y="1068451"/>
                  </a:lnTo>
                  <a:lnTo>
                    <a:pt x="9338" y="1114651"/>
                  </a:lnTo>
                  <a:lnTo>
                    <a:pt x="34798" y="1152398"/>
                  </a:lnTo>
                  <a:lnTo>
                    <a:pt x="72544" y="1177857"/>
                  </a:lnTo>
                  <a:lnTo>
                    <a:pt x="118745" y="1187195"/>
                  </a:lnTo>
                  <a:lnTo>
                    <a:pt x="1749679" y="1187195"/>
                  </a:lnTo>
                  <a:lnTo>
                    <a:pt x="1795879" y="1177857"/>
                  </a:lnTo>
                  <a:lnTo>
                    <a:pt x="1833626" y="1152397"/>
                  </a:lnTo>
                  <a:lnTo>
                    <a:pt x="1859085" y="1114651"/>
                  </a:lnTo>
                  <a:lnTo>
                    <a:pt x="1868424" y="1068451"/>
                  </a:lnTo>
                  <a:lnTo>
                    <a:pt x="1868424" y="118745"/>
                  </a:lnTo>
                  <a:lnTo>
                    <a:pt x="1859085" y="72544"/>
                  </a:lnTo>
                  <a:lnTo>
                    <a:pt x="1833626" y="34798"/>
                  </a:lnTo>
                  <a:lnTo>
                    <a:pt x="1795879" y="9338"/>
                  </a:lnTo>
                  <a:lnTo>
                    <a:pt x="1749679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278630" y="2820161"/>
              <a:ext cx="1868805" cy="1187450"/>
            </a:xfrm>
            <a:custGeom>
              <a:avLst/>
              <a:gdLst/>
              <a:ahLst/>
              <a:cxnLst/>
              <a:rect l="l" t="t" r="r" b="b"/>
              <a:pathLst>
                <a:path w="1868804" h="1187450">
                  <a:moveTo>
                    <a:pt x="0" y="118745"/>
                  </a:moveTo>
                  <a:lnTo>
                    <a:pt x="9338" y="72544"/>
                  </a:lnTo>
                  <a:lnTo>
                    <a:pt x="34798" y="34798"/>
                  </a:lnTo>
                  <a:lnTo>
                    <a:pt x="72544" y="9338"/>
                  </a:lnTo>
                  <a:lnTo>
                    <a:pt x="118745" y="0"/>
                  </a:lnTo>
                  <a:lnTo>
                    <a:pt x="1749679" y="0"/>
                  </a:lnTo>
                  <a:lnTo>
                    <a:pt x="1795879" y="9338"/>
                  </a:lnTo>
                  <a:lnTo>
                    <a:pt x="1833626" y="34798"/>
                  </a:lnTo>
                  <a:lnTo>
                    <a:pt x="1859085" y="72544"/>
                  </a:lnTo>
                  <a:lnTo>
                    <a:pt x="1868424" y="118745"/>
                  </a:lnTo>
                  <a:lnTo>
                    <a:pt x="1868424" y="1068451"/>
                  </a:lnTo>
                  <a:lnTo>
                    <a:pt x="1859085" y="1114651"/>
                  </a:lnTo>
                  <a:lnTo>
                    <a:pt x="1833626" y="1152397"/>
                  </a:lnTo>
                  <a:lnTo>
                    <a:pt x="1795879" y="1177857"/>
                  </a:lnTo>
                  <a:lnTo>
                    <a:pt x="1749679" y="1187195"/>
                  </a:lnTo>
                  <a:lnTo>
                    <a:pt x="118745" y="1187195"/>
                  </a:lnTo>
                  <a:lnTo>
                    <a:pt x="72544" y="1177857"/>
                  </a:lnTo>
                  <a:lnTo>
                    <a:pt x="34798" y="1152398"/>
                  </a:lnTo>
                  <a:lnTo>
                    <a:pt x="9338" y="1114651"/>
                  </a:lnTo>
                  <a:lnTo>
                    <a:pt x="0" y="1068451"/>
                  </a:lnTo>
                  <a:lnTo>
                    <a:pt x="0" y="118745"/>
                  </a:lnTo>
                  <a:close/>
                </a:path>
              </a:pathLst>
            </a:custGeom>
            <a:ln w="25908">
              <a:solidFill>
                <a:srgbClr val="BADFE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222044" y="1808734"/>
            <a:ext cx="7268845" cy="1795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Profit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is</a:t>
            </a:r>
            <a:r>
              <a:rPr sz="2400" dirty="0">
                <a:latin typeface="Times New Roman"/>
                <a:cs typeface="Times New Roman"/>
              </a:rPr>
              <a:t> the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difference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between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income</a:t>
            </a:r>
            <a:r>
              <a:rPr sz="2400" dirty="0">
                <a:latin typeface="Times New Roman"/>
                <a:cs typeface="Times New Roman"/>
              </a:rPr>
              <a:t> and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expenditure.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Wingdings"/>
              <a:buChar char=""/>
            </a:pPr>
            <a:endParaRPr sz="3500">
              <a:latin typeface="Times New Roman"/>
              <a:cs typeface="Times New Roman"/>
            </a:endParaRPr>
          </a:p>
          <a:p>
            <a:pPr marL="354965" indent="-342900">
              <a:lnSpc>
                <a:spcPct val="100000"/>
              </a:lnSpc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Types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Profit:</a:t>
            </a:r>
            <a:endParaRPr sz="2400">
              <a:latin typeface="Times New Roman"/>
              <a:cs typeface="Times New Roman"/>
            </a:endParaRPr>
          </a:p>
          <a:p>
            <a:pPr marL="3547745">
              <a:lnSpc>
                <a:spcPct val="100000"/>
              </a:lnSpc>
              <a:spcBef>
                <a:spcPts val="785"/>
              </a:spcBef>
            </a:pPr>
            <a:r>
              <a:rPr sz="2800" b="1" spc="-15" dirty="0">
                <a:latin typeface="Times New Roman"/>
                <a:cs typeface="Times New Roman"/>
              </a:rPr>
              <a:t>Profit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725167" y="4311396"/>
            <a:ext cx="4435475" cy="1438910"/>
            <a:chOff x="1725167" y="4311396"/>
            <a:chExt cx="4435475" cy="1438910"/>
          </a:xfrm>
        </p:grpSpPr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725167" y="4311396"/>
              <a:ext cx="1991868" cy="1309115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786889" y="4353306"/>
              <a:ext cx="1868805" cy="1186180"/>
            </a:xfrm>
            <a:custGeom>
              <a:avLst/>
              <a:gdLst/>
              <a:ahLst/>
              <a:cxnLst/>
              <a:rect l="l" t="t" r="r" b="b"/>
              <a:pathLst>
                <a:path w="1868804" h="1186179">
                  <a:moveTo>
                    <a:pt x="1749806" y="0"/>
                  </a:moveTo>
                  <a:lnTo>
                    <a:pt x="118618" y="0"/>
                  </a:lnTo>
                  <a:lnTo>
                    <a:pt x="72437" y="9318"/>
                  </a:lnTo>
                  <a:lnTo>
                    <a:pt x="34734" y="34734"/>
                  </a:lnTo>
                  <a:lnTo>
                    <a:pt x="9318" y="72437"/>
                  </a:lnTo>
                  <a:lnTo>
                    <a:pt x="0" y="118618"/>
                  </a:lnTo>
                  <a:lnTo>
                    <a:pt x="0" y="1067054"/>
                  </a:lnTo>
                  <a:lnTo>
                    <a:pt x="9318" y="1113234"/>
                  </a:lnTo>
                  <a:lnTo>
                    <a:pt x="34734" y="1150937"/>
                  </a:lnTo>
                  <a:lnTo>
                    <a:pt x="72437" y="1176353"/>
                  </a:lnTo>
                  <a:lnTo>
                    <a:pt x="118618" y="1185672"/>
                  </a:lnTo>
                  <a:lnTo>
                    <a:pt x="1749806" y="1185672"/>
                  </a:lnTo>
                  <a:lnTo>
                    <a:pt x="1795986" y="1176353"/>
                  </a:lnTo>
                  <a:lnTo>
                    <a:pt x="1833689" y="1150937"/>
                  </a:lnTo>
                  <a:lnTo>
                    <a:pt x="1859105" y="1113234"/>
                  </a:lnTo>
                  <a:lnTo>
                    <a:pt x="1868424" y="1067054"/>
                  </a:lnTo>
                  <a:lnTo>
                    <a:pt x="1868424" y="118618"/>
                  </a:lnTo>
                  <a:lnTo>
                    <a:pt x="1859105" y="72437"/>
                  </a:lnTo>
                  <a:lnTo>
                    <a:pt x="1833689" y="34734"/>
                  </a:lnTo>
                  <a:lnTo>
                    <a:pt x="1795986" y="9318"/>
                  </a:lnTo>
                  <a:lnTo>
                    <a:pt x="1749806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786889" y="4353306"/>
              <a:ext cx="1868805" cy="1186180"/>
            </a:xfrm>
            <a:custGeom>
              <a:avLst/>
              <a:gdLst/>
              <a:ahLst/>
              <a:cxnLst/>
              <a:rect l="l" t="t" r="r" b="b"/>
              <a:pathLst>
                <a:path w="1868804" h="1186179">
                  <a:moveTo>
                    <a:pt x="0" y="118618"/>
                  </a:moveTo>
                  <a:lnTo>
                    <a:pt x="9318" y="72437"/>
                  </a:lnTo>
                  <a:lnTo>
                    <a:pt x="34734" y="34734"/>
                  </a:lnTo>
                  <a:lnTo>
                    <a:pt x="72437" y="9318"/>
                  </a:lnTo>
                  <a:lnTo>
                    <a:pt x="118618" y="0"/>
                  </a:lnTo>
                  <a:lnTo>
                    <a:pt x="1749806" y="0"/>
                  </a:lnTo>
                  <a:lnTo>
                    <a:pt x="1795986" y="9318"/>
                  </a:lnTo>
                  <a:lnTo>
                    <a:pt x="1833689" y="34734"/>
                  </a:lnTo>
                  <a:lnTo>
                    <a:pt x="1859105" y="72437"/>
                  </a:lnTo>
                  <a:lnTo>
                    <a:pt x="1868424" y="118618"/>
                  </a:lnTo>
                  <a:lnTo>
                    <a:pt x="1868424" y="1067054"/>
                  </a:lnTo>
                  <a:lnTo>
                    <a:pt x="1859105" y="1113234"/>
                  </a:lnTo>
                  <a:lnTo>
                    <a:pt x="1833689" y="1150937"/>
                  </a:lnTo>
                  <a:lnTo>
                    <a:pt x="1795986" y="1176353"/>
                  </a:lnTo>
                  <a:lnTo>
                    <a:pt x="1749806" y="1185672"/>
                  </a:lnTo>
                  <a:lnTo>
                    <a:pt x="118618" y="1185672"/>
                  </a:lnTo>
                  <a:lnTo>
                    <a:pt x="72437" y="1176353"/>
                  </a:lnTo>
                  <a:lnTo>
                    <a:pt x="34734" y="1150937"/>
                  </a:lnTo>
                  <a:lnTo>
                    <a:pt x="9318" y="1113234"/>
                  </a:lnTo>
                  <a:lnTo>
                    <a:pt x="0" y="1067054"/>
                  </a:lnTo>
                  <a:lnTo>
                    <a:pt x="0" y="118618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994153" y="4549902"/>
              <a:ext cx="1868805" cy="1187450"/>
            </a:xfrm>
            <a:custGeom>
              <a:avLst/>
              <a:gdLst/>
              <a:ahLst/>
              <a:cxnLst/>
              <a:rect l="l" t="t" r="r" b="b"/>
              <a:pathLst>
                <a:path w="1868804" h="1187450">
                  <a:moveTo>
                    <a:pt x="1749679" y="0"/>
                  </a:moveTo>
                  <a:lnTo>
                    <a:pt x="118744" y="0"/>
                  </a:lnTo>
                  <a:lnTo>
                    <a:pt x="72544" y="9338"/>
                  </a:lnTo>
                  <a:lnTo>
                    <a:pt x="34797" y="34797"/>
                  </a:lnTo>
                  <a:lnTo>
                    <a:pt x="9338" y="72544"/>
                  </a:lnTo>
                  <a:lnTo>
                    <a:pt x="0" y="118745"/>
                  </a:lnTo>
                  <a:lnTo>
                    <a:pt x="0" y="1068476"/>
                  </a:lnTo>
                  <a:lnTo>
                    <a:pt x="9338" y="1114688"/>
                  </a:lnTo>
                  <a:lnTo>
                    <a:pt x="34798" y="1152424"/>
                  </a:lnTo>
                  <a:lnTo>
                    <a:pt x="72544" y="1177866"/>
                  </a:lnTo>
                  <a:lnTo>
                    <a:pt x="118744" y="1187196"/>
                  </a:lnTo>
                  <a:lnTo>
                    <a:pt x="1749679" y="1187196"/>
                  </a:lnTo>
                  <a:lnTo>
                    <a:pt x="1795879" y="1177866"/>
                  </a:lnTo>
                  <a:lnTo>
                    <a:pt x="1833625" y="1152424"/>
                  </a:lnTo>
                  <a:lnTo>
                    <a:pt x="1859085" y="1114688"/>
                  </a:lnTo>
                  <a:lnTo>
                    <a:pt x="1868423" y="1068476"/>
                  </a:lnTo>
                  <a:lnTo>
                    <a:pt x="1868423" y="118745"/>
                  </a:lnTo>
                  <a:lnTo>
                    <a:pt x="1859085" y="72544"/>
                  </a:lnTo>
                  <a:lnTo>
                    <a:pt x="1833625" y="34797"/>
                  </a:lnTo>
                  <a:lnTo>
                    <a:pt x="1795879" y="9338"/>
                  </a:lnTo>
                  <a:lnTo>
                    <a:pt x="1749679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994153" y="4549902"/>
              <a:ext cx="1868805" cy="1187450"/>
            </a:xfrm>
            <a:custGeom>
              <a:avLst/>
              <a:gdLst/>
              <a:ahLst/>
              <a:cxnLst/>
              <a:rect l="l" t="t" r="r" b="b"/>
              <a:pathLst>
                <a:path w="1868804" h="1187450">
                  <a:moveTo>
                    <a:pt x="0" y="118745"/>
                  </a:moveTo>
                  <a:lnTo>
                    <a:pt x="9338" y="72544"/>
                  </a:lnTo>
                  <a:lnTo>
                    <a:pt x="34797" y="34797"/>
                  </a:lnTo>
                  <a:lnTo>
                    <a:pt x="72544" y="9338"/>
                  </a:lnTo>
                  <a:lnTo>
                    <a:pt x="118744" y="0"/>
                  </a:lnTo>
                  <a:lnTo>
                    <a:pt x="1749679" y="0"/>
                  </a:lnTo>
                  <a:lnTo>
                    <a:pt x="1795879" y="9338"/>
                  </a:lnTo>
                  <a:lnTo>
                    <a:pt x="1833625" y="34797"/>
                  </a:lnTo>
                  <a:lnTo>
                    <a:pt x="1859085" y="72544"/>
                  </a:lnTo>
                  <a:lnTo>
                    <a:pt x="1868423" y="118745"/>
                  </a:lnTo>
                  <a:lnTo>
                    <a:pt x="1868423" y="1068476"/>
                  </a:lnTo>
                  <a:lnTo>
                    <a:pt x="1859085" y="1114688"/>
                  </a:lnTo>
                  <a:lnTo>
                    <a:pt x="1833625" y="1152424"/>
                  </a:lnTo>
                  <a:lnTo>
                    <a:pt x="1795879" y="1177866"/>
                  </a:lnTo>
                  <a:lnTo>
                    <a:pt x="1749679" y="1187196"/>
                  </a:lnTo>
                  <a:lnTo>
                    <a:pt x="118744" y="1187196"/>
                  </a:lnTo>
                  <a:lnTo>
                    <a:pt x="72544" y="1177866"/>
                  </a:lnTo>
                  <a:lnTo>
                    <a:pt x="34798" y="1152424"/>
                  </a:lnTo>
                  <a:lnTo>
                    <a:pt x="9338" y="1114688"/>
                  </a:lnTo>
                  <a:lnTo>
                    <a:pt x="0" y="1068476"/>
                  </a:lnTo>
                  <a:lnTo>
                    <a:pt x="0" y="118745"/>
                  </a:lnTo>
                  <a:close/>
                </a:path>
              </a:pathLst>
            </a:custGeom>
            <a:ln w="25908">
              <a:solidFill>
                <a:srgbClr val="BADFE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008119" y="4311396"/>
              <a:ext cx="1991868" cy="1309115"/>
            </a:xfrm>
            <a:prstGeom prst="rect">
              <a:avLst/>
            </a:prstGeom>
          </p:spPr>
        </p:pic>
        <p:sp>
          <p:nvSpPr>
            <p:cNvPr id="19" name="object 19"/>
            <p:cNvSpPr/>
            <p:nvPr/>
          </p:nvSpPr>
          <p:spPr>
            <a:xfrm>
              <a:off x="4069841" y="4353306"/>
              <a:ext cx="1868805" cy="1186180"/>
            </a:xfrm>
            <a:custGeom>
              <a:avLst/>
              <a:gdLst/>
              <a:ahLst/>
              <a:cxnLst/>
              <a:rect l="l" t="t" r="r" b="b"/>
              <a:pathLst>
                <a:path w="1868804" h="1186179">
                  <a:moveTo>
                    <a:pt x="1749806" y="0"/>
                  </a:moveTo>
                  <a:lnTo>
                    <a:pt x="118618" y="0"/>
                  </a:lnTo>
                  <a:lnTo>
                    <a:pt x="72437" y="9318"/>
                  </a:lnTo>
                  <a:lnTo>
                    <a:pt x="34734" y="34734"/>
                  </a:lnTo>
                  <a:lnTo>
                    <a:pt x="9318" y="72437"/>
                  </a:lnTo>
                  <a:lnTo>
                    <a:pt x="0" y="118618"/>
                  </a:lnTo>
                  <a:lnTo>
                    <a:pt x="0" y="1067054"/>
                  </a:lnTo>
                  <a:lnTo>
                    <a:pt x="9318" y="1113234"/>
                  </a:lnTo>
                  <a:lnTo>
                    <a:pt x="34734" y="1150937"/>
                  </a:lnTo>
                  <a:lnTo>
                    <a:pt x="72437" y="1176353"/>
                  </a:lnTo>
                  <a:lnTo>
                    <a:pt x="118618" y="1185672"/>
                  </a:lnTo>
                  <a:lnTo>
                    <a:pt x="1749806" y="1185672"/>
                  </a:lnTo>
                  <a:lnTo>
                    <a:pt x="1795986" y="1176353"/>
                  </a:lnTo>
                  <a:lnTo>
                    <a:pt x="1833689" y="1150937"/>
                  </a:lnTo>
                  <a:lnTo>
                    <a:pt x="1859105" y="1113234"/>
                  </a:lnTo>
                  <a:lnTo>
                    <a:pt x="1868424" y="1067054"/>
                  </a:lnTo>
                  <a:lnTo>
                    <a:pt x="1868424" y="118618"/>
                  </a:lnTo>
                  <a:lnTo>
                    <a:pt x="1859105" y="72437"/>
                  </a:lnTo>
                  <a:lnTo>
                    <a:pt x="1833689" y="34734"/>
                  </a:lnTo>
                  <a:lnTo>
                    <a:pt x="1795986" y="9318"/>
                  </a:lnTo>
                  <a:lnTo>
                    <a:pt x="1749806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069841" y="4353306"/>
              <a:ext cx="1868805" cy="1186180"/>
            </a:xfrm>
            <a:custGeom>
              <a:avLst/>
              <a:gdLst/>
              <a:ahLst/>
              <a:cxnLst/>
              <a:rect l="l" t="t" r="r" b="b"/>
              <a:pathLst>
                <a:path w="1868804" h="1186179">
                  <a:moveTo>
                    <a:pt x="0" y="118618"/>
                  </a:moveTo>
                  <a:lnTo>
                    <a:pt x="9318" y="72437"/>
                  </a:lnTo>
                  <a:lnTo>
                    <a:pt x="34734" y="34734"/>
                  </a:lnTo>
                  <a:lnTo>
                    <a:pt x="72437" y="9318"/>
                  </a:lnTo>
                  <a:lnTo>
                    <a:pt x="118618" y="0"/>
                  </a:lnTo>
                  <a:lnTo>
                    <a:pt x="1749806" y="0"/>
                  </a:lnTo>
                  <a:lnTo>
                    <a:pt x="1795986" y="9318"/>
                  </a:lnTo>
                  <a:lnTo>
                    <a:pt x="1833689" y="34734"/>
                  </a:lnTo>
                  <a:lnTo>
                    <a:pt x="1859105" y="72437"/>
                  </a:lnTo>
                  <a:lnTo>
                    <a:pt x="1868424" y="118618"/>
                  </a:lnTo>
                  <a:lnTo>
                    <a:pt x="1868424" y="1067054"/>
                  </a:lnTo>
                  <a:lnTo>
                    <a:pt x="1859105" y="1113234"/>
                  </a:lnTo>
                  <a:lnTo>
                    <a:pt x="1833689" y="1150937"/>
                  </a:lnTo>
                  <a:lnTo>
                    <a:pt x="1795986" y="1176353"/>
                  </a:lnTo>
                  <a:lnTo>
                    <a:pt x="1749806" y="1185672"/>
                  </a:lnTo>
                  <a:lnTo>
                    <a:pt x="118618" y="1185672"/>
                  </a:lnTo>
                  <a:lnTo>
                    <a:pt x="72437" y="1176353"/>
                  </a:lnTo>
                  <a:lnTo>
                    <a:pt x="34734" y="1150937"/>
                  </a:lnTo>
                  <a:lnTo>
                    <a:pt x="9318" y="1113234"/>
                  </a:lnTo>
                  <a:lnTo>
                    <a:pt x="0" y="1067054"/>
                  </a:lnTo>
                  <a:lnTo>
                    <a:pt x="0" y="118618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278629" y="4549902"/>
              <a:ext cx="1868805" cy="1187450"/>
            </a:xfrm>
            <a:custGeom>
              <a:avLst/>
              <a:gdLst/>
              <a:ahLst/>
              <a:cxnLst/>
              <a:rect l="l" t="t" r="r" b="b"/>
              <a:pathLst>
                <a:path w="1868804" h="1187450">
                  <a:moveTo>
                    <a:pt x="1749679" y="0"/>
                  </a:moveTo>
                  <a:lnTo>
                    <a:pt x="118745" y="0"/>
                  </a:lnTo>
                  <a:lnTo>
                    <a:pt x="72544" y="9338"/>
                  </a:lnTo>
                  <a:lnTo>
                    <a:pt x="34798" y="34797"/>
                  </a:lnTo>
                  <a:lnTo>
                    <a:pt x="9338" y="72544"/>
                  </a:lnTo>
                  <a:lnTo>
                    <a:pt x="0" y="118745"/>
                  </a:lnTo>
                  <a:lnTo>
                    <a:pt x="0" y="1068476"/>
                  </a:lnTo>
                  <a:lnTo>
                    <a:pt x="9338" y="1114688"/>
                  </a:lnTo>
                  <a:lnTo>
                    <a:pt x="34798" y="1152424"/>
                  </a:lnTo>
                  <a:lnTo>
                    <a:pt x="72544" y="1177866"/>
                  </a:lnTo>
                  <a:lnTo>
                    <a:pt x="118745" y="1187196"/>
                  </a:lnTo>
                  <a:lnTo>
                    <a:pt x="1749679" y="1187196"/>
                  </a:lnTo>
                  <a:lnTo>
                    <a:pt x="1795879" y="1177866"/>
                  </a:lnTo>
                  <a:lnTo>
                    <a:pt x="1833626" y="1152424"/>
                  </a:lnTo>
                  <a:lnTo>
                    <a:pt x="1859085" y="1114688"/>
                  </a:lnTo>
                  <a:lnTo>
                    <a:pt x="1868424" y="1068476"/>
                  </a:lnTo>
                  <a:lnTo>
                    <a:pt x="1868424" y="118745"/>
                  </a:lnTo>
                  <a:lnTo>
                    <a:pt x="1859085" y="72544"/>
                  </a:lnTo>
                  <a:lnTo>
                    <a:pt x="1833626" y="34797"/>
                  </a:lnTo>
                  <a:lnTo>
                    <a:pt x="1795879" y="9338"/>
                  </a:lnTo>
                  <a:lnTo>
                    <a:pt x="1749679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4278629" y="4549902"/>
              <a:ext cx="1868805" cy="1187450"/>
            </a:xfrm>
            <a:custGeom>
              <a:avLst/>
              <a:gdLst/>
              <a:ahLst/>
              <a:cxnLst/>
              <a:rect l="l" t="t" r="r" b="b"/>
              <a:pathLst>
                <a:path w="1868804" h="1187450">
                  <a:moveTo>
                    <a:pt x="0" y="118745"/>
                  </a:moveTo>
                  <a:lnTo>
                    <a:pt x="9338" y="72544"/>
                  </a:lnTo>
                  <a:lnTo>
                    <a:pt x="34798" y="34797"/>
                  </a:lnTo>
                  <a:lnTo>
                    <a:pt x="72544" y="9338"/>
                  </a:lnTo>
                  <a:lnTo>
                    <a:pt x="118745" y="0"/>
                  </a:lnTo>
                  <a:lnTo>
                    <a:pt x="1749679" y="0"/>
                  </a:lnTo>
                  <a:lnTo>
                    <a:pt x="1795879" y="9338"/>
                  </a:lnTo>
                  <a:lnTo>
                    <a:pt x="1833626" y="34797"/>
                  </a:lnTo>
                  <a:lnTo>
                    <a:pt x="1859085" y="72544"/>
                  </a:lnTo>
                  <a:lnTo>
                    <a:pt x="1868424" y="118745"/>
                  </a:lnTo>
                  <a:lnTo>
                    <a:pt x="1868424" y="1068476"/>
                  </a:lnTo>
                  <a:lnTo>
                    <a:pt x="1859085" y="1114688"/>
                  </a:lnTo>
                  <a:lnTo>
                    <a:pt x="1833626" y="1152424"/>
                  </a:lnTo>
                  <a:lnTo>
                    <a:pt x="1795879" y="1177866"/>
                  </a:lnTo>
                  <a:lnTo>
                    <a:pt x="1749679" y="1187196"/>
                  </a:lnTo>
                  <a:lnTo>
                    <a:pt x="118745" y="1187196"/>
                  </a:lnTo>
                  <a:lnTo>
                    <a:pt x="72544" y="1177866"/>
                  </a:lnTo>
                  <a:lnTo>
                    <a:pt x="34798" y="1152424"/>
                  </a:lnTo>
                  <a:lnTo>
                    <a:pt x="9338" y="1114688"/>
                  </a:lnTo>
                  <a:lnTo>
                    <a:pt x="0" y="1068476"/>
                  </a:lnTo>
                  <a:lnTo>
                    <a:pt x="0" y="118745"/>
                  </a:lnTo>
                  <a:close/>
                </a:path>
              </a:pathLst>
            </a:custGeom>
            <a:ln w="25907">
              <a:solidFill>
                <a:srgbClr val="BADFE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4617211" y="4698568"/>
            <a:ext cx="1189355" cy="819785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152400" marR="5080" indent="-140335">
              <a:lnSpc>
                <a:spcPts val="2900"/>
              </a:lnSpc>
              <a:spcBef>
                <a:spcPts val="575"/>
              </a:spcBef>
            </a:pPr>
            <a:r>
              <a:rPr sz="2800" b="1" spc="-5" dirty="0">
                <a:latin typeface="Times New Roman"/>
                <a:cs typeface="Times New Roman"/>
              </a:rPr>
              <a:t>Nor</a:t>
            </a:r>
            <a:r>
              <a:rPr sz="2800" b="1" spc="-15" dirty="0">
                <a:latin typeface="Times New Roman"/>
                <a:cs typeface="Times New Roman"/>
              </a:rPr>
              <a:t>m</a:t>
            </a:r>
            <a:r>
              <a:rPr sz="2800" b="1" spc="-5" dirty="0">
                <a:latin typeface="Times New Roman"/>
                <a:cs typeface="Times New Roman"/>
              </a:rPr>
              <a:t>al  </a:t>
            </a:r>
            <a:r>
              <a:rPr sz="2800" b="1" spc="-15" dirty="0">
                <a:latin typeface="Times New Roman"/>
                <a:cs typeface="Times New Roman"/>
              </a:rPr>
              <a:t>Profit</a:t>
            </a:r>
            <a:endParaRPr sz="2800">
              <a:latin typeface="Times New Roman"/>
              <a:cs typeface="Times New Roman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6292596" y="4311396"/>
            <a:ext cx="2150745" cy="1438910"/>
            <a:chOff x="6292596" y="4311396"/>
            <a:chExt cx="2150745" cy="1438910"/>
          </a:xfrm>
        </p:grpSpPr>
        <p:pic>
          <p:nvPicPr>
            <p:cNvPr id="25" name="object 2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292596" y="4311396"/>
              <a:ext cx="1991868" cy="1309115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6354318" y="4353306"/>
              <a:ext cx="1868805" cy="1186180"/>
            </a:xfrm>
            <a:custGeom>
              <a:avLst/>
              <a:gdLst/>
              <a:ahLst/>
              <a:cxnLst/>
              <a:rect l="l" t="t" r="r" b="b"/>
              <a:pathLst>
                <a:path w="1868804" h="1186179">
                  <a:moveTo>
                    <a:pt x="1749806" y="0"/>
                  </a:moveTo>
                  <a:lnTo>
                    <a:pt x="118618" y="0"/>
                  </a:lnTo>
                  <a:lnTo>
                    <a:pt x="72437" y="9318"/>
                  </a:lnTo>
                  <a:lnTo>
                    <a:pt x="34734" y="34734"/>
                  </a:lnTo>
                  <a:lnTo>
                    <a:pt x="9318" y="72437"/>
                  </a:lnTo>
                  <a:lnTo>
                    <a:pt x="0" y="118618"/>
                  </a:lnTo>
                  <a:lnTo>
                    <a:pt x="0" y="1067054"/>
                  </a:lnTo>
                  <a:lnTo>
                    <a:pt x="9318" y="1113234"/>
                  </a:lnTo>
                  <a:lnTo>
                    <a:pt x="34734" y="1150937"/>
                  </a:lnTo>
                  <a:lnTo>
                    <a:pt x="72437" y="1176353"/>
                  </a:lnTo>
                  <a:lnTo>
                    <a:pt x="118618" y="1185672"/>
                  </a:lnTo>
                  <a:lnTo>
                    <a:pt x="1749806" y="1185672"/>
                  </a:lnTo>
                  <a:lnTo>
                    <a:pt x="1795986" y="1176353"/>
                  </a:lnTo>
                  <a:lnTo>
                    <a:pt x="1833689" y="1150937"/>
                  </a:lnTo>
                  <a:lnTo>
                    <a:pt x="1859105" y="1113234"/>
                  </a:lnTo>
                  <a:lnTo>
                    <a:pt x="1868424" y="1067054"/>
                  </a:lnTo>
                  <a:lnTo>
                    <a:pt x="1868424" y="118618"/>
                  </a:lnTo>
                  <a:lnTo>
                    <a:pt x="1859105" y="72437"/>
                  </a:lnTo>
                  <a:lnTo>
                    <a:pt x="1833689" y="34734"/>
                  </a:lnTo>
                  <a:lnTo>
                    <a:pt x="1795986" y="9318"/>
                  </a:lnTo>
                  <a:lnTo>
                    <a:pt x="1749806" y="0"/>
                  </a:lnTo>
                  <a:close/>
                </a:path>
              </a:pathLst>
            </a:custGeom>
            <a:solidFill>
              <a:srgbClr val="BADFE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354318" y="4353306"/>
              <a:ext cx="1868805" cy="1186180"/>
            </a:xfrm>
            <a:custGeom>
              <a:avLst/>
              <a:gdLst/>
              <a:ahLst/>
              <a:cxnLst/>
              <a:rect l="l" t="t" r="r" b="b"/>
              <a:pathLst>
                <a:path w="1868804" h="1186179">
                  <a:moveTo>
                    <a:pt x="0" y="118618"/>
                  </a:moveTo>
                  <a:lnTo>
                    <a:pt x="9318" y="72437"/>
                  </a:lnTo>
                  <a:lnTo>
                    <a:pt x="34734" y="34734"/>
                  </a:lnTo>
                  <a:lnTo>
                    <a:pt x="72437" y="9318"/>
                  </a:lnTo>
                  <a:lnTo>
                    <a:pt x="118618" y="0"/>
                  </a:lnTo>
                  <a:lnTo>
                    <a:pt x="1749806" y="0"/>
                  </a:lnTo>
                  <a:lnTo>
                    <a:pt x="1795986" y="9318"/>
                  </a:lnTo>
                  <a:lnTo>
                    <a:pt x="1833689" y="34734"/>
                  </a:lnTo>
                  <a:lnTo>
                    <a:pt x="1859105" y="72437"/>
                  </a:lnTo>
                  <a:lnTo>
                    <a:pt x="1868424" y="118618"/>
                  </a:lnTo>
                  <a:lnTo>
                    <a:pt x="1868424" y="1067054"/>
                  </a:lnTo>
                  <a:lnTo>
                    <a:pt x="1859105" y="1113234"/>
                  </a:lnTo>
                  <a:lnTo>
                    <a:pt x="1833689" y="1150937"/>
                  </a:lnTo>
                  <a:lnTo>
                    <a:pt x="1795986" y="1176353"/>
                  </a:lnTo>
                  <a:lnTo>
                    <a:pt x="1749806" y="1185672"/>
                  </a:lnTo>
                  <a:lnTo>
                    <a:pt x="118618" y="1185672"/>
                  </a:lnTo>
                  <a:lnTo>
                    <a:pt x="72437" y="1176353"/>
                  </a:lnTo>
                  <a:lnTo>
                    <a:pt x="34734" y="1150937"/>
                  </a:lnTo>
                  <a:lnTo>
                    <a:pt x="9318" y="1113234"/>
                  </a:lnTo>
                  <a:lnTo>
                    <a:pt x="0" y="1067054"/>
                  </a:lnTo>
                  <a:lnTo>
                    <a:pt x="0" y="118618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561582" y="4549902"/>
              <a:ext cx="1868805" cy="1187450"/>
            </a:xfrm>
            <a:custGeom>
              <a:avLst/>
              <a:gdLst/>
              <a:ahLst/>
              <a:cxnLst/>
              <a:rect l="l" t="t" r="r" b="b"/>
              <a:pathLst>
                <a:path w="1868804" h="1187450">
                  <a:moveTo>
                    <a:pt x="1749678" y="0"/>
                  </a:moveTo>
                  <a:lnTo>
                    <a:pt x="118745" y="0"/>
                  </a:lnTo>
                  <a:lnTo>
                    <a:pt x="72544" y="9338"/>
                  </a:lnTo>
                  <a:lnTo>
                    <a:pt x="34798" y="34797"/>
                  </a:lnTo>
                  <a:lnTo>
                    <a:pt x="9338" y="72544"/>
                  </a:lnTo>
                  <a:lnTo>
                    <a:pt x="0" y="118745"/>
                  </a:lnTo>
                  <a:lnTo>
                    <a:pt x="0" y="1068476"/>
                  </a:lnTo>
                  <a:lnTo>
                    <a:pt x="9338" y="1114688"/>
                  </a:lnTo>
                  <a:lnTo>
                    <a:pt x="34798" y="1152424"/>
                  </a:lnTo>
                  <a:lnTo>
                    <a:pt x="72544" y="1177866"/>
                  </a:lnTo>
                  <a:lnTo>
                    <a:pt x="118745" y="1187196"/>
                  </a:lnTo>
                  <a:lnTo>
                    <a:pt x="1749678" y="1187196"/>
                  </a:lnTo>
                  <a:lnTo>
                    <a:pt x="1795879" y="1177866"/>
                  </a:lnTo>
                  <a:lnTo>
                    <a:pt x="1833626" y="1152424"/>
                  </a:lnTo>
                  <a:lnTo>
                    <a:pt x="1859085" y="1114688"/>
                  </a:lnTo>
                  <a:lnTo>
                    <a:pt x="1868424" y="1068476"/>
                  </a:lnTo>
                  <a:lnTo>
                    <a:pt x="1868424" y="118745"/>
                  </a:lnTo>
                  <a:lnTo>
                    <a:pt x="1859085" y="72544"/>
                  </a:lnTo>
                  <a:lnTo>
                    <a:pt x="1833626" y="34797"/>
                  </a:lnTo>
                  <a:lnTo>
                    <a:pt x="1795879" y="9338"/>
                  </a:lnTo>
                  <a:lnTo>
                    <a:pt x="1749678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6561582" y="4549902"/>
              <a:ext cx="1868805" cy="1187450"/>
            </a:xfrm>
            <a:custGeom>
              <a:avLst/>
              <a:gdLst/>
              <a:ahLst/>
              <a:cxnLst/>
              <a:rect l="l" t="t" r="r" b="b"/>
              <a:pathLst>
                <a:path w="1868804" h="1187450">
                  <a:moveTo>
                    <a:pt x="0" y="118745"/>
                  </a:moveTo>
                  <a:lnTo>
                    <a:pt x="9338" y="72544"/>
                  </a:lnTo>
                  <a:lnTo>
                    <a:pt x="34798" y="34797"/>
                  </a:lnTo>
                  <a:lnTo>
                    <a:pt x="72544" y="9338"/>
                  </a:lnTo>
                  <a:lnTo>
                    <a:pt x="118745" y="0"/>
                  </a:lnTo>
                  <a:lnTo>
                    <a:pt x="1749678" y="0"/>
                  </a:lnTo>
                  <a:lnTo>
                    <a:pt x="1795879" y="9338"/>
                  </a:lnTo>
                  <a:lnTo>
                    <a:pt x="1833626" y="34797"/>
                  </a:lnTo>
                  <a:lnTo>
                    <a:pt x="1859085" y="72544"/>
                  </a:lnTo>
                  <a:lnTo>
                    <a:pt x="1868424" y="118745"/>
                  </a:lnTo>
                  <a:lnTo>
                    <a:pt x="1868424" y="1068476"/>
                  </a:lnTo>
                  <a:lnTo>
                    <a:pt x="1859085" y="1114688"/>
                  </a:lnTo>
                  <a:lnTo>
                    <a:pt x="1833626" y="1152424"/>
                  </a:lnTo>
                  <a:lnTo>
                    <a:pt x="1795879" y="1177866"/>
                  </a:lnTo>
                  <a:lnTo>
                    <a:pt x="1749678" y="1187196"/>
                  </a:lnTo>
                  <a:lnTo>
                    <a:pt x="118745" y="1187196"/>
                  </a:lnTo>
                  <a:lnTo>
                    <a:pt x="72544" y="1177866"/>
                  </a:lnTo>
                  <a:lnTo>
                    <a:pt x="34798" y="1152424"/>
                  </a:lnTo>
                  <a:lnTo>
                    <a:pt x="9338" y="1114688"/>
                  </a:lnTo>
                  <a:lnTo>
                    <a:pt x="0" y="1068476"/>
                  </a:lnTo>
                  <a:lnTo>
                    <a:pt x="0" y="118745"/>
                  </a:lnTo>
                  <a:close/>
                </a:path>
              </a:pathLst>
            </a:custGeom>
            <a:ln w="25907">
              <a:solidFill>
                <a:srgbClr val="BADFE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2287904" y="4515103"/>
            <a:ext cx="1234440" cy="201676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57150" marR="5080" indent="6985" algn="ctr">
              <a:lnSpc>
                <a:spcPct val="86300"/>
              </a:lnSpc>
              <a:spcBef>
                <a:spcPts val="555"/>
              </a:spcBef>
            </a:pPr>
            <a:r>
              <a:rPr sz="2800" b="1" spc="-5" dirty="0">
                <a:latin typeface="Times New Roman"/>
                <a:cs typeface="Times New Roman"/>
              </a:rPr>
              <a:t>Super 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Normal  </a:t>
            </a:r>
            <a:r>
              <a:rPr sz="2800" b="1" spc="-15" dirty="0">
                <a:latin typeface="Times New Roman"/>
                <a:cs typeface="Times New Roman"/>
              </a:rPr>
              <a:t>Profit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205"/>
              </a:spcBef>
            </a:pPr>
            <a:r>
              <a:rPr sz="1800" b="1" spc="-30" dirty="0">
                <a:solidFill>
                  <a:srgbClr val="FF0000"/>
                </a:solidFill>
                <a:latin typeface="Arial"/>
                <a:cs typeface="Arial"/>
              </a:rPr>
              <a:t>AR</a:t>
            </a:r>
            <a:r>
              <a:rPr sz="18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&gt;</a:t>
            </a:r>
            <a:r>
              <a:rPr sz="1800" b="1" spc="3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30" dirty="0">
                <a:solidFill>
                  <a:srgbClr val="FF0000"/>
                </a:solidFill>
                <a:latin typeface="Arial"/>
                <a:cs typeface="Arial"/>
              </a:rPr>
              <a:t>AC</a:t>
            </a:r>
            <a:endParaRPr sz="1800">
              <a:latin typeface="Arial"/>
              <a:cs typeface="Arial"/>
            </a:endParaRPr>
          </a:p>
          <a:p>
            <a:pPr marL="30480">
              <a:lnSpc>
                <a:spcPct val="100000"/>
              </a:lnSpc>
              <a:tabLst>
                <a:tab pos="660400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TR &gt;	TC</a:t>
            </a:r>
            <a:endParaRPr sz="18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645914" y="5957417"/>
            <a:ext cx="995044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30" dirty="0">
                <a:solidFill>
                  <a:srgbClr val="FF0000"/>
                </a:solidFill>
                <a:latin typeface="Arial"/>
                <a:cs typeface="Arial"/>
              </a:rPr>
              <a:t>AR</a:t>
            </a:r>
            <a:r>
              <a:rPr sz="1800" b="1" spc="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=</a:t>
            </a:r>
            <a:r>
              <a:rPr sz="1800" b="1" spc="3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30" dirty="0">
                <a:solidFill>
                  <a:srgbClr val="FF0000"/>
                </a:solidFill>
                <a:latin typeface="Arial"/>
                <a:cs typeface="Arial"/>
              </a:rPr>
              <a:t>AC</a:t>
            </a:r>
            <a:endParaRPr sz="1800">
              <a:latin typeface="Arial"/>
              <a:cs typeface="Arial"/>
            </a:endParaRPr>
          </a:p>
          <a:p>
            <a:pPr marL="30480">
              <a:lnSpc>
                <a:spcPct val="100000"/>
              </a:lnSpc>
              <a:tabLst>
                <a:tab pos="660400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TR =	TC</a:t>
            </a:r>
            <a:endParaRPr sz="180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901053" y="4515103"/>
            <a:ext cx="1189355" cy="201676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12700" marR="5080" indent="1270" algn="ctr">
              <a:lnSpc>
                <a:spcPct val="86300"/>
              </a:lnSpc>
              <a:spcBef>
                <a:spcPts val="555"/>
              </a:spcBef>
            </a:pPr>
            <a:r>
              <a:rPr sz="2800" b="1" dirty="0">
                <a:latin typeface="Times New Roman"/>
                <a:cs typeface="Times New Roman"/>
              </a:rPr>
              <a:t>Sub </a:t>
            </a:r>
            <a:r>
              <a:rPr sz="2800" b="1" spc="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Normal  </a:t>
            </a:r>
            <a:r>
              <a:rPr sz="2800" b="1" spc="-10" dirty="0">
                <a:latin typeface="Times New Roman"/>
                <a:cs typeface="Times New Roman"/>
              </a:rPr>
              <a:t>Profit</a:t>
            </a:r>
            <a:endParaRPr sz="2800">
              <a:latin typeface="Times New Roman"/>
              <a:cs typeface="Times New Roman"/>
            </a:endParaRPr>
          </a:p>
          <a:p>
            <a:pPr marL="75565">
              <a:lnSpc>
                <a:spcPct val="100000"/>
              </a:lnSpc>
              <a:spcBef>
                <a:spcPts val="2205"/>
              </a:spcBef>
            </a:pPr>
            <a:r>
              <a:rPr sz="1800" b="1" spc="-30" dirty="0">
                <a:solidFill>
                  <a:srgbClr val="FF0000"/>
                </a:solidFill>
                <a:latin typeface="Arial"/>
                <a:cs typeface="Arial"/>
              </a:rPr>
              <a:t>AR</a:t>
            </a:r>
            <a:r>
              <a:rPr sz="1800" b="1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&lt;</a:t>
            </a:r>
            <a:r>
              <a:rPr sz="1800" b="1" spc="-10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800" b="1" spc="-30" dirty="0">
                <a:solidFill>
                  <a:srgbClr val="FF0000"/>
                </a:solidFill>
                <a:latin typeface="Arial"/>
                <a:cs typeface="Arial"/>
              </a:rPr>
              <a:t>AC</a:t>
            </a:r>
            <a:endParaRPr sz="1800">
              <a:latin typeface="Arial"/>
              <a:cs typeface="Arial"/>
            </a:endParaRPr>
          </a:p>
          <a:p>
            <a:pPr marL="61594">
              <a:lnSpc>
                <a:spcPct val="100000"/>
              </a:lnSpc>
              <a:tabLst>
                <a:tab pos="691515" algn="l"/>
              </a:tabLst>
            </a:pPr>
            <a:r>
              <a:rPr sz="1800" b="1" dirty="0">
                <a:solidFill>
                  <a:srgbClr val="FF0000"/>
                </a:solidFill>
                <a:latin typeface="Arial"/>
                <a:cs typeface="Arial"/>
              </a:rPr>
              <a:t>TR &lt;	TC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964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C</a:t>
            </a:r>
            <a:r>
              <a:rPr spc="-5" dirty="0"/>
              <a:t>o</a:t>
            </a:r>
            <a:r>
              <a:rPr spc="-40" dirty="0"/>
              <a:t>n</a:t>
            </a:r>
            <a:r>
              <a:rPr spc="-30" dirty="0"/>
              <a:t>t</a:t>
            </a:r>
            <a:r>
              <a:rPr dirty="0"/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22044" y="1808734"/>
            <a:ext cx="7531734" cy="44519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715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Super </a:t>
            </a:r>
            <a:r>
              <a:rPr sz="2400" spc="-5" dirty="0">
                <a:latin typeface="Times New Roman"/>
                <a:cs typeface="Times New Roman"/>
              </a:rPr>
              <a:t>Normal Profit </a:t>
            </a:r>
            <a:r>
              <a:rPr sz="2400" dirty="0">
                <a:latin typeface="Times New Roman"/>
                <a:cs typeface="Times New Roman"/>
              </a:rPr>
              <a:t>is an excess </a:t>
            </a:r>
            <a:r>
              <a:rPr sz="2400" spc="-5" dirty="0">
                <a:latin typeface="Times New Roman"/>
                <a:cs typeface="Times New Roman"/>
              </a:rPr>
              <a:t>profit </a:t>
            </a:r>
            <a:r>
              <a:rPr sz="2400" dirty="0">
                <a:latin typeface="Times New Roman"/>
                <a:cs typeface="Times New Roman"/>
              </a:rPr>
              <a:t>which is </a:t>
            </a:r>
            <a:r>
              <a:rPr sz="2400" spc="-5" dirty="0">
                <a:latin typeface="Times New Roman"/>
                <a:cs typeface="Times New Roman"/>
              </a:rPr>
              <a:t>earned </a:t>
            </a:r>
            <a:r>
              <a:rPr sz="2400" dirty="0">
                <a:latin typeface="Times New Roman"/>
                <a:cs typeface="Times New Roman"/>
              </a:rPr>
              <a:t> over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 above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5" dirty="0">
                <a:latin typeface="Times New Roman"/>
                <a:cs typeface="Times New Roman"/>
              </a:rPr>
              <a:t> minimum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profit.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Wingdings"/>
              <a:buChar char=""/>
            </a:pPr>
            <a:endParaRPr sz="3500">
              <a:latin typeface="Times New Roman"/>
              <a:cs typeface="Times New Roman"/>
            </a:endParaRPr>
          </a:p>
          <a:p>
            <a:pPr marL="354965" marR="6350" indent="-342900" algn="just">
              <a:lnSpc>
                <a:spcPct val="100000"/>
              </a:lnSpc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Normal Profit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5" dirty="0">
                <a:latin typeface="Times New Roman"/>
                <a:cs typeface="Times New Roman"/>
              </a:rPr>
              <a:t>minimum </a:t>
            </a:r>
            <a:r>
              <a:rPr sz="2400" dirty="0">
                <a:latin typeface="Times New Roman"/>
                <a:cs typeface="Times New Roman"/>
              </a:rPr>
              <a:t>profit which is earned by the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firm.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this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case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revenue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equal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to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cost.</a:t>
            </a:r>
            <a:endParaRPr sz="2400">
              <a:latin typeface="Times New Roman"/>
              <a:cs typeface="Times New Roman"/>
            </a:endParaRPr>
          </a:p>
          <a:p>
            <a:pPr marL="756285" marR="5080" lvl="1" indent="-287020" algn="just">
              <a:lnSpc>
                <a:spcPct val="100000"/>
              </a:lnSpc>
              <a:spcBef>
                <a:spcPts val="495"/>
              </a:spcBef>
              <a:buFont typeface="Wingdings"/>
              <a:buChar char=""/>
              <a:tabLst>
                <a:tab pos="756920" algn="l"/>
              </a:tabLst>
            </a:pPr>
            <a:r>
              <a:rPr sz="2000" dirty="0">
                <a:latin typeface="Times New Roman"/>
                <a:cs typeface="Times New Roman"/>
              </a:rPr>
              <a:t>As </a:t>
            </a:r>
            <a:r>
              <a:rPr sz="2000" spc="-5" dirty="0">
                <a:latin typeface="Times New Roman"/>
                <a:cs typeface="Times New Roman"/>
              </a:rPr>
              <a:t>per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accounting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definition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normal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profit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should</a:t>
            </a:r>
            <a:r>
              <a:rPr sz="2000" dirty="0">
                <a:latin typeface="Times New Roman"/>
                <a:cs typeface="Times New Roman"/>
              </a:rPr>
              <a:t> be </a:t>
            </a:r>
            <a:r>
              <a:rPr sz="2000" spc="-5" dirty="0">
                <a:latin typeface="Times New Roman"/>
                <a:cs typeface="Times New Roman"/>
              </a:rPr>
              <a:t>zero</a:t>
            </a:r>
            <a:r>
              <a:rPr sz="2000" dirty="0">
                <a:latin typeface="Times New Roman"/>
                <a:cs typeface="Times New Roman"/>
              </a:rPr>
              <a:t> but 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economically</a:t>
            </a:r>
            <a:r>
              <a:rPr sz="2000" dirty="0">
                <a:latin typeface="Times New Roman"/>
                <a:cs typeface="Times New Roman"/>
              </a:rPr>
              <a:t> the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cost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includes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rent</a:t>
            </a:r>
            <a:r>
              <a:rPr sz="2000" dirty="0">
                <a:latin typeface="Times New Roman"/>
                <a:cs typeface="Times New Roman"/>
              </a:rPr>
              <a:t> for</a:t>
            </a:r>
            <a:r>
              <a:rPr sz="2000" spc="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land,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wages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to</a:t>
            </a:r>
            <a:r>
              <a:rPr sz="2000" spc="-5" dirty="0">
                <a:latin typeface="Times New Roman"/>
                <a:cs typeface="Times New Roman"/>
              </a:rPr>
              <a:t> labor, </a:t>
            </a:r>
            <a:r>
              <a:rPr sz="200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interest </a:t>
            </a:r>
            <a:r>
              <a:rPr sz="2000" dirty="0">
                <a:latin typeface="Times New Roman"/>
                <a:cs typeface="Times New Roman"/>
              </a:rPr>
              <a:t>on </a:t>
            </a:r>
            <a:r>
              <a:rPr sz="2000" spc="-5" dirty="0">
                <a:latin typeface="Times New Roman"/>
                <a:cs typeface="Times New Roman"/>
              </a:rPr>
              <a:t>capital, </a:t>
            </a:r>
            <a:r>
              <a:rPr sz="2000" spc="-10" dirty="0">
                <a:latin typeface="Times New Roman"/>
                <a:cs typeface="Times New Roman"/>
              </a:rPr>
              <a:t>some</a:t>
            </a:r>
            <a:r>
              <a:rPr sz="2000" spc="-5" dirty="0">
                <a:latin typeface="Times New Roman"/>
                <a:cs typeface="Times New Roman"/>
              </a:rPr>
              <a:t> minimum </a:t>
            </a:r>
            <a:r>
              <a:rPr sz="2000" dirty="0">
                <a:latin typeface="Times New Roman"/>
                <a:cs typeface="Times New Roman"/>
              </a:rPr>
              <a:t>profit </a:t>
            </a:r>
            <a:r>
              <a:rPr sz="2000" spc="-10" dirty="0">
                <a:latin typeface="Times New Roman"/>
                <a:cs typeface="Times New Roman"/>
              </a:rPr>
              <a:t>to</a:t>
            </a:r>
            <a:r>
              <a:rPr sz="2000" spc="-5" dirty="0">
                <a:latin typeface="Times New Roman"/>
                <a:cs typeface="Times New Roman"/>
              </a:rPr>
              <a:t> entrepreneur</a:t>
            </a:r>
            <a:r>
              <a:rPr sz="2000" spc="49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; which </a:t>
            </a:r>
            <a:r>
              <a:rPr sz="2000" spc="-484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required</a:t>
            </a:r>
            <a:r>
              <a:rPr sz="2000" spc="-3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to </a:t>
            </a:r>
            <a:r>
              <a:rPr sz="2000" dirty="0">
                <a:latin typeface="Times New Roman"/>
                <a:cs typeface="Times New Roman"/>
              </a:rPr>
              <a:t>run</a:t>
            </a:r>
            <a:r>
              <a:rPr sz="2000" spc="-25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the</a:t>
            </a:r>
            <a:r>
              <a:rPr sz="2000" spc="-1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business.</a:t>
            </a:r>
            <a:endParaRPr sz="20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Wingdings"/>
              <a:buChar char=""/>
            </a:pPr>
            <a:endParaRPr sz="2950">
              <a:latin typeface="Times New Roman"/>
              <a:cs typeface="Times New Roman"/>
            </a:endParaRPr>
          </a:p>
          <a:p>
            <a:pPr marL="299085" marR="5715" indent="-287020" algn="just">
              <a:lnSpc>
                <a:spcPct val="100000"/>
              </a:lnSpc>
              <a:buFont typeface="Wingdings"/>
              <a:buChar char=""/>
              <a:tabLst>
                <a:tab pos="375920" algn="l"/>
              </a:tabLst>
            </a:pPr>
            <a:r>
              <a:rPr sz="2400" spc="-5" dirty="0">
                <a:latin typeface="Times New Roman"/>
                <a:cs typeface="Times New Roman"/>
              </a:rPr>
              <a:t>Subnormal</a:t>
            </a:r>
            <a:r>
              <a:rPr sz="2400" spc="2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profit</a:t>
            </a:r>
            <a:r>
              <a:rPr sz="2400" spc="2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2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called</a:t>
            </a:r>
            <a:r>
              <a:rPr sz="2400" spc="2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when</a:t>
            </a:r>
            <a:r>
              <a:rPr sz="2400" spc="2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27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revenue</a:t>
            </a:r>
            <a:r>
              <a:rPr sz="2400" spc="28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</a:t>
            </a:r>
            <a:r>
              <a:rPr sz="2400" spc="2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less</a:t>
            </a:r>
            <a:r>
              <a:rPr sz="2400" spc="2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than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its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cost.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903857" y="18110"/>
            <a:ext cx="6254115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977389" marR="5080" indent="-1965325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Price</a:t>
            </a:r>
            <a:r>
              <a:rPr spc="-100" dirty="0"/>
              <a:t> </a:t>
            </a:r>
            <a:r>
              <a:rPr spc="-30" dirty="0"/>
              <a:t>determination</a:t>
            </a:r>
            <a:r>
              <a:rPr spc="-95" dirty="0"/>
              <a:t> </a:t>
            </a:r>
            <a:r>
              <a:rPr spc="-25" dirty="0"/>
              <a:t>under</a:t>
            </a:r>
            <a:r>
              <a:rPr spc="-95" dirty="0"/>
              <a:t> </a:t>
            </a:r>
            <a:r>
              <a:rPr spc="-25" dirty="0"/>
              <a:t>Perfect </a:t>
            </a:r>
            <a:r>
              <a:rPr spc="-819" dirty="0"/>
              <a:t> </a:t>
            </a:r>
            <a:r>
              <a:rPr spc="-30" dirty="0"/>
              <a:t>Competition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22044" y="1735582"/>
            <a:ext cx="5414645" cy="353758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6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Perfect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Competition</a:t>
            </a:r>
            <a:endParaRPr sz="2400">
              <a:latin typeface="Times New Roman"/>
              <a:cs typeface="Times New Roman"/>
            </a:endParaRPr>
          </a:p>
          <a:p>
            <a:pPr marL="469265" indent="-45720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dirty="0">
                <a:latin typeface="Times New Roman"/>
                <a:cs typeface="Times New Roman"/>
              </a:rPr>
              <a:t>Large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no.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sellers</a:t>
            </a:r>
            <a:endParaRPr sz="2400">
              <a:latin typeface="Times New Roman"/>
              <a:cs typeface="Times New Roman"/>
            </a:endParaRPr>
          </a:p>
          <a:p>
            <a:pPr marL="469265" indent="-45720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dirty="0">
                <a:latin typeface="Times New Roman"/>
                <a:cs typeface="Times New Roman"/>
              </a:rPr>
              <a:t>Large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no.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buyer</a:t>
            </a:r>
            <a:endParaRPr sz="2400">
              <a:latin typeface="Times New Roman"/>
              <a:cs typeface="Times New Roman"/>
            </a:endParaRPr>
          </a:p>
          <a:p>
            <a:pPr marL="469265" indent="-45720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spc="-5" dirty="0">
                <a:latin typeface="Times New Roman"/>
                <a:cs typeface="Times New Roman"/>
              </a:rPr>
              <a:t>Homogeneous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products</a:t>
            </a:r>
            <a:endParaRPr sz="2400">
              <a:latin typeface="Times New Roman"/>
              <a:cs typeface="Times New Roman"/>
            </a:endParaRPr>
          </a:p>
          <a:p>
            <a:pPr marL="469265" indent="-45720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dirty="0">
                <a:latin typeface="Times New Roman"/>
                <a:cs typeface="Times New Roman"/>
              </a:rPr>
              <a:t>Free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entry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exit</a:t>
            </a:r>
            <a:endParaRPr sz="2400">
              <a:latin typeface="Times New Roman"/>
              <a:cs typeface="Times New Roman"/>
            </a:endParaRPr>
          </a:p>
          <a:p>
            <a:pPr marL="469265" indent="-45720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dirty="0">
                <a:latin typeface="Times New Roman"/>
                <a:cs typeface="Times New Roman"/>
              </a:rPr>
              <a:t>Perfect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knowledge</a:t>
            </a:r>
            <a:endParaRPr sz="2400">
              <a:latin typeface="Times New Roman"/>
              <a:cs typeface="Times New Roman"/>
            </a:endParaRPr>
          </a:p>
          <a:p>
            <a:pPr marL="469265" indent="-457200">
              <a:lnSpc>
                <a:spcPct val="100000"/>
              </a:lnSpc>
              <a:spcBef>
                <a:spcPts val="58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dirty="0">
                <a:latin typeface="Times New Roman"/>
                <a:cs typeface="Times New Roman"/>
              </a:rPr>
              <a:t>Perfect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mobility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factors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of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production</a:t>
            </a:r>
            <a:endParaRPr sz="2400">
              <a:latin typeface="Times New Roman"/>
              <a:cs typeface="Times New Roman"/>
            </a:endParaRPr>
          </a:p>
          <a:p>
            <a:pPr marL="469265" indent="-457200">
              <a:lnSpc>
                <a:spcPct val="100000"/>
              </a:lnSpc>
              <a:spcBef>
                <a:spcPts val="57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2400" dirty="0">
                <a:latin typeface="Times New Roman"/>
                <a:cs typeface="Times New Roman"/>
              </a:rPr>
              <a:t>Seller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price-taker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964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C</a:t>
            </a:r>
            <a:r>
              <a:rPr spc="-5" dirty="0"/>
              <a:t>o</a:t>
            </a:r>
            <a:r>
              <a:rPr spc="-40" dirty="0"/>
              <a:t>n</a:t>
            </a:r>
            <a:r>
              <a:rPr spc="-30" dirty="0"/>
              <a:t>t</a:t>
            </a:r>
            <a:r>
              <a:rPr dirty="0"/>
              <a:t>.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22044" y="1808734"/>
            <a:ext cx="75298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indent="-342900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5600" algn="l"/>
                <a:tab pos="1358265" algn="l"/>
                <a:tab pos="2886710" algn="l"/>
                <a:tab pos="3754120" algn="l"/>
                <a:tab pos="5703570" algn="l"/>
                <a:tab pos="6654800" algn="l"/>
              </a:tabLst>
            </a:pPr>
            <a:r>
              <a:rPr sz="2400" spc="-10" dirty="0">
                <a:latin typeface="Times New Roman"/>
                <a:cs typeface="Times New Roman"/>
              </a:rPr>
              <a:t>W</a:t>
            </a:r>
            <a:r>
              <a:rPr sz="2400" dirty="0">
                <a:latin typeface="Times New Roman"/>
                <a:cs typeface="Times New Roman"/>
              </a:rPr>
              <a:t>hile	</a:t>
            </a:r>
            <a:r>
              <a:rPr sz="2400" spc="-15" dirty="0">
                <a:latin typeface="Times New Roman"/>
                <a:cs typeface="Times New Roman"/>
              </a:rPr>
              <a:t>d</a:t>
            </a:r>
            <a:r>
              <a:rPr sz="2400" spc="-5" dirty="0">
                <a:latin typeface="Times New Roman"/>
                <a:cs typeface="Times New Roman"/>
              </a:rPr>
              <a:t>iscuss</a:t>
            </a:r>
            <a:r>
              <a:rPr sz="2400" dirty="0">
                <a:latin typeface="Times New Roman"/>
                <a:cs typeface="Times New Roman"/>
              </a:rPr>
              <a:t>ing	pri</a:t>
            </a:r>
            <a:r>
              <a:rPr sz="2400" spc="-15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e	deter</a:t>
            </a:r>
            <a:r>
              <a:rPr sz="2400" spc="-15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i</a:t>
            </a:r>
            <a:r>
              <a:rPr sz="2400" spc="5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at</a:t>
            </a:r>
            <a:r>
              <a:rPr sz="2400" spc="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on	un</a:t>
            </a:r>
            <a:r>
              <a:rPr sz="2400" spc="-15" dirty="0">
                <a:latin typeface="Times New Roman"/>
                <a:cs typeface="Times New Roman"/>
              </a:rPr>
              <a:t>d</a:t>
            </a:r>
            <a:r>
              <a:rPr sz="2400" spc="-10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r	Perfe</a:t>
            </a:r>
            <a:r>
              <a:rPr sz="2400" spc="-10" dirty="0">
                <a:latin typeface="Times New Roman"/>
                <a:cs typeface="Times New Roman"/>
              </a:rPr>
              <a:t>c</a:t>
            </a:r>
            <a:r>
              <a:rPr sz="2400" dirty="0">
                <a:latin typeface="Times New Roman"/>
                <a:cs typeface="Times New Roman"/>
              </a:rPr>
              <a:t>t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293490" y="2174494"/>
            <a:ext cx="54578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it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should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be</a:t>
            </a:r>
            <a:r>
              <a:rPr sz="2400" spc="204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clear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between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</a:t>
            </a:r>
            <a:r>
              <a:rPr sz="2400" spc="2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Industry</a:t>
            </a:r>
            <a:r>
              <a:rPr sz="2400" spc="2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and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64894" y="2174494"/>
            <a:ext cx="154686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Co</a:t>
            </a:r>
            <a:r>
              <a:rPr sz="2400" spc="-20" dirty="0">
                <a:latin typeface="Times New Roman"/>
                <a:cs typeface="Times New Roman"/>
              </a:rPr>
              <a:t>m</a:t>
            </a:r>
            <a:r>
              <a:rPr sz="2400" dirty="0">
                <a:latin typeface="Times New Roman"/>
                <a:cs typeface="Times New Roman"/>
              </a:rPr>
              <a:t>peti</a:t>
            </a:r>
            <a:r>
              <a:rPr sz="2400" spc="-10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ion  </a:t>
            </a:r>
            <a:r>
              <a:rPr sz="2400" spc="-5" dirty="0">
                <a:latin typeface="Times New Roman"/>
                <a:cs typeface="Times New Roman"/>
              </a:rPr>
              <a:t>Firm.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22044" y="2979546"/>
            <a:ext cx="7531100" cy="30981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715" indent="-342900" algn="just">
              <a:lnSpc>
                <a:spcPct val="100000"/>
              </a:lnSpc>
              <a:spcBef>
                <a:spcPts val="10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According </a:t>
            </a:r>
            <a:r>
              <a:rPr sz="2400" spc="-5" dirty="0">
                <a:latin typeface="Times New Roman"/>
                <a:cs typeface="Times New Roman"/>
              </a:rPr>
              <a:t>to </a:t>
            </a:r>
            <a:r>
              <a:rPr sz="2400" dirty="0">
                <a:latin typeface="Times New Roman"/>
                <a:cs typeface="Times New Roman"/>
              </a:rPr>
              <a:t>one of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the features </a:t>
            </a:r>
            <a:r>
              <a:rPr sz="2400" spc="-10" dirty="0">
                <a:latin typeface="Times New Roman"/>
                <a:cs typeface="Times New Roman"/>
              </a:rPr>
              <a:t>of </a:t>
            </a:r>
            <a:r>
              <a:rPr sz="2400" dirty="0">
                <a:latin typeface="Times New Roman"/>
                <a:cs typeface="Times New Roman"/>
              </a:rPr>
              <a:t>Perfect </a:t>
            </a:r>
            <a:r>
              <a:rPr sz="2400" spc="-5" dirty="0">
                <a:latin typeface="Times New Roman"/>
                <a:cs typeface="Times New Roman"/>
              </a:rPr>
              <a:t>Competition </a:t>
            </a:r>
            <a:r>
              <a:rPr sz="2400" dirty="0">
                <a:latin typeface="Times New Roman"/>
                <a:cs typeface="Times New Roman"/>
              </a:rPr>
              <a:t> firm is the </a:t>
            </a:r>
            <a:r>
              <a:rPr sz="2400" spc="-5" dirty="0">
                <a:latin typeface="Times New Roman"/>
                <a:cs typeface="Times New Roman"/>
              </a:rPr>
              <a:t>price taker; </a:t>
            </a:r>
            <a:r>
              <a:rPr sz="2400" dirty="0">
                <a:latin typeface="Times New Roman"/>
                <a:cs typeface="Times New Roman"/>
              </a:rPr>
              <a:t>which </a:t>
            </a:r>
            <a:r>
              <a:rPr sz="2400" spc="-5" dirty="0">
                <a:latin typeface="Times New Roman"/>
                <a:cs typeface="Times New Roman"/>
              </a:rPr>
              <a:t>means firms </a:t>
            </a:r>
            <a:r>
              <a:rPr sz="2400" dirty="0">
                <a:latin typeface="Times New Roman"/>
                <a:cs typeface="Times New Roman"/>
              </a:rPr>
              <a:t>are not free </a:t>
            </a:r>
            <a:r>
              <a:rPr sz="2400" spc="5" dirty="0">
                <a:latin typeface="Times New Roman"/>
                <a:cs typeface="Times New Roman"/>
              </a:rPr>
              <a:t>to 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determine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their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own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prices.</a:t>
            </a:r>
            <a:endParaRPr sz="24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spcBef>
                <a:spcPts val="575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Prices are determined </a:t>
            </a:r>
            <a:r>
              <a:rPr sz="2400" spc="-10" dirty="0">
                <a:latin typeface="Times New Roman"/>
                <a:cs typeface="Times New Roman"/>
              </a:rPr>
              <a:t>on </a:t>
            </a:r>
            <a:r>
              <a:rPr sz="2400" spc="-5" dirty="0">
                <a:latin typeface="Times New Roman"/>
                <a:cs typeface="Times New Roman"/>
              </a:rPr>
              <a:t>the basis </a:t>
            </a:r>
            <a:r>
              <a:rPr sz="2400" dirty="0">
                <a:latin typeface="Times New Roman"/>
                <a:cs typeface="Times New Roman"/>
              </a:rPr>
              <a:t>of </a:t>
            </a:r>
            <a:r>
              <a:rPr sz="2400" spc="-5" dirty="0">
                <a:latin typeface="Times New Roman"/>
                <a:cs typeface="Times New Roman"/>
              </a:rPr>
              <a:t>market </a:t>
            </a:r>
            <a:r>
              <a:rPr sz="2400" spc="-10" dirty="0">
                <a:latin typeface="Times New Roman"/>
                <a:cs typeface="Times New Roman"/>
              </a:rPr>
              <a:t>demand </a:t>
            </a:r>
            <a:r>
              <a:rPr sz="2400" dirty="0">
                <a:latin typeface="Times New Roman"/>
                <a:cs typeface="Times New Roman"/>
              </a:rPr>
              <a:t>and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market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supply.</a:t>
            </a:r>
            <a:endParaRPr sz="2400">
              <a:latin typeface="Times New Roman"/>
              <a:cs typeface="Times New Roman"/>
            </a:endParaRPr>
          </a:p>
          <a:p>
            <a:pPr marL="354965" marR="5080" indent="-342900" algn="just">
              <a:lnSpc>
                <a:spcPct val="100000"/>
              </a:lnSpc>
              <a:spcBef>
                <a:spcPts val="580"/>
              </a:spcBef>
              <a:buFont typeface="Wingdings"/>
              <a:buChar char=""/>
              <a:tabLst>
                <a:tab pos="355600" algn="l"/>
              </a:tabLst>
            </a:pPr>
            <a:r>
              <a:rPr sz="2400" spc="-5" dirty="0">
                <a:latin typeface="Times New Roman"/>
                <a:cs typeface="Times New Roman"/>
              </a:rPr>
              <a:t>Economically</a:t>
            </a:r>
            <a:r>
              <a:rPr sz="2400" dirty="0">
                <a:latin typeface="Times New Roman"/>
                <a:cs typeface="Times New Roman"/>
              </a:rPr>
              <a:t> under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Perfect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Competition</a:t>
            </a:r>
            <a:r>
              <a:rPr sz="2400" dirty="0">
                <a:latin typeface="Times New Roman"/>
                <a:cs typeface="Times New Roman"/>
              </a:rPr>
              <a:t> price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is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determined</a:t>
            </a:r>
            <a:r>
              <a:rPr sz="2400" dirty="0">
                <a:latin typeface="Times New Roman"/>
                <a:cs typeface="Times New Roman"/>
              </a:rPr>
              <a:t> by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the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intersection</a:t>
            </a:r>
            <a:r>
              <a:rPr sz="2400" dirty="0">
                <a:latin typeface="Times New Roman"/>
                <a:cs typeface="Times New Roman"/>
              </a:rPr>
              <a:t> of </a:t>
            </a:r>
            <a:r>
              <a:rPr sz="2400" spc="-5" dirty="0">
                <a:latin typeface="Times New Roman"/>
                <a:cs typeface="Times New Roman"/>
              </a:rPr>
              <a:t>market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demand</a:t>
            </a:r>
            <a:r>
              <a:rPr sz="2400" dirty="0">
                <a:latin typeface="Times New Roman"/>
                <a:cs typeface="Times New Roman"/>
              </a:rPr>
              <a:t> and </a:t>
            </a:r>
            <a:r>
              <a:rPr sz="2400" spc="-5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market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supply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curve.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</TotalTime>
  <Words>1876</Words>
  <Application>Microsoft Office PowerPoint</Application>
  <PresentationFormat>On-screen Show (4:3)</PresentationFormat>
  <Paragraphs>257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Unit - 3 Price &amp; Output Determination</vt:lpstr>
      <vt:lpstr>Basic Concepts</vt:lpstr>
      <vt:lpstr>1. Types of Market</vt:lpstr>
      <vt:lpstr>2. Revenue</vt:lpstr>
      <vt:lpstr>Cont.</vt:lpstr>
      <vt:lpstr>3. Profit</vt:lpstr>
      <vt:lpstr>Cont.</vt:lpstr>
      <vt:lpstr>Price determination under Perfect  Competition</vt:lpstr>
      <vt:lpstr>Cont.</vt:lpstr>
      <vt:lpstr>Cont.</vt:lpstr>
      <vt:lpstr>Cont.</vt:lpstr>
      <vt:lpstr>Price determination under Perfect  Competition for SHORT RUN</vt:lpstr>
      <vt:lpstr>Cont.</vt:lpstr>
      <vt:lpstr>Slide 14</vt:lpstr>
      <vt:lpstr>Slide 15</vt:lpstr>
      <vt:lpstr>Slide 16</vt:lpstr>
      <vt:lpstr>Price determination under Perfect  Competition for LONG RUN</vt:lpstr>
      <vt:lpstr>Cont.</vt:lpstr>
      <vt:lpstr>Cont.</vt:lpstr>
      <vt:lpstr>Cont.</vt:lpstr>
      <vt:lpstr>Price determination under  Monopoly for  SHORT RUN</vt:lpstr>
      <vt:lpstr>Cont.</vt:lpstr>
      <vt:lpstr>Cont.</vt:lpstr>
      <vt:lpstr>Slide 24</vt:lpstr>
      <vt:lpstr>Slide 25</vt:lpstr>
      <vt:lpstr>Cont.</vt:lpstr>
      <vt:lpstr>Price determination under  Monopoly for</vt:lpstr>
      <vt:lpstr>Monopolistic Competition</vt:lpstr>
      <vt:lpstr>Cont.</vt:lpstr>
      <vt:lpstr>Monopolistic Competition under Short Run</vt:lpstr>
      <vt:lpstr>Super Normal profit and  Sub-normal Profits </vt:lpstr>
      <vt:lpstr>Normal profit </vt:lpstr>
      <vt:lpstr>Monopolistic Competition under Long Run</vt:lpstr>
      <vt:lpstr>Slide 34</vt:lpstr>
      <vt:lpstr>Cont.</vt:lpstr>
      <vt:lpstr>Oligopoly</vt:lpstr>
      <vt:lpstr>Cont.</vt:lpstr>
      <vt:lpstr>Kinked Demand Curve</vt:lpstr>
      <vt:lpstr>Cont.</vt:lpstr>
      <vt:lpstr>Kinked Demand Curve Diagam</vt:lpstr>
      <vt:lpstr>Cont.</vt:lpstr>
      <vt:lpstr>Cont.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- 3 Price &amp; Output Determination</dc:title>
  <dc:creator>DELL</dc:creator>
  <cp:lastModifiedBy>DELL</cp:lastModifiedBy>
  <cp:revision>3</cp:revision>
  <dcterms:created xsi:type="dcterms:W3CDTF">2021-05-03T10:39:28Z</dcterms:created>
  <dcterms:modified xsi:type="dcterms:W3CDTF">2021-05-07T10:10:02Z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2015-12-19T00:00:00Z</vt:filetime>
  </property>
  <property fmtid="{D5CDD505-2E9C-101B-9397-08002B2CF9AE}" pid="3" name="Creator">
    <vt:lpwstr>PDFescape Online - https://www.pdfescape.com</vt:lpwstr>
  </property>
  <property fmtid="{D5CDD505-2E9C-101B-9397-08002B2CF9AE}" pid="4" name="LastSaved">
    <vt:filetime>2021-05-03T00:00:00Z</vt:filetime>
  </property>
</Properties>
</file>