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2260" y="836928"/>
            <a:ext cx="4523740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0" spc="-5" dirty="0">
                <a:latin typeface="Arial"/>
                <a:cs typeface="Arial"/>
              </a:rPr>
              <a:t>Utility</a:t>
            </a:r>
            <a:r>
              <a:rPr sz="7200" b="0" spc="-35" dirty="0">
                <a:latin typeface="Arial"/>
                <a:cs typeface="Arial"/>
              </a:rPr>
              <a:t> </a:t>
            </a:r>
            <a:r>
              <a:rPr sz="7200" b="0" spc="-5" dirty="0">
                <a:latin typeface="Arial"/>
                <a:cs typeface="Arial"/>
              </a:rPr>
              <a:t>Analysis</a:t>
            </a:r>
            <a:endParaRPr sz="7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50" marR="508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Arial"/>
                <a:cs typeface="Arial"/>
              </a:rPr>
              <a:t>The relationship </a:t>
            </a:r>
            <a:r>
              <a:rPr b="0" dirty="0">
                <a:latin typeface="Arial"/>
                <a:cs typeface="Arial"/>
              </a:rPr>
              <a:t>between total </a:t>
            </a:r>
            <a:r>
              <a:rPr b="0" spc="-5" dirty="0">
                <a:latin typeface="Arial"/>
                <a:cs typeface="Arial"/>
              </a:rPr>
              <a:t>utility  </a:t>
            </a:r>
            <a:r>
              <a:rPr b="0" dirty="0">
                <a:latin typeface="Arial"/>
                <a:cs typeface="Arial"/>
              </a:rPr>
              <a:t>and </a:t>
            </a:r>
            <a:r>
              <a:rPr b="0" spc="-5" dirty="0">
                <a:latin typeface="Arial"/>
                <a:cs typeface="Arial"/>
              </a:rPr>
              <a:t>marginal</a:t>
            </a:r>
            <a:r>
              <a:rPr b="0" spc="-1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utility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6776720" cy="3300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2578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11175" algn="l"/>
              </a:tabLst>
            </a:pPr>
            <a:r>
              <a:rPr sz="2900" spc="-5" dirty="0">
                <a:latin typeface="Verdana"/>
                <a:cs typeface="Verdana"/>
              </a:rPr>
              <a:t>When total </a:t>
            </a:r>
            <a:r>
              <a:rPr sz="2900" spc="-10" dirty="0">
                <a:latin typeface="Verdana"/>
                <a:cs typeface="Verdana"/>
              </a:rPr>
              <a:t>utility </a:t>
            </a:r>
            <a:r>
              <a:rPr sz="2900" spc="-5" dirty="0">
                <a:latin typeface="Verdana"/>
                <a:cs typeface="Verdana"/>
              </a:rPr>
              <a:t>increases at  diminishes rate, marginal </a:t>
            </a:r>
            <a:r>
              <a:rPr sz="2900" spc="-10" dirty="0">
                <a:latin typeface="Verdana"/>
                <a:cs typeface="Verdana"/>
              </a:rPr>
              <a:t>utility  </a:t>
            </a:r>
            <a:r>
              <a:rPr sz="2900" spc="-5" dirty="0">
                <a:latin typeface="Verdana"/>
                <a:cs typeface="Verdana"/>
              </a:rPr>
              <a:t>diminishes.</a:t>
            </a:r>
            <a:endParaRPr sz="2900">
              <a:latin typeface="Verdana"/>
              <a:cs typeface="Verdana"/>
            </a:endParaRPr>
          </a:p>
          <a:p>
            <a:pPr marL="355600" marR="538480" indent="-342900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511175" algn="l"/>
              </a:tabLst>
            </a:pPr>
            <a:r>
              <a:rPr sz="2900" spc="-5" dirty="0">
                <a:latin typeface="Verdana"/>
                <a:cs typeface="Verdana"/>
              </a:rPr>
              <a:t>When total </a:t>
            </a:r>
            <a:r>
              <a:rPr sz="2900" spc="-10" dirty="0">
                <a:latin typeface="Verdana"/>
                <a:cs typeface="Verdana"/>
              </a:rPr>
              <a:t>utility </a:t>
            </a:r>
            <a:r>
              <a:rPr sz="2900" dirty="0">
                <a:latin typeface="Verdana"/>
                <a:cs typeface="Verdana"/>
              </a:rPr>
              <a:t>is </a:t>
            </a:r>
            <a:r>
              <a:rPr sz="2900" spc="-5" dirty="0">
                <a:latin typeface="Verdana"/>
                <a:cs typeface="Verdana"/>
              </a:rPr>
              <a:t>maximum,  marginal </a:t>
            </a:r>
            <a:r>
              <a:rPr sz="2900" spc="-10" dirty="0">
                <a:latin typeface="Verdana"/>
                <a:cs typeface="Verdana"/>
              </a:rPr>
              <a:t>utility </a:t>
            </a:r>
            <a:r>
              <a:rPr sz="2900" dirty="0">
                <a:latin typeface="Verdana"/>
                <a:cs typeface="Verdana"/>
              </a:rPr>
              <a:t>becomes</a:t>
            </a:r>
            <a:r>
              <a:rPr sz="2900" spc="-20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zero.</a:t>
            </a:r>
            <a:endParaRPr sz="2900">
              <a:latin typeface="Verdana"/>
              <a:cs typeface="Verdana"/>
            </a:endParaRPr>
          </a:p>
          <a:p>
            <a:pPr marL="355600" marR="5080" indent="-342900">
              <a:lnSpc>
                <a:spcPts val="3470"/>
              </a:lnSpc>
              <a:spcBef>
                <a:spcPts val="840"/>
              </a:spcBef>
              <a:buAutoNum type="arabicPeriod"/>
              <a:tabLst>
                <a:tab pos="511175" algn="l"/>
              </a:tabLst>
            </a:pPr>
            <a:r>
              <a:rPr sz="2900" spc="-5" dirty="0">
                <a:latin typeface="Verdana"/>
                <a:cs typeface="Verdana"/>
              </a:rPr>
              <a:t>When total </a:t>
            </a:r>
            <a:r>
              <a:rPr sz="2900" spc="-10" dirty="0">
                <a:latin typeface="Verdana"/>
                <a:cs typeface="Verdana"/>
              </a:rPr>
              <a:t>utility </a:t>
            </a:r>
            <a:r>
              <a:rPr sz="2900" spc="-5" dirty="0">
                <a:latin typeface="Verdana"/>
                <a:cs typeface="Verdana"/>
              </a:rPr>
              <a:t>decreases,  marginal </a:t>
            </a:r>
            <a:r>
              <a:rPr sz="2900" spc="-10" dirty="0">
                <a:latin typeface="Verdana"/>
                <a:cs typeface="Verdana"/>
              </a:rPr>
              <a:t>utility </a:t>
            </a:r>
            <a:r>
              <a:rPr sz="2900" dirty="0">
                <a:latin typeface="Verdana"/>
                <a:cs typeface="Verdana"/>
              </a:rPr>
              <a:t>becomes</a:t>
            </a:r>
            <a:r>
              <a:rPr sz="2900" spc="-40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negative.</a:t>
            </a:r>
            <a:endParaRPr sz="2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716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Importance </a:t>
            </a:r>
            <a:r>
              <a:rPr sz="3600" spc="-10" dirty="0"/>
              <a:t>of </a:t>
            </a:r>
            <a:r>
              <a:rPr sz="3600" dirty="0"/>
              <a:t>the</a:t>
            </a:r>
            <a:r>
              <a:rPr sz="3600" spc="-50" dirty="0"/>
              <a:t> </a:t>
            </a:r>
            <a:r>
              <a:rPr sz="3600" spc="-10" dirty="0"/>
              <a:t>Law: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446530" y="1770380"/>
            <a:ext cx="7046595" cy="4018279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510540" indent="-498475">
              <a:lnSpc>
                <a:spcPct val="100000"/>
              </a:lnSpc>
              <a:spcBef>
                <a:spcPts val="820"/>
              </a:spcBef>
              <a:buAutoNum type="arabicPeriod"/>
              <a:tabLst>
                <a:tab pos="511175" algn="l"/>
              </a:tabLst>
            </a:pPr>
            <a:r>
              <a:rPr sz="2900" spc="-5" dirty="0">
                <a:latin typeface="Verdana"/>
                <a:cs typeface="Verdana"/>
              </a:rPr>
              <a:t>Useful </a:t>
            </a:r>
            <a:r>
              <a:rPr sz="2900" dirty="0">
                <a:latin typeface="Verdana"/>
                <a:cs typeface="Verdana"/>
              </a:rPr>
              <a:t>to </a:t>
            </a:r>
            <a:r>
              <a:rPr sz="2900" spc="-5" dirty="0">
                <a:latin typeface="Verdana"/>
                <a:cs typeface="Verdana"/>
              </a:rPr>
              <a:t>Finance</a:t>
            </a:r>
            <a:r>
              <a:rPr sz="2900" spc="-10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Minister.</a:t>
            </a:r>
            <a:endParaRPr sz="2900">
              <a:latin typeface="Verdana"/>
              <a:cs typeface="Verdana"/>
            </a:endParaRPr>
          </a:p>
          <a:p>
            <a:pPr marL="510540" indent="-498475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511175" algn="l"/>
              </a:tabLst>
            </a:pPr>
            <a:r>
              <a:rPr sz="2900" spc="-5" dirty="0">
                <a:latin typeface="Verdana"/>
                <a:cs typeface="Verdana"/>
              </a:rPr>
              <a:t>Basis </a:t>
            </a:r>
            <a:r>
              <a:rPr sz="2900" dirty="0">
                <a:latin typeface="Verdana"/>
                <a:cs typeface="Verdana"/>
              </a:rPr>
              <a:t>for </a:t>
            </a:r>
            <a:r>
              <a:rPr sz="2900" spc="-5" dirty="0">
                <a:latin typeface="Verdana"/>
                <a:cs typeface="Verdana"/>
              </a:rPr>
              <a:t>the theory </a:t>
            </a:r>
            <a:r>
              <a:rPr sz="2900" dirty="0">
                <a:latin typeface="Verdana"/>
                <a:cs typeface="Verdana"/>
              </a:rPr>
              <a:t>of</a:t>
            </a:r>
            <a:r>
              <a:rPr sz="2900" spc="-15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value.</a:t>
            </a:r>
            <a:endParaRPr sz="2900">
              <a:latin typeface="Verdana"/>
              <a:cs typeface="Verdana"/>
            </a:endParaRPr>
          </a:p>
          <a:p>
            <a:pPr marL="355600" marR="68580" indent="-342900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511175" algn="l"/>
              </a:tabLst>
            </a:pPr>
            <a:r>
              <a:rPr sz="2900" spc="-5" dirty="0">
                <a:latin typeface="Verdana"/>
                <a:cs typeface="Verdana"/>
              </a:rPr>
              <a:t>Basis </a:t>
            </a:r>
            <a:r>
              <a:rPr sz="2900" dirty="0">
                <a:latin typeface="Verdana"/>
                <a:cs typeface="Verdana"/>
              </a:rPr>
              <a:t>for </a:t>
            </a:r>
            <a:r>
              <a:rPr sz="2900" spc="-5" dirty="0">
                <a:latin typeface="Verdana"/>
                <a:cs typeface="Verdana"/>
              </a:rPr>
              <a:t>the Demand and explains  the negative </a:t>
            </a:r>
            <a:r>
              <a:rPr sz="2900" dirty="0">
                <a:latin typeface="Verdana"/>
                <a:cs typeface="Verdana"/>
              </a:rPr>
              <a:t>slope of </a:t>
            </a:r>
            <a:r>
              <a:rPr sz="2900" spc="-5" dirty="0">
                <a:latin typeface="Verdana"/>
                <a:cs typeface="Verdana"/>
              </a:rPr>
              <a:t>demand  curve.</a:t>
            </a:r>
            <a:endParaRPr sz="2900">
              <a:latin typeface="Verdana"/>
              <a:cs typeface="Verdana"/>
            </a:endParaRPr>
          </a:p>
          <a:p>
            <a:pPr marL="355600" marR="1626235" indent="-342900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511175" algn="l"/>
              </a:tabLst>
            </a:pPr>
            <a:r>
              <a:rPr sz="2900" spc="-5" dirty="0">
                <a:latin typeface="Verdana"/>
                <a:cs typeface="Verdana"/>
              </a:rPr>
              <a:t>Determination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5" dirty="0">
                <a:latin typeface="Verdana"/>
                <a:cs typeface="Verdana"/>
              </a:rPr>
              <a:t>optimum  consumption.</a:t>
            </a:r>
            <a:endParaRPr sz="2900">
              <a:latin typeface="Verdana"/>
              <a:cs typeface="Verdana"/>
            </a:endParaRPr>
          </a:p>
          <a:p>
            <a:pPr marL="510540" indent="-498475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511175" algn="l"/>
              </a:tabLst>
            </a:pPr>
            <a:r>
              <a:rPr sz="2900" spc="-5" dirty="0">
                <a:latin typeface="Verdana"/>
                <a:cs typeface="Verdana"/>
              </a:rPr>
              <a:t>Useful </a:t>
            </a:r>
            <a:r>
              <a:rPr sz="2900" dirty="0">
                <a:latin typeface="Verdana"/>
                <a:cs typeface="Verdana"/>
              </a:rPr>
              <a:t>in </a:t>
            </a:r>
            <a:r>
              <a:rPr sz="2900" spc="-5" dirty="0">
                <a:latin typeface="Verdana"/>
                <a:cs typeface="Verdana"/>
              </a:rPr>
              <a:t>the distribution </a:t>
            </a:r>
            <a:r>
              <a:rPr sz="2900" dirty="0">
                <a:latin typeface="Verdana"/>
                <a:cs typeface="Verdana"/>
              </a:rPr>
              <a:t>of</a:t>
            </a:r>
            <a:r>
              <a:rPr sz="2900" spc="-25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wealth.</a:t>
            </a:r>
            <a:endParaRPr sz="2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836929"/>
            <a:ext cx="7848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The Law </a:t>
            </a:r>
            <a:r>
              <a:rPr sz="3600" dirty="0"/>
              <a:t>of </a:t>
            </a:r>
            <a:r>
              <a:rPr sz="3600" spc="-5" dirty="0"/>
              <a:t>Equi Marginal</a:t>
            </a:r>
            <a:r>
              <a:rPr sz="3600" spc="-65" dirty="0"/>
              <a:t> </a:t>
            </a:r>
            <a:r>
              <a:rPr sz="3600" spc="-5" dirty="0"/>
              <a:t>Utility</a:t>
            </a:r>
            <a:r>
              <a:rPr sz="3600" b="0" spc="-5" dirty="0">
                <a:latin typeface="Arial"/>
                <a:cs typeface="Arial"/>
              </a:rPr>
              <a:t>: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469" y="1525270"/>
            <a:ext cx="8905875" cy="457708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565150" marR="909955">
              <a:lnSpc>
                <a:spcPct val="89900"/>
              </a:lnSpc>
              <a:spcBef>
                <a:spcPts val="355"/>
              </a:spcBef>
            </a:pPr>
            <a:r>
              <a:rPr sz="2100" spc="-5" dirty="0">
                <a:latin typeface="Verdana"/>
                <a:cs typeface="Verdana"/>
              </a:rPr>
              <a:t>The law of equi marginal utility explains as to how </a:t>
            </a:r>
            <a:r>
              <a:rPr sz="2100" dirty="0">
                <a:latin typeface="Verdana"/>
                <a:cs typeface="Verdana"/>
              </a:rPr>
              <a:t>a  </a:t>
            </a:r>
            <a:r>
              <a:rPr sz="2100" spc="-5" dirty="0">
                <a:latin typeface="Verdana"/>
                <a:cs typeface="Verdana"/>
              </a:rPr>
              <a:t>consumer distributes </a:t>
            </a:r>
            <a:r>
              <a:rPr sz="2100" dirty="0">
                <a:latin typeface="Verdana"/>
                <a:cs typeface="Verdana"/>
              </a:rPr>
              <a:t>his </a:t>
            </a:r>
            <a:r>
              <a:rPr sz="2100" spc="-5" dirty="0">
                <a:latin typeface="Verdana"/>
                <a:cs typeface="Verdana"/>
              </a:rPr>
              <a:t>limited income among </a:t>
            </a:r>
            <a:r>
              <a:rPr sz="2100" dirty="0">
                <a:latin typeface="Verdana"/>
                <a:cs typeface="Verdana"/>
              </a:rPr>
              <a:t>various  </a:t>
            </a:r>
            <a:r>
              <a:rPr sz="2100" spc="-5" dirty="0">
                <a:latin typeface="Verdana"/>
                <a:cs typeface="Verdana"/>
              </a:rPr>
              <a:t>commodities</a:t>
            </a:r>
            <a:endParaRPr sz="2100">
              <a:latin typeface="Verdana"/>
              <a:cs typeface="Verdana"/>
            </a:endParaRPr>
          </a:p>
          <a:p>
            <a:pPr marL="565150" marR="5080" indent="-462280">
              <a:lnSpc>
                <a:spcPts val="2270"/>
              </a:lnSpc>
              <a:spcBef>
                <a:spcPts val="550"/>
              </a:spcBef>
              <a:tabLst>
                <a:tab pos="564515" algn="l"/>
              </a:tabLst>
            </a:pPr>
            <a:r>
              <a:rPr sz="1450" spc="5" dirty="0">
                <a:solidFill>
                  <a:srgbClr val="006666"/>
                </a:solidFill>
                <a:latin typeface="Verdana"/>
                <a:cs typeface="Verdana"/>
              </a:rPr>
              <a:t>.	</a:t>
            </a:r>
            <a:r>
              <a:rPr sz="2100" dirty="0">
                <a:latin typeface="Verdana"/>
                <a:cs typeface="Verdana"/>
              </a:rPr>
              <a:t>He </a:t>
            </a:r>
            <a:r>
              <a:rPr sz="2100" spc="-5" dirty="0">
                <a:latin typeface="Verdana"/>
                <a:cs typeface="Verdana"/>
              </a:rPr>
              <a:t>will spend </a:t>
            </a:r>
            <a:r>
              <a:rPr sz="2100" dirty="0">
                <a:latin typeface="Verdana"/>
                <a:cs typeface="Verdana"/>
              </a:rPr>
              <a:t>his </a:t>
            </a:r>
            <a:r>
              <a:rPr sz="2100" spc="-5" dirty="0">
                <a:latin typeface="Verdana"/>
                <a:cs typeface="Verdana"/>
              </a:rPr>
              <a:t>income </a:t>
            </a:r>
            <a:r>
              <a:rPr sz="2100" dirty="0">
                <a:latin typeface="Verdana"/>
                <a:cs typeface="Verdana"/>
              </a:rPr>
              <a:t>in such </a:t>
            </a:r>
            <a:r>
              <a:rPr sz="2100" spc="-5" dirty="0">
                <a:latin typeface="Verdana"/>
                <a:cs typeface="Verdana"/>
              </a:rPr>
              <a:t>away that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last rupee  spent on each </a:t>
            </a:r>
            <a:r>
              <a:rPr sz="2100" dirty="0">
                <a:latin typeface="Verdana"/>
                <a:cs typeface="Verdana"/>
              </a:rPr>
              <a:t>of the </a:t>
            </a:r>
            <a:r>
              <a:rPr sz="2100" spc="-5" dirty="0">
                <a:latin typeface="Verdana"/>
                <a:cs typeface="Verdana"/>
              </a:rPr>
              <a:t>commodity gives </a:t>
            </a:r>
            <a:r>
              <a:rPr sz="2100" dirty="0">
                <a:latin typeface="Verdana"/>
                <a:cs typeface="Verdana"/>
              </a:rPr>
              <a:t>him the </a:t>
            </a:r>
            <a:r>
              <a:rPr sz="2100" spc="-5" dirty="0">
                <a:latin typeface="Verdana"/>
                <a:cs typeface="Verdana"/>
              </a:rPr>
              <a:t>same marginal  utility.</a:t>
            </a:r>
            <a:endParaRPr sz="2100">
              <a:latin typeface="Verdana"/>
              <a:cs typeface="Verdana"/>
            </a:endParaRPr>
          </a:p>
          <a:p>
            <a:pPr marL="565150" marR="716915" indent="-552450">
              <a:lnSpc>
                <a:spcPts val="2270"/>
              </a:lnSpc>
              <a:spcBef>
                <a:spcPts val="520"/>
              </a:spcBef>
              <a:buClr>
                <a:srgbClr val="006666"/>
              </a:buClr>
              <a:buSzPct val="69047"/>
              <a:buFont typeface="Alexander"/>
              <a:buAutoNum type="arabicPeriod" startAt="3"/>
              <a:tabLst>
                <a:tab pos="564515" algn="l"/>
                <a:tab pos="565150" algn="l"/>
              </a:tabLst>
            </a:pPr>
            <a:r>
              <a:rPr sz="2100" spc="-5" dirty="0">
                <a:latin typeface="Verdana"/>
                <a:cs typeface="Verdana"/>
              </a:rPr>
              <a:t>Therefore, this law is known as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Law of Equi-Marginal  Utility.</a:t>
            </a:r>
            <a:endParaRPr sz="2100">
              <a:latin typeface="Verdana"/>
              <a:cs typeface="Verdana"/>
            </a:endParaRPr>
          </a:p>
          <a:p>
            <a:pPr marL="565150" marR="8255" indent="-552450">
              <a:lnSpc>
                <a:spcPct val="90000"/>
              </a:lnSpc>
              <a:spcBef>
                <a:spcPts val="490"/>
              </a:spcBef>
              <a:buClr>
                <a:srgbClr val="006666"/>
              </a:buClr>
              <a:buSzPct val="69047"/>
              <a:buFont typeface="Alexander"/>
              <a:buAutoNum type="arabicPeriod" startAt="3"/>
              <a:tabLst>
                <a:tab pos="564515" algn="l"/>
                <a:tab pos="565150" algn="l"/>
              </a:tabLst>
            </a:pPr>
            <a:r>
              <a:rPr sz="2100" spc="-5" dirty="0">
                <a:latin typeface="Verdana"/>
                <a:cs typeface="Verdana"/>
              </a:rPr>
              <a:t>In order </a:t>
            </a:r>
            <a:r>
              <a:rPr sz="2100" dirty="0">
                <a:latin typeface="Verdana"/>
                <a:cs typeface="Verdana"/>
              </a:rPr>
              <a:t>to </a:t>
            </a:r>
            <a:r>
              <a:rPr sz="2100" spc="-5" dirty="0">
                <a:latin typeface="Verdana"/>
                <a:cs typeface="Verdana"/>
              </a:rPr>
              <a:t>get maximum satisfaction </a:t>
            </a:r>
            <a:r>
              <a:rPr sz="2100" dirty="0">
                <a:latin typeface="Verdana"/>
                <a:cs typeface="Verdana"/>
              </a:rPr>
              <a:t>out </a:t>
            </a:r>
            <a:r>
              <a:rPr sz="2100" spc="-5" dirty="0">
                <a:latin typeface="Verdana"/>
                <a:cs typeface="Verdana"/>
              </a:rPr>
              <a:t>of his limited  income,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consumer carefully weighs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satisfaction  obtained </a:t>
            </a:r>
            <a:r>
              <a:rPr sz="2100" dirty="0">
                <a:latin typeface="Verdana"/>
                <a:cs typeface="Verdana"/>
              </a:rPr>
              <a:t>from </a:t>
            </a:r>
            <a:r>
              <a:rPr sz="2100" spc="-5" dirty="0">
                <a:latin typeface="Verdana"/>
                <a:cs typeface="Verdana"/>
              </a:rPr>
              <a:t>each rupee that </a:t>
            </a:r>
            <a:r>
              <a:rPr sz="2100" dirty="0">
                <a:latin typeface="Verdana"/>
                <a:cs typeface="Verdana"/>
              </a:rPr>
              <a:t>he </a:t>
            </a:r>
            <a:r>
              <a:rPr sz="2100" spc="-5" dirty="0">
                <a:latin typeface="Verdana"/>
                <a:cs typeface="Verdana"/>
              </a:rPr>
              <a:t>spends. </a:t>
            </a:r>
            <a:r>
              <a:rPr sz="2100" dirty="0">
                <a:latin typeface="Verdana"/>
                <a:cs typeface="Verdana"/>
              </a:rPr>
              <a:t>If </a:t>
            </a:r>
            <a:r>
              <a:rPr sz="2100" spc="5" dirty="0">
                <a:latin typeface="Verdana"/>
                <a:cs typeface="Verdana"/>
              </a:rPr>
              <a:t>he </a:t>
            </a:r>
            <a:r>
              <a:rPr sz="2100" spc="-5" dirty="0">
                <a:latin typeface="Verdana"/>
                <a:cs typeface="Verdana"/>
              </a:rPr>
              <a:t>thinks that </a:t>
            </a:r>
            <a:r>
              <a:rPr sz="2100" dirty="0">
                <a:latin typeface="Verdana"/>
                <a:cs typeface="Verdana"/>
              </a:rPr>
              <a:t>a  </a:t>
            </a:r>
            <a:r>
              <a:rPr sz="2100" spc="-5" dirty="0">
                <a:latin typeface="Verdana"/>
                <a:cs typeface="Verdana"/>
              </a:rPr>
              <a:t>rupee spent on one commodity </a:t>
            </a:r>
            <a:r>
              <a:rPr sz="2100" dirty="0">
                <a:latin typeface="Verdana"/>
                <a:cs typeface="Verdana"/>
              </a:rPr>
              <a:t>has </a:t>
            </a:r>
            <a:r>
              <a:rPr sz="2100" spc="-5" dirty="0">
                <a:latin typeface="Verdana"/>
                <a:cs typeface="Verdana"/>
              </a:rPr>
              <a:t>greater utility than  spending </a:t>
            </a:r>
            <a:r>
              <a:rPr sz="2100" dirty="0">
                <a:latin typeface="Verdana"/>
                <a:cs typeface="Verdana"/>
              </a:rPr>
              <a:t>it on </a:t>
            </a:r>
            <a:r>
              <a:rPr sz="2100" spc="-5" dirty="0">
                <a:latin typeface="Verdana"/>
                <a:cs typeface="Verdana"/>
              </a:rPr>
              <a:t>another commodity, </a:t>
            </a:r>
            <a:r>
              <a:rPr sz="2100" dirty="0">
                <a:latin typeface="Verdana"/>
                <a:cs typeface="Verdana"/>
              </a:rPr>
              <a:t>he </a:t>
            </a:r>
            <a:r>
              <a:rPr sz="2100" spc="-5" dirty="0">
                <a:latin typeface="Verdana"/>
                <a:cs typeface="Verdana"/>
              </a:rPr>
              <a:t>will go on spend </a:t>
            </a:r>
            <a:r>
              <a:rPr sz="2100" dirty="0">
                <a:latin typeface="Verdana"/>
                <a:cs typeface="Verdana"/>
              </a:rPr>
              <a:t>his  </a:t>
            </a:r>
            <a:r>
              <a:rPr sz="2100" spc="-5" dirty="0">
                <a:latin typeface="Verdana"/>
                <a:cs typeface="Verdana"/>
              </a:rPr>
              <a:t>money on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former till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satisfaction derived from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last  rupee spent in </a:t>
            </a:r>
            <a:r>
              <a:rPr sz="2100" dirty="0">
                <a:latin typeface="Verdana"/>
                <a:cs typeface="Verdana"/>
              </a:rPr>
              <a:t>the two </a:t>
            </a:r>
            <a:r>
              <a:rPr sz="2100" spc="-5" dirty="0">
                <a:latin typeface="Verdana"/>
                <a:cs typeface="Verdana"/>
              </a:rPr>
              <a:t>cases</a:t>
            </a:r>
            <a:r>
              <a:rPr sz="2100" spc="15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equal</a:t>
            </a:r>
            <a:endParaRPr sz="2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836929"/>
            <a:ext cx="6170931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Assumptions </a:t>
            </a:r>
            <a:r>
              <a:rPr sz="3600" spc="-10" dirty="0"/>
              <a:t>of </a:t>
            </a:r>
            <a:r>
              <a:rPr sz="3600" spc="-5" dirty="0"/>
              <a:t>the</a:t>
            </a:r>
            <a:r>
              <a:rPr sz="3600" spc="-40" dirty="0"/>
              <a:t> </a:t>
            </a:r>
            <a:r>
              <a:rPr sz="3600" spc="-5" dirty="0"/>
              <a:t>Law: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58469" y="1555750"/>
            <a:ext cx="8139430" cy="430911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440690" indent="-427990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440690" algn="l"/>
              </a:tabLst>
            </a:pPr>
            <a:r>
              <a:rPr sz="2500" spc="-5" dirty="0">
                <a:latin typeface="Verdana"/>
                <a:cs typeface="Verdana"/>
              </a:rPr>
              <a:t>The utility </a:t>
            </a:r>
            <a:r>
              <a:rPr sz="2500" dirty="0">
                <a:latin typeface="Verdana"/>
                <a:cs typeface="Verdana"/>
              </a:rPr>
              <a:t>is </a:t>
            </a:r>
            <a:r>
              <a:rPr sz="2500" spc="-5" dirty="0">
                <a:latin typeface="Verdana"/>
                <a:cs typeface="Verdana"/>
              </a:rPr>
              <a:t>cardinally</a:t>
            </a:r>
            <a:r>
              <a:rPr sz="2500" spc="-40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measurable.</a:t>
            </a:r>
            <a:endParaRPr sz="2500">
              <a:latin typeface="Verdana"/>
              <a:cs typeface="Verdana"/>
            </a:endParaRPr>
          </a:p>
          <a:p>
            <a:pPr marL="440690" indent="-427990">
              <a:lnSpc>
                <a:spcPct val="100000"/>
              </a:lnSpc>
              <a:spcBef>
                <a:spcPts val="620"/>
              </a:spcBef>
              <a:buAutoNum type="arabicPeriod"/>
              <a:tabLst>
                <a:tab pos="440690" algn="l"/>
              </a:tabLst>
            </a:pPr>
            <a:r>
              <a:rPr sz="2500" spc="-5" dirty="0">
                <a:latin typeface="Verdana"/>
                <a:cs typeface="Verdana"/>
              </a:rPr>
              <a:t>The marginal utility of money remains</a:t>
            </a:r>
            <a:r>
              <a:rPr sz="2500" spc="-90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constant.</a:t>
            </a:r>
            <a:endParaRPr sz="2500">
              <a:latin typeface="Verdana"/>
              <a:cs typeface="Verdana"/>
            </a:endParaRPr>
          </a:p>
          <a:p>
            <a:pPr marL="354965" marR="219075" indent="-342900">
              <a:lnSpc>
                <a:spcPct val="100000"/>
              </a:lnSpc>
              <a:spcBef>
                <a:spcPts val="630"/>
              </a:spcBef>
              <a:buFont typeface="Verdana"/>
              <a:buAutoNum type="arabicPeriod"/>
              <a:tabLst>
                <a:tab pos="440690" algn="l"/>
              </a:tabLst>
            </a:pPr>
            <a:r>
              <a:rPr dirty="0"/>
              <a:t>	</a:t>
            </a:r>
            <a:r>
              <a:rPr sz="2500" spc="-5" dirty="0">
                <a:latin typeface="Verdana"/>
                <a:cs typeface="Verdana"/>
              </a:rPr>
              <a:t>Consumer </a:t>
            </a:r>
            <a:r>
              <a:rPr sz="2500" dirty="0">
                <a:latin typeface="Verdana"/>
                <a:cs typeface="Verdana"/>
              </a:rPr>
              <a:t>has a </a:t>
            </a:r>
            <a:r>
              <a:rPr sz="2500" spc="-10" dirty="0">
                <a:latin typeface="Verdana"/>
                <a:cs typeface="Verdana"/>
              </a:rPr>
              <a:t>limited </a:t>
            </a:r>
            <a:r>
              <a:rPr sz="2500" spc="-5" dirty="0">
                <a:latin typeface="Verdana"/>
                <a:cs typeface="Verdana"/>
              </a:rPr>
              <a:t>amount of </a:t>
            </a:r>
            <a:r>
              <a:rPr sz="2500" spc="-10" dirty="0">
                <a:latin typeface="Verdana"/>
                <a:cs typeface="Verdana"/>
              </a:rPr>
              <a:t>income </a:t>
            </a:r>
            <a:r>
              <a:rPr sz="2500" dirty="0">
                <a:latin typeface="Verdana"/>
                <a:cs typeface="Verdana"/>
              </a:rPr>
              <a:t>and  </a:t>
            </a:r>
            <a:r>
              <a:rPr sz="2500" spc="-5" dirty="0">
                <a:latin typeface="Verdana"/>
                <a:cs typeface="Verdana"/>
              </a:rPr>
              <a:t>he spends the entire</a:t>
            </a:r>
            <a:r>
              <a:rPr sz="2500" spc="-20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amount.</a:t>
            </a:r>
            <a:endParaRPr sz="2500">
              <a:latin typeface="Verdana"/>
              <a:cs typeface="Verdana"/>
            </a:endParaRPr>
          </a:p>
          <a:p>
            <a:pPr marL="354965" marR="344805" indent="-342900">
              <a:lnSpc>
                <a:spcPct val="100000"/>
              </a:lnSpc>
              <a:spcBef>
                <a:spcPts val="620"/>
              </a:spcBef>
              <a:buFont typeface="Verdana"/>
              <a:buAutoNum type="arabicPeriod"/>
              <a:tabLst>
                <a:tab pos="440690" algn="l"/>
              </a:tabLst>
            </a:pPr>
            <a:r>
              <a:rPr dirty="0"/>
              <a:t>	</a:t>
            </a:r>
            <a:r>
              <a:rPr sz="2500" spc="-5" dirty="0">
                <a:latin typeface="Verdana"/>
                <a:cs typeface="Verdana"/>
              </a:rPr>
              <a:t>The </a:t>
            </a:r>
            <a:r>
              <a:rPr sz="2500" spc="-10" dirty="0">
                <a:latin typeface="Verdana"/>
                <a:cs typeface="Verdana"/>
              </a:rPr>
              <a:t>wants </a:t>
            </a:r>
            <a:r>
              <a:rPr sz="2500" spc="-5" dirty="0">
                <a:latin typeface="Verdana"/>
                <a:cs typeface="Verdana"/>
              </a:rPr>
              <a:t>and habits of the </a:t>
            </a:r>
            <a:r>
              <a:rPr sz="2500" spc="-10" dirty="0">
                <a:latin typeface="Verdana"/>
                <a:cs typeface="Verdana"/>
              </a:rPr>
              <a:t>consumer </a:t>
            </a:r>
            <a:r>
              <a:rPr sz="2500" spc="-5" dirty="0">
                <a:latin typeface="Verdana"/>
                <a:cs typeface="Verdana"/>
              </a:rPr>
              <a:t>remain  constant.</a:t>
            </a:r>
            <a:endParaRPr sz="2500">
              <a:latin typeface="Verdana"/>
              <a:cs typeface="Verdana"/>
            </a:endParaRPr>
          </a:p>
          <a:p>
            <a:pPr marL="354965" marR="1236980" indent="-342900">
              <a:lnSpc>
                <a:spcPct val="100000"/>
              </a:lnSpc>
              <a:spcBef>
                <a:spcPts val="620"/>
              </a:spcBef>
              <a:buFont typeface="Verdana"/>
              <a:buAutoNum type="arabicPeriod"/>
              <a:tabLst>
                <a:tab pos="440690" algn="l"/>
              </a:tabLst>
            </a:pPr>
            <a:r>
              <a:rPr dirty="0"/>
              <a:t>	</a:t>
            </a:r>
            <a:r>
              <a:rPr sz="2500" spc="-5" dirty="0">
                <a:latin typeface="Verdana"/>
                <a:cs typeface="Verdana"/>
              </a:rPr>
              <a:t>The </a:t>
            </a:r>
            <a:r>
              <a:rPr sz="2500" spc="-10" dirty="0">
                <a:latin typeface="Verdana"/>
                <a:cs typeface="Verdana"/>
              </a:rPr>
              <a:t>consumer </a:t>
            </a:r>
            <a:r>
              <a:rPr sz="2500" dirty="0">
                <a:latin typeface="Verdana"/>
                <a:cs typeface="Verdana"/>
              </a:rPr>
              <a:t>is </a:t>
            </a:r>
            <a:r>
              <a:rPr sz="2500" spc="-5" dirty="0">
                <a:latin typeface="Verdana"/>
                <a:cs typeface="Verdana"/>
              </a:rPr>
              <a:t>rational. He tries to </a:t>
            </a:r>
            <a:r>
              <a:rPr sz="2500" dirty="0">
                <a:latin typeface="Verdana"/>
                <a:cs typeface="Verdana"/>
              </a:rPr>
              <a:t>get  </a:t>
            </a:r>
            <a:r>
              <a:rPr sz="2500" spc="-10" dirty="0">
                <a:latin typeface="Verdana"/>
                <a:cs typeface="Verdana"/>
              </a:rPr>
              <a:t>maximum</a:t>
            </a:r>
            <a:r>
              <a:rPr sz="2500" spc="-20" dirty="0">
                <a:latin typeface="Verdana"/>
                <a:cs typeface="Verdana"/>
              </a:rPr>
              <a:t> </a:t>
            </a:r>
            <a:r>
              <a:rPr sz="2500" spc="-10" dirty="0">
                <a:latin typeface="Verdana"/>
                <a:cs typeface="Verdana"/>
              </a:rPr>
              <a:t>satisfaction.</a:t>
            </a:r>
            <a:endParaRPr sz="2500">
              <a:latin typeface="Verdana"/>
              <a:cs typeface="Verdana"/>
            </a:endParaRPr>
          </a:p>
          <a:p>
            <a:pPr marL="354965" marR="552450" indent="-342900">
              <a:lnSpc>
                <a:spcPct val="100000"/>
              </a:lnSpc>
              <a:spcBef>
                <a:spcPts val="620"/>
              </a:spcBef>
              <a:buFont typeface="Verdana"/>
              <a:buAutoNum type="arabicPeriod"/>
              <a:tabLst>
                <a:tab pos="440690" algn="l"/>
              </a:tabLst>
            </a:pPr>
            <a:r>
              <a:rPr dirty="0"/>
              <a:t>	</a:t>
            </a:r>
            <a:r>
              <a:rPr sz="2500" spc="-5" dirty="0">
                <a:latin typeface="Verdana"/>
                <a:cs typeface="Verdana"/>
              </a:rPr>
              <a:t>The </a:t>
            </a:r>
            <a:r>
              <a:rPr sz="2500" spc="-10" dirty="0">
                <a:latin typeface="Verdana"/>
                <a:cs typeface="Verdana"/>
              </a:rPr>
              <a:t>consumer </a:t>
            </a:r>
            <a:r>
              <a:rPr sz="2500" spc="-5" dirty="0">
                <a:latin typeface="Verdana"/>
                <a:cs typeface="Verdana"/>
              </a:rPr>
              <a:t>spends his </a:t>
            </a:r>
            <a:r>
              <a:rPr sz="2500" spc="-10" dirty="0">
                <a:latin typeface="Verdana"/>
                <a:cs typeface="Verdana"/>
              </a:rPr>
              <a:t>income </a:t>
            </a:r>
            <a:r>
              <a:rPr sz="2500" spc="-5" dirty="0">
                <a:latin typeface="Verdana"/>
                <a:cs typeface="Verdana"/>
              </a:rPr>
              <a:t>in small  quantities while purchasing the</a:t>
            </a:r>
            <a:r>
              <a:rPr sz="2500" spc="-30" dirty="0">
                <a:latin typeface="Verdana"/>
                <a:cs typeface="Verdana"/>
              </a:rPr>
              <a:t> </a:t>
            </a:r>
            <a:r>
              <a:rPr sz="2500" spc="-10" dirty="0">
                <a:latin typeface="Verdana"/>
                <a:cs typeface="Verdana"/>
              </a:rPr>
              <a:t>commodities.</a:t>
            </a:r>
            <a:endParaRPr sz="25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7069" y="836929"/>
            <a:ext cx="5561331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Illustration </a:t>
            </a:r>
            <a:r>
              <a:rPr sz="3600" dirty="0"/>
              <a:t>of the</a:t>
            </a:r>
            <a:r>
              <a:rPr sz="3600" spc="-95" dirty="0"/>
              <a:t> </a:t>
            </a:r>
            <a:r>
              <a:rPr sz="3600" spc="-5" dirty="0"/>
              <a:t>Law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20369" y="1596390"/>
            <a:ext cx="8167370" cy="177800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ts val="2700"/>
              </a:lnSpc>
              <a:spcBef>
                <a:spcPts val="439"/>
              </a:spcBef>
            </a:pPr>
            <a:r>
              <a:rPr sz="2500" spc="-5" dirty="0">
                <a:latin typeface="Verdana"/>
                <a:cs typeface="Verdana"/>
              </a:rPr>
              <a:t>The law of equi-marginal utility </a:t>
            </a:r>
            <a:r>
              <a:rPr sz="2500" dirty="0">
                <a:latin typeface="Verdana"/>
                <a:cs typeface="Verdana"/>
              </a:rPr>
              <a:t>has been </a:t>
            </a:r>
            <a:r>
              <a:rPr sz="2500" spc="-5" dirty="0">
                <a:latin typeface="Verdana"/>
                <a:cs typeface="Verdana"/>
              </a:rPr>
              <a:t>stated </a:t>
            </a:r>
            <a:r>
              <a:rPr sz="2500" spc="5" dirty="0">
                <a:latin typeface="Verdana"/>
                <a:cs typeface="Verdana"/>
              </a:rPr>
              <a:t>by  </a:t>
            </a:r>
            <a:r>
              <a:rPr sz="2500" spc="-5" dirty="0">
                <a:latin typeface="Verdana"/>
                <a:cs typeface="Verdana"/>
              </a:rPr>
              <a:t>Marshall as </a:t>
            </a:r>
            <a:r>
              <a:rPr sz="2500" spc="-10" dirty="0">
                <a:latin typeface="Verdana"/>
                <a:cs typeface="Verdana"/>
              </a:rPr>
              <a:t>follows </a:t>
            </a:r>
            <a:r>
              <a:rPr sz="2500" spc="-5" dirty="0">
                <a:latin typeface="Verdana"/>
                <a:cs typeface="Verdana"/>
              </a:rPr>
              <a:t>“</a:t>
            </a:r>
            <a:r>
              <a:rPr sz="2500" i="1" spc="-5" dirty="0">
                <a:latin typeface="Verdana"/>
                <a:cs typeface="Verdana"/>
              </a:rPr>
              <a:t>If </a:t>
            </a:r>
            <a:r>
              <a:rPr sz="2500" i="1" dirty="0">
                <a:latin typeface="Verdana"/>
                <a:cs typeface="Verdana"/>
              </a:rPr>
              <a:t>a </a:t>
            </a:r>
            <a:r>
              <a:rPr sz="2500" i="1" spc="-5" dirty="0">
                <a:latin typeface="Verdana"/>
                <a:cs typeface="Verdana"/>
              </a:rPr>
              <a:t>person has </a:t>
            </a:r>
            <a:r>
              <a:rPr sz="2500" i="1" dirty="0">
                <a:latin typeface="Verdana"/>
                <a:cs typeface="Verdana"/>
              </a:rPr>
              <a:t>a </a:t>
            </a:r>
            <a:r>
              <a:rPr sz="2500" i="1" spc="-5" dirty="0">
                <a:latin typeface="Verdana"/>
                <a:cs typeface="Verdana"/>
              </a:rPr>
              <a:t>thing </a:t>
            </a:r>
            <a:r>
              <a:rPr sz="2500" i="1" spc="-10" dirty="0">
                <a:latin typeface="Verdana"/>
                <a:cs typeface="Verdana"/>
              </a:rPr>
              <a:t>which  can </a:t>
            </a:r>
            <a:r>
              <a:rPr sz="2500" i="1" dirty="0">
                <a:latin typeface="Verdana"/>
                <a:cs typeface="Verdana"/>
              </a:rPr>
              <a:t>be </a:t>
            </a:r>
            <a:r>
              <a:rPr sz="2500" i="1" spc="-5" dirty="0">
                <a:latin typeface="Verdana"/>
                <a:cs typeface="Verdana"/>
              </a:rPr>
              <a:t>put </a:t>
            </a:r>
            <a:r>
              <a:rPr sz="2500" i="1" dirty="0">
                <a:latin typeface="Verdana"/>
                <a:cs typeface="Verdana"/>
              </a:rPr>
              <a:t>to </a:t>
            </a:r>
            <a:r>
              <a:rPr sz="2500" i="1" spc="-5" dirty="0">
                <a:latin typeface="Verdana"/>
                <a:cs typeface="Verdana"/>
              </a:rPr>
              <a:t>several uses, he will distribute it  among the uses </a:t>
            </a:r>
            <a:r>
              <a:rPr sz="2500" i="1" dirty="0">
                <a:latin typeface="Verdana"/>
                <a:cs typeface="Verdana"/>
              </a:rPr>
              <a:t>in </a:t>
            </a:r>
            <a:r>
              <a:rPr sz="2500" i="1" spc="-10" dirty="0">
                <a:latin typeface="Verdana"/>
                <a:cs typeface="Verdana"/>
              </a:rPr>
              <a:t>such </a:t>
            </a:r>
            <a:r>
              <a:rPr sz="2500" i="1" dirty="0">
                <a:latin typeface="Verdana"/>
                <a:cs typeface="Verdana"/>
              </a:rPr>
              <a:t>a </a:t>
            </a:r>
            <a:r>
              <a:rPr sz="2500" i="1" spc="-5" dirty="0">
                <a:latin typeface="Verdana"/>
                <a:cs typeface="Verdana"/>
              </a:rPr>
              <a:t>way that it </a:t>
            </a:r>
            <a:r>
              <a:rPr sz="2500" i="1" dirty="0">
                <a:latin typeface="Verdana"/>
                <a:cs typeface="Verdana"/>
              </a:rPr>
              <a:t>has </a:t>
            </a:r>
            <a:r>
              <a:rPr sz="2500" i="1" spc="-5" dirty="0">
                <a:latin typeface="Verdana"/>
                <a:cs typeface="Verdana"/>
              </a:rPr>
              <a:t>the  </a:t>
            </a:r>
            <a:r>
              <a:rPr sz="2500" i="1" spc="-10" dirty="0">
                <a:latin typeface="Verdana"/>
                <a:cs typeface="Verdana"/>
              </a:rPr>
              <a:t>same </a:t>
            </a:r>
            <a:r>
              <a:rPr sz="2500" i="1" spc="-5" dirty="0">
                <a:latin typeface="Verdana"/>
                <a:cs typeface="Verdana"/>
              </a:rPr>
              <a:t>marginal utility in</a:t>
            </a:r>
            <a:r>
              <a:rPr sz="2500" i="1" spc="-15" dirty="0">
                <a:latin typeface="Verdana"/>
                <a:cs typeface="Verdana"/>
              </a:rPr>
              <a:t> </a:t>
            </a:r>
            <a:r>
              <a:rPr sz="2500" i="1" spc="-5" dirty="0">
                <a:latin typeface="Verdana"/>
                <a:cs typeface="Verdana"/>
              </a:rPr>
              <a:t>all”.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469" y="3855720"/>
            <a:ext cx="223520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0369" y="3811270"/>
            <a:ext cx="7741920" cy="246253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5080">
              <a:lnSpc>
                <a:spcPct val="89900"/>
              </a:lnSpc>
              <a:spcBef>
                <a:spcPts val="400"/>
              </a:spcBef>
            </a:pPr>
            <a:r>
              <a:rPr sz="2500" i="1" spc="-5" dirty="0">
                <a:latin typeface="Verdana"/>
                <a:cs typeface="Verdana"/>
              </a:rPr>
              <a:t>The law can </a:t>
            </a:r>
            <a:r>
              <a:rPr sz="2500" i="1" dirty="0">
                <a:latin typeface="Verdana"/>
                <a:cs typeface="Verdana"/>
              </a:rPr>
              <a:t>be </a:t>
            </a:r>
            <a:r>
              <a:rPr sz="2500" i="1" spc="-5" dirty="0">
                <a:latin typeface="Verdana"/>
                <a:cs typeface="Verdana"/>
              </a:rPr>
              <a:t>explained with the help </a:t>
            </a:r>
            <a:r>
              <a:rPr sz="2500" i="1" dirty="0">
                <a:latin typeface="Verdana"/>
                <a:cs typeface="Verdana"/>
              </a:rPr>
              <a:t>of a  </a:t>
            </a:r>
            <a:r>
              <a:rPr sz="2500" i="1" spc="-5" dirty="0">
                <a:latin typeface="Verdana"/>
                <a:cs typeface="Verdana"/>
              </a:rPr>
              <a:t>numerical example suppose </a:t>
            </a:r>
            <a:r>
              <a:rPr sz="2500" i="1" dirty="0">
                <a:latin typeface="Verdana"/>
                <a:cs typeface="Verdana"/>
              </a:rPr>
              <a:t>a </a:t>
            </a:r>
            <a:r>
              <a:rPr sz="2500" i="1" spc="-10" dirty="0">
                <a:latin typeface="Verdana"/>
                <a:cs typeface="Verdana"/>
              </a:rPr>
              <a:t>consumer </a:t>
            </a:r>
            <a:r>
              <a:rPr sz="2500" i="1" spc="-5" dirty="0">
                <a:latin typeface="Verdana"/>
                <a:cs typeface="Verdana"/>
              </a:rPr>
              <a:t>has </a:t>
            </a:r>
            <a:r>
              <a:rPr sz="2500" i="1" dirty="0">
                <a:latin typeface="Verdana"/>
                <a:cs typeface="Verdana"/>
              </a:rPr>
              <a:t>Rs  </a:t>
            </a:r>
            <a:r>
              <a:rPr sz="2500" i="1" spc="-10" dirty="0">
                <a:latin typeface="Verdana"/>
                <a:cs typeface="Verdana"/>
              </a:rPr>
              <a:t>5/- </a:t>
            </a:r>
            <a:r>
              <a:rPr sz="2500" i="1" spc="-5" dirty="0">
                <a:latin typeface="Verdana"/>
                <a:cs typeface="Verdana"/>
              </a:rPr>
              <a:t>which he wants </a:t>
            </a:r>
            <a:r>
              <a:rPr sz="2500" i="1" dirty="0">
                <a:latin typeface="Verdana"/>
                <a:cs typeface="Verdana"/>
              </a:rPr>
              <a:t>to </a:t>
            </a:r>
            <a:r>
              <a:rPr sz="2500" i="1" spc="-5" dirty="0">
                <a:latin typeface="Verdana"/>
                <a:cs typeface="Verdana"/>
              </a:rPr>
              <a:t>spend on two types </a:t>
            </a:r>
            <a:r>
              <a:rPr sz="2500" i="1" dirty="0">
                <a:latin typeface="Verdana"/>
                <a:cs typeface="Verdana"/>
              </a:rPr>
              <a:t>of  </a:t>
            </a:r>
            <a:r>
              <a:rPr sz="2500" i="1" spc="-10" dirty="0">
                <a:latin typeface="Verdana"/>
                <a:cs typeface="Verdana"/>
              </a:rPr>
              <a:t>commodities </a:t>
            </a:r>
            <a:r>
              <a:rPr sz="2500" i="1" spc="-5" dirty="0">
                <a:latin typeface="Verdana"/>
                <a:cs typeface="Verdana"/>
              </a:rPr>
              <a:t>namely </a:t>
            </a:r>
            <a:r>
              <a:rPr sz="2500" i="1" dirty="0">
                <a:latin typeface="Verdana"/>
                <a:cs typeface="Verdana"/>
              </a:rPr>
              <a:t>X and Y </a:t>
            </a:r>
            <a:r>
              <a:rPr sz="2500" i="1" spc="-5" dirty="0">
                <a:latin typeface="Verdana"/>
                <a:cs typeface="Verdana"/>
              </a:rPr>
              <a:t>so that </a:t>
            </a:r>
            <a:r>
              <a:rPr sz="2500" i="1" dirty="0">
                <a:latin typeface="Verdana"/>
                <a:cs typeface="Verdana"/>
              </a:rPr>
              <a:t>he </a:t>
            </a:r>
            <a:r>
              <a:rPr sz="2500" i="1" spc="-5" dirty="0">
                <a:latin typeface="Verdana"/>
                <a:cs typeface="Verdana"/>
              </a:rPr>
              <a:t>obtains  </a:t>
            </a:r>
            <a:r>
              <a:rPr sz="2500" i="1" spc="-10" dirty="0">
                <a:latin typeface="Verdana"/>
                <a:cs typeface="Verdana"/>
              </a:rPr>
              <a:t>maximum </a:t>
            </a:r>
            <a:r>
              <a:rPr sz="2500" i="1" spc="-5" dirty="0">
                <a:latin typeface="Verdana"/>
                <a:cs typeface="Verdana"/>
              </a:rPr>
              <a:t>utility. The following table shows the  </a:t>
            </a:r>
            <a:r>
              <a:rPr sz="2500" i="1" spc="-10" dirty="0">
                <a:latin typeface="Verdana"/>
                <a:cs typeface="Verdana"/>
              </a:rPr>
              <a:t>marginal </a:t>
            </a:r>
            <a:r>
              <a:rPr sz="2500" i="1" spc="-5" dirty="0">
                <a:latin typeface="Verdana"/>
                <a:cs typeface="Verdana"/>
              </a:rPr>
              <a:t>utilities </a:t>
            </a:r>
            <a:r>
              <a:rPr sz="2500" i="1" dirty="0">
                <a:latin typeface="Verdana"/>
                <a:cs typeface="Verdana"/>
              </a:rPr>
              <a:t>of </a:t>
            </a:r>
            <a:r>
              <a:rPr sz="2500" i="1" spc="-10" dirty="0">
                <a:latin typeface="Verdana"/>
                <a:cs typeface="Verdana"/>
              </a:rPr>
              <a:t>successive </a:t>
            </a:r>
            <a:r>
              <a:rPr sz="2500" i="1" spc="-5" dirty="0">
                <a:latin typeface="Verdana"/>
                <a:cs typeface="Verdana"/>
              </a:rPr>
              <a:t>rupees </a:t>
            </a:r>
            <a:r>
              <a:rPr sz="2500" i="1" dirty="0">
                <a:latin typeface="Verdana"/>
                <a:cs typeface="Verdana"/>
              </a:rPr>
              <a:t>of </a:t>
            </a:r>
            <a:r>
              <a:rPr sz="2500" i="1" spc="-10" dirty="0">
                <a:latin typeface="Verdana"/>
                <a:cs typeface="Verdana"/>
              </a:rPr>
              <a:t>income  </a:t>
            </a:r>
            <a:r>
              <a:rPr sz="2500" i="1" spc="-5" dirty="0">
                <a:latin typeface="Verdana"/>
                <a:cs typeface="Verdana"/>
              </a:rPr>
              <a:t>when spends on </a:t>
            </a:r>
            <a:r>
              <a:rPr sz="2500" i="1" dirty="0">
                <a:latin typeface="Verdana"/>
                <a:cs typeface="Verdana"/>
              </a:rPr>
              <a:t>X and</a:t>
            </a:r>
            <a:r>
              <a:rPr sz="2500" i="1" spc="-35" dirty="0">
                <a:latin typeface="Verdana"/>
                <a:cs typeface="Verdana"/>
              </a:rPr>
              <a:t> </a:t>
            </a:r>
            <a:r>
              <a:rPr sz="2500" i="1" dirty="0">
                <a:latin typeface="Verdana"/>
                <a:cs typeface="Verdana"/>
              </a:rPr>
              <a:t>Y.</a:t>
            </a:r>
            <a:endParaRPr sz="25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469" y="71119"/>
            <a:ext cx="191770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0369" y="34290"/>
            <a:ext cx="4664075" cy="162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3980">
              <a:lnSpc>
                <a:spcPct val="100000"/>
              </a:lnSpc>
              <a:spcBef>
                <a:spcPts val="100"/>
              </a:spcBef>
            </a:pPr>
            <a:r>
              <a:rPr sz="2100" b="0" spc="-5" dirty="0">
                <a:solidFill>
                  <a:srgbClr val="000000"/>
                </a:solidFill>
                <a:latin typeface="Verdana"/>
                <a:cs typeface="Verdana"/>
              </a:rPr>
              <a:t>Figures </a:t>
            </a:r>
            <a:r>
              <a:rPr sz="2100" b="0" dirty="0">
                <a:solidFill>
                  <a:srgbClr val="000000"/>
                </a:solidFill>
                <a:latin typeface="Verdana"/>
                <a:cs typeface="Verdana"/>
              </a:rPr>
              <a:t>in the </a:t>
            </a:r>
            <a:r>
              <a:rPr sz="2100" b="0" spc="-5" dirty="0">
                <a:solidFill>
                  <a:srgbClr val="000000"/>
                </a:solidFill>
                <a:latin typeface="Verdana"/>
                <a:cs typeface="Verdana"/>
              </a:rPr>
              <a:t>brackets shows as  to </a:t>
            </a:r>
            <a:r>
              <a:rPr sz="2100" b="0" dirty="0">
                <a:solidFill>
                  <a:srgbClr val="000000"/>
                </a:solidFill>
                <a:latin typeface="Verdana"/>
                <a:cs typeface="Verdana"/>
              </a:rPr>
              <a:t>how the </a:t>
            </a:r>
            <a:r>
              <a:rPr sz="2100" b="0" spc="-5" dirty="0">
                <a:solidFill>
                  <a:srgbClr val="000000"/>
                </a:solidFill>
                <a:latin typeface="Verdana"/>
                <a:cs typeface="Verdana"/>
              </a:rPr>
              <a:t>consumer spent </a:t>
            </a:r>
            <a:r>
              <a:rPr sz="2100" b="0" dirty="0">
                <a:solidFill>
                  <a:srgbClr val="000000"/>
                </a:solidFill>
                <a:latin typeface="Verdana"/>
                <a:cs typeface="Verdana"/>
              </a:rPr>
              <a:t>his </a:t>
            </a:r>
            <a:r>
              <a:rPr sz="2100" b="0" spc="-5" dirty="0">
                <a:solidFill>
                  <a:srgbClr val="000000"/>
                </a:solidFill>
                <a:latin typeface="Verdana"/>
                <a:cs typeface="Verdana"/>
              </a:rPr>
              <a:t>Rs  5/- on two types of commodities.  Let </a:t>
            </a:r>
            <a:r>
              <a:rPr sz="2100" b="0" dirty="0">
                <a:solidFill>
                  <a:srgbClr val="000000"/>
                </a:solidFill>
                <a:latin typeface="Verdana"/>
                <a:cs typeface="Verdana"/>
              </a:rPr>
              <a:t>us </a:t>
            </a:r>
            <a:r>
              <a:rPr sz="2100" b="0" spc="-5" dirty="0">
                <a:solidFill>
                  <a:srgbClr val="000000"/>
                </a:solidFill>
                <a:latin typeface="Verdana"/>
                <a:cs typeface="Verdana"/>
              </a:rPr>
              <a:t>assume that </a:t>
            </a:r>
            <a:r>
              <a:rPr sz="2100" b="0" dirty="0">
                <a:solidFill>
                  <a:srgbClr val="000000"/>
                </a:solidFill>
                <a:latin typeface="Verdana"/>
                <a:cs typeface="Verdana"/>
              </a:rPr>
              <a:t>the </a:t>
            </a:r>
            <a:r>
              <a:rPr sz="2100" b="0" spc="-5" dirty="0">
                <a:solidFill>
                  <a:srgbClr val="000000"/>
                </a:solidFill>
                <a:latin typeface="Verdana"/>
                <a:cs typeface="Verdana"/>
              </a:rPr>
              <a:t>price of  each commodity </a:t>
            </a:r>
            <a:r>
              <a:rPr sz="2100" b="0" dirty="0">
                <a:solidFill>
                  <a:srgbClr val="000000"/>
                </a:solidFill>
                <a:latin typeface="Verdana"/>
                <a:cs typeface="Verdana"/>
              </a:rPr>
              <a:t>is </a:t>
            </a:r>
            <a:r>
              <a:rPr sz="2100" b="0" spc="-5" dirty="0">
                <a:solidFill>
                  <a:srgbClr val="000000"/>
                </a:solidFill>
                <a:latin typeface="Verdana"/>
                <a:cs typeface="Verdana"/>
              </a:rPr>
              <a:t>one rupee.</a:t>
            </a:r>
            <a:r>
              <a:rPr sz="2100" b="0" spc="-1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100" b="0" dirty="0">
                <a:solidFill>
                  <a:srgbClr val="000000"/>
                </a:solidFill>
                <a:latin typeface="Verdana"/>
                <a:cs typeface="Verdana"/>
              </a:rPr>
              <a:t>The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0369" y="1634490"/>
            <a:ext cx="4691380" cy="5146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latin typeface="Verdana"/>
                <a:cs typeface="Verdana"/>
              </a:rPr>
              <a:t>consumer starts spending </a:t>
            </a:r>
            <a:r>
              <a:rPr sz="2100" dirty="0">
                <a:latin typeface="Verdana"/>
                <a:cs typeface="Verdana"/>
              </a:rPr>
              <a:t>his first  </a:t>
            </a:r>
            <a:r>
              <a:rPr sz="2100" spc="-5" dirty="0">
                <a:latin typeface="Verdana"/>
                <a:cs typeface="Verdana"/>
              </a:rPr>
              <a:t>rupee on </a:t>
            </a:r>
            <a:r>
              <a:rPr sz="2100" dirty="0">
                <a:latin typeface="Verdana"/>
                <a:cs typeface="Verdana"/>
              </a:rPr>
              <a:t>X </a:t>
            </a:r>
            <a:r>
              <a:rPr sz="2100" spc="-5" dirty="0">
                <a:latin typeface="Verdana"/>
                <a:cs typeface="Verdana"/>
              </a:rPr>
              <a:t>because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highest  marginal utility on </a:t>
            </a:r>
            <a:r>
              <a:rPr sz="2100" dirty="0">
                <a:latin typeface="Verdana"/>
                <a:cs typeface="Verdana"/>
              </a:rPr>
              <a:t>X is 10 </a:t>
            </a:r>
            <a:r>
              <a:rPr sz="2100" spc="-5" dirty="0">
                <a:latin typeface="Verdana"/>
                <a:cs typeface="Verdana"/>
              </a:rPr>
              <a:t>utils. </a:t>
            </a:r>
            <a:r>
              <a:rPr sz="2100" dirty="0">
                <a:latin typeface="Verdana"/>
                <a:cs typeface="Verdana"/>
              </a:rPr>
              <a:t>In  the </a:t>
            </a:r>
            <a:r>
              <a:rPr sz="2100" spc="-5" dirty="0">
                <a:latin typeface="Verdana"/>
                <a:cs typeface="Verdana"/>
              </a:rPr>
              <a:t>same way </a:t>
            </a:r>
            <a:r>
              <a:rPr sz="2100" dirty="0">
                <a:latin typeface="Verdana"/>
                <a:cs typeface="Verdana"/>
              </a:rPr>
              <a:t>he </a:t>
            </a:r>
            <a:r>
              <a:rPr sz="2100" spc="-5" dirty="0">
                <a:latin typeface="Verdana"/>
                <a:cs typeface="Verdana"/>
              </a:rPr>
              <a:t>spends </a:t>
            </a:r>
            <a:r>
              <a:rPr sz="2100" dirty="0">
                <a:latin typeface="Verdana"/>
                <a:cs typeface="Verdana"/>
              </a:rPr>
              <a:t>his </a:t>
            </a:r>
            <a:r>
              <a:rPr sz="2100" spc="-5" dirty="0">
                <a:latin typeface="Verdana"/>
                <a:cs typeface="Verdana"/>
              </a:rPr>
              <a:t>2nd,  3rd, 4th and 5th rupee </a:t>
            </a:r>
            <a:r>
              <a:rPr sz="2100" dirty="0">
                <a:latin typeface="Verdana"/>
                <a:cs typeface="Verdana"/>
              </a:rPr>
              <a:t>on the  </a:t>
            </a:r>
            <a:r>
              <a:rPr sz="2100" spc="-5" dirty="0">
                <a:latin typeface="Verdana"/>
                <a:cs typeface="Verdana"/>
              </a:rPr>
              <a:t>commodities which gives highest  utility. </a:t>
            </a:r>
            <a:r>
              <a:rPr sz="2100" dirty="0">
                <a:latin typeface="Verdana"/>
                <a:cs typeface="Verdana"/>
              </a:rPr>
              <a:t>Thus the </a:t>
            </a:r>
            <a:r>
              <a:rPr sz="2100" spc="-5" dirty="0">
                <a:latin typeface="Verdana"/>
                <a:cs typeface="Verdana"/>
              </a:rPr>
              <a:t>total utility obtain  from </a:t>
            </a:r>
            <a:r>
              <a:rPr sz="2100" dirty="0">
                <a:latin typeface="Verdana"/>
                <a:cs typeface="Verdana"/>
              </a:rPr>
              <a:t>X </a:t>
            </a:r>
            <a:r>
              <a:rPr sz="2100" spc="-5" dirty="0">
                <a:latin typeface="Verdana"/>
                <a:cs typeface="Verdana"/>
              </a:rPr>
              <a:t>and </a:t>
            </a:r>
            <a:r>
              <a:rPr sz="2100" dirty="0">
                <a:latin typeface="Verdana"/>
                <a:cs typeface="Verdana"/>
              </a:rPr>
              <a:t>Y </a:t>
            </a:r>
            <a:r>
              <a:rPr sz="2100" spc="-5" dirty="0">
                <a:latin typeface="Verdana"/>
                <a:cs typeface="Verdana"/>
              </a:rPr>
              <a:t>will </a:t>
            </a:r>
            <a:r>
              <a:rPr sz="2100" dirty="0">
                <a:latin typeface="Verdana"/>
                <a:cs typeface="Verdana"/>
              </a:rPr>
              <a:t>be </a:t>
            </a:r>
            <a:r>
              <a:rPr sz="2100" spc="-5" dirty="0">
                <a:latin typeface="Verdana"/>
                <a:cs typeface="Verdana"/>
              </a:rPr>
              <a:t>38, i.e. </a:t>
            </a:r>
            <a:r>
              <a:rPr sz="2100" dirty="0">
                <a:latin typeface="Verdana"/>
                <a:cs typeface="Verdana"/>
              </a:rPr>
              <a:t>from  X </a:t>
            </a:r>
            <a:r>
              <a:rPr sz="2100" spc="-10" dirty="0">
                <a:latin typeface="Verdana"/>
                <a:cs typeface="Verdana"/>
              </a:rPr>
              <a:t>(10+8+6=24) </a:t>
            </a:r>
            <a:r>
              <a:rPr sz="2100" spc="-5" dirty="0">
                <a:latin typeface="Verdana"/>
                <a:cs typeface="Verdana"/>
              </a:rPr>
              <a:t>and from </a:t>
            </a:r>
            <a:r>
              <a:rPr sz="2100" dirty="0">
                <a:latin typeface="Verdana"/>
                <a:cs typeface="Verdana"/>
              </a:rPr>
              <a:t>Y  </a:t>
            </a:r>
            <a:r>
              <a:rPr sz="2100" spc="-10" dirty="0">
                <a:latin typeface="Verdana"/>
                <a:cs typeface="Verdana"/>
              </a:rPr>
              <a:t>(8+6=14). </a:t>
            </a:r>
            <a:r>
              <a:rPr sz="2100" spc="-5" dirty="0">
                <a:latin typeface="Verdana"/>
                <a:cs typeface="Verdana"/>
              </a:rPr>
              <a:t>In this way </a:t>
            </a:r>
            <a:r>
              <a:rPr sz="2100" dirty="0">
                <a:latin typeface="Verdana"/>
                <a:cs typeface="Verdana"/>
              </a:rPr>
              <a:t>the  </a:t>
            </a:r>
            <a:r>
              <a:rPr sz="2100" spc="-5" dirty="0">
                <a:latin typeface="Verdana"/>
                <a:cs typeface="Verdana"/>
              </a:rPr>
              <a:t>consumer spends </a:t>
            </a:r>
            <a:r>
              <a:rPr sz="2100" dirty="0">
                <a:latin typeface="Verdana"/>
                <a:cs typeface="Verdana"/>
              </a:rPr>
              <a:t>his </a:t>
            </a:r>
            <a:r>
              <a:rPr sz="2100" spc="-5" dirty="0">
                <a:latin typeface="Verdana"/>
                <a:cs typeface="Verdana"/>
              </a:rPr>
              <a:t>entire  income on </a:t>
            </a:r>
            <a:r>
              <a:rPr sz="2100" dirty="0">
                <a:latin typeface="Verdana"/>
                <a:cs typeface="Verdana"/>
              </a:rPr>
              <a:t>X </a:t>
            </a:r>
            <a:r>
              <a:rPr sz="2100" spc="-5" dirty="0">
                <a:latin typeface="Verdana"/>
                <a:cs typeface="Verdana"/>
              </a:rPr>
              <a:t>and </a:t>
            </a:r>
            <a:r>
              <a:rPr sz="2100" dirty="0">
                <a:latin typeface="Verdana"/>
                <a:cs typeface="Verdana"/>
              </a:rPr>
              <a:t>Y </a:t>
            </a:r>
            <a:r>
              <a:rPr sz="2100" spc="-5" dirty="0">
                <a:latin typeface="Verdana"/>
                <a:cs typeface="Verdana"/>
              </a:rPr>
              <a:t>in </a:t>
            </a:r>
            <a:r>
              <a:rPr sz="2100" dirty="0">
                <a:latin typeface="Verdana"/>
                <a:cs typeface="Verdana"/>
              </a:rPr>
              <a:t>such </a:t>
            </a:r>
            <a:r>
              <a:rPr sz="2100" spc="-5" dirty="0">
                <a:latin typeface="Verdana"/>
                <a:cs typeface="Verdana"/>
              </a:rPr>
              <a:t>way  that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last rupee spent on </a:t>
            </a:r>
            <a:r>
              <a:rPr sz="2100" dirty="0">
                <a:latin typeface="Verdana"/>
                <a:cs typeface="Verdana"/>
              </a:rPr>
              <a:t>X and  Y </a:t>
            </a:r>
            <a:r>
              <a:rPr sz="2100" spc="-5" dirty="0">
                <a:latin typeface="Verdana"/>
                <a:cs typeface="Verdana"/>
              </a:rPr>
              <a:t>gives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same marginal utility.  </a:t>
            </a:r>
            <a:r>
              <a:rPr sz="2100" dirty="0">
                <a:latin typeface="Verdana"/>
                <a:cs typeface="Verdana"/>
              </a:rPr>
              <a:t>Thus the </a:t>
            </a:r>
            <a:r>
              <a:rPr sz="2100" spc="-5" dirty="0">
                <a:latin typeface="Verdana"/>
                <a:cs typeface="Verdana"/>
              </a:rPr>
              <a:t>consumer gets maximum  satisfaction</a:t>
            </a:r>
            <a:endParaRPr sz="21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548403" y="0"/>
            <a:ext cx="3609975" cy="6886575"/>
            <a:chOff x="5548403" y="0"/>
            <a:chExt cx="3609975" cy="6886575"/>
          </a:xfrm>
        </p:grpSpPr>
        <p:sp>
          <p:nvSpPr>
            <p:cNvPr id="6" name="object 6"/>
            <p:cNvSpPr/>
            <p:nvPr/>
          </p:nvSpPr>
          <p:spPr>
            <a:xfrm>
              <a:off x="5562599" y="0"/>
              <a:ext cx="3581400" cy="0"/>
            </a:xfrm>
            <a:custGeom>
              <a:avLst/>
              <a:gdLst/>
              <a:ahLst/>
              <a:cxnLst/>
              <a:rect l="l" t="t" r="r" b="b"/>
              <a:pathLst>
                <a:path w="3581400">
                  <a:moveTo>
                    <a:pt x="0" y="0"/>
                  </a:moveTo>
                  <a:lnTo>
                    <a:pt x="3581400" y="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562599" y="981709"/>
              <a:ext cx="3581400" cy="0"/>
            </a:xfrm>
            <a:custGeom>
              <a:avLst/>
              <a:gdLst/>
              <a:ahLst/>
              <a:cxnLst/>
              <a:rect l="l" t="t" r="r" b="b"/>
              <a:pathLst>
                <a:path w="3581400">
                  <a:moveTo>
                    <a:pt x="0" y="0"/>
                  </a:moveTo>
                  <a:lnTo>
                    <a:pt x="3581400" y="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562599" y="0"/>
              <a:ext cx="3581400" cy="6858000"/>
            </a:xfrm>
            <a:custGeom>
              <a:avLst/>
              <a:gdLst/>
              <a:ahLst/>
              <a:cxnLst/>
              <a:rect l="l" t="t" r="r" b="b"/>
              <a:pathLst>
                <a:path w="3581400" h="6858000">
                  <a:moveTo>
                    <a:pt x="0" y="6858000"/>
                  </a:moveTo>
                  <a:lnTo>
                    <a:pt x="3581400" y="6858000"/>
                  </a:lnTo>
                </a:path>
                <a:path w="3581400" h="685800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639559" y="0"/>
              <a:ext cx="1252220" cy="6858000"/>
            </a:xfrm>
            <a:custGeom>
              <a:avLst/>
              <a:gdLst/>
              <a:ahLst/>
              <a:cxnLst/>
              <a:rect l="l" t="t" r="r" b="b"/>
              <a:pathLst>
                <a:path w="1252220" h="6858000">
                  <a:moveTo>
                    <a:pt x="0" y="0"/>
                  </a:moveTo>
                  <a:lnTo>
                    <a:pt x="0" y="6858000"/>
                  </a:lnTo>
                </a:path>
                <a:path w="1252220" h="6858000">
                  <a:moveTo>
                    <a:pt x="1252220" y="0"/>
                  </a:moveTo>
                  <a:lnTo>
                    <a:pt x="1252220" y="685800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44000" y="0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h="685800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562600" y="0"/>
          <a:ext cx="3581399" cy="68579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6960"/>
                <a:gridCol w="1252219"/>
                <a:gridCol w="1252220"/>
              </a:tblGrid>
              <a:tr h="98171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spc="-5" dirty="0">
                          <a:latin typeface="Verdana"/>
                          <a:cs typeface="Verdana"/>
                        </a:rPr>
                        <a:t>Units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spc="-10" dirty="0">
                          <a:latin typeface="Verdana"/>
                          <a:cs typeface="Verdana"/>
                        </a:rPr>
                        <a:t>Mux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spc="-5" dirty="0">
                          <a:latin typeface="Verdana"/>
                          <a:cs typeface="Verdana"/>
                        </a:rPr>
                        <a:t>Muy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/>
                </a:tc>
              </a:tr>
              <a:tr h="54228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1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spc="-10" dirty="0">
                          <a:latin typeface="Verdana"/>
                          <a:cs typeface="Verdana"/>
                        </a:rPr>
                        <a:t>10(1)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8</a:t>
                      </a:r>
                      <a:r>
                        <a:rPr sz="25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500" spc="-10" dirty="0">
                          <a:latin typeface="Verdana"/>
                          <a:cs typeface="Verdana"/>
                        </a:rPr>
                        <a:t>(2)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/>
                </a:tc>
              </a:tr>
              <a:tr h="4330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8170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2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8</a:t>
                      </a:r>
                      <a:r>
                        <a:rPr sz="25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500" spc="-10" dirty="0">
                          <a:latin typeface="Verdana"/>
                          <a:cs typeface="Verdana"/>
                        </a:rPr>
                        <a:t>(3)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6</a:t>
                      </a:r>
                      <a:r>
                        <a:rPr sz="25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500" spc="-10" dirty="0">
                          <a:latin typeface="Verdana"/>
                          <a:cs typeface="Verdana"/>
                        </a:rPr>
                        <a:t>(4)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917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3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6</a:t>
                      </a:r>
                      <a:r>
                        <a:rPr sz="25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500" spc="-10" dirty="0">
                          <a:latin typeface="Verdana"/>
                          <a:cs typeface="Verdana"/>
                        </a:rPr>
                        <a:t>(5)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4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8171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4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4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2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662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5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2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0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8171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spc="-10" dirty="0">
                          <a:latin typeface="Verdana"/>
                          <a:cs typeface="Verdana"/>
                        </a:rPr>
                        <a:t>Total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spc="-5" dirty="0">
                          <a:latin typeface="Verdana"/>
                          <a:cs typeface="Verdana"/>
                        </a:rPr>
                        <a:t>30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20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270" y="833119"/>
            <a:ext cx="191770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1" y="533400"/>
            <a:ext cx="4375784" cy="982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latin typeface="Verdana"/>
                <a:cs typeface="Verdana"/>
              </a:rPr>
              <a:t>Money expenditure and  quantity </a:t>
            </a:r>
            <a:r>
              <a:rPr sz="2100" dirty="0">
                <a:latin typeface="Verdana"/>
                <a:cs typeface="Verdana"/>
              </a:rPr>
              <a:t>of </a:t>
            </a:r>
            <a:r>
              <a:rPr sz="2100" spc="-5" dirty="0">
                <a:latin typeface="Verdana"/>
                <a:cs typeface="Verdana"/>
              </a:rPr>
              <a:t>demand </a:t>
            </a:r>
            <a:r>
              <a:rPr sz="2100" dirty="0">
                <a:latin typeface="Verdana"/>
                <a:cs typeface="Verdana"/>
              </a:rPr>
              <a:t>is </a:t>
            </a:r>
            <a:r>
              <a:rPr sz="2100" spc="-5" dirty="0">
                <a:latin typeface="Verdana"/>
                <a:cs typeface="Verdana"/>
              </a:rPr>
              <a:t>shown </a:t>
            </a:r>
            <a:r>
              <a:rPr sz="2100" spc="-10" dirty="0">
                <a:latin typeface="Verdana"/>
                <a:cs typeface="Verdana"/>
              </a:rPr>
              <a:t>on  </a:t>
            </a:r>
            <a:r>
              <a:rPr sz="2100" dirty="0">
                <a:latin typeface="Verdana"/>
                <a:cs typeface="Verdana"/>
              </a:rPr>
              <a:t>X </a:t>
            </a:r>
            <a:r>
              <a:rPr sz="2100" spc="-5" dirty="0">
                <a:latin typeface="Verdana"/>
                <a:cs typeface="Verdana"/>
              </a:rPr>
              <a:t>axis </a:t>
            </a:r>
            <a:r>
              <a:rPr sz="2100" dirty="0">
                <a:latin typeface="Verdana"/>
                <a:cs typeface="Verdana"/>
              </a:rPr>
              <a:t>and the </a:t>
            </a:r>
            <a:r>
              <a:rPr sz="2100" spc="-5" dirty="0">
                <a:latin typeface="Verdana"/>
                <a:cs typeface="Verdana"/>
              </a:rPr>
              <a:t>marginal</a:t>
            </a:r>
            <a:r>
              <a:rPr sz="2100" spc="-20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utility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228600" y="1600200"/>
            <a:ext cx="4876800" cy="3757439"/>
          </a:xfrm>
          <a:prstGeom prst="rect">
            <a:avLst/>
          </a:prstGeom>
        </p:spPr>
        <p:txBody>
          <a:bodyPr vert="horz" wrap="square" lIns="0" tIns="12700" rIns="0" bIns="0" rtlCol="0" anchor="ctr" anchorCtr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 pitchFamily="34" charset="0"/>
                <a:cs typeface="Arial" pitchFamily="34" charset="0"/>
              </a:rPr>
              <a:t>derived </a:t>
            </a:r>
            <a:r>
              <a:rPr sz="2400" dirty="0">
                <a:latin typeface="Arial" pitchFamily="34" charset="0"/>
                <a:cs typeface="Arial" pitchFamily="34" charset="0"/>
              </a:rPr>
              <a:t>from the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commodities </a:t>
            </a:r>
            <a:r>
              <a:rPr sz="2400" dirty="0">
                <a:latin typeface="Arial" pitchFamily="34" charset="0"/>
                <a:cs typeface="Arial" pitchFamily="34" charset="0"/>
              </a:rPr>
              <a:t>X 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and </a:t>
            </a:r>
            <a:r>
              <a:rPr sz="2400" dirty="0">
                <a:latin typeface="Arial" pitchFamily="34" charset="0"/>
                <a:cs typeface="Arial" pitchFamily="34" charset="0"/>
              </a:rPr>
              <a:t>Y is shown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on </a:t>
            </a:r>
            <a:r>
              <a:rPr sz="2400" dirty="0">
                <a:latin typeface="Arial" pitchFamily="34" charset="0"/>
                <a:cs typeface="Arial" pitchFamily="34" charset="0"/>
              </a:rPr>
              <a:t>Y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 axis.</a:t>
            </a:r>
          </a:p>
          <a:p>
            <a:pPr marL="12700" marR="22225" algn="just">
              <a:lnSpc>
                <a:spcPct val="100000"/>
              </a:lnSpc>
            </a:pPr>
            <a:r>
              <a:rPr sz="2400" spc="-5" dirty="0">
                <a:latin typeface="Arial" pitchFamily="34" charset="0"/>
                <a:cs typeface="Arial" pitchFamily="34" charset="0"/>
              </a:rPr>
              <a:t>Marginal utility </a:t>
            </a:r>
            <a:r>
              <a:rPr sz="2400" dirty="0">
                <a:latin typeface="Arial" pitchFamily="34" charset="0"/>
                <a:cs typeface="Arial" pitchFamily="34" charset="0"/>
              </a:rPr>
              <a:t>of X is shown by  the curve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MUx, </a:t>
            </a:r>
            <a:r>
              <a:rPr sz="2400" dirty="0">
                <a:latin typeface="Arial" pitchFamily="34" charset="0"/>
                <a:cs typeface="Arial" pitchFamily="34" charset="0"/>
              </a:rPr>
              <a:t>and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marginal  utility </a:t>
            </a:r>
            <a:r>
              <a:rPr sz="2400" dirty="0">
                <a:latin typeface="Arial" pitchFamily="34" charset="0"/>
                <a:cs typeface="Arial" pitchFamily="34" charset="0"/>
              </a:rPr>
              <a:t>of Y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is shown </a:t>
            </a:r>
            <a:r>
              <a:rPr sz="2400" dirty="0">
                <a:latin typeface="Arial" pitchFamily="34" charset="0"/>
                <a:cs typeface="Arial" pitchFamily="34" charset="0"/>
              </a:rPr>
              <a:t>by the  curve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MUy. Marginal utilities of  both </a:t>
            </a:r>
            <a:r>
              <a:rPr sz="2400" dirty="0">
                <a:latin typeface="Arial" pitchFamily="34" charset="0"/>
                <a:cs typeface="Arial" pitchFamily="34" charset="0"/>
              </a:rPr>
              <a:t>the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commodities </a:t>
            </a:r>
            <a:r>
              <a:rPr sz="2400" dirty="0">
                <a:latin typeface="Arial" pitchFamily="34" charset="0"/>
                <a:cs typeface="Arial" pitchFamily="34" charset="0"/>
              </a:rPr>
              <a:t>are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equal  at </a:t>
            </a:r>
            <a:r>
              <a:rPr sz="2400" dirty="0">
                <a:latin typeface="Arial" pitchFamily="34" charset="0"/>
                <a:cs typeface="Arial" pitchFamily="34" charset="0"/>
              </a:rPr>
              <a:t>6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utils. </a:t>
            </a:r>
            <a:r>
              <a:rPr sz="2400" dirty="0">
                <a:latin typeface="Arial" pitchFamily="34" charset="0"/>
                <a:cs typeface="Arial" pitchFamily="34" charset="0"/>
              </a:rPr>
              <a:t>The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consumer </a:t>
            </a:r>
            <a:r>
              <a:rPr sz="2400" dirty="0">
                <a:latin typeface="Arial" pitchFamily="34" charset="0"/>
                <a:cs typeface="Arial" pitchFamily="34" charset="0"/>
              </a:rPr>
              <a:t>is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in  equilibrium </a:t>
            </a:r>
            <a:r>
              <a:rPr sz="2400" dirty="0">
                <a:latin typeface="Arial" pitchFamily="34" charset="0"/>
                <a:cs typeface="Arial" pitchFamily="34" charset="0"/>
              </a:rPr>
              <a:t>by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purchasing </a:t>
            </a:r>
            <a:r>
              <a:rPr sz="2400" dirty="0">
                <a:latin typeface="Arial" pitchFamily="34" charset="0"/>
                <a:cs typeface="Arial" pitchFamily="34" charset="0"/>
              </a:rPr>
              <a:t>the 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combination of </a:t>
            </a:r>
            <a:r>
              <a:rPr sz="2400" dirty="0">
                <a:latin typeface="Arial" pitchFamily="34" charset="0"/>
                <a:cs typeface="Arial" pitchFamily="34" charset="0"/>
              </a:rPr>
              <a:t>3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units of </a:t>
            </a:r>
            <a:r>
              <a:rPr sz="2400" dirty="0">
                <a:latin typeface="Arial" pitchFamily="34" charset="0"/>
                <a:cs typeface="Arial" pitchFamily="34" charset="0"/>
              </a:rPr>
              <a:t>X</a:t>
            </a:r>
            <a:r>
              <a:rPr sz="2400" spc="15" dirty="0">
                <a:latin typeface="Arial" pitchFamily="34" charset="0"/>
                <a:cs typeface="Arial" pitchFamily="34" charset="0"/>
              </a:rPr>
              <a:t> </a:t>
            </a:r>
            <a:r>
              <a:rPr sz="2400" spc="-5" dirty="0">
                <a:latin typeface="Arial" pitchFamily="34" charset="0"/>
                <a:cs typeface="Arial" pitchFamily="34" charset="0"/>
              </a:rPr>
              <a:t>and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6226809" y="467359"/>
            <a:ext cx="1888489" cy="4387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700" spc="-610" dirty="0">
                <a:solidFill>
                  <a:srgbClr val="000000"/>
                </a:solidFill>
              </a:rPr>
              <a:t>Equi-Marginal</a:t>
            </a:r>
            <a:r>
              <a:rPr sz="2700" spc="-520" dirty="0">
                <a:solidFill>
                  <a:srgbClr val="000000"/>
                </a:solidFill>
              </a:rPr>
              <a:t> </a:t>
            </a:r>
            <a:r>
              <a:rPr sz="2700" spc="-465" dirty="0">
                <a:solidFill>
                  <a:srgbClr val="000000"/>
                </a:solidFill>
              </a:rPr>
              <a:t>Utility</a:t>
            </a:r>
            <a:endParaRPr sz="2700"/>
          </a:p>
        </p:txBody>
      </p:sp>
      <p:sp>
        <p:nvSpPr>
          <p:cNvPr id="5" name="object 5"/>
          <p:cNvSpPr txBox="1"/>
          <p:nvPr/>
        </p:nvSpPr>
        <p:spPr>
          <a:xfrm>
            <a:off x="914399" y="5410200"/>
            <a:ext cx="3775073" cy="982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Verdana"/>
                <a:cs typeface="Verdana"/>
              </a:rPr>
              <a:t>2 units </a:t>
            </a:r>
            <a:r>
              <a:rPr sz="2100" spc="-5" dirty="0">
                <a:latin typeface="Verdana"/>
                <a:cs typeface="Verdana"/>
              </a:rPr>
              <a:t>of </a:t>
            </a:r>
            <a:r>
              <a:rPr sz="2100" dirty="0">
                <a:latin typeface="Verdana"/>
                <a:cs typeface="Verdana"/>
              </a:rPr>
              <a:t>Y </a:t>
            </a:r>
            <a:r>
              <a:rPr sz="2100" spc="-5" dirty="0">
                <a:latin typeface="Verdana"/>
                <a:cs typeface="Verdana"/>
              </a:rPr>
              <a:t>as </a:t>
            </a:r>
            <a:r>
              <a:rPr sz="2100" dirty="0">
                <a:latin typeface="Verdana"/>
                <a:cs typeface="Verdana"/>
              </a:rPr>
              <a:t>he </a:t>
            </a:r>
            <a:r>
              <a:rPr sz="2100" spc="-5" dirty="0">
                <a:latin typeface="Verdana"/>
                <a:cs typeface="Verdana"/>
              </a:rPr>
              <a:t>obtains </a:t>
            </a:r>
            <a:r>
              <a:rPr sz="2100" dirty="0">
                <a:latin typeface="Verdana"/>
                <a:cs typeface="Verdana"/>
              </a:rPr>
              <a:t>the  </a:t>
            </a:r>
            <a:r>
              <a:rPr sz="2100" spc="-5" dirty="0">
                <a:latin typeface="Verdana"/>
                <a:cs typeface="Verdana"/>
              </a:rPr>
              <a:t>maximum total utility at that  purchase.</a:t>
            </a:r>
            <a:endParaRPr sz="2100">
              <a:latin typeface="Verdana"/>
              <a:cs typeface="Verdan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792470" y="1463039"/>
            <a:ext cx="3237230" cy="3427729"/>
            <a:chOff x="5792470" y="1463039"/>
            <a:chExt cx="3237230" cy="3427729"/>
          </a:xfrm>
        </p:grpSpPr>
        <p:sp>
          <p:nvSpPr>
            <p:cNvPr id="7" name="object 7"/>
            <p:cNvSpPr/>
            <p:nvPr/>
          </p:nvSpPr>
          <p:spPr>
            <a:xfrm>
              <a:off x="5840730" y="1470659"/>
              <a:ext cx="3181350" cy="2783840"/>
            </a:xfrm>
            <a:custGeom>
              <a:avLst/>
              <a:gdLst/>
              <a:ahLst/>
              <a:cxnLst/>
              <a:rect l="l" t="t" r="r" b="b"/>
              <a:pathLst>
                <a:path w="3181350" h="2783840">
                  <a:moveTo>
                    <a:pt x="0" y="0"/>
                  </a:moveTo>
                  <a:lnTo>
                    <a:pt x="3181350" y="0"/>
                  </a:lnTo>
                </a:path>
                <a:path w="3181350" h="2783840">
                  <a:moveTo>
                    <a:pt x="0" y="2783840"/>
                  </a:moveTo>
                  <a:lnTo>
                    <a:pt x="3181350" y="2783840"/>
                  </a:lnTo>
                </a:path>
                <a:path w="3181350" h="2783840">
                  <a:moveTo>
                    <a:pt x="0" y="2230120"/>
                  </a:moveTo>
                  <a:lnTo>
                    <a:pt x="3181350" y="2230120"/>
                  </a:lnTo>
                </a:path>
                <a:path w="3181350" h="2783840">
                  <a:moveTo>
                    <a:pt x="0" y="1676400"/>
                  </a:moveTo>
                  <a:lnTo>
                    <a:pt x="3181350" y="1676400"/>
                  </a:lnTo>
                </a:path>
                <a:path w="3181350" h="2783840">
                  <a:moveTo>
                    <a:pt x="0" y="1107439"/>
                  </a:moveTo>
                  <a:lnTo>
                    <a:pt x="3181350" y="1107439"/>
                  </a:lnTo>
                </a:path>
                <a:path w="3181350" h="2783840">
                  <a:moveTo>
                    <a:pt x="0" y="553719"/>
                  </a:moveTo>
                  <a:lnTo>
                    <a:pt x="3181350" y="553719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800090" y="1470659"/>
              <a:ext cx="3221990" cy="3412490"/>
            </a:xfrm>
            <a:custGeom>
              <a:avLst/>
              <a:gdLst/>
              <a:ahLst/>
              <a:cxnLst/>
              <a:rect l="l" t="t" r="r" b="b"/>
              <a:pathLst>
                <a:path w="3221990" h="3412490">
                  <a:moveTo>
                    <a:pt x="40639" y="0"/>
                  </a:moveTo>
                  <a:lnTo>
                    <a:pt x="40639" y="3337559"/>
                  </a:lnTo>
                </a:path>
                <a:path w="3221990" h="3412490">
                  <a:moveTo>
                    <a:pt x="0" y="3337559"/>
                  </a:moveTo>
                  <a:lnTo>
                    <a:pt x="40639" y="3337559"/>
                  </a:lnTo>
                </a:path>
                <a:path w="3221990" h="3412490">
                  <a:moveTo>
                    <a:pt x="0" y="2783840"/>
                  </a:moveTo>
                  <a:lnTo>
                    <a:pt x="40639" y="2783840"/>
                  </a:lnTo>
                </a:path>
                <a:path w="3221990" h="3412490">
                  <a:moveTo>
                    <a:pt x="0" y="2230120"/>
                  </a:moveTo>
                  <a:lnTo>
                    <a:pt x="40639" y="2230120"/>
                  </a:lnTo>
                </a:path>
                <a:path w="3221990" h="3412490">
                  <a:moveTo>
                    <a:pt x="0" y="1676400"/>
                  </a:moveTo>
                  <a:lnTo>
                    <a:pt x="40639" y="1676400"/>
                  </a:lnTo>
                </a:path>
                <a:path w="3221990" h="3412490">
                  <a:moveTo>
                    <a:pt x="0" y="1107439"/>
                  </a:moveTo>
                  <a:lnTo>
                    <a:pt x="40639" y="1107439"/>
                  </a:lnTo>
                </a:path>
                <a:path w="3221990" h="3412490">
                  <a:moveTo>
                    <a:pt x="0" y="553719"/>
                  </a:moveTo>
                  <a:lnTo>
                    <a:pt x="40639" y="553719"/>
                  </a:lnTo>
                </a:path>
                <a:path w="3221990" h="3412490">
                  <a:moveTo>
                    <a:pt x="0" y="0"/>
                  </a:moveTo>
                  <a:lnTo>
                    <a:pt x="40639" y="0"/>
                  </a:lnTo>
                </a:path>
                <a:path w="3221990" h="3412490">
                  <a:moveTo>
                    <a:pt x="40639" y="3337559"/>
                  </a:moveTo>
                  <a:lnTo>
                    <a:pt x="3221990" y="3337559"/>
                  </a:lnTo>
                </a:path>
                <a:path w="3221990" h="3412490">
                  <a:moveTo>
                    <a:pt x="40639" y="3412490"/>
                  </a:moveTo>
                  <a:lnTo>
                    <a:pt x="40639" y="3337559"/>
                  </a:lnTo>
                </a:path>
                <a:path w="3221990" h="3412490">
                  <a:moveTo>
                    <a:pt x="675639" y="3412490"/>
                  </a:moveTo>
                  <a:lnTo>
                    <a:pt x="675639" y="3337559"/>
                  </a:lnTo>
                </a:path>
                <a:path w="3221990" h="3412490">
                  <a:moveTo>
                    <a:pt x="1309369" y="3412490"/>
                  </a:moveTo>
                  <a:lnTo>
                    <a:pt x="1309369" y="3337559"/>
                  </a:lnTo>
                </a:path>
                <a:path w="3221990" h="3412490">
                  <a:moveTo>
                    <a:pt x="1953260" y="3412490"/>
                  </a:moveTo>
                  <a:lnTo>
                    <a:pt x="1953260" y="3337559"/>
                  </a:lnTo>
                </a:path>
                <a:path w="3221990" h="3412490">
                  <a:moveTo>
                    <a:pt x="2586990" y="3412490"/>
                  </a:moveTo>
                  <a:lnTo>
                    <a:pt x="2586990" y="3337559"/>
                  </a:lnTo>
                </a:path>
                <a:path w="3221990" h="3412490">
                  <a:moveTo>
                    <a:pt x="3221990" y="3412490"/>
                  </a:moveTo>
                  <a:lnTo>
                    <a:pt x="3221990" y="3337559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158230" y="2024379"/>
              <a:ext cx="2546350" cy="2230120"/>
            </a:xfrm>
            <a:custGeom>
              <a:avLst/>
              <a:gdLst/>
              <a:ahLst/>
              <a:cxnLst/>
              <a:rect l="l" t="t" r="r" b="b"/>
              <a:pathLst>
                <a:path w="2546350" h="2230120">
                  <a:moveTo>
                    <a:pt x="0" y="0"/>
                  </a:moveTo>
                  <a:lnTo>
                    <a:pt x="635000" y="553720"/>
                  </a:lnTo>
                </a:path>
                <a:path w="2546350" h="2230120">
                  <a:moveTo>
                    <a:pt x="635000" y="553720"/>
                  </a:moveTo>
                  <a:lnTo>
                    <a:pt x="1277620" y="1122680"/>
                  </a:lnTo>
                </a:path>
                <a:path w="2546350" h="2230120">
                  <a:moveTo>
                    <a:pt x="1277620" y="1122680"/>
                  </a:moveTo>
                  <a:lnTo>
                    <a:pt x="1911350" y="1676400"/>
                  </a:lnTo>
                </a:path>
                <a:path w="2546350" h="2230120">
                  <a:moveTo>
                    <a:pt x="1911350" y="1676400"/>
                  </a:moveTo>
                  <a:lnTo>
                    <a:pt x="2546350" y="2230120"/>
                  </a:lnTo>
                </a:path>
              </a:pathLst>
            </a:custGeom>
            <a:ln w="15240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158230" y="2578100"/>
              <a:ext cx="2546350" cy="2230120"/>
            </a:xfrm>
            <a:custGeom>
              <a:avLst/>
              <a:gdLst/>
              <a:ahLst/>
              <a:cxnLst/>
              <a:rect l="l" t="t" r="r" b="b"/>
              <a:pathLst>
                <a:path w="2546350" h="2230120">
                  <a:moveTo>
                    <a:pt x="0" y="0"/>
                  </a:moveTo>
                  <a:lnTo>
                    <a:pt x="635000" y="568960"/>
                  </a:lnTo>
                </a:path>
                <a:path w="2546350" h="2230120">
                  <a:moveTo>
                    <a:pt x="635000" y="568960"/>
                  </a:moveTo>
                  <a:lnTo>
                    <a:pt x="1277620" y="1122680"/>
                  </a:lnTo>
                </a:path>
                <a:path w="2546350" h="2230120">
                  <a:moveTo>
                    <a:pt x="1277620" y="1122680"/>
                  </a:moveTo>
                  <a:lnTo>
                    <a:pt x="1911350" y="1676400"/>
                  </a:lnTo>
                </a:path>
                <a:path w="2546350" h="2230120">
                  <a:moveTo>
                    <a:pt x="1911350" y="1676400"/>
                  </a:moveTo>
                  <a:lnTo>
                    <a:pt x="2546350" y="2230120"/>
                  </a:lnTo>
                </a:path>
              </a:pathLst>
            </a:custGeom>
            <a:ln w="1524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26480" y="1971039"/>
              <a:ext cx="63500" cy="10541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760210" y="2526029"/>
              <a:ext cx="64770" cy="1041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411720" y="3101339"/>
              <a:ext cx="48260" cy="90170"/>
            </a:xfrm>
            <a:custGeom>
              <a:avLst/>
              <a:gdLst/>
              <a:ahLst/>
              <a:cxnLst/>
              <a:rect l="l" t="t" r="r" b="b"/>
              <a:pathLst>
                <a:path w="48259" h="90169">
                  <a:moveTo>
                    <a:pt x="24129" y="0"/>
                  </a:moveTo>
                  <a:lnTo>
                    <a:pt x="0" y="45720"/>
                  </a:lnTo>
                  <a:lnTo>
                    <a:pt x="24129" y="90170"/>
                  </a:lnTo>
                  <a:lnTo>
                    <a:pt x="48259" y="45720"/>
                  </a:lnTo>
                  <a:lnTo>
                    <a:pt x="24129" y="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411720" y="3101339"/>
              <a:ext cx="48260" cy="90170"/>
            </a:xfrm>
            <a:custGeom>
              <a:avLst/>
              <a:gdLst/>
              <a:ahLst/>
              <a:cxnLst/>
              <a:rect l="l" t="t" r="r" b="b"/>
              <a:pathLst>
                <a:path w="48259" h="90169">
                  <a:moveTo>
                    <a:pt x="24129" y="0"/>
                  </a:moveTo>
                  <a:lnTo>
                    <a:pt x="48259" y="45720"/>
                  </a:lnTo>
                  <a:lnTo>
                    <a:pt x="24129" y="90170"/>
                  </a:lnTo>
                  <a:lnTo>
                    <a:pt x="0" y="45720"/>
                  </a:lnTo>
                  <a:lnTo>
                    <a:pt x="24129" y="0"/>
                  </a:lnTo>
                  <a:close/>
                </a:path>
              </a:pathLst>
            </a:custGeom>
            <a:ln w="15240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037830" y="3647439"/>
              <a:ext cx="64770" cy="1054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680450" y="4210050"/>
              <a:ext cx="48260" cy="88900"/>
            </a:xfrm>
            <a:custGeom>
              <a:avLst/>
              <a:gdLst/>
              <a:ahLst/>
              <a:cxnLst/>
              <a:rect l="l" t="t" r="r" b="b"/>
              <a:pathLst>
                <a:path w="48259" h="88900">
                  <a:moveTo>
                    <a:pt x="24129" y="0"/>
                  </a:moveTo>
                  <a:lnTo>
                    <a:pt x="0" y="44450"/>
                  </a:lnTo>
                  <a:lnTo>
                    <a:pt x="24129" y="88900"/>
                  </a:lnTo>
                  <a:lnTo>
                    <a:pt x="48259" y="44450"/>
                  </a:lnTo>
                  <a:lnTo>
                    <a:pt x="24129" y="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680450" y="4210050"/>
              <a:ext cx="48260" cy="88900"/>
            </a:xfrm>
            <a:custGeom>
              <a:avLst/>
              <a:gdLst/>
              <a:ahLst/>
              <a:cxnLst/>
              <a:rect l="l" t="t" r="r" b="b"/>
              <a:pathLst>
                <a:path w="48259" h="88900">
                  <a:moveTo>
                    <a:pt x="24129" y="0"/>
                  </a:moveTo>
                  <a:lnTo>
                    <a:pt x="48259" y="44450"/>
                  </a:lnTo>
                  <a:lnTo>
                    <a:pt x="24129" y="88900"/>
                  </a:lnTo>
                  <a:lnTo>
                    <a:pt x="0" y="44450"/>
                  </a:lnTo>
                  <a:lnTo>
                    <a:pt x="24129" y="0"/>
                  </a:lnTo>
                  <a:close/>
                </a:path>
              </a:pathLst>
            </a:custGeom>
            <a:ln w="15239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134100" y="2533650"/>
              <a:ext cx="40640" cy="74930"/>
            </a:xfrm>
            <a:custGeom>
              <a:avLst/>
              <a:gdLst/>
              <a:ahLst/>
              <a:cxnLst/>
              <a:rect l="l" t="t" r="r" b="b"/>
              <a:pathLst>
                <a:path w="40639" h="74930">
                  <a:moveTo>
                    <a:pt x="40639" y="0"/>
                  </a:moveTo>
                  <a:lnTo>
                    <a:pt x="0" y="0"/>
                  </a:lnTo>
                  <a:lnTo>
                    <a:pt x="0" y="74929"/>
                  </a:lnTo>
                  <a:lnTo>
                    <a:pt x="40639" y="74929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34100" y="2533650"/>
              <a:ext cx="39370" cy="73660"/>
            </a:xfrm>
            <a:custGeom>
              <a:avLst/>
              <a:gdLst/>
              <a:ahLst/>
              <a:cxnLst/>
              <a:rect l="l" t="t" r="r" b="b"/>
              <a:pathLst>
                <a:path w="39370" h="73660">
                  <a:moveTo>
                    <a:pt x="0" y="0"/>
                  </a:moveTo>
                  <a:lnTo>
                    <a:pt x="39370" y="0"/>
                  </a:lnTo>
                  <a:lnTo>
                    <a:pt x="39370" y="73660"/>
                  </a:lnTo>
                  <a:lnTo>
                    <a:pt x="0" y="73660"/>
                  </a:lnTo>
                  <a:lnTo>
                    <a:pt x="0" y="0"/>
                  </a:lnTo>
                  <a:close/>
                </a:path>
              </a:pathLst>
            </a:custGeom>
            <a:ln w="1524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767830" y="3101339"/>
              <a:ext cx="40640" cy="74930"/>
            </a:xfrm>
            <a:custGeom>
              <a:avLst/>
              <a:gdLst/>
              <a:ahLst/>
              <a:cxnLst/>
              <a:rect l="l" t="t" r="r" b="b"/>
              <a:pathLst>
                <a:path w="40640" h="74930">
                  <a:moveTo>
                    <a:pt x="40640" y="0"/>
                  </a:moveTo>
                  <a:lnTo>
                    <a:pt x="0" y="0"/>
                  </a:lnTo>
                  <a:lnTo>
                    <a:pt x="0" y="74929"/>
                  </a:lnTo>
                  <a:lnTo>
                    <a:pt x="40640" y="74929"/>
                  </a:lnTo>
                  <a:lnTo>
                    <a:pt x="4064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767830" y="3101339"/>
              <a:ext cx="40640" cy="74930"/>
            </a:xfrm>
            <a:custGeom>
              <a:avLst/>
              <a:gdLst/>
              <a:ahLst/>
              <a:cxnLst/>
              <a:rect l="l" t="t" r="r" b="b"/>
              <a:pathLst>
                <a:path w="40640" h="74930">
                  <a:moveTo>
                    <a:pt x="0" y="0"/>
                  </a:moveTo>
                  <a:lnTo>
                    <a:pt x="40640" y="0"/>
                  </a:lnTo>
                  <a:lnTo>
                    <a:pt x="40640" y="74930"/>
                  </a:lnTo>
                  <a:lnTo>
                    <a:pt x="0" y="74930"/>
                  </a:lnTo>
                  <a:lnTo>
                    <a:pt x="0" y="0"/>
                  </a:lnTo>
                  <a:close/>
                </a:path>
              </a:pathLst>
            </a:custGeom>
            <a:ln w="1524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411720" y="3655060"/>
              <a:ext cx="40640" cy="74930"/>
            </a:xfrm>
            <a:custGeom>
              <a:avLst/>
              <a:gdLst/>
              <a:ahLst/>
              <a:cxnLst/>
              <a:rect l="l" t="t" r="r" b="b"/>
              <a:pathLst>
                <a:path w="40640" h="74929">
                  <a:moveTo>
                    <a:pt x="40640" y="0"/>
                  </a:moveTo>
                  <a:lnTo>
                    <a:pt x="0" y="0"/>
                  </a:lnTo>
                  <a:lnTo>
                    <a:pt x="0" y="74930"/>
                  </a:lnTo>
                  <a:lnTo>
                    <a:pt x="40640" y="74930"/>
                  </a:lnTo>
                  <a:lnTo>
                    <a:pt x="4064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411720" y="3655060"/>
              <a:ext cx="39370" cy="74930"/>
            </a:xfrm>
            <a:custGeom>
              <a:avLst/>
              <a:gdLst/>
              <a:ahLst/>
              <a:cxnLst/>
              <a:rect l="l" t="t" r="r" b="b"/>
              <a:pathLst>
                <a:path w="39370" h="74929">
                  <a:moveTo>
                    <a:pt x="0" y="0"/>
                  </a:moveTo>
                  <a:lnTo>
                    <a:pt x="39370" y="0"/>
                  </a:lnTo>
                  <a:lnTo>
                    <a:pt x="39370" y="74929"/>
                  </a:lnTo>
                  <a:lnTo>
                    <a:pt x="0" y="74929"/>
                  </a:lnTo>
                  <a:lnTo>
                    <a:pt x="0" y="0"/>
                  </a:lnTo>
                  <a:close/>
                </a:path>
              </a:pathLst>
            </a:custGeom>
            <a:ln w="1524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045450" y="4208779"/>
              <a:ext cx="40640" cy="74930"/>
            </a:xfrm>
            <a:custGeom>
              <a:avLst/>
              <a:gdLst/>
              <a:ahLst/>
              <a:cxnLst/>
              <a:rect l="l" t="t" r="r" b="b"/>
              <a:pathLst>
                <a:path w="40640" h="74929">
                  <a:moveTo>
                    <a:pt x="40640" y="0"/>
                  </a:moveTo>
                  <a:lnTo>
                    <a:pt x="0" y="0"/>
                  </a:lnTo>
                  <a:lnTo>
                    <a:pt x="0" y="74930"/>
                  </a:lnTo>
                  <a:lnTo>
                    <a:pt x="40640" y="74930"/>
                  </a:lnTo>
                  <a:lnTo>
                    <a:pt x="4064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045450" y="4210050"/>
              <a:ext cx="40640" cy="73660"/>
            </a:xfrm>
            <a:custGeom>
              <a:avLst/>
              <a:gdLst/>
              <a:ahLst/>
              <a:cxnLst/>
              <a:rect l="l" t="t" r="r" b="b"/>
              <a:pathLst>
                <a:path w="40640" h="73660">
                  <a:moveTo>
                    <a:pt x="0" y="0"/>
                  </a:moveTo>
                  <a:lnTo>
                    <a:pt x="40640" y="0"/>
                  </a:lnTo>
                  <a:lnTo>
                    <a:pt x="40640" y="73660"/>
                  </a:lnTo>
                  <a:lnTo>
                    <a:pt x="0" y="73660"/>
                  </a:lnTo>
                  <a:lnTo>
                    <a:pt x="0" y="0"/>
                  </a:lnTo>
                  <a:close/>
                </a:path>
              </a:pathLst>
            </a:custGeom>
            <a:ln w="15239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680450" y="4762499"/>
              <a:ext cx="40640" cy="74930"/>
            </a:xfrm>
            <a:custGeom>
              <a:avLst/>
              <a:gdLst/>
              <a:ahLst/>
              <a:cxnLst/>
              <a:rect l="l" t="t" r="r" b="b"/>
              <a:pathLst>
                <a:path w="40640" h="74929">
                  <a:moveTo>
                    <a:pt x="40640" y="0"/>
                  </a:moveTo>
                  <a:lnTo>
                    <a:pt x="0" y="0"/>
                  </a:lnTo>
                  <a:lnTo>
                    <a:pt x="0" y="74930"/>
                  </a:lnTo>
                  <a:lnTo>
                    <a:pt x="40640" y="74930"/>
                  </a:lnTo>
                  <a:lnTo>
                    <a:pt x="4064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680450" y="4762499"/>
              <a:ext cx="40640" cy="74930"/>
            </a:xfrm>
            <a:custGeom>
              <a:avLst/>
              <a:gdLst/>
              <a:ahLst/>
              <a:cxnLst/>
              <a:rect l="l" t="t" r="r" b="b"/>
              <a:pathLst>
                <a:path w="40640" h="74929">
                  <a:moveTo>
                    <a:pt x="0" y="0"/>
                  </a:moveTo>
                  <a:lnTo>
                    <a:pt x="40640" y="0"/>
                  </a:lnTo>
                  <a:lnTo>
                    <a:pt x="40640" y="74930"/>
                  </a:lnTo>
                  <a:lnTo>
                    <a:pt x="0" y="74930"/>
                  </a:lnTo>
                  <a:lnTo>
                    <a:pt x="0" y="0"/>
                  </a:lnTo>
                  <a:close/>
                </a:path>
              </a:pathLst>
            </a:custGeom>
            <a:ln w="1524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648959" y="4638040"/>
            <a:ext cx="98425" cy="3136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00" b="1" spc="-484" dirty="0">
                <a:latin typeface="Arial"/>
                <a:cs typeface="Arial"/>
              </a:rPr>
              <a:t>0</a:t>
            </a:r>
            <a:endParaRPr sz="19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648959" y="4084320"/>
            <a:ext cx="98425" cy="3136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00" b="1" spc="-484" dirty="0">
                <a:latin typeface="Arial"/>
                <a:cs typeface="Arial"/>
              </a:rPr>
              <a:t>2</a:t>
            </a:r>
            <a:endParaRPr sz="19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48959" y="3530600"/>
            <a:ext cx="98425" cy="3136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00" b="1" spc="-484" dirty="0">
                <a:latin typeface="Arial"/>
                <a:cs typeface="Arial"/>
              </a:rPr>
              <a:t>4</a:t>
            </a:r>
            <a:endParaRPr sz="1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648959" y="2976879"/>
            <a:ext cx="98425" cy="3136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00" b="1" spc="-484" dirty="0">
                <a:latin typeface="Arial"/>
                <a:cs typeface="Arial"/>
              </a:rPr>
              <a:t>6</a:t>
            </a:r>
            <a:endParaRPr sz="19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648959" y="2407920"/>
            <a:ext cx="98425" cy="3136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00" b="1" spc="-484" dirty="0">
                <a:latin typeface="Arial"/>
                <a:cs typeface="Arial"/>
              </a:rPr>
              <a:t>8</a:t>
            </a:r>
            <a:endParaRPr sz="19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576570" y="1854200"/>
            <a:ext cx="172085" cy="3136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00" b="1" spc="-480" dirty="0">
                <a:latin typeface="Arial"/>
                <a:cs typeface="Arial"/>
              </a:rPr>
              <a:t>1</a:t>
            </a:r>
            <a:r>
              <a:rPr sz="1900" b="1" spc="-484" dirty="0">
                <a:latin typeface="Arial"/>
                <a:cs typeface="Arial"/>
              </a:rPr>
              <a:t>0</a:t>
            </a:r>
            <a:endParaRPr sz="19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576570" y="1300479"/>
            <a:ext cx="172085" cy="3136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00" b="1" spc="-480" dirty="0">
                <a:latin typeface="Arial"/>
                <a:cs typeface="Arial"/>
              </a:rPr>
              <a:t>1</a:t>
            </a:r>
            <a:r>
              <a:rPr sz="1900" b="1" spc="-484" dirty="0">
                <a:latin typeface="Arial"/>
                <a:cs typeface="Arial"/>
              </a:rPr>
              <a:t>2</a:t>
            </a:r>
            <a:endParaRPr sz="19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112509" y="4996179"/>
            <a:ext cx="98425" cy="3136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00" b="1" spc="-484" dirty="0">
                <a:latin typeface="Arial"/>
                <a:cs typeface="Arial"/>
              </a:rPr>
              <a:t>1</a:t>
            </a:r>
            <a:endParaRPr sz="19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72201" y="4868012"/>
            <a:ext cx="2148204" cy="90868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6350" algn="ctr">
              <a:lnSpc>
                <a:spcPct val="100000"/>
              </a:lnSpc>
              <a:spcBef>
                <a:spcPts val="1100"/>
              </a:spcBef>
              <a:tabLst>
                <a:tab pos="648970" algn="l"/>
                <a:tab pos="1283970" algn="l"/>
              </a:tabLst>
            </a:pPr>
            <a:r>
              <a:rPr sz="1900" b="1" spc="-484" dirty="0">
                <a:latin typeface="Arial"/>
                <a:cs typeface="Arial"/>
              </a:rPr>
              <a:t>2	3	4</a:t>
            </a:r>
            <a:endParaRPr sz="1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150"/>
              </a:spcBef>
            </a:pPr>
            <a:r>
              <a:rPr sz="2100" b="1" spc="-484" smtClean="0">
                <a:latin typeface="Arial"/>
                <a:cs typeface="Arial"/>
              </a:rPr>
              <a:t>Quantity </a:t>
            </a:r>
            <a:r>
              <a:rPr lang="en-US" sz="2100" b="1" spc="-484" dirty="0" smtClean="0">
                <a:latin typeface="Arial"/>
                <a:cs typeface="Arial"/>
              </a:rPr>
              <a:t> </a:t>
            </a:r>
            <a:r>
              <a:rPr sz="2100" b="1" spc="-450" smtClean="0">
                <a:latin typeface="Arial"/>
                <a:cs typeface="Arial"/>
              </a:rPr>
              <a:t>of</a:t>
            </a:r>
            <a:r>
              <a:rPr sz="2100" b="1" spc="-440" smtClean="0">
                <a:latin typeface="Arial"/>
                <a:cs typeface="Arial"/>
              </a:rPr>
              <a:t> </a:t>
            </a:r>
            <a:r>
              <a:rPr lang="en-US" sz="2100" b="1" spc="-440" dirty="0" smtClean="0">
                <a:latin typeface="Arial"/>
                <a:cs typeface="Arial"/>
              </a:rPr>
              <a:t>  </a:t>
            </a:r>
            <a:r>
              <a:rPr sz="2100" b="1" spc="-520" smtClean="0">
                <a:latin typeface="Arial"/>
                <a:cs typeface="Arial"/>
              </a:rPr>
              <a:t>commodities</a:t>
            </a:r>
            <a:endParaRPr sz="2100" b="1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658859" y="4996179"/>
            <a:ext cx="98425" cy="3136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00" b="1" spc="-484" dirty="0">
                <a:latin typeface="Arial"/>
                <a:cs typeface="Arial"/>
              </a:rPr>
              <a:t>5</a:t>
            </a:r>
            <a:endParaRPr sz="19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219804" y="2743200"/>
            <a:ext cx="307777" cy="13747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440"/>
              </a:lnSpc>
            </a:pPr>
            <a:r>
              <a:rPr sz="2100" b="1" spc="-490">
                <a:latin typeface="Arial"/>
                <a:cs typeface="Arial"/>
              </a:rPr>
              <a:t>Marginal</a:t>
            </a:r>
            <a:r>
              <a:rPr sz="2100" b="1" spc="-409">
                <a:latin typeface="Arial"/>
                <a:cs typeface="Arial"/>
              </a:rPr>
              <a:t> </a:t>
            </a:r>
            <a:r>
              <a:rPr lang="en-US" sz="2100" b="1" spc="-409" dirty="0" smtClean="0">
                <a:latin typeface="Arial"/>
                <a:cs typeface="Arial"/>
              </a:rPr>
              <a:t>  </a:t>
            </a:r>
            <a:r>
              <a:rPr sz="2100" b="1" spc="-380" smtClean="0">
                <a:latin typeface="Arial"/>
                <a:cs typeface="Arial"/>
              </a:rPr>
              <a:t>Utility</a:t>
            </a:r>
            <a:endParaRPr sz="21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781800" y="3124200"/>
            <a:ext cx="685800" cy="1752600"/>
          </a:xfrm>
          <a:custGeom>
            <a:avLst/>
            <a:gdLst/>
            <a:ahLst/>
            <a:cxnLst/>
            <a:rect l="l" t="t" r="r" b="b"/>
            <a:pathLst>
              <a:path w="685800" h="1752600">
                <a:moveTo>
                  <a:pt x="0" y="76200"/>
                </a:moveTo>
                <a:lnTo>
                  <a:pt x="0" y="1676400"/>
                </a:lnTo>
              </a:path>
              <a:path w="685800" h="1752600">
                <a:moveTo>
                  <a:pt x="685800" y="0"/>
                </a:moveTo>
                <a:lnTo>
                  <a:pt x="685800" y="17526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8474709" y="4149090"/>
            <a:ext cx="527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m</a:t>
            </a:r>
            <a:r>
              <a:rPr sz="1800" dirty="0">
                <a:latin typeface="Verdana"/>
                <a:cs typeface="Verdana"/>
              </a:rPr>
              <a:t>ux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442959" y="4528820"/>
            <a:ext cx="527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m</a:t>
            </a:r>
            <a:r>
              <a:rPr sz="1800" dirty="0">
                <a:latin typeface="Verdana"/>
                <a:cs typeface="Verdana"/>
              </a:rPr>
              <a:t>uy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60210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Importance </a:t>
            </a:r>
            <a:r>
              <a:rPr sz="3600" spc="-10" dirty="0"/>
              <a:t>of </a:t>
            </a:r>
            <a:r>
              <a:rPr sz="3600" dirty="0"/>
              <a:t>the</a:t>
            </a:r>
            <a:r>
              <a:rPr sz="3600" spc="-50" dirty="0"/>
              <a:t> </a:t>
            </a:r>
            <a:r>
              <a:rPr sz="3600" spc="-10" dirty="0"/>
              <a:t>Law: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7469" y="1590040"/>
            <a:ext cx="8982710" cy="432054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5600" marR="742315" indent="-342900">
              <a:lnSpc>
                <a:spcPts val="3130"/>
              </a:lnSpc>
              <a:spcBef>
                <a:spcPts val="495"/>
              </a:spcBef>
              <a:buAutoNum type="arabicPeriod"/>
              <a:tabLst>
                <a:tab pos="511175" algn="l"/>
              </a:tabLst>
            </a:pPr>
            <a:r>
              <a:rPr sz="2900" dirty="0">
                <a:latin typeface="Verdana"/>
                <a:cs typeface="Verdana"/>
              </a:rPr>
              <a:t>The </a:t>
            </a:r>
            <a:r>
              <a:rPr sz="2900" spc="-5" dirty="0">
                <a:latin typeface="Verdana"/>
                <a:cs typeface="Verdana"/>
              </a:rPr>
              <a:t>law explains as to how </a:t>
            </a:r>
            <a:r>
              <a:rPr sz="2900" dirty="0">
                <a:latin typeface="Verdana"/>
                <a:cs typeface="Verdana"/>
              </a:rPr>
              <a:t>a </a:t>
            </a:r>
            <a:r>
              <a:rPr sz="2900" spc="-5" dirty="0">
                <a:latin typeface="Verdana"/>
                <a:cs typeface="Verdana"/>
              </a:rPr>
              <a:t>consumer  maximizes his satisfaction </a:t>
            </a:r>
            <a:r>
              <a:rPr sz="2900" dirty="0">
                <a:latin typeface="Verdana"/>
                <a:cs typeface="Verdana"/>
              </a:rPr>
              <a:t>from </a:t>
            </a:r>
            <a:r>
              <a:rPr sz="2900" spc="-5" dirty="0">
                <a:latin typeface="Verdana"/>
                <a:cs typeface="Verdana"/>
              </a:rPr>
              <a:t>his </a:t>
            </a:r>
            <a:r>
              <a:rPr sz="2900" spc="-10" dirty="0">
                <a:latin typeface="Verdana"/>
                <a:cs typeface="Verdana"/>
              </a:rPr>
              <a:t>limited  </a:t>
            </a:r>
            <a:r>
              <a:rPr sz="2900" spc="-5" dirty="0">
                <a:latin typeface="Verdana"/>
                <a:cs typeface="Verdana"/>
              </a:rPr>
              <a:t>recourses.</a:t>
            </a:r>
            <a:endParaRPr sz="2900">
              <a:latin typeface="Verdana"/>
              <a:cs typeface="Verdana"/>
            </a:endParaRPr>
          </a:p>
          <a:p>
            <a:pPr marL="355600" marR="375920" indent="-342900">
              <a:lnSpc>
                <a:spcPts val="3130"/>
              </a:lnSpc>
              <a:spcBef>
                <a:spcPts val="720"/>
              </a:spcBef>
              <a:buAutoNum type="arabicPeriod"/>
              <a:tabLst>
                <a:tab pos="511175" algn="l"/>
              </a:tabLst>
            </a:pPr>
            <a:r>
              <a:rPr sz="2900" spc="-5" dirty="0">
                <a:latin typeface="Verdana"/>
                <a:cs typeface="Verdana"/>
              </a:rPr>
              <a:t>Optimum allocation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5" dirty="0">
                <a:latin typeface="Verdana"/>
                <a:cs typeface="Verdana"/>
              </a:rPr>
              <a:t>the </a:t>
            </a:r>
            <a:r>
              <a:rPr sz="2900" dirty="0">
                <a:latin typeface="Verdana"/>
                <a:cs typeface="Verdana"/>
              </a:rPr>
              <a:t>recourses </a:t>
            </a:r>
            <a:r>
              <a:rPr sz="2900" spc="-5" dirty="0">
                <a:latin typeface="Verdana"/>
                <a:cs typeface="Verdana"/>
              </a:rPr>
              <a:t>can </a:t>
            </a:r>
            <a:r>
              <a:rPr sz="2900" dirty="0">
                <a:latin typeface="Verdana"/>
                <a:cs typeface="Verdana"/>
              </a:rPr>
              <a:t>be  </a:t>
            </a:r>
            <a:r>
              <a:rPr sz="2900" spc="-5" dirty="0">
                <a:latin typeface="Verdana"/>
                <a:cs typeface="Verdana"/>
              </a:rPr>
              <a:t>possible </a:t>
            </a:r>
            <a:r>
              <a:rPr sz="2900" dirty="0">
                <a:latin typeface="Verdana"/>
                <a:cs typeface="Verdana"/>
              </a:rPr>
              <a:t>by </a:t>
            </a:r>
            <a:r>
              <a:rPr sz="2900" spc="-5" dirty="0">
                <a:latin typeface="Verdana"/>
                <a:cs typeface="Verdana"/>
              </a:rPr>
              <a:t>applying this</a:t>
            </a:r>
            <a:r>
              <a:rPr sz="2900" spc="5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principle.</a:t>
            </a:r>
            <a:endParaRPr sz="2900">
              <a:latin typeface="Verdana"/>
              <a:cs typeface="Verdana"/>
            </a:endParaRPr>
          </a:p>
          <a:p>
            <a:pPr marL="355600" marR="331470" indent="-342900">
              <a:lnSpc>
                <a:spcPct val="89800"/>
              </a:lnSpc>
              <a:spcBef>
                <a:spcPts val="690"/>
              </a:spcBef>
              <a:buAutoNum type="arabicPeriod"/>
              <a:tabLst>
                <a:tab pos="640080" algn="l"/>
                <a:tab pos="640715" algn="l"/>
              </a:tabLst>
            </a:pPr>
            <a:r>
              <a:rPr sz="2900" spc="-5" dirty="0">
                <a:latin typeface="Verdana"/>
                <a:cs typeface="Verdana"/>
              </a:rPr>
              <a:t>While imposing taxes, the government is  cautious that the marginal sacrifice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5" dirty="0">
                <a:latin typeface="Verdana"/>
                <a:cs typeface="Verdana"/>
              </a:rPr>
              <a:t>all the  taxpayers is the</a:t>
            </a:r>
            <a:r>
              <a:rPr sz="2900" spc="15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same.</a:t>
            </a:r>
            <a:endParaRPr sz="2900">
              <a:latin typeface="Verdana"/>
              <a:cs typeface="Verdana"/>
            </a:endParaRPr>
          </a:p>
          <a:p>
            <a:pPr marL="355600" marR="5080" indent="-342900">
              <a:lnSpc>
                <a:spcPts val="3130"/>
              </a:lnSpc>
              <a:spcBef>
                <a:spcPts val="775"/>
              </a:spcBef>
              <a:buAutoNum type="arabicPeriod"/>
              <a:tabLst>
                <a:tab pos="640080" algn="l"/>
                <a:tab pos="640715" algn="l"/>
              </a:tabLst>
            </a:pPr>
            <a:r>
              <a:rPr sz="2900" dirty="0">
                <a:latin typeface="Verdana"/>
                <a:cs typeface="Verdana"/>
              </a:rPr>
              <a:t>The </a:t>
            </a:r>
            <a:r>
              <a:rPr sz="2900" spc="-5" dirty="0">
                <a:latin typeface="Verdana"/>
                <a:cs typeface="Verdana"/>
              </a:rPr>
              <a:t>law guides an individual in the allocation 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5" dirty="0">
                <a:latin typeface="Verdana"/>
                <a:cs typeface="Verdana"/>
              </a:rPr>
              <a:t>his time between ‘work’ and</a:t>
            </a:r>
            <a:r>
              <a:rPr sz="2900" spc="15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‘leisure’.</a:t>
            </a:r>
            <a:endParaRPr sz="2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1333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u="heavy" spc="90" dirty="0">
                <a:uFill>
                  <a:solidFill>
                    <a:srgbClr val="00666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spc="-5" dirty="0">
                <a:uFill>
                  <a:solidFill>
                    <a:srgbClr val="006666"/>
                  </a:solidFill>
                </a:uFill>
              </a:rPr>
              <a:t>CONSUMER</a:t>
            </a:r>
            <a:r>
              <a:rPr sz="3600" u="heavy" spc="-35" dirty="0">
                <a:uFill>
                  <a:solidFill>
                    <a:srgbClr val="006666"/>
                  </a:solidFill>
                </a:uFill>
              </a:rPr>
              <a:t> </a:t>
            </a:r>
            <a:r>
              <a:rPr sz="3600" u="heavy" spc="-5" dirty="0">
                <a:uFill>
                  <a:solidFill>
                    <a:srgbClr val="006666"/>
                  </a:solidFill>
                </a:uFill>
              </a:rPr>
              <a:t>SURPLUS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7539" y="1823720"/>
            <a:ext cx="7068184" cy="399161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565150" marR="207645" indent="-552450">
              <a:lnSpc>
                <a:spcPts val="2700"/>
              </a:lnSpc>
              <a:spcBef>
                <a:spcPts val="439"/>
              </a:spcBef>
              <a:buClr>
                <a:srgbClr val="006666"/>
              </a:buClr>
              <a:buSzPct val="70000"/>
              <a:buFont typeface="Alexander"/>
              <a:buAutoNum type="arabicPeriod"/>
              <a:tabLst>
                <a:tab pos="675005" algn="l"/>
                <a:tab pos="675640" algn="l"/>
              </a:tabLst>
            </a:pPr>
            <a:r>
              <a:rPr dirty="0"/>
              <a:t>	</a:t>
            </a:r>
            <a:r>
              <a:rPr sz="2500" dirty="0">
                <a:latin typeface="Verdana"/>
                <a:cs typeface="Verdana"/>
              </a:rPr>
              <a:t>The </a:t>
            </a:r>
            <a:r>
              <a:rPr sz="2500" spc="-5" dirty="0">
                <a:latin typeface="Verdana"/>
                <a:cs typeface="Verdana"/>
              </a:rPr>
              <a:t>concept of </a:t>
            </a:r>
            <a:r>
              <a:rPr sz="2500" spc="-10" dirty="0">
                <a:latin typeface="Verdana"/>
                <a:cs typeface="Verdana"/>
              </a:rPr>
              <a:t>consumer </a:t>
            </a:r>
            <a:r>
              <a:rPr sz="2500" spc="-5" dirty="0">
                <a:latin typeface="Verdana"/>
                <a:cs typeface="Verdana"/>
              </a:rPr>
              <a:t>surplus  originally devised </a:t>
            </a:r>
            <a:r>
              <a:rPr sz="2500" dirty="0">
                <a:latin typeface="Verdana"/>
                <a:cs typeface="Verdana"/>
              </a:rPr>
              <a:t>by </a:t>
            </a:r>
            <a:r>
              <a:rPr sz="2500" spc="-5" dirty="0">
                <a:latin typeface="Verdana"/>
                <a:cs typeface="Verdana"/>
              </a:rPr>
              <a:t>Dupuit </a:t>
            </a:r>
            <a:r>
              <a:rPr sz="2500" dirty="0">
                <a:latin typeface="Verdana"/>
                <a:cs typeface="Verdana"/>
              </a:rPr>
              <a:t>a </a:t>
            </a:r>
            <a:r>
              <a:rPr sz="2500" spc="-5" dirty="0">
                <a:latin typeface="Verdana"/>
                <a:cs typeface="Verdana"/>
              </a:rPr>
              <a:t>French  engineer in his paper “On the  measurement of public </a:t>
            </a:r>
            <a:r>
              <a:rPr sz="2500" spc="-10" dirty="0">
                <a:latin typeface="Verdana"/>
                <a:cs typeface="Verdana"/>
              </a:rPr>
              <a:t>works” </a:t>
            </a:r>
            <a:r>
              <a:rPr sz="2500" spc="-5" dirty="0">
                <a:latin typeface="Verdana"/>
                <a:cs typeface="Verdana"/>
              </a:rPr>
              <a:t>in</a:t>
            </a:r>
            <a:r>
              <a:rPr sz="2500" spc="-65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1844.</a:t>
            </a:r>
            <a:endParaRPr sz="2500">
              <a:latin typeface="Verdana"/>
              <a:cs typeface="Verdana"/>
            </a:endParaRPr>
          </a:p>
          <a:p>
            <a:pPr marL="565150" marR="254635" indent="-552450">
              <a:lnSpc>
                <a:spcPct val="89900"/>
              </a:lnSpc>
              <a:spcBef>
                <a:spcPts val="580"/>
              </a:spcBef>
              <a:buClr>
                <a:srgbClr val="006666"/>
              </a:buClr>
              <a:buSzPct val="70000"/>
              <a:buFont typeface="Alexander"/>
              <a:buAutoNum type="arabicPeriod"/>
              <a:tabLst>
                <a:tab pos="564515" algn="l"/>
                <a:tab pos="565150" algn="l"/>
              </a:tabLst>
            </a:pPr>
            <a:r>
              <a:rPr sz="2500" spc="-5" dirty="0">
                <a:latin typeface="Verdana"/>
                <a:cs typeface="Verdana"/>
              </a:rPr>
              <a:t>Marshall introduced Dupuit’s ‘relative  utility’ concept as ‘Consumer’s Rent’ </a:t>
            </a:r>
            <a:r>
              <a:rPr sz="2500" dirty="0">
                <a:latin typeface="Verdana"/>
                <a:cs typeface="Verdana"/>
              </a:rPr>
              <a:t>in  </a:t>
            </a:r>
            <a:r>
              <a:rPr sz="2500" spc="-5" dirty="0">
                <a:latin typeface="Verdana"/>
                <a:cs typeface="Verdana"/>
              </a:rPr>
              <a:t>his “Pure theory of </a:t>
            </a:r>
            <a:r>
              <a:rPr sz="2500" spc="-10" dirty="0">
                <a:latin typeface="Verdana"/>
                <a:cs typeface="Verdana"/>
              </a:rPr>
              <a:t>Domestic </a:t>
            </a:r>
            <a:r>
              <a:rPr sz="2500" spc="-5" dirty="0">
                <a:latin typeface="Verdana"/>
                <a:cs typeface="Verdana"/>
              </a:rPr>
              <a:t>values” </a:t>
            </a:r>
            <a:r>
              <a:rPr sz="2500" dirty="0">
                <a:latin typeface="Verdana"/>
                <a:cs typeface="Verdana"/>
              </a:rPr>
              <a:t>in  </a:t>
            </a:r>
            <a:r>
              <a:rPr sz="2500" spc="-10" dirty="0">
                <a:latin typeface="Verdana"/>
                <a:cs typeface="Verdana"/>
              </a:rPr>
              <a:t>1879.</a:t>
            </a:r>
            <a:endParaRPr sz="2500">
              <a:latin typeface="Verdana"/>
              <a:cs typeface="Verdana"/>
            </a:endParaRPr>
          </a:p>
          <a:p>
            <a:pPr marL="565150" marR="5080" indent="-552450">
              <a:lnSpc>
                <a:spcPct val="89800"/>
              </a:lnSpc>
              <a:spcBef>
                <a:spcPts val="635"/>
              </a:spcBef>
              <a:buClr>
                <a:srgbClr val="006666"/>
              </a:buClr>
              <a:buSzPct val="70000"/>
              <a:buFont typeface="Alexander"/>
              <a:buAutoNum type="arabicPeriod"/>
              <a:tabLst>
                <a:tab pos="564515" algn="l"/>
                <a:tab pos="565150" algn="l"/>
              </a:tabLst>
            </a:pPr>
            <a:r>
              <a:rPr sz="2500" spc="-5" dirty="0">
                <a:latin typeface="Verdana"/>
                <a:cs typeface="Verdana"/>
              </a:rPr>
              <a:t>Marshall named </a:t>
            </a:r>
            <a:r>
              <a:rPr sz="2500" dirty="0">
                <a:latin typeface="Verdana"/>
                <a:cs typeface="Verdana"/>
              </a:rPr>
              <a:t>it </a:t>
            </a:r>
            <a:r>
              <a:rPr sz="2500" spc="-5" dirty="0">
                <a:latin typeface="Verdana"/>
                <a:cs typeface="Verdana"/>
              </a:rPr>
              <a:t>as consumer’s</a:t>
            </a:r>
            <a:r>
              <a:rPr sz="2500" spc="-105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surplus  in the third edition of Principles of  </a:t>
            </a:r>
            <a:r>
              <a:rPr sz="2500" spc="-10" dirty="0">
                <a:latin typeface="Verdana"/>
                <a:cs typeface="Verdana"/>
              </a:rPr>
              <a:t>Economics </a:t>
            </a:r>
            <a:r>
              <a:rPr sz="2500" dirty="0">
                <a:latin typeface="Verdana"/>
                <a:cs typeface="Verdana"/>
              </a:rPr>
              <a:t>in</a:t>
            </a:r>
            <a:r>
              <a:rPr sz="2500" spc="-15" dirty="0">
                <a:latin typeface="Verdana"/>
                <a:cs typeface="Verdana"/>
              </a:rPr>
              <a:t> </a:t>
            </a:r>
            <a:r>
              <a:rPr sz="2500" spc="-10" dirty="0">
                <a:latin typeface="Verdana"/>
                <a:cs typeface="Verdana"/>
              </a:rPr>
              <a:t>1895.</a:t>
            </a:r>
            <a:endParaRPr sz="25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6210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Arial"/>
                <a:cs typeface="Arial"/>
              </a:rPr>
              <a:t>Consumer </a:t>
            </a:r>
            <a:r>
              <a:rPr sz="3600" b="0" dirty="0">
                <a:latin typeface="Arial"/>
                <a:cs typeface="Arial"/>
              </a:rPr>
              <a:t>surplus</a:t>
            </a:r>
            <a:r>
              <a:rPr sz="3600" b="0" spc="-65" dirty="0">
                <a:latin typeface="Arial"/>
                <a:cs typeface="Arial"/>
              </a:rPr>
              <a:t> </a:t>
            </a:r>
            <a:r>
              <a:rPr sz="3600" b="0" dirty="0">
                <a:latin typeface="Arial"/>
                <a:cs typeface="Arial"/>
              </a:rPr>
              <a:t>Meaning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6900"/>
            <a:ext cx="191770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9429" y="1830070"/>
            <a:ext cx="6795770" cy="386842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50"/>
              </a:spcBef>
            </a:pP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price which </a:t>
            </a:r>
            <a:r>
              <a:rPr sz="2100" dirty="0">
                <a:latin typeface="Verdana"/>
                <a:cs typeface="Verdana"/>
              </a:rPr>
              <a:t>a </a:t>
            </a:r>
            <a:r>
              <a:rPr sz="2100" spc="-5" dirty="0">
                <a:latin typeface="Verdana"/>
                <a:cs typeface="Verdana"/>
              </a:rPr>
              <a:t>consumer </a:t>
            </a:r>
            <a:r>
              <a:rPr sz="2100" dirty="0">
                <a:latin typeface="Verdana"/>
                <a:cs typeface="Verdana"/>
              </a:rPr>
              <a:t>pays </a:t>
            </a:r>
            <a:r>
              <a:rPr sz="2100" spc="-5" dirty="0">
                <a:latin typeface="Verdana"/>
                <a:cs typeface="Verdana"/>
              </a:rPr>
              <a:t>for </a:t>
            </a:r>
            <a:r>
              <a:rPr sz="2100" dirty="0">
                <a:latin typeface="Verdana"/>
                <a:cs typeface="Verdana"/>
              </a:rPr>
              <a:t>a </a:t>
            </a:r>
            <a:r>
              <a:rPr sz="2100" spc="-5" dirty="0">
                <a:latin typeface="Verdana"/>
                <a:cs typeface="Verdana"/>
              </a:rPr>
              <a:t>commodity  is always less than what </a:t>
            </a:r>
            <a:r>
              <a:rPr sz="2100" spc="5" dirty="0">
                <a:latin typeface="Verdana"/>
                <a:cs typeface="Verdana"/>
              </a:rPr>
              <a:t>he </a:t>
            </a:r>
            <a:r>
              <a:rPr sz="2100" spc="-5" dirty="0">
                <a:latin typeface="Verdana"/>
                <a:cs typeface="Verdana"/>
              </a:rPr>
              <a:t>is willing pay </a:t>
            </a:r>
            <a:r>
              <a:rPr sz="2100" dirty="0">
                <a:latin typeface="Verdana"/>
                <a:cs typeface="Verdana"/>
              </a:rPr>
              <a:t>for it, </a:t>
            </a:r>
            <a:r>
              <a:rPr sz="2100" spc="-5" dirty="0">
                <a:latin typeface="Verdana"/>
                <a:cs typeface="Verdana"/>
              </a:rPr>
              <a:t>so  that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satisfaction which </a:t>
            </a:r>
            <a:r>
              <a:rPr sz="2100" dirty="0">
                <a:latin typeface="Verdana"/>
                <a:cs typeface="Verdana"/>
              </a:rPr>
              <a:t>he </a:t>
            </a:r>
            <a:r>
              <a:rPr sz="2100" spc="-5" dirty="0">
                <a:latin typeface="Verdana"/>
                <a:cs typeface="Verdana"/>
              </a:rPr>
              <a:t>gets </a:t>
            </a:r>
            <a:r>
              <a:rPr sz="2100" dirty="0">
                <a:latin typeface="Verdana"/>
                <a:cs typeface="Verdana"/>
              </a:rPr>
              <a:t>from its  </a:t>
            </a:r>
            <a:r>
              <a:rPr sz="2100" spc="-5" dirty="0">
                <a:latin typeface="Verdana"/>
                <a:cs typeface="Verdana"/>
              </a:rPr>
              <a:t>purchase </a:t>
            </a:r>
            <a:r>
              <a:rPr sz="2100" dirty="0">
                <a:latin typeface="Verdana"/>
                <a:cs typeface="Verdana"/>
              </a:rPr>
              <a:t>is </a:t>
            </a:r>
            <a:r>
              <a:rPr sz="2100" spc="-5" dirty="0">
                <a:latin typeface="Verdana"/>
                <a:cs typeface="Verdana"/>
              </a:rPr>
              <a:t>more than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price paid </a:t>
            </a:r>
            <a:r>
              <a:rPr sz="2100" dirty="0">
                <a:latin typeface="Verdana"/>
                <a:cs typeface="Verdana"/>
              </a:rPr>
              <a:t>for it </a:t>
            </a:r>
            <a:r>
              <a:rPr sz="2100" spc="-5" dirty="0">
                <a:latin typeface="Verdana"/>
                <a:cs typeface="Verdana"/>
              </a:rPr>
              <a:t>and  </a:t>
            </a:r>
            <a:r>
              <a:rPr sz="2100" dirty="0">
                <a:latin typeface="Verdana"/>
                <a:cs typeface="Verdana"/>
              </a:rPr>
              <a:t>thus he </a:t>
            </a:r>
            <a:r>
              <a:rPr sz="2100" spc="-5" dirty="0">
                <a:latin typeface="Verdana"/>
                <a:cs typeface="Verdana"/>
              </a:rPr>
              <a:t>derives </a:t>
            </a:r>
            <a:r>
              <a:rPr sz="2100" dirty="0">
                <a:latin typeface="Verdana"/>
                <a:cs typeface="Verdana"/>
              </a:rPr>
              <a:t>a </a:t>
            </a:r>
            <a:r>
              <a:rPr sz="2100" spc="-5" dirty="0">
                <a:latin typeface="Verdana"/>
                <a:cs typeface="Verdana"/>
              </a:rPr>
              <a:t>surplus satisfaction which  Marshall calls Consumer’s </a:t>
            </a:r>
            <a:r>
              <a:rPr sz="2100" dirty="0">
                <a:latin typeface="Verdana"/>
                <a:cs typeface="Verdana"/>
              </a:rPr>
              <a:t>Surplus. </a:t>
            </a:r>
            <a:r>
              <a:rPr sz="2100" spc="-5" dirty="0">
                <a:latin typeface="Verdana"/>
                <a:cs typeface="Verdana"/>
              </a:rPr>
              <a:t>Instances of  commodities from which we derive consumer’s  surplus </a:t>
            </a:r>
            <a:r>
              <a:rPr sz="2100" dirty="0">
                <a:latin typeface="Verdana"/>
                <a:cs typeface="Verdana"/>
              </a:rPr>
              <a:t>in our </a:t>
            </a:r>
            <a:r>
              <a:rPr sz="2100" spc="-5" dirty="0">
                <a:latin typeface="Verdana"/>
                <a:cs typeface="Verdana"/>
              </a:rPr>
              <a:t>daily life </a:t>
            </a:r>
            <a:r>
              <a:rPr sz="2100" dirty="0">
                <a:latin typeface="Verdana"/>
                <a:cs typeface="Verdana"/>
              </a:rPr>
              <a:t>are </a:t>
            </a:r>
            <a:r>
              <a:rPr sz="2100" spc="-5" dirty="0">
                <a:latin typeface="Verdana"/>
                <a:cs typeface="Verdana"/>
              </a:rPr>
              <a:t>salt, news papers,  postcard, matches,</a:t>
            </a:r>
            <a:r>
              <a:rPr sz="2100" spc="10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etc.</a:t>
            </a:r>
            <a:endParaRPr sz="2100">
              <a:latin typeface="Verdana"/>
              <a:cs typeface="Verdana"/>
            </a:endParaRPr>
          </a:p>
          <a:p>
            <a:pPr marL="12700" marR="211454">
              <a:lnSpc>
                <a:spcPts val="2270"/>
              </a:lnSpc>
              <a:spcBef>
                <a:spcPts val="555"/>
              </a:spcBef>
            </a:pPr>
            <a:r>
              <a:rPr sz="2100" spc="-5" dirty="0">
                <a:latin typeface="Verdana"/>
                <a:cs typeface="Verdana"/>
              </a:rPr>
              <a:t>consumer’s surplus can </a:t>
            </a:r>
            <a:r>
              <a:rPr sz="2100" dirty="0">
                <a:latin typeface="Verdana"/>
                <a:cs typeface="Verdana"/>
              </a:rPr>
              <a:t>be </a:t>
            </a:r>
            <a:r>
              <a:rPr sz="2100" spc="-5" dirty="0">
                <a:latin typeface="Verdana"/>
                <a:cs typeface="Verdana"/>
              </a:rPr>
              <a:t>defined as </a:t>
            </a:r>
            <a:r>
              <a:rPr sz="2100" dirty="0">
                <a:latin typeface="Verdana"/>
                <a:cs typeface="Verdana"/>
              </a:rPr>
              <a:t>the  </a:t>
            </a:r>
            <a:r>
              <a:rPr sz="2100" spc="-5" dirty="0">
                <a:latin typeface="Verdana"/>
                <a:cs typeface="Verdana"/>
              </a:rPr>
              <a:t>difference between what </a:t>
            </a:r>
            <a:r>
              <a:rPr sz="2100" dirty="0">
                <a:latin typeface="Verdana"/>
                <a:cs typeface="Verdana"/>
              </a:rPr>
              <a:t>a </a:t>
            </a:r>
            <a:r>
              <a:rPr sz="2100" spc="-5" dirty="0">
                <a:latin typeface="Verdana"/>
                <a:cs typeface="Verdana"/>
              </a:rPr>
              <a:t>consumer </a:t>
            </a:r>
            <a:r>
              <a:rPr sz="2100" dirty="0">
                <a:latin typeface="Verdana"/>
                <a:cs typeface="Verdana"/>
              </a:rPr>
              <a:t>is </a:t>
            </a:r>
            <a:r>
              <a:rPr sz="2100" spc="-5" dirty="0">
                <a:latin typeface="Verdana"/>
                <a:cs typeface="Verdana"/>
              </a:rPr>
              <a:t>willing to  pay for </a:t>
            </a:r>
            <a:r>
              <a:rPr sz="2100" dirty="0">
                <a:latin typeface="Verdana"/>
                <a:cs typeface="Verdana"/>
              </a:rPr>
              <a:t>a </a:t>
            </a:r>
            <a:r>
              <a:rPr sz="2100" spc="-5" dirty="0">
                <a:latin typeface="Verdana"/>
                <a:cs typeface="Verdana"/>
              </a:rPr>
              <a:t>commodity and what </a:t>
            </a:r>
            <a:r>
              <a:rPr sz="2100" dirty="0">
                <a:latin typeface="Verdana"/>
                <a:cs typeface="Verdana"/>
              </a:rPr>
              <a:t>he </a:t>
            </a:r>
            <a:r>
              <a:rPr sz="2100" spc="-5" dirty="0">
                <a:latin typeface="Verdana"/>
                <a:cs typeface="Verdana"/>
              </a:rPr>
              <a:t>actually does  pay for</a:t>
            </a:r>
            <a:r>
              <a:rPr sz="2100" spc="20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it.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46530" y="4525009"/>
            <a:ext cx="191770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5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516890"/>
            <a:ext cx="8763000" cy="6437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dirty="0">
                <a:uFill>
                  <a:solidFill>
                    <a:srgbClr val="006666"/>
                  </a:solidFill>
                </a:uFill>
              </a:rPr>
              <a:t>CARDINAL AND ORDINAL</a:t>
            </a:r>
            <a:r>
              <a:rPr u="heavy" spc="-75" dirty="0">
                <a:uFill>
                  <a:solidFill>
                    <a:srgbClr val="006666"/>
                  </a:solidFill>
                </a:uFill>
              </a:rPr>
              <a:t> </a:t>
            </a:r>
            <a:r>
              <a:rPr u="heavy" dirty="0">
                <a:uFill>
                  <a:solidFill>
                    <a:srgbClr val="006666"/>
                  </a:solidFill>
                </a:uFill>
              </a:rPr>
              <a:t>UTILITY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160780"/>
            <a:ext cx="127635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0" dirty="0">
                <a:solidFill>
                  <a:srgbClr val="006666"/>
                </a:solidFill>
                <a:latin typeface="Verdana"/>
                <a:cs typeface="Verdana"/>
              </a:rPr>
              <a:t>•</a:t>
            </a:r>
            <a:endParaRPr sz="145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4269" y="1113790"/>
            <a:ext cx="7265670" cy="600710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610"/>
              </a:spcBef>
            </a:pPr>
            <a:r>
              <a:rPr sz="2100" b="1" spc="-5" dirty="0">
                <a:latin typeface="Verdana"/>
                <a:cs typeface="Verdana"/>
              </a:rPr>
              <a:t>Cardinal Utility</a:t>
            </a:r>
            <a:r>
              <a:rPr sz="2100" spc="-5" dirty="0">
                <a:latin typeface="Verdana"/>
                <a:cs typeface="Verdana"/>
              </a:rPr>
              <a:t>: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numbers 1, 2, 3, </a:t>
            </a:r>
            <a:r>
              <a:rPr sz="2100" dirty="0">
                <a:latin typeface="Verdana"/>
                <a:cs typeface="Verdana"/>
              </a:rPr>
              <a:t>4 </a:t>
            </a:r>
            <a:r>
              <a:rPr sz="2100" spc="-5" dirty="0">
                <a:latin typeface="Verdana"/>
                <a:cs typeface="Verdana"/>
              </a:rPr>
              <a:t>are cardinal  numbers. </a:t>
            </a:r>
            <a:r>
              <a:rPr sz="2100" dirty="0">
                <a:latin typeface="Verdana"/>
                <a:cs typeface="Verdana"/>
              </a:rPr>
              <a:t>For </a:t>
            </a:r>
            <a:r>
              <a:rPr sz="2100" spc="-5" dirty="0">
                <a:latin typeface="Verdana"/>
                <a:cs typeface="Verdana"/>
              </a:rPr>
              <a:t>example </a:t>
            </a:r>
            <a:r>
              <a:rPr sz="2100" dirty="0">
                <a:latin typeface="Verdana"/>
                <a:cs typeface="Verdana"/>
              </a:rPr>
              <a:t>the number 2 is </a:t>
            </a:r>
            <a:r>
              <a:rPr sz="2100" spc="-5" dirty="0">
                <a:latin typeface="Verdana"/>
                <a:cs typeface="Verdana"/>
              </a:rPr>
              <a:t>twice </a:t>
            </a:r>
            <a:r>
              <a:rPr sz="2100" dirty="0">
                <a:latin typeface="Verdana"/>
                <a:cs typeface="Verdana"/>
              </a:rPr>
              <a:t>the</a:t>
            </a:r>
            <a:r>
              <a:rPr sz="2100" spc="-25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size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4269" y="1625600"/>
            <a:ext cx="7301865" cy="3683000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610"/>
              </a:spcBef>
            </a:pPr>
            <a:r>
              <a:rPr sz="2100" spc="-5" dirty="0">
                <a:latin typeface="Verdana"/>
                <a:cs typeface="Verdana"/>
              </a:rPr>
              <a:t>of 1. </a:t>
            </a:r>
            <a:r>
              <a:rPr sz="2100" dirty="0">
                <a:latin typeface="Verdana"/>
                <a:cs typeface="Verdana"/>
              </a:rPr>
              <a:t>In the </a:t>
            </a:r>
            <a:r>
              <a:rPr sz="2100" spc="-5" dirty="0">
                <a:latin typeface="Verdana"/>
                <a:cs typeface="Verdana"/>
              </a:rPr>
              <a:t>same </a:t>
            </a:r>
            <a:r>
              <a:rPr sz="2100" dirty="0">
                <a:latin typeface="Verdana"/>
                <a:cs typeface="Verdana"/>
              </a:rPr>
              <a:t>way, the </a:t>
            </a:r>
            <a:r>
              <a:rPr sz="2100" spc="-5" dirty="0">
                <a:latin typeface="Verdana"/>
                <a:cs typeface="Verdana"/>
              </a:rPr>
              <a:t>number </a:t>
            </a:r>
            <a:r>
              <a:rPr sz="2100" dirty="0">
                <a:latin typeface="Verdana"/>
                <a:cs typeface="Verdana"/>
              </a:rPr>
              <a:t>4 </a:t>
            </a:r>
            <a:r>
              <a:rPr sz="2100" spc="-5" dirty="0">
                <a:latin typeface="Verdana"/>
                <a:cs typeface="Verdana"/>
              </a:rPr>
              <a:t>is </a:t>
            </a:r>
            <a:r>
              <a:rPr sz="2100" dirty="0">
                <a:latin typeface="Verdana"/>
                <a:cs typeface="Verdana"/>
              </a:rPr>
              <a:t>four </a:t>
            </a:r>
            <a:r>
              <a:rPr sz="2100" spc="-5" dirty="0">
                <a:latin typeface="Verdana"/>
                <a:cs typeface="Verdana"/>
              </a:rPr>
              <a:t>times </a:t>
            </a:r>
            <a:r>
              <a:rPr sz="2100" dirty="0">
                <a:latin typeface="Verdana"/>
                <a:cs typeface="Verdana"/>
              </a:rPr>
              <a:t>the  </a:t>
            </a:r>
            <a:r>
              <a:rPr sz="2100" spc="-5" dirty="0">
                <a:latin typeface="Verdana"/>
                <a:cs typeface="Verdana"/>
              </a:rPr>
              <a:t>size of number</a:t>
            </a:r>
            <a:r>
              <a:rPr sz="2100" spc="1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1.</a:t>
            </a:r>
            <a:endParaRPr sz="21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100" spc="-5" dirty="0">
                <a:latin typeface="Verdana"/>
                <a:cs typeface="Verdana"/>
              </a:rPr>
              <a:t>Alfred Marshall developed cardinal utility</a:t>
            </a:r>
            <a:r>
              <a:rPr sz="2100" spc="45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analysis.</a:t>
            </a:r>
            <a:endParaRPr sz="2100">
              <a:latin typeface="Verdana"/>
              <a:cs typeface="Verdana"/>
            </a:endParaRPr>
          </a:p>
          <a:p>
            <a:pPr marL="12700" marR="1199515">
              <a:lnSpc>
                <a:spcPts val="2020"/>
              </a:lnSpc>
              <a:spcBef>
                <a:spcPts val="500"/>
              </a:spcBef>
            </a:pPr>
            <a:r>
              <a:rPr sz="2100" spc="-5" dirty="0">
                <a:latin typeface="Verdana"/>
                <a:cs typeface="Verdana"/>
              </a:rPr>
              <a:t>According </a:t>
            </a:r>
            <a:r>
              <a:rPr sz="2100" dirty="0">
                <a:latin typeface="Verdana"/>
                <a:cs typeface="Verdana"/>
              </a:rPr>
              <a:t>to </a:t>
            </a:r>
            <a:r>
              <a:rPr sz="2100" spc="-5" dirty="0">
                <a:latin typeface="Verdana"/>
                <a:cs typeface="Verdana"/>
              </a:rPr>
              <a:t>cardinal approach, utility </a:t>
            </a:r>
            <a:r>
              <a:rPr sz="2100" dirty="0">
                <a:latin typeface="Verdana"/>
                <a:cs typeface="Verdana"/>
              </a:rPr>
              <a:t>can </a:t>
            </a:r>
            <a:r>
              <a:rPr sz="2100" spc="-5" dirty="0">
                <a:latin typeface="Verdana"/>
                <a:cs typeface="Verdana"/>
              </a:rPr>
              <a:t>be  measured.</a:t>
            </a:r>
            <a:endParaRPr sz="2100">
              <a:latin typeface="Verdana"/>
              <a:cs typeface="Verdana"/>
            </a:endParaRPr>
          </a:p>
          <a:p>
            <a:pPr marL="12700" marR="66675">
              <a:lnSpc>
                <a:spcPct val="80000"/>
              </a:lnSpc>
              <a:spcBef>
                <a:spcPts val="540"/>
              </a:spcBef>
            </a:pPr>
            <a:r>
              <a:rPr sz="2100" b="1" spc="-5" dirty="0">
                <a:latin typeface="Verdana"/>
                <a:cs typeface="Verdana"/>
              </a:rPr>
              <a:t>Ordinal </a:t>
            </a:r>
            <a:r>
              <a:rPr sz="2100" b="1" dirty="0">
                <a:latin typeface="Verdana"/>
                <a:cs typeface="Verdana"/>
              </a:rPr>
              <a:t>utility</a:t>
            </a:r>
            <a:r>
              <a:rPr sz="2100" dirty="0">
                <a:latin typeface="Verdana"/>
                <a:cs typeface="Verdana"/>
              </a:rPr>
              <a:t>: The </a:t>
            </a:r>
            <a:r>
              <a:rPr sz="2100" spc="-5" dirty="0">
                <a:latin typeface="Verdana"/>
                <a:cs typeface="Verdana"/>
              </a:rPr>
              <a:t>numbers 1st, 2nd, 3rd, </a:t>
            </a:r>
            <a:r>
              <a:rPr sz="2100" dirty="0">
                <a:latin typeface="Verdana"/>
                <a:cs typeface="Verdana"/>
              </a:rPr>
              <a:t>and </a:t>
            </a:r>
            <a:r>
              <a:rPr sz="2100" spc="-5" dirty="0">
                <a:latin typeface="Verdana"/>
                <a:cs typeface="Verdana"/>
              </a:rPr>
              <a:t>4th,  </a:t>
            </a:r>
            <a:r>
              <a:rPr sz="2100" dirty="0">
                <a:latin typeface="Verdana"/>
                <a:cs typeface="Verdana"/>
              </a:rPr>
              <a:t>are </a:t>
            </a:r>
            <a:r>
              <a:rPr sz="2100" spc="-5" dirty="0">
                <a:latin typeface="Verdana"/>
                <a:cs typeface="Verdana"/>
              </a:rPr>
              <a:t>ordinal numbers. These ordinal numbers </a:t>
            </a:r>
            <a:r>
              <a:rPr sz="2100" dirty="0">
                <a:latin typeface="Verdana"/>
                <a:cs typeface="Verdana"/>
              </a:rPr>
              <a:t>are  </a:t>
            </a:r>
            <a:r>
              <a:rPr sz="2100" spc="-5" dirty="0">
                <a:latin typeface="Verdana"/>
                <a:cs typeface="Verdana"/>
              </a:rPr>
              <a:t>ranked or ordered. This </a:t>
            </a:r>
            <a:r>
              <a:rPr sz="2100" dirty="0">
                <a:latin typeface="Verdana"/>
                <a:cs typeface="Verdana"/>
              </a:rPr>
              <a:t>ranking </a:t>
            </a:r>
            <a:r>
              <a:rPr sz="2100" spc="-5" dirty="0">
                <a:latin typeface="Verdana"/>
                <a:cs typeface="Verdana"/>
              </a:rPr>
              <a:t>does </a:t>
            </a:r>
            <a:r>
              <a:rPr sz="2100" dirty="0">
                <a:latin typeface="Verdana"/>
                <a:cs typeface="Verdana"/>
              </a:rPr>
              <a:t>not </a:t>
            </a:r>
            <a:r>
              <a:rPr sz="2100" spc="-5" dirty="0">
                <a:latin typeface="Verdana"/>
                <a:cs typeface="Verdana"/>
              </a:rPr>
              <a:t>explain </a:t>
            </a:r>
            <a:r>
              <a:rPr sz="2100" dirty="0">
                <a:latin typeface="Verdana"/>
                <a:cs typeface="Verdana"/>
              </a:rPr>
              <a:t>the  </a:t>
            </a:r>
            <a:r>
              <a:rPr sz="2100" spc="-5" dirty="0">
                <a:latin typeface="Verdana"/>
                <a:cs typeface="Verdana"/>
              </a:rPr>
              <a:t>actual size relation of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numbers. The second </a:t>
            </a:r>
            <a:r>
              <a:rPr sz="2100" dirty="0">
                <a:latin typeface="Verdana"/>
                <a:cs typeface="Verdana"/>
              </a:rPr>
              <a:t>one  </a:t>
            </a:r>
            <a:r>
              <a:rPr sz="2100" spc="-5" dirty="0">
                <a:latin typeface="Verdana"/>
                <a:cs typeface="Verdana"/>
              </a:rPr>
              <a:t>might or might not </a:t>
            </a:r>
            <a:r>
              <a:rPr sz="2100" dirty="0">
                <a:latin typeface="Verdana"/>
                <a:cs typeface="Verdana"/>
              </a:rPr>
              <a:t>be </a:t>
            </a:r>
            <a:r>
              <a:rPr sz="2100" spc="-5" dirty="0">
                <a:latin typeface="Verdana"/>
                <a:cs typeface="Verdana"/>
              </a:rPr>
              <a:t>twice as </a:t>
            </a:r>
            <a:r>
              <a:rPr sz="2100" dirty="0">
                <a:latin typeface="Verdana"/>
                <a:cs typeface="Verdana"/>
              </a:rPr>
              <a:t>big </a:t>
            </a:r>
            <a:r>
              <a:rPr sz="2100" spc="-5" dirty="0">
                <a:latin typeface="Verdana"/>
                <a:cs typeface="Verdana"/>
              </a:rPr>
              <a:t>as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first</a:t>
            </a:r>
            <a:r>
              <a:rPr sz="2100" spc="45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one.</a:t>
            </a:r>
            <a:endParaRPr sz="2100">
              <a:latin typeface="Verdana"/>
              <a:cs typeface="Verdana"/>
            </a:endParaRPr>
          </a:p>
          <a:p>
            <a:pPr marL="12700" marR="617220">
              <a:lnSpc>
                <a:spcPct val="80000"/>
              </a:lnSpc>
              <a:spcBef>
                <a:spcPts val="525"/>
              </a:spcBef>
            </a:pPr>
            <a:r>
              <a:rPr sz="2100" dirty="0">
                <a:latin typeface="Verdana"/>
                <a:cs typeface="Verdana"/>
              </a:rPr>
              <a:t>Hicks and </a:t>
            </a:r>
            <a:r>
              <a:rPr sz="2100" spc="-5" dirty="0">
                <a:latin typeface="Verdana"/>
                <a:cs typeface="Verdana"/>
              </a:rPr>
              <a:t>Allen used ordinal utility approach </a:t>
            </a:r>
            <a:r>
              <a:rPr sz="2100" dirty="0">
                <a:latin typeface="Verdana"/>
                <a:cs typeface="Verdana"/>
              </a:rPr>
              <a:t>for  </a:t>
            </a:r>
            <a:r>
              <a:rPr sz="2100" spc="-5" dirty="0">
                <a:latin typeface="Verdana"/>
                <a:cs typeface="Verdana"/>
              </a:rPr>
              <a:t>analyzing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consumer behavior. This analysis is  known as indifference </a:t>
            </a:r>
            <a:r>
              <a:rPr sz="2100" dirty="0">
                <a:latin typeface="Verdana"/>
                <a:cs typeface="Verdana"/>
              </a:rPr>
              <a:t>curve</a:t>
            </a:r>
            <a:r>
              <a:rPr sz="2100" spc="15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analysis.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2151888"/>
            <a:ext cx="127635" cy="67056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1450" spc="10" dirty="0">
                <a:solidFill>
                  <a:srgbClr val="006666"/>
                </a:solidFill>
                <a:latin typeface="Verdana"/>
                <a:cs typeface="Verdana"/>
              </a:rPr>
              <a:t>•</a:t>
            </a:r>
            <a:endParaRPr sz="14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450" spc="10" dirty="0">
                <a:solidFill>
                  <a:srgbClr val="006666"/>
                </a:solidFill>
                <a:latin typeface="Verdana"/>
                <a:cs typeface="Verdana"/>
              </a:rPr>
              <a:t>•</a:t>
            </a:r>
            <a:endParaRPr sz="145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669" y="3152139"/>
            <a:ext cx="127635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0" dirty="0">
                <a:solidFill>
                  <a:srgbClr val="006666"/>
                </a:solidFill>
                <a:latin typeface="Verdana"/>
                <a:cs typeface="Verdana"/>
              </a:rPr>
              <a:t>•</a:t>
            </a:r>
            <a:endParaRPr sz="145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4669" y="4498339"/>
            <a:ext cx="127635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0" dirty="0">
                <a:solidFill>
                  <a:srgbClr val="006666"/>
                </a:solidFill>
                <a:latin typeface="Verdana"/>
                <a:cs typeface="Verdana"/>
              </a:rPr>
              <a:t>•</a:t>
            </a:r>
            <a:endParaRPr sz="14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274638"/>
            <a:ext cx="8534400" cy="12747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5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Table: Explaining</a:t>
            </a:r>
            <a:r>
              <a:rPr spc="-100" dirty="0"/>
              <a:t> </a:t>
            </a:r>
            <a:r>
              <a:rPr dirty="0"/>
              <a:t>Consumer’s  Surplus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00203" y="1662203"/>
          <a:ext cx="8001000" cy="48539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/>
                <a:gridCol w="2438400"/>
                <a:gridCol w="2495550"/>
                <a:gridCol w="2000250"/>
              </a:tblGrid>
              <a:tr h="94107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X</a:t>
                      </a:r>
                      <a:endParaRPr sz="2500">
                        <a:latin typeface="Verdana"/>
                        <a:cs typeface="Verdana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2500" spc="-5" dirty="0">
                          <a:latin typeface="Verdana"/>
                          <a:cs typeface="Verdana"/>
                        </a:rPr>
                        <a:t>units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457834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spc="-5" dirty="0">
                          <a:latin typeface="Verdana"/>
                          <a:cs typeface="Verdana"/>
                        </a:rPr>
                        <a:t>Price</a:t>
                      </a:r>
                      <a:r>
                        <a:rPr sz="25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500" spc="-10" dirty="0">
                          <a:latin typeface="Verdana"/>
                          <a:cs typeface="Verdana"/>
                        </a:rPr>
                        <a:t>willing  </a:t>
                      </a:r>
                      <a:r>
                        <a:rPr sz="25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25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500" spc="-5" dirty="0">
                          <a:latin typeface="Verdana"/>
                          <a:cs typeface="Verdana"/>
                        </a:rPr>
                        <a:t>pay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spc="-5" dirty="0">
                          <a:latin typeface="Verdana"/>
                          <a:cs typeface="Verdana"/>
                        </a:rPr>
                        <a:t>Actual</a:t>
                      </a:r>
                      <a:r>
                        <a:rPr sz="25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500" spc="-5" dirty="0">
                          <a:latin typeface="Verdana"/>
                          <a:cs typeface="Verdana"/>
                        </a:rPr>
                        <a:t>price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marR="28956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spc="-10" dirty="0">
                          <a:latin typeface="Verdana"/>
                          <a:cs typeface="Verdana"/>
                        </a:rPr>
                        <a:t>Co</a:t>
                      </a:r>
                      <a:r>
                        <a:rPr sz="25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2500" spc="-1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2500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2500" spc="-1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2500" dirty="0">
                          <a:latin typeface="Verdana"/>
                          <a:cs typeface="Verdana"/>
                        </a:rPr>
                        <a:t>er  </a:t>
                      </a:r>
                      <a:r>
                        <a:rPr sz="2500" spc="-5" dirty="0">
                          <a:latin typeface="Verdana"/>
                          <a:cs typeface="Verdana"/>
                        </a:rPr>
                        <a:t>Surplus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358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1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10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4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6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358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2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8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4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4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231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3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6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4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2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232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4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4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4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0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spc="-10" dirty="0">
                          <a:latin typeface="Verdana"/>
                          <a:cs typeface="Verdana"/>
                        </a:rPr>
                        <a:t>Total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28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spc="-5" dirty="0">
                          <a:latin typeface="Verdana"/>
                          <a:cs typeface="Verdana"/>
                        </a:rPr>
                        <a:t>16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spc="-5" dirty="0">
                          <a:latin typeface="Verdana"/>
                          <a:cs typeface="Verdana"/>
                        </a:rPr>
                        <a:t>12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2127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Arial"/>
                <a:cs typeface="Arial"/>
              </a:rPr>
              <a:t>Consumer Surplus</a:t>
            </a:r>
            <a:r>
              <a:rPr sz="3600" b="0" spc="-35" dirty="0">
                <a:latin typeface="Arial"/>
                <a:cs typeface="Arial"/>
              </a:rPr>
              <a:t> </a:t>
            </a:r>
            <a:r>
              <a:rPr sz="3600" b="0" dirty="0">
                <a:latin typeface="Arial"/>
                <a:cs typeface="Arial"/>
              </a:rPr>
              <a:t>(DPR)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49470" y="1605279"/>
            <a:ext cx="3721735" cy="369824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55600" marR="5080" indent="-342900">
              <a:lnSpc>
                <a:spcPct val="89900"/>
              </a:lnSpc>
              <a:spcBef>
                <a:spcPts val="330"/>
              </a:spcBef>
              <a:buClr>
                <a:srgbClr val="006666"/>
              </a:buClr>
              <a:buSzPct val="68421"/>
              <a:buFont typeface="Wingdings"/>
              <a:buChar char=""/>
              <a:tabLst>
                <a:tab pos="354965" algn="l"/>
                <a:tab pos="355600" algn="l"/>
              </a:tabLst>
            </a:pPr>
            <a:r>
              <a:rPr sz="1900" spc="-10" dirty="0">
                <a:latin typeface="Verdana"/>
                <a:cs typeface="Verdana"/>
              </a:rPr>
              <a:t>Consumer’s surplus </a:t>
            </a:r>
            <a:r>
              <a:rPr sz="1900" spc="-5" dirty="0">
                <a:latin typeface="Verdana"/>
                <a:cs typeface="Verdana"/>
              </a:rPr>
              <a:t>is  </a:t>
            </a:r>
            <a:r>
              <a:rPr sz="1900" spc="-10" dirty="0">
                <a:latin typeface="Verdana"/>
                <a:cs typeface="Verdana"/>
              </a:rPr>
              <a:t>represented  diagrammatically </a:t>
            </a:r>
            <a:r>
              <a:rPr sz="1900" spc="-5" dirty="0">
                <a:latin typeface="Verdana"/>
                <a:cs typeface="Verdana"/>
              </a:rPr>
              <a:t>in </a:t>
            </a:r>
            <a:r>
              <a:rPr sz="1900" spc="-10" dirty="0">
                <a:latin typeface="Verdana"/>
                <a:cs typeface="Verdana"/>
              </a:rPr>
              <a:t>figure  </a:t>
            </a:r>
            <a:r>
              <a:rPr sz="1900" spc="-5" dirty="0">
                <a:latin typeface="Verdana"/>
                <a:cs typeface="Verdana"/>
              </a:rPr>
              <a:t>DD </a:t>
            </a:r>
            <a:r>
              <a:rPr sz="1900" spc="-10" dirty="0">
                <a:latin typeface="Verdana"/>
                <a:cs typeface="Verdana"/>
              </a:rPr>
              <a:t>is </a:t>
            </a:r>
            <a:r>
              <a:rPr sz="1900" spc="-5" dirty="0">
                <a:latin typeface="Verdana"/>
                <a:cs typeface="Verdana"/>
              </a:rPr>
              <a:t>the demand curve for  the commodity. </a:t>
            </a:r>
            <a:r>
              <a:rPr sz="1900" dirty="0">
                <a:latin typeface="Verdana"/>
                <a:cs typeface="Verdana"/>
              </a:rPr>
              <a:t>If </a:t>
            </a:r>
            <a:r>
              <a:rPr sz="1900" spc="-5" dirty="0">
                <a:latin typeface="Verdana"/>
                <a:cs typeface="Verdana"/>
              </a:rPr>
              <a:t>OP is the  </a:t>
            </a:r>
            <a:r>
              <a:rPr sz="1900" spc="-10" dirty="0">
                <a:latin typeface="Verdana"/>
                <a:cs typeface="Verdana"/>
              </a:rPr>
              <a:t>price, </a:t>
            </a:r>
            <a:r>
              <a:rPr sz="1900" spc="-5" dirty="0">
                <a:latin typeface="Verdana"/>
                <a:cs typeface="Verdana"/>
              </a:rPr>
              <a:t>OQ </a:t>
            </a:r>
            <a:r>
              <a:rPr sz="1900" spc="-10" dirty="0">
                <a:latin typeface="Verdana"/>
                <a:cs typeface="Verdana"/>
              </a:rPr>
              <a:t>units </a:t>
            </a:r>
            <a:r>
              <a:rPr sz="1900" dirty="0">
                <a:latin typeface="Verdana"/>
                <a:cs typeface="Verdana"/>
              </a:rPr>
              <a:t>of </a:t>
            </a:r>
            <a:r>
              <a:rPr sz="1900" spc="-5" dirty="0">
                <a:latin typeface="Verdana"/>
                <a:cs typeface="Verdana"/>
              </a:rPr>
              <a:t>the  commodity </a:t>
            </a:r>
            <a:r>
              <a:rPr sz="1900" spc="-10" dirty="0">
                <a:latin typeface="Verdana"/>
                <a:cs typeface="Verdana"/>
              </a:rPr>
              <a:t>are purchased  </a:t>
            </a:r>
            <a:r>
              <a:rPr sz="1900" spc="-5" dirty="0">
                <a:latin typeface="Verdana"/>
                <a:cs typeface="Verdana"/>
              </a:rPr>
              <a:t>and the </a:t>
            </a:r>
            <a:r>
              <a:rPr sz="1900" spc="-10" dirty="0">
                <a:latin typeface="Verdana"/>
                <a:cs typeface="Verdana"/>
              </a:rPr>
              <a:t>price paid </a:t>
            </a:r>
            <a:r>
              <a:rPr sz="1900" spc="-5" dirty="0">
                <a:latin typeface="Verdana"/>
                <a:cs typeface="Verdana"/>
              </a:rPr>
              <a:t>is OQ </a:t>
            </a:r>
            <a:r>
              <a:rPr sz="1900" dirty="0">
                <a:latin typeface="Verdana"/>
                <a:cs typeface="Verdana"/>
              </a:rPr>
              <a:t>X  </a:t>
            </a:r>
            <a:r>
              <a:rPr sz="1900" spc="-10" dirty="0">
                <a:latin typeface="Verdana"/>
                <a:cs typeface="Verdana"/>
              </a:rPr>
              <a:t>OP= </a:t>
            </a:r>
            <a:r>
              <a:rPr sz="1900" spc="-5" dirty="0">
                <a:latin typeface="Verdana"/>
                <a:cs typeface="Verdana"/>
              </a:rPr>
              <a:t>area </a:t>
            </a:r>
            <a:r>
              <a:rPr sz="1900" spc="-10" dirty="0">
                <a:latin typeface="Verdana"/>
                <a:cs typeface="Verdana"/>
              </a:rPr>
              <a:t>OQRP. </a:t>
            </a:r>
            <a:r>
              <a:rPr sz="1900" spc="-5" dirty="0">
                <a:latin typeface="Verdana"/>
                <a:cs typeface="Verdana"/>
              </a:rPr>
              <a:t>But the  total amount of money, he  </a:t>
            </a:r>
            <a:r>
              <a:rPr sz="1900" spc="-10" dirty="0">
                <a:latin typeface="Verdana"/>
                <a:cs typeface="Verdana"/>
              </a:rPr>
              <a:t>is prepared </a:t>
            </a:r>
            <a:r>
              <a:rPr sz="1900" dirty="0">
                <a:latin typeface="Verdana"/>
                <a:cs typeface="Verdana"/>
              </a:rPr>
              <a:t>to </a:t>
            </a:r>
            <a:r>
              <a:rPr sz="1900" spc="-5" dirty="0">
                <a:latin typeface="Verdana"/>
                <a:cs typeface="Verdana"/>
              </a:rPr>
              <a:t>pay for </a:t>
            </a:r>
            <a:r>
              <a:rPr sz="1900" spc="-10" dirty="0">
                <a:latin typeface="Verdana"/>
                <a:cs typeface="Verdana"/>
              </a:rPr>
              <a:t>OQ  </a:t>
            </a:r>
            <a:r>
              <a:rPr sz="1900" spc="-5" dirty="0">
                <a:latin typeface="Verdana"/>
                <a:cs typeface="Verdana"/>
              </a:rPr>
              <a:t>units is </a:t>
            </a:r>
            <a:r>
              <a:rPr sz="1900" spc="-10" dirty="0">
                <a:latin typeface="Verdana"/>
                <a:cs typeface="Verdana"/>
              </a:rPr>
              <a:t>OQRD. Therefore,  Consumer’s Surplus=  OQRD-OQRP=DPR.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28800" y="2133600"/>
            <a:ext cx="2743200" cy="3124200"/>
          </a:xfrm>
          <a:custGeom>
            <a:avLst/>
            <a:gdLst/>
            <a:ahLst/>
            <a:cxnLst/>
            <a:rect l="l" t="t" r="r" b="b"/>
            <a:pathLst>
              <a:path w="2743200" h="3124200">
                <a:moveTo>
                  <a:pt x="0" y="0"/>
                </a:moveTo>
                <a:lnTo>
                  <a:pt x="0" y="3124200"/>
                </a:lnTo>
              </a:path>
              <a:path w="2743200" h="3124200">
                <a:moveTo>
                  <a:pt x="76200" y="3124200"/>
                </a:moveTo>
                <a:lnTo>
                  <a:pt x="2743200" y="3124200"/>
                </a:lnTo>
              </a:path>
              <a:path w="2743200" h="3124200">
                <a:moveTo>
                  <a:pt x="0" y="381000"/>
                </a:moveTo>
                <a:lnTo>
                  <a:pt x="2286000" y="3124200"/>
                </a:lnTo>
              </a:path>
              <a:path w="2743200" h="3124200">
                <a:moveTo>
                  <a:pt x="0" y="1600200"/>
                </a:moveTo>
                <a:lnTo>
                  <a:pt x="1066800" y="1600200"/>
                </a:lnTo>
              </a:path>
              <a:path w="2743200" h="3124200">
                <a:moveTo>
                  <a:pt x="990600" y="1600200"/>
                </a:moveTo>
                <a:lnTo>
                  <a:pt x="990600" y="31242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14829" y="5171440"/>
            <a:ext cx="2057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29229" y="5171440"/>
            <a:ext cx="2057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Q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25269" y="3614420"/>
            <a:ext cx="163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P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86230" y="2199640"/>
            <a:ext cx="2019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D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35300" y="3418840"/>
            <a:ext cx="1847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77029" y="4866640"/>
            <a:ext cx="2019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D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80390"/>
            <a:ext cx="759015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/>
              <a:t>Engle </a:t>
            </a:r>
            <a:r>
              <a:rPr sz="2800" spc="-10" dirty="0"/>
              <a:t>Consumption </a:t>
            </a:r>
            <a:r>
              <a:rPr sz="2800" spc="-5" dirty="0"/>
              <a:t>Curve (Engle</a:t>
            </a:r>
            <a:r>
              <a:rPr sz="2800" spc="-15" dirty="0"/>
              <a:t> </a:t>
            </a:r>
            <a:r>
              <a:rPr sz="2800" dirty="0"/>
              <a:t>1821-1896)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57200" y="1835150"/>
            <a:ext cx="191770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9650" y="1798320"/>
            <a:ext cx="7576820" cy="136906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05"/>
              </a:spcBef>
            </a:pPr>
            <a:r>
              <a:rPr sz="2100" spc="-5" dirty="0">
                <a:latin typeface="Verdana"/>
                <a:cs typeface="Verdana"/>
              </a:rPr>
              <a:t>Germany statistician </a:t>
            </a:r>
            <a:r>
              <a:rPr sz="2100" dirty="0">
                <a:latin typeface="Verdana"/>
                <a:cs typeface="Verdana"/>
              </a:rPr>
              <a:t>Ernet Engle </a:t>
            </a:r>
            <a:r>
              <a:rPr sz="2100" spc="-5" dirty="0">
                <a:latin typeface="Verdana"/>
                <a:cs typeface="Verdana"/>
              </a:rPr>
              <a:t>studied many </a:t>
            </a:r>
            <a:r>
              <a:rPr sz="2100" dirty="0">
                <a:latin typeface="Verdana"/>
                <a:cs typeface="Verdana"/>
              </a:rPr>
              <a:t>house  </a:t>
            </a:r>
            <a:r>
              <a:rPr sz="2100" spc="-5" dirty="0">
                <a:latin typeface="Verdana"/>
                <a:cs typeface="Verdana"/>
              </a:rPr>
              <a:t>holds incomes and budgets and revealed relation  between income level </a:t>
            </a:r>
            <a:r>
              <a:rPr sz="2100" dirty="0">
                <a:latin typeface="Verdana"/>
                <a:cs typeface="Verdana"/>
              </a:rPr>
              <a:t>and </a:t>
            </a:r>
            <a:r>
              <a:rPr sz="2100" spc="-5" dirty="0">
                <a:latin typeface="Verdana"/>
                <a:cs typeface="Verdana"/>
              </a:rPr>
              <a:t>spending on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consumption  of some goods </a:t>
            </a:r>
            <a:r>
              <a:rPr sz="2100" dirty="0">
                <a:latin typeface="Verdana"/>
                <a:cs typeface="Verdana"/>
              </a:rPr>
              <a:t>, </a:t>
            </a:r>
            <a:r>
              <a:rPr sz="2100" spc="-5" dirty="0">
                <a:latin typeface="Verdana"/>
                <a:cs typeface="Verdana"/>
              </a:rPr>
              <a:t>at </a:t>
            </a:r>
            <a:r>
              <a:rPr sz="2100" dirty="0">
                <a:latin typeface="Verdana"/>
                <a:cs typeface="Verdana"/>
              </a:rPr>
              <a:t>a </a:t>
            </a:r>
            <a:r>
              <a:rPr sz="2100" spc="-5" dirty="0">
                <a:latin typeface="Verdana"/>
                <a:cs typeface="Verdana"/>
              </a:rPr>
              <a:t>given price. </a:t>
            </a:r>
            <a:r>
              <a:rPr sz="2100" dirty="0">
                <a:latin typeface="Verdana"/>
                <a:cs typeface="Verdana"/>
              </a:rPr>
              <a:t>He </a:t>
            </a:r>
            <a:r>
              <a:rPr sz="2100" spc="-5" dirty="0">
                <a:latin typeface="Verdana"/>
                <a:cs typeface="Verdana"/>
              </a:rPr>
              <a:t>proposed three  important points in </a:t>
            </a:r>
            <a:r>
              <a:rPr sz="2100" dirty="0">
                <a:latin typeface="Verdana"/>
                <a:cs typeface="Verdana"/>
              </a:rPr>
              <a:t>his</a:t>
            </a:r>
            <a:r>
              <a:rPr sz="2100" spc="25" dirty="0">
                <a:latin typeface="Verdana"/>
                <a:cs typeface="Verdana"/>
              </a:rPr>
              <a:t> </a:t>
            </a:r>
            <a:r>
              <a:rPr sz="2100" dirty="0">
                <a:latin typeface="Verdana"/>
                <a:cs typeface="Verdana"/>
              </a:rPr>
              <a:t>study.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3467100"/>
            <a:ext cx="8295005" cy="2080260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565150" marR="433070" indent="-552450">
              <a:lnSpc>
                <a:spcPct val="79800"/>
              </a:lnSpc>
              <a:spcBef>
                <a:spcPts val="610"/>
              </a:spcBef>
              <a:tabLst>
                <a:tab pos="564515" algn="l"/>
              </a:tabLst>
            </a:pPr>
            <a:r>
              <a:rPr sz="1450" spc="5" dirty="0">
                <a:solidFill>
                  <a:srgbClr val="006666"/>
                </a:solidFill>
                <a:latin typeface="Alexander"/>
                <a:cs typeface="Alexander"/>
              </a:rPr>
              <a:t>3</a:t>
            </a:r>
            <a:r>
              <a:rPr sz="1450" spc="5" dirty="0">
                <a:solidFill>
                  <a:srgbClr val="006666"/>
                </a:solidFill>
                <a:latin typeface="Verdana"/>
                <a:cs typeface="Verdana"/>
              </a:rPr>
              <a:t>.	</a:t>
            </a:r>
            <a:r>
              <a:rPr sz="2100" spc="-5" dirty="0">
                <a:latin typeface="Verdana"/>
                <a:cs typeface="Verdana"/>
              </a:rPr>
              <a:t>When income increases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expenditure proportion on  </a:t>
            </a:r>
            <a:r>
              <a:rPr sz="2100" dirty="0">
                <a:latin typeface="Verdana"/>
                <a:cs typeface="Verdana"/>
              </a:rPr>
              <a:t>food </a:t>
            </a:r>
            <a:r>
              <a:rPr sz="2100" spc="-5" dirty="0">
                <a:latin typeface="Verdana"/>
                <a:cs typeface="Verdana"/>
              </a:rPr>
              <a:t>items will</a:t>
            </a:r>
            <a:r>
              <a:rPr sz="2100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decreases</a:t>
            </a:r>
            <a:endParaRPr sz="21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500">
              <a:latin typeface="Verdana"/>
              <a:cs typeface="Verdana"/>
            </a:endParaRPr>
          </a:p>
          <a:p>
            <a:pPr marL="565150" marR="433070" indent="-552450">
              <a:lnSpc>
                <a:spcPts val="2020"/>
              </a:lnSpc>
              <a:spcBef>
                <a:spcPts val="5"/>
              </a:spcBef>
              <a:buClr>
                <a:srgbClr val="006666"/>
              </a:buClr>
              <a:buSzPct val="69047"/>
              <a:buFont typeface="Alexander"/>
              <a:buAutoNum type="arabicPeriod" startAt="5"/>
              <a:tabLst>
                <a:tab pos="564515" algn="l"/>
                <a:tab pos="565150" algn="l"/>
              </a:tabLst>
            </a:pPr>
            <a:r>
              <a:rPr sz="2100" spc="-5" dirty="0">
                <a:latin typeface="Verdana"/>
                <a:cs typeface="Verdana"/>
              </a:rPr>
              <a:t>When income increases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expenditure proportion on  </a:t>
            </a:r>
            <a:r>
              <a:rPr sz="2100" dirty="0">
                <a:latin typeface="Verdana"/>
                <a:cs typeface="Verdana"/>
              </a:rPr>
              <a:t>house </a:t>
            </a:r>
            <a:r>
              <a:rPr sz="2100" spc="-5" dirty="0">
                <a:latin typeface="Verdana"/>
                <a:cs typeface="Verdana"/>
              </a:rPr>
              <a:t>facilities and cloths items will</a:t>
            </a:r>
            <a:r>
              <a:rPr sz="2100" spc="30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constant</a:t>
            </a:r>
            <a:endParaRPr sz="2100">
              <a:latin typeface="Verdana"/>
              <a:cs typeface="Verdana"/>
            </a:endParaRPr>
          </a:p>
          <a:p>
            <a:pPr marL="565150" marR="5080" indent="-552450">
              <a:lnSpc>
                <a:spcPct val="79800"/>
              </a:lnSpc>
              <a:spcBef>
                <a:spcPts val="545"/>
              </a:spcBef>
              <a:buClr>
                <a:srgbClr val="006666"/>
              </a:buClr>
              <a:buSzPct val="69047"/>
              <a:buFont typeface="Alexander"/>
              <a:buAutoNum type="arabicPeriod" startAt="5"/>
              <a:tabLst>
                <a:tab pos="564515" algn="l"/>
                <a:tab pos="565150" algn="l"/>
              </a:tabLst>
            </a:pPr>
            <a:r>
              <a:rPr sz="2100" spc="-5" dirty="0">
                <a:latin typeface="Verdana"/>
                <a:cs typeface="Verdana"/>
              </a:rPr>
              <a:t>When income increases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expenditure proportion on  education, health and entertainment items will</a:t>
            </a:r>
            <a:r>
              <a:rPr sz="2100" spc="55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increases.</a:t>
            </a:r>
            <a:endParaRPr sz="2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43897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u="heavy" spc="90" dirty="0">
                <a:uFill>
                  <a:solidFill>
                    <a:srgbClr val="00666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dirty="0">
                <a:uFill>
                  <a:solidFill>
                    <a:srgbClr val="006666"/>
                  </a:solidFill>
                </a:uFill>
              </a:rPr>
              <a:t>TYPES </a:t>
            </a:r>
            <a:r>
              <a:rPr sz="3600" u="heavy" spc="-10" dirty="0">
                <a:uFill>
                  <a:solidFill>
                    <a:srgbClr val="006666"/>
                  </a:solidFill>
                </a:uFill>
              </a:rPr>
              <a:t>OF</a:t>
            </a:r>
            <a:r>
              <a:rPr sz="3600" u="heavy" spc="-85" dirty="0">
                <a:uFill>
                  <a:solidFill>
                    <a:srgbClr val="006666"/>
                  </a:solidFill>
                </a:uFill>
              </a:rPr>
              <a:t> </a:t>
            </a:r>
            <a:r>
              <a:rPr sz="3600" u="heavy" spc="-5" dirty="0">
                <a:uFill>
                  <a:solidFill>
                    <a:srgbClr val="006666"/>
                  </a:solidFill>
                </a:uFill>
              </a:rPr>
              <a:t>UTILITY.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7113270" cy="3559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spc="-5" dirty="0">
                <a:latin typeface="Verdana"/>
                <a:cs typeface="Verdana"/>
              </a:rPr>
              <a:t>The want satisfying </a:t>
            </a:r>
            <a:r>
              <a:rPr sz="2900" dirty="0">
                <a:latin typeface="Verdana"/>
                <a:cs typeface="Verdana"/>
              </a:rPr>
              <a:t>power  </a:t>
            </a:r>
            <a:r>
              <a:rPr sz="2900" spc="-5" dirty="0">
                <a:latin typeface="Verdana"/>
                <a:cs typeface="Verdana"/>
              </a:rPr>
              <a:t>contained in </a:t>
            </a:r>
            <a:r>
              <a:rPr sz="2900" dirty="0">
                <a:latin typeface="Verdana"/>
                <a:cs typeface="Verdana"/>
              </a:rPr>
              <a:t>a good </a:t>
            </a:r>
            <a:r>
              <a:rPr sz="2900" spc="-5" dirty="0">
                <a:latin typeface="Verdana"/>
                <a:cs typeface="Verdana"/>
              </a:rPr>
              <a:t>is said to </a:t>
            </a:r>
            <a:r>
              <a:rPr sz="2900" dirty="0">
                <a:latin typeface="Verdana"/>
                <a:cs typeface="Verdana"/>
              </a:rPr>
              <a:t>be </a:t>
            </a:r>
            <a:r>
              <a:rPr sz="2900" spc="-5" dirty="0">
                <a:latin typeface="Verdana"/>
                <a:cs typeface="Verdana"/>
              </a:rPr>
              <a:t>its  utility. </a:t>
            </a:r>
            <a:r>
              <a:rPr sz="2900" dirty="0">
                <a:latin typeface="Verdana"/>
                <a:cs typeface="Verdana"/>
              </a:rPr>
              <a:t>In </a:t>
            </a:r>
            <a:r>
              <a:rPr sz="2900" spc="-5" dirty="0">
                <a:latin typeface="Verdana"/>
                <a:cs typeface="Verdana"/>
              </a:rPr>
              <a:t>economics the term </a:t>
            </a:r>
            <a:r>
              <a:rPr sz="2900" spc="-10" dirty="0">
                <a:latin typeface="Verdana"/>
                <a:cs typeface="Verdana"/>
              </a:rPr>
              <a:t>utility  </a:t>
            </a:r>
            <a:r>
              <a:rPr sz="2900" spc="-5" dirty="0">
                <a:latin typeface="Verdana"/>
                <a:cs typeface="Verdana"/>
              </a:rPr>
              <a:t>is </a:t>
            </a:r>
            <a:r>
              <a:rPr sz="2900" dirty="0">
                <a:latin typeface="Verdana"/>
                <a:cs typeface="Verdana"/>
              </a:rPr>
              <a:t>used </a:t>
            </a:r>
            <a:r>
              <a:rPr sz="2900" spc="-5" dirty="0">
                <a:latin typeface="Verdana"/>
                <a:cs typeface="Verdana"/>
              </a:rPr>
              <a:t>to denote the satisfaction </a:t>
            </a:r>
            <a:r>
              <a:rPr sz="2900" dirty="0">
                <a:latin typeface="Verdana"/>
                <a:cs typeface="Verdana"/>
              </a:rPr>
              <a:t>or  </a:t>
            </a:r>
            <a:r>
              <a:rPr sz="2900" spc="-5" dirty="0">
                <a:latin typeface="Verdana"/>
                <a:cs typeface="Verdana"/>
              </a:rPr>
              <a:t>welfare. Utility derived </a:t>
            </a:r>
            <a:r>
              <a:rPr sz="2900" dirty="0">
                <a:latin typeface="Verdana"/>
                <a:cs typeface="Verdana"/>
              </a:rPr>
              <a:t>from a good  </a:t>
            </a:r>
            <a:r>
              <a:rPr sz="2900" spc="-5" dirty="0">
                <a:latin typeface="Verdana"/>
                <a:cs typeface="Verdana"/>
              </a:rPr>
              <a:t>are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5" dirty="0">
                <a:latin typeface="Verdana"/>
                <a:cs typeface="Verdana"/>
              </a:rPr>
              <a:t>different </a:t>
            </a:r>
            <a:r>
              <a:rPr sz="2900" dirty="0">
                <a:latin typeface="Verdana"/>
                <a:cs typeface="Verdana"/>
              </a:rPr>
              <a:t>form </a:t>
            </a:r>
            <a:r>
              <a:rPr sz="2900" spc="-5" dirty="0">
                <a:latin typeface="Verdana"/>
                <a:cs typeface="Verdana"/>
              </a:rPr>
              <a:t>such as </a:t>
            </a:r>
            <a:r>
              <a:rPr sz="2900" dirty="0">
                <a:latin typeface="Verdana"/>
                <a:cs typeface="Verdana"/>
              </a:rPr>
              <a:t>1)  </a:t>
            </a:r>
            <a:r>
              <a:rPr sz="2900" spc="-5" dirty="0">
                <a:latin typeface="Verdana"/>
                <a:cs typeface="Verdana"/>
              </a:rPr>
              <a:t>Form utility, </a:t>
            </a:r>
            <a:r>
              <a:rPr sz="2900" dirty="0">
                <a:latin typeface="Verdana"/>
                <a:cs typeface="Verdana"/>
              </a:rPr>
              <a:t>2) </a:t>
            </a:r>
            <a:r>
              <a:rPr sz="2900" spc="-5" dirty="0">
                <a:latin typeface="Verdana"/>
                <a:cs typeface="Verdana"/>
              </a:rPr>
              <a:t>Place utility, 3) Time  utility, and </a:t>
            </a:r>
            <a:r>
              <a:rPr sz="2900" dirty="0">
                <a:latin typeface="Verdana"/>
                <a:cs typeface="Verdana"/>
              </a:rPr>
              <a:t>4) </a:t>
            </a:r>
            <a:r>
              <a:rPr sz="2900" spc="-5" dirty="0">
                <a:latin typeface="Verdana"/>
                <a:cs typeface="Verdana"/>
              </a:rPr>
              <a:t>Service</a:t>
            </a:r>
            <a:r>
              <a:rPr sz="2900" spc="-10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utility.</a:t>
            </a:r>
            <a:endParaRPr sz="2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50" marR="5080">
              <a:lnSpc>
                <a:spcPct val="100000"/>
              </a:lnSpc>
              <a:spcBef>
                <a:spcPts val="100"/>
              </a:spcBef>
            </a:pPr>
            <a:r>
              <a:rPr u="heavy" spc="-5" dirty="0">
                <a:uFill>
                  <a:solidFill>
                    <a:srgbClr val="006666"/>
                  </a:solidFill>
                </a:uFill>
              </a:rPr>
              <a:t>The Law of Diminishing </a:t>
            </a:r>
            <a:r>
              <a:rPr u="heavy" dirty="0">
                <a:uFill>
                  <a:solidFill>
                    <a:srgbClr val="006666"/>
                  </a:solidFill>
                </a:uFill>
              </a:rPr>
              <a:t>Marginal </a:t>
            </a:r>
            <a:r>
              <a:rPr dirty="0"/>
              <a:t> </a:t>
            </a:r>
            <a:r>
              <a:rPr u="heavy" spc="-5" dirty="0">
                <a:uFill>
                  <a:solidFill>
                    <a:srgbClr val="006666"/>
                  </a:solidFill>
                </a:uFill>
              </a:rPr>
              <a:t>Utility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46530" y="1831340"/>
            <a:ext cx="7096125" cy="395986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622300" marR="78105" indent="-609600">
              <a:lnSpc>
                <a:spcPts val="2160"/>
              </a:lnSpc>
              <a:spcBef>
                <a:spcPts val="370"/>
              </a:spcBef>
              <a:buClr>
                <a:srgbClr val="006666"/>
              </a:buClr>
              <a:buSzPct val="70000"/>
              <a:buFont typeface="Alexander"/>
              <a:buAutoNum type="arabicPeriod"/>
              <a:tabLst>
                <a:tab pos="621665" algn="l"/>
                <a:tab pos="622300" algn="l"/>
              </a:tabLst>
            </a:pPr>
            <a:r>
              <a:rPr sz="2000" spc="-5" dirty="0">
                <a:latin typeface="Verdana"/>
                <a:cs typeface="Verdana"/>
              </a:rPr>
              <a:t>It </a:t>
            </a:r>
            <a:r>
              <a:rPr sz="2000" dirty="0">
                <a:latin typeface="Verdana"/>
                <a:cs typeface="Verdana"/>
              </a:rPr>
              <a:t>is a </a:t>
            </a:r>
            <a:r>
              <a:rPr sz="2000" spc="-5" dirty="0">
                <a:latin typeface="Verdana"/>
                <a:cs typeface="Verdana"/>
              </a:rPr>
              <a:t>psychological fact that </a:t>
            </a:r>
            <a:r>
              <a:rPr sz="2000" dirty="0">
                <a:latin typeface="Verdana"/>
                <a:cs typeface="Verdana"/>
              </a:rPr>
              <a:t>when a </a:t>
            </a:r>
            <a:r>
              <a:rPr sz="2000" spc="-5" dirty="0">
                <a:latin typeface="Verdana"/>
                <a:cs typeface="Verdana"/>
              </a:rPr>
              <a:t>person  acquires more and more </a:t>
            </a:r>
            <a:r>
              <a:rPr sz="2000" dirty="0">
                <a:latin typeface="Verdana"/>
                <a:cs typeface="Verdana"/>
              </a:rPr>
              <a:t>units </a:t>
            </a:r>
            <a:r>
              <a:rPr sz="2000" spc="-5" dirty="0">
                <a:latin typeface="Verdana"/>
                <a:cs typeface="Verdana"/>
              </a:rPr>
              <a:t>of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same  commodity </a:t>
            </a:r>
            <a:r>
              <a:rPr sz="2000" dirty="0">
                <a:latin typeface="Verdana"/>
                <a:cs typeface="Verdana"/>
              </a:rPr>
              <a:t>during a </a:t>
            </a:r>
            <a:r>
              <a:rPr sz="2000" spc="-5" dirty="0">
                <a:latin typeface="Verdana"/>
                <a:cs typeface="Verdana"/>
              </a:rPr>
              <a:t>particular time, </a:t>
            </a:r>
            <a:r>
              <a:rPr sz="2000" dirty="0">
                <a:latin typeface="Verdana"/>
                <a:cs typeface="Verdana"/>
              </a:rPr>
              <a:t>the utility he  </a:t>
            </a:r>
            <a:r>
              <a:rPr sz="2000" spc="-5" dirty="0">
                <a:latin typeface="Verdana"/>
                <a:cs typeface="Verdana"/>
              </a:rPr>
              <a:t>derives from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successive </a:t>
            </a:r>
            <a:r>
              <a:rPr sz="2000" dirty="0">
                <a:latin typeface="Verdana"/>
                <a:cs typeface="Verdana"/>
              </a:rPr>
              <a:t>units will diminish. </a:t>
            </a:r>
            <a:r>
              <a:rPr sz="2000" spc="-5" dirty="0">
                <a:latin typeface="Verdana"/>
                <a:cs typeface="Verdana"/>
              </a:rPr>
              <a:t>In  other words,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additional satisfaction derived  from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additional </a:t>
            </a:r>
            <a:r>
              <a:rPr sz="2000" dirty="0">
                <a:latin typeface="Verdana"/>
                <a:cs typeface="Verdana"/>
              </a:rPr>
              <a:t>units </a:t>
            </a:r>
            <a:r>
              <a:rPr sz="2000" spc="-5" dirty="0">
                <a:latin typeface="Verdana"/>
                <a:cs typeface="Verdana"/>
              </a:rPr>
              <a:t>of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commodity goes on  decreasing.</a:t>
            </a:r>
            <a:endParaRPr sz="2000">
              <a:latin typeface="Verdana"/>
              <a:cs typeface="Verdana"/>
            </a:endParaRPr>
          </a:p>
          <a:p>
            <a:pPr marL="622300" marR="5080" indent="-609600">
              <a:lnSpc>
                <a:spcPts val="2160"/>
              </a:lnSpc>
              <a:spcBef>
                <a:spcPts val="500"/>
              </a:spcBef>
              <a:buClr>
                <a:srgbClr val="006666"/>
              </a:buClr>
              <a:buSzPct val="70000"/>
              <a:buFont typeface="Alexander"/>
              <a:buAutoNum type="arabicPeriod"/>
              <a:tabLst>
                <a:tab pos="621665" algn="l"/>
                <a:tab pos="622300" algn="l"/>
              </a:tabLst>
            </a:pPr>
            <a:r>
              <a:rPr sz="2000" dirty="0">
                <a:latin typeface="Verdana"/>
                <a:cs typeface="Verdana"/>
              </a:rPr>
              <a:t>H.H </a:t>
            </a:r>
            <a:r>
              <a:rPr sz="2000" spc="-5" dirty="0">
                <a:latin typeface="Verdana"/>
                <a:cs typeface="Verdana"/>
              </a:rPr>
              <a:t>Gossen was </a:t>
            </a:r>
            <a:r>
              <a:rPr sz="2000" dirty="0">
                <a:latin typeface="Verdana"/>
                <a:cs typeface="Verdana"/>
              </a:rPr>
              <a:t>the first </a:t>
            </a:r>
            <a:r>
              <a:rPr sz="2000" spc="-5" dirty="0">
                <a:latin typeface="Verdana"/>
                <a:cs typeface="Verdana"/>
              </a:rPr>
              <a:t>economist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5" dirty="0">
                <a:latin typeface="Verdana"/>
                <a:cs typeface="Verdana"/>
              </a:rPr>
              <a:t>explain </a:t>
            </a:r>
            <a:r>
              <a:rPr sz="2000" dirty="0">
                <a:latin typeface="Verdana"/>
                <a:cs typeface="Verdana"/>
              </a:rPr>
              <a:t>the  </a:t>
            </a:r>
            <a:r>
              <a:rPr sz="2000" spc="-5" dirty="0">
                <a:latin typeface="Verdana"/>
                <a:cs typeface="Verdana"/>
              </a:rPr>
              <a:t>law of </a:t>
            </a:r>
            <a:r>
              <a:rPr sz="2000" dirty="0">
                <a:latin typeface="Verdana"/>
                <a:cs typeface="Verdana"/>
              </a:rPr>
              <a:t>diminishing </a:t>
            </a:r>
            <a:r>
              <a:rPr sz="2000" spc="-5" dirty="0">
                <a:latin typeface="Verdana"/>
                <a:cs typeface="Verdana"/>
              </a:rPr>
              <a:t>marginal </a:t>
            </a:r>
            <a:r>
              <a:rPr sz="2000" dirty="0">
                <a:latin typeface="Verdana"/>
                <a:cs typeface="Verdana"/>
              </a:rPr>
              <a:t>utility, </a:t>
            </a:r>
            <a:r>
              <a:rPr sz="2000" spc="-5" dirty="0">
                <a:latin typeface="Verdana"/>
                <a:cs typeface="Verdana"/>
              </a:rPr>
              <a:t>and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law </a:t>
            </a:r>
            <a:r>
              <a:rPr sz="2000" dirty="0">
                <a:latin typeface="Verdana"/>
                <a:cs typeface="Verdana"/>
              </a:rPr>
              <a:t>of  </a:t>
            </a:r>
            <a:r>
              <a:rPr sz="2000" spc="-5" dirty="0">
                <a:latin typeface="Verdana"/>
                <a:cs typeface="Verdana"/>
              </a:rPr>
              <a:t>equi marginal </a:t>
            </a:r>
            <a:r>
              <a:rPr sz="2000" dirty="0">
                <a:latin typeface="Verdana"/>
                <a:cs typeface="Verdana"/>
              </a:rPr>
              <a:t>utility in </a:t>
            </a:r>
            <a:r>
              <a:rPr sz="2000" spc="-5" dirty="0">
                <a:latin typeface="Verdana"/>
                <a:cs typeface="Verdana"/>
              </a:rPr>
              <a:t>1854. </a:t>
            </a:r>
            <a:r>
              <a:rPr sz="2000" dirty="0">
                <a:latin typeface="Verdana"/>
                <a:cs typeface="Verdana"/>
              </a:rPr>
              <a:t>W.S </a:t>
            </a:r>
            <a:r>
              <a:rPr sz="2000" spc="-5" dirty="0">
                <a:latin typeface="Verdana"/>
                <a:cs typeface="Verdana"/>
              </a:rPr>
              <a:t>Jevons named  them as Gossen first and second </a:t>
            </a:r>
            <a:r>
              <a:rPr sz="2000" dirty="0">
                <a:latin typeface="Verdana"/>
                <a:cs typeface="Verdana"/>
              </a:rPr>
              <a:t>laws </a:t>
            </a:r>
            <a:r>
              <a:rPr sz="2000" spc="-5" dirty="0">
                <a:latin typeface="Verdana"/>
                <a:cs typeface="Verdana"/>
              </a:rPr>
              <a:t>of  consumption (1871). In 1890 Marshall </a:t>
            </a:r>
            <a:r>
              <a:rPr sz="2000" dirty="0">
                <a:latin typeface="Verdana"/>
                <a:cs typeface="Verdana"/>
              </a:rPr>
              <a:t>in his  “Principle </a:t>
            </a:r>
            <a:r>
              <a:rPr sz="2000" spc="-5" dirty="0">
                <a:latin typeface="Verdana"/>
                <a:cs typeface="Verdana"/>
              </a:rPr>
              <a:t>of </a:t>
            </a:r>
            <a:r>
              <a:rPr sz="2000" dirty="0">
                <a:latin typeface="Verdana"/>
                <a:cs typeface="Verdana"/>
              </a:rPr>
              <a:t>Economics” </a:t>
            </a:r>
            <a:r>
              <a:rPr sz="2000" spc="-5" dirty="0">
                <a:latin typeface="Verdana"/>
                <a:cs typeface="Verdana"/>
              </a:rPr>
              <a:t>developed </a:t>
            </a:r>
            <a:r>
              <a:rPr sz="2000" dirty="0">
                <a:latin typeface="Verdana"/>
                <a:cs typeface="Verdana"/>
              </a:rPr>
              <a:t>this </a:t>
            </a:r>
            <a:r>
              <a:rPr sz="2000" spc="-5" dirty="0">
                <a:latin typeface="Verdana"/>
                <a:cs typeface="Verdana"/>
              </a:rPr>
              <a:t>analysis </a:t>
            </a:r>
            <a:r>
              <a:rPr sz="2000" spc="5" dirty="0">
                <a:latin typeface="Verdana"/>
                <a:cs typeface="Verdana"/>
              </a:rPr>
              <a:t>in 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refined</a:t>
            </a:r>
            <a:r>
              <a:rPr sz="2000" spc="-1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manner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62496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Assumptions </a:t>
            </a:r>
            <a:r>
              <a:rPr sz="3600" spc="-10" dirty="0"/>
              <a:t>of </a:t>
            </a:r>
            <a:r>
              <a:rPr sz="3600" spc="-5" dirty="0"/>
              <a:t>the</a:t>
            </a:r>
            <a:r>
              <a:rPr sz="3600" spc="-45" dirty="0"/>
              <a:t> </a:t>
            </a:r>
            <a:r>
              <a:rPr sz="3600" spc="-5" dirty="0"/>
              <a:t>Law</a:t>
            </a:r>
            <a:r>
              <a:rPr sz="3600" b="0" spc="-5" dirty="0">
                <a:latin typeface="Arial"/>
                <a:cs typeface="Arial"/>
              </a:rPr>
              <a:t>: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30070"/>
            <a:ext cx="7153909" cy="3491229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55600" marR="5080" indent="-342900">
              <a:lnSpc>
                <a:spcPts val="2270"/>
              </a:lnSpc>
              <a:spcBef>
                <a:spcPts val="380"/>
              </a:spcBef>
              <a:buFont typeface="Verdana"/>
              <a:buAutoNum type="arabicPeriod"/>
              <a:tabLst>
                <a:tab pos="393700" algn="l"/>
                <a:tab pos="4514215" algn="l"/>
              </a:tabLst>
            </a:pPr>
            <a:r>
              <a:rPr dirty="0"/>
              <a:t>	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law of diminishing marginal utility </a:t>
            </a:r>
            <a:r>
              <a:rPr sz="2100" dirty="0">
                <a:latin typeface="Verdana"/>
                <a:cs typeface="Verdana"/>
              </a:rPr>
              <a:t>is </a:t>
            </a:r>
            <a:r>
              <a:rPr sz="2100" spc="-5" dirty="0">
                <a:latin typeface="Verdana"/>
                <a:cs typeface="Verdana"/>
              </a:rPr>
              <a:t>based </a:t>
            </a:r>
            <a:r>
              <a:rPr sz="2100" dirty="0">
                <a:latin typeface="Verdana"/>
                <a:cs typeface="Verdana"/>
              </a:rPr>
              <a:t>on  the </a:t>
            </a:r>
            <a:r>
              <a:rPr sz="2100" spc="-5" dirty="0">
                <a:latin typeface="Verdana"/>
                <a:cs typeface="Verdana"/>
              </a:rPr>
              <a:t>cardinal</a:t>
            </a:r>
            <a:r>
              <a:rPr sz="2100" spc="15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measurement</a:t>
            </a:r>
            <a:r>
              <a:rPr sz="2100" spc="10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of	utility.</a:t>
            </a:r>
            <a:endParaRPr sz="2100">
              <a:latin typeface="Verdana"/>
              <a:cs typeface="Verdana"/>
            </a:endParaRPr>
          </a:p>
          <a:p>
            <a:pPr marL="355600" marR="459105" indent="-342900">
              <a:lnSpc>
                <a:spcPct val="89900"/>
              </a:lnSpc>
              <a:spcBef>
                <a:spcPts val="495"/>
              </a:spcBef>
              <a:buFont typeface="Verdana"/>
              <a:buAutoNum type="arabicPeriod"/>
              <a:tabLst>
                <a:tab pos="392430" algn="l"/>
              </a:tabLst>
            </a:pPr>
            <a:r>
              <a:rPr dirty="0"/>
              <a:t>	</a:t>
            </a:r>
            <a:r>
              <a:rPr sz="2100" spc="-5" dirty="0">
                <a:latin typeface="Verdana"/>
                <a:cs typeface="Verdana"/>
              </a:rPr>
              <a:t>Utility </a:t>
            </a:r>
            <a:r>
              <a:rPr sz="2100" dirty="0">
                <a:latin typeface="Verdana"/>
                <a:cs typeface="Verdana"/>
              </a:rPr>
              <a:t>is </a:t>
            </a:r>
            <a:r>
              <a:rPr sz="2100" spc="-5" dirty="0">
                <a:latin typeface="Verdana"/>
                <a:cs typeface="Verdana"/>
              </a:rPr>
              <a:t>measured </a:t>
            </a:r>
            <a:r>
              <a:rPr sz="2100" dirty="0">
                <a:latin typeface="Verdana"/>
                <a:cs typeface="Verdana"/>
              </a:rPr>
              <a:t>in </a:t>
            </a:r>
            <a:r>
              <a:rPr sz="2100" spc="-5" dirty="0">
                <a:latin typeface="Verdana"/>
                <a:cs typeface="Verdana"/>
              </a:rPr>
              <a:t>terms of money.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law  assumes that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marginal utility of money is  constant.</a:t>
            </a:r>
            <a:endParaRPr sz="2100">
              <a:latin typeface="Verdana"/>
              <a:cs typeface="Verdana"/>
            </a:endParaRPr>
          </a:p>
          <a:p>
            <a:pPr marL="355600" marR="454025" indent="-342900">
              <a:lnSpc>
                <a:spcPts val="2260"/>
              </a:lnSpc>
              <a:spcBef>
                <a:spcPts val="570"/>
              </a:spcBef>
              <a:buFont typeface="Verdana"/>
              <a:buAutoNum type="arabicPeriod"/>
              <a:tabLst>
                <a:tab pos="392430" algn="l"/>
              </a:tabLst>
            </a:pPr>
            <a:r>
              <a:rPr dirty="0"/>
              <a:t>	</a:t>
            </a:r>
            <a:r>
              <a:rPr sz="2100" spc="-5" dirty="0">
                <a:latin typeface="Verdana"/>
                <a:cs typeface="Verdana"/>
              </a:rPr>
              <a:t>There should </a:t>
            </a:r>
            <a:r>
              <a:rPr sz="2100" dirty="0">
                <a:latin typeface="Verdana"/>
                <a:cs typeface="Verdana"/>
              </a:rPr>
              <a:t>not be </a:t>
            </a:r>
            <a:r>
              <a:rPr sz="2100" spc="-5" dirty="0">
                <a:latin typeface="Verdana"/>
                <a:cs typeface="Verdana"/>
              </a:rPr>
              <a:t>any time gap between </a:t>
            </a:r>
            <a:r>
              <a:rPr sz="2100" dirty="0">
                <a:latin typeface="Verdana"/>
                <a:cs typeface="Verdana"/>
              </a:rPr>
              <a:t>the  </a:t>
            </a:r>
            <a:r>
              <a:rPr sz="2100" spc="-5" dirty="0">
                <a:latin typeface="Verdana"/>
                <a:cs typeface="Verdana"/>
              </a:rPr>
              <a:t>consumption of one </a:t>
            </a:r>
            <a:r>
              <a:rPr sz="2100" dirty="0">
                <a:latin typeface="Verdana"/>
                <a:cs typeface="Verdana"/>
              </a:rPr>
              <a:t>unit </a:t>
            </a:r>
            <a:r>
              <a:rPr sz="2100" spc="-5" dirty="0">
                <a:latin typeface="Verdana"/>
                <a:cs typeface="Verdana"/>
              </a:rPr>
              <a:t>and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other</a:t>
            </a:r>
            <a:r>
              <a:rPr sz="2100" spc="45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unit.</a:t>
            </a:r>
            <a:endParaRPr sz="2100">
              <a:latin typeface="Verdana"/>
              <a:cs typeface="Verdana"/>
            </a:endParaRPr>
          </a:p>
          <a:p>
            <a:pPr marL="393065" indent="-381000">
              <a:lnSpc>
                <a:spcPct val="100000"/>
              </a:lnSpc>
              <a:spcBef>
                <a:spcPts val="250"/>
              </a:spcBef>
              <a:buFont typeface="Verdana"/>
              <a:buAutoNum type="arabicPeriod"/>
              <a:tabLst>
                <a:tab pos="393700" algn="l"/>
              </a:tabLst>
            </a:pPr>
            <a:r>
              <a:rPr sz="2100" dirty="0">
                <a:latin typeface="Verdana"/>
                <a:cs typeface="Verdana"/>
              </a:rPr>
              <a:t>The units of the </a:t>
            </a:r>
            <a:r>
              <a:rPr sz="2100" spc="-5" dirty="0">
                <a:latin typeface="Verdana"/>
                <a:cs typeface="Verdana"/>
              </a:rPr>
              <a:t>commodity are</a:t>
            </a:r>
            <a:r>
              <a:rPr sz="2100" spc="-20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homogeneous.</a:t>
            </a:r>
            <a:endParaRPr sz="2100">
              <a:latin typeface="Verdana"/>
              <a:cs typeface="Verdana"/>
            </a:endParaRPr>
          </a:p>
          <a:p>
            <a:pPr marL="355600" marR="300355" indent="-342900">
              <a:lnSpc>
                <a:spcPct val="89900"/>
              </a:lnSpc>
              <a:spcBef>
                <a:spcPts val="525"/>
              </a:spcBef>
              <a:buFont typeface="Verdana"/>
              <a:buAutoNum type="arabicPeriod"/>
              <a:tabLst>
                <a:tab pos="393700" algn="l"/>
              </a:tabLst>
            </a:pPr>
            <a:r>
              <a:rPr dirty="0"/>
              <a:t>	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consumer </a:t>
            </a:r>
            <a:r>
              <a:rPr sz="2100" dirty="0">
                <a:latin typeface="Verdana"/>
                <a:cs typeface="Verdana"/>
              </a:rPr>
              <a:t>is </a:t>
            </a:r>
            <a:r>
              <a:rPr sz="2100" spc="-5" dirty="0">
                <a:latin typeface="Verdana"/>
                <a:cs typeface="Verdana"/>
              </a:rPr>
              <a:t>assumed </a:t>
            </a:r>
            <a:r>
              <a:rPr sz="2100" dirty="0">
                <a:latin typeface="Verdana"/>
                <a:cs typeface="Verdana"/>
              </a:rPr>
              <a:t>to be a </a:t>
            </a:r>
            <a:r>
              <a:rPr sz="2100" spc="-5" dirty="0">
                <a:latin typeface="Verdana"/>
                <a:cs typeface="Verdana"/>
              </a:rPr>
              <a:t>rational  economic </a:t>
            </a:r>
            <a:r>
              <a:rPr sz="2100" dirty="0">
                <a:latin typeface="Verdana"/>
                <a:cs typeface="Verdana"/>
              </a:rPr>
              <a:t>man. He has the </a:t>
            </a:r>
            <a:r>
              <a:rPr sz="2100" spc="-5" dirty="0">
                <a:latin typeface="Verdana"/>
                <a:cs typeface="Verdana"/>
              </a:rPr>
              <a:t>knowledge about </a:t>
            </a:r>
            <a:r>
              <a:rPr sz="2100" dirty="0">
                <a:latin typeface="Verdana"/>
                <a:cs typeface="Verdana"/>
              </a:rPr>
              <a:t>the  </a:t>
            </a:r>
            <a:r>
              <a:rPr sz="2100" spc="-5" dirty="0">
                <a:latin typeface="Verdana"/>
                <a:cs typeface="Verdana"/>
              </a:rPr>
              <a:t>market.</a:t>
            </a:r>
            <a:endParaRPr sz="2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41700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Arial"/>
                <a:cs typeface="Arial"/>
              </a:rPr>
              <a:t>Definition of </a:t>
            </a:r>
            <a:r>
              <a:rPr sz="3600" b="0" dirty="0">
                <a:latin typeface="Arial"/>
                <a:cs typeface="Arial"/>
              </a:rPr>
              <a:t>the</a:t>
            </a:r>
            <a:r>
              <a:rPr sz="3600" b="0" spc="-65" dirty="0">
                <a:latin typeface="Arial"/>
                <a:cs typeface="Arial"/>
              </a:rPr>
              <a:t> </a:t>
            </a:r>
            <a:r>
              <a:rPr sz="3600" b="0" spc="-5" dirty="0">
                <a:latin typeface="Arial"/>
                <a:cs typeface="Arial"/>
              </a:rPr>
              <a:t>Law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30070"/>
            <a:ext cx="223520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9429" y="1785620"/>
            <a:ext cx="6746240" cy="38354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179705">
              <a:lnSpc>
                <a:spcPct val="79900"/>
              </a:lnSpc>
              <a:spcBef>
                <a:spcPts val="700"/>
              </a:spcBef>
            </a:pPr>
            <a:r>
              <a:rPr sz="2500" spc="-5" dirty="0">
                <a:latin typeface="Verdana"/>
                <a:cs typeface="Verdana"/>
              </a:rPr>
              <a:t>Alfred Marshall defines the ‘Law of  </a:t>
            </a:r>
            <a:r>
              <a:rPr sz="2500" spc="-10" dirty="0">
                <a:latin typeface="Verdana"/>
                <a:cs typeface="Verdana"/>
              </a:rPr>
              <a:t>Diminishing </a:t>
            </a:r>
            <a:r>
              <a:rPr sz="2500" spc="-5" dirty="0">
                <a:latin typeface="Verdana"/>
                <a:cs typeface="Verdana"/>
              </a:rPr>
              <a:t>Marginal Utility’ as “</a:t>
            </a:r>
            <a:r>
              <a:rPr sz="2500" i="1" spc="-5" dirty="0">
                <a:latin typeface="Verdana"/>
                <a:cs typeface="Verdana"/>
              </a:rPr>
              <a:t>The  additional benefit </a:t>
            </a:r>
            <a:r>
              <a:rPr sz="2500" i="1" spc="-10" dirty="0">
                <a:latin typeface="Verdana"/>
                <a:cs typeface="Verdana"/>
              </a:rPr>
              <a:t>which </a:t>
            </a:r>
            <a:r>
              <a:rPr sz="2500" i="1" dirty="0">
                <a:latin typeface="Verdana"/>
                <a:cs typeface="Verdana"/>
              </a:rPr>
              <a:t>a </a:t>
            </a:r>
            <a:r>
              <a:rPr sz="2500" i="1" spc="-5" dirty="0">
                <a:latin typeface="Verdana"/>
                <a:cs typeface="Verdana"/>
              </a:rPr>
              <a:t>person derives  from </a:t>
            </a:r>
            <a:r>
              <a:rPr sz="2500" i="1" dirty="0">
                <a:latin typeface="Verdana"/>
                <a:cs typeface="Verdana"/>
              </a:rPr>
              <a:t>a </a:t>
            </a:r>
            <a:r>
              <a:rPr sz="2500" i="1" spc="-5" dirty="0">
                <a:latin typeface="Verdana"/>
                <a:cs typeface="Verdana"/>
              </a:rPr>
              <a:t>given increase of his </a:t>
            </a:r>
            <a:r>
              <a:rPr sz="2500" i="1" spc="-10" dirty="0">
                <a:latin typeface="Verdana"/>
                <a:cs typeface="Verdana"/>
              </a:rPr>
              <a:t>stock </a:t>
            </a:r>
            <a:r>
              <a:rPr sz="2500" i="1" spc="-5" dirty="0">
                <a:latin typeface="Verdana"/>
                <a:cs typeface="Verdana"/>
              </a:rPr>
              <a:t>of </a:t>
            </a:r>
            <a:r>
              <a:rPr sz="2500" i="1" dirty="0">
                <a:latin typeface="Verdana"/>
                <a:cs typeface="Verdana"/>
              </a:rPr>
              <a:t>a  </a:t>
            </a:r>
            <a:r>
              <a:rPr sz="2500" i="1" spc="-5" dirty="0">
                <a:latin typeface="Verdana"/>
                <a:cs typeface="Verdana"/>
              </a:rPr>
              <a:t>thing diminishes with </a:t>
            </a:r>
            <a:r>
              <a:rPr sz="2500" i="1" dirty="0">
                <a:latin typeface="Verdana"/>
                <a:cs typeface="Verdana"/>
              </a:rPr>
              <a:t>every </a:t>
            </a:r>
            <a:r>
              <a:rPr sz="2500" i="1" spc="-5" dirty="0">
                <a:latin typeface="Verdana"/>
                <a:cs typeface="Verdana"/>
              </a:rPr>
              <a:t>increase in  the </a:t>
            </a:r>
            <a:r>
              <a:rPr sz="2500" i="1" spc="-10" dirty="0">
                <a:latin typeface="Verdana"/>
                <a:cs typeface="Verdana"/>
              </a:rPr>
              <a:t>stock </a:t>
            </a:r>
            <a:r>
              <a:rPr sz="2500" i="1" spc="-5" dirty="0">
                <a:latin typeface="Verdana"/>
                <a:cs typeface="Verdana"/>
              </a:rPr>
              <a:t>that he already</a:t>
            </a:r>
            <a:r>
              <a:rPr sz="2500" i="1" spc="-20" dirty="0">
                <a:latin typeface="Verdana"/>
                <a:cs typeface="Verdana"/>
              </a:rPr>
              <a:t> </a:t>
            </a:r>
            <a:r>
              <a:rPr sz="2500" i="1" spc="-5" dirty="0">
                <a:latin typeface="Verdana"/>
                <a:cs typeface="Verdana"/>
              </a:rPr>
              <a:t>has.”</a:t>
            </a:r>
            <a:endParaRPr sz="2500">
              <a:latin typeface="Verdana"/>
              <a:cs typeface="Verdana"/>
            </a:endParaRPr>
          </a:p>
          <a:p>
            <a:pPr marL="12700" marR="5080" indent="1334770" algn="just">
              <a:lnSpc>
                <a:spcPct val="79900"/>
              </a:lnSpc>
              <a:spcBef>
                <a:spcPts val="625"/>
              </a:spcBef>
            </a:pPr>
            <a:r>
              <a:rPr sz="2500" dirty="0">
                <a:latin typeface="Verdana"/>
                <a:cs typeface="Verdana"/>
              </a:rPr>
              <a:t>In </a:t>
            </a:r>
            <a:r>
              <a:rPr sz="2500" spc="-5" dirty="0">
                <a:latin typeface="Verdana"/>
                <a:cs typeface="Verdana"/>
              </a:rPr>
              <a:t>the words of K.E Boulding “</a:t>
            </a:r>
            <a:r>
              <a:rPr sz="2500" i="1" spc="-5" dirty="0">
                <a:latin typeface="Verdana"/>
                <a:cs typeface="Verdana"/>
              </a:rPr>
              <a:t>As  </a:t>
            </a:r>
            <a:r>
              <a:rPr sz="2500" i="1" dirty="0">
                <a:latin typeface="Verdana"/>
                <a:cs typeface="Verdana"/>
              </a:rPr>
              <a:t>a </a:t>
            </a:r>
            <a:r>
              <a:rPr sz="2500" i="1" spc="-5" dirty="0">
                <a:latin typeface="Verdana"/>
                <a:cs typeface="Verdana"/>
              </a:rPr>
              <a:t>consumer increases the consumption </a:t>
            </a:r>
            <a:r>
              <a:rPr sz="2500" i="1" dirty="0">
                <a:latin typeface="Verdana"/>
                <a:cs typeface="Verdana"/>
              </a:rPr>
              <a:t>of  </a:t>
            </a:r>
            <a:r>
              <a:rPr sz="2500" i="1" spc="-5" dirty="0">
                <a:latin typeface="Verdana"/>
                <a:cs typeface="Verdana"/>
              </a:rPr>
              <a:t>any one </a:t>
            </a:r>
            <a:r>
              <a:rPr sz="2500" i="1" spc="-10" dirty="0">
                <a:latin typeface="Verdana"/>
                <a:cs typeface="Verdana"/>
              </a:rPr>
              <a:t>commodity, </a:t>
            </a:r>
            <a:r>
              <a:rPr sz="2500" i="1" spc="-5" dirty="0">
                <a:latin typeface="Verdana"/>
                <a:cs typeface="Verdana"/>
              </a:rPr>
              <a:t>keeping constant the  </a:t>
            </a:r>
            <a:r>
              <a:rPr sz="2500" i="1" spc="-10" dirty="0">
                <a:latin typeface="Verdana"/>
                <a:cs typeface="Verdana"/>
              </a:rPr>
              <a:t>consumption </a:t>
            </a:r>
            <a:r>
              <a:rPr sz="2500" i="1" dirty="0">
                <a:latin typeface="Verdana"/>
                <a:cs typeface="Verdana"/>
              </a:rPr>
              <a:t>of </a:t>
            </a:r>
            <a:r>
              <a:rPr sz="2500" i="1" spc="-5" dirty="0">
                <a:latin typeface="Verdana"/>
                <a:cs typeface="Verdana"/>
              </a:rPr>
              <a:t>all other </a:t>
            </a:r>
            <a:r>
              <a:rPr sz="2500" i="1" spc="-10" dirty="0">
                <a:latin typeface="Verdana"/>
                <a:cs typeface="Verdana"/>
              </a:rPr>
              <a:t>commodities </a:t>
            </a:r>
            <a:r>
              <a:rPr sz="2500" i="1" spc="-5" dirty="0">
                <a:latin typeface="Verdana"/>
                <a:cs typeface="Verdana"/>
              </a:rPr>
              <a:t>the  </a:t>
            </a:r>
            <a:r>
              <a:rPr sz="2500" i="1" spc="-10" dirty="0">
                <a:latin typeface="Verdana"/>
                <a:cs typeface="Verdana"/>
              </a:rPr>
              <a:t>marginal </a:t>
            </a:r>
            <a:r>
              <a:rPr sz="2500" i="1" spc="-5" dirty="0">
                <a:latin typeface="Verdana"/>
                <a:cs typeface="Verdana"/>
              </a:rPr>
              <a:t>utility of the variable </a:t>
            </a:r>
            <a:r>
              <a:rPr sz="2500" i="1" spc="-10" dirty="0">
                <a:latin typeface="Verdana"/>
                <a:cs typeface="Verdana"/>
              </a:rPr>
              <a:t>commodity  must </a:t>
            </a:r>
            <a:r>
              <a:rPr sz="2500" i="1" spc="-5" dirty="0">
                <a:latin typeface="Verdana"/>
                <a:cs typeface="Verdana"/>
              </a:rPr>
              <a:t>eventually</a:t>
            </a:r>
            <a:r>
              <a:rPr sz="2500" i="1" dirty="0">
                <a:latin typeface="Verdana"/>
                <a:cs typeface="Verdana"/>
              </a:rPr>
              <a:t> </a:t>
            </a:r>
            <a:r>
              <a:rPr sz="2500" i="1" spc="-5" dirty="0">
                <a:latin typeface="Verdana"/>
                <a:cs typeface="Verdana"/>
              </a:rPr>
              <a:t>decline”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46530" y="3736340"/>
            <a:ext cx="223520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75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4165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Arial"/>
                <a:cs typeface="Arial"/>
              </a:rPr>
              <a:t>Total </a:t>
            </a:r>
            <a:r>
              <a:rPr sz="3600" b="0" dirty="0">
                <a:latin typeface="Arial"/>
                <a:cs typeface="Arial"/>
              </a:rPr>
              <a:t>and Marginal</a:t>
            </a:r>
            <a:r>
              <a:rPr sz="3600" b="0" spc="-70" dirty="0">
                <a:latin typeface="Arial"/>
                <a:cs typeface="Arial"/>
              </a:rPr>
              <a:t> </a:t>
            </a:r>
            <a:r>
              <a:rPr sz="3600" b="0" spc="-5" dirty="0">
                <a:latin typeface="Arial"/>
                <a:cs typeface="Arial"/>
              </a:rPr>
              <a:t>Utilities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6900"/>
            <a:ext cx="165100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0" dirty="0">
                <a:solidFill>
                  <a:srgbClr val="006666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3729" y="1830070"/>
            <a:ext cx="6633209" cy="364617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306705">
              <a:lnSpc>
                <a:spcPct val="89900"/>
              </a:lnSpc>
              <a:spcBef>
                <a:spcPts val="355"/>
              </a:spcBef>
            </a:pPr>
            <a:r>
              <a:rPr sz="2100" b="1" spc="-5" dirty="0">
                <a:latin typeface="Verdana"/>
                <a:cs typeface="Verdana"/>
              </a:rPr>
              <a:t>Total Utility: </a:t>
            </a:r>
            <a:r>
              <a:rPr sz="2100" spc="-5" dirty="0">
                <a:latin typeface="Verdana"/>
                <a:cs typeface="Verdana"/>
              </a:rPr>
              <a:t>Total utility means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total  satisfaction attained </a:t>
            </a:r>
            <a:r>
              <a:rPr sz="2100" dirty="0">
                <a:latin typeface="Verdana"/>
                <a:cs typeface="Verdana"/>
              </a:rPr>
              <a:t>by the </a:t>
            </a:r>
            <a:r>
              <a:rPr sz="2100" spc="-5" dirty="0">
                <a:latin typeface="Verdana"/>
                <a:cs typeface="Verdana"/>
              </a:rPr>
              <a:t>consumer </a:t>
            </a:r>
            <a:r>
              <a:rPr sz="2100" dirty="0">
                <a:latin typeface="Verdana"/>
                <a:cs typeface="Verdana"/>
              </a:rPr>
              <a:t>from </a:t>
            </a:r>
            <a:r>
              <a:rPr sz="2100" spc="-5" dirty="0">
                <a:latin typeface="Verdana"/>
                <a:cs typeface="Verdana"/>
              </a:rPr>
              <a:t>all  </a:t>
            </a:r>
            <a:r>
              <a:rPr sz="2100" dirty="0">
                <a:latin typeface="Verdana"/>
                <a:cs typeface="Verdana"/>
              </a:rPr>
              <a:t>the units </a:t>
            </a:r>
            <a:r>
              <a:rPr sz="2100" spc="-5" dirty="0">
                <a:latin typeface="Verdana"/>
                <a:cs typeface="Verdana"/>
              </a:rPr>
              <a:t>of </a:t>
            </a:r>
            <a:r>
              <a:rPr sz="2100" dirty="0">
                <a:latin typeface="Verdana"/>
                <a:cs typeface="Verdana"/>
              </a:rPr>
              <a:t>a </a:t>
            </a:r>
            <a:r>
              <a:rPr sz="2100" spc="-5" dirty="0">
                <a:latin typeface="Verdana"/>
                <a:cs typeface="Verdana"/>
              </a:rPr>
              <a:t>commodity taken together in </a:t>
            </a:r>
            <a:r>
              <a:rPr sz="2100" dirty="0">
                <a:latin typeface="Verdana"/>
                <a:cs typeface="Verdana"/>
              </a:rPr>
              <a:t>the  </a:t>
            </a:r>
            <a:r>
              <a:rPr sz="2100" spc="-5" dirty="0">
                <a:latin typeface="Verdana"/>
                <a:cs typeface="Verdana"/>
              </a:rPr>
              <a:t>consumption of </a:t>
            </a:r>
            <a:r>
              <a:rPr sz="2100" dirty="0">
                <a:latin typeface="Verdana"/>
                <a:cs typeface="Verdana"/>
              </a:rPr>
              <a:t>a </a:t>
            </a:r>
            <a:r>
              <a:rPr sz="2100" spc="-5" dirty="0">
                <a:latin typeface="Verdana"/>
                <a:cs typeface="Verdana"/>
              </a:rPr>
              <a:t>certain </a:t>
            </a:r>
            <a:r>
              <a:rPr sz="2100" dirty="0">
                <a:latin typeface="Verdana"/>
                <a:cs typeface="Verdana"/>
              </a:rPr>
              <a:t>thing </a:t>
            </a:r>
            <a:r>
              <a:rPr sz="2100" spc="-5" dirty="0">
                <a:latin typeface="Verdana"/>
                <a:cs typeface="Verdana"/>
              </a:rPr>
              <a:t>at </a:t>
            </a:r>
            <a:r>
              <a:rPr sz="2100" dirty="0">
                <a:latin typeface="Verdana"/>
                <a:cs typeface="Verdana"/>
              </a:rPr>
              <a:t>a</a:t>
            </a:r>
            <a:r>
              <a:rPr sz="2100" spc="25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time.</a:t>
            </a:r>
            <a:endParaRPr sz="2100">
              <a:latin typeface="Verdana"/>
              <a:cs typeface="Verdana"/>
            </a:endParaRPr>
          </a:p>
          <a:p>
            <a:pPr marL="12700" marR="5080">
              <a:lnSpc>
                <a:spcPct val="90000"/>
              </a:lnSpc>
              <a:spcBef>
                <a:spcPts val="520"/>
              </a:spcBef>
            </a:pPr>
            <a:r>
              <a:rPr sz="2100" b="1" spc="-5" dirty="0">
                <a:latin typeface="Verdana"/>
                <a:cs typeface="Verdana"/>
              </a:rPr>
              <a:t>Marginal Utility: </a:t>
            </a:r>
            <a:r>
              <a:rPr sz="2100" spc="-5" dirty="0">
                <a:latin typeface="Verdana"/>
                <a:cs typeface="Verdana"/>
              </a:rPr>
              <a:t>Marginal utility </a:t>
            </a:r>
            <a:r>
              <a:rPr sz="2100" dirty="0">
                <a:latin typeface="Verdana"/>
                <a:cs typeface="Verdana"/>
              </a:rPr>
              <a:t>is the  </a:t>
            </a:r>
            <a:r>
              <a:rPr sz="2100" spc="-5" dirty="0">
                <a:latin typeface="Verdana"/>
                <a:cs typeface="Verdana"/>
              </a:rPr>
              <a:t>additional utility obtains from an additional </a:t>
            </a:r>
            <a:r>
              <a:rPr sz="2100" dirty="0">
                <a:latin typeface="Verdana"/>
                <a:cs typeface="Verdana"/>
              </a:rPr>
              <a:t>unit  </a:t>
            </a:r>
            <a:r>
              <a:rPr sz="2100" spc="-5" dirty="0">
                <a:latin typeface="Verdana"/>
                <a:cs typeface="Verdana"/>
              </a:rPr>
              <a:t>of any commodity consumed </a:t>
            </a:r>
            <a:r>
              <a:rPr sz="2100" dirty="0">
                <a:latin typeface="Verdana"/>
                <a:cs typeface="Verdana"/>
              </a:rPr>
              <a:t>or </a:t>
            </a:r>
            <a:r>
              <a:rPr sz="2100" spc="-5" dirty="0">
                <a:latin typeface="Verdana"/>
                <a:cs typeface="Verdana"/>
              </a:rPr>
              <a:t>acquired. It is  measured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difference between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utility of 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total </a:t>
            </a:r>
            <a:r>
              <a:rPr sz="2100" dirty="0">
                <a:latin typeface="Verdana"/>
                <a:cs typeface="Verdana"/>
              </a:rPr>
              <a:t>units </a:t>
            </a:r>
            <a:r>
              <a:rPr sz="2100" spc="-5" dirty="0">
                <a:latin typeface="Verdana"/>
                <a:cs typeface="Verdana"/>
              </a:rPr>
              <a:t>of stock of consumption of </a:t>
            </a:r>
            <a:r>
              <a:rPr sz="2100" dirty="0">
                <a:latin typeface="Verdana"/>
                <a:cs typeface="Verdana"/>
              </a:rPr>
              <a:t>a </a:t>
            </a:r>
            <a:r>
              <a:rPr sz="2100" spc="-5" dirty="0">
                <a:latin typeface="Verdana"/>
                <a:cs typeface="Verdana"/>
              </a:rPr>
              <a:t>given  commodity and that of consuming </a:t>
            </a:r>
            <a:r>
              <a:rPr sz="2100" dirty="0">
                <a:latin typeface="Verdana"/>
                <a:cs typeface="Verdana"/>
              </a:rPr>
              <a:t>one unit </a:t>
            </a:r>
            <a:r>
              <a:rPr sz="2100" spc="-5" dirty="0">
                <a:latin typeface="Verdana"/>
                <a:cs typeface="Verdana"/>
              </a:rPr>
              <a:t>less  in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stock considered. In symbolic</a:t>
            </a:r>
            <a:r>
              <a:rPr sz="2100" spc="45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terms:</a:t>
            </a:r>
            <a:endParaRPr sz="2100">
              <a:latin typeface="Verdana"/>
              <a:cs typeface="Verdana"/>
            </a:endParaRPr>
          </a:p>
          <a:p>
            <a:pPr marL="1066800">
              <a:lnSpc>
                <a:spcPct val="100000"/>
              </a:lnSpc>
              <a:spcBef>
                <a:spcPts val="270"/>
              </a:spcBef>
            </a:pPr>
            <a:r>
              <a:rPr sz="2100" spc="-5" dirty="0">
                <a:latin typeface="Verdana"/>
                <a:cs typeface="Verdana"/>
              </a:rPr>
              <a:t>MUx </a:t>
            </a:r>
            <a:r>
              <a:rPr sz="2100" dirty="0">
                <a:latin typeface="Verdana"/>
                <a:cs typeface="Verdana"/>
              </a:rPr>
              <a:t>= Tux - </a:t>
            </a:r>
            <a:r>
              <a:rPr sz="2100" spc="-5" dirty="0">
                <a:latin typeface="Verdana"/>
                <a:cs typeface="Verdana"/>
              </a:rPr>
              <a:t>TUx-1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46530" y="3086100"/>
            <a:ext cx="165100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0" dirty="0">
                <a:solidFill>
                  <a:srgbClr val="006666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5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Explanation </a:t>
            </a:r>
            <a:r>
              <a:rPr spc="-5" dirty="0"/>
              <a:t>of the Law </a:t>
            </a:r>
            <a:r>
              <a:rPr dirty="0"/>
              <a:t>of  </a:t>
            </a:r>
            <a:r>
              <a:rPr spc="-5" dirty="0"/>
              <a:t>Diminishing </a:t>
            </a:r>
            <a:r>
              <a:rPr dirty="0"/>
              <a:t>Marginal</a:t>
            </a:r>
            <a:r>
              <a:rPr spc="-40" dirty="0"/>
              <a:t> </a:t>
            </a:r>
            <a:r>
              <a:rPr spc="-5" dirty="0"/>
              <a:t>Utility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46530" y="1837689"/>
            <a:ext cx="176530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spc="2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9429" y="1803400"/>
            <a:ext cx="6792595" cy="378714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ct val="79900"/>
              </a:lnSpc>
              <a:spcBef>
                <a:spcPts val="555"/>
              </a:spcBef>
            </a:pPr>
            <a:r>
              <a:rPr sz="1900" spc="-5" dirty="0">
                <a:latin typeface="Verdana"/>
                <a:cs typeface="Verdana"/>
              </a:rPr>
              <a:t>We can </a:t>
            </a:r>
            <a:r>
              <a:rPr sz="1900" spc="-10" dirty="0">
                <a:latin typeface="Verdana"/>
                <a:cs typeface="Verdana"/>
              </a:rPr>
              <a:t>explain </a:t>
            </a:r>
            <a:r>
              <a:rPr sz="1900" spc="-5" dirty="0">
                <a:latin typeface="Verdana"/>
                <a:cs typeface="Verdana"/>
              </a:rPr>
              <a:t>the law </a:t>
            </a:r>
            <a:r>
              <a:rPr sz="1900" spc="-10" dirty="0">
                <a:latin typeface="Verdana"/>
                <a:cs typeface="Verdana"/>
              </a:rPr>
              <a:t>with </a:t>
            </a:r>
            <a:r>
              <a:rPr sz="1900" spc="-5" dirty="0">
                <a:latin typeface="Verdana"/>
                <a:cs typeface="Verdana"/>
              </a:rPr>
              <a:t>the help of the </a:t>
            </a:r>
            <a:r>
              <a:rPr sz="1900" spc="-10" dirty="0">
                <a:latin typeface="Verdana"/>
                <a:cs typeface="Verdana"/>
              </a:rPr>
              <a:t>table. </a:t>
            </a:r>
            <a:r>
              <a:rPr sz="1900" dirty="0">
                <a:latin typeface="Verdana"/>
                <a:cs typeface="Verdana"/>
              </a:rPr>
              <a:t>In  </a:t>
            </a:r>
            <a:r>
              <a:rPr sz="1900" spc="-5" dirty="0">
                <a:latin typeface="Verdana"/>
                <a:cs typeface="Verdana"/>
              </a:rPr>
              <a:t>the table </a:t>
            </a:r>
            <a:r>
              <a:rPr sz="1900" dirty="0">
                <a:latin typeface="Verdana"/>
                <a:cs typeface="Verdana"/>
              </a:rPr>
              <a:t>a </a:t>
            </a:r>
            <a:r>
              <a:rPr sz="1900" spc="-5" dirty="0">
                <a:latin typeface="Verdana"/>
                <a:cs typeface="Verdana"/>
              </a:rPr>
              <a:t>consumer goes on </a:t>
            </a:r>
            <a:r>
              <a:rPr sz="1900" spc="-10" dirty="0">
                <a:latin typeface="Verdana"/>
                <a:cs typeface="Verdana"/>
              </a:rPr>
              <a:t>increasing ‘X’ </a:t>
            </a:r>
            <a:r>
              <a:rPr sz="1900" spc="-5" dirty="0">
                <a:latin typeface="Verdana"/>
                <a:cs typeface="Verdana"/>
              </a:rPr>
              <a:t>goods, </a:t>
            </a:r>
            <a:r>
              <a:rPr sz="1900" spc="-10" dirty="0">
                <a:latin typeface="Verdana"/>
                <a:cs typeface="Verdana"/>
              </a:rPr>
              <a:t>the  additional utility derived </a:t>
            </a:r>
            <a:r>
              <a:rPr sz="1900" spc="-5" dirty="0">
                <a:latin typeface="Verdana"/>
                <a:cs typeface="Verdana"/>
              </a:rPr>
              <a:t>from an </a:t>
            </a:r>
            <a:r>
              <a:rPr sz="1900" spc="-10" dirty="0">
                <a:latin typeface="Verdana"/>
                <a:cs typeface="Verdana"/>
              </a:rPr>
              <a:t>additional ‘X’ </a:t>
            </a:r>
            <a:r>
              <a:rPr sz="1900" spc="-5" dirty="0">
                <a:latin typeface="Verdana"/>
                <a:cs typeface="Verdana"/>
              </a:rPr>
              <a:t>goods  </a:t>
            </a:r>
            <a:r>
              <a:rPr sz="1900" spc="-10" dirty="0">
                <a:latin typeface="Verdana"/>
                <a:cs typeface="Verdana"/>
              </a:rPr>
              <a:t>declining. </a:t>
            </a:r>
            <a:r>
              <a:rPr sz="1900" spc="-5" dirty="0">
                <a:latin typeface="Verdana"/>
                <a:cs typeface="Verdana"/>
              </a:rPr>
              <a:t>The law is clear from the following table. </a:t>
            </a:r>
            <a:r>
              <a:rPr sz="1900" dirty="0">
                <a:latin typeface="Verdana"/>
                <a:cs typeface="Verdana"/>
              </a:rPr>
              <a:t>We  </a:t>
            </a:r>
            <a:r>
              <a:rPr sz="1900" spc="-5" dirty="0">
                <a:latin typeface="Verdana"/>
                <a:cs typeface="Verdana"/>
              </a:rPr>
              <a:t>can observe that </a:t>
            </a:r>
            <a:r>
              <a:rPr sz="1900" spc="-10" dirty="0">
                <a:latin typeface="Verdana"/>
                <a:cs typeface="Verdana"/>
              </a:rPr>
              <a:t>as </a:t>
            </a:r>
            <a:r>
              <a:rPr sz="1900" spc="-5" dirty="0">
                <a:latin typeface="Verdana"/>
                <a:cs typeface="Verdana"/>
              </a:rPr>
              <a:t>the units of the commodity </a:t>
            </a:r>
            <a:r>
              <a:rPr sz="1900" spc="-10" dirty="0">
                <a:latin typeface="Verdana"/>
                <a:cs typeface="Verdana"/>
              </a:rPr>
              <a:t>‘X’ is  increase, </a:t>
            </a:r>
            <a:r>
              <a:rPr sz="1900" spc="-5" dirty="0">
                <a:latin typeface="Verdana"/>
                <a:cs typeface="Verdana"/>
              </a:rPr>
              <a:t>the marginal </a:t>
            </a:r>
            <a:r>
              <a:rPr sz="1900" spc="-10" dirty="0">
                <a:latin typeface="Verdana"/>
                <a:cs typeface="Verdana"/>
              </a:rPr>
              <a:t>utility derived </a:t>
            </a:r>
            <a:r>
              <a:rPr sz="1900" spc="-5" dirty="0">
                <a:latin typeface="Verdana"/>
                <a:cs typeface="Verdana"/>
              </a:rPr>
              <a:t>from each </a:t>
            </a:r>
            <a:r>
              <a:rPr sz="1900" spc="-10" dirty="0">
                <a:latin typeface="Verdana"/>
                <a:cs typeface="Verdana"/>
              </a:rPr>
              <a:t>success  </a:t>
            </a:r>
            <a:r>
              <a:rPr sz="1900" spc="-5" dirty="0">
                <a:latin typeface="Verdana"/>
                <a:cs typeface="Verdana"/>
              </a:rPr>
              <a:t>units tends to </a:t>
            </a:r>
            <a:r>
              <a:rPr sz="1900" spc="-10" dirty="0">
                <a:latin typeface="Verdana"/>
                <a:cs typeface="Verdana"/>
              </a:rPr>
              <a:t>diminish. </a:t>
            </a:r>
            <a:r>
              <a:rPr sz="1900" spc="-5" dirty="0">
                <a:latin typeface="Verdana"/>
                <a:cs typeface="Verdana"/>
              </a:rPr>
              <a:t>The total </a:t>
            </a:r>
            <a:r>
              <a:rPr sz="1900" spc="-10" dirty="0">
                <a:latin typeface="Verdana"/>
                <a:cs typeface="Verdana"/>
              </a:rPr>
              <a:t>utility increases </a:t>
            </a:r>
            <a:r>
              <a:rPr sz="1900" spc="-5" dirty="0">
                <a:latin typeface="Verdana"/>
                <a:cs typeface="Verdana"/>
              </a:rPr>
              <a:t>at  </a:t>
            </a:r>
            <a:r>
              <a:rPr sz="1900" spc="-10" dirty="0">
                <a:latin typeface="Verdana"/>
                <a:cs typeface="Verdana"/>
              </a:rPr>
              <a:t>diminishing rate </a:t>
            </a:r>
            <a:r>
              <a:rPr sz="1900" spc="-5" dirty="0">
                <a:latin typeface="Verdana"/>
                <a:cs typeface="Verdana"/>
              </a:rPr>
              <a:t>till the 6th </a:t>
            </a:r>
            <a:r>
              <a:rPr sz="1900" spc="-10" dirty="0">
                <a:latin typeface="Verdana"/>
                <a:cs typeface="Verdana"/>
              </a:rPr>
              <a:t>‘X’. </a:t>
            </a:r>
            <a:r>
              <a:rPr sz="1900" spc="-5" dirty="0">
                <a:latin typeface="Verdana"/>
                <a:cs typeface="Verdana"/>
              </a:rPr>
              <a:t>At that level total </a:t>
            </a:r>
            <a:r>
              <a:rPr sz="1900" spc="-10" dirty="0">
                <a:latin typeface="Verdana"/>
                <a:cs typeface="Verdana"/>
              </a:rPr>
              <a:t>utility  becomes </a:t>
            </a:r>
            <a:r>
              <a:rPr sz="1900" spc="-5" dirty="0">
                <a:latin typeface="Verdana"/>
                <a:cs typeface="Verdana"/>
              </a:rPr>
              <a:t>maximum, and marginal </a:t>
            </a:r>
            <a:r>
              <a:rPr sz="1900" spc="-10" dirty="0">
                <a:latin typeface="Verdana"/>
                <a:cs typeface="Verdana"/>
              </a:rPr>
              <a:t>utility </a:t>
            </a:r>
            <a:r>
              <a:rPr sz="1900" spc="-5" dirty="0">
                <a:latin typeface="Verdana"/>
                <a:cs typeface="Verdana"/>
              </a:rPr>
              <a:t>is zero. After  this level total </a:t>
            </a:r>
            <a:r>
              <a:rPr sz="1900" spc="-10" dirty="0">
                <a:latin typeface="Verdana"/>
                <a:cs typeface="Verdana"/>
              </a:rPr>
              <a:t>utility declines </a:t>
            </a:r>
            <a:r>
              <a:rPr sz="1900" spc="-5" dirty="0">
                <a:latin typeface="Verdana"/>
                <a:cs typeface="Verdana"/>
              </a:rPr>
              <a:t>and </a:t>
            </a:r>
            <a:r>
              <a:rPr sz="1900" spc="-10" dirty="0">
                <a:latin typeface="Verdana"/>
                <a:cs typeface="Verdana"/>
              </a:rPr>
              <a:t>marginal utility  becomes </a:t>
            </a:r>
            <a:r>
              <a:rPr sz="1900" spc="-5" dirty="0">
                <a:latin typeface="Verdana"/>
                <a:cs typeface="Verdana"/>
              </a:rPr>
              <a:t>negative. </a:t>
            </a:r>
            <a:r>
              <a:rPr sz="1900" spc="-10" dirty="0">
                <a:latin typeface="Verdana"/>
                <a:cs typeface="Verdana"/>
              </a:rPr>
              <a:t>Zero marginal utility </a:t>
            </a:r>
            <a:r>
              <a:rPr sz="1900" spc="-5" dirty="0">
                <a:latin typeface="Verdana"/>
                <a:cs typeface="Verdana"/>
              </a:rPr>
              <a:t>implies the  </a:t>
            </a:r>
            <a:r>
              <a:rPr sz="1900" spc="-10" dirty="0">
                <a:latin typeface="Verdana"/>
                <a:cs typeface="Verdana"/>
              </a:rPr>
              <a:t>point </a:t>
            </a:r>
            <a:r>
              <a:rPr sz="1900" spc="-5" dirty="0">
                <a:latin typeface="Verdana"/>
                <a:cs typeface="Verdana"/>
              </a:rPr>
              <a:t>of </a:t>
            </a:r>
            <a:r>
              <a:rPr sz="1900" spc="-10" dirty="0">
                <a:latin typeface="Verdana"/>
                <a:cs typeface="Verdana"/>
              </a:rPr>
              <a:t>satiety </a:t>
            </a:r>
            <a:r>
              <a:rPr sz="1900" spc="-5" dirty="0">
                <a:latin typeface="Verdana"/>
                <a:cs typeface="Verdana"/>
              </a:rPr>
              <a:t>which </a:t>
            </a:r>
            <a:r>
              <a:rPr sz="1900" spc="-10" dirty="0">
                <a:latin typeface="Verdana"/>
                <a:cs typeface="Verdana"/>
              </a:rPr>
              <a:t>indicates </a:t>
            </a:r>
            <a:r>
              <a:rPr sz="1900" spc="-5" dirty="0">
                <a:latin typeface="Verdana"/>
                <a:cs typeface="Verdana"/>
              </a:rPr>
              <a:t>the </a:t>
            </a:r>
            <a:r>
              <a:rPr sz="1900" spc="-10" dirty="0">
                <a:latin typeface="Verdana"/>
                <a:cs typeface="Verdana"/>
              </a:rPr>
              <a:t>complete  satisfaction </a:t>
            </a:r>
            <a:r>
              <a:rPr sz="1900" spc="-5" dirty="0">
                <a:latin typeface="Verdana"/>
                <a:cs typeface="Verdana"/>
              </a:rPr>
              <a:t>of </a:t>
            </a:r>
            <a:r>
              <a:rPr sz="1900" dirty="0">
                <a:latin typeface="Verdana"/>
                <a:cs typeface="Verdana"/>
              </a:rPr>
              <a:t>a </a:t>
            </a:r>
            <a:r>
              <a:rPr sz="1900" spc="-5" dirty="0">
                <a:latin typeface="Verdana"/>
                <a:cs typeface="Verdana"/>
              </a:rPr>
              <a:t>given want. The </a:t>
            </a:r>
            <a:r>
              <a:rPr sz="1900" spc="-10" dirty="0">
                <a:latin typeface="Verdana"/>
                <a:cs typeface="Verdana"/>
              </a:rPr>
              <a:t>law </a:t>
            </a:r>
            <a:r>
              <a:rPr sz="1900" spc="-5" dirty="0">
                <a:latin typeface="Verdana"/>
                <a:cs typeface="Verdana"/>
              </a:rPr>
              <a:t>of </a:t>
            </a:r>
            <a:r>
              <a:rPr sz="1900" spc="-10" dirty="0">
                <a:latin typeface="Verdana"/>
                <a:cs typeface="Verdana"/>
              </a:rPr>
              <a:t>diminishing  marginal utility </a:t>
            </a:r>
            <a:r>
              <a:rPr sz="1900" spc="-5" dirty="0">
                <a:latin typeface="Verdana"/>
                <a:cs typeface="Verdana"/>
              </a:rPr>
              <a:t>can also </a:t>
            </a:r>
            <a:r>
              <a:rPr sz="1900" spc="-10" dirty="0">
                <a:latin typeface="Verdana"/>
                <a:cs typeface="Verdana"/>
              </a:rPr>
              <a:t>be represented  diagrammatically through </a:t>
            </a:r>
            <a:r>
              <a:rPr sz="1900" spc="-5" dirty="0">
                <a:latin typeface="Verdana"/>
                <a:cs typeface="Verdana"/>
              </a:rPr>
              <a:t>the marginal and total </a:t>
            </a:r>
            <a:r>
              <a:rPr sz="1900" spc="-10" dirty="0">
                <a:latin typeface="Verdana"/>
                <a:cs typeface="Verdana"/>
              </a:rPr>
              <a:t>utility  </a:t>
            </a:r>
            <a:r>
              <a:rPr sz="1900" spc="-5" dirty="0">
                <a:latin typeface="Verdana"/>
                <a:cs typeface="Verdana"/>
              </a:rPr>
              <a:t>curves.</a:t>
            </a:r>
            <a:endParaRPr sz="1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9753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Arial"/>
                <a:cs typeface="Arial"/>
              </a:rPr>
              <a:t>Diagram &amp; </a:t>
            </a:r>
            <a:r>
              <a:rPr sz="3600" b="0" spc="-5" dirty="0">
                <a:latin typeface="Arial"/>
                <a:cs typeface="Arial"/>
              </a:rPr>
              <a:t>Table</a:t>
            </a:r>
            <a:r>
              <a:rPr sz="3600" b="0" spc="-60" dirty="0">
                <a:latin typeface="Arial"/>
                <a:cs typeface="Arial"/>
              </a:rPr>
              <a:t> </a:t>
            </a:r>
            <a:r>
              <a:rPr sz="3600" b="0" spc="-5" dirty="0">
                <a:latin typeface="Arial"/>
                <a:cs typeface="Arial"/>
              </a:rPr>
              <a:t>Explanation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531619" y="2471420"/>
            <a:ext cx="1711960" cy="2570480"/>
            <a:chOff x="1531619" y="2471420"/>
            <a:chExt cx="1711960" cy="2570480"/>
          </a:xfrm>
        </p:grpSpPr>
        <p:sp>
          <p:nvSpPr>
            <p:cNvPr id="4" name="object 4"/>
            <p:cNvSpPr/>
            <p:nvPr/>
          </p:nvSpPr>
          <p:spPr>
            <a:xfrm>
              <a:off x="1536699" y="2476500"/>
              <a:ext cx="34290" cy="2560320"/>
            </a:xfrm>
            <a:custGeom>
              <a:avLst/>
              <a:gdLst/>
              <a:ahLst/>
              <a:cxnLst/>
              <a:rect l="l" t="t" r="r" b="b"/>
              <a:pathLst>
                <a:path w="34290" h="2560320">
                  <a:moveTo>
                    <a:pt x="34290" y="0"/>
                  </a:moveTo>
                  <a:lnTo>
                    <a:pt x="34290" y="2560320"/>
                  </a:lnTo>
                </a:path>
                <a:path w="34290" h="2560320">
                  <a:moveTo>
                    <a:pt x="0" y="2560320"/>
                  </a:moveTo>
                  <a:lnTo>
                    <a:pt x="34290" y="2560320"/>
                  </a:lnTo>
                </a:path>
                <a:path w="34290" h="2560320">
                  <a:moveTo>
                    <a:pt x="0" y="2244090"/>
                  </a:moveTo>
                  <a:lnTo>
                    <a:pt x="34290" y="2244090"/>
                  </a:lnTo>
                </a:path>
                <a:path w="34290" h="2560320">
                  <a:moveTo>
                    <a:pt x="0" y="1917700"/>
                  </a:moveTo>
                  <a:lnTo>
                    <a:pt x="34290" y="1917700"/>
                  </a:lnTo>
                </a:path>
                <a:path w="34290" h="2560320">
                  <a:moveTo>
                    <a:pt x="0" y="1601470"/>
                  </a:moveTo>
                  <a:lnTo>
                    <a:pt x="34290" y="1601470"/>
                  </a:lnTo>
                </a:path>
                <a:path w="34290" h="2560320">
                  <a:moveTo>
                    <a:pt x="0" y="1285239"/>
                  </a:moveTo>
                  <a:lnTo>
                    <a:pt x="34290" y="1285239"/>
                  </a:lnTo>
                </a:path>
                <a:path w="34290" h="2560320">
                  <a:moveTo>
                    <a:pt x="0" y="958850"/>
                  </a:moveTo>
                  <a:lnTo>
                    <a:pt x="34290" y="958850"/>
                  </a:lnTo>
                </a:path>
                <a:path w="34290" h="2560320">
                  <a:moveTo>
                    <a:pt x="0" y="642620"/>
                  </a:moveTo>
                  <a:lnTo>
                    <a:pt x="34290" y="642620"/>
                  </a:lnTo>
                </a:path>
                <a:path w="34290" h="2560320">
                  <a:moveTo>
                    <a:pt x="0" y="316229"/>
                  </a:moveTo>
                  <a:lnTo>
                    <a:pt x="34290" y="316229"/>
                  </a:lnTo>
                </a:path>
                <a:path w="34290" h="2560320">
                  <a:moveTo>
                    <a:pt x="0" y="0"/>
                  </a:moveTo>
                  <a:lnTo>
                    <a:pt x="34290" y="0"/>
                  </a:lnTo>
                </a:path>
              </a:pathLst>
            </a:custGeom>
            <a:ln w="101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70989" y="4720590"/>
              <a:ext cx="1273810" cy="0"/>
            </a:xfrm>
            <a:custGeom>
              <a:avLst/>
              <a:gdLst/>
              <a:ahLst/>
              <a:cxnLst/>
              <a:rect l="l" t="t" r="r" b="b"/>
              <a:pathLst>
                <a:path w="1273810">
                  <a:moveTo>
                    <a:pt x="0" y="0"/>
                  </a:moveTo>
                  <a:lnTo>
                    <a:pt x="1273810" y="0"/>
                  </a:lnTo>
                </a:path>
              </a:pathLst>
            </a:custGeom>
            <a:ln w="101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70989" y="4720590"/>
              <a:ext cx="1193800" cy="31750"/>
            </a:xfrm>
            <a:custGeom>
              <a:avLst/>
              <a:gdLst/>
              <a:ahLst/>
              <a:cxnLst/>
              <a:rect l="l" t="t" r="r" b="b"/>
              <a:pathLst>
                <a:path w="1193800" h="31750">
                  <a:moveTo>
                    <a:pt x="0" y="31750"/>
                  </a:moveTo>
                  <a:lnTo>
                    <a:pt x="0" y="0"/>
                  </a:lnTo>
                </a:path>
                <a:path w="1193800" h="31750">
                  <a:moveTo>
                    <a:pt x="236220" y="31750"/>
                  </a:moveTo>
                  <a:lnTo>
                    <a:pt x="236220" y="0"/>
                  </a:lnTo>
                </a:path>
                <a:path w="1193800" h="31750">
                  <a:moveTo>
                    <a:pt x="473709" y="31750"/>
                  </a:moveTo>
                  <a:lnTo>
                    <a:pt x="473709" y="0"/>
                  </a:lnTo>
                </a:path>
                <a:path w="1193800" h="31750">
                  <a:moveTo>
                    <a:pt x="709929" y="31750"/>
                  </a:moveTo>
                  <a:lnTo>
                    <a:pt x="709929" y="0"/>
                  </a:lnTo>
                </a:path>
                <a:path w="1193800" h="31750">
                  <a:moveTo>
                    <a:pt x="957579" y="31750"/>
                  </a:moveTo>
                  <a:lnTo>
                    <a:pt x="957579" y="0"/>
                  </a:lnTo>
                </a:path>
                <a:path w="1193800" h="31750">
                  <a:moveTo>
                    <a:pt x="1193799" y="31750"/>
                  </a:moveTo>
                  <a:lnTo>
                    <a:pt x="1193799" y="0"/>
                  </a:lnTo>
                </a:path>
              </a:pathLst>
            </a:custGeom>
            <a:ln w="101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94179" y="2792730"/>
              <a:ext cx="1419860" cy="1285240"/>
            </a:xfrm>
            <a:custGeom>
              <a:avLst/>
              <a:gdLst/>
              <a:ahLst/>
              <a:cxnLst/>
              <a:rect l="l" t="t" r="r" b="b"/>
              <a:pathLst>
                <a:path w="1419860" h="1285239">
                  <a:moveTo>
                    <a:pt x="0" y="1285240"/>
                  </a:moveTo>
                  <a:lnTo>
                    <a:pt x="237489" y="769620"/>
                  </a:lnTo>
                </a:path>
                <a:path w="1419860" h="1285239">
                  <a:moveTo>
                    <a:pt x="237489" y="769620"/>
                  </a:moveTo>
                  <a:lnTo>
                    <a:pt x="473709" y="389890"/>
                  </a:lnTo>
                </a:path>
                <a:path w="1419860" h="1285239">
                  <a:moveTo>
                    <a:pt x="473709" y="389890"/>
                  </a:moveTo>
                  <a:lnTo>
                    <a:pt x="709930" y="137160"/>
                  </a:lnTo>
                </a:path>
                <a:path w="1419860" h="1285239">
                  <a:moveTo>
                    <a:pt x="709930" y="137160"/>
                  </a:moveTo>
                  <a:lnTo>
                    <a:pt x="947419" y="0"/>
                  </a:lnTo>
                </a:path>
                <a:path w="1419860" h="1285239">
                  <a:moveTo>
                    <a:pt x="947419" y="0"/>
                  </a:moveTo>
                  <a:lnTo>
                    <a:pt x="1183639" y="0"/>
                  </a:lnTo>
                </a:path>
                <a:path w="1419860" h="1285239">
                  <a:moveTo>
                    <a:pt x="1183639" y="0"/>
                  </a:moveTo>
                  <a:lnTo>
                    <a:pt x="1419859" y="137160"/>
                  </a:lnTo>
                </a:path>
              </a:pathLst>
            </a:custGeom>
            <a:ln w="10160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94179" y="4077970"/>
              <a:ext cx="947419" cy="506730"/>
            </a:xfrm>
            <a:custGeom>
              <a:avLst/>
              <a:gdLst/>
              <a:ahLst/>
              <a:cxnLst/>
              <a:rect l="l" t="t" r="r" b="b"/>
              <a:pathLst>
                <a:path w="947419" h="506729">
                  <a:moveTo>
                    <a:pt x="0" y="0"/>
                  </a:moveTo>
                  <a:lnTo>
                    <a:pt x="237489" y="126999"/>
                  </a:lnTo>
                </a:path>
                <a:path w="947419" h="506729">
                  <a:moveTo>
                    <a:pt x="237489" y="126999"/>
                  </a:moveTo>
                  <a:lnTo>
                    <a:pt x="473709" y="252729"/>
                  </a:lnTo>
                </a:path>
                <a:path w="947419" h="506729">
                  <a:moveTo>
                    <a:pt x="473709" y="252729"/>
                  </a:moveTo>
                  <a:lnTo>
                    <a:pt x="709930" y="379729"/>
                  </a:lnTo>
                </a:path>
                <a:path w="947419" h="506729">
                  <a:moveTo>
                    <a:pt x="709930" y="379729"/>
                  </a:moveTo>
                  <a:lnTo>
                    <a:pt x="947419" y="506729"/>
                  </a:lnTo>
                </a:path>
              </a:pathLst>
            </a:custGeom>
            <a:ln w="1016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00680" y="4720590"/>
              <a:ext cx="337820" cy="0"/>
            </a:xfrm>
            <a:custGeom>
              <a:avLst/>
              <a:gdLst/>
              <a:ahLst/>
              <a:cxnLst/>
              <a:rect l="l" t="t" r="r" b="b"/>
              <a:pathLst>
                <a:path w="337819">
                  <a:moveTo>
                    <a:pt x="0" y="0"/>
                  </a:moveTo>
                  <a:lnTo>
                    <a:pt x="337819" y="0"/>
                  </a:lnTo>
                </a:path>
              </a:pathLst>
            </a:custGeom>
            <a:ln w="101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02280" y="4720590"/>
              <a:ext cx="236220" cy="31750"/>
            </a:xfrm>
            <a:custGeom>
              <a:avLst/>
              <a:gdLst/>
              <a:ahLst/>
              <a:cxnLst/>
              <a:rect l="l" t="t" r="r" b="b"/>
              <a:pathLst>
                <a:path w="236219" h="31750">
                  <a:moveTo>
                    <a:pt x="0" y="31750"/>
                  </a:moveTo>
                  <a:lnTo>
                    <a:pt x="0" y="0"/>
                  </a:lnTo>
                </a:path>
                <a:path w="236219" h="31750">
                  <a:moveTo>
                    <a:pt x="236219" y="31750"/>
                  </a:moveTo>
                  <a:lnTo>
                    <a:pt x="236219" y="0"/>
                  </a:lnTo>
                </a:path>
              </a:pathLst>
            </a:custGeom>
            <a:ln w="101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641600" y="4584700"/>
              <a:ext cx="472440" cy="262890"/>
            </a:xfrm>
            <a:custGeom>
              <a:avLst/>
              <a:gdLst/>
              <a:ahLst/>
              <a:cxnLst/>
              <a:rect l="l" t="t" r="r" b="b"/>
              <a:pathLst>
                <a:path w="472439" h="262889">
                  <a:moveTo>
                    <a:pt x="0" y="0"/>
                  </a:moveTo>
                  <a:lnTo>
                    <a:pt x="236219" y="135889"/>
                  </a:lnTo>
                </a:path>
                <a:path w="472439" h="262889">
                  <a:moveTo>
                    <a:pt x="236219" y="135889"/>
                  </a:moveTo>
                  <a:lnTo>
                    <a:pt x="472439" y="262889"/>
                  </a:lnTo>
                </a:path>
              </a:pathLst>
            </a:custGeom>
            <a:ln w="1016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61159" y="4046220"/>
              <a:ext cx="67310" cy="63500"/>
            </a:xfrm>
            <a:custGeom>
              <a:avLst/>
              <a:gdLst/>
              <a:ahLst/>
              <a:cxnLst/>
              <a:rect l="l" t="t" r="r" b="b"/>
              <a:pathLst>
                <a:path w="67310" h="63500">
                  <a:moveTo>
                    <a:pt x="33019" y="0"/>
                  </a:moveTo>
                  <a:lnTo>
                    <a:pt x="0" y="31749"/>
                  </a:lnTo>
                  <a:lnTo>
                    <a:pt x="33019" y="63499"/>
                  </a:lnTo>
                  <a:lnTo>
                    <a:pt x="67309" y="31749"/>
                  </a:lnTo>
                  <a:lnTo>
                    <a:pt x="33019" y="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61159" y="4046220"/>
              <a:ext cx="67310" cy="63500"/>
            </a:xfrm>
            <a:custGeom>
              <a:avLst/>
              <a:gdLst/>
              <a:ahLst/>
              <a:cxnLst/>
              <a:rect l="l" t="t" r="r" b="b"/>
              <a:pathLst>
                <a:path w="67310" h="63500">
                  <a:moveTo>
                    <a:pt x="33019" y="0"/>
                  </a:moveTo>
                  <a:lnTo>
                    <a:pt x="67309" y="31749"/>
                  </a:lnTo>
                  <a:lnTo>
                    <a:pt x="33019" y="63499"/>
                  </a:lnTo>
                  <a:lnTo>
                    <a:pt x="0" y="31749"/>
                  </a:lnTo>
                  <a:lnTo>
                    <a:pt x="33019" y="0"/>
                  </a:lnTo>
                  <a:close/>
                </a:path>
              </a:pathLst>
            </a:custGeom>
            <a:ln w="10160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92299" y="3525520"/>
              <a:ext cx="77469" cy="7365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128519" y="3145790"/>
              <a:ext cx="78740" cy="7365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371089" y="2898140"/>
              <a:ext cx="67310" cy="63500"/>
            </a:xfrm>
            <a:custGeom>
              <a:avLst/>
              <a:gdLst/>
              <a:ahLst/>
              <a:cxnLst/>
              <a:rect l="l" t="t" r="r" b="b"/>
              <a:pathLst>
                <a:path w="67310" h="63500">
                  <a:moveTo>
                    <a:pt x="33020" y="0"/>
                  </a:moveTo>
                  <a:lnTo>
                    <a:pt x="0" y="31750"/>
                  </a:lnTo>
                  <a:lnTo>
                    <a:pt x="33020" y="63500"/>
                  </a:lnTo>
                  <a:lnTo>
                    <a:pt x="67310" y="31750"/>
                  </a:lnTo>
                  <a:lnTo>
                    <a:pt x="33020" y="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371089" y="2898140"/>
              <a:ext cx="67310" cy="63500"/>
            </a:xfrm>
            <a:custGeom>
              <a:avLst/>
              <a:gdLst/>
              <a:ahLst/>
              <a:cxnLst/>
              <a:rect l="l" t="t" r="r" b="b"/>
              <a:pathLst>
                <a:path w="67310" h="63500">
                  <a:moveTo>
                    <a:pt x="33020" y="0"/>
                  </a:moveTo>
                  <a:lnTo>
                    <a:pt x="67310" y="31750"/>
                  </a:lnTo>
                  <a:lnTo>
                    <a:pt x="33020" y="63500"/>
                  </a:lnTo>
                  <a:lnTo>
                    <a:pt x="0" y="31750"/>
                  </a:lnTo>
                  <a:lnTo>
                    <a:pt x="33020" y="0"/>
                  </a:lnTo>
                  <a:close/>
                </a:path>
              </a:pathLst>
            </a:custGeom>
            <a:ln w="10160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607309" y="2760980"/>
              <a:ext cx="67310" cy="63500"/>
            </a:xfrm>
            <a:custGeom>
              <a:avLst/>
              <a:gdLst/>
              <a:ahLst/>
              <a:cxnLst/>
              <a:rect l="l" t="t" r="r" b="b"/>
              <a:pathLst>
                <a:path w="67310" h="63500">
                  <a:moveTo>
                    <a:pt x="34289" y="0"/>
                  </a:moveTo>
                  <a:lnTo>
                    <a:pt x="0" y="31750"/>
                  </a:lnTo>
                  <a:lnTo>
                    <a:pt x="34289" y="63500"/>
                  </a:lnTo>
                  <a:lnTo>
                    <a:pt x="67309" y="31750"/>
                  </a:lnTo>
                  <a:lnTo>
                    <a:pt x="34289" y="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607309" y="2760980"/>
              <a:ext cx="67310" cy="63500"/>
            </a:xfrm>
            <a:custGeom>
              <a:avLst/>
              <a:gdLst/>
              <a:ahLst/>
              <a:cxnLst/>
              <a:rect l="l" t="t" r="r" b="b"/>
              <a:pathLst>
                <a:path w="67310" h="63500">
                  <a:moveTo>
                    <a:pt x="34289" y="0"/>
                  </a:moveTo>
                  <a:lnTo>
                    <a:pt x="67309" y="31750"/>
                  </a:lnTo>
                  <a:lnTo>
                    <a:pt x="34289" y="63500"/>
                  </a:lnTo>
                  <a:lnTo>
                    <a:pt x="0" y="31750"/>
                  </a:lnTo>
                  <a:lnTo>
                    <a:pt x="34289" y="0"/>
                  </a:lnTo>
                  <a:close/>
                </a:path>
              </a:pathLst>
            </a:custGeom>
            <a:ln w="10160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844800" y="2760980"/>
              <a:ext cx="67310" cy="63500"/>
            </a:xfrm>
            <a:custGeom>
              <a:avLst/>
              <a:gdLst/>
              <a:ahLst/>
              <a:cxnLst/>
              <a:rect l="l" t="t" r="r" b="b"/>
              <a:pathLst>
                <a:path w="67310" h="63500">
                  <a:moveTo>
                    <a:pt x="33019" y="0"/>
                  </a:moveTo>
                  <a:lnTo>
                    <a:pt x="0" y="31750"/>
                  </a:lnTo>
                  <a:lnTo>
                    <a:pt x="33019" y="63500"/>
                  </a:lnTo>
                  <a:lnTo>
                    <a:pt x="67310" y="31750"/>
                  </a:lnTo>
                  <a:lnTo>
                    <a:pt x="33019" y="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844800" y="2760980"/>
              <a:ext cx="67310" cy="63500"/>
            </a:xfrm>
            <a:custGeom>
              <a:avLst/>
              <a:gdLst/>
              <a:ahLst/>
              <a:cxnLst/>
              <a:rect l="l" t="t" r="r" b="b"/>
              <a:pathLst>
                <a:path w="67310" h="63500">
                  <a:moveTo>
                    <a:pt x="33019" y="0"/>
                  </a:moveTo>
                  <a:lnTo>
                    <a:pt x="67310" y="31750"/>
                  </a:lnTo>
                  <a:lnTo>
                    <a:pt x="33019" y="63500"/>
                  </a:lnTo>
                  <a:lnTo>
                    <a:pt x="0" y="31750"/>
                  </a:lnTo>
                  <a:lnTo>
                    <a:pt x="33019" y="0"/>
                  </a:lnTo>
                  <a:close/>
                </a:path>
              </a:pathLst>
            </a:custGeom>
            <a:ln w="10160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081019" y="2898140"/>
              <a:ext cx="67310" cy="63500"/>
            </a:xfrm>
            <a:custGeom>
              <a:avLst/>
              <a:gdLst/>
              <a:ahLst/>
              <a:cxnLst/>
              <a:rect l="l" t="t" r="r" b="b"/>
              <a:pathLst>
                <a:path w="67310" h="63500">
                  <a:moveTo>
                    <a:pt x="33019" y="0"/>
                  </a:moveTo>
                  <a:lnTo>
                    <a:pt x="0" y="31750"/>
                  </a:lnTo>
                  <a:lnTo>
                    <a:pt x="33019" y="63500"/>
                  </a:lnTo>
                  <a:lnTo>
                    <a:pt x="67310" y="31750"/>
                  </a:lnTo>
                  <a:lnTo>
                    <a:pt x="33019" y="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081019" y="2898140"/>
              <a:ext cx="67310" cy="63500"/>
            </a:xfrm>
            <a:custGeom>
              <a:avLst/>
              <a:gdLst/>
              <a:ahLst/>
              <a:cxnLst/>
              <a:rect l="l" t="t" r="r" b="b"/>
              <a:pathLst>
                <a:path w="67310" h="63500">
                  <a:moveTo>
                    <a:pt x="33019" y="0"/>
                  </a:moveTo>
                  <a:lnTo>
                    <a:pt x="67310" y="31750"/>
                  </a:lnTo>
                  <a:lnTo>
                    <a:pt x="33019" y="63500"/>
                  </a:lnTo>
                  <a:lnTo>
                    <a:pt x="0" y="31750"/>
                  </a:lnTo>
                  <a:lnTo>
                    <a:pt x="33019" y="0"/>
                  </a:lnTo>
                  <a:close/>
                </a:path>
              </a:pathLst>
            </a:custGeom>
            <a:ln w="10160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61159" y="4047490"/>
              <a:ext cx="55880" cy="52069"/>
            </a:xfrm>
            <a:custGeom>
              <a:avLst/>
              <a:gdLst/>
              <a:ahLst/>
              <a:cxnLst/>
              <a:rect l="l" t="t" r="r" b="b"/>
              <a:pathLst>
                <a:path w="55880" h="52070">
                  <a:moveTo>
                    <a:pt x="55880" y="0"/>
                  </a:moveTo>
                  <a:lnTo>
                    <a:pt x="0" y="0"/>
                  </a:lnTo>
                  <a:lnTo>
                    <a:pt x="0" y="52069"/>
                  </a:lnTo>
                  <a:lnTo>
                    <a:pt x="55880" y="52069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61159" y="4046220"/>
              <a:ext cx="55880" cy="53340"/>
            </a:xfrm>
            <a:custGeom>
              <a:avLst/>
              <a:gdLst/>
              <a:ahLst/>
              <a:cxnLst/>
              <a:rect l="l" t="t" r="r" b="b"/>
              <a:pathLst>
                <a:path w="55880" h="53339">
                  <a:moveTo>
                    <a:pt x="0" y="0"/>
                  </a:moveTo>
                  <a:lnTo>
                    <a:pt x="55879" y="0"/>
                  </a:lnTo>
                  <a:lnTo>
                    <a:pt x="55879" y="53339"/>
                  </a:lnTo>
                  <a:lnTo>
                    <a:pt x="0" y="53339"/>
                  </a:lnTo>
                  <a:lnTo>
                    <a:pt x="0" y="0"/>
                  </a:lnTo>
                  <a:close/>
                </a:path>
              </a:pathLst>
            </a:custGeom>
            <a:ln w="1016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897379" y="4173220"/>
              <a:ext cx="55880" cy="52069"/>
            </a:xfrm>
            <a:custGeom>
              <a:avLst/>
              <a:gdLst/>
              <a:ahLst/>
              <a:cxnLst/>
              <a:rect l="l" t="t" r="r" b="b"/>
              <a:pathLst>
                <a:path w="55880" h="52070">
                  <a:moveTo>
                    <a:pt x="55880" y="0"/>
                  </a:moveTo>
                  <a:lnTo>
                    <a:pt x="0" y="0"/>
                  </a:lnTo>
                  <a:lnTo>
                    <a:pt x="0" y="52069"/>
                  </a:lnTo>
                  <a:lnTo>
                    <a:pt x="55880" y="52069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897379" y="4173220"/>
              <a:ext cx="55880" cy="52069"/>
            </a:xfrm>
            <a:custGeom>
              <a:avLst/>
              <a:gdLst/>
              <a:ahLst/>
              <a:cxnLst/>
              <a:rect l="l" t="t" r="r" b="b"/>
              <a:pathLst>
                <a:path w="55880" h="52070">
                  <a:moveTo>
                    <a:pt x="0" y="0"/>
                  </a:moveTo>
                  <a:lnTo>
                    <a:pt x="55880" y="0"/>
                  </a:lnTo>
                  <a:lnTo>
                    <a:pt x="55880" y="52069"/>
                  </a:lnTo>
                  <a:lnTo>
                    <a:pt x="0" y="52069"/>
                  </a:lnTo>
                  <a:lnTo>
                    <a:pt x="0" y="0"/>
                  </a:lnTo>
                  <a:close/>
                </a:path>
              </a:pathLst>
            </a:custGeom>
            <a:ln w="1016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133600" y="4300220"/>
              <a:ext cx="55880" cy="52069"/>
            </a:xfrm>
            <a:custGeom>
              <a:avLst/>
              <a:gdLst/>
              <a:ahLst/>
              <a:cxnLst/>
              <a:rect l="l" t="t" r="r" b="b"/>
              <a:pathLst>
                <a:path w="55880" h="52070">
                  <a:moveTo>
                    <a:pt x="55880" y="0"/>
                  </a:moveTo>
                  <a:lnTo>
                    <a:pt x="0" y="0"/>
                  </a:lnTo>
                  <a:lnTo>
                    <a:pt x="0" y="52069"/>
                  </a:lnTo>
                  <a:lnTo>
                    <a:pt x="55880" y="52069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133600" y="4300220"/>
              <a:ext cx="57150" cy="52069"/>
            </a:xfrm>
            <a:custGeom>
              <a:avLst/>
              <a:gdLst/>
              <a:ahLst/>
              <a:cxnLst/>
              <a:rect l="l" t="t" r="r" b="b"/>
              <a:pathLst>
                <a:path w="57150" h="52070">
                  <a:moveTo>
                    <a:pt x="0" y="0"/>
                  </a:moveTo>
                  <a:lnTo>
                    <a:pt x="57150" y="0"/>
                  </a:lnTo>
                  <a:lnTo>
                    <a:pt x="57150" y="52069"/>
                  </a:lnTo>
                  <a:lnTo>
                    <a:pt x="0" y="52069"/>
                  </a:lnTo>
                  <a:lnTo>
                    <a:pt x="0" y="0"/>
                  </a:lnTo>
                  <a:close/>
                </a:path>
              </a:pathLst>
            </a:custGeom>
            <a:ln w="1016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371089" y="4425950"/>
              <a:ext cx="55880" cy="52069"/>
            </a:xfrm>
            <a:custGeom>
              <a:avLst/>
              <a:gdLst/>
              <a:ahLst/>
              <a:cxnLst/>
              <a:rect l="l" t="t" r="r" b="b"/>
              <a:pathLst>
                <a:path w="55880" h="52070">
                  <a:moveTo>
                    <a:pt x="55880" y="0"/>
                  </a:moveTo>
                  <a:lnTo>
                    <a:pt x="0" y="0"/>
                  </a:lnTo>
                  <a:lnTo>
                    <a:pt x="0" y="52069"/>
                  </a:lnTo>
                  <a:lnTo>
                    <a:pt x="55880" y="52069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371089" y="4425950"/>
              <a:ext cx="55880" cy="52069"/>
            </a:xfrm>
            <a:custGeom>
              <a:avLst/>
              <a:gdLst/>
              <a:ahLst/>
              <a:cxnLst/>
              <a:rect l="l" t="t" r="r" b="b"/>
              <a:pathLst>
                <a:path w="55880" h="52070">
                  <a:moveTo>
                    <a:pt x="0" y="0"/>
                  </a:moveTo>
                  <a:lnTo>
                    <a:pt x="55880" y="0"/>
                  </a:lnTo>
                  <a:lnTo>
                    <a:pt x="55880" y="52069"/>
                  </a:lnTo>
                  <a:lnTo>
                    <a:pt x="0" y="52069"/>
                  </a:lnTo>
                  <a:lnTo>
                    <a:pt x="0" y="0"/>
                  </a:lnTo>
                  <a:close/>
                </a:path>
              </a:pathLst>
            </a:custGeom>
            <a:ln w="1016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607309" y="4552950"/>
              <a:ext cx="55880" cy="52069"/>
            </a:xfrm>
            <a:custGeom>
              <a:avLst/>
              <a:gdLst/>
              <a:ahLst/>
              <a:cxnLst/>
              <a:rect l="l" t="t" r="r" b="b"/>
              <a:pathLst>
                <a:path w="55880" h="52070">
                  <a:moveTo>
                    <a:pt x="55880" y="0"/>
                  </a:moveTo>
                  <a:lnTo>
                    <a:pt x="0" y="0"/>
                  </a:lnTo>
                  <a:lnTo>
                    <a:pt x="0" y="52069"/>
                  </a:lnTo>
                  <a:lnTo>
                    <a:pt x="55880" y="52069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607309" y="4552950"/>
              <a:ext cx="55880" cy="52069"/>
            </a:xfrm>
            <a:custGeom>
              <a:avLst/>
              <a:gdLst/>
              <a:ahLst/>
              <a:cxnLst/>
              <a:rect l="l" t="t" r="r" b="b"/>
              <a:pathLst>
                <a:path w="55880" h="52070">
                  <a:moveTo>
                    <a:pt x="0" y="0"/>
                  </a:moveTo>
                  <a:lnTo>
                    <a:pt x="55879" y="0"/>
                  </a:lnTo>
                  <a:lnTo>
                    <a:pt x="55879" y="52069"/>
                  </a:lnTo>
                  <a:lnTo>
                    <a:pt x="0" y="52069"/>
                  </a:lnTo>
                  <a:lnTo>
                    <a:pt x="0" y="0"/>
                  </a:lnTo>
                  <a:close/>
                </a:path>
              </a:pathLst>
            </a:custGeom>
            <a:ln w="1016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844800" y="4690110"/>
              <a:ext cx="55880" cy="52069"/>
            </a:xfrm>
            <a:custGeom>
              <a:avLst/>
              <a:gdLst/>
              <a:ahLst/>
              <a:cxnLst/>
              <a:rect l="l" t="t" r="r" b="b"/>
              <a:pathLst>
                <a:path w="55880" h="52070">
                  <a:moveTo>
                    <a:pt x="55880" y="0"/>
                  </a:moveTo>
                  <a:lnTo>
                    <a:pt x="0" y="0"/>
                  </a:lnTo>
                  <a:lnTo>
                    <a:pt x="0" y="52069"/>
                  </a:lnTo>
                  <a:lnTo>
                    <a:pt x="55880" y="52069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844800" y="4688840"/>
              <a:ext cx="55880" cy="53340"/>
            </a:xfrm>
            <a:custGeom>
              <a:avLst/>
              <a:gdLst/>
              <a:ahLst/>
              <a:cxnLst/>
              <a:rect l="l" t="t" r="r" b="b"/>
              <a:pathLst>
                <a:path w="55880" h="53339">
                  <a:moveTo>
                    <a:pt x="0" y="0"/>
                  </a:moveTo>
                  <a:lnTo>
                    <a:pt x="55880" y="0"/>
                  </a:lnTo>
                  <a:lnTo>
                    <a:pt x="55880" y="53340"/>
                  </a:lnTo>
                  <a:lnTo>
                    <a:pt x="0" y="53340"/>
                  </a:lnTo>
                  <a:lnTo>
                    <a:pt x="0" y="0"/>
                  </a:lnTo>
                  <a:close/>
                </a:path>
              </a:pathLst>
            </a:custGeom>
            <a:ln w="1016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081019" y="4815840"/>
              <a:ext cx="55880" cy="52069"/>
            </a:xfrm>
            <a:custGeom>
              <a:avLst/>
              <a:gdLst/>
              <a:ahLst/>
              <a:cxnLst/>
              <a:rect l="l" t="t" r="r" b="b"/>
              <a:pathLst>
                <a:path w="55880" h="52070">
                  <a:moveTo>
                    <a:pt x="55880" y="0"/>
                  </a:moveTo>
                  <a:lnTo>
                    <a:pt x="0" y="0"/>
                  </a:lnTo>
                  <a:lnTo>
                    <a:pt x="0" y="52069"/>
                  </a:lnTo>
                  <a:lnTo>
                    <a:pt x="55880" y="52069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081019" y="4815840"/>
              <a:ext cx="55880" cy="52069"/>
            </a:xfrm>
            <a:custGeom>
              <a:avLst/>
              <a:gdLst/>
              <a:ahLst/>
              <a:cxnLst/>
              <a:rect l="l" t="t" r="r" b="b"/>
              <a:pathLst>
                <a:path w="55880" h="52070">
                  <a:moveTo>
                    <a:pt x="0" y="0"/>
                  </a:moveTo>
                  <a:lnTo>
                    <a:pt x="55880" y="0"/>
                  </a:lnTo>
                  <a:lnTo>
                    <a:pt x="55880" y="52070"/>
                  </a:lnTo>
                  <a:lnTo>
                    <a:pt x="0" y="52070"/>
                  </a:lnTo>
                  <a:lnTo>
                    <a:pt x="0" y="0"/>
                  </a:lnTo>
                  <a:close/>
                </a:path>
              </a:pathLst>
            </a:custGeom>
            <a:ln w="10160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1242060" y="2114549"/>
            <a:ext cx="238760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60" dirty="0">
                <a:latin typeface="Arial"/>
                <a:cs typeface="Arial"/>
              </a:rPr>
              <a:t>The </a:t>
            </a:r>
            <a:r>
              <a:rPr sz="1050" b="1" spc="90" dirty="0">
                <a:latin typeface="Arial"/>
                <a:cs typeface="Arial"/>
              </a:rPr>
              <a:t>Law </a:t>
            </a:r>
            <a:r>
              <a:rPr sz="1050" b="1" spc="50" dirty="0">
                <a:latin typeface="Arial"/>
                <a:cs typeface="Arial"/>
              </a:rPr>
              <a:t>of </a:t>
            </a:r>
            <a:r>
              <a:rPr sz="1050" b="1" spc="55" dirty="0">
                <a:latin typeface="Arial"/>
                <a:cs typeface="Arial"/>
              </a:rPr>
              <a:t>Diminishing</a:t>
            </a:r>
            <a:r>
              <a:rPr sz="1050" b="1" spc="130" dirty="0">
                <a:latin typeface="Arial"/>
                <a:cs typeface="Arial"/>
              </a:rPr>
              <a:t> </a:t>
            </a:r>
            <a:r>
              <a:rPr sz="1050" b="1" spc="70" dirty="0">
                <a:latin typeface="Arial"/>
                <a:cs typeface="Arial"/>
              </a:rPr>
              <a:t>Marginal</a:t>
            </a:r>
            <a:endParaRPr sz="10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222500" y="2293619"/>
            <a:ext cx="433705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b="1" spc="35" dirty="0">
                <a:latin typeface="Arial"/>
                <a:cs typeface="Arial"/>
              </a:rPr>
              <a:t>Utility</a:t>
            </a:r>
            <a:endParaRPr sz="10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55089" y="4939029"/>
            <a:ext cx="14097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55" dirty="0">
                <a:latin typeface="Arial"/>
                <a:cs typeface="Arial"/>
              </a:rPr>
              <a:t>-</a:t>
            </a:r>
            <a:r>
              <a:rPr sz="900" b="1" spc="45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00810" y="4622800"/>
            <a:ext cx="9525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45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32230" y="3337559"/>
            <a:ext cx="163830" cy="11233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10"/>
              </a:spcBef>
            </a:pPr>
            <a:r>
              <a:rPr sz="900" b="1" spc="35" dirty="0">
                <a:latin typeface="Arial"/>
                <a:cs typeface="Arial"/>
              </a:rPr>
              <a:t>2</a:t>
            </a:r>
            <a:r>
              <a:rPr sz="900" b="1" spc="45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900" b="1" spc="35" dirty="0">
                <a:latin typeface="Arial"/>
                <a:cs typeface="Arial"/>
              </a:rPr>
              <a:t>1</a:t>
            </a:r>
            <a:r>
              <a:rPr sz="900" b="1" spc="45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900" b="1" spc="35" dirty="0">
                <a:latin typeface="Arial"/>
                <a:cs typeface="Arial"/>
              </a:rPr>
              <a:t>1</a:t>
            </a:r>
            <a:r>
              <a:rPr sz="900" b="1" spc="45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900" b="1" spc="45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32230" y="3021329"/>
            <a:ext cx="16383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35" dirty="0">
                <a:latin typeface="Arial"/>
                <a:cs typeface="Arial"/>
              </a:rPr>
              <a:t>2</a:t>
            </a:r>
            <a:r>
              <a:rPr sz="900" b="1" spc="45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32230" y="2694939"/>
            <a:ext cx="16383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35" dirty="0">
                <a:latin typeface="Arial"/>
                <a:cs typeface="Arial"/>
              </a:rPr>
              <a:t>3</a:t>
            </a:r>
            <a:r>
              <a:rPr sz="900" b="1" spc="45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32230" y="2378709"/>
            <a:ext cx="16383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35" dirty="0">
                <a:latin typeface="Arial"/>
                <a:cs typeface="Arial"/>
              </a:rPr>
              <a:t>3</a:t>
            </a:r>
            <a:r>
              <a:rPr sz="900" b="1" spc="45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648460" y="4791709"/>
            <a:ext cx="1278890" cy="522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48285" algn="l"/>
                <a:tab pos="484505" algn="l"/>
                <a:tab pos="721995" algn="l"/>
                <a:tab pos="958215" algn="l"/>
                <a:tab pos="1195705" algn="l"/>
              </a:tabLst>
            </a:pPr>
            <a:r>
              <a:rPr sz="900" b="1" spc="45" dirty="0">
                <a:latin typeface="Arial"/>
                <a:cs typeface="Arial"/>
              </a:rPr>
              <a:t>1	2	3	4	5	6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marL="508000">
              <a:lnSpc>
                <a:spcPct val="100000"/>
              </a:lnSpc>
              <a:spcBef>
                <a:spcPts val="590"/>
              </a:spcBef>
            </a:pPr>
            <a:r>
              <a:rPr sz="900" b="1" spc="50" dirty="0">
                <a:latin typeface="Arial"/>
                <a:cs typeface="Arial"/>
              </a:rPr>
              <a:t>X</a:t>
            </a:r>
            <a:r>
              <a:rPr sz="900" b="1" spc="-25" dirty="0">
                <a:latin typeface="Arial"/>
                <a:cs typeface="Arial"/>
              </a:rPr>
              <a:t> </a:t>
            </a:r>
            <a:r>
              <a:rPr sz="900" b="1" spc="65" dirty="0">
                <a:latin typeface="Arial"/>
                <a:cs typeface="Arial"/>
              </a:rPr>
              <a:t>goods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14577" y="3048821"/>
            <a:ext cx="154940" cy="135826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b="1" spc="35" dirty="0">
                <a:latin typeface="Arial"/>
                <a:cs typeface="Arial"/>
              </a:rPr>
              <a:t>Total/Marginal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spc="30" dirty="0">
                <a:latin typeface="Arial"/>
                <a:cs typeface="Arial"/>
              </a:rPr>
              <a:t>Utilities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48" name="object 48"/>
          <p:cNvGraphicFramePr>
            <a:graphicFrameLocks noGrp="1"/>
          </p:cNvGraphicFramePr>
          <p:nvPr/>
        </p:nvGraphicFramePr>
        <p:xfrm>
          <a:off x="4634003" y="1813333"/>
          <a:ext cx="4343400" cy="4624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4930"/>
                <a:gridCol w="1346200"/>
                <a:gridCol w="1652270"/>
              </a:tblGrid>
              <a:tr h="85217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X</a:t>
                      </a:r>
                      <a:r>
                        <a:rPr sz="25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500" spc="-5" dirty="0">
                          <a:latin typeface="Verdana"/>
                          <a:cs typeface="Verdana"/>
                        </a:rPr>
                        <a:t>Units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 marR="3187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spc="-10" dirty="0">
                          <a:latin typeface="Verdana"/>
                          <a:cs typeface="Verdana"/>
                        </a:rPr>
                        <a:t>Total  U</a:t>
                      </a:r>
                      <a:r>
                        <a:rPr sz="25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2500" spc="-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5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2500" spc="-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500" dirty="0">
                          <a:latin typeface="Verdana"/>
                          <a:cs typeface="Verdana"/>
                        </a:rPr>
                        <a:t>ty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 marR="19939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spc="-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25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2500" dirty="0">
                          <a:latin typeface="Verdana"/>
                          <a:cs typeface="Verdana"/>
                        </a:rPr>
                        <a:t>rg</a:t>
                      </a:r>
                      <a:r>
                        <a:rPr sz="2500" spc="-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5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2500" spc="-5" dirty="0">
                          <a:latin typeface="Verdana"/>
                          <a:cs typeface="Verdana"/>
                        </a:rPr>
                        <a:t>al  Utility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117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1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10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-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243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2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18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8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116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3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24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6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116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4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28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4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116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5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30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2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6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30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0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117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7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dirty="0">
                          <a:latin typeface="Verdana"/>
                          <a:cs typeface="Verdana"/>
                        </a:rPr>
                        <a:t>28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spc="-5" dirty="0">
                          <a:latin typeface="Verdana"/>
                          <a:cs typeface="Verdana"/>
                        </a:rPr>
                        <a:t>-2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11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9" name="object 49"/>
          <p:cNvSpPr/>
          <p:nvPr/>
        </p:nvSpPr>
        <p:spPr>
          <a:xfrm>
            <a:off x="2895600" y="2819400"/>
            <a:ext cx="0" cy="1981200"/>
          </a:xfrm>
          <a:custGeom>
            <a:avLst/>
            <a:gdLst/>
            <a:ahLst/>
            <a:cxnLst/>
            <a:rect l="l" t="t" r="r" b="b"/>
            <a:pathLst>
              <a:path h="1981200">
                <a:moveTo>
                  <a:pt x="0" y="0"/>
                </a:moveTo>
                <a:lnTo>
                  <a:pt x="0" y="19812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3187700" y="2809240"/>
            <a:ext cx="4927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Verdana"/>
                <a:cs typeface="Verdana"/>
              </a:rPr>
              <a:t>T</a:t>
            </a:r>
            <a:r>
              <a:rPr sz="1800" dirty="0">
                <a:latin typeface="Verdana"/>
                <a:cs typeface="Verdana"/>
              </a:rPr>
              <a:t>UC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042920" y="4714240"/>
            <a:ext cx="7137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350" b="1" spc="67" baseline="18518" dirty="0">
                <a:latin typeface="Arial"/>
                <a:cs typeface="Arial"/>
              </a:rPr>
              <a:t>7</a:t>
            </a:r>
            <a:r>
              <a:rPr sz="1350" b="1" spc="112" baseline="18518" dirty="0">
                <a:latin typeface="Arial"/>
                <a:cs typeface="Arial"/>
              </a:rPr>
              <a:t> </a:t>
            </a:r>
            <a:r>
              <a:rPr sz="1800" spc="-5" dirty="0">
                <a:latin typeface="Verdana"/>
                <a:cs typeface="Verdana"/>
              </a:rPr>
              <a:t>MUC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</TotalTime>
  <Words>1611</Words>
  <Application>Microsoft Office PowerPoint</Application>
  <PresentationFormat>On-screen Show (4:3)</PresentationFormat>
  <Paragraphs>208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Utility Analysis</vt:lpstr>
      <vt:lpstr>CARDINAL AND ORDINAL UTILITY</vt:lpstr>
      <vt:lpstr> TYPES OF UTILITY.</vt:lpstr>
      <vt:lpstr>The Law of Diminishing Marginal  Utility</vt:lpstr>
      <vt:lpstr>Assumptions of the Law:</vt:lpstr>
      <vt:lpstr>Definition of the Law</vt:lpstr>
      <vt:lpstr>Total and Marginal Utilities</vt:lpstr>
      <vt:lpstr>Explanation of the Law of  Diminishing Marginal Utility</vt:lpstr>
      <vt:lpstr>Diagram &amp; Table Explanation</vt:lpstr>
      <vt:lpstr>The relationship between total utility  and marginal utility</vt:lpstr>
      <vt:lpstr>Importance of the Law:</vt:lpstr>
      <vt:lpstr>The Law of Equi Marginal Utility:</vt:lpstr>
      <vt:lpstr>Assumptions of the Law:</vt:lpstr>
      <vt:lpstr>Illustration of the Law</vt:lpstr>
      <vt:lpstr>Figures in the brackets shows as  to how the consumer spent his Rs  5/- on two types of commodities.  Let us assume that the price of  each commodity is one rupee. The</vt:lpstr>
      <vt:lpstr>Equi-Marginal Utility</vt:lpstr>
      <vt:lpstr>Importance of the Law:</vt:lpstr>
      <vt:lpstr> CONSUMER SURPLUS</vt:lpstr>
      <vt:lpstr>Consumer surplus Meaning</vt:lpstr>
      <vt:lpstr>Table: Explaining Consumer’s  Surplus</vt:lpstr>
      <vt:lpstr>Consumer Surplus (DPR)</vt:lpstr>
      <vt:lpstr>Engle Consumption Curve (Engle 1821-1896)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MEENAIAH</dc:creator>
  <cp:lastModifiedBy>DELL</cp:lastModifiedBy>
  <cp:revision>2</cp:revision>
  <dcterms:created xsi:type="dcterms:W3CDTF">2021-05-03T09:06:35Z</dcterms:created>
  <dcterms:modified xsi:type="dcterms:W3CDTF">2021-05-07T10:49:27Z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2012-01-27T00:00:00Z</vt:filetime>
  </property>
  <property fmtid="{D5CDD505-2E9C-101B-9397-08002B2CF9AE}" pid="3" name="Creator">
    <vt:lpwstr>PDFescape Online - https://www.pdfescape.com</vt:lpwstr>
  </property>
  <property fmtid="{D5CDD505-2E9C-101B-9397-08002B2CF9AE}" pid="4" name="LastSaved">
    <vt:filetime>2021-05-03T00:00:00Z</vt:filetime>
  </property>
</Properties>
</file>