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manresources.about.com/od/glossaryc/g/coaching.htm" TargetMode="External"/><Relationship Id="rId2" Type="http://schemas.openxmlformats.org/officeDocument/2006/relationships/hyperlink" Target="http://humanresources.about.com/od/performancemanagement/a/perfmgmt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umanresources.about.com/od/glossarys/g/successionplan.htm" TargetMode="External"/><Relationship Id="rId4" Type="http://schemas.openxmlformats.org/officeDocument/2006/relationships/hyperlink" Target="http://humanresources.about.com/od/glossarym/g/mentoring.htm" TargetMode="Externa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humanresources.about.com/cs/performancemgmt/a/super_workforce.ht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1"/>
          </p:nvPr>
        </p:nvSpPr>
        <p:spPr>
          <a:xfrm>
            <a:off x="1850769" y="4358566"/>
            <a:ext cx="5442459" cy="1256754"/>
          </a:xfrm>
          <a:prstGeom prst="rect">
            <a:avLst/>
          </a:prstGeom>
        </p:spPr>
        <p:txBody>
          <a:bodyPr vert="horz" wrap="square" lIns="0" tIns="147320" rIns="0" bIns="0" rtlCol="0">
            <a:spAutoFit/>
          </a:bodyPr>
          <a:lstStyle/>
          <a:p>
            <a:pPr marL="1613535">
              <a:lnSpc>
                <a:spcPct val="100000"/>
              </a:lnSpc>
              <a:spcBef>
                <a:spcPts val="1160"/>
              </a:spcBef>
            </a:pPr>
            <a:r>
              <a:rPr sz="3000" spc="-5"/>
              <a:t>I</a:t>
            </a:r>
            <a:r>
              <a:rPr spc="-5"/>
              <a:t>NTRODUCTION </a:t>
            </a:r>
            <a:endParaRPr lang="en-US" spc="-30" dirty="0" smtClean="0"/>
          </a:p>
          <a:p>
            <a:pPr marL="1613535">
              <a:lnSpc>
                <a:spcPct val="100000"/>
              </a:lnSpc>
              <a:spcBef>
                <a:spcPts val="1160"/>
              </a:spcBef>
            </a:pPr>
            <a:r>
              <a:rPr lang="en-US" sz="3000" spc="-30" dirty="0" smtClean="0"/>
              <a:t>PRERNA BHATI</a:t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65023"/>
            <a:ext cx="5786120" cy="67095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They relate </a:t>
            </a:r>
            <a:r>
              <a:rPr sz="2400" dirty="0">
                <a:latin typeface="Arial"/>
                <a:cs typeface="Arial"/>
              </a:rPr>
              <a:t>to the </a:t>
            </a:r>
            <a:r>
              <a:rPr sz="2400" spc="-5" dirty="0">
                <a:latin typeface="Arial"/>
                <a:cs typeface="Arial"/>
              </a:rPr>
              <a:t>following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Analyzing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Role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356995" lvl="1" indent="-457834">
              <a:lnSpc>
                <a:spcPct val="100000"/>
              </a:lnSpc>
              <a:spcBef>
                <a:spcPts val="245"/>
              </a:spcBef>
              <a:buClr>
                <a:srgbClr val="FDC3AD"/>
              </a:buClr>
              <a:buSzPct val="60000"/>
              <a:buAutoNum type="arabicPeriod"/>
              <a:tabLst>
                <a:tab pos="1356995" algn="l"/>
                <a:tab pos="1357630" algn="l"/>
              </a:tabLst>
            </a:pPr>
            <a:r>
              <a:rPr sz="2000" spc="-55" dirty="0">
                <a:latin typeface="Arial"/>
                <a:cs typeface="Arial"/>
              </a:rPr>
              <a:t>Task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  <a:p>
            <a:pPr marL="1356995" lvl="1" indent="-457834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356995" algn="l"/>
                <a:tab pos="1357630" algn="l"/>
              </a:tabLst>
            </a:pPr>
            <a:r>
              <a:rPr sz="2000" dirty="0">
                <a:latin typeface="Arial"/>
                <a:cs typeface="Arial"/>
              </a:rPr>
              <a:t>Key performance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areas</a:t>
            </a:r>
            <a:endParaRPr sz="2000">
              <a:latin typeface="Arial"/>
              <a:cs typeface="Arial"/>
            </a:endParaRPr>
          </a:p>
          <a:p>
            <a:pPr marL="1356995" lvl="1" indent="-457834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356995" algn="l"/>
                <a:tab pos="1357630" algn="l"/>
              </a:tabLst>
            </a:pPr>
            <a:r>
              <a:rPr sz="2000" dirty="0">
                <a:latin typeface="Arial"/>
                <a:cs typeface="Arial"/>
              </a:rPr>
              <a:t>Critical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attributes</a:t>
            </a:r>
            <a:endParaRPr sz="2000">
              <a:latin typeface="Arial"/>
              <a:cs typeface="Arial"/>
            </a:endParaRPr>
          </a:p>
          <a:p>
            <a:pPr marL="1356995" lvl="1" indent="-457834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356995" algn="l"/>
                <a:tab pos="1357630" algn="l"/>
              </a:tabLst>
            </a:pPr>
            <a:r>
              <a:rPr sz="2000" dirty="0">
                <a:latin typeface="Arial"/>
                <a:cs typeface="Arial"/>
              </a:rPr>
              <a:t>Job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evaluation</a:t>
            </a:r>
            <a:endParaRPr sz="20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  <a:spcBef>
                <a:spcPts val="310"/>
              </a:spcBef>
            </a:pPr>
            <a:r>
              <a:rPr sz="2400" spc="-5" dirty="0">
                <a:latin typeface="Arial"/>
                <a:cs typeface="Arial"/>
              </a:rPr>
              <a:t>Matching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Role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Person</a:t>
            </a:r>
            <a:endParaRPr sz="2400">
              <a:latin typeface="Arial"/>
              <a:cs typeface="Arial"/>
            </a:endParaRPr>
          </a:p>
          <a:p>
            <a:pPr marL="1270000" indent="-343535">
              <a:lnSpc>
                <a:spcPct val="100000"/>
              </a:lnSpc>
              <a:spcBef>
                <a:spcPts val="245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Selection /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Recruitment</a:t>
            </a:r>
            <a:endParaRPr sz="2000">
              <a:latin typeface="Arial"/>
              <a:cs typeface="Arial"/>
            </a:endParaRPr>
          </a:p>
          <a:p>
            <a:pPr marL="1270000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Placement</a:t>
            </a:r>
            <a:endParaRPr sz="2000">
              <a:latin typeface="Arial"/>
              <a:cs typeface="Arial"/>
            </a:endParaRPr>
          </a:p>
          <a:p>
            <a:pPr marL="1270000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Potential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appraisal</a:t>
            </a:r>
            <a:endParaRPr sz="2000">
              <a:latin typeface="Arial"/>
              <a:cs typeface="Arial"/>
            </a:endParaRPr>
          </a:p>
          <a:p>
            <a:pPr marL="1270000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Promotion</a:t>
            </a:r>
            <a:endParaRPr sz="2000">
              <a:latin typeface="Arial"/>
              <a:cs typeface="Arial"/>
            </a:endParaRPr>
          </a:p>
          <a:p>
            <a:pPr marL="1270000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Career Planning &amp; Succession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Planning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1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persons in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Role</a:t>
            </a:r>
            <a:endParaRPr sz="24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244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Performance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Appraisal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Feedback &amp;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counseling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Mentoring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Career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24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spc="-10" dirty="0">
                <a:latin typeface="Arial"/>
                <a:cs typeface="Arial"/>
              </a:rPr>
              <a:t>Training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0"/>
            <a:ext cx="6000115" cy="555681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75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Role </a:t>
            </a:r>
            <a:r>
              <a:rPr sz="2400" dirty="0">
                <a:latin typeface="Arial"/>
                <a:cs typeface="Arial"/>
              </a:rPr>
              <a:t>for the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Person</a:t>
            </a:r>
            <a:endParaRPr sz="24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Job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Rotation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4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Job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Enrichment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Job design /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Redesign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Role </a:t>
            </a:r>
            <a:r>
              <a:rPr sz="2000" spc="-5" dirty="0">
                <a:latin typeface="Arial"/>
                <a:cs typeface="Arial"/>
              </a:rPr>
              <a:t>effectiveness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efficacy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95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Developing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Equitability</a:t>
            </a:r>
            <a:endParaRPr sz="24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4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Management of Salary &amp;</a:t>
            </a:r>
            <a:r>
              <a:rPr sz="2000" spc="-2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Amenities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Management of incentives &amp;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rewards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Standardizing &amp; administering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procedures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Developing self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renewing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capabilities</a:t>
            </a:r>
            <a:endParaRPr sz="24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4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Organization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HRM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research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Organization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learning</a:t>
            </a:r>
            <a:endParaRPr sz="2000">
              <a:latin typeface="Arial"/>
              <a:cs typeface="Arial"/>
            </a:endParaRPr>
          </a:p>
          <a:p>
            <a:pPr marL="1270000" lvl="1" indent="-343535">
              <a:lnSpc>
                <a:spcPct val="100000"/>
              </a:lnSpc>
              <a:spcBef>
                <a:spcPts val="480"/>
              </a:spcBef>
              <a:buClr>
                <a:srgbClr val="FDC3AD"/>
              </a:buClr>
              <a:buSzPct val="60000"/>
              <a:buAutoNum type="arabicPeriod"/>
              <a:tabLst>
                <a:tab pos="1270000" algn="l"/>
                <a:tab pos="1270635" algn="l"/>
              </a:tabLst>
            </a:pPr>
            <a:r>
              <a:rPr sz="2000" dirty="0">
                <a:latin typeface="Arial"/>
                <a:cs typeface="Arial"/>
              </a:rPr>
              <a:t>Developing culture and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climate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542" y="619710"/>
            <a:ext cx="8988425" cy="4952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HRD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concerned primarily </a:t>
            </a:r>
            <a:r>
              <a:rPr sz="2400" spc="-5" dirty="0">
                <a:latin typeface="Arial"/>
                <a:cs typeface="Arial"/>
              </a:rPr>
              <a:t>with </a:t>
            </a:r>
            <a:r>
              <a:rPr sz="2400" dirty="0">
                <a:latin typeface="Arial"/>
                <a:cs typeface="Arial"/>
              </a:rPr>
              <a:t>helping employees develop  </a:t>
            </a:r>
            <a:r>
              <a:rPr sz="2400" spc="-5" dirty="0">
                <a:latin typeface="Arial"/>
                <a:cs typeface="Arial"/>
              </a:rPr>
              <a:t>through training, </a:t>
            </a:r>
            <a:r>
              <a:rPr sz="2400" dirty="0">
                <a:latin typeface="Arial"/>
                <a:cs typeface="Arial"/>
              </a:rPr>
              <a:t>feedback &amp; </a:t>
            </a:r>
            <a:r>
              <a:rPr sz="2400" spc="-5" dirty="0">
                <a:latin typeface="Arial"/>
                <a:cs typeface="Arial"/>
              </a:rPr>
              <a:t>counseling by their senior </a:t>
            </a:r>
            <a:r>
              <a:rPr sz="2400" spc="-10" dirty="0">
                <a:latin typeface="Arial"/>
                <a:cs typeface="Arial"/>
              </a:rPr>
              <a:t>officers 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other development </a:t>
            </a:r>
            <a:r>
              <a:rPr sz="2400" spc="-10" dirty="0">
                <a:latin typeface="Arial"/>
                <a:cs typeface="Arial"/>
              </a:rPr>
              <a:t>efforts. </a:t>
            </a:r>
            <a:r>
              <a:rPr sz="2400" dirty="0">
                <a:latin typeface="Arial"/>
                <a:cs typeface="Arial"/>
              </a:rPr>
              <a:t>It </a:t>
            </a:r>
            <a:r>
              <a:rPr sz="2400" spc="-5" dirty="0">
                <a:latin typeface="Arial"/>
                <a:cs typeface="Arial"/>
              </a:rPr>
              <a:t>consists of the </a:t>
            </a:r>
            <a:r>
              <a:rPr sz="2400" dirty="0">
                <a:latin typeface="Arial"/>
                <a:cs typeface="Arial"/>
              </a:rPr>
              <a:t>following </a:t>
            </a:r>
            <a:r>
              <a:rPr sz="2400" spc="-5" dirty="0">
                <a:latin typeface="Arial"/>
                <a:cs typeface="Arial"/>
              </a:rPr>
              <a:t>sub </a:t>
            </a:r>
            <a:r>
              <a:rPr sz="2400" dirty="0">
                <a:latin typeface="Arial"/>
                <a:cs typeface="Arial"/>
              </a:rPr>
              <a:t>–  systems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579120" lvl="1" indent="-457834" algn="just">
              <a:lnSpc>
                <a:spcPct val="100000"/>
              </a:lnSpc>
              <a:buClr>
                <a:srgbClr val="FD8537"/>
              </a:buClr>
              <a:buSzPct val="68750"/>
              <a:buAutoNum type="arabicPeriod"/>
              <a:tabLst>
                <a:tab pos="579755" algn="l"/>
              </a:tabLst>
            </a:pPr>
            <a:r>
              <a:rPr sz="2400" b="1" spc="-20" dirty="0">
                <a:latin typeface="Arial"/>
                <a:cs typeface="Arial"/>
              </a:rPr>
              <a:t>Training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Arial"/>
              <a:cs typeface="Arial"/>
            </a:endParaRPr>
          </a:p>
          <a:p>
            <a:pPr marL="579120" marR="8890" indent="-457200">
              <a:lnSpc>
                <a:spcPct val="100000"/>
              </a:lnSpc>
              <a:tabLst>
                <a:tab pos="579120" algn="l"/>
                <a:tab pos="1838325" algn="l"/>
                <a:tab pos="2905125" algn="l"/>
                <a:tab pos="3411220" algn="l"/>
                <a:tab pos="4409440" algn="l"/>
                <a:tab pos="4915535" algn="l"/>
                <a:tab pos="6709409" algn="l"/>
                <a:tab pos="7130415" algn="l"/>
                <a:tab pos="7722234" algn="l"/>
                <a:tab pos="8717280" algn="l"/>
              </a:tabLst>
            </a:pPr>
            <a:r>
              <a:rPr sz="2150" spc="-445" dirty="0">
                <a:solidFill>
                  <a:srgbClr val="FD8537"/>
                </a:solidFill>
                <a:latin typeface="Arial"/>
                <a:cs typeface="Arial"/>
              </a:rPr>
              <a:t>☻	</a:t>
            </a:r>
            <a:r>
              <a:rPr sz="2400" spc="-9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raini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g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shou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based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assessment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the	</a:t>
            </a:r>
            <a:r>
              <a:rPr sz="2400" spc="-20" dirty="0">
                <a:latin typeface="Arial"/>
                <a:cs typeface="Arial"/>
              </a:rPr>
              <a:t>n</a:t>
            </a:r>
            <a:r>
              <a:rPr sz="2400" spc="-5" dirty="0">
                <a:latin typeface="Arial"/>
                <a:cs typeface="Arial"/>
              </a:rPr>
              <a:t>ee</a:t>
            </a:r>
            <a:r>
              <a:rPr sz="2400" spc="-1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f  </a:t>
            </a:r>
            <a:r>
              <a:rPr sz="2400" spc="-10" dirty="0">
                <a:latin typeface="Arial"/>
                <a:cs typeface="Arial"/>
              </a:rPr>
              <a:t>different </a:t>
            </a:r>
            <a:r>
              <a:rPr sz="2400" spc="-5" dirty="0">
                <a:latin typeface="Arial"/>
                <a:cs typeface="Arial"/>
              </a:rPr>
              <a:t>groups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individuals.</a:t>
            </a:r>
            <a:endParaRPr sz="2400">
              <a:latin typeface="Arial"/>
              <a:cs typeface="Arial"/>
            </a:endParaRPr>
          </a:p>
          <a:p>
            <a:pPr marL="579120" marR="6985" indent="-457200">
              <a:lnSpc>
                <a:spcPct val="100000"/>
              </a:lnSpc>
              <a:spcBef>
                <a:spcPts val="600"/>
              </a:spcBef>
              <a:tabLst>
                <a:tab pos="579120" algn="l"/>
              </a:tabLst>
            </a:pPr>
            <a:r>
              <a:rPr sz="2150" spc="-445" dirty="0">
                <a:solidFill>
                  <a:srgbClr val="FD8537"/>
                </a:solidFill>
                <a:latin typeface="Arial"/>
                <a:cs typeface="Arial"/>
              </a:rPr>
              <a:t>☻	</a:t>
            </a:r>
            <a:r>
              <a:rPr sz="2400" spc="-15" dirty="0">
                <a:latin typeface="Arial"/>
                <a:cs typeface="Arial"/>
              </a:rPr>
              <a:t>Training </a:t>
            </a:r>
            <a:r>
              <a:rPr sz="2400" spc="-5" dirty="0">
                <a:latin typeface="Arial"/>
                <a:cs typeface="Arial"/>
              </a:rPr>
              <a:t>needs </a:t>
            </a:r>
            <a:r>
              <a:rPr sz="2400" dirty="0">
                <a:latin typeface="Arial"/>
                <a:cs typeface="Arial"/>
              </a:rPr>
              <a:t>may </a:t>
            </a:r>
            <a:r>
              <a:rPr sz="2400" spc="-5" dirty="0">
                <a:latin typeface="Arial"/>
                <a:cs typeface="Arial"/>
              </a:rPr>
              <a:t>flow </a:t>
            </a:r>
            <a:r>
              <a:rPr sz="2400" dirty="0">
                <a:latin typeface="Arial"/>
                <a:cs typeface="Arial"/>
              </a:rPr>
              <a:t>from </a:t>
            </a:r>
            <a:r>
              <a:rPr sz="2400" spc="-5" dirty="0">
                <a:latin typeface="Arial"/>
                <a:cs typeface="Arial"/>
              </a:rPr>
              <a:t>performance needs as </a:t>
            </a:r>
            <a:r>
              <a:rPr sz="2400" dirty="0">
                <a:latin typeface="Arial"/>
                <a:cs typeface="Arial"/>
              </a:rPr>
              <a:t>well as  </a:t>
            </a:r>
            <a:r>
              <a:rPr sz="2400" spc="-5" dirty="0">
                <a:latin typeface="Arial"/>
                <a:cs typeface="Arial"/>
              </a:rPr>
              <a:t>performance management </a:t>
            </a:r>
            <a:r>
              <a:rPr sz="2400" dirty="0">
                <a:latin typeface="Arial"/>
                <a:cs typeface="Arial"/>
              </a:rPr>
              <a:t>/ </a:t>
            </a:r>
            <a:r>
              <a:rPr sz="2400" spc="-5" dirty="0">
                <a:latin typeface="Arial"/>
                <a:cs typeface="Arial"/>
              </a:rPr>
              <a:t>appraisal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systems</a:t>
            </a:r>
            <a:endParaRPr sz="2400">
              <a:latin typeface="Arial"/>
              <a:cs typeface="Arial"/>
            </a:endParaRPr>
          </a:p>
          <a:p>
            <a:pPr marL="121920">
              <a:lnSpc>
                <a:spcPct val="100000"/>
              </a:lnSpc>
              <a:spcBef>
                <a:spcPts val="600"/>
              </a:spcBef>
              <a:tabLst>
                <a:tab pos="579120" algn="l"/>
              </a:tabLst>
            </a:pPr>
            <a:r>
              <a:rPr sz="2150" spc="-445" dirty="0">
                <a:solidFill>
                  <a:srgbClr val="FD8537"/>
                </a:solidFill>
                <a:latin typeface="Arial"/>
                <a:cs typeface="Arial"/>
              </a:rPr>
              <a:t>☻	</a:t>
            </a:r>
            <a:r>
              <a:rPr sz="2400" spc="-5" dirty="0">
                <a:latin typeface="Arial"/>
                <a:cs typeface="Arial"/>
              </a:rPr>
              <a:t>Both internal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external </a:t>
            </a:r>
            <a:r>
              <a:rPr sz="2400" dirty="0">
                <a:latin typeface="Arial"/>
                <a:cs typeface="Arial"/>
              </a:rPr>
              <a:t>resources </a:t>
            </a:r>
            <a:r>
              <a:rPr sz="2400" spc="-5" dirty="0">
                <a:latin typeface="Arial"/>
                <a:cs typeface="Arial"/>
              </a:rPr>
              <a:t>should </a:t>
            </a:r>
            <a:r>
              <a:rPr sz="240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used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 enough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66841" y="5467299"/>
            <a:ext cx="15208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07365" algn="l"/>
              </a:tabLst>
            </a:pPr>
            <a:r>
              <a:rPr sz="2400" spc="-5" dirty="0">
                <a:latin typeface="Arial"/>
                <a:cs typeface="Arial"/>
              </a:rPr>
              <a:t>of	training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2271" y="5467299"/>
            <a:ext cx="7348855" cy="11977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215265">
              <a:lnSpc>
                <a:spcPct val="100000"/>
              </a:lnSpc>
              <a:spcBef>
                <a:spcPts val="100"/>
              </a:spcBef>
              <a:tabLst>
                <a:tab pos="1880870" algn="l"/>
                <a:tab pos="3022600" algn="l"/>
                <a:tab pos="3604895" algn="l"/>
                <a:tab pos="4422140" algn="l"/>
                <a:tab pos="4917440" algn="l"/>
                <a:tab pos="5583555" algn="l"/>
              </a:tabLst>
            </a:pPr>
            <a:r>
              <a:rPr sz="2400" dirty="0">
                <a:latin typeface="Arial"/>
                <a:cs typeface="Arial"/>
              </a:rPr>
              <a:t>att</a:t>
            </a:r>
            <a:r>
              <a:rPr sz="2400" spc="-5" dirty="0">
                <a:latin typeface="Arial"/>
                <a:cs typeface="Arial"/>
              </a:rPr>
              <a:t>enti</a:t>
            </a:r>
            <a:r>
              <a:rPr sz="2400" spc="-15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shou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pa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to	the	</a:t>
            </a:r>
            <a:r>
              <a:rPr sz="2400" spc="-5" dirty="0">
                <a:latin typeface="Arial"/>
                <a:cs typeface="Arial"/>
              </a:rPr>
              <a:t>preparation  material, packages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modules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469265" algn="l"/>
              </a:tabLst>
            </a:pPr>
            <a:r>
              <a:rPr sz="2150" spc="-445" dirty="0">
                <a:solidFill>
                  <a:srgbClr val="FD8537"/>
                </a:solidFill>
                <a:latin typeface="Arial"/>
                <a:cs typeface="Arial"/>
              </a:rPr>
              <a:t>☻	</a:t>
            </a:r>
            <a:r>
              <a:rPr sz="2400" spc="-5" dirty="0">
                <a:latin typeface="Arial"/>
                <a:cs typeface="Arial"/>
              </a:rPr>
              <a:t>Continuous evaluation of training is also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necessary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0"/>
            <a:ext cx="8987155" cy="603755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49250" indent="-337185" algn="just">
              <a:lnSpc>
                <a:spcPct val="100000"/>
              </a:lnSpc>
              <a:spcBef>
                <a:spcPts val="700"/>
              </a:spcBef>
              <a:buAutoNum type="arabicPeriod" startAt="2"/>
              <a:tabLst>
                <a:tab pos="349885" algn="l"/>
              </a:tabLst>
            </a:pPr>
            <a:r>
              <a:rPr sz="2400" b="1" dirty="0">
                <a:latin typeface="Arial"/>
                <a:cs typeface="Arial"/>
              </a:rPr>
              <a:t>Organization </a:t>
            </a:r>
            <a:r>
              <a:rPr sz="2400" b="1" spc="-5" dirty="0">
                <a:latin typeface="Arial"/>
                <a:cs typeface="Arial"/>
              </a:rPr>
              <a:t>Development</a:t>
            </a:r>
            <a:r>
              <a:rPr sz="2400" b="1" spc="-9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00"/>
              </a:spcBef>
            </a:pPr>
            <a:r>
              <a:rPr sz="2050" spc="-440" dirty="0">
                <a:solidFill>
                  <a:srgbClr val="FD8537"/>
                </a:solidFill>
                <a:latin typeface="Arial"/>
                <a:cs typeface="Arial"/>
              </a:rPr>
              <a:t>☻ </a:t>
            </a:r>
            <a:r>
              <a:rPr sz="2400" dirty="0">
                <a:latin typeface="Arial"/>
                <a:cs typeface="Arial"/>
              </a:rPr>
              <a:t>OD </a:t>
            </a:r>
            <a:r>
              <a:rPr sz="2400" spc="-5" dirty="0">
                <a:latin typeface="Arial"/>
                <a:cs typeface="Arial"/>
              </a:rPr>
              <a:t>is now playing </a:t>
            </a:r>
            <a:r>
              <a:rPr sz="2400" dirty="0">
                <a:latin typeface="Arial"/>
                <a:cs typeface="Arial"/>
              </a:rPr>
              <a:t>an increasing important </a:t>
            </a:r>
            <a:r>
              <a:rPr sz="2400" spc="-5" dirty="0">
                <a:latin typeface="Arial"/>
                <a:cs typeface="Arial"/>
              </a:rPr>
              <a:t>role </a:t>
            </a:r>
            <a:r>
              <a:rPr sz="2400" dirty="0">
                <a:latin typeface="Arial"/>
                <a:cs typeface="Arial"/>
              </a:rPr>
              <a:t>in helping </a:t>
            </a:r>
            <a:r>
              <a:rPr sz="2400" spc="-5" dirty="0">
                <a:latin typeface="Arial"/>
                <a:cs typeface="Arial"/>
              </a:rPr>
              <a:t>the  </a:t>
            </a:r>
            <a:r>
              <a:rPr sz="2400" dirty="0">
                <a:latin typeface="Arial"/>
                <a:cs typeface="Arial"/>
              </a:rPr>
              <a:t>diagnosis </a:t>
            </a:r>
            <a:r>
              <a:rPr sz="2400" spc="-5" dirty="0">
                <a:latin typeface="Arial"/>
                <a:cs typeface="Arial"/>
              </a:rPr>
              <a:t>of problems of HR in the </a:t>
            </a:r>
            <a:r>
              <a:rPr sz="2400" spc="-25" dirty="0">
                <a:latin typeface="Arial"/>
                <a:cs typeface="Arial"/>
              </a:rPr>
              <a:t>company, </a:t>
            </a:r>
            <a:r>
              <a:rPr sz="2400" spc="-5" dirty="0">
                <a:latin typeface="Arial"/>
                <a:cs typeface="Arial"/>
              </a:rPr>
              <a:t>in taking </a:t>
            </a:r>
            <a:r>
              <a:rPr sz="2400" dirty="0">
                <a:latin typeface="Arial"/>
                <a:cs typeface="Arial"/>
              </a:rPr>
              <a:t>steps for  team </a:t>
            </a:r>
            <a:r>
              <a:rPr sz="2400" spc="-5" dirty="0">
                <a:latin typeface="Arial"/>
                <a:cs typeface="Arial"/>
              </a:rPr>
              <a:t>building at various levels, in </a:t>
            </a:r>
            <a:r>
              <a:rPr sz="2400" dirty="0">
                <a:latin typeface="Arial"/>
                <a:cs typeface="Arial"/>
              </a:rPr>
              <a:t>improving </a:t>
            </a:r>
            <a:r>
              <a:rPr sz="2400" spc="-5" dirty="0">
                <a:latin typeface="Arial"/>
                <a:cs typeface="Arial"/>
              </a:rPr>
              <a:t>general morale </a:t>
            </a:r>
            <a:r>
              <a:rPr sz="240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motivation of people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developing healthy </a:t>
            </a:r>
            <a:r>
              <a:rPr sz="2400" spc="-5" dirty="0">
                <a:latin typeface="Arial"/>
                <a:cs typeface="Arial"/>
              </a:rPr>
              <a:t>values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trying </a:t>
            </a:r>
            <a:r>
              <a:rPr sz="2400" spc="-10" dirty="0">
                <a:latin typeface="Arial"/>
                <a:cs typeface="Arial"/>
              </a:rPr>
              <a:t>out  </a:t>
            </a:r>
            <a:r>
              <a:rPr sz="2400" spc="-5" dirty="0">
                <a:latin typeface="Arial"/>
                <a:cs typeface="Arial"/>
              </a:rPr>
              <a:t>various ways of solving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problems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Arial"/>
              <a:cs typeface="Arial"/>
            </a:endParaRPr>
          </a:p>
          <a:p>
            <a:pPr marL="349250" indent="-337185" algn="just">
              <a:lnSpc>
                <a:spcPct val="100000"/>
              </a:lnSpc>
              <a:buAutoNum type="arabicPeriod" startAt="3"/>
              <a:tabLst>
                <a:tab pos="349885" algn="l"/>
              </a:tabLst>
            </a:pPr>
            <a:r>
              <a:rPr sz="2400" b="1" spc="-5" dirty="0">
                <a:latin typeface="Arial"/>
                <a:cs typeface="Arial"/>
              </a:rPr>
              <a:t>Performance Feedback &amp; Counseling</a:t>
            </a:r>
            <a:r>
              <a:rPr sz="2400" b="1" spc="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579120" marR="6350" indent="-457200" algn="just">
              <a:lnSpc>
                <a:spcPct val="100000"/>
              </a:lnSpc>
              <a:spcBef>
                <a:spcPts val="600"/>
              </a:spcBef>
            </a:pPr>
            <a:r>
              <a:rPr sz="2050" spc="-440" dirty="0">
                <a:solidFill>
                  <a:srgbClr val="FD8537"/>
                </a:solidFill>
                <a:latin typeface="Arial"/>
                <a:cs typeface="Arial"/>
              </a:rPr>
              <a:t>☻</a:t>
            </a:r>
            <a:r>
              <a:rPr sz="2050" spc="-315" dirty="0">
                <a:solidFill>
                  <a:srgbClr val="FD8537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Performance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potential </a:t>
            </a:r>
            <a:r>
              <a:rPr sz="2400" dirty="0">
                <a:latin typeface="Arial"/>
                <a:cs typeface="Arial"/>
              </a:rPr>
              <a:t>appraisals </a:t>
            </a:r>
            <a:r>
              <a:rPr sz="2400" spc="-5" dirty="0">
                <a:latin typeface="Arial"/>
                <a:cs typeface="Arial"/>
              </a:rPr>
              <a:t>are likely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remain a  </a:t>
            </a:r>
            <a:r>
              <a:rPr sz="2400" dirty="0">
                <a:latin typeface="Arial"/>
                <a:cs typeface="Arial"/>
              </a:rPr>
              <a:t>ritual </a:t>
            </a:r>
            <a:r>
              <a:rPr sz="2400" spc="-5" dirty="0">
                <a:latin typeface="Arial"/>
                <a:cs typeface="Arial"/>
              </a:rPr>
              <a:t>if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climate </a:t>
            </a:r>
            <a:r>
              <a:rPr sz="2400" dirty="0">
                <a:latin typeface="Arial"/>
                <a:cs typeface="Arial"/>
              </a:rPr>
              <a:t>for &amp; </a:t>
            </a:r>
            <a:r>
              <a:rPr sz="2400" spc="-5" dirty="0">
                <a:latin typeface="Arial"/>
                <a:cs typeface="Arial"/>
              </a:rPr>
              <a:t>skills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providing </a:t>
            </a:r>
            <a:r>
              <a:rPr sz="2400" dirty="0">
                <a:latin typeface="Arial"/>
                <a:cs typeface="Arial"/>
              </a:rPr>
              <a:t>critical &amp; supportive  </a:t>
            </a:r>
            <a:r>
              <a:rPr sz="2400" spc="-5" dirty="0">
                <a:latin typeface="Arial"/>
                <a:cs typeface="Arial"/>
              </a:rPr>
              <a:t>feedback to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employees by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boss is not </a:t>
            </a:r>
            <a:r>
              <a:rPr sz="2400" dirty="0">
                <a:latin typeface="Arial"/>
                <a:cs typeface="Arial"/>
              </a:rPr>
              <a:t>properly  </a:t>
            </a:r>
            <a:r>
              <a:rPr sz="2400" spc="-5" dirty="0">
                <a:latin typeface="Arial"/>
                <a:cs typeface="Arial"/>
              </a:rPr>
              <a:t>developed</a:t>
            </a:r>
            <a:endParaRPr sz="2400">
              <a:latin typeface="Arial"/>
              <a:cs typeface="Arial"/>
            </a:endParaRPr>
          </a:p>
          <a:p>
            <a:pPr marL="579120" marR="5080" indent="-457200" algn="just">
              <a:lnSpc>
                <a:spcPct val="100000"/>
              </a:lnSpc>
              <a:spcBef>
                <a:spcPts val="605"/>
              </a:spcBef>
            </a:pPr>
            <a:r>
              <a:rPr sz="2050" spc="-440" dirty="0">
                <a:solidFill>
                  <a:srgbClr val="FD8537"/>
                </a:solidFill>
                <a:latin typeface="Arial"/>
                <a:cs typeface="Arial"/>
              </a:rPr>
              <a:t>☻</a:t>
            </a:r>
            <a:r>
              <a:rPr sz="2050" spc="-315" dirty="0">
                <a:solidFill>
                  <a:srgbClr val="FD8537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Differences in self </a:t>
            </a:r>
            <a:r>
              <a:rPr sz="2400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assessment &amp; assessment by the boss 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discussed &amp; a program for </a:t>
            </a:r>
            <a:r>
              <a:rPr sz="2400" spc="-5" dirty="0">
                <a:latin typeface="Arial"/>
                <a:cs typeface="Arial"/>
              </a:rPr>
              <a:t>further growth of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employees can be jointly worked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868" y="254128"/>
            <a:ext cx="8722360" cy="21217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latin typeface="Arial"/>
                <a:cs typeface="Arial"/>
              </a:rPr>
              <a:t>4. </a:t>
            </a:r>
            <a:r>
              <a:rPr sz="2400" b="1" spc="-10" dirty="0">
                <a:latin typeface="Arial"/>
                <a:cs typeface="Arial"/>
              </a:rPr>
              <a:t>System </a:t>
            </a:r>
            <a:r>
              <a:rPr sz="2400" b="1" spc="-5" dirty="0">
                <a:latin typeface="Arial"/>
                <a:cs typeface="Arial"/>
              </a:rPr>
              <a:t>Development &amp; Research</a:t>
            </a:r>
            <a:r>
              <a:rPr sz="2400" b="1" spc="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469265" algn="l"/>
              </a:tabLst>
            </a:pPr>
            <a:r>
              <a:rPr sz="2050" spc="-434" dirty="0">
                <a:solidFill>
                  <a:srgbClr val="FD8537"/>
                </a:solidFill>
                <a:latin typeface="Arial"/>
                <a:cs typeface="Arial"/>
              </a:rPr>
              <a:t>☻	</a:t>
            </a:r>
            <a:r>
              <a:rPr sz="2400" spc="-30" dirty="0">
                <a:latin typeface="Arial"/>
                <a:cs typeface="Arial"/>
              </a:rPr>
              <a:t>Various</a:t>
            </a:r>
            <a:r>
              <a:rPr sz="2400" spc="1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systems</a:t>
            </a:r>
            <a:r>
              <a:rPr sz="2400" spc="1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1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HRS</a:t>
            </a:r>
            <a:r>
              <a:rPr sz="2400" spc="1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need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1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spc="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continuously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designed,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tested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reviewed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spcBef>
                <a:spcPts val="600"/>
              </a:spcBef>
              <a:tabLst>
                <a:tab pos="469265" algn="l"/>
                <a:tab pos="1391920" algn="l"/>
                <a:tab pos="2499995" algn="l"/>
                <a:tab pos="3033395" algn="l"/>
                <a:tab pos="3650615" algn="l"/>
                <a:tab pos="5132070" algn="l"/>
                <a:tab pos="5612130" algn="l"/>
                <a:tab pos="7110730" algn="l"/>
                <a:tab pos="7642859" algn="l"/>
              </a:tabLst>
            </a:pPr>
            <a:r>
              <a:rPr sz="2050" spc="-440" dirty="0">
                <a:solidFill>
                  <a:srgbClr val="FD8537"/>
                </a:solidFill>
                <a:latin typeface="Arial"/>
                <a:cs typeface="Arial"/>
              </a:rPr>
              <a:t>☻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ta	</a:t>
            </a:r>
            <a:r>
              <a:rPr sz="2400" spc="-5" dirty="0">
                <a:latin typeface="Arial"/>
                <a:cs typeface="Arial"/>
              </a:rPr>
              <a:t>needs</a:t>
            </a:r>
            <a:r>
              <a:rPr sz="2400" dirty="0">
                <a:latin typeface="Arial"/>
                <a:cs typeface="Arial"/>
              </a:rPr>
              <a:t>	to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co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cted	&amp;	an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lyzed</a:t>
            </a:r>
            <a:r>
              <a:rPr sz="2400" dirty="0">
                <a:latin typeface="Arial"/>
                <a:cs typeface="Arial"/>
              </a:rPr>
              <a:t>	to	</a:t>
            </a:r>
            <a:r>
              <a:rPr sz="2400" spc="-2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evelop  interventions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3196083"/>
            <a:ext cx="8834120" cy="252539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sz="2400" b="1" spc="-5" dirty="0">
                <a:latin typeface="Arial"/>
                <a:cs typeface="Arial"/>
              </a:rPr>
              <a:t>5. </a:t>
            </a:r>
            <a:r>
              <a:rPr sz="2400" b="1" spc="40" dirty="0">
                <a:latin typeface="Arial"/>
                <a:cs typeface="Arial"/>
              </a:rPr>
              <a:t>360</a:t>
            </a:r>
            <a:r>
              <a:rPr sz="2400" b="0" spc="40" dirty="0">
                <a:latin typeface="Tuffy"/>
                <a:cs typeface="Tuffy"/>
              </a:rPr>
              <a:t>⁰ </a:t>
            </a:r>
            <a:r>
              <a:rPr sz="2400" b="1" spc="-5" dirty="0">
                <a:latin typeface="Arial"/>
                <a:cs typeface="Arial"/>
              </a:rPr>
              <a:t>feedback</a:t>
            </a:r>
            <a:r>
              <a:rPr sz="2400" b="1" spc="-10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1984375" algn="l"/>
                <a:tab pos="3463290" algn="l"/>
                <a:tab pos="3958590" algn="l"/>
                <a:tab pos="5842635" algn="l"/>
                <a:tab pos="6473190" algn="l"/>
                <a:tab pos="7697470" algn="l"/>
                <a:tab pos="8005445" algn="l"/>
              </a:tabLst>
            </a:pPr>
            <a:r>
              <a:rPr sz="1650" spc="-320" dirty="0">
                <a:solidFill>
                  <a:srgbClr val="FD8537"/>
                </a:solidFill>
                <a:latin typeface="Arial"/>
                <a:cs typeface="Arial"/>
              </a:rPr>
              <a:t>☻ </a:t>
            </a:r>
            <a:r>
              <a:rPr sz="1650" spc="-180" dirty="0">
                <a:solidFill>
                  <a:srgbClr val="FD8537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Mult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source	F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edback	for	d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velopme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	has	b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come	a	us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f</a:t>
            </a:r>
            <a:r>
              <a:rPr sz="2400" spc="5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l</a:t>
            </a:r>
            <a:endParaRPr sz="24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tool</a:t>
            </a:r>
            <a:endParaRPr sz="24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tabLst>
                <a:tab pos="2033270" algn="l"/>
                <a:tab pos="4149090" algn="l"/>
                <a:tab pos="5045710" algn="l"/>
                <a:tab pos="5958205" algn="l"/>
                <a:tab pos="7602855" algn="l"/>
                <a:tab pos="8075295" algn="l"/>
              </a:tabLst>
            </a:pPr>
            <a:r>
              <a:rPr sz="1650" spc="-320" dirty="0">
                <a:solidFill>
                  <a:srgbClr val="FD8537"/>
                </a:solidFill>
                <a:latin typeface="Arial"/>
                <a:cs typeface="Arial"/>
              </a:rPr>
              <a:t>☻ </a:t>
            </a:r>
            <a:r>
              <a:rPr sz="1650" spc="-175" dirty="0">
                <a:solidFill>
                  <a:srgbClr val="FD8537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Leaders</a:t>
            </a:r>
            <a:r>
              <a:rPr sz="2400" spc="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ip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competencies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have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been</a:t>
            </a:r>
            <a:r>
              <a:rPr sz="2400" dirty="0">
                <a:latin typeface="Arial"/>
                <a:cs typeface="Arial"/>
              </a:rPr>
              <a:t>	d</a:t>
            </a:r>
            <a:r>
              <a:rPr sz="2400" spc="-5" dirty="0">
                <a:latin typeface="Arial"/>
                <a:cs typeface="Arial"/>
              </a:rPr>
              <a:t>evelop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	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man</a:t>
            </a:r>
            <a:r>
              <a:rPr sz="2400" dirty="0">
                <a:latin typeface="Arial"/>
                <a:cs typeface="Arial"/>
              </a:rPr>
              <a:t>y  </a:t>
            </a:r>
            <a:r>
              <a:rPr sz="2400" spc="-5" dirty="0">
                <a:latin typeface="Arial"/>
                <a:cs typeface="Arial"/>
              </a:rPr>
              <a:t>corporations successfully using </a:t>
            </a:r>
            <a:r>
              <a:rPr sz="2400" spc="10" dirty="0">
                <a:latin typeface="Arial"/>
                <a:cs typeface="Arial"/>
              </a:rPr>
              <a:t>360</a:t>
            </a:r>
            <a:r>
              <a:rPr sz="2400" spc="10" dirty="0">
                <a:latin typeface="Play"/>
                <a:cs typeface="Play"/>
              </a:rPr>
              <a:t>⁰</a:t>
            </a:r>
            <a:r>
              <a:rPr sz="2400" spc="180" dirty="0">
                <a:latin typeface="Play"/>
                <a:cs typeface="Play"/>
              </a:rPr>
              <a:t> </a:t>
            </a:r>
            <a:r>
              <a:rPr sz="2400" spc="-5" dirty="0">
                <a:latin typeface="Arial"/>
                <a:cs typeface="Arial"/>
              </a:rPr>
              <a:t>feedback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sz="1650" spc="-320" dirty="0">
                <a:solidFill>
                  <a:srgbClr val="FD8537"/>
                </a:solidFill>
                <a:latin typeface="Arial"/>
                <a:cs typeface="Arial"/>
              </a:rPr>
              <a:t>☻ </a:t>
            </a:r>
            <a:r>
              <a:rPr sz="2400" spc="10" dirty="0">
                <a:latin typeface="Arial"/>
                <a:cs typeface="Arial"/>
              </a:rPr>
              <a:t>360</a:t>
            </a:r>
            <a:r>
              <a:rPr sz="2400" spc="10" dirty="0">
                <a:latin typeface="Play"/>
                <a:cs typeface="Play"/>
              </a:rPr>
              <a:t>⁰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 very </a:t>
            </a:r>
            <a:r>
              <a:rPr sz="2400" spc="-5" dirty="0">
                <a:latin typeface="Arial"/>
                <a:cs typeface="Arial"/>
              </a:rPr>
              <a:t>popular</a:t>
            </a:r>
            <a:r>
              <a:rPr sz="2400" spc="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tool.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77801"/>
            <a:ext cx="8682991" cy="20851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A set </a:t>
            </a:r>
            <a:r>
              <a:rPr sz="2400" spc="-5" dirty="0">
                <a:latin typeface="Arial"/>
                <a:cs typeface="Arial"/>
              </a:rPr>
              <a:t>of systematic </a:t>
            </a:r>
            <a:r>
              <a:rPr sz="2400" dirty="0">
                <a:latin typeface="Arial"/>
                <a:cs typeface="Arial"/>
              </a:rPr>
              <a:t>&amp; planned </a:t>
            </a:r>
            <a:r>
              <a:rPr sz="2400" spc="-5" dirty="0">
                <a:latin typeface="Arial"/>
                <a:cs typeface="Arial"/>
              </a:rPr>
              <a:t>activities, designed by </a:t>
            </a:r>
            <a:r>
              <a:rPr sz="2400" spc="-10" dirty="0">
                <a:latin typeface="Arial"/>
                <a:cs typeface="Arial"/>
              </a:rPr>
              <a:t>an  </a:t>
            </a:r>
            <a:r>
              <a:rPr sz="2400" dirty="0">
                <a:latin typeface="Arial"/>
                <a:cs typeface="Arial"/>
              </a:rPr>
              <a:t>organization to </a:t>
            </a:r>
            <a:r>
              <a:rPr sz="2400" spc="-5" dirty="0">
                <a:latin typeface="Arial"/>
                <a:cs typeface="Arial"/>
              </a:rPr>
              <a:t>provide </a:t>
            </a:r>
            <a:r>
              <a:rPr sz="2400" dirty="0">
                <a:latin typeface="Arial"/>
                <a:cs typeface="Arial"/>
              </a:rPr>
              <a:t>its members </a:t>
            </a:r>
            <a:r>
              <a:rPr sz="2400" spc="-5" dirty="0">
                <a:latin typeface="Arial"/>
                <a:cs typeface="Arial"/>
              </a:rPr>
              <a:t>with the opportunities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learn necessary skills </a:t>
            </a:r>
            <a:r>
              <a:rPr sz="2400" dirty="0">
                <a:latin typeface="Arial"/>
                <a:cs typeface="Arial"/>
              </a:rPr>
              <a:t>to meet current &amp; </a:t>
            </a:r>
            <a:r>
              <a:rPr sz="2400" spc="-5" dirty="0">
                <a:latin typeface="Arial"/>
                <a:cs typeface="Arial"/>
              </a:rPr>
              <a:t>future job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demands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Learning is at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core of all HRD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efforts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2677795"/>
            <a:ext cx="24993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316990" algn="l"/>
                <a:tab pos="2243455" algn="l"/>
              </a:tabLst>
            </a:pPr>
            <a:r>
              <a:rPr sz="2400" spc="-5" dirty="0">
                <a:latin typeface="Arial"/>
                <a:cs typeface="Arial"/>
              </a:rPr>
              <a:t>HRD	act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viti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  </a:t>
            </a:r>
            <a:r>
              <a:rPr sz="2400" spc="-5" dirty="0">
                <a:latin typeface="Arial"/>
                <a:cs typeface="Arial"/>
              </a:rPr>
              <a:t>organization	</a:t>
            </a:r>
            <a:r>
              <a:rPr sz="2400" dirty="0">
                <a:latin typeface="Arial"/>
                <a:cs typeface="Arial"/>
              </a:rPr>
              <a:t>&amp;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9356" y="2677795"/>
            <a:ext cx="595312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6205">
              <a:lnSpc>
                <a:spcPct val="100000"/>
              </a:lnSpc>
              <a:spcBef>
                <a:spcPts val="100"/>
              </a:spcBef>
              <a:tabLst>
                <a:tab pos="1399540" algn="l"/>
                <a:tab pos="1459230" algn="l"/>
                <a:tab pos="2518410" algn="l"/>
                <a:tab pos="3211830" algn="l"/>
                <a:tab pos="3616960" algn="l"/>
                <a:tab pos="3896360" algn="l"/>
                <a:tab pos="4274185" algn="l"/>
                <a:tab pos="5007610" algn="l"/>
                <a:tab pos="5464810" algn="l"/>
              </a:tabLst>
            </a:pP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ho</a:t>
            </a:r>
            <a:r>
              <a:rPr sz="2400" spc="-5" dirty="0">
                <a:latin typeface="Arial"/>
                <a:cs typeface="Arial"/>
              </a:rPr>
              <a:t>uld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begin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employees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join  continue</a:t>
            </a:r>
            <a:r>
              <a:rPr sz="2400" dirty="0">
                <a:latin typeface="Arial"/>
                <a:cs typeface="Arial"/>
              </a:rPr>
              <a:t>		</a:t>
            </a:r>
            <a:r>
              <a:rPr sz="2400" spc="-5" dirty="0">
                <a:latin typeface="Arial"/>
                <a:cs typeface="Arial"/>
              </a:rPr>
              <a:t>throug</a:t>
            </a:r>
            <a:r>
              <a:rPr sz="240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out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his</a:t>
            </a:r>
            <a:r>
              <a:rPr sz="2400" dirty="0">
                <a:latin typeface="Arial"/>
                <a:cs typeface="Arial"/>
              </a:rPr>
              <a:t>		/	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caree</a:t>
            </a:r>
            <a:r>
              <a:rPr sz="2400" spc="-130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,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1140" y="3409316"/>
            <a:ext cx="8681085" cy="24109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>
              <a:lnSpc>
                <a:spcPct val="100000"/>
              </a:lnSpc>
              <a:spcBef>
                <a:spcPts val="100"/>
              </a:spcBef>
              <a:tabLst>
                <a:tab pos="1902460" algn="l"/>
                <a:tab pos="2345690" algn="l"/>
                <a:tab pos="3618865" algn="l"/>
                <a:tab pos="4316730" algn="l"/>
                <a:tab pos="5981065" algn="l"/>
                <a:tab pos="6391275" algn="l"/>
                <a:tab pos="6920230" algn="l"/>
                <a:tab pos="8397240" algn="l"/>
              </a:tabLst>
            </a:pPr>
            <a:r>
              <a:rPr sz="2400" spc="-5" dirty="0">
                <a:latin typeface="Arial"/>
                <a:cs typeface="Arial"/>
              </a:rPr>
              <a:t>regar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ss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ether</a:t>
            </a:r>
            <a:r>
              <a:rPr sz="2400" dirty="0">
                <a:latin typeface="Arial"/>
                <a:cs typeface="Arial"/>
              </a:rPr>
              <a:t>	that	</a:t>
            </a:r>
            <a:r>
              <a:rPr sz="2400" spc="-5" dirty="0">
                <a:latin typeface="Arial"/>
                <a:cs typeface="Arial"/>
              </a:rPr>
              <a:t>employees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spc="-20" dirty="0">
                <a:latin typeface="Arial"/>
                <a:cs typeface="Arial"/>
              </a:rPr>
              <a:t>x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cutive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r  worker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HRD </a:t>
            </a:r>
            <a:r>
              <a:rPr sz="2400" dirty="0">
                <a:latin typeface="Arial"/>
                <a:cs typeface="Arial"/>
              </a:rPr>
              <a:t>programs must </a:t>
            </a:r>
            <a:r>
              <a:rPr sz="2400" spc="-5" dirty="0">
                <a:latin typeface="Arial"/>
                <a:cs typeface="Arial"/>
              </a:rPr>
              <a:t>respond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job </a:t>
            </a:r>
            <a:r>
              <a:rPr sz="2400" dirty="0">
                <a:latin typeface="Arial"/>
                <a:cs typeface="Arial"/>
              </a:rPr>
              <a:t>changes &amp; </a:t>
            </a:r>
            <a:r>
              <a:rPr sz="2400" spc="-5" dirty="0">
                <a:latin typeface="Arial"/>
                <a:cs typeface="Arial"/>
              </a:rPr>
              <a:t>integrate long  </a:t>
            </a:r>
            <a:r>
              <a:rPr sz="2400" dirty="0">
                <a:latin typeface="Arial"/>
                <a:cs typeface="Arial"/>
              </a:rPr>
              <a:t>term </a:t>
            </a:r>
            <a:r>
              <a:rPr sz="2400" spc="-5" dirty="0">
                <a:latin typeface="Arial"/>
                <a:cs typeface="Arial"/>
              </a:rPr>
              <a:t>plans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strategies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organization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ensure </a:t>
            </a:r>
            <a:r>
              <a:rPr sz="2400" spc="-10" dirty="0">
                <a:latin typeface="Arial"/>
                <a:cs typeface="Arial"/>
              </a:rPr>
              <a:t>efficient 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10" dirty="0">
                <a:latin typeface="Arial"/>
                <a:cs typeface="Arial"/>
              </a:rPr>
              <a:t>effective </a:t>
            </a:r>
            <a:r>
              <a:rPr sz="2400" spc="-5" dirty="0">
                <a:latin typeface="Arial"/>
                <a:cs typeface="Arial"/>
              </a:rPr>
              <a:t>us of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resources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-35559" y="634951"/>
            <a:ext cx="9229091" cy="5822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401320" algn="l"/>
                <a:tab pos="1678305" algn="l"/>
                <a:tab pos="2242185" algn="l"/>
                <a:tab pos="3077210" algn="l"/>
                <a:tab pos="3859529" algn="l"/>
                <a:tab pos="4220845" algn="l"/>
                <a:tab pos="5024120" algn="l"/>
                <a:tab pos="6555740" algn="l"/>
                <a:tab pos="7255509" algn="l"/>
                <a:tab pos="8108950" algn="l"/>
              </a:tabLst>
            </a:pPr>
            <a:r>
              <a:rPr sz="2400" spc="-5" dirty="0">
                <a:latin typeface="Arial"/>
                <a:cs typeface="Arial"/>
              </a:rPr>
              <a:t>Through	the	term,	</a:t>
            </a:r>
            <a:r>
              <a:rPr sz="2400" spc="-10" dirty="0">
                <a:latin typeface="Arial"/>
                <a:cs typeface="Arial"/>
              </a:rPr>
              <a:t>HRS	</a:t>
            </a:r>
            <a:r>
              <a:rPr sz="2400" spc="-5" dirty="0">
                <a:latin typeface="Arial"/>
                <a:cs typeface="Arial"/>
              </a:rPr>
              <a:t>is	</a:t>
            </a:r>
            <a:r>
              <a:rPr sz="2400" dirty="0">
                <a:latin typeface="Arial"/>
                <a:cs typeface="Arial"/>
              </a:rPr>
              <a:t>used	commonly	</a:t>
            </a:r>
            <a:r>
              <a:rPr sz="2400" spc="-5" dirty="0">
                <a:latin typeface="Arial"/>
                <a:cs typeface="Arial"/>
              </a:rPr>
              <a:t>only	since	</a:t>
            </a:r>
            <a:r>
              <a:rPr sz="2400" spc="-250" dirty="0">
                <a:latin typeface="Arial"/>
                <a:cs typeface="Arial"/>
              </a:rPr>
              <a:t>1980‟s,</a:t>
            </a:r>
            <a:endParaRPr sz="2400">
              <a:latin typeface="Arial"/>
              <a:cs typeface="Arial"/>
            </a:endParaRPr>
          </a:p>
          <a:p>
            <a:pPr marL="40132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the concept is quite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ancient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Arial"/>
              <a:cs typeface="Arial"/>
            </a:endParaRPr>
          </a:p>
          <a:p>
            <a:pPr marL="4013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"/>
              <a:tabLst>
                <a:tab pos="401320" algn="l"/>
              </a:tabLst>
            </a:pPr>
            <a:r>
              <a:rPr sz="2400" b="1" spc="-5" dirty="0">
                <a:latin typeface="Arial"/>
                <a:cs typeface="Arial"/>
              </a:rPr>
              <a:t>Early Apprenticeship </a:t>
            </a:r>
            <a:r>
              <a:rPr sz="2400" b="1" spc="-20" dirty="0">
                <a:latin typeface="Arial"/>
                <a:cs typeface="Arial"/>
              </a:rPr>
              <a:t>Training </a:t>
            </a:r>
            <a:r>
              <a:rPr sz="2400" b="1" spc="-5" dirty="0">
                <a:latin typeface="Arial"/>
                <a:cs typeface="Arial"/>
              </a:rPr>
              <a:t>Program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4013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00685" algn="l"/>
                <a:tab pos="401320" algn="l"/>
                <a:tab pos="984885" algn="l"/>
                <a:tab pos="1879600" algn="l"/>
                <a:tab pos="2235835" algn="l"/>
                <a:tab pos="2919095" algn="l"/>
                <a:tab pos="3474085" algn="l"/>
                <a:tab pos="3902075" algn="l"/>
                <a:tab pos="4737100" algn="l"/>
                <a:tab pos="5476875" algn="l"/>
                <a:tab pos="6045200" algn="l"/>
                <a:tab pos="7021830" algn="l"/>
                <a:tab pos="7435215" algn="l"/>
              </a:tabLst>
            </a:pPr>
            <a:r>
              <a:rPr sz="2000" dirty="0">
                <a:latin typeface="Arial"/>
                <a:cs typeface="Arial"/>
              </a:rPr>
              <a:t>The	origins	of	HRS	can	be	</a:t>
            </a:r>
            <a:r>
              <a:rPr sz="2000" spc="-5" dirty="0">
                <a:latin typeface="Arial"/>
                <a:cs typeface="Arial"/>
              </a:rPr>
              <a:t>traces	</a:t>
            </a:r>
            <a:r>
              <a:rPr sz="2000" dirty="0">
                <a:latin typeface="Arial"/>
                <a:cs typeface="Arial"/>
              </a:rPr>
              <a:t>since	</a:t>
            </a:r>
            <a:r>
              <a:rPr sz="2000" spc="5" dirty="0">
                <a:latin typeface="Arial"/>
                <a:cs typeface="Arial"/>
              </a:rPr>
              <a:t>18</a:t>
            </a:r>
            <a:r>
              <a:rPr sz="1950" spc="7" baseline="25641" dirty="0">
                <a:latin typeface="Arial"/>
                <a:cs typeface="Arial"/>
              </a:rPr>
              <a:t>th	</a:t>
            </a:r>
            <a:r>
              <a:rPr sz="2000" spc="-5" dirty="0">
                <a:latin typeface="Arial"/>
                <a:cs typeface="Arial"/>
              </a:rPr>
              <a:t>century	</a:t>
            </a:r>
            <a:r>
              <a:rPr sz="2000" dirty="0">
                <a:latin typeface="Arial"/>
                <a:cs typeface="Arial"/>
              </a:rPr>
              <a:t>by	</a:t>
            </a:r>
            <a:r>
              <a:rPr sz="2000" spc="-5" dirty="0">
                <a:latin typeface="Arial"/>
                <a:cs typeface="Arial"/>
              </a:rPr>
              <a:t>apprenticeship</a:t>
            </a:r>
            <a:endParaRPr sz="2000">
              <a:latin typeface="Arial"/>
              <a:cs typeface="Arial"/>
            </a:endParaRPr>
          </a:p>
          <a:p>
            <a:pPr marL="40132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training.</a:t>
            </a:r>
            <a:endParaRPr sz="2000">
              <a:latin typeface="Arial"/>
              <a:cs typeface="Arial"/>
            </a:endParaRPr>
          </a:p>
          <a:p>
            <a:pPr marL="401320" marR="1346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00685" algn="l"/>
                <a:tab pos="401320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this </a:t>
            </a:r>
            <a:r>
              <a:rPr sz="2000" spc="-5" dirty="0">
                <a:latin typeface="Arial"/>
                <a:cs typeface="Arial"/>
              </a:rPr>
              <a:t>era, small </a:t>
            </a:r>
            <a:r>
              <a:rPr sz="2000" dirty="0">
                <a:latin typeface="Arial"/>
                <a:cs typeface="Arial"/>
              </a:rPr>
              <a:t>shops </a:t>
            </a:r>
            <a:r>
              <a:rPr sz="2000" spc="-5" dirty="0">
                <a:latin typeface="Arial"/>
                <a:cs typeface="Arial"/>
              </a:rPr>
              <a:t>operated </a:t>
            </a:r>
            <a:r>
              <a:rPr sz="2000" dirty="0">
                <a:latin typeface="Arial"/>
                <a:cs typeface="Arial"/>
              </a:rPr>
              <a:t>by skilled </a:t>
            </a:r>
            <a:r>
              <a:rPr sz="2000" spc="-5" dirty="0">
                <a:latin typeface="Arial"/>
                <a:cs typeface="Arial"/>
              </a:rPr>
              <a:t>artisans produced </a:t>
            </a:r>
            <a:r>
              <a:rPr sz="2000" dirty="0">
                <a:latin typeface="Arial"/>
                <a:cs typeface="Arial"/>
              </a:rPr>
              <a:t>virtually all  household goods, such as furniture, clothing &amp;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shoes</a:t>
            </a:r>
            <a:endParaRPr sz="2000">
              <a:latin typeface="Arial"/>
              <a:cs typeface="Arial"/>
            </a:endParaRPr>
          </a:p>
          <a:p>
            <a:pPr marL="401320" marR="13208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00685" algn="l"/>
                <a:tab pos="401320" algn="l"/>
                <a:tab pos="807720" algn="l"/>
                <a:tab pos="1509395" algn="l"/>
                <a:tab pos="1786255" algn="l"/>
                <a:tab pos="2813685" algn="l"/>
                <a:tab pos="3868420" algn="l"/>
                <a:tab pos="4301490" algn="l"/>
                <a:tab pos="4930775" algn="l"/>
                <a:tab pos="6042025" algn="l"/>
                <a:tab pos="6671309" algn="l"/>
                <a:tab pos="7360920" algn="l"/>
                <a:tab pos="8316595" algn="l"/>
                <a:tab pos="8877300" algn="l"/>
              </a:tabLst>
            </a:pPr>
            <a:r>
              <a:rPr sz="2000" spc="-2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m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et	a	</a:t>
            </a:r>
            <a:r>
              <a:rPr sz="2000" spc="-10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rowing	de</a:t>
            </a:r>
            <a:r>
              <a:rPr sz="2000" spc="-10" dirty="0">
                <a:latin typeface="Arial"/>
                <a:cs typeface="Arial"/>
              </a:rPr>
              <a:t>ma</a:t>
            </a:r>
            <a:r>
              <a:rPr sz="2000" dirty="0">
                <a:latin typeface="Arial"/>
                <a:cs typeface="Arial"/>
              </a:rPr>
              <a:t>nd	f</a:t>
            </a:r>
            <a:r>
              <a:rPr sz="2000" spc="-2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r	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eir	pr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10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cts	cra</a:t>
            </a:r>
            <a:r>
              <a:rPr sz="2000" spc="-20" dirty="0">
                <a:latin typeface="Arial"/>
                <a:cs typeface="Arial"/>
              </a:rPr>
              <a:t>f</a:t>
            </a:r>
            <a:r>
              <a:rPr sz="2000" dirty="0">
                <a:latin typeface="Arial"/>
                <a:cs typeface="Arial"/>
              </a:rPr>
              <a:t>t	shop	own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rs	had	</a:t>
            </a:r>
            <a:r>
              <a:rPr sz="2000" spc="-10" dirty="0">
                <a:latin typeface="Arial"/>
                <a:cs typeface="Arial"/>
              </a:rPr>
              <a:t>to  </a:t>
            </a:r>
            <a:r>
              <a:rPr sz="2000" dirty="0">
                <a:latin typeface="Arial"/>
                <a:cs typeface="Arial"/>
              </a:rPr>
              <a:t>employ additional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workers</a:t>
            </a:r>
            <a:endParaRPr sz="2000">
              <a:latin typeface="Arial"/>
              <a:cs typeface="Arial"/>
            </a:endParaRPr>
          </a:p>
          <a:p>
            <a:pPr marL="401320" marR="132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00685" algn="l"/>
                <a:tab pos="401320" algn="l"/>
              </a:tabLst>
            </a:pPr>
            <a:r>
              <a:rPr sz="2000" dirty="0">
                <a:latin typeface="Arial"/>
                <a:cs typeface="Arial"/>
              </a:rPr>
              <a:t>Without </a:t>
            </a:r>
            <a:r>
              <a:rPr sz="2000" spc="-5" dirty="0">
                <a:latin typeface="Arial"/>
                <a:cs typeface="Arial"/>
              </a:rPr>
              <a:t>vocational training </a:t>
            </a:r>
            <a:r>
              <a:rPr sz="2000" spc="-1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technical </a:t>
            </a:r>
            <a:r>
              <a:rPr sz="2000" dirty="0">
                <a:latin typeface="Arial"/>
                <a:cs typeface="Arial"/>
              </a:rPr>
              <a:t>schools,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shop </a:t>
            </a:r>
            <a:r>
              <a:rPr sz="2000" spc="-5" dirty="0">
                <a:latin typeface="Arial"/>
                <a:cs typeface="Arial"/>
              </a:rPr>
              <a:t>keepers </a:t>
            </a:r>
            <a:r>
              <a:rPr sz="2000" dirty="0">
                <a:latin typeface="Arial"/>
                <a:cs typeface="Arial"/>
              </a:rPr>
              <a:t>had </a:t>
            </a:r>
            <a:r>
              <a:rPr sz="2000" spc="-10" dirty="0">
                <a:latin typeface="Arial"/>
                <a:cs typeface="Arial"/>
              </a:rPr>
              <a:t>to  </a:t>
            </a:r>
            <a:r>
              <a:rPr sz="2000" dirty="0">
                <a:latin typeface="Arial"/>
                <a:cs typeface="Arial"/>
              </a:rPr>
              <a:t>educate &amp; train their own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workers</a:t>
            </a:r>
            <a:endParaRPr sz="2000">
              <a:latin typeface="Arial"/>
              <a:cs typeface="Arial"/>
            </a:endParaRPr>
          </a:p>
          <a:p>
            <a:pPr marL="401320" marR="27368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00685" algn="l"/>
                <a:tab pos="401320" algn="l"/>
              </a:tabLst>
            </a:pPr>
            <a:r>
              <a:rPr sz="200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little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10" dirty="0">
                <a:latin typeface="Arial"/>
                <a:cs typeface="Arial"/>
              </a:rPr>
              <a:t>no </a:t>
            </a:r>
            <a:r>
              <a:rPr sz="2000" dirty="0">
                <a:latin typeface="Arial"/>
                <a:cs typeface="Arial"/>
              </a:rPr>
              <a:t>wages, </a:t>
            </a:r>
            <a:r>
              <a:rPr sz="2000" spc="-5" dirty="0">
                <a:latin typeface="Arial"/>
                <a:cs typeface="Arial"/>
              </a:rPr>
              <a:t>these trainees </a:t>
            </a:r>
            <a:r>
              <a:rPr sz="2000" dirty="0">
                <a:latin typeface="Arial"/>
                <a:cs typeface="Arial"/>
              </a:rPr>
              <a:t>or </a:t>
            </a:r>
            <a:r>
              <a:rPr sz="2000" spc="-5" dirty="0">
                <a:latin typeface="Arial"/>
                <a:cs typeface="Arial"/>
              </a:rPr>
              <a:t>apprentices, </a:t>
            </a:r>
            <a:r>
              <a:rPr sz="2000" dirty="0">
                <a:latin typeface="Arial"/>
                <a:cs typeface="Arial"/>
              </a:rPr>
              <a:t>learned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craft of </a:t>
            </a:r>
            <a:r>
              <a:rPr sz="2000" spc="-229" dirty="0">
                <a:latin typeface="Arial"/>
                <a:cs typeface="Arial"/>
              </a:rPr>
              <a:t>their  </a:t>
            </a:r>
            <a:r>
              <a:rPr sz="2000" spc="-15" dirty="0">
                <a:latin typeface="Arial"/>
                <a:cs typeface="Arial"/>
              </a:rPr>
              <a:t>master, </a:t>
            </a:r>
            <a:r>
              <a:rPr sz="2000" dirty="0">
                <a:latin typeface="Arial"/>
                <a:cs typeface="Arial"/>
              </a:rPr>
              <a:t>usually working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shop</a:t>
            </a:r>
            <a:endParaRPr sz="2000">
              <a:latin typeface="Arial"/>
              <a:cs typeface="Arial"/>
            </a:endParaRPr>
          </a:p>
          <a:p>
            <a:pPr marL="401320" marR="13081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00685" algn="l"/>
                <a:tab pos="401320" algn="l"/>
              </a:tabLst>
            </a:pPr>
            <a:r>
              <a:rPr sz="2000" dirty="0">
                <a:latin typeface="Arial"/>
                <a:cs typeface="Arial"/>
              </a:rPr>
              <a:t>Apprentices who </a:t>
            </a:r>
            <a:r>
              <a:rPr sz="2000" spc="-5" dirty="0">
                <a:latin typeface="Arial"/>
                <a:cs typeface="Arial"/>
              </a:rPr>
              <a:t>mastered </a:t>
            </a:r>
            <a:r>
              <a:rPr sz="2000" dirty="0">
                <a:latin typeface="Arial"/>
                <a:cs typeface="Arial"/>
              </a:rPr>
              <a:t>skills were considered </a:t>
            </a:r>
            <a:r>
              <a:rPr sz="2000" spc="-5" dirty="0">
                <a:latin typeface="Arial"/>
                <a:cs typeface="Arial"/>
              </a:rPr>
              <a:t>“yeomen”, </a:t>
            </a:r>
            <a:r>
              <a:rPr sz="2000" dirty="0">
                <a:latin typeface="Arial"/>
                <a:cs typeface="Arial"/>
              </a:rPr>
              <a:t>&amp; could leave  their masters &amp; establish their own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shops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2" y="141224"/>
            <a:ext cx="8684260" cy="61978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Early </a:t>
            </a:r>
            <a:r>
              <a:rPr sz="2400" b="1" spc="-25" dirty="0">
                <a:latin typeface="Arial"/>
                <a:cs typeface="Arial"/>
              </a:rPr>
              <a:t>Vocational </a:t>
            </a:r>
            <a:r>
              <a:rPr sz="2400" b="1" spc="-5" dirty="0">
                <a:latin typeface="Arial"/>
                <a:cs typeface="Arial"/>
              </a:rPr>
              <a:t>Education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Programs: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950">
              <a:latin typeface="Arial"/>
              <a:cs typeface="Arial"/>
            </a:endParaRPr>
          </a:p>
          <a:p>
            <a:pPr marL="286385" marR="7620" indent="-274320">
              <a:lnSpc>
                <a:spcPts val="2160"/>
              </a:lnSpc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  <a:tab pos="741045" algn="l"/>
                <a:tab pos="1306195" algn="l"/>
                <a:tab pos="2295525" algn="l"/>
                <a:tab pos="2621915" algn="l"/>
                <a:tab pos="4431030" algn="l"/>
                <a:tab pos="4909820" algn="l"/>
                <a:tab pos="6816090" algn="l"/>
                <a:tab pos="7891145" algn="l"/>
              </a:tabLst>
            </a:pPr>
            <a:r>
              <a:rPr sz="2000" spc="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e	Witt	Clin</a:t>
            </a:r>
            <a:r>
              <a:rPr sz="2000" spc="-15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on,	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	18</a:t>
            </a:r>
            <a:r>
              <a:rPr sz="2000" spc="-10" dirty="0">
                <a:latin typeface="Arial"/>
                <a:cs typeface="Arial"/>
              </a:rPr>
              <a:t>0</a:t>
            </a:r>
            <a:r>
              <a:rPr sz="2000" dirty="0">
                <a:latin typeface="Arial"/>
                <a:cs typeface="Arial"/>
              </a:rPr>
              <a:t>9, </a:t>
            </a:r>
            <a:r>
              <a:rPr sz="2000" spc="-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foun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ed	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	first 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gn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z</a:t>
            </a:r>
            <a:r>
              <a:rPr sz="2000" spc="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d	pri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ately	fund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d  vocational school, referred as manual school,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New</a:t>
            </a:r>
            <a:r>
              <a:rPr sz="2000" spc="-195" dirty="0">
                <a:latin typeface="Arial"/>
                <a:cs typeface="Arial"/>
              </a:rPr>
              <a:t> </a:t>
            </a:r>
            <a:r>
              <a:rPr sz="2000" spc="-45" dirty="0">
                <a:latin typeface="Arial"/>
                <a:cs typeface="Arial"/>
              </a:rPr>
              <a:t>York</a:t>
            </a:r>
            <a:endParaRPr sz="2000">
              <a:latin typeface="Arial"/>
              <a:cs typeface="Arial"/>
            </a:endParaRPr>
          </a:p>
          <a:p>
            <a:pPr marL="286385" marR="5715" indent="-274320">
              <a:lnSpc>
                <a:spcPts val="216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  <a:tab pos="878205" algn="l"/>
                <a:tab pos="1948180" algn="l"/>
                <a:tab pos="2554605" algn="l"/>
                <a:tab pos="2919095" algn="l"/>
                <a:tab pos="3902075" algn="l"/>
                <a:tab pos="5482590" algn="l"/>
                <a:tab pos="6468745" algn="l"/>
                <a:tab pos="6833234" algn="l"/>
                <a:tab pos="7976234" algn="l"/>
              </a:tabLst>
            </a:pPr>
            <a:r>
              <a:rPr sz="2000" dirty="0">
                <a:latin typeface="Arial"/>
                <a:cs typeface="Arial"/>
              </a:rPr>
              <a:t>The	p</a:t>
            </a:r>
            <a:r>
              <a:rPr sz="2000" spc="-10" dirty="0">
                <a:latin typeface="Arial"/>
                <a:cs typeface="Arial"/>
              </a:rPr>
              <a:t>u</a:t>
            </a:r>
            <a:r>
              <a:rPr sz="2000" dirty="0">
                <a:latin typeface="Arial"/>
                <a:cs typeface="Arial"/>
              </a:rPr>
              <a:t>rp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se	was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</a:t>
            </a:r>
            <a:r>
              <a:rPr sz="2000" spc="-10" dirty="0">
                <a:latin typeface="Arial"/>
                <a:cs typeface="Arial"/>
              </a:rPr>
              <a:t>pro</a:t>
            </a:r>
            <a:r>
              <a:rPr sz="2000" dirty="0">
                <a:latin typeface="Arial"/>
                <a:cs typeface="Arial"/>
              </a:rPr>
              <a:t>v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de	o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cupa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ional	training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unskilled	young  people who were unemployed or had criminal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records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3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Manual schools grew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spc="-15" dirty="0">
                <a:latin typeface="Arial"/>
                <a:cs typeface="Arial"/>
              </a:rPr>
              <a:t>popularity, </a:t>
            </a:r>
            <a:r>
              <a:rPr sz="2000" dirty="0">
                <a:latin typeface="Arial"/>
                <a:cs typeface="Arial"/>
              </a:rPr>
              <a:t>particularly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the Midwestern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status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Early Factory Schools</a:t>
            </a:r>
            <a:r>
              <a:rPr sz="2400" b="1" dirty="0">
                <a:latin typeface="Arial"/>
                <a:cs typeface="Arial"/>
              </a:rPr>
              <a:t> 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300">
              <a:latin typeface="Arial"/>
              <a:cs typeface="Arial"/>
            </a:endParaRPr>
          </a:p>
          <a:p>
            <a:pPr marL="286385" marR="6350" indent="-274320">
              <a:lnSpc>
                <a:spcPts val="2160"/>
              </a:lnSpc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the advent </a:t>
            </a:r>
            <a:r>
              <a:rPr sz="2000" dirty="0">
                <a:latin typeface="Arial"/>
                <a:cs typeface="Arial"/>
              </a:rPr>
              <a:t>of the </a:t>
            </a:r>
            <a:r>
              <a:rPr sz="2000" spc="-5" dirty="0">
                <a:latin typeface="Arial"/>
                <a:cs typeface="Arial"/>
              </a:rPr>
              <a:t>industrial revolution during late </a:t>
            </a:r>
            <a:r>
              <a:rPr sz="2000" spc="-210" dirty="0">
                <a:latin typeface="Arial"/>
                <a:cs typeface="Arial"/>
              </a:rPr>
              <a:t>1800‟s, </a:t>
            </a:r>
            <a:r>
              <a:rPr sz="2000" spc="-20" dirty="0">
                <a:latin typeface="Arial"/>
                <a:cs typeface="Arial"/>
              </a:rPr>
              <a:t>machines  </a:t>
            </a:r>
            <a:r>
              <a:rPr sz="2000" dirty="0">
                <a:latin typeface="Arial"/>
                <a:cs typeface="Arial"/>
              </a:rPr>
              <a:t>began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replace the hand tools of the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artisans.</a:t>
            </a:r>
            <a:endParaRPr sz="2000">
              <a:latin typeface="Arial"/>
              <a:cs typeface="Arial"/>
            </a:endParaRPr>
          </a:p>
          <a:p>
            <a:pPr marL="286385" marR="5080" indent="-274320">
              <a:lnSpc>
                <a:spcPts val="216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  <a:tab pos="1655445" algn="l"/>
                <a:tab pos="3319779" algn="l"/>
                <a:tab pos="4577080" algn="l"/>
                <a:tab pos="6003925" algn="l"/>
                <a:tab pos="6539230" algn="l"/>
                <a:tab pos="7851775" algn="l"/>
                <a:tab pos="8458200" algn="l"/>
              </a:tabLst>
            </a:pPr>
            <a:r>
              <a:rPr sz="2000" dirty="0">
                <a:latin typeface="Arial"/>
                <a:cs typeface="Arial"/>
              </a:rPr>
              <a:t>“Scie</a:t>
            </a:r>
            <a:r>
              <a:rPr sz="2000" spc="-5" dirty="0">
                <a:latin typeface="Arial"/>
                <a:cs typeface="Arial"/>
              </a:rPr>
              <a:t>nti</a:t>
            </a:r>
            <a:r>
              <a:rPr sz="2000" spc="-15" dirty="0">
                <a:latin typeface="Arial"/>
                <a:cs typeface="Arial"/>
              </a:rPr>
              <a:t>f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”	man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ge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ent	pri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ciples	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5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gni</a:t>
            </a:r>
            <a:r>
              <a:rPr sz="2000" spc="5" dirty="0">
                <a:latin typeface="Arial"/>
                <a:cs typeface="Arial"/>
              </a:rPr>
              <a:t>z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d	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	signific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nt	role	of  machines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better &amp; more </a:t>
            </a:r>
            <a:r>
              <a:rPr sz="2000" spc="-5" dirty="0">
                <a:latin typeface="Arial"/>
                <a:cs typeface="Arial"/>
              </a:rPr>
              <a:t>efficient </a:t>
            </a:r>
            <a:r>
              <a:rPr sz="2000" dirty="0">
                <a:latin typeface="Arial"/>
                <a:cs typeface="Arial"/>
              </a:rPr>
              <a:t>production</a:t>
            </a:r>
            <a:r>
              <a:rPr sz="2000" spc="-15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systems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ts val="2280"/>
              </a:lnSpc>
              <a:spcBef>
                <a:spcPts val="33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Specifically semi skilled </a:t>
            </a:r>
            <a:r>
              <a:rPr sz="2000" spc="-5" dirty="0">
                <a:latin typeface="Arial"/>
                <a:cs typeface="Arial"/>
              </a:rPr>
              <a:t>workers using </a:t>
            </a:r>
            <a:r>
              <a:rPr sz="2000" dirty="0">
                <a:latin typeface="Arial"/>
                <a:cs typeface="Arial"/>
              </a:rPr>
              <a:t>machines </a:t>
            </a:r>
            <a:r>
              <a:rPr sz="2000" spc="-5" dirty="0">
                <a:latin typeface="Arial"/>
                <a:cs typeface="Arial"/>
              </a:rPr>
              <a:t>could produce more</a:t>
            </a:r>
            <a:r>
              <a:rPr sz="2000" spc="43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than</a:t>
            </a:r>
            <a:endParaRPr sz="2000">
              <a:latin typeface="Arial"/>
              <a:cs typeface="Arial"/>
            </a:endParaRPr>
          </a:p>
          <a:p>
            <a:pPr marL="286385">
              <a:lnSpc>
                <a:spcPts val="2280"/>
              </a:lnSpc>
            </a:pPr>
            <a:r>
              <a:rPr sz="2000" dirty="0">
                <a:latin typeface="Arial"/>
                <a:cs typeface="Arial"/>
              </a:rPr>
              <a:t>the skilled workers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small craft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shops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This marked the beginning of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factories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Factories made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possible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increase production by using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machines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2" y="177800"/>
            <a:ext cx="9050655" cy="61375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4184" marR="1064895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464820" algn="l"/>
              </a:tabLst>
            </a:pPr>
            <a:r>
              <a:rPr sz="2400" b="1" spc="-5" dirty="0">
                <a:latin typeface="Arial"/>
                <a:cs typeface="Arial"/>
              </a:rPr>
              <a:t>Early </a:t>
            </a:r>
            <a:r>
              <a:rPr sz="2400" b="1" spc="-20" dirty="0">
                <a:latin typeface="Arial"/>
                <a:cs typeface="Arial"/>
              </a:rPr>
              <a:t>Training </a:t>
            </a:r>
            <a:r>
              <a:rPr sz="2400" b="1" spc="-5" dirty="0">
                <a:latin typeface="Arial"/>
                <a:cs typeface="Arial"/>
              </a:rPr>
              <a:t>Programs for Semiskilled &amp; Unskilled  </a:t>
            </a:r>
            <a:r>
              <a:rPr sz="2400" b="1" spc="-10" dirty="0">
                <a:latin typeface="Arial"/>
                <a:cs typeface="Arial"/>
              </a:rPr>
              <a:t>Workers:</a:t>
            </a:r>
            <a:endParaRPr sz="2400">
              <a:latin typeface="Arial"/>
              <a:cs typeface="Arial"/>
            </a:endParaRPr>
          </a:p>
          <a:p>
            <a:pPr marL="464184" marR="194945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64820" algn="l"/>
              </a:tabLst>
            </a:pPr>
            <a:r>
              <a:rPr sz="2000" spc="-5" dirty="0">
                <a:latin typeface="Arial"/>
                <a:cs typeface="Arial"/>
              </a:rPr>
              <a:t>Both apprenticeship programs </a:t>
            </a:r>
            <a:r>
              <a:rPr sz="2000" dirty="0">
                <a:latin typeface="Arial"/>
                <a:cs typeface="Arial"/>
              </a:rPr>
              <a:t>&amp; </a:t>
            </a:r>
            <a:r>
              <a:rPr sz="2000" spc="-5" dirty="0">
                <a:latin typeface="Arial"/>
                <a:cs typeface="Arial"/>
              </a:rPr>
              <a:t>factory </a:t>
            </a:r>
            <a:r>
              <a:rPr sz="2000" dirty="0">
                <a:latin typeface="Arial"/>
                <a:cs typeface="Arial"/>
              </a:rPr>
              <a:t>schools </a:t>
            </a:r>
            <a:r>
              <a:rPr sz="2000" spc="-5" dirty="0">
                <a:latin typeface="Arial"/>
                <a:cs typeface="Arial"/>
              </a:rPr>
              <a:t>provided training </a:t>
            </a:r>
            <a:r>
              <a:rPr sz="2000" spc="-10" dirty="0"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skilled </a:t>
            </a:r>
            <a:r>
              <a:rPr sz="2000" spc="-5" dirty="0">
                <a:latin typeface="Arial"/>
                <a:cs typeface="Arial"/>
              </a:rPr>
              <a:t>workers, </a:t>
            </a:r>
            <a:r>
              <a:rPr sz="2000" dirty="0">
                <a:latin typeface="Arial"/>
                <a:cs typeface="Arial"/>
              </a:rPr>
              <a:t>very </a:t>
            </a:r>
            <a:r>
              <a:rPr sz="2000" spc="-5" dirty="0">
                <a:latin typeface="Arial"/>
                <a:cs typeface="Arial"/>
              </a:rPr>
              <a:t>few </a:t>
            </a:r>
            <a:r>
              <a:rPr sz="2000" dirty="0">
                <a:latin typeface="Arial"/>
                <a:cs typeface="Arial"/>
              </a:rPr>
              <a:t>companies during this </a:t>
            </a:r>
            <a:r>
              <a:rPr sz="2000" spc="-5" dirty="0">
                <a:latin typeface="Arial"/>
                <a:cs typeface="Arial"/>
              </a:rPr>
              <a:t>time </a:t>
            </a:r>
            <a:r>
              <a:rPr sz="2000" spc="-10" dirty="0">
                <a:latin typeface="Arial"/>
                <a:cs typeface="Arial"/>
              </a:rPr>
              <a:t>offered </a:t>
            </a:r>
            <a:r>
              <a:rPr sz="2000" spc="-5" dirty="0">
                <a:latin typeface="Arial"/>
                <a:cs typeface="Arial"/>
              </a:rPr>
              <a:t>training  </a:t>
            </a:r>
            <a:r>
              <a:rPr sz="2000" dirty="0">
                <a:latin typeface="Arial"/>
                <a:cs typeface="Arial"/>
              </a:rPr>
              <a:t>programs for unskilled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workers</a:t>
            </a:r>
            <a:endParaRPr sz="2000">
              <a:latin typeface="Arial"/>
              <a:cs typeface="Arial"/>
            </a:endParaRPr>
          </a:p>
          <a:p>
            <a:pPr marL="4648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64820" algn="l"/>
              </a:tabLst>
            </a:pPr>
            <a:r>
              <a:rPr sz="2000" dirty="0">
                <a:latin typeface="Arial"/>
                <a:cs typeface="Arial"/>
              </a:rPr>
              <a:t>This changed </a:t>
            </a:r>
            <a:r>
              <a:rPr sz="2000" spc="-5" dirty="0">
                <a:latin typeface="Arial"/>
                <a:cs typeface="Arial"/>
              </a:rPr>
              <a:t>after </a:t>
            </a:r>
            <a:r>
              <a:rPr sz="2000" dirty="0">
                <a:latin typeface="Arial"/>
                <a:cs typeface="Arial"/>
              </a:rPr>
              <a:t>2 significant historical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events.</a:t>
            </a:r>
            <a:endParaRPr sz="2000">
              <a:latin typeface="Arial"/>
              <a:cs typeface="Arial"/>
            </a:endParaRPr>
          </a:p>
          <a:p>
            <a:pPr marL="464184" marR="19431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64820" algn="l"/>
              </a:tabLst>
            </a:pPr>
            <a:r>
              <a:rPr sz="2000" spc="10" dirty="0">
                <a:latin typeface="Arial"/>
                <a:cs typeface="Arial"/>
              </a:rPr>
              <a:t>1</a:t>
            </a:r>
            <a:r>
              <a:rPr sz="1950" spc="15" baseline="25641" dirty="0">
                <a:latin typeface="Arial"/>
                <a:cs typeface="Arial"/>
              </a:rPr>
              <a:t>st </a:t>
            </a:r>
            <a:r>
              <a:rPr sz="2000" spc="-5" dirty="0">
                <a:latin typeface="Arial"/>
                <a:cs typeface="Arial"/>
              </a:rPr>
              <a:t>was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introduction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model </a:t>
            </a:r>
            <a:r>
              <a:rPr sz="2000" dirty="0">
                <a:latin typeface="Arial"/>
                <a:cs typeface="Arial"/>
              </a:rPr>
              <a:t>T by </a:t>
            </a:r>
            <a:r>
              <a:rPr sz="2000" spc="-5" dirty="0">
                <a:latin typeface="Arial"/>
                <a:cs typeface="Arial"/>
              </a:rPr>
              <a:t>Henry Ford </a:t>
            </a:r>
            <a:r>
              <a:rPr sz="2000" spc="-10" dirty="0">
                <a:latin typeface="Arial"/>
                <a:cs typeface="Arial"/>
              </a:rPr>
              <a:t>in </a:t>
            </a:r>
            <a:r>
              <a:rPr sz="2000" spc="-5" dirty="0">
                <a:latin typeface="Arial"/>
                <a:cs typeface="Arial"/>
              </a:rPr>
              <a:t>1913. Model </a:t>
            </a:r>
            <a:r>
              <a:rPr sz="2000" dirty="0">
                <a:latin typeface="Arial"/>
                <a:cs typeface="Arial"/>
              </a:rPr>
              <a:t>T was  the </a:t>
            </a:r>
            <a:r>
              <a:rPr sz="2000" spc="10" dirty="0">
                <a:latin typeface="Arial"/>
                <a:cs typeface="Arial"/>
              </a:rPr>
              <a:t>1</a:t>
            </a:r>
            <a:r>
              <a:rPr sz="1950" spc="15" baseline="25641" dirty="0">
                <a:latin typeface="Arial"/>
                <a:cs typeface="Arial"/>
              </a:rPr>
              <a:t>st </a:t>
            </a:r>
            <a:r>
              <a:rPr sz="2000" spc="-5" dirty="0">
                <a:latin typeface="Arial"/>
                <a:cs typeface="Arial"/>
              </a:rPr>
              <a:t>car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be mass produced </a:t>
            </a:r>
            <a:r>
              <a:rPr sz="2000" spc="-5" dirty="0">
                <a:latin typeface="Arial"/>
                <a:cs typeface="Arial"/>
              </a:rPr>
              <a:t>using </a:t>
            </a:r>
            <a:r>
              <a:rPr sz="2000" dirty="0">
                <a:latin typeface="Arial"/>
                <a:cs typeface="Arial"/>
              </a:rPr>
              <a:t>an assembly line, </a:t>
            </a:r>
            <a:r>
              <a:rPr sz="2000" spc="-5" dirty="0">
                <a:latin typeface="Arial"/>
                <a:cs typeface="Arial"/>
              </a:rPr>
              <a:t>in which  production </a:t>
            </a:r>
            <a:r>
              <a:rPr sz="2000" dirty="0">
                <a:latin typeface="Arial"/>
                <a:cs typeface="Arial"/>
              </a:rPr>
              <a:t>required only the </a:t>
            </a:r>
            <a:r>
              <a:rPr sz="2000" spc="-5" dirty="0">
                <a:latin typeface="Arial"/>
                <a:cs typeface="Arial"/>
              </a:rPr>
              <a:t>training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semiskilled </a:t>
            </a:r>
            <a:r>
              <a:rPr sz="2000" spc="-5" dirty="0">
                <a:latin typeface="Arial"/>
                <a:cs typeface="Arial"/>
              </a:rPr>
              <a:t>workers to perform </a:t>
            </a:r>
            <a:r>
              <a:rPr sz="2000" spc="5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several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tasks</a:t>
            </a:r>
            <a:endParaRPr sz="2000">
              <a:latin typeface="Arial"/>
              <a:cs typeface="Arial"/>
            </a:endParaRPr>
          </a:p>
          <a:p>
            <a:pPr marL="464184" marR="19494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64820" algn="l"/>
              </a:tabLst>
            </a:pPr>
            <a:r>
              <a:rPr sz="2000" dirty="0">
                <a:latin typeface="Arial"/>
                <a:cs typeface="Arial"/>
              </a:rPr>
              <a:t>The new assembly lines cut </a:t>
            </a:r>
            <a:r>
              <a:rPr sz="2000" spc="-5" dirty="0">
                <a:latin typeface="Arial"/>
                <a:cs typeface="Arial"/>
              </a:rPr>
              <a:t>production costs </a:t>
            </a:r>
            <a:r>
              <a:rPr sz="2000" dirty="0">
                <a:latin typeface="Arial"/>
                <a:cs typeface="Arial"/>
              </a:rPr>
              <a:t>significantly &amp; Ford </a:t>
            </a:r>
            <a:r>
              <a:rPr sz="2000" spc="-5" dirty="0">
                <a:latin typeface="Arial"/>
                <a:cs typeface="Arial"/>
              </a:rPr>
              <a:t>lowered  </a:t>
            </a:r>
            <a:r>
              <a:rPr sz="2000" dirty="0">
                <a:latin typeface="Arial"/>
                <a:cs typeface="Arial"/>
              </a:rPr>
              <a:t>its prices, making the model T </a:t>
            </a:r>
            <a:r>
              <a:rPr sz="2000" spc="-5" dirty="0">
                <a:latin typeface="Arial"/>
                <a:cs typeface="Arial"/>
              </a:rPr>
              <a:t>affordable to </a:t>
            </a:r>
            <a:r>
              <a:rPr sz="2000" dirty="0">
                <a:latin typeface="Arial"/>
                <a:cs typeface="Arial"/>
              </a:rPr>
              <a:t>a much larger</a:t>
            </a:r>
            <a:r>
              <a:rPr sz="2000" spc="-2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segment</a:t>
            </a:r>
            <a:endParaRPr sz="2000">
              <a:latin typeface="Arial"/>
              <a:cs typeface="Arial"/>
            </a:endParaRPr>
          </a:p>
          <a:p>
            <a:pPr marL="464184" marR="19494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64820" algn="l"/>
              </a:tabLst>
            </a:pPr>
            <a:r>
              <a:rPr sz="2000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increasing demand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Model </a:t>
            </a:r>
            <a:r>
              <a:rPr sz="2000" spc="-114" dirty="0">
                <a:latin typeface="Arial"/>
                <a:cs typeface="Arial"/>
              </a:rPr>
              <a:t>T, </a:t>
            </a:r>
            <a:r>
              <a:rPr sz="2000" spc="-5" dirty="0">
                <a:latin typeface="Arial"/>
                <a:cs typeface="Arial"/>
              </a:rPr>
              <a:t>ford </a:t>
            </a:r>
            <a:r>
              <a:rPr sz="2000" dirty="0">
                <a:latin typeface="Arial"/>
                <a:cs typeface="Arial"/>
              </a:rPr>
              <a:t>had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design </a:t>
            </a:r>
            <a:r>
              <a:rPr sz="2000" spc="-5" dirty="0">
                <a:latin typeface="Arial"/>
                <a:cs typeface="Arial"/>
              </a:rPr>
              <a:t>more </a:t>
            </a:r>
            <a:r>
              <a:rPr sz="2000" dirty="0">
                <a:latin typeface="Arial"/>
                <a:cs typeface="Arial"/>
              </a:rPr>
              <a:t>assembly  lines, &amp; this provided more training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opportunities</a:t>
            </a:r>
            <a:endParaRPr sz="2000">
              <a:latin typeface="Arial"/>
              <a:cs typeface="Arial"/>
            </a:endParaRPr>
          </a:p>
          <a:p>
            <a:pPr marL="464184" marR="19367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46482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5" dirty="0">
                <a:latin typeface="Arial"/>
                <a:cs typeface="Arial"/>
              </a:rPr>
              <a:t>2</a:t>
            </a:r>
            <a:r>
              <a:rPr sz="1950" spc="7" baseline="25641" dirty="0">
                <a:latin typeface="Arial"/>
                <a:cs typeface="Arial"/>
              </a:rPr>
              <a:t>nd </a:t>
            </a:r>
            <a:r>
              <a:rPr sz="2000" spc="-5" dirty="0">
                <a:latin typeface="Arial"/>
                <a:cs typeface="Arial"/>
              </a:rPr>
              <a:t>historical </a:t>
            </a:r>
            <a:r>
              <a:rPr sz="2000" dirty="0">
                <a:latin typeface="Arial"/>
                <a:cs typeface="Arial"/>
              </a:rPr>
              <a:t>event was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out break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World </a:t>
            </a:r>
            <a:r>
              <a:rPr sz="2000" spc="-30" dirty="0">
                <a:latin typeface="Arial"/>
                <a:cs typeface="Arial"/>
              </a:rPr>
              <a:t>War </a:t>
            </a:r>
            <a:r>
              <a:rPr sz="2000" dirty="0">
                <a:latin typeface="Arial"/>
                <a:cs typeface="Arial"/>
              </a:rPr>
              <a:t>1. </a:t>
            </a:r>
            <a:r>
              <a:rPr sz="2000" spc="-5" dirty="0">
                <a:latin typeface="Arial"/>
                <a:cs typeface="Arial"/>
              </a:rPr>
              <a:t>to meet the huge  </a:t>
            </a:r>
            <a:r>
              <a:rPr sz="2000" dirty="0">
                <a:latin typeface="Arial"/>
                <a:cs typeface="Arial"/>
              </a:rPr>
              <a:t>demand </a:t>
            </a:r>
            <a:r>
              <a:rPr sz="2000" spc="-5" dirty="0">
                <a:latin typeface="Arial"/>
                <a:cs typeface="Arial"/>
              </a:rPr>
              <a:t>for military equipments, </a:t>
            </a:r>
            <a:r>
              <a:rPr sz="2000" dirty="0">
                <a:latin typeface="Arial"/>
                <a:cs typeface="Arial"/>
              </a:rPr>
              <a:t>many </a:t>
            </a:r>
            <a:r>
              <a:rPr sz="2000" spc="-5" dirty="0">
                <a:latin typeface="Arial"/>
                <a:cs typeface="Arial"/>
              </a:rPr>
              <a:t>factories that </a:t>
            </a:r>
            <a:r>
              <a:rPr sz="2000" dirty="0">
                <a:latin typeface="Arial"/>
                <a:cs typeface="Arial"/>
              </a:rPr>
              <a:t>produced </a:t>
            </a:r>
            <a:r>
              <a:rPr sz="2000" spc="-5" dirty="0">
                <a:latin typeface="Arial"/>
                <a:cs typeface="Arial"/>
              </a:rPr>
              <a:t>non-military  </a:t>
            </a:r>
            <a:r>
              <a:rPr sz="2000" dirty="0">
                <a:latin typeface="Arial"/>
                <a:cs typeface="Arial"/>
              </a:rPr>
              <a:t>goods </a:t>
            </a:r>
            <a:r>
              <a:rPr sz="2000" spc="-5" dirty="0">
                <a:latin typeface="Arial"/>
                <a:cs typeface="Arial"/>
              </a:rPr>
              <a:t>had to retool their </a:t>
            </a:r>
            <a:r>
              <a:rPr sz="2000" dirty="0">
                <a:latin typeface="Arial"/>
                <a:cs typeface="Arial"/>
              </a:rPr>
              <a:t>machinery &amp; </a:t>
            </a:r>
            <a:r>
              <a:rPr sz="2000" spc="-5" dirty="0">
                <a:latin typeface="Arial"/>
                <a:cs typeface="Arial"/>
              </a:rPr>
              <a:t>retain </a:t>
            </a:r>
            <a:r>
              <a:rPr sz="2000" dirty="0">
                <a:latin typeface="Arial"/>
                <a:cs typeface="Arial"/>
              </a:rPr>
              <a:t>their </a:t>
            </a:r>
            <a:r>
              <a:rPr sz="2000" spc="-5" dirty="0">
                <a:latin typeface="Arial"/>
                <a:cs typeface="Arial"/>
              </a:rPr>
              <a:t>workers, </a:t>
            </a:r>
            <a:r>
              <a:rPr sz="2000" dirty="0">
                <a:latin typeface="Arial"/>
                <a:cs typeface="Arial"/>
              </a:rPr>
              <a:t>including the  semiskilled.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25400"/>
            <a:ext cx="8987791" cy="3936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Human Relations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Movement: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One of the undesirable </a:t>
            </a:r>
            <a:r>
              <a:rPr sz="2000" spc="-5" dirty="0">
                <a:latin typeface="Arial"/>
                <a:cs typeface="Arial"/>
              </a:rPr>
              <a:t>by–products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factory system </a:t>
            </a:r>
            <a:r>
              <a:rPr sz="2000" dirty="0">
                <a:latin typeface="Arial"/>
                <a:cs typeface="Arial"/>
              </a:rPr>
              <a:t>was </a:t>
            </a:r>
            <a:r>
              <a:rPr sz="2000" spc="-1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frequent  abuse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unskilled </a:t>
            </a:r>
            <a:r>
              <a:rPr sz="2000" spc="-5" dirty="0">
                <a:latin typeface="Arial"/>
                <a:cs typeface="Arial"/>
              </a:rPr>
              <a:t>workers, including </a:t>
            </a:r>
            <a:r>
              <a:rPr sz="2000" dirty="0">
                <a:latin typeface="Arial"/>
                <a:cs typeface="Arial"/>
              </a:rPr>
              <a:t>children, </a:t>
            </a:r>
            <a:r>
              <a:rPr sz="2000" spc="-5" dirty="0">
                <a:latin typeface="Arial"/>
                <a:cs typeface="Arial"/>
              </a:rPr>
              <a:t>who were often </a:t>
            </a:r>
            <a:r>
              <a:rPr sz="2000" dirty="0">
                <a:latin typeface="Arial"/>
                <a:cs typeface="Arial"/>
              </a:rPr>
              <a:t>subjected </a:t>
            </a:r>
            <a:r>
              <a:rPr sz="2000" spc="-10" dirty="0">
                <a:latin typeface="Arial"/>
                <a:cs typeface="Arial"/>
              </a:rPr>
              <a:t>to  </a:t>
            </a:r>
            <a:r>
              <a:rPr sz="2000" dirty="0">
                <a:latin typeface="Arial"/>
                <a:cs typeface="Arial"/>
              </a:rPr>
              <a:t>unhealthy working conditions, long hours and low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pay.</a:t>
            </a:r>
            <a:endParaRPr sz="20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The appalling / awful conditions urge a national anti-factory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campaign</a:t>
            </a:r>
            <a:endParaRPr sz="20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Led by </a:t>
            </a:r>
            <a:r>
              <a:rPr sz="2000" spc="-5" dirty="0">
                <a:latin typeface="Arial"/>
                <a:cs typeface="Arial"/>
              </a:rPr>
              <a:t>Mary </a:t>
            </a:r>
            <a:r>
              <a:rPr sz="2000" dirty="0">
                <a:latin typeface="Arial"/>
                <a:cs typeface="Arial"/>
              </a:rPr>
              <a:t>Parker Follett &amp; Lillian Gilbreth, the </a:t>
            </a:r>
            <a:r>
              <a:rPr sz="2000" spc="-5" dirty="0">
                <a:latin typeface="Arial"/>
                <a:cs typeface="Arial"/>
              </a:rPr>
              <a:t>campaign </a:t>
            </a:r>
            <a:r>
              <a:rPr sz="2000" dirty="0">
                <a:latin typeface="Arial"/>
                <a:cs typeface="Arial"/>
              </a:rPr>
              <a:t>gave</a:t>
            </a:r>
            <a:r>
              <a:rPr sz="2000" spc="20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rise </a:t>
            </a:r>
            <a:r>
              <a:rPr sz="2000" spc="-5" dirty="0">
                <a:latin typeface="Arial"/>
                <a:cs typeface="Arial"/>
              </a:rPr>
              <a:t>to the</a:t>
            </a:r>
            <a:endParaRPr sz="2000">
              <a:latin typeface="Arial"/>
              <a:cs typeface="Arial"/>
            </a:endParaRPr>
          </a:p>
          <a:p>
            <a:pPr marL="287020" algn="just">
              <a:lnSpc>
                <a:spcPct val="100000"/>
              </a:lnSpc>
            </a:pPr>
            <a:r>
              <a:rPr sz="2000" spc="-5" dirty="0">
                <a:latin typeface="Arial"/>
                <a:cs typeface="Arial"/>
              </a:rPr>
              <a:t>“human relations” </a:t>
            </a:r>
            <a:r>
              <a:rPr sz="2000" dirty="0">
                <a:latin typeface="Arial"/>
                <a:cs typeface="Arial"/>
              </a:rPr>
              <a:t>movement advocating more humane working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conditions</a:t>
            </a:r>
            <a:endParaRPr sz="20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human relations </a:t>
            </a:r>
            <a:r>
              <a:rPr sz="2000" dirty="0">
                <a:latin typeface="Arial"/>
                <a:cs typeface="Arial"/>
              </a:rPr>
              <a:t>movement </a:t>
            </a:r>
            <a:r>
              <a:rPr sz="2000" spc="-5" dirty="0">
                <a:latin typeface="Arial"/>
                <a:cs typeface="Arial"/>
              </a:rPr>
              <a:t>provided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more </a:t>
            </a:r>
            <a:r>
              <a:rPr sz="2000" dirty="0">
                <a:latin typeface="Arial"/>
                <a:cs typeface="Arial"/>
              </a:rPr>
              <a:t>complex &amp; realistic  understanding of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workers</a:t>
            </a:r>
            <a:endParaRPr sz="20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5" dirty="0">
                <a:latin typeface="Arial"/>
                <a:cs typeface="Arial"/>
              </a:rPr>
              <a:t>HR </a:t>
            </a:r>
            <a:r>
              <a:rPr sz="2000" dirty="0">
                <a:latin typeface="Arial"/>
                <a:cs typeface="Arial"/>
              </a:rPr>
              <a:t>movement highlighted the importance of human behavior on the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job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2" y="330202"/>
            <a:ext cx="7463791" cy="36958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635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objective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course is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acquaint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students with Human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Resources </a:t>
            </a:r>
            <a:r>
              <a:rPr sz="2400" dirty="0">
                <a:latin typeface="Arial"/>
                <a:cs typeface="Arial"/>
              </a:rPr>
              <a:t>Management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to develop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them the  </a:t>
            </a:r>
            <a:r>
              <a:rPr sz="2400" spc="-5" dirty="0">
                <a:latin typeface="Arial"/>
                <a:cs typeface="Arial"/>
              </a:rPr>
              <a:t>ability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acquaint </a:t>
            </a:r>
            <a:r>
              <a:rPr sz="2400" dirty="0">
                <a:latin typeface="Arial"/>
                <a:cs typeface="Arial"/>
              </a:rPr>
              <a:t>them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corporate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world.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6385" marR="635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main purpose is </a:t>
            </a:r>
            <a:r>
              <a:rPr sz="2400" dirty="0">
                <a:latin typeface="Arial"/>
                <a:cs typeface="Arial"/>
              </a:rPr>
              <a:t>to assist the </a:t>
            </a:r>
            <a:r>
              <a:rPr sz="2400" spc="-5" dirty="0">
                <a:latin typeface="Arial"/>
                <a:cs typeface="Arial"/>
              </a:rPr>
              <a:t>students </a:t>
            </a:r>
            <a:r>
              <a:rPr sz="2400" spc="-10" dirty="0">
                <a:latin typeface="Arial"/>
                <a:cs typeface="Arial"/>
              </a:rPr>
              <a:t>in  </a:t>
            </a:r>
            <a:r>
              <a:rPr sz="2400" dirty="0">
                <a:latin typeface="Arial"/>
                <a:cs typeface="Arial"/>
              </a:rPr>
              <a:t>developing </a:t>
            </a:r>
            <a:r>
              <a:rPr sz="2400" spc="-5" dirty="0">
                <a:latin typeface="Arial"/>
                <a:cs typeface="Arial"/>
              </a:rPr>
              <a:t>skills </a:t>
            </a:r>
            <a:r>
              <a:rPr sz="2400" dirty="0">
                <a:latin typeface="Arial"/>
                <a:cs typeface="Arial"/>
              </a:rPr>
              <a:t>– soft </a:t>
            </a:r>
            <a:r>
              <a:rPr sz="2400" spc="-5" dirty="0">
                <a:latin typeface="Arial"/>
                <a:cs typeface="Arial"/>
              </a:rPr>
              <a:t>and hard, and decision  making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organizations.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25400"/>
            <a:ext cx="8987791" cy="50879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Establishment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20" dirty="0">
                <a:latin typeface="Arial"/>
                <a:cs typeface="Arial"/>
              </a:rPr>
              <a:t>Training </a:t>
            </a:r>
            <a:r>
              <a:rPr sz="2400" b="1" spc="-5" dirty="0">
                <a:latin typeface="Arial"/>
                <a:cs typeface="Arial"/>
              </a:rPr>
              <a:t>Profession</a:t>
            </a:r>
            <a:r>
              <a:rPr sz="2400" b="1" spc="-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With the </a:t>
            </a:r>
            <a:r>
              <a:rPr sz="2000" spc="-5" dirty="0">
                <a:latin typeface="Arial"/>
                <a:cs typeface="Arial"/>
              </a:rPr>
              <a:t>outbreak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World </a:t>
            </a:r>
            <a:r>
              <a:rPr sz="2000" spc="-25" dirty="0">
                <a:latin typeface="Arial"/>
                <a:cs typeface="Arial"/>
              </a:rPr>
              <a:t>War </a:t>
            </a:r>
            <a:r>
              <a:rPr sz="2000" spc="-10" dirty="0">
                <a:latin typeface="Arial"/>
                <a:cs typeface="Arial"/>
              </a:rPr>
              <a:t>II,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industrial sector </a:t>
            </a:r>
            <a:r>
              <a:rPr sz="2000" dirty="0">
                <a:latin typeface="Arial"/>
                <a:cs typeface="Arial"/>
              </a:rPr>
              <a:t>was </a:t>
            </a:r>
            <a:r>
              <a:rPr sz="2000" spc="-5" dirty="0">
                <a:latin typeface="Arial"/>
                <a:cs typeface="Arial"/>
              </a:rPr>
              <a:t>once again </a:t>
            </a:r>
            <a:r>
              <a:rPr sz="2000" dirty="0">
                <a:latin typeface="Arial"/>
                <a:cs typeface="Arial"/>
              </a:rPr>
              <a:t>asked 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retool its factories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support the was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efforts</a:t>
            </a:r>
            <a:endParaRPr sz="20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spc="-10" dirty="0">
                <a:latin typeface="Arial"/>
                <a:cs typeface="Arial"/>
              </a:rPr>
              <a:t>World </a:t>
            </a:r>
            <a:r>
              <a:rPr sz="2000" spc="-25" dirty="0">
                <a:latin typeface="Arial"/>
                <a:cs typeface="Arial"/>
              </a:rPr>
              <a:t>War </a:t>
            </a:r>
            <a:r>
              <a:rPr sz="2000" spc="-5" dirty="0">
                <a:latin typeface="Arial"/>
                <a:cs typeface="Arial"/>
              </a:rPr>
              <a:t>I,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initiative </a:t>
            </a:r>
            <a:r>
              <a:rPr sz="2000" dirty="0">
                <a:latin typeface="Arial"/>
                <a:cs typeface="Arial"/>
              </a:rPr>
              <a:t>led </a:t>
            </a:r>
            <a:r>
              <a:rPr sz="2000" spc="-5" dirty="0">
                <a:latin typeface="Arial"/>
                <a:cs typeface="Arial"/>
              </a:rPr>
              <a:t>to the establishment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10" dirty="0">
                <a:latin typeface="Arial"/>
                <a:cs typeface="Arial"/>
              </a:rPr>
              <a:t>new </a:t>
            </a:r>
            <a:r>
              <a:rPr sz="2000" spc="-5" dirty="0">
                <a:latin typeface="Arial"/>
                <a:cs typeface="Arial"/>
              </a:rPr>
              <a:t>training  </a:t>
            </a:r>
            <a:r>
              <a:rPr sz="2000" dirty="0">
                <a:latin typeface="Arial"/>
                <a:cs typeface="Arial"/>
              </a:rPr>
              <a:t>program, with larger organizations &amp;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unions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federal government established </a:t>
            </a:r>
            <a:r>
              <a:rPr sz="2000" spc="-10" dirty="0">
                <a:latin typeface="Arial"/>
                <a:cs typeface="Arial"/>
              </a:rPr>
              <a:t>”Training </a:t>
            </a:r>
            <a:r>
              <a:rPr sz="2000" dirty="0">
                <a:latin typeface="Arial"/>
                <a:cs typeface="Arial"/>
              </a:rPr>
              <a:t>with </a:t>
            </a:r>
            <a:r>
              <a:rPr sz="2000" spc="-5" dirty="0">
                <a:latin typeface="Arial"/>
                <a:cs typeface="Arial"/>
              </a:rPr>
              <a:t>Industry” </a:t>
            </a:r>
            <a:r>
              <a:rPr sz="2000" dirty="0">
                <a:latin typeface="Arial"/>
                <a:cs typeface="Arial"/>
              </a:rPr>
              <a:t>(TWI) </a:t>
            </a:r>
            <a:r>
              <a:rPr sz="2000" spc="-5" dirty="0">
                <a:latin typeface="Arial"/>
                <a:cs typeface="Arial"/>
              </a:rPr>
              <a:t>services</a:t>
            </a:r>
            <a:r>
              <a:rPr sz="2000" spc="8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</a:t>
            </a:r>
            <a:endParaRPr sz="20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coordinate training programs across defense – related</a:t>
            </a:r>
            <a:r>
              <a:rPr sz="2000" spc="-20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industries</a:t>
            </a:r>
            <a:endParaRPr sz="20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By </a:t>
            </a:r>
            <a:r>
              <a:rPr sz="2000" dirty="0">
                <a:latin typeface="Arial"/>
                <a:cs typeface="Arial"/>
              </a:rPr>
              <a:t>the end of the </a:t>
            </a:r>
            <a:r>
              <a:rPr sz="2000" spc="-30" dirty="0">
                <a:latin typeface="Arial"/>
                <a:cs typeface="Arial"/>
              </a:rPr>
              <a:t>war, </a:t>
            </a:r>
            <a:r>
              <a:rPr sz="2000" spc="-5" dirty="0">
                <a:latin typeface="Arial"/>
                <a:cs typeface="Arial"/>
              </a:rPr>
              <a:t>TWI </a:t>
            </a:r>
            <a:r>
              <a:rPr sz="2000" dirty="0">
                <a:latin typeface="Arial"/>
                <a:cs typeface="Arial"/>
              </a:rPr>
              <a:t>had </a:t>
            </a:r>
            <a:r>
              <a:rPr sz="2000" spc="-5" dirty="0">
                <a:latin typeface="Arial"/>
                <a:cs typeface="Arial"/>
              </a:rPr>
              <a:t>trained </a:t>
            </a:r>
            <a:r>
              <a:rPr sz="2000" dirty="0">
                <a:latin typeface="Arial"/>
                <a:cs typeface="Arial"/>
              </a:rPr>
              <a:t>over </a:t>
            </a:r>
            <a:r>
              <a:rPr sz="2000" spc="-5" dirty="0">
                <a:latin typeface="Arial"/>
                <a:cs typeface="Arial"/>
              </a:rPr>
              <a:t>23,000 instructors </a:t>
            </a:r>
            <a:r>
              <a:rPr sz="2000" dirty="0">
                <a:latin typeface="Arial"/>
                <a:cs typeface="Arial"/>
              </a:rPr>
              <a:t>awarding </a:t>
            </a:r>
            <a:r>
              <a:rPr sz="2000" spc="-5" dirty="0">
                <a:latin typeface="Arial"/>
                <a:cs typeface="Arial"/>
              </a:rPr>
              <a:t>over  </a:t>
            </a:r>
            <a:r>
              <a:rPr sz="2000" dirty="0">
                <a:latin typeface="Arial"/>
                <a:cs typeface="Arial"/>
              </a:rPr>
              <a:t>2 million certificated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supervisors, unions,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services</a:t>
            </a:r>
            <a:endParaRPr sz="20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Many </a:t>
            </a:r>
            <a:r>
              <a:rPr sz="2000" spc="-5" dirty="0">
                <a:latin typeface="Arial"/>
                <a:cs typeface="Arial"/>
              </a:rPr>
              <a:t>defense </a:t>
            </a:r>
            <a:r>
              <a:rPr sz="2000" dirty="0">
                <a:latin typeface="Arial"/>
                <a:cs typeface="Arial"/>
              </a:rPr>
              <a:t>related companies </a:t>
            </a:r>
            <a:r>
              <a:rPr sz="2000" spc="-5" dirty="0">
                <a:latin typeface="Arial"/>
                <a:cs typeface="Arial"/>
              </a:rPr>
              <a:t>established their </a:t>
            </a:r>
            <a:r>
              <a:rPr sz="2000" dirty="0">
                <a:latin typeface="Arial"/>
                <a:cs typeface="Arial"/>
              </a:rPr>
              <a:t>own </a:t>
            </a:r>
            <a:r>
              <a:rPr sz="2000" spc="-5" dirty="0">
                <a:latin typeface="Arial"/>
                <a:cs typeface="Arial"/>
              </a:rPr>
              <a:t>training departments  </a:t>
            </a:r>
            <a:r>
              <a:rPr sz="2000" dirty="0">
                <a:latin typeface="Arial"/>
                <a:cs typeface="Arial"/>
              </a:rPr>
              <a:t>with instructors trained by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TWI</a:t>
            </a:r>
            <a:endParaRPr sz="20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1942, the American </a:t>
            </a:r>
            <a:r>
              <a:rPr sz="2000" spc="-5" dirty="0">
                <a:latin typeface="Arial"/>
                <a:cs typeface="Arial"/>
              </a:rPr>
              <a:t>Society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15" dirty="0">
                <a:latin typeface="Arial"/>
                <a:cs typeface="Arial"/>
              </a:rPr>
              <a:t>Training </a:t>
            </a:r>
            <a:r>
              <a:rPr sz="2000" spc="-5" dirty="0">
                <a:latin typeface="Arial"/>
                <a:cs typeface="Arial"/>
              </a:rPr>
              <a:t>Directors </a:t>
            </a:r>
            <a:r>
              <a:rPr sz="2000" dirty="0">
                <a:latin typeface="Arial"/>
                <a:cs typeface="Arial"/>
              </a:rPr>
              <a:t>(ASTD) was </a:t>
            </a:r>
            <a:r>
              <a:rPr sz="2000" spc="-5" dirty="0">
                <a:latin typeface="Arial"/>
                <a:cs typeface="Arial"/>
              </a:rPr>
              <a:t>established  </a:t>
            </a:r>
            <a:r>
              <a:rPr sz="2000" dirty="0">
                <a:latin typeface="Arial"/>
                <a:cs typeface="Arial"/>
              </a:rPr>
              <a:t>&amp; formed some standards within this emerging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profession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401"/>
            <a:ext cx="8989060" cy="5706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Emergence </a:t>
            </a:r>
            <a:r>
              <a:rPr sz="2400" b="1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HRD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Arial"/>
              <a:cs typeface="Arial"/>
            </a:endParaRPr>
          </a:p>
          <a:p>
            <a:pPr marL="287020" marR="635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During </a:t>
            </a:r>
            <a:r>
              <a:rPr sz="2000" spc="-220" dirty="0">
                <a:latin typeface="Arial"/>
                <a:cs typeface="Arial"/>
              </a:rPr>
              <a:t>1960‟s </a:t>
            </a:r>
            <a:r>
              <a:rPr sz="2000" dirty="0">
                <a:latin typeface="Arial"/>
                <a:cs typeface="Arial"/>
              </a:rPr>
              <a:t>&amp; </a:t>
            </a:r>
            <a:r>
              <a:rPr sz="2000" spc="-290" dirty="0">
                <a:latin typeface="Arial"/>
                <a:cs typeface="Arial"/>
              </a:rPr>
              <a:t>70‟s, </a:t>
            </a:r>
            <a:r>
              <a:rPr sz="2000" spc="-5" dirty="0">
                <a:latin typeface="Arial"/>
                <a:cs typeface="Arial"/>
              </a:rPr>
              <a:t>professional trainers </a:t>
            </a:r>
            <a:r>
              <a:rPr sz="2000" dirty="0">
                <a:latin typeface="Arial"/>
                <a:cs typeface="Arial"/>
              </a:rPr>
              <a:t>realized that </a:t>
            </a:r>
            <a:r>
              <a:rPr sz="2000" spc="-5" dirty="0">
                <a:latin typeface="Arial"/>
                <a:cs typeface="Arial"/>
              </a:rPr>
              <a:t>their role </a:t>
            </a:r>
            <a:r>
              <a:rPr sz="2000" spc="-55" dirty="0">
                <a:latin typeface="Arial"/>
                <a:cs typeface="Arial"/>
              </a:rPr>
              <a:t>extended  </a:t>
            </a:r>
            <a:r>
              <a:rPr sz="2000" dirty="0">
                <a:latin typeface="Arial"/>
                <a:cs typeface="Arial"/>
              </a:rPr>
              <a:t>beyond the classroom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training</a:t>
            </a:r>
            <a:endParaRPr sz="2000">
              <a:latin typeface="Arial"/>
              <a:cs typeface="Arial"/>
            </a:endParaRPr>
          </a:p>
          <a:p>
            <a:pPr marL="287020" marR="635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  <a:tab pos="853440" algn="l"/>
                <a:tab pos="1602105" algn="l"/>
                <a:tab pos="2616835" algn="l"/>
                <a:tab pos="3845560" algn="l"/>
                <a:tab pos="5330190" algn="l"/>
                <a:tab pos="8042275" algn="l"/>
              </a:tabLst>
            </a:pPr>
            <a:r>
              <a:rPr sz="2000" dirty="0">
                <a:latin typeface="Arial"/>
                <a:cs typeface="Arial"/>
              </a:rPr>
              <a:t>The	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ove	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wa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ds	e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pl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yee	invol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ement	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n 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ny 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</a:t>
            </a:r>
            <a:r>
              <a:rPr sz="2000" spc="-10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ani</a:t>
            </a:r>
            <a:r>
              <a:rPr sz="2000" spc="5" dirty="0">
                <a:latin typeface="Arial"/>
                <a:cs typeface="Arial"/>
              </a:rPr>
              <a:t>z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tions	</a:t>
            </a:r>
            <a:r>
              <a:rPr sz="2000" spc="-10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equ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red  trainers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coach &amp; counsel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employees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</a:t>
            </a:r>
            <a:r>
              <a:rPr sz="2000" spc="2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&amp;</a:t>
            </a:r>
            <a:r>
              <a:rPr sz="2000" spc="2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therefore</a:t>
            </a:r>
            <a:r>
              <a:rPr sz="2000" spc="2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expanded</a:t>
            </a:r>
            <a:r>
              <a:rPr sz="2000" spc="2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2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interpersonal</a:t>
            </a:r>
            <a:r>
              <a:rPr sz="2000" spc="2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skills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such</a:t>
            </a:r>
            <a:r>
              <a:rPr sz="2000" spc="25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as</a:t>
            </a:r>
            <a:r>
              <a:rPr sz="2000" spc="2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coaching,</a:t>
            </a:r>
            <a:endParaRPr sz="20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group process facilitation &amp; problem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solving</a:t>
            </a:r>
            <a:endParaRPr sz="2000">
              <a:latin typeface="Arial"/>
              <a:cs typeface="Arial"/>
            </a:endParaRPr>
          </a:p>
          <a:p>
            <a:pPr marL="287020" marR="952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This additional emphasis on employee development inspired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ASTD </a:t>
            </a:r>
            <a:r>
              <a:rPr sz="2000" spc="-10" dirty="0">
                <a:latin typeface="Arial"/>
                <a:cs typeface="Arial"/>
              </a:rPr>
              <a:t>to  </a:t>
            </a:r>
            <a:r>
              <a:rPr sz="2000" dirty="0">
                <a:latin typeface="Arial"/>
                <a:cs typeface="Arial"/>
              </a:rPr>
              <a:t>rename itself as the American Society for </a:t>
            </a:r>
            <a:r>
              <a:rPr sz="2000" spc="-10" dirty="0">
                <a:latin typeface="Arial"/>
                <a:cs typeface="Arial"/>
              </a:rPr>
              <a:t>Training </a:t>
            </a:r>
            <a:r>
              <a:rPr sz="2000" dirty="0">
                <a:latin typeface="Arial"/>
                <a:cs typeface="Arial"/>
              </a:rPr>
              <a:t>and</a:t>
            </a:r>
            <a:r>
              <a:rPr sz="2000" spc="-3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development.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spc="-220" dirty="0">
                <a:latin typeface="Arial"/>
                <a:cs typeface="Arial"/>
              </a:rPr>
              <a:t>1980‟s </a:t>
            </a:r>
            <a:r>
              <a:rPr sz="2000" dirty="0">
                <a:latin typeface="Arial"/>
                <a:cs typeface="Arial"/>
              </a:rPr>
              <a:t>saw greater changes </a:t>
            </a:r>
            <a:r>
              <a:rPr sz="2000" spc="-5" dirty="0">
                <a:latin typeface="Arial"/>
                <a:cs typeface="Arial"/>
              </a:rPr>
              <a:t>affecting </a:t>
            </a:r>
            <a:r>
              <a:rPr sz="2000" dirty="0">
                <a:latin typeface="Arial"/>
                <a:cs typeface="Arial"/>
              </a:rPr>
              <a:t>the t &amp;</a:t>
            </a:r>
            <a:r>
              <a:rPr sz="2000" spc="-2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endParaRPr sz="2000">
              <a:latin typeface="Arial"/>
              <a:cs typeface="Arial"/>
            </a:endParaRPr>
          </a:p>
          <a:p>
            <a:pPr marL="287020" marR="635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At </a:t>
            </a:r>
            <a:r>
              <a:rPr sz="2000" dirty="0">
                <a:latin typeface="Arial"/>
                <a:cs typeface="Arial"/>
              </a:rPr>
              <a:t>ASTD national </a:t>
            </a:r>
            <a:r>
              <a:rPr sz="2000" spc="-5" dirty="0">
                <a:latin typeface="Arial"/>
                <a:cs typeface="Arial"/>
              </a:rPr>
              <a:t>conferences, in </a:t>
            </a:r>
            <a:r>
              <a:rPr sz="2000" dirty="0">
                <a:latin typeface="Arial"/>
                <a:cs typeface="Arial"/>
              </a:rPr>
              <a:t>late </a:t>
            </a:r>
            <a:r>
              <a:rPr sz="2000" spc="-325" dirty="0">
                <a:latin typeface="Arial"/>
                <a:cs typeface="Arial"/>
              </a:rPr>
              <a:t>70‟s </a:t>
            </a:r>
            <a:r>
              <a:rPr sz="2000" spc="-5" dirty="0">
                <a:latin typeface="Arial"/>
                <a:cs typeface="Arial"/>
              </a:rPr>
              <a:t>early </a:t>
            </a:r>
            <a:r>
              <a:rPr sz="2000" spc="-290" dirty="0">
                <a:latin typeface="Arial"/>
                <a:cs typeface="Arial"/>
              </a:rPr>
              <a:t>80‟s, </a:t>
            </a:r>
            <a:r>
              <a:rPr sz="2000" spc="-5" dirty="0">
                <a:latin typeface="Arial"/>
                <a:cs typeface="Arial"/>
              </a:rPr>
              <a:t>discussions </a:t>
            </a:r>
            <a:r>
              <a:rPr sz="2000" spc="-55" dirty="0">
                <a:latin typeface="Arial"/>
                <a:cs typeface="Arial"/>
              </a:rPr>
              <a:t>centered  </a:t>
            </a:r>
            <a:r>
              <a:rPr sz="2000" dirty="0">
                <a:latin typeface="Arial"/>
                <a:cs typeface="Arial"/>
              </a:rPr>
              <a:t>on rapidly expanding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profession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Influential books helped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clarify &amp; define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HRD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6385" algn="l"/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Since</a:t>
            </a:r>
            <a:r>
              <a:rPr sz="2000" spc="120" dirty="0">
                <a:latin typeface="Arial"/>
                <a:cs typeface="Arial"/>
              </a:rPr>
              <a:t> </a:t>
            </a:r>
            <a:r>
              <a:rPr sz="2000" spc="-325" dirty="0">
                <a:latin typeface="Arial"/>
                <a:cs typeface="Arial"/>
              </a:rPr>
              <a:t>90‟s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efforts</a:t>
            </a:r>
            <a:r>
              <a:rPr sz="2000" spc="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are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made</a:t>
            </a:r>
            <a:r>
              <a:rPr sz="2000" spc="1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strengthen</a:t>
            </a:r>
            <a:r>
              <a:rPr sz="2000" spc="1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the</a:t>
            </a:r>
            <a:r>
              <a:rPr sz="2000" spc="1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strategic</a:t>
            </a:r>
            <a:r>
              <a:rPr sz="2000" spc="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role</a:t>
            </a:r>
            <a:r>
              <a:rPr sz="2000" spc="1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of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HRD,</a:t>
            </a:r>
            <a:r>
              <a:rPr sz="2000" spc="114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i.e.</a:t>
            </a:r>
            <a:r>
              <a:rPr sz="2000" spc="100" dirty="0">
                <a:latin typeface="Arial"/>
                <a:cs typeface="Arial"/>
              </a:rPr>
              <a:t> </a:t>
            </a:r>
            <a:r>
              <a:rPr sz="2000" spc="-50" dirty="0">
                <a:latin typeface="Arial"/>
                <a:cs typeface="Arial"/>
              </a:rPr>
              <a:t>how</a:t>
            </a:r>
            <a:endParaRPr sz="20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000" dirty="0">
                <a:latin typeface="Arial"/>
                <a:cs typeface="Arial"/>
              </a:rPr>
              <a:t>HRD links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&amp; supports the goals &amp; objectives of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organization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83311"/>
            <a:ext cx="2183131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HRD &amp;</a:t>
            </a:r>
            <a:r>
              <a:rPr sz="3000" spc="-125" dirty="0"/>
              <a:t> </a:t>
            </a:r>
            <a:r>
              <a:rPr sz="3000" dirty="0"/>
              <a:t>HRM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8741" y="1001014"/>
            <a:ext cx="8987155" cy="52988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635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some organization training is a stand </a:t>
            </a:r>
            <a:r>
              <a:rPr sz="2400" dirty="0">
                <a:latin typeface="Arial"/>
                <a:cs typeface="Arial"/>
              </a:rPr>
              <a:t>– alone </a:t>
            </a:r>
            <a:r>
              <a:rPr sz="2400" spc="-5" dirty="0">
                <a:latin typeface="Arial"/>
                <a:cs typeface="Arial"/>
              </a:rPr>
              <a:t>function </a:t>
            </a:r>
            <a:r>
              <a:rPr sz="2400" spc="5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department</a:t>
            </a:r>
            <a:endParaRPr sz="24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However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organizations </a:t>
            </a:r>
            <a:r>
              <a:rPr sz="2400" spc="-15" dirty="0">
                <a:latin typeface="Arial"/>
                <a:cs typeface="Arial"/>
              </a:rPr>
              <a:t>Training </a:t>
            </a:r>
            <a:r>
              <a:rPr sz="2400" spc="-5" dirty="0">
                <a:latin typeface="Arial"/>
                <a:cs typeface="Arial"/>
              </a:rPr>
              <a:t>or HRD is a part of  larger </a:t>
            </a:r>
            <a:r>
              <a:rPr sz="2400" spc="-10" dirty="0">
                <a:latin typeface="Arial"/>
                <a:cs typeface="Arial"/>
              </a:rPr>
              <a:t>HRM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department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"/>
            </a:pPr>
            <a:endParaRPr sz="355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</a:pPr>
            <a:r>
              <a:rPr sz="2400" b="1" spc="-5" dirty="0">
                <a:latin typeface="Arial"/>
                <a:cs typeface="Arial"/>
              </a:rPr>
              <a:t>Primary Functions of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HRM</a:t>
            </a:r>
            <a:endParaRPr sz="24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HR </a:t>
            </a:r>
            <a:r>
              <a:rPr sz="2400" b="1" spc="-5" dirty="0">
                <a:latin typeface="Arial"/>
                <a:cs typeface="Arial"/>
              </a:rPr>
              <a:t>Planning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predicting changes in </a:t>
            </a:r>
            <a:r>
              <a:rPr sz="2400" dirty="0">
                <a:latin typeface="Arial"/>
                <a:cs typeface="Arial"/>
              </a:rPr>
              <a:t>management </a:t>
            </a:r>
            <a:r>
              <a:rPr sz="2400" spc="-5" dirty="0">
                <a:latin typeface="Arial"/>
                <a:cs typeface="Arial"/>
              </a:rPr>
              <a:t>strategies </a:t>
            </a:r>
            <a:r>
              <a:rPr sz="2400" dirty="0">
                <a:latin typeface="Arial"/>
                <a:cs typeface="Arial"/>
              </a:rPr>
              <a:t>&amp;  </a:t>
            </a:r>
            <a:r>
              <a:rPr sz="2400" spc="-5" dirty="0">
                <a:latin typeface="Arial"/>
                <a:cs typeface="Arial"/>
              </a:rPr>
              <a:t>future HR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Needs</a:t>
            </a:r>
            <a:endParaRPr sz="24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Equal Employment &amp; Opportunities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dirty="0">
                <a:latin typeface="Arial"/>
                <a:cs typeface="Arial"/>
              </a:rPr>
              <a:t>to satisfy </a:t>
            </a:r>
            <a:r>
              <a:rPr sz="2400" spc="-5" dirty="0">
                <a:latin typeface="Arial"/>
                <a:cs typeface="Arial"/>
              </a:rPr>
              <a:t>both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legal 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moral </a:t>
            </a:r>
            <a:r>
              <a:rPr sz="2400" dirty="0">
                <a:latin typeface="Arial"/>
                <a:cs typeface="Arial"/>
              </a:rPr>
              <a:t>responsibilities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organization </a:t>
            </a:r>
            <a:r>
              <a:rPr sz="2400" dirty="0">
                <a:latin typeface="Arial"/>
                <a:cs typeface="Arial"/>
              </a:rPr>
              <a:t>through </a:t>
            </a:r>
            <a:r>
              <a:rPr sz="2400" spc="-5" dirty="0">
                <a:latin typeface="Arial"/>
                <a:cs typeface="Arial"/>
              </a:rPr>
              <a:t>the  prevention of discriminatory policies, procedures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1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practices</a:t>
            </a:r>
            <a:endParaRPr sz="24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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Staffing – </a:t>
            </a:r>
            <a:r>
              <a:rPr sz="2400" spc="-5" dirty="0">
                <a:latin typeface="Arial"/>
                <a:cs typeface="Arial"/>
              </a:rPr>
              <a:t>activities </a:t>
            </a:r>
            <a:r>
              <a:rPr sz="2400" dirty="0">
                <a:latin typeface="Arial"/>
                <a:cs typeface="Arial"/>
              </a:rPr>
              <a:t>designed </a:t>
            </a:r>
            <a:r>
              <a:rPr sz="2400" spc="-5" dirty="0">
                <a:latin typeface="Arial"/>
                <a:cs typeface="Arial"/>
              </a:rPr>
              <a:t>for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timely identification of  potential applicants for current &amp; future</a:t>
            </a:r>
            <a:r>
              <a:rPr sz="2400" spc="4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openings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23877"/>
            <a:ext cx="2733675" cy="366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  <a:tab pos="2508885" algn="l"/>
              </a:tabLst>
            </a:pPr>
            <a:r>
              <a:rPr sz="2300" b="1" dirty="0">
                <a:latin typeface="Arial"/>
                <a:cs typeface="Arial"/>
              </a:rPr>
              <a:t>Com</a:t>
            </a:r>
            <a:r>
              <a:rPr sz="2300" b="1" spc="-15" dirty="0">
                <a:latin typeface="Arial"/>
                <a:cs typeface="Arial"/>
              </a:rPr>
              <a:t>p</a:t>
            </a:r>
            <a:r>
              <a:rPr sz="2300" b="1" dirty="0">
                <a:latin typeface="Arial"/>
                <a:cs typeface="Arial"/>
              </a:rPr>
              <a:t>e</a:t>
            </a:r>
            <a:r>
              <a:rPr sz="2300" b="1" spc="-15" dirty="0">
                <a:latin typeface="Arial"/>
                <a:cs typeface="Arial"/>
              </a:rPr>
              <a:t>n</a:t>
            </a:r>
            <a:r>
              <a:rPr sz="2300" b="1" spc="-10" dirty="0">
                <a:latin typeface="Arial"/>
                <a:cs typeface="Arial"/>
              </a:rPr>
              <a:t>sa</a:t>
            </a:r>
            <a:r>
              <a:rPr sz="2300" b="1" dirty="0">
                <a:latin typeface="Arial"/>
                <a:cs typeface="Arial"/>
              </a:rPr>
              <a:t>ti</a:t>
            </a:r>
            <a:r>
              <a:rPr sz="2300" b="1" spc="-10" dirty="0">
                <a:latin typeface="Arial"/>
                <a:cs typeface="Arial"/>
              </a:rPr>
              <a:t>o</a:t>
            </a:r>
            <a:r>
              <a:rPr sz="2300" b="1" dirty="0">
                <a:latin typeface="Arial"/>
                <a:cs typeface="Arial"/>
              </a:rPr>
              <a:t>n	&amp;</a:t>
            </a:r>
            <a:endParaRPr sz="23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82213" y="23875"/>
            <a:ext cx="6084571" cy="366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60170" algn="l"/>
                <a:tab pos="1719580" algn="l"/>
                <a:tab pos="3601720" algn="l"/>
                <a:tab pos="4138295" algn="l"/>
                <a:tab pos="5876290" algn="l"/>
              </a:tabLst>
            </a:pPr>
            <a:r>
              <a:rPr sz="2300" b="1" dirty="0">
                <a:latin typeface="Arial"/>
                <a:cs typeface="Arial"/>
              </a:rPr>
              <a:t>Be</a:t>
            </a:r>
            <a:r>
              <a:rPr sz="2300" b="1" spc="-10" dirty="0">
                <a:latin typeface="Arial"/>
                <a:cs typeface="Arial"/>
              </a:rPr>
              <a:t>ne</a:t>
            </a:r>
            <a:r>
              <a:rPr sz="2300" b="1" dirty="0">
                <a:latin typeface="Arial"/>
                <a:cs typeface="Arial"/>
              </a:rPr>
              <a:t>fi</a:t>
            </a:r>
            <a:r>
              <a:rPr sz="2300" b="1" spc="-20" dirty="0">
                <a:latin typeface="Arial"/>
                <a:cs typeface="Arial"/>
              </a:rPr>
              <a:t>t</a:t>
            </a:r>
            <a:r>
              <a:rPr sz="2300" b="1" dirty="0">
                <a:latin typeface="Arial"/>
                <a:cs typeface="Arial"/>
              </a:rPr>
              <a:t>s	–	</a:t>
            </a:r>
            <a:r>
              <a:rPr sz="2300" spc="-15" dirty="0">
                <a:latin typeface="Arial"/>
                <a:cs typeface="Arial"/>
              </a:rPr>
              <a:t>r</a:t>
            </a:r>
            <a:r>
              <a:rPr sz="2300" dirty="0">
                <a:latin typeface="Arial"/>
                <a:cs typeface="Arial"/>
              </a:rPr>
              <a:t>e</a:t>
            </a:r>
            <a:r>
              <a:rPr sz="2300" spc="-10" dirty="0">
                <a:latin typeface="Arial"/>
                <a:cs typeface="Arial"/>
              </a:rPr>
              <a:t>s</a:t>
            </a:r>
            <a:r>
              <a:rPr sz="2300" dirty="0">
                <a:latin typeface="Arial"/>
                <a:cs typeface="Arial"/>
              </a:rPr>
              <a:t>pon</a:t>
            </a:r>
            <a:r>
              <a:rPr sz="2300" spc="-20" dirty="0">
                <a:latin typeface="Arial"/>
                <a:cs typeface="Arial"/>
              </a:rPr>
              <a:t>s</a:t>
            </a:r>
            <a:r>
              <a:rPr sz="2300" dirty="0">
                <a:latin typeface="Arial"/>
                <a:cs typeface="Arial"/>
              </a:rPr>
              <a:t>ibil</a:t>
            </a:r>
            <a:r>
              <a:rPr sz="2300" spc="5" dirty="0">
                <a:latin typeface="Arial"/>
                <a:cs typeface="Arial"/>
              </a:rPr>
              <a:t>i</a:t>
            </a:r>
            <a:r>
              <a:rPr sz="2300" spc="-20" dirty="0">
                <a:latin typeface="Arial"/>
                <a:cs typeface="Arial"/>
              </a:rPr>
              <a:t>t</a:t>
            </a:r>
            <a:r>
              <a:rPr sz="2300" dirty="0">
                <a:latin typeface="Arial"/>
                <a:cs typeface="Arial"/>
              </a:rPr>
              <a:t>y	for	est</a:t>
            </a:r>
            <a:r>
              <a:rPr sz="2300" spc="-15" dirty="0">
                <a:latin typeface="Arial"/>
                <a:cs typeface="Arial"/>
              </a:rPr>
              <a:t>a</a:t>
            </a:r>
            <a:r>
              <a:rPr sz="2300" dirty="0">
                <a:latin typeface="Arial"/>
                <a:cs typeface="Arial"/>
              </a:rPr>
              <a:t>bl</a:t>
            </a:r>
            <a:r>
              <a:rPr sz="2300" spc="-10" dirty="0">
                <a:latin typeface="Arial"/>
                <a:cs typeface="Arial"/>
              </a:rPr>
              <a:t>i</a:t>
            </a:r>
            <a:r>
              <a:rPr sz="2300" dirty="0">
                <a:latin typeface="Arial"/>
                <a:cs typeface="Arial"/>
              </a:rPr>
              <a:t>s</a:t>
            </a:r>
            <a:r>
              <a:rPr sz="2300" spc="-10" dirty="0">
                <a:latin typeface="Arial"/>
                <a:cs typeface="Arial"/>
              </a:rPr>
              <a:t>h</a:t>
            </a:r>
            <a:r>
              <a:rPr sz="2300" dirty="0">
                <a:latin typeface="Arial"/>
                <a:cs typeface="Arial"/>
              </a:rPr>
              <a:t>ing	&amp;</a:t>
            </a:r>
            <a:endParaRPr sz="23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2" y="374397"/>
            <a:ext cx="8988425" cy="58689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715" algn="just">
              <a:lnSpc>
                <a:spcPct val="100000"/>
              </a:lnSpc>
              <a:spcBef>
                <a:spcPts val="105"/>
              </a:spcBef>
            </a:pPr>
            <a:r>
              <a:rPr sz="2300" spc="-5" dirty="0">
                <a:latin typeface="Arial"/>
                <a:cs typeface="Arial"/>
              </a:rPr>
              <a:t>maintaining </a:t>
            </a:r>
            <a:r>
              <a:rPr sz="2300" dirty="0">
                <a:latin typeface="Arial"/>
                <a:cs typeface="Arial"/>
              </a:rPr>
              <a:t>an </a:t>
            </a:r>
            <a:r>
              <a:rPr sz="2300" spc="-5" dirty="0">
                <a:latin typeface="Arial"/>
                <a:cs typeface="Arial"/>
              </a:rPr>
              <a:t>equitable internal wage structure, </a:t>
            </a:r>
            <a:r>
              <a:rPr sz="2300" dirty="0">
                <a:latin typeface="Arial"/>
                <a:cs typeface="Arial"/>
              </a:rPr>
              <a:t>a </a:t>
            </a:r>
            <a:r>
              <a:rPr sz="2300" spc="-5" dirty="0">
                <a:latin typeface="Arial"/>
                <a:cs typeface="Arial"/>
              </a:rPr>
              <a:t>competitive  benefit package, incentives tied to individuals, team or org.  </a:t>
            </a:r>
            <a:r>
              <a:rPr sz="2300" dirty="0">
                <a:latin typeface="Arial"/>
                <a:cs typeface="Arial"/>
              </a:rPr>
              <a:t>performance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4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spc="-5" dirty="0">
                <a:latin typeface="Arial"/>
                <a:cs typeface="Arial"/>
              </a:rPr>
              <a:t>Employee Relations </a:t>
            </a:r>
            <a:r>
              <a:rPr sz="2300" b="1" dirty="0">
                <a:latin typeface="Arial"/>
                <a:cs typeface="Arial"/>
              </a:rPr>
              <a:t>– </a:t>
            </a:r>
            <a:r>
              <a:rPr sz="2300" spc="-5" dirty="0">
                <a:latin typeface="Arial"/>
                <a:cs typeface="Arial"/>
              </a:rPr>
              <a:t>developing </a:t>
            </a:r>
            <a:r>
              <a:rPr sz="2300" dirty="0">
                <a:latin typeface="Arial"/>
                <a:cs typeface="Arial"/>
              </a:rPr>
              <a:t>a </a:t>
            </a:r>
            <a:r>
              <a:rPr sz="2300" spc="-5" dirty="0">
                <a:latin typeface="Arial"/>
                <a:cs typeface="Arial"/>
              </a:rPr>
              <a:t>communication system where  employees can address their problems </a:t>
            </a:r>
            <a:r>
              <a:rPr sz="2300" dirty="0">
                <a:latin typeface="Arial"/>
                <a:cs typeface="Arial"/>
              </a:rPr>
              <a:t>&amp; </a:t>
            </a:r>
            <a:r>
              <a:rPr sz="2300" spc="-5" dirty="0">
                <a:latin typeface="Arial"/>
                <a:cs typeface="Arial"/>
              </a:rPr>
              <a:t>grievances. Else </a:t>
            </a:r>
            <a:r>
              <a:rPr sz="2300" dirty="0">
                <a:latin typeface="Arial"/>
                <a:cs typeface="Arial"/>
              </a:rPr>
              <a:t>it </a:t>
            </a:r>
            <a:r>
              <a:rPr sz="2300" spc="-5" dirty="0">
                <a:latin typeface="Arial"/>
                <a:cs typeface="Arial"/>
              </a:rPr>
              <a:t>leads  to </a:t>
            </a:r>
            <a:r>
              <a:rPr sz="2300" dirty="0">
                <a:latin typeface="Arial"/>
                <a:cs typeface="Arial"/>
              </a:rPr>
              <a:t>labor union, contract negotiation &amp;</a:t>
            </a:r>
            <a:r>
              <a:rPr sz="2300" spc="-18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administration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spc="-5" dirty="0">
                <a:latin typeface="Arial"/>
                <a:cs typeface="Arial"/>
              </a:rPr>
              <a:t>Health, </a:t>
            </a:r>
            <a:r>
              <a:rPr sz="2300" b="1" dirty="0">
                <a:latin typeface="Arial"/>
                <a:cs typeface="Arial"/>
              </a:rPr>
              <a:t>Safety &amp; Security – </a:t>
            </a:r>
            <a:r>
              <a:rPr sz="2300" spc="-5" dirty="0">
                <a:latin typeface="Arial"/>
                <a:cs typeface="Arial"/>
              </a:rPr>
              <a:t>activities seek to promote </a:t>
            </a:r>
            <a:r>
              <a:rPr sz="2300" dirty="0">
                <a:latin typeface="Arial"/>
                <a:cs typeface="Arial"/>
              </a:rPr>
              <a:t>a </a:t>
            </a:r>
            <a:r>
              <a:rPr sz="2300" spc="-5" dirty="0">
                <a:latin typeface="Arial"/>
                <a:cs typeface="Arial"/>
              </a:rPr>
              <a:t>safe </a:t>
            </a:r>
            <a:r>
              <a:rPr sz="2300" dirty="0">
                <a:latin typeface="Arial"/>
                <a:cs typeface="Arial"/>
              </a:rPr>
              <a:t>&amp;  healthy </a:t>
            </a:r>
            <a:r>
              <a:rPr sz="2300" spc="-5" dirty="0">
                <a:latin typeface="Arial"/>
                <a:cs typeface="Arial"/>
              </a:rPr>
              <a:t>work environment. </a:t>
            </a:r>
            <a:r>
              <a:rPr sz="2300" dirty="0">
                <a:latin typeface="Arial"/>
                <a:cs typeface="Arial"/>
              </a:rPr>
              <a:t>This </a:t>
            </a:r>
            <a:r>
              <a:rPr sz="2300" spc="-10" dirty="0">
                <a:latin typeface="Arial"/>
                <a:cs typeface="Arial"/>
              </a:rPr>
              <a:t>can </a:t>
            </a:r>
            <a:r>
              <a:rPr sz="2300" spc="-5" dirty="0">
                <a:latin typeface="Arial"/>
                <a:cs typeface="Arial"/>
              </a:rPr>
              <a:t>include actions such </a:t>
            </a:r>
            <a:r>
              <a:rPr sz="2300" dirty="0">
                <a:latin typeface="Arial"/>
                <a:cs typeface="Arial"/>
              </a:rPr>
              <a:t>as </a:t>
            </a:r>
            <a:r>
              <a:rPr sz="2300" spc="-5" dirty="0">
                <a:latin typeface="Arial"/>
                <a:cs typeface="Arial"/>
              </a:rPr>
              <a:t>safety  training employees assistance programs, </a:t>
            </a:r>
            <a:r>
              <a:rPr sz="2300" dirty="0">
                <a:latin typeface="Arial"/>
                <a:cs typeface="Arial"/>
              </a:rPr>
              <a:t>&amp; </a:t>
            </a:r>
            <a:r>
              <a:rPr sz="2300" spc="-5" dirty="0">
                <a:latin typeface="Arial"/>
                <a:cs typeface="Arial"/>
              </a:rPr>
              <a:t>health </a:t>
            </a:r>
            <a:r>
              <a:rPr sz="2300" dirty="0">
                <a:latin typeface="Arial"/>
                <a:cs typeface="Arial"/>
              </a:rPr>
              <a:t>&amp; wellness  programs.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dirty="0">
                <a:latin typeface="Arial"/>
                <a:cs typeface="Arial"/>
              </a:rPr>
              <a:t>HRD</a:t>
            </a:r>
            <a:r>
              <a:rPr sz="2300" b="1" spc="19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–</a:t>
            </a:r>
            <a:r>
              <a:rPr sz="2300" b="1" spc="204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activities</a:t>
            </a:r>
            <a:r>
              <a:rPr sz="2300" spc="2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intended</a:t>
            </a:r>
            <a:r>
              <a:rPr sz="2300" spc="204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to</a:t>
            </a:r>
            <a:r>
              <a:rPr sz="2300" spc="19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ensure</a:t>
            </a:r>
            <a:r>
              <a:rPr sz="2300" spc="21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organizational</a:t>
            </a:r>
            <a:r>
              <a:rPr sz="2300" spc="19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members</a:t>
            </a:r>
            <a:r>
              <a:rPr sz="2300" spc="204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have</a:t>
            </a:r>
            <a:endParaRPr sz="2300">
              <a:latin typeface="Arial"/>
              <a:cs typeface="Arial"/>
            </a:endParaRPr>
          </a:p>
          <a:p>
            <a:pPr marL="287020" algn="just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the skills or competencies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meet current &amp; future job</a:t>
            </a:r>
            <a:r>
              <a:rPr sz="2300" spc="-229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demands.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1141" y="619710"/>
            <a:ext cx="33077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00"/>
                </a:solidFill>
                <a:latin typeface="Arial"/>
                <a:cs typeface="Arial"/>
              </a:rPr>
              <a:t>Secondary Functions</a:t>
            </a:r>
            <a:r>
              <a:rPr sz="2400" b="1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0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1140" y="1503934"/>
            <a:ext cx="8682991" cy="369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6985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Organizational </a:t>
            </a:r>
            <a:r>
              <a:rPr sz="2400" b="1" dirty="0">
                <a:latin typeface="Arial"/>
                <a:cs typeface="Arial"/>
              </a:rPr>
              <a:t>/ </a:t>
            </a:r>
            <a:r>
              <a:rPr sz="2400" b="1" spc="-5" dirty="0">
                <a:latin typeface="Arial"/>
                <a:cs typeface="Arial"/>
              </a:rPr>
              <a:t>Job Design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concerned with  </a:t>
            </a:r>
            <a:r>
              <a:rPr sz="2400" dirty="0">
                <a:latin typeface="Arial"/>
                <a:cs typeface="Arial"/>
              </a:rPr>
              <a:t>interdepartmental </a:t>
            </a:r>
            <a:r>
              <a:rPr sz="2400" spc="-5" dirty="0">
                <a:latin typeface="Arial"/>
                <a:cs typeface="Arial"/>
              </a:rPr>
              <a:t>relations </a:t>
            </a:r>
            <a:r>
              <a:rPr sz="2400" dirty="0">
                <a:latin typeface="Arial"/>
                <a:cs typeface="Arial"/>
              </a:rPr>
              <a:t>&amp; organizational &amp; definition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jobs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6385" marR="762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PMS – </a:t>
            </a:r>
            <a:r>
              <a:rPr sz="2400" spc="-5" dirty="0">
                <a:latin typeface="Arial"/>
                <a:cs typeface="Arial"/>
              </a:rPr>
              <a:t>Used </a:t>
            </a:r>
            <a:r>
              <a:rPr sz="2400" dirty="0">
                <a:latin typeface="Arial"/>
                <a:cs typeface="Arial"/>
              </a:rPr>
              <a:t>for establishing &amp; maintaining accountability  </a:t>
            </a:r>
            <a:r>
              <a:rPr sz="2400" spc="-5" dirty="0">
                <a:latin typeface="Arial"/>
                <a:cs typeface="Arial"/>
              </a:rPr>
              <a:t>throughout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Research </a:t>
            </a:r>
            <a:r>
              <a:rPr sz="2400" b="1" spc="-5" dirty="0">
                <a:latin typeface="Arial"/>
                <a:cs typeface="Arial"/>
              </a:rPr>
              <a:t>&amp; </a:t>
            </a:r>
            <a:r>
              <a:rPr sz="2400" b="1" dirty="0">
                <a:latin typeface="Arial"/>
                <a:cs typeface="Arial"/>
              </a:rPr>
              <a:t>Information </a:t>
            </a:r>
            <a:r>
              <a:rPr sz="2400" b="1" spc="-10" dirty="0">
                <a:latin typeface="Arial"/>
                <a:cs typeface="Arial"/>
              </a:rPr>
              <a:t>System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Necessary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make  enlightened HR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Decisions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0"/>
            <a:ext cx="8836660" cy="701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HRD Functions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"/>
            </a:pPr>
            <a:endParaRPr sz="3300">
              <a:latin typeface="Arial"/>
              <a:cs typeface="Arial"/>
            </a:endParaRPr>
          </a:p>
          <a:p>
            <a:pPr marL="287020" marR="6985" indent="-274320" algn="just">
              <a:lnSpc>
                <a:spcPts val="227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spc="-15" dirty="0">
                <a:latin typeface="Arial"/>
                <a:cs typeface="Arial"/>
              </a:rPr>
              <a:t>Training </a:t>
            </a:r>
            <a:r>
              <a:rPr sz="2100" b="1" dirty="0">
                <a:latin typeface="Arial"/>
                <a:cs typeface="Arial"/>
              </a:rPr>
              <a:t>and </a:t>
            </a:r>
            <a:r>
              <a:rPr sz="2100" b="1" spc="-5" dirty="0">
                <a:latin typeface="Arial"/>
                <a:cs typeface="Arial"/>
              </a:rPr>
              <a:t>Development </a:t>
            </a:r>
            <a:r>
              <a:rPr sz="2100" b="1" dirty="0">
                <a:latin typeface="Arial"/>
                <a:cs typeface="Arial"/>
              </a:rPr>
              <a:t>– </a:t>
            </a:r>
            <a:r>
              <a:rPr sz="2100" spc="-5" dirty="0">
                <a:latin typeface="Arial"/>
                <a:cs typeface="Arial"/>
              </a:rPr>
              <a:t>focus on changing or improving the  knowledge, </a:t>
            </a:r>
            <a:r>
              <a:rPr sz="2100" dirty="0">
                <a:latin typeface="Arial"/>
                <a:cs typeface="Arial"/>
              </a:rPr>
              <a:t>skills </a:t>
            </a:r>
            <a:r>
              <a:rPr sz="2100" spc="-5" dirty="0">
                <a:latin typeface="Arial"/>
                <a:cs typeface="Arial"/>
              </a:rPr>
              <a:t>and attitudes of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individuals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"/>
            </a:pPr>
            <a:endParaRPr sz="2750">
              <a:latin typeface="Arial"/>
              <a:cs typeface="Arial"/>
            </a:endParaRPr>
          </a:p>
          <a:p>
            <a:pPr marL="287020" indent="-274320">
              <a:lnSpc>
                <a:spcPts val="2395"/>
              </a:lnSpc>
              <a:spcBef>
                <a:spcPts val="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15" dirty="0">
                <a:latin typeface="Arial"/>
                <a:cs typeface="Arial"/>
              </a:rPr>
              <a:t>Training</a:t>
            </a:r>
            <a:r>
              <a:rPr sz="2100" spc="10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involves</a:t>
            </a:r>
            <a:r>
              <a:rPr sz="2100" spc="1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providing</a:t>
            </a:r>
            <a:r>
              <a:rPr sz="2100" spc="13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employees</a:t>
            </a:r>
            <a:r>
              <a:rPr sz="2100" spc="12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the</a:t>
            </a:r>
            <a:r>
              <a:rPr sz="2100" spc="11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knowledge</a:t>
            </a:r>
            <a:r>
              <a:rPr sz="2100" spc="1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and</a:t>
            </a:r>
            <a:r>
              <a:rPr sz="2100" spc="114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skills</a:t>
            </a:r>
            <a:r>
              <a:rPr sz="2100" spc="12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needed</a:t>
            </a:r>
            <a:endParaRPr sz="2100">
              <a:latin typeface="Arial"/>
              <a:cs typeface="Arial"/>
            </a:endParaRPr>
          </a:p>
          <a:p>
            <a:pPr marL="287020">
              <a:lnSpc>
                <a:spcPts val="2395"/>
              </a:lnSpc>
            </a:pPr>
            <a:r>
              <a:rPr sz="2100" dirty="0">
                <a:latin typeface="Arial"/>
                <a:cs typeface="Arial"/>
              </a:rPr>
              <a:t>for </a:t>
            </a:r>
            <a:r>
              <a:rPr sz="2100" spc="-5" dirty="0">
                <a:latin typeface="Arial"/>
                <a:cs typeface="Arial"/>
              </a:rPr>
              <a:t>particular </a:t>
            </a:r>
            <a:r>
              <a:rPr sz="2100" b="1" spc="-5" dirty="0">
                <a:latin typeface="Arial"/>
                <a:cs typeface="Arial"/>
              </a:rPr>
              <a:t>tasks </a:t>
            </a:r>
            <a:r>
              <a:rPr sz="2100" b="1" dirty="0">
                <a:latin typeface="Arial"/>
                <a:cs typeface="Arial"/>
              </a:rPr>
              <a:t>/ job </a:t>
            </a:r>
            <a:r>
              <a:rPr sz="2100" b="1" spc="-5" dirty="0">
                <a:latin typeface="Arial"/>
                <a:cs typeface="Arial"/>
              </a:rPr>
              <a:t>through attitude</a:t>
            </a:r>
            <a:r>
              <a:rPr sz="2100" b="1" spc="3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change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Arial"/>
              <a:cs typeface="Arial"/>
            </a:endParaRPr>
          </a:p>
          <a:p>
            <a:pPr marL="287020" marR="8255" indent="-274320" algn="just">
              <a:lnSpc>
                <a:spcPts val="2270"/>
              </a:lnSpc>
              <a:spcBef>
                <a:spcPts val="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Development activities </a:t>
            </a:r>
            <a:r>
              <a:rPr sz="2100" spc="-10" dirty="0">
                <a:latin typeface="Arial"/>
                <a:cs typeface="Arial"/>
              </a:rPr>
              <a:t>have </a:t>
            </a:r>
            <a:r>
              <a:rPr sz="2100" spc="-5" dirty="0">
                <a:latin typeface="Arial"/>
                <a:cs typeface="Arial"/>
              </a:rPr>
              <a:t>a longer </a:t>
            </a:r>
            <a:r>
              <a:rPr sz="2100" dirty="0">
                <a:latin typeface="Arial"/>
                <a:cs typeface="Arial"/>
              </a:rPr>
              <a:t>term </a:t>
            </a:r>
            <a:r>
              <a:rPr sz="2100" spc="-5" dirty="0">
                <a:latin typeface="Arial"/>
                <a:cs typeface="Arial"/>
              </a:rPr>
              <a:t>focus on preparing </a:t>
            </a:r>
            <a:r>
              <a:rPr sz="2100" dirty="0">
                <a:latin typeface="Arial"/>
                <a:cs typeface="Arial"/>
              </a:rPr>
              <a:t>for </a:t>
            </a:r>
            <a:r>
              <a:rPr sz="2100" b="1" dirty="0">
                <a:latin typeface="Arial"/>
                <a:cs typeface="Arial"/>
              </a:rPr>
              <a:t>future  </a:t>
            </a:r>
            <a:r>
              <a:rPr sz="2100" b="1" spc="-5" dirty="0">
                <a:latin typeface="Arial"/>
                <a:cs typeface="Arial"/>
              </a:rPr>
              <a:t>work responsibilities</a:t>
            </a:r>
            <a:r>
              <a:rPr sz="2100" spc="-5" dirty="0">
                <a:latin typeface="Arial"/>
                <a:cs typeface="Arial"/>
              </a:rPr>
              <a:t>, while also </a:t>
            </a:r>
            <a:r>
              <a:rPr sz="2100" b="1" spc="-5" dirty="0">
                <a:latin typeface="Arial"/>
                <a:cs typeface="Arial"/>
              </a:rPr>
              <a:t>increasing the capacities </a:t>
            </a:r>
            <a:r>
              <a:rPr sz="2100" spc="-20" dirty="0">
                <a:latin typeface="Arial"/>
                <a:cs typeface="Arial"/>
              </a:rPr>
              <a:t>of  </a:t>
            </a:r>
            <a:r>
              <a:rPr sz="2100" spc="-5" dirty="0">
                <a:latin typeface="Arial"/>
                <a:cs typeface="Arial"/>
              </a:rPr>
              <a:t>employees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perform their current </a:t>
            </a:r>
            <a:r>
              <a:rPr sz="2100" spc="-10" dirty="0">
                <a:latin typeface="Arial"/>
                <a:cs typeface="Arial"/>
              </a:rPr>
              <a:t>jobs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"/>
            </a:pPr>
            <a:endParaRPr sz="3000">
              <a:latin typeface="Arial"/>
              <a:cs typeface="Arial"/>
            </a:endParaRPr>
          </a:p>
          <a:p>
            <a:pPr marL="287020" marR="8255" indent="-274320" algn="just">
              <a:lnSpc>
                <a:spcPts val="227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dirty="0">
                <a:latin typeface="Arial"/>
                <a:cs typeface="Arial"/>
              </a:rPr>
              <a:t>T &amp; </a:t>
            </a:r>
            <a:r>
              <a:rPr sz="2100" spc="-5" dirty="0">
                <a:latin typeface="Arial"/>
                <a:cs typeface="Arial"/>
              </a:rPr>
              <a:t>D </a:t>
            </a:r>
            <a:r>
              <a:rPr sz="2100" spc="-10" dirty="0">
                <a:latin typeface="Arial"/>
                <a:cs typeface="Arial"/>
              </a:rPr>
              <a:t>begins </a:t>
            </a:r>
            <a:r>
              <a:rPr sz="2100" spc="-5" dirty="0">
                <a:latin typeface="Arial"/>
                <a:cs typeface="Arial"/>
              </a:rPr>
              <a:t>as an employee enters the organization in </a:t>
            </a:r>
            <a:r>
              <a:rPr sz="2100" dirty="0">
                <a:latin typeface="Arial"/>
                <a:cs typeface="Arial"/>
              </a:rPr>
              <a:t>the form </a:t>
            </a:r>
            <a:r>
              <a:rPr sz="2100" spc="-5" dirty="0">
                <a:latin typeface="Arial"/>
                <a:cs typeface="Arial"/>
              </a:rPr>
              <a:t>of  employee </a:t>
            </a:r>
            <a:r>
              <a:rPr sz="2100" b="1" spc="-5" dirty="0">
                <a:latin typeface="Arial"/>
                <a:cs typeface="Arial"/>
              </a:rPr>
              <a:t>orientation &amp; skills</a:t>
            </a:r>
            <a:r>
              <a:rPr sz="2100" b="1" spc="15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training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har char=""/>
            </a:pPr>
            <a:endParaRPr sz="3000">
              <a:latin typeface="Arial"/>
              <a:cs typeface="Arial"/>
            </a:endParaRPr>
          </a:p>
          <a:p>
            <a:pPr marL="287020" marR="5080" indent="-274320" algn="just">
              <a:lnSpc>
                <a:spcPts val="227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Employee orientation is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process by which new employees learn  important organisation values, norms, working relationships,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etc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"/>
            </a:pPr>
            <a:endParaRPr sz="3000">
              <a:latin typeface="Arial"/>
              <a:cs typeface="Arial"/>
            </a:endParaRPr>
          </a:p>
          <a:p>
            <a:pPr marL="287020" marR="5080" indent="-274320" algn="just">
              <a:lnSpc>
                <a:spcPts val="2270"/>
              </a:lnSpc>
              <a:spcBef>
                <a:spcPts val="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Skills </a:t>
            </a:r>
            <a:r>
              <a:rPr sz="2100" spc="-10" dirty="0">
                <a:latin typeface="Arial"/>
                <a:cs typeface="Arial"/>
              </a:rPr>
              <a:t>and </a:t>
            </a:r>
            <a:r>
              <a:rPr sz="2100" spc="-30" dirty="0">
                <a:latin typeface="Arial"/>
                <a:cs typeface="Arial"/>
              </a:rPr>
              <a:t>Technical </a:t>
            </a:r>
            <a:r>
              <a:rPr sz="2100" spc="-5" dirty="0">
                <a:latin typeface="Arial"/>
                <a:cs typeface="Arial"/>
              </a:rPr>
              <a:t>training then narrow in scope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teach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employee  a particular </a:t>
            </a:r>
            <a:r>
              <a:rPr sz="2100" dirty="0">
                <a:latin typeface="Arial"/>
                <a:cs typeface="Arial"/>
              </a:rPr>
              <a:t>skill </a:t>
            </a:r>
            <a:r>
              <a:rPr sz="2100" spc="-5" dirty="0">
                <a:latin typeface="Arial"/>
                <a:cs typeface="Arial"/>
              </a:rPr>
              <a:t>or area of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knowledge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42" y="25400"/>
            <a:ext cx="8760460" cy="6306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715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dirty="0">
                <a:latin typeface="Arial"/>
                <a:cs typeface="Arial"/>
              </a:rPr>
              <a:t>Once </a:t>
            </a:r>
            <a:r>
              <a:rPr sz="2100" spc="-5" dirty="0">
                <a:latin typeface="Arial"/>
                <a:cs typeface="Arial"/>
              </a:rPr>
              <a:t>through with </a:t>
            </a:r>
            <a:r>
              <a:rPr sz="2100" dirty="0">
                <a:latin typeface="Arial"/>
                <a:cs typeface="Arial"/>
              </a:rPr>
              <a:t>this, </a:t>
            </a:r>
            <a:r>
              <a:rPr sz="2100" spc="-5" dirty="0">
                <a:latin typeface="Arial"/>
                <a:cs typeface="Arial"/>
              </a:rPr>
              <a:t>HRD activities focuses more on development  activities </a:t>
            </a:r>
            <a:r>
              <a:rPr sz="2100" dirty="0">
                <a:latin typeface="Arial"/>
                <a:cs typeface="Arial"/>
              </a:rPr>
              <a:t>– specifically </a:t>
            </a:r>
            <a:r>
              <a:rPr sz="2100" b="1" spc="-5" dirty="0">
                <a:latin typeface="Arial"/>
                <a:cs typeface="Arial"/>
              </a:rPr>
              <a:t>coaching &amp;</a:t>
            </a:r>
            <a:r>
              <a:rPr sz="2100" b="1" spc="-4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counseling.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spc="-5" dirty="0">
                <a:latin typeface="Arial"/>
                <a:cs typeface="Arial"/>
              </a:rPr>
              <a:t>Coaching is the process, </a:t>
            </a:r>
            <a:r>
              <a:rPr sz="2100" spc="-5" dirty="0">
                <a:latin typeface="Arial"/>
                <a:cs typeface="Arial"/>
              </a:rPr>
              <a:t>where </a:t>
            </a:r>
            <a:r>
              <a:rPr sz="2100" spc="-10" dirty="0">
                <a:latin typeface="Arial"/>
                <a:cs typeface="Arial"/>
              </a:rPr>
              <a:t>individuals </a:t>
            </a:r>
            <a:r>
              <a:rPr sz="2100" spc="-5" dirty="0">
                <a:latin typeface="Arial"/>
                <a:cs typeface="Arial"/>
              </a:rPr>
              <a:t>are encouraged to accept  responsibilities </a:t>
            </a:r>
            <a:r>
              <a:rPr sz="2100" dirty="0">
                <a:latin typeface="Arial"/>
                <a:cs typeface="Arial"/>
              </a:rPr>
              <a:t>for </a:t>
            </a:r>
            <a:r>
              <a:rPr sz="2100" spc="-5" dirty="0">
                <a:latin typeface="Arial"/>
                <a:cs typeface="Arial"/>
              </a:rPr>
              <a:t>their actions,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address any work related problems,  and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achieve </a:t>
            </a:r>
            <a:r>
              <a:rPr sz="2100" dirty="0">
                <a:latin typeface="Arial"/>
                <a:cs typeface="Arial"/>
              </a:rPr>
              <a:t>&amp; sustain </a:t>
            </a:r>
            <a:r>
              <a:rPr sz="2100" spc="-5" dirty="0">
                <a:latin typeface="Arial"/>
                <a:cs typeface="Arial"/>
              </a:rPr>
              <a:t>superior levels of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performance</a:t>
            </a:r>
            <a:endParaRPr sz="21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Coaching involves treating employees as partners </a:t>
            </a:r>
            <a:r>
              <a:rPr sz="2100" dirty="0">
                <a:latin typeface="Arial"/>
                <a:cs typeface="Arial"/>
              </a:rPr>
              <a:t>in </a:t>
            </a:r>
            <a:r>
              <a:rPr sz="2100" spc="-5" dirty="0">
                <a:latin typeface="Arial"/>
                <a:cs typeface="Arial"/>
              </a:rPr>
              <a:t>achieving</a:t>
            </a:r>
            <a:r>
              <a:rPr sz="2100" spc="-114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both</a:t>
            </a:r>
            <a:endParaRPr sz="2100">
              <a:latin typeface="Arial"/>
              <a:cs typeface="Arial"/>
            </a:endParaRPr>
          </a:p>
          <a:p>
            <a:pPr marL="287020" algn="just">
              <a:lnSpc>
                <a:spcPct val="100000"/>
              </a:lnSpc>
            </a:pPr>
            <a:r>
              <a:rPr sz="2100" spc="-5" dirty="0">
                <a:latin typeface="Arial"/>
                <a:cs typeface="Arial"/>
              </a:rPr>
              <a:t>personal and organizational</a:t>
            </a:r>
            <a:r>
              <a:rPr sz="2100" spc="-5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goals</a:t>
            </a:r>
            <a:endParaRPr sz="2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spc="-5" dirty="0">
                <a:latin typeface="Arial"/>
                <a:cs typeface="Arial"/>
              </a:rPr>
              <a:t>Counseling techniques </a:t>
            </a:r>
            <a:r>
              <a:rPr sz="2100" spc="-5" dirty="0">
                <a:latin typeface="Arial"/>
                <a:cs typeface="Arial"/>
              </a:rPr>
              <a:t>are used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help employees </a:t>
            </a:r>
            <a:r>
              <a:rPr sz="2100" spc="-10" dirty="0">
                <a:latin typeface="Arial"/>
                <a:cs typeface="Arial"/>
              </a:rPr>
              <a:t>deal </a:t>
            </a:r>
            <a:r>
              <a:rPr sz="2100" spc="-5" dirty="0">
                <a:latin typeface="Arial"/>
                <a:cs typeface="Arial"/>
              </a:rPr>
              <a:t>with  personal problems that </a:t>
            </a:r>
            <a:r>
              <a:rPr sz="2100" dirty="0">
                <a:latin typeface="Arial"/>
                <a:cs typeface="Arial"/>
              </a:rPr>
              <a:t>may </a:t>
            </a:r>
            <a:r>
              <a:rPr sz="2100" spc="-5" dirty="0">
                <a:latin typeface="Arial"/>
                <a:cs typeface="Arial"/>
              </a:rPr>
              <a:t>interfere with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achievement of these  goals.</a:t>
            </a:r>
            <a:endParaRPr sz="21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spc="-5" dirty="0">
                <a:latin typeface="Arial"/>
                <a:cs typeface="Arial"/>
              </a:rPr>
              <a:t>Counseling programs </a:t>
            </a:r>
            <a:r>
              <a:rPr sz="2100" spc="-5" dirty="0">
                <a:latin typeface="Arial"/>
                <a:cs typeface="Arial"/>
              </a:rPr>
              <a:t>may address such issues </a:t>
            </a:r>
            <a:r>
              <a:rPr sz="2100" spc="-15" dirty="0">
                <a:latin typeface="Arial"/>
                <a:cs typeface="Arial"/>
              </a:rPr>
              <a:t>as </a:t>
            </a:r>
            <a:r>
              <a:rPr sz="2100" spc="-5" dirty="0">
                <a:latin typeface="Arial"/>
                <a:cs typeface="Arial"/>
              </a:rPr>
              <a:t>substance abuse,  stress management, smoking cessation, or fitness, nutrition </a:t>
            </a:r>
            <a:r>
              <a:rPr sz="2100" spc="-10" dirty="0">
                <a:latin typeface="Arial"/>
                <a:cs typeface="Arial"/>
              </a:rPr>
              <a:t>and weight  </a:t>
            </a:r>
            <a:r>
              <a:rPr sz="2100" spc="-5" dirty="0">
                <a:latin typeface="Arial"/>
                <a:cs typeface="Arial"/>
              </a:rPr>
              <a:t>control</a:t>
            </a:r>
            <a:endParaRPr sz="2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HRD professionals are </a:t>
            </a:r>
            <a:r>
              <a:rPr sz="2100" spc="-10" dirty="0">
                <a:latin typeface="Arial"/>
                <a:cs typeface="Arial"/>
              </a:rPr>
              <a:t>also </a:t>
            </a:r>
            <a:r>
              <a:rPr sz="2100" spc="-5" dirty="0">
                <a:latin typeface="Arial"/>
                <a:cs typeface="Arial"/>
              </a:rPr>
              <a:t>responsible </a:t>
            </a:r>
            <a:r>
              <a:rPr sz="2100" dirty="0">
                <a:latin typeface="Arial"/>
                <a:cs typeface="Arial"/>
              </a:rPr>
              <a:t>for </a:t>
            </a:r>
            <a:r>
              <a:rPr sz="2100" spc="-5" dirty="0">
                <a:latin typeface="Arial"/>
                <a:cs typeface="Arial"/>
              </a:rPr>
              <a:t>coordinating </a:t>
            </a:r>
            <a:r>
              <a:rPr sz="2100" b="1" spc="-5" dirty="0">
                <a:latin typeface="Arial"/>
                <a:cs typeface="Arial"/>
              </a:rPr>
              <a:t>management  training </a:t>
            </a:r>
            <a:r>
              <a:rPr sz="2100" b="1" dirty="0">
                <a:latin typeface="Arial"/>
                <a:cs typeface="Arial"/>
              </a:rPr>
              <a:t>and </a:t>
            </a:r>
            <a:r>
              <a:rPr sz="2100" b="1" spc="-5" dirty="0">
                <a:latin typeface="Arial"/>
                <a:cs typeface="Arial"/>
              </a:rPr>
              <a:t>development </a:t>
            </a:r>
            <a:r>
              <a:rPr sz="2100" b="1" dirty="0">
                <a:latin typeface="Arial"/>
                <a:cs typeface="Arial"/>
              </a:rPr>
              <a:t>programs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10" dirty="0">
                <a:latin typeface="Arial"/>
                <a:cs typeface="Arial"/>
              </a:rPr>
              <a:t>ensure </a:t>
            </a:r>
            <a:r>
              <a:rPr sz="2100" spc="-5" dirty="0">
                <a:latin typeface="Arial"/>
                <a:cs typeface="Arial"/>
              </a:rPr>
              <a:t>that managers and  supervisors have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knowledge and skills necessary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be </a:t>
            </a:r>
            <a:r>
              <a:rPr sz="2100" spc="-10" dirty="0">
                <a:latin typeface="Arial"/>
                <a:cs typeface="Arial"/>
              </a:rPr>
              <a:t>effective </a:t>
            </a:r>
            <a:r>
              <a:rPr sz="2100" spc="-5" dirty="0">
                <a:latin typeface="Arial"/>
                <a:cs typeface="Arial"/>
              </a:rPr>
              <a:t>in  their</a:t>
            </a:r>
            <a:r>
              <a:rPr sz="2100" spc="-2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positions.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1"/>
            <a:ext cx="8834755" cy="6741075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509"/>
              </a:spcBef>
              <a:buClr>
                <a:srgbClr val="FD8537"/>
              </a:buClr>
              <a:buSzPct val="69230"/>
              <a:buFont typeface="Wingdings"/>
              <a:buChar char="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Organisation</a:t>
            </a:r>
            <a:r>
              <a:rPr sz="2600" b="1" spc="-3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Development</a:t>
            </a:r>
            <a:endParaRPr sz="2600">
              <a:latin typeface="Arial"/>
              <a:cs typeface="Arial"/>
            </a:endParaRPr>
          </a:p>
          <a:p>
            <a:pPr marL="287020" marR="6985" indent="-274320" algn="just">
              <a:lnSpc>
                <a:spcPts val="2380"/>
              </a:lnSpc>
              <a:spcBef>
                <a:spcPts val="63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Arial"/>
                <a:cs typeface="Arial"/>
              </a:rPr>
              <a:t>OD </a:t>
            </a:r>
            <a:r>
              <a:rPr sz="2200" spc="-5" dirty="0">
                <a:latin typeface="Arial"/>
                <a:cs typeface="Arial"/>
              </a:rPr>
              <a:t>is defined as the </a:t>
            </a:r>
            <a:r>
              <a:rPr sz="2200" dirty="0">
                <a:latin typeface="Arial"/>
                <a:cs typeface="Arial"/>
              </a:rPr>
              <a:t>process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b="1" spc="-5" dirty="0">
                <a:latin typeface="Arial"/>
                <a:cs typeface="Arial"/>
              </a:rPr>
              <a:t>enhancing </a:t>
            </a:r>
            <a:r>
              <a:rPr sz="2200" b="1" dirty="0">
                <a:latin typeface="Arial"/>
                <a:cs typeface="Arial"/>
              </a:rPr>
              <a:t>the effectiveness </a:t>
            </a:r>
            <a:r>
              <a:rPr sz="2200" spc="-5" dirty="0">
                <a:latin typeface="Arial"/>
                <a:cs typeface="Arial"/>
              </a:rPr>
              <a:t>of an  organisation and the well being of its </a:t>
            </a:r>
            <a:r>
              <a:rPr sz="2200" dirty="0">
                <a:latin typeface="Arial"/>
                <a:cs typeface="Arial"/>
              </a:rPr>
              <a:t>members </a:t>
            </a:r>
            <a:r>
              <a:rPr sz="2200" spc="-5" dirty="0">
                <a:latin typeface="Arial"/>
                <a:cs typeface="Arial"/>
              </a:rPr>
              <a:t>through planned  interventions that apply behavioral science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concepts.</a:t>
            </a:r>
            <a:endParaRPr sz="2200">
              <a:latin typeface="Arial"/>
              <a:cs typeface="Arial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56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Arial"/>
                <a:cs typeface="Arial"/>
              </a:rPr>
              <a:t>OD </a:t>
            </a:r>
            <a:r>
              <a:rPr sz="2200" dirty="0">
                <a:latin typeface="Arial"/>
                <a:cs typeface="Arial"/>
              </a:rPr>
              <a:t>emphasizes </a:t>
            </a:r>
            <a:r>
              <a:rPr sz="2200" spc="-5" dirty="0">
                <a:latin typeface="Arial"/>
                <a:cs typeface="Arial"/>
              </a:rPr>
              <a:t>both </a:t>
            </a:r>
            <a:r>
              <a:rPr sz="2200" b="1" spc="-5" dirty="0">
                <a:latin typeface="Arial"/>
                <a:cs typeface="Arial"/>
              </a:rPr>
              <a:t>macro </a:t>
            </a:r>
            <a:r>
              <a:rPr sz="2200" b="1" dirty="0">
                <a:latin typeface="Arial"/>
                <a:cs typeface="Arial"/>
              </a:rPr>
              <a:t>and </a:t>
            </a:r>
            <a:r>
              <a:rPr sz="2200" b="1" spc="-5" dirty="0">
                <a:latin typeface="Arial"/>
                <a:cs typeface="Arial"/>
              </a:rPr>
              <a:t>micro </a:t>
            </a:r>
            <a:r>
              <a:rPr sz="2200" b="1" dirty="0">
                <a:latin typeface="Arial"/>
                <a:cs typeface="Arial"/>
              </a:rPr>
              <a:t>organizational </a:t>
            </a:r>
            <a:r>
              <a:rPr sz="2200" b="1" spc="-5" dirty="0">
                <a:latin typeface="Arial"/>
                <a:cs typeface="Arial"/>
              </a:rPr>
              <a:t>changes </a:t>
            </a:r>
            <a:r>
              <a:rPr sz="2200" spc="-5" dirty="0">
                <a:latin typeface="Arial"/>
                <a:cs typeface="Arial"/>
              </a:rPr>
              <a:t>:  macro changes are </a:t>
            </a:r>
            <a:r>
              <a:rPr sz="2200" dirty="0">
                <a:latin typeface="Arial"/>
                <a:cs typeface="Arial"/>
              </a:rPr>
              <a:t>intended </a:t>
            </a:r>
            <a:r>
              <a:rPr sz="2200" spc="-5" dirty="0">
                <a:latin typeface="Arial"/>
                <a:cs typeface="Arial"/>
              </a:rPr>
              <a:t>to </a:t>
            </a:r>
            <a:r>
              <a:rPr sz="2200" dirty="0">
                <a:latin typeface="Arial"/>
                <a:cs typeface="Arial"/>
              </a:rPr>
              <a:t>ultimately improve </a:t>
            </a:r>
            <a:r>
              <a:rPr sz="2200" spc="-5" dirty="0">
                <a:latin typeface="Arial"/>
                <a:cs typeface="Arial"/>
              </a:rPr>
              <a:t>the effectiveness  of the </a:t>
            </a:r>
            <a:r>
              <a:rPr sz="2200" dirty="0">
                <a:latin typeface="Arial"/>
                <a:cs typeface="Arial"/>
              </a:rPr>
              <a:t>organisation, </a:t>
            </a:r>
            <a:r>
              <a:rPr sz="2200" spc="-5" dirty="0">
                <a:latin typeface="Arial"/>
                <a:cs typeface="Arial"/>
              </a:rPr>
              <a:t>whereas micro changes are directed at  individual, small groups and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teams.</a:t>
            </a:r>
            <a:endParaRPr sz="2200">
              <a:latin typeface="Arial"/>
              <a:cs typeface="Arial"/>
            </a:endParaRPr>
          </a:p>
          <a:p>
            <a:pPr marL="287020" marR="5080" indent="-274320" algn="just">
              <a:lnSpc>
                <a:spcPct val="9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Eg. Many organisations have introduced </a:t>
            </a:r>
            <a:r>
              <a:rPr sz="2200" b="1" spc="-5" dirty="0">
                <a:latin typeface="Arial"/>
                <a:cs typeface="Arial"/>
              </a:rPr>
              <a:t>employee </a:t>
            </a:r>
            <a:r>
              <a:rPr sz="2200" b="1" dirty="0">
                <a:latin typeface="Arial"/>
                <a:cs typeface="Arial"/>
              </a:rPr>
              <a:t>involvement  </a:t>
            </a:r>
            <a:r>
              <a:rPr sz="2200" b="1" spc="-5" dirty="0">
                <a:latin typeface="Arial"/>
                <a:cs typeface="Arial"/>
              </a:rPr>
              <a:t>programs </a:t>
            </a:r>
            <a:r>
              <a:rPr sz="2200" dirty="0">
                <a:latin typeface="Arial"/>
                <a:cs typeface="Arial"/>
              </a:rPr>
              <a:t>that </a:t>
            </a:r>
            <a:r>
              <a:rPr sz="2200" spc="-5" dirty="0">
                <a:latin typeface="Arial"/>
                <a:cs typeface="Arial"/>
              </a:rPr>
              <a:t>require fundamental changes in work expectations,  reward systems, and reporting procedures, for improving the  organizational effectiveness</a:t>
            </a:r>
            <a:endParaRPr sz="2200">
              <a:latin typeface="Arial"/>
              <a:cs typeface="Arial"/>
            </a:endParaRPr>
          </a:p>
          <a:p>
            <a:pPr marL="287020" marR="6985" indent="-274320" algn="just">
              <a:lnSpc>
                <a:spcPts val="2380"/>
              </a:lnSpc>
              <a:spcBef>
                <a:spcPts val="63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 role of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dirty="0">
                <a:latin typeface="Arial"/>
                <a:cs typeface="Arial"/>
              </a:rPr>
              <a:t>professional </a:t>
            </a:r>
            <a:r>
              <a:rPr sz="2200" spc="-5" dirty="0">
                <a:latin typeface="Arial"/>
                <a:cs typeface="Arial"/>
              </a:rPr>
              <a:t>involved in OD intervention is to  function as a change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agent</a:t>
            </a:r>
            <a:endParaRPr sz="2200">
              <a:latin typeface="Arial"/>
              <a:cs typeface="Arial"/>
            </a:endParaRPr>
          </a:p>
          <a:p>
            <a:pPr marL="287020" marR="5080" indent="-274320" algn="just">
              <a:lnSpc>
                <a:spcPct val="90100"/>
              </a:lnSpc>
              <a:spcBef>
                <a:spcPts val="56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Facilitating change often requires consulting with and </a:t>
            </a:r>
            <a:r>
              <a:rPr sz="2200" dirty="0">
                <a:latin typeface="Arial"/>
                <a:cs typeface="Arial"/>
              </a:rPr>
              <a:t>advising </a:t>
            </a:r>
            <a:r>
              <a:rPr sz="2200" spc="-5" dirty="0">
                <a:latin typeface="Arial"/>
                <a:cs typeface="Arial"/>
              </a:rPr>
              <a:t>line  managers on strategies that can be used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10" dirty="0">
                <a:latin typeface="Arial"/>
                <a:cs typeface="Arial"/>
              </a:rPr>
              <a:t>effect </a:t>
            </a:r>
            <a:r>
              <a:rPr sz="2200" spc="-5" dirty="0">
                <a:latin typeface="Arial"/>
                <a:cs typeface="Arial"/>
              </a:rPr>
              <a:t>the desired  change</a:t>
            </a:r>
            <a:endParaRPr sz="2200">
              <a:latin typeface="Arial"/>
              <a:cs typeface="Arial"/>
            </a:endParaRPr>
          </a:p>
          <a:p>
            <a:pPr marL="287020" marR="5715" indent="-274320" algn="just">
              <a:lnSpc>
                <a:spcPts val="2380"/>
              </a:lnSpc>
              <a:spcBef>
                <a:spcPts val="63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They may also become directly involved in carrying out the  intervention </a:t>
            </a:r>
            <a:r>
              <a:rPr sz="2200" spc="-20" dirty="0">
                <a:latin typeface="Arial"/>
                <a:cs typeface="Arial"/>
              </a:rPr>
              <a:t>strategy, </a:t>
            </a:r>
            <a:r>
              <a:rPr sz="2200" dirty="0">
                <a:latin typeface="Arial"/>
                <a:cs typeface="Arial"/>
              </a:rPr>
              <a:t>such </a:t>
            </a:r>
            <a:r>
              <a:rPr sz="2200" spc="-5" dirty="0">
                <a:latin typeface="Arial"/>
                <a:cs typeface="Arial"/>
              </a:rPr>
              <a:t>as facilitating a meeting, </a:t>
            </a:r>
            <a:r>
              <a:rPr sz="2200" dirty="0">
                <a:latin typeface="Arial"/>
                <a:cs typeface="Arial"/>
              </a:rPr>
              <a:t>responsible </a:t>
            </a:r>
            <a:r>
              <a:rPr sz="2200" spc="-5" dirty="0">
                <a:latin typeface="Arial"/>
                <a:cs typeface="Arial"/>
              </a:rPr>
              <a:t>for  planning and implementing the actual change process,</a:t>
            </a:r>
            <a:r>
              <a:rPr sz="2200" spc="1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etc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25401"/>
            <a:ext cx="8987791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Career</a:t>
            </a:r>
            <a:r>
              <a:rPr sz="2200" b="1" spc="-1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Development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Wingdings"/>
              <a:buChar char=""/>
            </a:pPr>
            <a:endParaRPr sz="30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290955" algn="l"/>
                <a:tab pos="3044190" algn="l"/>
                <a:tab pos="3397885" algn="l"/>
                <a:tab pos="3874770" algn="l"/>
                <a:tab pos="5130800" algn="l"/>
                <a:tab pos="6356350" algn="l"/>
                <a:tab pos="6800850" algn="l"/>
                <a:tab pos="7666990" algn="l"/>
              </a:tabLst>
            </a:pPr>
            <a:r>
              <a:rPr sz="2200" spc="-5" dirty="0">
                <a:latin typeface="Arial"/>
                <a:cs typeface="Arial"/>
              </a:rPr>
              <a:t>Care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spc="1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v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lopment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an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o</a:t>
            </a:r>
            <a:r>
              <a:rPr sz="2200" b="1" spc="10" dirty="0">
                <a:latin typeface="Arial"/>
                <a:cs typeface="Arial"/>
              </a:rPr>
              <a:t>n</a:t>
            </a:r>
            <a:r>
              <a:rPr sz="2200" b="1" spc="-5" dirty="0">
                <a:latin typeface="Arial"/>
                <a:cs typeface="Arial"/>
              </a:rPr>
              <a:t>go</a:t>
            </a:r>
            <a:r>
              <a:rPr sz="2200" b="1" spc="10" dirty="0">
                <a:latin typeface="Arial"/>
                <a:cs typeface="Arial"/>
              </a:rPr>
              <a:t>i</a:t>
            </a:r>
            <a:r>
              <a:rPr sz="2200" b="1" spc="-5" dirty="0">
                <a:latin typeface="Arial"/>
                <a:cs typeface="Arial"/>
              </a:rPr>
              <a:t>ng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b="1" spc="-5" dirty="0">
                <a:latin typeface="Arial"/>
                <a:cs typeface="Arial"/>
              </a:rPr>
              <a:t>p</a:t>
            </a:r>
            <a:r>
              <a:rPr sz="2200" b="1" dirty="0">
                <a:latin typeface="Arial"/>
                <a:cs typeface="Arial"/>
              </a:rPr>
              <a:t>r</a:t>
            </a:r>
            <a:r>
              <a:rPr sz="2200" b="1" spc="-5" dirty="0">
                <a:latin typeface="Arial"/>
                <a:cs typeface="Arial"/>
              </a:rPr>
              <a:t>oc</a:t>
            </a:r>
            <a:r>
              <a:rPr sz="2200" b="1" dirty="0">
                <a:latin typeface="Arial"/>
                <a:cs typeface="Arial"/>
              </a:rPr>
              <a:t>e</a:t>
            </a:r>
            <a:r>
              <a:rPr sz="2200" b="1" spc="5" dirty="0">
                <a:latin typeface="Arial"/>
                <a:cs typeface="Arial"/>
              </a:rPr>
              <a:t>s</a:t>
            </a:r>
            <a:r>
              <a:rPr sz="2200" b="1" spc="-5" dirty="0">
                <a:latin typeface="Arial"/>
                <a:cs typeface="Arial"/>
              </a:rPr>
              <a:t>s</a:t>
            </a:r>
            <a:r>
              <a:rPr sz="2200" b="1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by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whi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individuals  progress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through</a:t>
            </a:r>
            <a:r>
              <a:rPr sz="2200" spc="1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series</a:t>
            </a:r>
            <a:r>
              <a:rPr sz="2200" spc="1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stage,</a:t>
            </a:r>
            <a:r>
              <a:rPr sz="2200" spc="1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each</a:t>
            </a:r>
            <a:r>
              <a:rPr sz="2200" spc="1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of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which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spc="1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characterized</a:t>
            </a:r>
            <a:r>
              <a:rPr sz="2200" spc="1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by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8321" y="2296492"/>
            <a:ext cx="118681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5280" algn="l"/>
              </a:tabLst>
            </a:pPr>
            <a:r>
              <a:rPr sz="2200" spc="-5" dirty="0">
                <a:latin typeface="Arial"/>
                <a:cs typeface="Arial"/>
              </a:rPr>
              <a:t>:	</a:t>
            </a:r>
            <a:r>
              <a:rPr sz="2200" b="1" spc="-5" dirty="0">
                <a:latin typeface="Arial"/>
                <a:cs typeface="Arial"/>
              </a:rPr>
              <a:t>career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" y="1473455"/>
            <a:ext cx="7578091" cy="15356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a relatively unique set of </a:t>
            </a:r>
            <a:r>
              <a:rPr sz="2200" dirty="0">
                <a:latin typeface="Arial"/>
                <a:cs typeface="Arial"/>
              </a:rPr>
              <a:t>issues, </a:t>
            </a:r>
            <a:r>
              <a:rPr sz="2200" spc="-5" dirty="0">
                <a:latin typeface="Arial"/>
                <a:cs typeface="Arial"/>
              </a:rPr>
              <a:t>themes and</a:t>
            </a:r>
            <a:r>
              <a:rPr sz="2200" spc="8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tasks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387475" algn="l"/>
                <a:tab pos="3235960" algn="l"/>
                <a:tab pos="4490720" algn="l"/>
                <a:tab pos="5173345" algn="l"/>
                <a:tab pos="6290310" algn="l"/>
              </a:tabLst>
            </a:pPr>
            <a:r>
              <a:rPr sz="2200" spc="-5" dirty="0">
                <a:latin typeface="Arial"/>
                <a:cs typeface="Arial"/>
              </a:rPr>
              <a:t>Career	d</a:t>
            </a:r>
            <a:r>
              <a:rPr sz="2200" spc="5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ve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opment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involves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5" dirty="0">
                <a:latin typeface="Arial"/>
                <a:cs typeface="Arial"/>
              </a:rPr>
              <a:t>t</a:t>
            </a:r>
            <a:r>
              <a:rPr sz="2200" dirty="0">
                <a:latin typeface="Arial"/>
                <a:cs typeface="Arial"/>
              </a:rPr>
              <a:t>w</a:t>
            </a:r>
            <a:r>
              <a:rPr sz="2200" spc="-5" dirty="0">
                <a:latin typeface="Arial"/>
                <a:cs typeface="Arial"/>
              </a:rPr>
              <a:t>o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di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tin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pro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es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es</a:t>
            </a:r>
            <a:endParaRPr sz="22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200" b="1" spc="-5" dirty="0">
                <a:latin typeface="Arial"/>
                <a:cs typeface="Arial"/>
              </a:rPr>
              <a:t>planning and career</a:t>
            </a:r>
            <a:r>
              <a:rPr sz="2200" b="1" spc="4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management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2" y="3455035"/>
            <a:ext cx="8988425" cy="292916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Career Planning </a:t>
            </a:r>
            <a:r>
              <a:rPr sz="2200" spc="-5" dirty="0">
                <a:latin typeface="Arial"/>
                <a:cs typeface="Arial"/>
              </a:rPr>
              <a:t>involves activities </a:t>
            </a:r>
            <a:r>
              <a:rPr sz="2200" dirty="0">
                <a:latin typeface="Arial"/>
                <a:cs typeface="Arial"/>
              </a:rPr>
              <a:t>performed </a:t>
            </a:r>
            <a:r>
              <a:rPr sz="2200" spc="-5" dirty="0">
                <a:latin typeface="Arial"/>
                <a:cs typeface="Arial"/>
              </a:rPr>
              <a:t>by individual, often  with the </a:t>
            </a:r>
            <a:r>
              <a:rPr sz="2200" dirty="0">
                <a:latin typeface="Arial"/>
                <a:cs typeface="Arial"/>
              </a:rPr>
              <a:t>assistance </a:t>
            </a:r>
            <a:r>
              <a:rPr sz="2200" spc="-5" dirty="0">
                <a:latin typeface="Arial"/>
                <a:cs typeface="Arial"/>
              </a:rPr>
              <a:t>of </a:t>
            </a:r>
            <a:r>
              <a:rPr sz="2200" dirty="0">
                <a:latin typeface="Arial"/>
                <a:cs typeface="Arial"/>
              </a:rPr>
              <a:t>counselors </a:t>
            </a:r>
            <a:r>
              <a:rPr sz="2200" spc="-5" dirty="0">
                <a:latin typeface="Arial"/>
                <a:cs typeface="Arial"/>
              </a:rPr>
              <a:t>and </a:t>
            </a:r>
            <a:r>
              <a:rPr sz="2200" dirty="0">
                <a:latin typeface="Arial"/>
                <a:cs typeface="Arial"/>
              </a:rPr>
              <a:t>others, </a:t>
            </a:r>
            <a:r>
              <a:rPr sz="2200" spc="-5" dirty="0">
                <a:latin typeface="Arial"/>
                <a:cs typeface="Arial"/>
              </a:rPr>
              <a:t>to assess his or her  </a:t>
            </a:r>
            <a:r>
              <a:rPr sz="2200" dirty="0">
                <a:latin typeface="Arial"/>
                <a:cs typeface="Arial"/>
              </a:rPr>
              <a:t>skills </a:t>
            </a:r>
            <a:r>
              <a:rPr sz="2200" spc="-5" dirty="0">
                <a:latin typeface="Arial"/>
                <a:cs typeface="Arial"/>
              </a:rPr>
              <a:t>and </a:t>
            </a:r>
            <a:r>
              <a:rPr sz="2200" dirty="0">
                <a:latin typeface="Arial"/>
                <a:cs typeface="Arial"/>
              </a:rPr>
              <a:t>abilities </a:t>
            </a:r>
            <a:r>
              <a:rPr sz="2200" spc="-5" dirty="0">
                <a:latin typeface="Arial"/>
                <a:cs typeface="Arial"/>
              </a:rPr>
              <a:t>in order to establish realistic career</a:t>
            </a:r>
            <a:r>
              <a:rPr sz="2200" spc="6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plan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Career Management, </a:t>
            </a:r>
            <a:r>
              <a:rPr sz="2200" spc="-5" dirty="0">
                <a:latin typeface="Arial"/>
                <a:cs typeface="Arial"/>
              </a:rPr>
              <a:t>involves taking the necessary steps to achieve  that plan, and generally focuses more on </a:t>
            </a:r>
            <a:r>
              <a:rPr sz="2200" dirty="0">
                <a:latin typeface="Arial"/>
                <a:cs typeface="Arial"/>
              </a:rPr>
              <a:t>what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organisation </a:t>
            </a:r>
            <a:r>
              <a:rPr sz="2200" spc="-5" dirty="0">
                <a:latin typeface="Arial"/>
                <a:cs typeface="Arial"/>
              </a:rPr>
              <a:t>can  do to foster </a:t>
            </a:r>
            <a:r>
              <a:rPr sz="2200" dirty="0">
                <a:latin typeface="Arial"/>
                <a:cs typeface="Arial"/>
              </a:rPr>
              <a:t>employee </a:t>
            </a:r>
            <a:r>
              <a:rPr sz="2200" spc="-5" dirty="0">
                <a:latin typeface="Arial"/>
                <a:cs typeface="Arial"/>
              </a:rPr>
              <a:t>career development. There is a strong  relationship between career development and T &amp; D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activities.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6200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mtClean="0"/>
              <a:t>ROLES OF </a:t>
            </a:r>
            <a:r>
              <a:rPr sz="1400" spc="-10"/>
              <a:t>HRD</a:t>
            </a:r>
            <a:r>
              <a:rPr sz="1400" spc="235"/>
              <a:t> </a:t>
            </a:r>
            <a:r>
              <a:rPr sz="1400" spc="5" smtClean="0"/>
              <a:t>PROFESSIONALS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78742" y="685800"/>
            <a:ext cx="8988425" cy="601446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HRD professional </a:t>
            </a:r>
            <a:r>
              <a:rPr sz="2100" dirty="0">
                <a:latin typeface="Arial"/>
                <a:cs typeface="Arial"/>
              </a:rPr>
              <a:t>must </a:t>
            </a:r>
            <a:r>
              <a:rPr sz="2100" spc="-5" dirty="0">
                <a:latin typeface="Arial"/>
                <a:cs typeface="Arial"/>
              </a:rPr>
              <a:t>perform a </a:t>
            </a:r>
            <a:r>
              <a:rPr sz="2100" spc="-5">
                <a:latin typeface="Arial"/>
                <a:cs typeface="Arial"/>
              </a:rPr>
              <a:t>wide </a:t>
            </a:r>
            <a:r>
              <a:rPr sz="2100" spc="-5" smtClean="0">
                <a:latin typeface="Arial"/>
                <a:cs typeface="Arial"/>
              </a:rPr>
              <a:t>variety of functional</a:t>
            </a:r>
            <a:r>
              <a:rPr sz="2100" smtClean="0">
                <a:latin typeface="Arial"/>
                <a:cs typeface="Arial"/>
              </a:rPr>
              <a:t> </a:t>
            </a:r>
            <a:r>
              <a:rPr sz="2100" spc="-5" smtClean="0">
                <a:latin typeface="Arial"/>
                <a:cs typeface="Arial"/>
              </a:rPr>
              <a:t>roles</a:t>
            </a:r>
            <a:endParaRPr sz="2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dirty="0">
                <a:latin typeface="Arial"/>
                <a:cs typeface="Arial"/>
              </a:rPr>
              <a:t>Functional </a:t>
            </a:r>
            <a:r>
              <a:rPr sz="2100" b="1" spc="-5" dirty="0">
                <a:latin typeface="Arial"/>
                <a:cs typeface="Arial"/>
              </a:rPr>
              <a:t>role </a:t>
            </a:r>
            <a:r>
              <a:rPr sz="2100" spc="-5" dirty="0">
                <a:latin typeface="Arial"/>
                <a:cs typeface="Arial"/>
              </a:rPr>
              <a:t>is specific </a:t>
            </a:r>
            <a:r>
              <a:rPr sz="2100" dirty="0">
                <a:latin typeface="Arial"/>
                <a:cs typeface="Arial"/>
              </a:rPr>
              <a:t>set </a:t>
            </a:r>
            <a:r>
              <a:rPr sz="2100" spc="-5" dirty="0">
                <a:latin typeface="Arial"/>
                <a:cs typeface="Arial"/>
              </a:rPr>
              <a:t>of tasks and expected outputs </a:t>
            </a:r>
            <a:r>
              <a:rPr sz="2100" dirty="0">
                <a:latin typeface="Arial"/>
                <a:cs typeface="Arial"/>
              </a:rPr>
              <a:t>for </a:t>
            </a:r>
            <a:r>
              <a:rPr sz="2100" spc="-5" dirty="0">
                <a:latin typeface="Arial"/>
                <a:cs typeface="Arial"/>
              </a:rPr>
              <a:t>a  particular </a:t>
            </a:r>
            <a:r>
              <a:rPr sz="2100" spc="-10" dirty="0">
                <a:latin typeface="Arial"/>
                <a:cs typeface="Arial"/>
              </a:rPr>
              <a:t>job, </a:t>
            </a:r>
            <a:r>
              <a:rPr sz="2100" dirty="0">
                <a:latin typeface="Arial"/>
                <a:cs typeface="Arial"/>
              </a:rPr>
              <a:t>like class </a:t>
            </a:r>
            <a:r>
              <a:rPr sz="2100" spc="-5" dirty="0">
                <a:latin typeface="Arial"/>
                <a:cs typeface="Arial"/>
              </a:rPr>
              <a:t>room </a:t>
            </a:r>
            <a:r>
              <a:rPr sz="2100" spc="-20" dirty="0">
                <a:latin typeface="Arial"/>
                <a:cs typeface="Arial"/>
              </a:rPr>
              <a:t>trainer, </a:t>
            </a:r>
            <a:r>
              <a:rPr sz="2100" spc="-5" dirty="0">
                <a:latin typeface="Arial"/>
                <a:cs typeface="Arial"/>
              </a:rPr>
              <a:t>instructional</a:t>
            </a:r>
            <a:r>
              <a:rPr sz="2100" spc="-1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designer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HRD professionals need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possess many </a:t>
            </a:r>
            <a:r>
              <a:rPr sz="2100" spc="-10" dirty="0">
                <a:latin typeface="Arial"/>
                <a:cs typeface="Arial"/>
              </a:rPr>
              <a:t>different </a:t>
            </a:r>
            <a:r>
              <a:rPr sz="2100" dirty="0">
                <a:latin typeface="Arial"/>
                <a:cs typeface="Arial"/>
              </a:rPr>
              <a:t>skills </a:t>
            </a:r>
            <a:r>
              <a:rPr sz="2100" spc="-5" dirty="0">
                <a:latin typeface="Arial"/>
                <a:cs typeface="Arial"/>
              </a:rPr>
              <a:t>or</a:t>
            </a:r>
            <a:r>
              <a:rPr sz="2100" spc="5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competencies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spc="-5" dirty="0">
                <a:latin typeface="Arial"/>
                <a:cs typeface="Arial"/>
              </a:rPr>
              <a:t>Bernathal et al. </a:t>
            </a:r>
            <a:r>
              <a:rPr sz="2100" b="1" dirty="0">
                <a:latin typeface="Arial"/>
                <a:cs typeface="Arial"/>
              </a:rPr>
              <a:t>in </a:t>
            </a:r>
            <a:r>
              <a:rPr sz="2100" b="1" spc="-5" dirty="0">
                <a:latin typeface="Arial"/>
                <a:cs typeface="Arial"/>
              </a:rPr>
              <a:t>“Mapping </a:t>
            </a:r>
            <a:r>
              <a:rPr sz="2100" b="1" dirty="0">
                <a:latin typeface="Arial"/>
                <a:cs typeface="Arial"/>
              </a:rPr>
              <a:t>the future” </a:t>
            </a:r>
            <a:r>
              <a:rPr sz="2100" spc="-5" dirty="0">
                <a:latin typeface="Arial"/>
                <a:cs typeface="Arial"/>
              </a:rPr>
              <a:t>has described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foundational  competencies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These are depicted as falling into 3 areas: </a:t>
            </a:r>
            <a:r>
              <a:rPr sz="2100" b="1" spc="-5" dirty="0">
                <a:latin typeface="Arial"/>
                <a:cs typeface="Arial"/>
              </a:rPr>
              <a:t>personal, interpersonal and  business </a:t>
            </a:r>
            <a:r>
              <a:rPr sz="2100" b="1" dirty="0">
                <a:latin typeface="Arial"/>
                <a:cs typeface="Arial"/>
              </a:rPr>
              <a:t>/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management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area of expertise are shown in </a:t>
            </a:r>
            <a:r>
              <a:rPr sz="2100" spc="-1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middle of the pyramid (refer </a:t>
            </a:r>
            <a:r>
              <a:rPr sz="2100" spc="-10" dirty="0">
                <a:latin typeface="Arial"/>
                <a:cs typeface="Arial"/>
              </a:rPr>
              <a:t>2004  </a:t>
            </a:r>
            <a:r>
              <a:rPr sz="2100" dirty="0">
                <a:latin typeface="Arial"/>
                <a:cs typeface="Arial"/>
              </a:rPr>
              <a:t>ASTD </a:t>
            </a:r>
            <a:r>
              <a:rPr sz="2100" spc="-5" dirty="0">
                <a:latin typeface="Arial"/>
                <a:cs typeface="Arial"/>
              </a:rPr>
              <a:t>competency Model </a:t>
            </a:r>
            <a:r>
              <a:rPr sz="2100" spc="-10" dirty="0">
                <a:latin typeface="Arial"/>
                <a:cs typeface="Arial"/>
              </a:rPr>
              <a:t>page </a:t>
            </a:r>
            <a:r>
              <a:rPr sz="2100" spc="-5" dirty="0">
                <a:latin typeface="Arial"/>
                <a:cs typeface="Arial"/>
              </a:rPr>
              <a:t>27) and </a:t>
            </a:r>
            <a:r>
              <a:rPr sz="2100" dirty="0">
                <a:latin typeface="Arial"/>
                <a:cs typeface="Arial"/>
              </a:rPr>
              <a:t>the top </a:t>
            </a:r>
            <a:r>
              <a:rPr sz="2100" spc="-5" dirty="0">
                <a:latin typeface="Arial"/>
                <a:cs typeface="Arial"/>
              </a:rPr>
              <a:t>shows </a:t>
            </a:r>
            <a:r>
              <a:rPr sz="2100" dirty="0">
                <a:latin typeface="Arial"/>
                <a:cs typeface="Arial"/>
              </a:rPr>
              <a:t>4 key </a:t>
            </a:r>
            <a:r>
              <a:rPr sz="2100" spc="-5" dirty="0">
                <a:latin typeface="Arial"/>
                <a:cs typeface="Arial"/>
              </a:rPr>
              <a:t>roles for  HRD professionals </a:t>
            </a:r>
            <a:r>
              <a:rPr sz="2100" dirty="0">
                <a:latin typeface="Arial"/>
                <a:cs typeface="Arial"/>
              </a:rPr>
              <a:t>: </a:t>
            </a:r>
            <a:r>
              <a:rPr sz="2100" b="1" spc="-5" dirty="0">
                <a:latin typeface="Arial"/>
                <a:cs typeface="Arial"/>
              </a:rPr>
              <a:t>Learning Strategist, Business </a:t>
            </a:r>
            <a:r>
              <a:rPr sz="2100" b="1" spc="-20" dirty="0">
                <a:latin typeface="Arial"/>
                <a:cs typeface="Arial"/>
              </a:rPr>
              <a:t>Partner, </a:t>
            </a:r>
            <a:r>
              <a:rPr sz="2100" b="1" spc="-5" dirty="0">
                <a:latin typeface="Arial"/>
                <a:cs typeface="Arial"/>
              </a:rPr>
              <a:t>project  manager </a:t>
            </a:r>
            <a:r>
              <a:rPr sz="2100" b="1" dirty="0">
                <a:latin typeface="Arial"/>
                <a:cs typeface="Arial"/>
              </a:rPr>
              <a:t>and </a:t>
            </a:r>
            <a:r>
              <a:rPr sz="2100" b="1" spc="-5" dirty="0">
                <a:latin typeface="Arial"/>
                <a:cs typeface="Arial"/>
              </a:rPr>
              <a:t>Professional</a:t>
            </a:r>
            <a:r>
              <a:rPr sz="2100" b="1" spc="-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specialists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1" y="1"/>
            <a:ext cx="8377555" cy="529250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Why is it essential to study</a:t>
            </a:r>
            <a:r>
              <a:rPr sz="2200" b="1" spc="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HRD????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Due to the changing role of HR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Functions</a:t>
            </a:r>
            <a:endParaRPr sz="2200">
              <a:latin typeface="Arial"/>
              <a:cs typeface="Arial"/>
            </a:endParaRPr>
          </a:p>
          <a:p>
            <a:pPr marL="286385" marR="508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943610" algn="l"/>
                <a:tab pos="1632585" algn="l"/>
                <a:tab pos="2039620" algn="l"/>
                <a:tab pos="3737610" algn="l"/>
                <a:tab pos="4115435" algn="l"/>
                <a:tab pos="4848860" algn="l"/>
                <a:tab pos="6142990" algn="l"/>
                <a:tab pos="6473190" algn="l"/>
                <a:tab pos="7052945" algn="l"/>
                <a:tab pos="8130540" algn="l"/>
              </a:tabLst>
            </a:pPr>
            <a:r>
              <a:rPr sz="2200" spc="-5" dirty="0">
                <a:latin typeface="Arial"/>
                <a:cs typeface="Arial"/>
              </a:rPr>
              <a:t>The	s</a:t>
            </a:r>
            <a:r>
              <a:rPr sz="2200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ift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5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f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organ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tion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from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indu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trial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–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era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mo</a:t>
            </a:r>
            <a:r>
              <a:rPr sz="2200" spc="5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els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to  knowledge era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model</a:t>
            </a:r>
            <a:endParaRPr sz="2200">
              <a:latin typeface="Arial"/>
              <a:cs typeface="Arial"/>
            </a:endParaRPr>
          </a:p>
          <a:p>
            <a:pPr marL="286385" marR="5080" indent="-274320">
              <a:lnSpc>
                <a:spcPts val="2110"/>
              </a:lnSpc>
              <a:spcBef>
                <a:spcPts val="58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Customer </a:t>
            </a:r>
            <a:r>
              <a:rPr sz="2200" dirty="0">
                <a:latin typeface="Arial"/>
                <a:cs typeface="Arial"/>
              </a:rPr>
              <a:t>today </a:t>
            </a:r>
            <a:r>
              <a:rPr sz="2200" spc="-5" dirty="0">
                <a:latin typeface="Arial"/>
                <a:cs typeface="Arial"/>
              </a:rPr>
              <a:t>are more </a:t>
            </a:r>
            <a:r>
              <a:rPr sz="2200" dirty="0">
                <a:latin typeface="Arial"/>
                <a:cs typeface="Arial"/>
              </a:rPr>
              <a:t>demanding, </a:t>
            </a:r>
            <a:r>
              <a:rPr sz="2200" spc="-5" dirty="0">
                <a:latin typeface="Arial"/>
                <a:cs typeface="Arial"/>
              </a:rPr>
              <a:t>quality conscious &amp; cost  sensitive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ts val="2375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2153920" algn="l"/>
                <a:tab pos="2899410" algn="l"/>
                <a:tab pos="3896360" algn="l"/>
                <a:tab pos="4269740" algn="l"/>
                <a:tab pos="4925060" algn="l"/>
                <a:tab pos="5624830" algn="l"/>
                <a:tab pos="6979920" algn="l"/>
                <a:tab pos="8128634" algn="l"/>
              </a:tabLst>
            </a:pPr>
            <a:r>
              <a:rPr sz="2200" spc="-5" dirty="0">
                <a:latin typeface="Arial"/>
                <a:cs typeface="Arial"/>
              </a:rPr>
              <a:t>Organizati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ns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have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st</a:t>
            </a:r>
            <a:r>
              <a:rPr sz="2200" spc="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rted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sh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ft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fr</a:t>
            </a:r>
            <a:r>
              <a:rPr sz="2200" spc="5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m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raditio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al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platform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to</a:t>
            </a:r>
            <a:endParaRPr sz="2200">
              <a:latin typeface="Arial"/>
              <a:cs typeface="Arial"/>
            </a:endParaRPr>
          </a:p>
          <a:p>
            <a:pPr marL="286385">
              <a:lnSpc>
                <a:spcPts val="2375"/>
              </a:lnSpc>
            </a:pPr>
            <a:r>
              <a:rPr sz="2200" spc="-5" dirty="0">
                <a:latin typeface="Arial"/>
                <a:cs typeface="Arial"/>
              </a:rPr>
              <a:t>total quality management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(TQM)</a:t>
            </a:r>
            <a:endParaRPr sz="2200">
              <a:latin typeface="Arial"/>
              <a:cs typeface="Arial"/>
            </a:endParaRPr>
          </a:p>
          <a:p>
            <a:pPr marL="286385" marR="6350" indent="-274320">
              <a:lnSpc>
                <a:spcPct val="8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Employees are not viewed as the source of problems but </a:t>
            </a:r>
            <a:r>
              <a:rPr sz="2200" dirty="0">
                <a:latin typeface="Arial"/>
                <a:cs typeface="Arial"/>
              </a:rPr>
              <a:t>identify  </a:t>
            </a:r>
            <a:r>
              <a:rPr sz="2200" spc="-5" dirty="0">
                <a:latin typeface="Arial"/>
                <a:cs typeface="Arial"/>
              </a:rPr>
              <a:t>the problems in the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process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ts val="2375"/>
              </a:lnSpc>
              <a:spcBef>
                <a:spcPts val="7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908685" algn="l"/>
                <a:tab pos="2383790" algn="l"/>
                <a:tab pos="3423920" algn="l"/>
                <a:tab pos="4868545" algn="l"/>
                <a:tab pos="6421755" algn="l"/>
                <a:tab pos="6933565" algn="l"/>
                <a:tab pos="8128634" algn="l"/>
              </a:tabLst>
            </a:pPr>
            <a:r>
              <a:rPr sz="2200" spc="-5" dirty="0">
                <a:latin typeface="Arial"/>
                <a:cs typeface="Arial"/>
              </a:rPr>
              <a:t>For	motiva</a:t>
            </a:r>
            <a:r>
              <a:rPr sz="2200" spc="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ing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pe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ple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manag</a:t>
            </a:r>
            <a:r>
              <a:rPr sz="2200" spc="5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emphas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ze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on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rem</a:t>
            </a:r>
            <a:r>
              <a:rPr sz="2200" spc="5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v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of</a:t>
            </a:r>
            <a:endParaRPr sz="2200">
              <a:latin typeface="Arial"/>
              <a:cs typeface="Arial"/>
            </a:endParaRPr>
          </a:p>
          <a:p>
            <a:pPr marL="286385">
              <a:lnSpc>
                <a:spcPts val="2375"/>
              </a:lnSpc>
            </a:pPr>
            <a:r>
              <a:rPr sz="2200" spc="-5" dirty="0">
                <a:latin typeface="Arial"/>
                <a:cs typeface="Arial"/>
              </a:rPr>
              <a:t>barriers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7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Developing employees has replaced controlling the</a:t>
            </a:r>
            <a:r>
              <a:rPr sz="2200" spc="1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employees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7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Product market is more competitive than ever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before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7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There is more focus on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customer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90061" y="5089018"/>
            <a:ext cx="381571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6559" algn="l"/>
                <a:tab pos="2094230" algn="l"/>
                <a:tab pos="2807970" algn="l"/>
              </a:tabLst>
            </a:pPr>
            <a:r>
              <a:rPr sz="2200" spc="-5" dirty="0">
                <a:latin typeface="Arial"/>
                <a:cs typeface="Arial"/>
              </a:rPr>
              <a:t>–	hierarchical	and	informal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5089018"/>
            <a:ext cx="4337685" cy="1318951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286385" marR="5080" indent="-274320">
              <a:lnSpc>
                <a:spcPts val="2110"/>
              </a:lnSpc>
              <a:spcBef>
                <a:spcPts val="60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590040" algn="l"/>
                <a:tab pos="2304415" algn="l"/>
                <a:tab pos="3858260" algn="l"/>
              </a:tabLst>
            </a:pPr>
            <a:r>
              <a:rPr sz="2200" spc="-245" dirty="0">
                <a:latin typeface="Arial"/>
                <a:cs typeface="Arial"/>
              </a:rPr>
              <a:t>T</a:t>
            </a:r>
            <a:r>
              <a:rPr sz="2200" spc="-5" dirty="0">
                <a:latin typeface="Arial"/>
                <a:cs typeface="Arial"/>
              </a:rPr>
              <a:t>eami</a:t>
            </a:r>
            <a:r>
              <a:rPr sz="2200" dirty="0">
                <a:latin typeface="Arial"/>
                <a:cs typeface="Arial"/>
              </a:rPr>
              <a:t>n</a:t>
            </a:r>
            <a:r>
              <a:rPr sz="2200" spc="-5" dirty="0">
                <a:latin typeface="Arial"/>
                <a:cs typeface="Arial"/>
              </a:rPr>
              <a:t>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u</a:t>
            </a:r>
            <a:r>
              <a:rPr sz="2200" spc="-5" dirty="0">
                <a:latin typeface="Arial"/>
                <a:cs typeface="Arial"/>
              </a:rPr>
              <a:t>pp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rting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non  structures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Arial"/>
                <a:cs typeface="Arial"/>
              </a:rPr>
              <a:t>Visionary</a:t>
            </a:r>
            <a:r>
              <a:rPr sz="2200" spc="-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leadership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7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A change in language and</a:t>
            </a:r>
            <a:r>
              <a:rPr sz="2200" spc="-10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style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401"/>
            <a:ext cx="8986520" cy="6635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Learning strategist </a:t>
            </a:r>
            <a:r>
              <a:rPr sz="2400" spc="-5" dirty="0">
                <a:latin typeface="Arial"/>
                <a:cs typeface="Arial"/>
              </a:rPr>
              <a:t>involved in </a:t>
            </a:r>
            <a:r>
              <a:rPr sz="2400" dirty="0">
                <a:latin typeface="Arial"/>
                <a:cs typeface="Arial"/>
              </a:rPr>
              <a:t>high </a:t>
            </a:r>
            <a:r>
              <a:rPr sz="2400" spc="-5" dirty="0">
                <a:latin typeface="Arial"/>
                <a:cs typeface="Arial"/>
              </a:rPr>
              <a:t>level decision making  concerning how HRD </a:t>
            </a:r>
            <a:r>
              <a:rPr sz="2400" dirty="0">
                <a:latin typeface="Arial"/>
                <a:cs typeface="Arial"/>
              </a:rPr>
              <a:t>initiatives </a:t>
            </a:r>
            <a:r>
              <a:rPr sz="2400" spc="-5" dirty="0">
                <a:latin typeface="Arial"/>
                <a:cs typeface="Arial"/>
              </a:rPr>
              <a:t>will support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goals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strategies of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organisation.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BP </a:t>
            </a:r>
            <a:r>
              <a:rPr sz="2400" spc="-5" dirty="0">
                <a:latin typeface="Arial"/>
                <a:cs typeface="Arial"/>
              </a:rPr>
              <a:t>works together with mangers and others in </a:t>
            </a:r>
            <a:r>
              <a:rPr sz="2400" dirty="0">
                <a:latin typeface="Arial"/>
                <a:cs typeface="Arial"/>
              </a:rPr>
              <a:t>determining how  the </a:t>
            </a:r>
            <a:r>
              <a:rPr sz="2400" spc="-10" dirty="0">
                <a:latin typeface="Arial"/>
                <a:cs typeface="Arial"/>
              </a:rPr>
              <a:t>HRD </a:t>
            </a:r>
            <a:r>
              <a:rPr sz="2400" spc="-5" dirty="0">
                <a:latin typeface="Arial"/>
                <a:cs typeface="Arial"/>
              </a:rPr>
              <a:t>initiatives will be implemented and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evaluated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Project Manager </a:t>
            </a:r>
            <a:r>
              <a:rPr sz="2400" spc="-5" dirty="0">
                <a:latin typeface="Arial"/>
                <a:cs typeface="Arial"/>
              </a:rPr>
              <a:t>is involved with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day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day </a:t>
            </a:r>
            <a:r>
              <a:rPr sz="2400" dirty="0">
                <a:latin typeface="Arial"/>
                <a:cs typeface="Arial"/>
              </a:rPr>
              <a:t>planning,  </a:t>
            </a:r>
            <a:r>
              <a:rPr sz="2400" spc="-5" dirty="0">
                <a:latin typeface="Arial"/>
                <a:cs typeface="Arial"/>
              </a:rPr>
              <a:t>funding and monitoring of HRD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initiatives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Professional specialist </a:t>
            </a:r>
            <a:r>
              <a:rPr sz="2400" spc="-5" dirty="0">
                <a:latin typeface="Arial"/>
                <a:cs typeface="Arial"/>
              </a:rPr>
              <a:t>adds </a:t>
            </a:r>
            <a:r>
              <a:rPr sz="2400" dirty="0">
                <a:latin typeface="Arial"/>
                <a:cs typeface="Arial"/>
              </a:rPr>
              <a:t>his </a:t>
            </a:r>
            <a:r>
              <a:rPr sz="2400" spc="-5" dirty="0">
                <a:latin typeface="Arial"/>
                <a:cs typeface="Arial"/>
              </a:rPr>
              <a:t>or her expertise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particular  </a:t>
            </a:r>
            <a:r>
              <a:rPr sz="2400" dirty="0">
                <a:latin typeface="Arial"/>
                <a:cs typeface="Arial"/>
              </a:rPr>
              <a:t>areas, </a:t>
            </a:r>
            <a:r>
              <a:rPr sz="2400" spc="-5" dirty="0">
                <a:latin typeface="Arial"/>
                <a:cs typeface="Arial"/>
              </a:rPr>
              <a:t>eg. </a:t>
            </a:r>
            <a:r>
              <a:rPr sz="2400" dirty="0">
                <a:latin typeface="Arial"/>
                <a:cs typeface="Arial"/>
              </a:rPr>
              <a:t>Designing, developing, </a:t>
            </a:r>
            <a:r>
              <a:rPr sz="2400" spc="-5" dirty="0">
                <a:latin typeface="Arial"/>
                <a:cs typeface="Arial"/>
              </a:rPr>
              <a:t>delivering, and evaluating the  HRD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initiatives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HRD </a:t>
            </a:r>
            <a:r>
              <a:rPr sz="2400" dirty="0">
                <a:latin typeface="Arial"/>
                <a:cs typeface="Arial"/>
              </a:rPr>
              <a:t>managers </a:t>
            </a:r>
            <a:r>
              <a:rPr sz="2400" spc="-5" dirty="0">
                <a:latin typeface="Arial"/>
                <a:cs typeface="Arial"/>
              </a:rPr>
              <a:t>and executives are more likely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be involved  with the learning strategist and BP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roles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25402"/>
            <a:ext cx="8987155" cy="68121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Some other </a:t>
            </a:r>
            <a:r>
              <a:rPr sz="2400" b="1" spc="-10" dirty="0">
                <a:latin typeface="Arial"/>
                <a:cs typeface="Arial"/>
              </a:rPr>
              <a:t>HRD </a:t>
            </a:r>
            <a:r>
              <a:rPr sz="2400" b="1" spc="-5" dirty="0">
                <a:latin typeface="Arial"/>
                <a:cs typeface="Arial"/>
              </a:rPr>
              <a:t>Roles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According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McLagan, HRD </a:t>
            </a:r>
            <a:r>
              <a:rPr sz="2400" dirty="0">
                <a:latin typeface="Arial"/>
                <a:cs typeface="Arial"/>
              </a:rPr>
              <a:t>professional </a:t>
            </a:r>
            <a:r>
              <a:rPr sz="2400" spc="-5" dirty="0">
                <a:latin typeface="Arial"/>
                <a:cs typeface="Arial"/>
              </a:rPr>
              <a:t>perform atleast 9  distinct roles.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HR </a:t>
            </a:r>
            <a:r>
              <a:rPr sz="2400" b="1" dirty="0">
                <a:latin typeface="Arial"/>
                <a:cs typeface="Arial"/>
              </a:rPr>
              <a:t>strategic </a:t>
            </a:r>
            <a:r>
              <a:rPr sz="2400" b="1" spc="-5" dirty="0">
                <a:latin typeface="Arial"/>
                <a:cs typeface="Arial"/>
              </a:rPr>
              <a:t>advisor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consults strategic decision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making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HR </a:t>
            </a:r>
            <a:r>
              <a:rPr sz="2400" b="1" spc="-5" dirty="0">
                <a:latin typeface="Arial"/>
                <a:cs typeface="Arial"/>
              </a:rPr>
              <a:t>systems designer and developer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dirty="0">
                <a:latin typeface="Arial"/>
                <a:cs typeface="Arial"/>
              </a:rPr>
              <a:t>assists </a:t>
            </a:r>
            <a:r>
              <a:rPr sz="2400" spc="-5" dirty="0">
                <a:latin typeface="Arial"/>
                <a:cs typeface="Arial"/>
              </a:rPr>
              <a:t>HRM </a:t>
            </a:r>
            <a:r>
              <a:rPr sz="2400" spc="-10" dirty="0">
                <a:latin typeface="Arial"/>
                <a:cs typeface="Arial"/>
              </a:rPr>
              <a:t>in  </a:t>
            </a:r>
            <a:r>
              <a:rPr sz="2400" spc="-5" dirty="0">
                <a:latin typeface="Arial"/>
                <a:cs typeface="Arial"/>
              </a:rPr>
              <a:t>design and development of HR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Organisation Change Agent </a:t>
            </a:r>
            <a:r>
              <a:rPr sz="2400" b="1" dirty="0">
                <a:latin typeface="Arial"/>
                <a:cs typeface="Arial"/>
              </a:rPr>
              <a:t>– </a:t>
            </a:r>
            <a:r>
              <a:rPr sz="2400" spc="-5" dirty="0">
                <a:latin typeface="Arial"/>
                <a:cs typeface="Arial"/>
              </a:rPr>
              <a:t>advises management </a:t>
            </a:r>
            <a:r>
              <a:rPr sz="2400" spc="-10" dirty="0">
                <a:latin typeface="Arial"/>
                <a:cs typeface="Arial"/>
              </a:rPr>
              <a:t>in  </a:t>
            </a:r>
            <a:r>
              <a:rPr sz="2400" dirty="0">
                <a:latin typeface="Arial"/>
                <a:cs typeface="Arial"/>
              </a:rPr>
              <a:t>designing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implementation </a:t>
            </a:r>
            <a:r>
              <a:rPr sz="2400" spc="-5" dirty="0">
                <a:latin typeface="Arial"/>
                <a:cs typeface="Arial"/>
              </a:rPr>
              <a:t>of change strategies used </a:t>
            </a:r>
            <a:r>
              <a:rPr sz="2400" spc="5" dirty="0">
                <a:latin typeface="Arial"/>
                <a:cs typeface="Arial"/>
              </a:rPr>
              <a:t>in  </a:t>
            </a:r>
            <a:r>
              <a:rPr sz="2400" spc="-5" dirty="0">
                <a:latin typeface="Arial"/>
                <a:cs typeface="Arial"/>
              </a:rPr>
              <a:t>transforming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organisations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Organisation Design Consultant – </a:t>
            </a:r>
            <a:r>
              <a:rPr sz="2400" spc="-5" dirty="0">
                <a:latin typeface="Arial"/>
                <a:cs typeface="Arial"/>
              </a:rPr>
              <a:t>advises </a:t>
            </a:r>
            <a:r>
              <a:rPr sz="2400" dirty="0">
                <a:latin typeface="Arial"/>
                <a:cs typeface="Arial"/>
              </a:rPr>
              <a:t>management </a:t>
            </a:r>
            <a:r>
              <a:rPr sz="2400" spc="-10" dirty="0">
                <a:latin typeface="Arial"/>
                <a:cs typeface="Arial"/>
              </a:rPr>
              <a:t>on  </a:t>
            </a:r>
            <a:r>
              <a:rPr sz="2400" spc="-5" dirty="0">
                <a:latin typeface="Arial"/>
                <a:cs typeface="Arial"/>
              </a:rPr>
              <a:t>work </a:t>
            </a:r>
            <a:r>
              <a:rPr sz="2400" dirty="0">
                <a:latin typeface="Arial"/>
                <a:cs typeface="Arial"/>
              </a:rPr>
              <a:t>systems </a:t>
            </a:r>
            <a:r>
              <a:rPr sz="2400" spc="-5" dirty="0">
                <a:latin typeface="Arial"/>
                <a:cs typeface="Arial"/>
              </a:rPr>
              <a:t>design and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efficient </a:t>
            </a:r>
            <a:r>
              <a:rPr sz="2400" spc="-5" dirty="0">
                <a:latin typeface="Arial"/>
                <a:cs typeface="Arial"/>
              </a:rPr>
              <a:t>use of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25402"/>
            <a:ext cx="8987791" cy="527259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889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Learning program </a:t>
            </a:r>
            <a:r>
              <a:rPr sz="2200" b="1" dirty="0">
                <a:latin typeface="Arial"/>
                <a:cs typeface="Arial"/>
              </a:rPr>
              <a:t>specialist </a:t>
            </a:r>
            <a:r>
              <a:rPr sz="2200" b="1" spc="-5" dirty="0">
                <a:latin typeface="Arial"/>
                <a:cs typeface="Arial"/>
              </a:rPr>
              <a:t>– </a:t>
            </a:r>
            <a:r>
              <a:rPr sz="2200" spc="-5" dirty="0">
                <a:latin typeface="Arial"/>
                <a:cs typeface="Arial"/>
              </a:rPr>
              <a:t>identifies needs of the </a:t>
            </a:r>
            <a:r>
              <a:rPr sz="2200" spc="-20" dirty="0">
                <a:latin typeface="Arial"/>
                <a:cs typeface="Arial"/>
              </a:rPr>
              <a:t>learner,  </a:t>
            </a:r>
            <a:r>
              <a:rPr sz="2200" spc="-5" dirty="0">
                <a:latin typeface="Arial"/>
                <a:cs typeface="Arial"/>
              </a:rPr>
              <a:t>develops and designs appropriate learning programs, &amp; prepares  materials and other learning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aids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Instructor / Facilitator – </a:t>
            </a:r>
            <a:r>
              <a:rPr sz="2200" spc="-5" dirty="0">
                <a:latin typeface="Arial"/>
                <a:cs typeface="Arial"/>
              </a:rPr>
              <a:t>presents materials and leads and facilitates  structured learning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experience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Individual development </a:t>
            </a:r>
            <a:r>
              <a:rPr sz="2200" b="1" dirty="0">
                <a:latin typeface="Arial"/>
                <a:cs typeface="Arial"/>
              </a:rPr>
              <a:t>and </a:t>
            </a:r>
            <a:r>
              <a:rPr sz="2200" b="1" spc="-5" dirty="0">
                <a:latin typeface="Arial"/>
                <a:cs typeface="Arial"/>
              </a:rPr>
              <a:t>career </a:t>
            </a:r>
            <a:r>
              <a:rPr sz="2200" b="1" dirty="0">
                <a:latin typeface="Arial"/>
                <a:cs typeface="Arial"/>
              </a:rPr>
              <a:t>counselor </a:t>
            </a:r>
            <a:r>
              <a:rPr sz="2200" b="1" spc="-5" dirty="0">
                <a:latin typeface="Arial"/>
                <a:cs typeface="Arial"/>
              </a:rPr>
              <a:t>– </a:t>
            </a:r>
            <a:r>
              <a:rPr sz="2200" spc="-5" dirty="0">
                <a:latin typeface="Arial"/>
                <a:cs typeface="Arial"/>
              </a:rPr>
              <a:t>assists individual  employees in assessing their competencies and goals in order to  develop a realistic career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plan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Performance </a:t>
            </a:r>
            <a:r>
              <a:rPr sz="2200" b="1" dirty="0">
                <a:latin typeface="Arial"/>
                <a:cs typeface="Arial"/>
              </a:rPr>
              <a:t>Consultant </a:t>
            </a:r>
            <a:r>
              <a:rPr sz="2200" b="1" spc="-5" dirty="0">
                <a:latin typeface="Arial"/>
                <a:cs typeface="Arial"/>
              </a:rPr>
              <a:t>/ Coach – </a:t>
            </a:r>
            <a:r>
              <a:rPr sz="2200" spc="-5" dirty="0">
                <a:latin typeface="Arial"/>
                <a:cs typeface="Arial"/>
              </a:rPr>
              <a:t>advises line management </a:t>
            </a:r>
            <a:r>
              <a:rPr sz="2200" spc="15" dirty="0">
                <a:latin typeface="Arial"/>
                <a:cs typeface="Arial"/>
              </a:rPr>
              <a:t>on  </a:t>
            </a:r>
            <a:r>
              <a:rPr sz="2200" spc="-5" dirty="0">
                <a:latin typeface="Arial"/>
                <a:cs typeface="Arial"/>
              </a:rPr>
              <a:t>appropriate interventions designed to improve individual and group  performance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2" y="5665421"/>
            <a:ext cx="182054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Researcher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33345" y="5665421"/>
            <a:ext cx="692912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5450" algn="l"/>
                <a:tab pos="1847850" algn="l"/>
                <a:tab pos="2708910" algn="l"/>
                <a:tab pos="4086860" algn="l"/>
                <a:tab pos="4808855" algn="l"/>
                <a:tab pos="6247765" algn="l"/>
              </a:tabLst>
            </a:pPr>
            <a:r>
              <a:rPr sz="2200" b="1" spc="-5" dirty="0">
                <a:latin typeface="Arial"/>
                <a:cs typeface="Arial"/>
              </a:rPr>
              <a:t>–	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spc="-2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0" dirty="0">
                <a:latin typeface="Arial"/>
                <a:cs typeface="Arial"/>
              </a:rPr>
              <a:t>HR</a:t>
            </a:r>
            <a:r>
              <a:rPr sz="2200" spc="-5" dirty="0">
                <a:latin typeface="Arial"/>
                <a:cs typeface="Arial"/>
              </a:rPr>
              <a:t>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practi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es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nd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progr</a:t>
            </a:r>
            <a:r>
              <a:rPr sz="2200" spc="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ms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u</a:t>
            </a:r>
            <a:r>
              <a:rPr sz="2200" dirty="0">
                <a:latin typeface="Arial"/>
                <a:cs typeface="Arial"/>
              </a:rPr>
              <a:t>s</a:t>
            </a:r>
            <a:r>
              <a:rPr sz="2200" spc="-5" dirty="0">
                <a:latin typeface="Arial"/>
                <a:cs typeface="Arial"/>
              </a:rPr>
              <a:t>ing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3059" y="6000700"/>
            <a:ext cx="870966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1704339" algn="l"/>
                <a:tab pos="3129280" algn="l"/>
                <a:tab pos="4806315" algn="l"/>
                <a:tab pos="5314950" algn="l"/>
                <a:tab pos="7052945" algn="l"/>
                <a:tab pos="7872730" algn="l"/>
              </a:tabLst>
            </a:pPr>
            <a:r>
              <a:rPr sz="2200" spc="-5" dirty="0">
                <a:latin typeface="Arial"/>
                <a:cs typeface="Arial"/>
              </a:rPr>
              <a:t>ap</a:t>
            </a:r>
            <a:r>
              <a:rPr sz="2200" dirty="0">
                <a:latin typeface="Arial"/>
                <a:cs typeface="Arial"/>
              </a:rPr>
              <a:t>p</a:t>
            </a:r>
            <a:r>
              <a:rPr sz="2200" spc="-5" dirty="0">
                <a:latin typeface="Arial"/>
                <a:cs typeface="Arial"/>
              </a:rPr>
              <a:t>ropri</a:t>
            </a:r>
            <a:r>
              <a:rPr sz="220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te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stat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sti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proc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dur</a:t>
            </a:r>
            <a:r>
              <a:rPr sz="2200" spc="5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dete</a:t>
            </a:r>
            <a:r>
              <a:rPr sz="2200" spc="5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mining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their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ov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ra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l  effectiveness and communicates the results to the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organisation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2" y="2"/>
            <a:ext cx="759777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/>
              <a:t>C</a:t>
            </a:r>
            <a:r>
              <a:rPr sz="2550" dirty="0"/>
              <a:t>HALLENGES </a:t>
            </a:r>
            <a:r>
              <a:rPr sz="2550" spc="-25" dirty="0"/>
              <a:t>TO </a:t>
            </a:r>
            <a:r>
              <a:rPr sz="3200" spc="-15" dirty="0"/>
              <a:t>O</a:t>
            </a:r>
            <a:r>
              <a:rPr sz="2550" spc="-15" dirty="0"/>
              <a:t>RGANIZATIONS </a:t>
            </a:r>
            <a:r>
              <a:rPr sz="3200" dirty="0"/>
              <a:t>&amp; </a:t>
            </a:r>
            <a:r>
              <a:rPr sz="2550" spc="-25" dirty="0"/>
              <a:t>TO</a:t>
            </a:r>
            <a:r>
              <a:rPr sz="2550" spc="40" dirty="0"/>
              <a:t> </a:t>
            </a:r>
            <a:r>
              <a:rPr sz="3200" dirty="0"/>
              <a:t>HRD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8739" y="634949"/>
            <a:ext cx="8834120" cy="52219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Emerging </a:t>
            </a:r>
            <a:r>
              <a:rPr sz="2400" b="1" spc="5" dirty="0">
                <a:latin typeface="Arial"/>
                <a:cs typeface="Arial"/>
              </a:rPr>
              <a:t>work </a:t>
            </a:r>
            <a:r>
              <a:rPr sz="2400" b="1" dirty="0">
                <a:latin typeface="Arial"/>
                <a:cs typeface="Arial"/>
              </a:rPr>
              <a:t>place</a:t>
            </a:r>
            <a:r>
              <a:rPr sz="2400" b="1" spc="-90" dirty="0">
                <a:latin typeface="Arial"/>
                <a:cs typeface="Arial"/>
              </a:rPr>
              <a:t> </a:t>
            </a:r>
            <a:r>
              <a:rPr sz="2400" b="1" spc="-20" dirty="0">
                <a:latin typeface="Arial"/>
                <a:cs typeface="Arial"/>
              </a:rPr>
              <a:t>Trends: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579120" marR="5715" lvl="1" indent="-457200" algn="just">
              <a:lnSpc>
                <a:spcPct val="100000"/>
              </a:lnSpc>
              <a:buClr>
                <a:srgbClr val="FD8537"/>
              </a:buClr>
              <a:buSzPct val="68750"/>
              <a:buAutoNum type="arabicPeriod"/>
              <a:tabLst>
                <a:tab pos="579755" algn="l"/>
              </a:tabLst>
            </a:pPr>
            <a:r>
              <a:rPr sz="2400" b="1" dirty="0">
                <a:latin typeface="Arial"/>
                <a:cs typeface="Arial"/>
              </a:rPr>
              <a:t>Drastic </a:t>
            </a:r>
            <a:r>
              <a:rPr sz="2400" b="1" spc="-15" dirty="0">
                <a:latin typeface="Arial"/>
                <a:cs typeface="Arial"/>
              </a:rPr>
              <a:t>Times, </a:t>
            </a:r>
            <a:r>
              <a:rPr sz="2400" b="1" dirty="0">
                <a:latin typeface="Arial"/>
                <a:cs typeface="Arial"/>
              </a:rPr>
              <a:t>Drastic </a:t>
            </a:r>
            <a:r>
              <a:rPr sz="2400" b="1" spc="-5" dirty="0">
                <a:latin typeface="Arial"/>
                <a:cs typeface="Arial"/>
              </a:rPr>
              <a:t>Measures: </a:t>
            </a:r>
            <a:r>
              <a:rPr sz="2400" spc="-5" dirty="0">
                <a:latin typeface="Arial"/>
                <a:cs typeface="Arial"/>
              </a:rPr>
              <a:t>Uncertain economic  </a:t>
            </a:r>
            <a:r>
              <a:rPr sz="2400" dirty="0">
                <a:latin typeface="Arial"/>
                <a:cs typeface="Arial"/>
              </a:rPr>
              <a:t>conditions force </a:t>
            </a:r>
            <a:r>
              <a:rPr sz="2400" spc="-5" dirty="0">
                <a:latin typeface="Arial"/>
                <a:cs typeface="Arial"/>
              </a:rPr>
              <a:t>organizations to </a:t>
            </a:r>
            <a:r>
              <a:rPr sz="2400" dirty="0">
                <a:latin typeface="Arial"/>
                <a:cs typeface="Arial"/>
              </a:rPr>
              <a:t>reconsider </a:t>
            </a:r>
            <a:r>
              <a:rPr sz="2400" spc="-5" dirty="0">
                <a:latin typeface="Arial"/>
                <a:cs typeface="Arial"/>
              </a:rPr>
              <a:t>how </a:t>
            </a:r>
            <a:r>
              <a:rPr sz="2400" dirty="0">
                <a:latin typeface="Arial"/>
                <a:cs typeface="Arial"/>
              </a:rPr>
              <a:t>they can  grow &amp; 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profitable</a:t>
            </a:r>
            <a:endParaRPr sz="2400">
              <a:latin typeface="Arial"/>
              <a:cs typeface="Arial"/>
            </a:endParaRPr>
          </a:p>
          <a:p>
            <a:pPr marL="579120" marR="5080" lvl="1" indent="-45720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79755" algn="l"/>
              </a:tabLst>
            </a:pPr>
            <a:r>
              <a:rPr sz="2400" b="1" spc="-5" dirty="0">
                <a:latin typeface="Arial"/>
                <a:cs typeface="Arial"/>
              </a:rPr>
              <a:t>Blurred </a:t>
            </a:r>
            <a:r>
              <a:rPr sz="2400" b="1" spc="-10" dirty="0">
                <a:latin typeface="Arial"/>
                <a:cs typeface="Arial"/>
              </a:rPr>
              <a:t>Lines </a:t>
            </a:r>
            <a:r>
              <a:rPr sz="2400" b="1" spc="-5" dirty="0">
                <a:latin typeface="Arial"/>
                <a:cs typeface="Arial"/>
              </a:rPr>
              <a:t>(life </a:t>
            </a:r>
            <a:r>
              <a:rPr sz="2400" b="1" spc="-10" dirty="0">
                <a:latin typeface="Arial"/>
                <a:cs typeface="Arial"/>
              </a:rPr>
              <a:t>or </a:t>
            </a:r>
            <a:r>
              <a:rPr sz="2400" b="1" dirty="0">
                <a:latin typeface="Arial"/>
                <a:cs typeface="Arial"/>
              </a:rPr>
              <a:t>work): </a:t>
            </a:r>
            <a:r>
              <a:rPr sz="2400" spc="-10" dirty="0">
                <a:latin typeface="Arial"/>
                <a:cs typeface="Arial"/>
              </a:rPr>
              <a:t>new </a:t>
            </a:r>
            <a:r>
              <a:rPr sz="2400" dirty="0">
                <a:latin typeface="Arial"/>
                <a:cs typeface="Arial"/>
              </a:rPr>
              <a:t>organizational </a:t>
            </a:r>
            <a:r>
              <a:rPr sz="2400" spc="-5" dirty="0">
                <a:latin typeface="Arial"/>
                <a:cs typeface="Arial"/>
              </a:rPr>
              <a:t>structures  are </a:t>
            </a:r>
            <a:r>
              <a:rPr sz="2400" dirty="0">
                <a:latin typeface="Arial"/>
                <a:cs typeface="Arial"/>
              </a:rPr>
              <a:t>changing the </a:t>
            </a:r>
            <a:r>
              <a:rPr sz="2400" spc="-5" dirty="0">
                <a:latin typeface="Arial"/>
                <a:cs typeface="Arial"/>
              </a:rPr>
              <a:t>nature of work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employees and </a:t>
            </a:r>
            <a:r>
              <a:rPr sz="2400" spc="-10" dirty="0">
                <a:latin typeface="Arial"/>
                <a:cs typeface="Arial"/>
              </a:rPr>
              <a:t>HRD  </a:t>
            </a:r>
            <a:r>
              <a:rPr sz="2400" spc="-5" dirty="0">
                <a:latin typeface="Arial"/>
                <a:cs typeface="Arial"/>
              </a:rPr>
              <a:t>professional</a:t>
            </a:r>
            <a:endParaRPr sz="2400">
              <a:latin typeface="Arial"/>
              <a:cs typeface="Arial"/>
            </a:endParaRPr>
          </a:p>
          <a:p>
            <a:pPr marL="579120" marR="5715" lvl="1" indent="-45720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AutoNum type="arabicPeriod"/>
              <a:tabLst>
                <a:tab pos="579755" algn="l"/>
              </a:tabLst>
            </a:pPr>
            <a:r>
              <a:rPr sz="2400" b="1" spc="-5" dirty="0">
                <a:latin typeface="Arial"/>
                <a:cs typeface="Arial"/>
              </a:rPr>
              <a:t>Small </a:t>
            </a:r>
            <a:r>
              <a:rPr sz="2400" b="1" spc="-15" dirty="0">
                <a:latin typeface="Arial"/>
                <a:cs typeface="Arial"/>
              </a:rPr>
              <a:t>World </a:t>
            </a:r>
            <a:r>
              <a:rPr sz="2400" b="1" dirty="0">
                <a:latin typeface="Arial"/>
                <a:cs typeface="Arial"/>
              </a:rPr>
              <a:t>&amp; </a:t>
            </a:r>
            <a:r>
              <a:rPr sz="2400" b="1" spc="-5" dirty="0">
                <a:latin typeface="Arial"/>
                <a:cs typeface="Arial"/>
              </a:rPr>
              <a:t>shrinking: </a:t>
            </a:r>
            <a:r>
              <a:rPr sz="2400" spc="-5" dirty="0">
                <a:latin typeface="Arial"/>
                <a:cs typeface="Arial"/>
              </a:rPr>
              <a:t>Global </a:t>
            </a:r>
            <a:r>
              <a:rPr sz="2400" dirty="0">
                <a:latin typeface="Arial"/>
                <a:cs typeface="Arial"/>
              </a:rPr>
              <a:t>communication  technology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changing the </a:t>
            </a:r>
            <a:r>
              <a:rPr sz="2400" spc="-5" dirty="0">
                <a:latin typeface="Arial"/>
                <a:cs typeface="Arial"/>
              </a:rPr>
              <a:t>way </a:t>
            </a:r>
            <a:r>
              <a:rPr sz="2400" dirty="0">
                <a:latin typeface="Arial"/>
                <a:cs typeface="Arial"/>
              </a:rPr>
              <a:t>people </a:t>
            </a:r>
            <a:r>
              <a:rPr sz="2400" spc="-5" dirty="0">
                <a:latin typeface="Arial"/>
                <a:cs typeface="Arial"/>
              </a:rPr>
              <a:t>connect and  communicate</a:t>
            </a:r>
            <a:endParaRPr sz="2400">
              <a:latin typeface="Arial"/>
              <a:cs typeface="Arial"/>
            </a:endParaRPr>
          </a:p>
          <a:p>
            <a:pPr marL="579120" marR="6350" lvl="1" indent="-45720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AutoNum type="arabicPeriod"/>
              <a:tabLst>
                <a:tab pos="579755" algn="l"/>
              </a:tabLst>
            </a:pPr>
            <a:r>
              <a:rPr sz="2400" b="1" spc="-10" dirty="0">
                <a:latin typeface="Arial"/>
                <a:cs typeface="Arial"/>
              </a:rPr>
              <a:t>New </a:t>
            </a:r>
            <a:r>
              <a:rPr sz="2400" b="1" spc="-5" dirty="0">
                <a:latin typeface="Arial"/>
                <a:cs typeface="Arial"/>
              </a:rPr>
              <a:t>Faces, </a:t>
            </a:r>
            <a:r>
              <a:rPr sz="2400" b="1" spc="-15" dirty="0">
                <a:latin typeface="Arial"/>
                <a:cs typeface="Arial"/>
              </a:rPr>
              <a:t>new </a:t>
            </a:r>
            <a:r>
              <a:rPr sz="2400" b="1" spc="-5" dirty="0">
                <a:latin typeface="Arial"/>
                <a:cs typeface="Arial"/>
              </a:rPr>
              <a:t>Expectations: </a:t>
            </a:r>
            <a:r>
              <a:rPr sz="2400" spc="-5" dirty="0">
                <a:latin typeface="Arial"/>
                <a:cs typeface="Arial"/>
              </a:rPr>
              <a:t>Diversity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workplace  continues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rise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470" y="909574"/>
            <a:ext cx="8877300" cy="53976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330" marR="5080" indent="-354330" algn="just">
              <a:lnSpc>
                <a:spcPct val="100000"/>
              </a:lnSpc>
              <a:spcBef>
                <a:spcPts val="100"/>
              </a:spcBef>
              <a:buAutoNum type="arabicPeriod" startAt="5"/>
              <a:tabLst>
                <a:tab pos="354330" algn="l"/>
              </a:tabLst>
            </a:pPr>
            <a:r>
              <a:rPr sz="2400" b="1" spc="-15" dirty="0">
                <a:latin typeface="Arial"/>
                <a:cs typeface="Arial"/>
              </a:rPr>
              <a:t>Work </a:t>
            </a:r>
            <a:r>
              <a:rPr sz="2400" b="1" spc="-5" dirty="0">
                <a:latin typeface="Arial"/>
                <a:cs typeface="Arial"/>
              </a:rPr>
              <a:t>be nimble (quick): </a:t>
            </a:r>
            <a:r>
              <a:rPr sz="2400" spc="-5" dirty="0">
                <a:latin typeface="Arial"/>
                <a:cs typeface="Arial"/>
              </a:rPr>
              <a:t>Accelerated pace of change </a:t>
            </a:r>
            <a:r>
              <a:rPr sz="2400" dirty="0">
                <a:latin typeface="Arial"/>
                <a:cs typeface="Arial"/>
              </a:rPr>
              <a:t>requires  </a:t>
            </a:r>
            <a:r>
              <a:rPr sz="2400" spc="-5" dirty="0">
                <a:latin typeface="Arial"/>
                <a:cs typeface="Arial"/>
              </a:rPr>
              <a:t>more adaptable employees and nimbler</a:t>
            </a:r>
            <a:r>
              <a:rPr sz="2400" spc="1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 startAt="5"/>
            </a:pPr>
            <a:endParaRPr sz="3550">
              <a:latin typeface="Arial"/>
              <a:cs typeface="Arial"/>
            </a:endParaRPr>
          </a:p>
          <a:p>
            <a:pPr marL="380365" marR="5080" indent="-380365" algn="just">
              <a:lnSpc>
                <a:spcPct val="100000"/>
              </a:lnSpc>
              <a:buAutoNum type="arabicPeriod" startAt="5"/>
              <a:tabLst>
                <a:tab pos="380365" algn="l"/>
              </a:tabLst>
            </a:pPr>
            <a:r>
              <a:rPr sz="2400" b="1" spc="-5" dirty="0">
                <a:latin typeface="Arial"/>
                <a:cs typeface="Arial"/>
              </a:rPr>
              <a:t>Security </a:t>
            </a:r>
            <a:r>
              <a:rPr sz="2400" b="1" dirty="0">
                <a:latin typeface="Arial"/>
                <a:cs typeface="Arial"/>
              </a:rPr>
              <a:t>Alert: </a:t>
            </a:r>
            <a:r>
              <a:rPr sz="2400" spc="-5" dirty="0">
                <a:latin typeface="Arial"/>
                <a:cs typeface="Arial"/>
              </a:rPr>
              <a:t>concerns </a:t>
            </a:r>
            <a:r>
              <a:rPr sz="2400" dirty="0">
                <a:latin typeface="Arial"/>
                <a:cs typeface="Arial"/>
              </a:rPr>
              <a:t>about </a:t>
            </a:r>
            <a:r>
              <a:rPr sz="2400" spc="-5" dirty="0">
                <a:latin typeface="Arial"/>
                <a:cs typeface="Arial"/>
              </a:rPr>
              <a:t>security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about </a:t>
            </a:r>
            <a:r>
              <a:rPr sz="2400" dirty="0">
                <a:latin typeface="Arial"/>
                <a:cs typeface="Arial"/>
              </a:rPr>
              <a:t>the ability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governments to </a:t>
            </a:r>
            <a:r>
              <a:rPr sz="2400" spc="-5" dirty="0">
                <a:latin typeface="Arial"/>
                <a:cs typeface="Arial"/>
              </a:rPr>
              <a:t>provide protection have </a:t>
            </a:r>
            <a:r>
              <a:rPr sz="2400" dirty="0">
                <a:latin typeface="Arial"/>
                <a:cs typeface="Arial"/>
              </a:rPr>
              <a:t>increased individual  </a:t>
            </a:r>
            <a:r>
              <a:rPr sz="2400" spc="-5" dirty="0">
                <a:latin typeface="Arial"/>
                <a:cs typeface="Arial"/>
              </a:rPr>
              <a:t>anxiety levels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worldwide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AutoNum type="arabicPeriod" startAt="5"/>
            </a:pPr>
            <a:endParaRPr sz="3550">
              <a:latin typeface="Arial"/>
              <a:cs typeface="Arial"/>
            </a:endParaRPr>
          </a:p>
          <a:p>
            <a:pPr marL="434340" indent="-422275">
              <a:lnSpc>
                <a:spcPct val="100000"/>
              </a:lnSpc>
              <a:buAutoNum type="arabicPeriod" startAt="5"/>
              <a:tabLst>
                <a:tab pos="434340" algn="l"/>
                <a:tab pos="434975" algn="l"/>
                <a:tab pos="1141730" algn="l"/>
                <a:tab pos="1527175" algn="l"/>
                <a:tab pos="2451100" algn="l"/>
                <a:tab pos="2887345" algn="l"/>
                <a:tab pos="3510279" algn="l"/>
                <a:tab pos="3847465" algn="l"/>
                <a:tab pos="4182745" algn="l"/>
                <a:tab pos="5161280" algn="l"/>
                <a:tab pos="6932295" algn="l"/>
                <a:tab pos="8438515" algn="l"/>
              </a:tabLst>
            </a:pPr>
            <a:r>
              <a:rPr sz="2400" b="1" spc="-20" dirty="0">
                <a:latin typeface="Arial"/>
                <a:cs typeface="Arial"/>
              </a:rPr>
              <a:t>L</a:t>
            </a:r>
            <a:r>
              <a:rPr sz="2400" b="1" spc="-10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fe	&amp;	</a:t>
            </a:r>
            <a:r>
              <a:rPr sz="2400" b="1" spc="-50" dirty="0">
                <a:latin typeface="Arial"/>
                <a:cs typeface="Arial"/>
              </a:rPr>
              <a:t>W</a:t>
            </a:r>
            <a:r>
              <a:rPr sz="2400" b="1" dirty="0">
                <a:latin typeface="Arial"/>
                <a:cs typeface="Arial"/>
              </a:rPr>
              <a:t>ork	</a:t>
            </a:r>
            <a:r>
              <a:rPr sz="2400" b="1" spc="-10" dirty="0">
                <a:latin typeface="Arial"/>
                <a:cs typeface="Arial"/>
              </a:rPr>
              <a:t>i</a:t>
            </a:r>
            <a:r>
              <a:rPr sz="2400" b="1" dirty="0">
                <a:latin typeface="Arial"/>
                <a:cs typeface="Arial"/>
              </a:rPr>
              <a:t>n	</a:t>
            </a:r>
            <a:r>
              <a:rPr sz="2400" b="1" spc="-10" dirty="0">
                <a:latin typeface="Arial"/>
                <a:cs typeface="Arial"/>
              </a:rPr>
              <a:t>t</a:t>
            </a:r>
            <a:r>
              <a:rPr sz="2400" b="1" dirty="0">
                <a:latin typeface="Arial"/>
                <a:cs typeface="Arial"/>
              </a:rPr>
              <a:t>he	e	–	L</a:t>
            </a:r>
            <a:r>
              <a:rPr sz="2400" b="1" spc="-20" dirty="0">
                <a:latin typeface="Arial"/>
                <a:cs typeface="Arial"/>
              </a:rPr>
              <a:t>a</a:t>
            </a:r>
            <a:r>
              <a:rPr sz="2400" b="1" dirty="0">
                <a:latin typeface="Arial"/>
                <a:cs typeface="Arial"/>
              </a:rPr>
              <a:t>n</a:t>
            </a:r>
            <a:r>
              <a:rPr sz="2400" b="1" spc="-10" dirty="0">
                <a:latin typeface="Arial"/>
                <a:cs typeface="Arial"/>
              </a:rPr>
              <a:t>e</a:t>
            </a:r>
            <a:r>
              <a:rPr sz="2400" b="1" dirty="0">
                <a:latin typeface="Arial"/>
                <a:cs typeface="Arial"/>
              </a:rPr>
              <a:t>:	</a:t>
            </a:r>
            <a:r>
              <a:rPr sz="2400" spc="-27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ec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n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log</a:t>
            </a:r>
            <a:r>
              <a:rPr sz="2400" spc="-185" dirty="0">
                <a:latin typeface="Arial"/>
                <a:cs typeface="Arial"/>
              </a:rPr>
              <a:t>y</a:t>
            </a:r>
            <a:r>
              <a:rPr sz="2400" dirty="0">
                <a:latin typeface="Arial"/>
                <a:cs typeface="Arial"/>
              </a:rPr>
              <a:t>,	es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ecially	the</a:t>
            </a:r>
            <a:endParaRPr sz="240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internet is transforming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way people work and</a:t>
            </a:r>
            <a:r>
              <a:rPr sz="2400" spc="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live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500">
              <a:latin typeface="Arial"/>
              <a:cs typeface="Arial"/>
            </a:endParaRPr>
          </a:p>
          <a:p>
            <a:pPr marL="378460" marR="5080" indent="-378460" algn="just">
              <a:lnSpc>
                <a:spcPct val="100000"/>
              </a:lnSpc>
              <a:buAutoNum type="arabicPeriod" startAt="8"/>
              <a:tabLst>
                <a:tab pos="378460" algn="l"/>
              </a:tabLst>
            </a:pPr>
            <a:r>
              <a:rPr sz="2400" b="1" spc="-5" dirty="0">
                <a:latin typeface="Arial"/>
                <a:cs typeface="Arial"/>
              </a:rPr>
              <a:t>A Higher Ethical Bar </a:t>
            </a:r>
            <a:r>
              <a:rPr sz="2400" b="1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Ethical lapses </a:t>
            </a:r>
            <a:r>
              <a:rPr sz="2400" dirty="0">
                <a:latin typeface="Arial"/>
                <a:cs typeface="Arial"/>
              </a:rPr>
              <a:t>at the </a:t>
            </a:r>
            <a:r>
              <a:rPr sz="2400" spc="-5" dirty="0">
                <a:latin typeface="Arial"/>
                <a:cs typeface="Arial"/>
              </a:rPr>
              <a:t>highest levels </a:t>
            </a:r>
            <a:r>
              <a:rPr sz="2400" spc="-10" dirty="0">
                <a:latin typeface="Arial"/>
                <a:cs typeface="Arial"/>
              </a:rPr>
              <a:t>in  </a:t>
            </a:r>
            <a:r>
              <a:rPr sz="2400" spc="-5" dirty="0">
                <a:latin typeface="Arial"/>
                <a:cs typeface="Arial"/>
              </a:rPr>
              <a:t>large </a:t>
            </a:r>
            <a:r>
              <a:rPr sz="2400" dirty="0">
                <a:latin typeface="Arial"/>
                <a:cs typeface="Arial"/>
              </a:rPr>
              <a:t>organizations </a:t>
            </a:r>
            <a:r>
              <a:rPr sz="2400" spc="-5" dirty="0">
                <a:latin typeface="Arial"/>
                <a:cs typeface="Arial"/>
              </a:rPr>
              <a:t>have shaken </a:t>
            </a:r>
            <a:r>
              <a:rPr sz="2400" dirty="0">
                <a:latin typeface="Arial"/>
                <a:cs typeface="Arial"/>
              </a:rPr>
              <a:t>employees </a:t>
            </a:r>
            <a:r>
              <a:rPr sz="2400" spc="-25" dirty="0">
                <a:latin typeface="Arial"/>
                <a:cs typeface="Arial"/>
              </a:rPr>
              <a:t>loyalty, </a:t>
            </a:r>
            <a:r>
              <a:rPr sz="2400" dirty="0">
                <a:latin typeface="Arial"/>
                <a:cs typeface="Arial"/>
              </a:rPr>
              <a:t>trust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spc="-5" dirty="0">
                <a:latin typeface="Arial"/>
                <a:cs typeface="Arial"/>
              </a:rPr>
              <a:t>sense of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security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1"/>
            <a:ext cx="906526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/>
              <a:t>CHALLENGES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78741" y="481918"/>
            <a:ext cx="8682355" cy="344453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Increasing Workforce Diversity</a:t>
            </a:r>
            <a:r>
              <a:rPr sz="2200" b="1" spc="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287020" marR="825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Workforce is becoming increasingly diverse including </a:t>
            </a:r>
            <a:r>
              <a:rPr sz="2200" b="1" spc="-5" dirty="0">
                <a:latin typeface="Arial"/>
                <a:cs typeface="Arial"/>
              </a:rPr>
              <a:t>racial, </a:t>
            </a:r>
            <a:r>
              <a:rPr sz="2200" b="1" dirty="0">
                <a:latin typeface="Arial"/>
                <a:cs typeface="Arial"/>
              </a:rPr>
              <a:t>ethnic  </a:t>
            </a:r>
            <a:r>
              <a:rPr sz="2200" b="1" spc="-5" dirty="0">
                <a:latin typeface="Arial"/>
                <a:cs typeface="Arial"/>
              </a:rPr>
              <a:t>and gender</a:t>
            </a:r>
            <a:r>
              <a:rPr sz="2200" b="1" spc="2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lines</a:t>
            </a:r>
            <a:endParaRPr sz="22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dirty="0">
                <a:latin typeface="Arial"/>
                <a:cs typeface="Arial"/>
              </a:rPr>
              <a:t>Effectively </a:t>
            </a:r>
            <a:r>
              <a:rPr sz="2200" b="1" spc="-5" dirty="0">
                <a:latin typeface="Arial"/>
                <a:cs typeface="Arial"/>
              </a:rPr>
              <a:t>managing diversity </a:t>
            </a:r>
            <a:r>
              <a:rPr sz="2200" dirty="0">
                <a:latin typeface="Arial"/>
                <a:cs typeface="Arial"/>
              </a:rPr>
              <a:t>has </a:t>
            </a:r>
            <a:r>
              <a:rPr sz="2200" spc="-5" dirty="0">
                <a:latin typeface="Arial"/>
                <a:cs typeface="Arial"/>
              </a:rPr>
              <a:t>been identified as one of the  distinguishing features of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organizations</a:t>
            </a:r>
            <a:endParaRPr sz="22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Diversity issues have several implications for </a:t>
            </a:r>
            <a:r>
              <a:rPr sz="2200" spc="-10" dirty="0">
                <a:latin typeface="Arial"/>
                <a:cs typeface="Arial"/>
              </a:rPr>
              <a:t>HRD</a:t>
            </a:r>
            <a:r>
              <a:rPr sz="2200" spc="1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professionals</a:t>
            </a:r>
            <a:endParaRPr sz="2200">
              <a:latin typeface="Arial"/>
              <a:cs typeface="Arial"/>
            </a:endParaRPr>
          </a:p>
          <a:p>
            <a:pPr marL="287020" marR="825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Organizations need to address </a:t>
            </a:r>
            <a:r>
              <a:rPr sz="2200" b="1" spc="-5" dirty="0">
                <a:latin typeface="Arial"/>
                <a:cs typeface="Arial"/>
              </a:rPr>
              <a:t>racial, </a:t>
            </a:r>
            <a:r>
              <a:rPr sz="2200" b="1" dirty="0">
                <a:latin typeface="Arial"/>
                <a:cs typeface="Arial"/>
              </a:rPr>
              <a:t>ethnic </a:t>
            </a:r>
            <a:r>
              <a:rPr sz="2200" b="1" spc="-5" dirty="0">
                <a:latin typeface="Arial"/>
                <a:cs typeface="Arial"/>
              </a:rPr>
              <a:t>&amp; other prejudices  </a:t>
            </a:r>
            <a:r>
              <a:rPr sz="2200" spc="-5" dirty="0">
                <a:latin typeface="Arial"/>
                <a:cs typeface="Arial"/>
              </a:rPr>
              <a:t>that may </a:t>
            </a:r>
            <a:r>
              <a:rPr sz="2200" dirty="0">
                <a:latin typeface="Arial"/>
                <a:cs typeface="Arial"/>
              </a:rPr>
              <a:t>persist </a:t>
            </a:r>
            <a:r>
              <a:rPr sz="2200" spc="-5" dirty="0">
                <a:latin typeface="Arial"/>
                <a:cs typeface="Arial"/>
              </a:rPr>
              <a:t>as well as </a:t>
            </a:r>
            <a:r>
              <a:rPr sz="2200" b="1" spc="-5" dirty="0">
                <a:latin typeface="Arial"/>
                <a:cs typeface="Arial"/>
              </a:rPr>
              <a:t>cultural </a:t>
            </a:r>
            <a:r>
              <a:rPr sz="2200" b="1" dirty="0">
                <a:latin typeface="Arial"/>
                <a:cs typeface="Arial"/>
              </a:rPr>
              <a:t>insensitivity </a:t>
            </a:r>
            <a:r>
              <a:rPr sz="2200" b="1" spc="-5" dirty="0">
                <a:latin typeface="Arial"/>
                <a:cs typeface="Arial"/>
              </a:rPr>
              <a:t>&amp; </a:t>
            </a:r>
            <a:r>
              <a:rPr sz="2200" b="1" dirty="0">
                <a:latin typeface="Arial"/>
                <a:cs typeface="Arial"/>
              </a:rPr>
              <a:t>language  </a:t>
            </a:r>
            <a:r>
              <a:rPr sz="2200" b="1" spc="-5" dirty="0">
                <a:latin typeface="Arial"/>
                <a:cs typeface="Arial"/>
              </a:rPr>
              <a:t>differences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1" y="3958210"/>
            <a:ext cx="2815591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  <a:tab pos="1677035" algn="l"/>
                <a:tab pos="2414270" algn="l"/>
              </a:tabLst>
            </a:pPr>
            <a:r>
              <a:rPr sz="2200" spc="-5" dirty="0">
                <a:latin typeface="Arial"/>
                <a:cs typeface="Arial"/>
              </a:rPr>
              <a:t>Se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on</a:t>
            </a:r>
            <a:r>
              <a:rPr sz="2200" dirty="0">
                <a:latin typeface="Arial"/>
                <a:cs typeface="Arial"/>
              </a:rPr>
              <a:t>d</a:t>
            </a:r>
            <a:r>
              <a:rPr sz="2200" spc="-5" dirty="0">
                <a:latin typeface="Arial"/>
                <a:cs typeface="Arial"/>
              </a:rPr>
              <a:t>ly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with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10611" y="3958211"/>
            <a:ext cx="142494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5" dirty="0">
                <a:latin typeface="Arial"/>
                <a:cs typeface="Arial"/>
              </a:rPr>
              <a:t>i</a:t>
            </a:r>
            <a:r>
              <a:rPr sz="2200" b="1" spc="-5" dirty="0">
                <a:latin typeface="Arial"/>
                <a:cs typeface="Arial"/>
              </a:rPr>
              <a:t>ncre</a:t>
            </a:r>
            <a:r>
              <a:rPr sz="2200" b="1" dirty="0">
                <a:latin typeface="Arial"/>
                <a:cs typeface="Arial"/>
              </a:rPr>
              <a:t>a</a:t>
            </a:r>
            <a:r>
              <a:rPr sz="2200" b="1" spc="-5" dirty="0">
                <a:latin typeface="Arial"/>
                <a:cs typeface="Arial"/>
              </a:rPr>
              <a:t>si</a:t>
            </a:r>
            <a:r>
              <a:rPr sz="2200" b="1" spc="10" dirty="0">
                <a:latin typeface="Arial"/>
                <a:cs typeface="Arial"/>
              </a:rPr>
              <a:t>n</a:t>
            </a:r>
            <a:r>
              <a:rPr sz="2200" b="1" spc="-5" dirty="0">
                <a:latin typeface="Arial"/>
                <a:cs typeface="Arial"/>
              </a:rPr>
              <a:t>g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53485" y="3958211"/>
            <a:ext cx="120459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nu</a:t>
            </a:r>
            <a:r>
              <a:rPr sz="2200" b="1" dirty="0">
                <a:latin typeface="Arial"/>
                <a:cs typeface="Arial"/>
              </a:rPr>
              <a:t>m</a:t>
            </a:r>
            <a:r>
              <a:rPr sz="2200" b="1" spc="-5" dirty="0">
                <a:latin typeface="Arial"/>
                <a:cs typeface="Arial"/>
              </a:rPr>
              <a:t>bers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85941" y="3958210"/>
            <a:ext cx="87185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71170" algn="l"/>
              </a:tabLst>
            </a:pPr>
            <a:r>
              <a:rPr sz="2200" spc="-5" dirty="0">
                <a:latin typeface="Arial"/>
                <a:cs typeface="Arial"/>
              </a:rPr>
              <a:t>in	the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3059" y="4293490"/>
            <a:ext cx="3456940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81810" algn="l"/>
              </a:tabLst>
            </a:pPr>
            <a:r>
              <a:rPr sz="2200" spc="-5" dirty="0">
                <a:latin typeface="Arial"/>
                <a:cs typeface="Arial"/>
              </a:rPr>
              <a:t>workforce,	organizations</a:t>
            </a:r>
            <a:endParaRPr sz="2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265804" y="4293491"/>
            <a:ext cx="84899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h</a:t>
            </a:r>
            <a:r>
              <a:rPr sz="2200" spc="-5" dirty="0">
                <a:latin typeface="Arial"/>
                <a:cs typeface="Arial"/>
              </a:rPr>
              <a:t>ou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d</a:t>
            </a:r>
            <a:endParaRPr sz="2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69077" y="4293491"/>
            <a:ext cx="1080771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c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ntinue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175630" y="3958210"/>
            <a:ext cx="2582545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6890" algn="l"/>
              </a:tabLst>
            </a:pPr>
            <a:r>
              <a:rPr sz="2200" b="1" spc="-5" dirty="0">
                <a:latin typeface="Arial"/>
                <a:cs typeface="Arial"/>
              </a:rPr>
              <a:t>of	</a:t>
            </a:r>
            <a:r>
              <a:rPr sz="2200" b="1" dirty="0">
                <a:latin typeface="Arial"/>
                <a:cs typeface="Arial"/>
              </a:rPr>
              <a:t>women</a:t>
            </a:r>
            <a:endParaRPr sz="2200">
              <a:latin typeface="Arial"/>
              <a:cs typeface="Arial"/>
            </a:endParaRPr>
          </a:p>
          <a:p>
            <a:pPr marL="940435">
              <a:lnSpc>
                <a:spcPct val="100000"/>
              </a:lnSpc>
              <a:tabLst>
                <a:tab pos="1654175" algn="l"/>
              </a:tabLst>
            </a:pPr>
            <a:r>
              <a:rPr sz="2200" spc="-5" dirty="0">
                <a:latin typeface="Arial"/>
                <a:cs typeface="Arial"/>
              </a:rPr>
              <a:t>to	provide</a:t>
            </a:r>
            <a:endParaRPr sz="2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39" y="4628769"/>
            <a:ext cx="8681720" cy="21204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algn="just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Arial"/>
                <a:cs typeface="Arial"/>
              </a:rPr>
              <a:t>developmental </a:t>
            </a:r>
            <a:r>
              <a:rPr sz="2200" b="1" dirty="0">
                <a:latin typeface="Arial"/>
                <a:cs typeface="Arial"/>
              </a:rPr>
              <a:t>opportunities </a:t>
            </a:r>
            <a:r>
              <a:rPr sz="2200" dirty="0">
                <a:latin typeface="Arial"/>
                <a:cs typeface="Arial"/>
              </a:rPr>
              <a:t>that </a:t>
            </a:r>
            <a:r>
              <a:rPr sz="2200" spc="-5" dirty="0">
                <a:latin typeface="Arial"/>
                <a:cs typeface="Arial"/>
              </a:rPr>
              <a:t>will prepare women for  advancement into the </a:t>
            </a:r>
            <a:r>
              <a:rPr sz="2200" spc="-40" dirty="0">
                <a:latin typeface="Arial"/>
                <a:cs typeface="Arial"/>
              </a:rPr>
              <a:t>sr. </a:t>
            </a:r>
            <a:r>
              <a:rPr sz="2200" spc="-5" dirty="0">
                <a:latin typeface="Arial"/>
                <a:cs typeface="Arial"/>
              </a:rPr>
              <a:t>ranks </a:t>
            </a:r>
            <a:r>
              <a:rPr sz="2200" dirty="0">
                <a:latin typeface="Arial"/>
                <a:cs typeface="Arial"/>
              </a:rPr>
              <a:t>and provide </a:t>
            </a:r>
            <a:r>
              <a:rPr sz="2200" spc="-5" dirty="0">
                <a:latin typeface="Arial"/>
                <a:cs typeface="Arial"/>
              </a:rPr>
              <a:t>safeguards against  sexual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harassment.</a:t>
            </a:r>
            <a:endParaRPr sz="22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 </a:t>
            </a:r>
            <a:r>
              <a:rPr sz="2200" b="1" dirty="0">
                <a:latin typeface="Arial"/>
                <a:cs typeface="Arial"/>
              </a:rPr>
              <a:t>aging </a:t>
            </a:r>
            <a:r>
              <a:rPr sz="2200" b="1" spc="-5" dirty="0">
                <a:latin typeface="Arial"/>
                <a:cs typeface="Arial"/>
              </a:rPr>
              <a:t>of </a:t>
            </a:r>
            <a:r>
              <a:rPr sz="2200" b="1" dirty="0">
                <a:latin typeface="Arial"/>
                <a:cs typeface="Arial"/>
              </a:rPr>
              <a:t>the </a:t>
            </a:r>
            <a:r>
              <a:rPr sz="2200" b="1" spc="-5" dirty="0">
                <a:latin typeface="Arial"/>
                <a:cs typeface="Arial"/>
              </a:rPr>
              <a:t>workforce </a:t>
            </a:r>
            <a:r>
              <a:rPr sz="2200" spc="-5" dirty="0">
                <a:latin typeface="Arial"/>
                <a:cs typeface="Arial"/>
              </a:rPr>
              <a:t>highlights the importance of creating 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dirty="0">
                <a:latin typeface="Arial"/>
                <a:cs typeface="Arial"/>
              </a:rPr>
              <a:t>programs </a:t>
            </a:r>
            <a:r>
              <a:rPr sz="2200" spc="-5" dirty="0">
                <a:latin typeface="Arial"/>
                <a:cs typeface="Arial"/>
              </a:rPr>
              <a:t>that </a:t>
            </a:r>
            <a:r>
              <a:rPr sz="2200" dirty="0">
                <a:latin typeface="Arial"/>
                <a:cs typeface="Arial"/>
              </a:rPr>
              <a:t>recognize </a:t>
            </a:r>
            <a:r>
              <a:rPr sz="2200" spc="-5" dirty="0">
                <a:latin typeface="Arial"/>
                <a:cs typeface="Arial"/>
              </a:rPr>
              <a:t>&amp; address the learning related needs  of both younger and older</a:t>
            </a:r>
            <a:r>
              <a:rPr sz="2200" spc="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workers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2" y="176277"/>
            <a:ext cx="8530591" cy="60093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dirty="0">
                <a:latin typeface="Arial"/>
                <a:cs typeface="Arial"/>
              </a:rPr>
              <a:t>Competing In a </a:t>
            </a:r>
            <a:r>
              <a:rPr sz="2300" b="1" spc="-5" dirty="0">
                <a:latin typeface="Arial"/>
                <a:cs typeface="Arial"/>
              </a:rPr>
              <a:t>Global </a:t>
            </a:r>
            <a:r>
              <a:rPr sz="2300" b="1" dirty="0">
                <a:latin typeface="Arial"/>
                <a:cs typeface="Arial"/>
              </a:rPr>
              <a:t>Economy</a:t>
            </a:r>
            <a:r>
              <a:rPr sz="2300" b="1" spc="-13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: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spc="-5" dirty="0">
                <a:latin typeface="Arial"/>
                <a:cs typeface="Arial"/>
              </a:rPr>
              <a:t>Companies compete in </a:t>
            </a:r>
            <a:r>
              <a:rPr sz="2300" b="1" dirty="0">
                <a:latin typeface="Arial"/>
                <a:cs typeface="Arial"/>
              </a:rPr>
              <a:t>a </a:t>
            </a:r>
            <a:r>
              <a:rPr sz="2300" b="1" spc="-5" dirty="0">
                <a:latin typeface="Arial"/>
                <a:cs typeface="Arial"/>
              </a:rPr>
              <a:t>global economy </a:t>
            </a:r>
            <a:r>
              <a:rPr sz="2300" dirty="0">
                <a:latin typeface="Arial"/>
                <a:cs typeface="Arial"/>
              </a:rPr>
              <a:t>many </a:t>
            </a:r>
            <a:r>
              <a:rPr sz="2300" spc="-10" dirty="0">
                <a:latin typeface="Arial"/>
                <a:cs typeface="Arial"/>
              </a:rPr>
              <a:t>are  </a:t>
            </a:r>
            <a:r>
              <a:rPr sz="2300" spc="-5" dirty="0">
                <a:latin typeface="Arial"/>
                <a:cs typeface="Arial"/>
              </a:rPr>
              <a:t>introducing new technologies that require </a:t>
            </a:r>
            <a:r>
              <a:rPr sz="2300" spc="-10" dirty="0">
                <a:latin typeface="Arial"/>
                <a:cs typeface="Arial"/>
              </a:rPr>
              <a:t>more </a:t>
            </a:r>
            <a:r>
              <a:rPr sz="2300" spc="-5" dirty="0">
                <a:latin typeface="Arial"/>
                <a:cs typeface="Arial"/>
              </a:rPr>
              <a:t>educated </a:t>
            </a:r>
            <a:r>
              <a:rPr sz="2300" dirty="0">
                <a:latin typeface="Arial"/>
                <a:cs typeface="Arial"/>
              </a:rPr>
              <a:t>and  trained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workers.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Successful</a:t>
            </a:r>
            <a:r>
              <a:rPr sz="2300" spc="14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Organizations</a:t>
            </a:r>
            <a:r>
              <a:rPr sz="2300" spc="15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must</a:t>
            </a:r>
            <a:r>
              <a:rPr sz="2300" spc="14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hire</a:t>
            </a:r>
            <a:r>
              <a:rPr sz="2300" spc="14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employees</a:t>
            </a:r>
            <a:r>
              <a:rPr sz="2300" spc="15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with</a:t>
            </a:r>
            <a:r>
              <a:rPr sz="2300" spc="15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the</a:t>
            </a:r>
            <a:endParaRPr sz="2300">
              <a:latin typeface="Arial"/>
              <a:cs typeface="Arial"/>
            </a:endParaRPr>
          </a:p>
          <a:p>
            <a:pPr marL="286385" algn="just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knowledge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compete in an increasingly sophisticated</a:t>
            </a:r>
            <a:r>
              <a:rPr sz="2300" spc="-24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market.</a:t>
            </a:r>
            <a:endParaRPr sz="2300">
              <a:latin typeface="Arial"/>
              <a:cs typeface="Arial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Competing </a:t>
            </a:r>
            <a:r>
              <a:rPr sz="2300" dirty="0">
                <a:latin typeface="Arial"/>
                <a:cs typeface="Arial"/>
              </a:rPr>
              <a:t>in </a:t>
            </a:r>
            <a:r>
              <a:rPr sz="2300" spc="-5" dirty="0">
                <a:latin typeface="Arial"/>
                <a:cs typeface="Arial"/>
              </a:rPr>
              <a:t>global market requires more </a:t>
            </a:r>
            <a:r>
              <a:rPr sz="2300" spc="-10" dirty="0">
                <a:latin typeface="Arial"/>
                <a:cs typeface="Arial"/>
              </a:rPr>
              <a:t>that </a:t>
            </a:r>
            <a:r>
              <a:rPr sz="2300" spc="-5" dirty="0">
                <a:latin typeface="Arial"/>
                <a:cs typeface="Arial"/>
              </a:rPr>
              <a:t>educating and  </a:t>
            </a:r>
            <a:r>
              <a:rPr sz="2300" dirty="0">
                <a:latin typeface="Arial"/>
                <a:cs typeface="Arial"/>
              </a:rPr>
              <a:t>training workers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meet new</a:t>
            </a:r>
            <a:r>
              <a:rPr sz="2300" spc="-14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challenges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Successful organizations institute quality</a:t>
            </a:r>
            <a:r>
              <a:rPr sz="2300" spc="19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improvement</a:t>
            </a:r>
            <a:endParaRPr sz="2300">
              <a:latin typeface="Arial"/>
              <a:cs typeface="Arial"/>
            </a:endParaRPr>
          </a:p>
          <a:p>
            <a:pPr marL="286385" algn="just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processes &amp; introduce change</a:t>
            </a:r>
            <a:r>
              <a:rPr sz="2300" spc="-14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efforts</a:t>
            </a:r>
            <a:endParaRPr sz="2300">
              <a:latin typeface="Arial"/>
              <a:cs typeface="Arial"/>
            </a:endParaRPr>
          </a:p>
          <a:p>
            <a:pPr marL="286385" marR="76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10" dirty="0">
                <a:latin typeface="Arial"/>
                <a:cs typeface="Arial"/>
              </a:rPr>
              <a:t>Workforce </a:t>
            </a:r>
            <a:r>
              <a:rPr sz="2300" spc="-5" dirty="0">
                <a:latin typeface="Arial"/>
                <a:cs typeface="Arial"/>
              </a:rPr>
              <a:t>must learn </a:t>
            </a:r>
            <a:r>
              <a:rPr sz="2300" spc="-10" dirty="0">
                <a:latin typeface="Arial"/>
                <a:cs typeface="Arial"/>
              </a:rPr>
              <a:t>to </a:t>
            </a:r>
            <a:r>
              <a:rPr sz="2300" spc="-5" dirty="0">
                <a:latin typeface="Arial"/>
                <a:cs typeface="Arial"/>
              </a:rPr>
              <a:t>be culturally sensitive to communicate  </a:t>
            </a:r>
            <a:r>
              <a:rPr sz="2300" dirty="0">
                <a:latin typeface="Arial"/>
                <a:cs typeface="Arial"/>
              </a:rPr>
              <a:t>&amp; conduct business among </a:t>
            </a:r>
            <a:r>
              <a:rPr sz="2300" spc="-5" dirty="0">
                <a:latin typeface="Arial"/>
                <a:cs typeface="Arial"/>
              </a:rPr>
              <a:t>different</a:t>
            </a:r>
            <a:r>
              <a:rPr sz="2300" spc="-19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cultures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Developing</a:t>
            </a:r>
            <a:r>
              <a:rPr sz="2300" spc="229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managers</a:t>
            </a:r>
            <a:r>
              <a:rPr sz="2300" spc="2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to</a:t>
            </a:r>
            <a:r>
              <a:rPr sz="2300" spc="24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be</a:t>
            </a:r>
            <a:r>
              <a:rPr sz="2300" spc="229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global</a:t>
            </a:r>
            <a:r>
              <a:rPr sz="2300" spc="24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leaders</a:t>
            </a:r>
            <a:r>
              <a:rPr sz="2300" spc="2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has</a:t>
            </a:r>
            <a:r>
              <a:rPr sz="2300" spc="22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been</a:t>
            </a:r>
            <a:r>
              <a:rPr sz="2300" spc="24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identified</a:t>
            </a:r>
            <a:endParaRPr sz="2300">
              <a:latin typeface="Arial"/>
              <a:cs typeface="Arial"/>
            </a:endParaRPr>
          </a:p>
          <a:p>
            <a:pPr marL="286385" algn="just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as a major challenge for</a:t>
            </a:r>
            <a:r>
              <a:rPr sz="2300" spc="-14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organization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3877"/>
            <a:ext cx="8989060" cy="58887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dirty="0">
                <a:latin typeface="Arial"/>
                <a:cs typeface="Arial"/>
              </a:rPr>
              <a:t>Eliminating the </a:t>
            </a:r>
            <a:r>
              <a:rPr sz="2300" b="1" spc="-5" dirty="0">
                <a:latin typeface="Arial"/>
                <a:cs typeface="Arial"/>
              </a:rPr>
              <a:t>Skills</a:t>
            </a:r>
            <a:r>
              <a:rPr sz="2300" b="1" spc="-140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Gap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130" dirty="0">
                <a:latin typeface="Arial"/>
                <a:cs typeface="Arial"/>
              </a:rPr>
              <a:t>To </a:t>
            </a:r>
            <a:r>
              <a:rPr sz="2300" spc="-5" dirty="0">
                <a:latin typeface="Arial"/>
                <a:cs typeface="Arial"/>
              </a:rPr>
              <a:t>compete successfully </a:t>
            </a:r>
            <a:r>
              <a:rPr sz="2300" dirty="0">
                <a:latin typeface="Arial"/>
                <a:cs typeface="Arial"/>
              </a:rPr>
              <a:t>in </a:t>
            </a:r>
            <a:r>
              <a:rPr sz="2300" spc="-10" dirty="0">
                <a:latin typeface="Arial"/>
                <a:cs typeface="Arial"/>
              </a:rPr>
              <a:t>the </a:t>
            </a:r>
            <a:r>
              <a:rPr sz="2300" spc="-5" dirty="0">
                <a:latin typeface="Arial"/>
                <a:cs typeface="Arial"/>
              </a:rPr>
              <a:t>global </a:t>
            </a:r>
            <a:r>
              <a:rPr sz="2300" spc="-25" dirty="0">
                <a:latin typeface="Arial"/>
                <a:cs typeface="Arial"/>
              </a:rPr>
              <a:t>economy, </a:t>
            </a:r>
            <a:r>
              <a:rPr sz="2300" spc="-5" dirty="0">
                <a:latin typeface="Arial"/>
                <a:cs typeface="Arial"/>
              </a:rPr>
              <a:t>companies should  </a:t>
            </a:r>
            <a:r>
              <a:rPr sz="2300" dirty="0">
                <a:latin typeface="Arial"/>
                <a:cs typeface="Arial"/>
              </a:rPr>
              <a:t>hire educated</a:t>
            </a:r>
            <a:r>
              <a:rPr sz="2300" spc="-9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workers.</a:t>
            </a:r>
            <a:endParaRPr sz="23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dirty="0">
                <a:latin typeface="Arial"/>
                <a:cs typeface="Arial"/>
              </a:rPr>
              <a:t>But almost </a:t>
            </a:r>
            <a:r>
              <a:rPr sz="2300" spc="-5" dirty="0">
                <a:latin typeface="Arial"/>
                <a:cs typeface="Arial"/>
              </a:rPr>
              <a:t>30%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5" dirty="0">
                <a:latin typeface="Arial"/>
                <a:cs typeface="Arial"/>
              </a:rPr>
              <a:t>high school students </a:t>
            </a:r>
            <a:r>
              <a:rPr sz="2300" dirty="0">
                <a:latin typeface="Arial"/>
                <a:cs typeface="Arial"/>
              </a:rPr>
              <a:t>fail </a:t>
            </a:r>
            <a:r>
              <a:rPr sz="2300" spc="-5" dirty="0">
                <a:latin typeface="Arial"/>
                <a:cs typeface="Arial"/>
              </a:rPr>
              <a:t>to graduate, </a:t>
            </a:r>
            <a:r>
              <a:rPr sz="2300" dirty="0">
                <a:latin typeface="Arial"/>
                <a:cs typeface="Arial"/>
              </a:rPr>
              <a:t>&amp;  </a:t>
            </a:r>
            <a:r>
              <a:rPr sz="2300" spc="-5" dirty="0">
                <a:latin typeface="Arial"/>
                <a:cs typeface="Arial"/>
              </a:rPr>
              <a:t>employers must confront that many young </a:t>
            </a:r>
            <a:r>
              <a:rPr sz="2300" dirty="0">
                <a:latin typeface="Arial"/>
                <a:cs typeface="Arial"/>
              </a:rPr>
              <a:t>adults </a:t>
            </a:r>
            <a:r>
              <a:rPr sz="2300" spc="-5" dirty="0">
                <a:latin typeface="Arial"/>
                <a:cs typeface="Arial"/>
              </a:rPr>
              <a:t>entering the  </a:t>
            </a:r>
            <a:r>
              <a:rPr sz="2300" dirty="0">
                <a:latin typeface="Arial"/>
                <a:cs typeface="Arial"/>
              </a:rPr>
              <a:t>workforce are unable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meet current job</a:t>
            </a:r>
            <a:r>
              <a:rPr sz="2300" spc="-2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requirements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dirty="0">
                <a:latin typeface="Arial"/>
                <a:cs typeface="Arial"/>
              </a:rPr>
              <a:t>This skill gap poses serious</a:t>
            </a:r>
            <a:r>
              <a:rPr sz="2300" spc="-13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consequences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It </a:t>
            </a:r>
            <a:r>
              <a:rPr sz="2300" dirty="0">
                <a:latin typeface="Arial"/>
                <a:cs typeface="Arial"/>
              </a:rPr>
              <a:t>is </a:t>
            </a:r>
            <a:r>
              <a:rPr sz="2300" spc="-5" dirty="0">
                <a:latin typeface="Arial"/>
                <a:cs typeface="Arial"/>
              </a:rPr>
              <a:t>impossible to learn many </a:t>
            </a:r>
            <a:r>
              <a:rPr sz="2300" spc="-10" dirty="0">
                <a:latin typeface="Arial"/>
                <a:cs typeface="Arial"/>
              </a:rPr>
              <a:t>things </a:t>
            </a:r>
            <a:r>
              <a:rPr sz="2300" dirty="0">
                <a:latin typeface="Arial"/>
                <a:cs typeface="Arial"/>
              </a:rPr>
              <a:t>as it </a:t>
            </a:r>
            <a:r>
              <a:rPr sz="2300" spc="-5" dirty="0">
                <a:latin typeface="Arial"/>
                <a:cs typeface="Arial"/>
              </a:rPr>
              <a:t>would require reading</a:t>
            </a:r>
            <a:r>
              <a:rPr sz="2300" spc="2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and</a:t>
            </a:r>
            <a:endParaRPr sz="23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writing</a:t>
            </a:r>
            <a:endParaRPr sz="23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Many industrialized nations have made systematic changes </a:t>
            </a:r>
            <a:r>
              <a:rPr sz="2300" spc="-10" dirty="0">
                <a:latin typeface="Arial"/>
                <a:cs typeface="Arial"/>
              </a:rPr>
              <a:t>in  </a:t>
            </a:r>
            <a:r>
              <a:rPr sz="2300" dirty="0">
                <a:latin typeface="Arial"/>
                <a:cs typeface="Arial"/>
              </a:rPr>
              <a:t>order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bridge the skill</a:t>
            </a:r>
            <a:r>
              <a:rPr sz="2300" spc="-12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gap.</a:t>
            </a:r>
            <a:endParaRPr sz="2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dirty="0">
                <a:latin typeface="Arial"/>
                <a:cs typeface="Arial"/>
              </a:rPr>
              <a:t>Eg. </a:t>
            </a:r>
            <a:r>
              <a:rPr sz="2300" spc="-10" dirty="0">
                <a:latin typeface="Arial"/>
                <a:cs typeface="Arial"/>
              </a:rPr>
              <a:t>Japan </a:t>
            </a:r>
            <a:r>
              <a:rPr sz="2300" spc="-5" dirty="0">
                <a:latin typeface="Arial"/>
                <a:cs typeface="Arial"/>
              </a:rPr>
              <a:t>and </a:t>
            </a:r>
            <a:r>
              <a:rPr sz="2300" spc="-25" dirty="0">
                <a:latin typeface="Arial"/>
                <a:cs typeface="Arial"/>
              </a:rPr>
              <a:t>Germany, </a:t>
            </a:r>
            <a:r>
              <a:rPr sz="2300" spc="-5" dirty="0">
                <a:latin typeface="Arial"/>
                <a:cs typeface="Arial"/>
              </a:rPr>
              <a:t>have an educational system that do </a:t>
            </a:r>
            <a:r>
              <a:rPr sz="2300" dirty="0">
                <a:latin typeface="Arial"/>
                <a:cs typeface="Arial"/>
              </a:rPr>
              <a:t>a  </a:t>
            </a:r>
            <a:r>
              <a:rPr sz="2300" spc="-5" dirty="0">
                <a:latin typeface="Arial"/>
                <a:cs typeface="Arial"/>
              </a:rPr>
              <a:t>better job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5" dirty="0">
                <a:latin typeface="Arial"/>
                <a:cs typeface="Arial"/>
              </a:rPr>
              <a:t>teaching students the basic </a:t>
            </a:r>
            <a:r>
              <a:rPr sz="2300" dirty="0">
                <a:latin typeface="Arial"/>
                <a:cs typeface="Arial"/>
              </a:rPr>
              <a:t>skills </a:t>
            </a:r>
            <a:r>
              <a:rPr sz="2300" spc="-5" dirty="0">
                <a:latin typeface="Arial"/>
                <a:cs typeface="Arial"/>
              </a:rPr>
              <a:t>needed </a:t>
            </a:r>
            <a:r>
              <a:rPr sz="2300" dirty="0">
                <a:latin typeface="Arial"/>
                <a:cs typeface="Arial"/>
              </a:rPr>
              <a:t>by </a:t>
            </a:r>
            <a:r>
              <a:rPr sz="2300" spc="-5" dirty="0">
                <a:latin typeface="Arial"/>
                <a:cs typeface="Arial"/>
              </a:rPr>
              <a:t>most  </a:t>
            </a:r>
            <a:r>
              <a:rPr sz="2300" dirty="0">
                <a:latin typeface="Arial"/>
                <a:cs typeface="Arial"/>
              </a:rPr>
              <a:t>employers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3875"/>
            <a:ext cx="8836660" cy="60093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b="1" dirty="0">
                <a:latin typeface="Arial"/>
                <a:cs typeface="Arial"/>
              </a:rPr>
              <a:t>Need for </a:t>
            </a:r>
            <a:r>
              <a:rPr sz="2300" b="1" spc="-5" dirty="0">
                <a:latin typeface="Arial"/>
                <a:cs typeface="Arial"/>
              </a:rPr>
              <a:t>Life long</a:t>
            </a:r>
            <a:r>
              <a:rPr sz="2300" b="1" spc="-95" dirty="0">
                <a:latin typeface="Arial"/>
                <a:cs typeface="Arial"/>
              </a:rPr>
              <a:t> </a:t>
            </a:r>
            <a:r>
              <a:rPr sz="2300" b="1" dirty="0">
                <a:latin typeface="Arial"/>
                <a:cs typeface="Arial"/>
              </a:rPr>
              <a:t>Learning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Given the rapid changing trends, </a:t>
            </a:r>
            <a:r>
              <a:rPr sz="2300" dirty="0">
                <a:latin typeface="Arial"/>
                <a:cs typeface="Arial"/>
              </a:rPr>
              <a:t>it is </a:t>
            </a:r>
            <a:r>
              <a:rPr sz="2300" spc="-5" dirty="0">
                <a:latin typeface="Arial"/>
                <a:cs typeface="Arial"/>
              </a:rPr>
              <a:t>certain </a:t>
            </a:r>
            <a:r>
              <a:rPr sz="2300" spc="-10" dirty="0">
                <a:latin typeface="Arial"/>
                <a:cs typeface="Arial"/>
              </a:rPr>
              <a:t>that </a:t>
            </a:r>
            <a:r>
              <a:rPr sz="2300" spc="-5" dirty="0">
                <a:latin typeface="Arial"/>
                <a:cs typeface="Arial"/>
              </a:rPr>
              <a:t>employees must  </a:t>
            </a:r>
            <a:r>
              <a:rPr sz="2300" dirty="0">
                <a:latin typeface="Arial"/>
                <a:cs typeface="Arial"/>
              </a:rPr>
              <a:t>continue the learning process throughout their</a:t>
            </a:r>
            <a:r>
              <a:rPr sz="2300" spc="-229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careers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This </a:t>
            </a:r>
            <a:r>
              <a:rPr sz="2300" spc="-10" dirty="0">
                <a:latin typeface="Arial"/>
                <a:cs typeface="Arial"/>
              </a:rPr>
              <a:t>need </a:t>
            </a:r>
            <a:r>
              <a:rPr sz="2300" dirty="0">
                <a:latin typeface="Arial"/>
                <a:cs typeface="Arial"/>
              </a:rPr>
              <a:t>will </a:t>
            </a:r>
            <a:r>
              <a:rPr sz="2300" spc="-5" dirty="0">
                <a:latin typeface="Arial"/>
                <a:cs typeface="Arial"/>
              </a:rPr>
              <a:t>compel the organizations </a:t>
            </a:r>
            <a:r>
              <a:rPr sz="2300" spc="-10" dirty="0">
                <a:latin typeface="Arial"/>
                <a:cs typeface="Arial"/>
              </a:rPr>
              <a:t>to </a:t>
            </a:r>
            <a:r>
              <a:rPr sz="2300" spc="-5" dirty="0">
                <a:latin typeface="Arial"/>
                <a:cs typeface="Arial"/>
              </a:rPr>
              <a:t>make an</a:t>
            </a:r>
            <a:r>
              <a:rPr sz="2300" spc="20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ongoing</a:t>
            </a:r>
            <a:endParaRPr sz="2300">
              <a:latin typeface="Arial"/>
              <a:cs typeface="Arial"/>
            </a:endParaRPr>
          </a:p>
          <a:p>
            <a:pPr marL="287020" algn="just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investment in</a:t>
            </a:r>
            <a:r>
              <a:rPr sz="2300" spc="-8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HRD</a:t>
            </a:r>
            <a:endParaRPr sz="23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dirty="0">
                <a:latin typeface="Arial"/>
                <a:cs typeface="Arial"/>
              </a:rPr>
              <a:t>Eg. </a:t>
            </a:r>
            <a:r>
              <a:rPr sz="2300" spc="-5" dirty="0">
                <a:latin typeface="Arial"/>
                <a:cs typeface="Arial"/>
              </a:rPr>
              <a:t>For semiskilled workers, </a:t>
            </a:r>
            <a:r>
              <a:rPr sz="2300" dirty="0">
                <a:latin typeface="Arial"/>
                <a:cs typeface="Arial"/>
              </a:rPr>
              <a:t>it </a:t>
            </a:r>
            <a:r>
              <a:rPr sz="2300" spc="-5" dirty="0">
                <a:latin typeface="Arial"/>
                <a:cs typeface="Arial"/>
              </a:rPr>
              <a:t>may involve more rudimentary  </a:t>
            </a:r>
            <a:r>
              <a:rPr sz="2300" dirty="0">
                <a:latin typeface="Arial"/>
                <a:cs typeface="Arial"/>
              </a:rPr>
              <a:t>skills training </a:t>
            </a:r>
            <a:r>
              <a:rPr sz="2300" spc="-5" dirty="0">
                <a:latin typeface="Arial"/>
                <a:cs typeface="Arial"/>
              </a:rPr>
              <a:t>to </a:t>
            </a:r>
            <a:r>
              <a:rPr sz="2300" dirty="0">
                <a:latin typeface="Arial"/>
                <a:cs typeface="Arial"/>
              </a:rPr>
              <a:t>help them build their</a:t>
            </a:r>
            <a:r>
              <a:rPr sz="2300" spc="-17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competencies</a:t>
            </a:r>
            <a:endParaRPr sz="2300">
              <a:latin typeface="Arial"/>
              <a:cs typeface="Arial"/>
            </a:endParaRPr>
          </a:p>
          <a:p>
            <a:pPr marL="28702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130" dirty="0">
                <a:latin typeface="Arial"/>
                <a:cs typeface="Arial"/>
              </a:rPr>
              <a:t>To </a:t>
            </a:r>
            <a:r>
              <a:rPr sz="2300" spc="-5" dirty="0">
                <a:latin typeface="Arial"/>
                <a:cs typeface="Arial"/>
              </a:rPr>
              <a:t>professional employees, </a:t>
            </a:r>
            <a:r>
              <a:rPr sz="2300" dirty="0">
                <a:latin typeface="Arial"/>
                <a:cs typeface="Arial"/>
              </a:rPr>
              <a:t>this </a:t>
            </a:r>
            <a:r>
              <a:rPr sz="2300" spc="-5" dirty="0">
                <a:latin typeface="Arial"/>
                <a:cs typeface="Arial"/>
              </a:rPr>
              <a:t>learning may mean</a:t>
            </a:r>
            <a:r>
              <a:rPr sz="2300" spc="459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taking</a:t>
            </a:r>
            <a:endParaRPr sz="2300">
              <a:latin typeface="Arial"/>
              <a:cs typeface="Arial"/>
            </a:endParaRPr>
          </a:p>
          <a:p>
            <a:pPr marL="287020" algn="just">
              <a:lnSpc>
                <a:spcPct val="100000"/>
              </a:lnSpc>
            </a:pPr>
            <a:r>
              <a:rPr sz="2300" dirty="0">
                <a:latin typeface="Arial"/>
                <a:cs typeface="Arial"/>
              </a:rPr>
              <a:t>advantage of continuing education</a:t>
            </a:r>
            <a:r>
              <a:rPr sz="2300" spc="-18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opportunities</a:t>
            </a:r>
            <a:endParaRPr sz="2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The </a:t>
            </a:r>
            <a:r>
              <a:rPr sz="2300" spc="-10" dirty="0">
                <a:latin typeface="Arial"/>
                <a:cs typeface="Arial"/>
              </a:rPr>
              <a:t>challenge </a:t>
            </a:r>
            <a:r>
              <a:rPr sz="2300" spc="-5" dirty="0">
                <a:latin typeface="Arial"/>
                <a:cs typeface="Arial"/>
              </a:rPr>
              <a:t>to HRD professional </a:t>
            </a:r>
            <a:r>
              <a:rPr sz="2300" dirty="0">
                <a:latin typeface="Arial"/>
                <a:cs typeface="Arial"/>
              </a:rPr>
              <a:t>is </a:t>
            </a:r>
            <a:r>
              <a:rPr sz="2300" spc="-10" dirty="0">
                <a:latin typeface="Arial"/>
                <a:cs typeface="Arial"/>
              </a:rPr>
              <a:t>to </a:t>
            </a:r>
            <a:r>
              <a:rPr sz="2300" spc="-5" dirty="0">
                <a:latin typeface="Arial"/>
                <a:cs typeface="Arial"/>
              </a:rPr>
              <a:t>provide </a:t>
            </a:r>
            <a:r>
              <a:rPr sz="2300" dirty="0">
                <a:latin typeface="Arial"/>
                <a:cs typeface="Arial"/>
              </a:rPr>
              <a:t>a </a:t>
            </a:r>
            <a:r>
              <a:rPr sz="2300" spc="-5" dirty="0">
                <a:latin typeface="Arial"/>
                <a:cs typeface="Arial"/>
              </a:rPr>
              <a:t>full range </a:t>
            </a:r>
            <a:r>
              <a:rPr sz="2300" dirty="0">
                <a:latin typeface="Arial"/>
                <a:cs typeface="Arial"/>
              </a:rPr>
              <a:t>of  learning opportunities for all kinds of</a:t>
            </a:r>
            <a:r>
              <a:rPr sz="2300" spc="-18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employees</a:t>
            </a:r>
            <a:endParaRPr sz="23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Individual assessments </a:t>
            </a:r>
            <a:r>
              <a:rPr sz="2300" dirty="0">
                <a:latin typeface="Arial"/>
                <a:cs typeface="Arial"/>
              </a:rPr>
              <a:t>can </a:t>
            </a:r>
            <a:r>
              <a:rPr sz="2300" spc="-5" dirty="0">
                <a:latin typeface="Arial"/>
                <a:cs typeface="Arial"/>
              </a:rPr>
              <a:t>determine the deficiencies </a:t>
            </a:r>
            <a:r>
              <a:rPr sz="2300" dirty="0">
                <a:latin typeface="Arial"/>
                <a:cs typeface="Arial"/>
              </a:rPr>
              <a:t>or gaps in  </a:t>
            </a:r>
            <a:r>
              <a:rPr sz="2300" spc="-5" dirty="0">
                <a:latin typeface="Arial"/>
                <a:cs typeface="Arial"/>
              </a:rPr>
              <a:t>employees performance capabilities, </a:t>
            </a:r>
            <a:r>
              <a:rPr sz="2300" dirty="0">
                <a:latin typeface="Arial"/>
                <a:cs typeface="Arial"/>
              </a:rPr>
              <a:t>while </a:t>
            </a:r>
            <a:r>
              <a:rPr sz="2300" spc="-5" dirty="0">
                <a:latin typeface="Arial"/>
                <a:cs typeface="Arial"/>
              </a:rPr>
              <a:t>also pointing out their  </a:t>
            </a:r>
            <a:r>
              <a:rPr sz="2300" dirty="0">
                <a:latin typeface="Arial"/>
                <a:cs typeface="Arial"/>
              </a:rPr>
              <a:t>preferred learning</a:t>
            </a:r>
            <a:r>
              <a:rPr sz="2300" spc="-12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styles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1" y="83311"/>
            <a:ext cx="612203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F</a:t>
            </a:r>
            <a:r>
              <a:rPr sz="2400" spc="-5" dirty="0"/>
              <a:t>RAMEWORK </a:t>
            </a:r>
            <a:r>
              <a:rPr sz="2400" dirty="0"/>
              <a:t>FOR THE </a:t>
            </a:r>
            <a:r>
              <a:rPr sz="3000" dirty="0"/>
              <a:t>HRD</a:t>
            </a:r>
            <a:r>
              <a:rPr sz="3000" spc="405" dirty="0"/>
              <a:t> </a:t>
            </a:r>
            <a:r>
              <a:rPr sz="3000" spc="-5" dirty="0"/>
              <a:t>P</a:t>
            </a:r>
            <a:r>
              <a:rPr sz="2400" spc="-5" dirty="0"/>
              <a:t>ROCESS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42" y="1016256"/>
            <a:ext cx="8988425" cy="45826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Arial"/>
                <a:cs typeface="Arial"/>
              </a:rPr>
              <a:t>HRD </a:t>
            </a:r>
            <a:r>
              <a:rPr sz="2200" dirty="0">
                <a:latin typeface="Arial"/>
                <a:cs typeface="Arial"/>
              </a:rPr>
              <a:t>programs </a:t>
            </a:r>
            <a:r>
              <a:rPr sz="2200" spc="-5" dirty="0">
                <a:latin typeface="Arial"/>
                <a:cs typeface="Arial"/>
              </a:rPr>
              <a:t>and interventions can be used to address a wide  range of issues and problems in an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organisation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They </a:t>
            </a:r>
            <a:r>
              <a:rPr sz="2200" dirty="0">
                <a:latin typeface="Arial"/>
                <a:cs typeface="Arial"/>
              </a:rPr>
              <a:t>are used </a:t>
            </a:r>
            <a:r>
              <a:rPr sz="2200" spc="-5" dirty="0">
                <a:latin typeface="Arial"/>
                <a:cs typeface="Arial"/>
              </a:rPr>
              <a:t>to orient and socialize new employees in to org.,  provide skills and knowledge and </a:t>
            </a:r>
            <a:r>
              <a:rPr sz="2200" dirty="0">
                <a:latin typeface="Arial"/>
                <a:cs typeface="Arial"/>
              </a:rPr>
              <a:t>help </a:t>
            </a:r>
            <a:r>
              <a:rPr sz="2200" spc="-5" dirty="0">
                <a:latin typeface="Arial"/>
                <a:cs typeface="Arial"/>
              </a:rPr>
              <a:t>individuals and groups become  effective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762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25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ensure </a:t>
            </a:r>
            <a:r>
              <a:rPr sz="2200" dirty="0">
                <a:latin typeface="Arial"/>
                <a:cs typeface="Arial"/>
              </a:rPr>
              <a:t>that </a:t>
            </a:r>
            <a:r>
              <a:rPr sz="2200" spc="-5" dirty="0">
                <a:latin typeface="Arial"/>
                <a:cs typeface="Arial"/>
              </a:rPr>
              <a:t>these </a:t>
            </a:r>
            <a:r>
              <a:rPr sz="2200" dirty="0">
                <a:latin typeface="Arial"/>
                <a:cs typeface="Arial"/>
              </a:rPr>
              <a:t>goals </a:t>
            </a:r>
            <a:r>
              <a:rPr sz="2200" spc="-5" dirty="0">
                <a:latin typeface="Arial"/>
                <a:cs typeface="Arial"/>
              </a:rPr>
              <a:t>are achieved, </a:t>
            </a:r>
            <a:r>
              <a:rPr sz="2200" dirty="0">
                <a:latin typeface="Arial"/>
                <a:cs typeface="Arial"/>
              </a:rPr>
              <a:t>extra </a:t>
            </a:r>
            <a:r>
              <a:rPr sz="2200" spc="-5" dirty="0">
                <a:latin typeface="Arial"/>
                <a:cs typeface="Arial"/>
              </a:rPr>
              <a:t>care must be taken  while designing and delivering </a:t>
            </a:r>
            <a:r>
              <a:rPr sz="2200" spc="-10" dirty="0">
                <a:latin typeface="Arial"/>
                <a:cs typeface="Arial"/>
              </a:rPr>
              <a:t>HRD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programs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762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Arial"/>
                <a:cs typeface="Arial"/>
              </a:rPr>
              <a:t>HRD </a:t>
            </a:r>
            <a:r>
              <a:rPr sz="2200" dirty="0">
                <a:latin typeface="Arial"/>
                <a:cs typeface="Arial"/>
              </a:rPr>
              <a:t>interventions </a:t>
            </a:r>
            <a:r>
              <a:rPr sz="2200" spc="-5" dirty="0">
                <a:latin typeface="Arial"/>
                <a:cs typeface="Arial"/>
              </a:rPr>
              <a:t>involves a 4 step sequential process : Assessment,  Design, Implementation and evaluation –</a:t>
            </a:r>
            <a:r>
              <a:rPr sz="2200" spc="80" dirty="0">
                <a:latin typeface="Arial"/>
                <a:cs typeface="Arial"/>
              </a:rPr>
              <a:t> </a:t>
            </a:r>
            <a:r>
              <a:rPr sz="2200" spc="-260" dirty="0">
                <a:latin typeface="Arial"/>
                <a:cs typeface="Arial"/>
              </a:rPr>
              <a:t>„ADImE‟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25402"/>
            <a:ext cx="8987155" cy="5581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126490" algn="l"/>
                <a:tab pos="2048510" algn="l"/>
                <a:tab pos="2446655" algn="l"/>
                <a:tab pos="3014980" algn="l"/>
                <a:tab pos="4617085" algn="l"/>
                <a:tab pos="5014595" algn="l"/>
                <a:tab pos="6941184" algn="l"/>
                <a:tab pos="7287895" algn="l"/>
                <a:tab pos="8720455" algn="l"/>
              </a:tabLst>
            </a:pPr>
            <a:r>
              <a:rPr sz="2400" spc="-5" dirty="0">
                <a:latin typeface="Arial"/>
                <a:cs typeface="Arial"/>
              </a:rPr>
              <a:t>HRM	refers	to	the	</a:t>
            </a:r>
            <a:r>
              <a:rPr sz="2400" spc="-2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ppl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ation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5" dirty="0">
                <a:latin typeface="Arial"/>
                <a:cs typeface="Arial"/>
              </a:rPr>
              <a:t>manag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ment	&amp;	principles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f  management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people in an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organization.</a:t>
            </a:r>
            <a:endParaRPr sz="2400">
              <a:latin typeface="Arial"/>
              <a:cs typeface="Arial"/>
            </a:endParaRPr>
          </a:p>
          <a:p>
            <a:pPr marL="287020" marR="698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HRM </a:t>
            </a:r>
            <a:r>
              <a:rPr sz="2400" dirty="0">
                <a:latin typeface="Arial"/>
                <a:cs typeface="Arial"/>
              </a:rPr>
              <a:t>consists </a:t>
            </a:r>
            <a:r>
              <a:rPr sz="2400" spc="-1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people related </a:t>
            </a:r>
            <a:r>
              <a:rPr sz="2400" dirty="0">
                <a:latin typeface="Arial"/>
                <a:cs typeface="Arial"/>
              </a:rPr>
              <a:t>functions such </a:t>
            </a:r>
            <a:r>
              <a:rPr sz="2400" spc="-5" dirty="0">
                <a:latin typeface="Arial"/>
                <a:cs typeface="Arial"/>
              </a:rPr>
              <a:t>as </a:t>
            </a:r>
            <a:r>
              <a:rPr sz="2400" dirty="0">
                <a:latin typeface="Arial"/>
                <a:cs typeface="Arial"/>
              </a:rPr>
              <a:t>hiring, training  </a:t>
            </a:r>
            <a:r>
              <a:rPr sz="2400" spc="-5" dirty="0">
                <a:latin typeface="Arial"/>
                <a:cs typeface="Arial"/>
              </a:rPr>
              <a:t>and development, </a:t>
            </a:r>
            <a:r>
              <a:rPr sz="2400" dirty="0">
                <a:latin typeface="Arial"/>
                <a:cs typeface="Arial"/>
              </a:rPr>
              <a:t>PMS, </a:t>
            </a:r>
            <a:r>
              <a:rPr sz="2400" spc="-5" dirty="0">
                <a:latin typeface="Arial"/>
                <a:cs typeface="Arial"/>
              </a:rPr>
              <a:t>compensation, health </a:t>
            </a:r>
            <a:r>
              <a:rPr sz="2400" dirty="0">
                <a:latin typeface="Arial"/>
                <a:cs typeface="Arial"/>
              </a:rPr>
              <a:t>&amp; safety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etc.</a:t>
            </a:r>
            <a:endParaRPr sz="2400">
              <a:latin typeface="Arial"/>
              <a:cs typeface="Arial"/>
            </a:endParaRPr>
          </a:p>
          <a:p>
            <a:pPr marL="287020" marR="76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610995" algn="l"/>
                <a:tab pos="2781935" algn="l"/>
                <a:tab pos="3900804" algn="l"/>
                <a:tab pos="4987290" algn="l"/>
                <a:tab pos="6684009" algn="l"/>
                <a:tab pos="7124700" algn="l"/>
                <a:tab pos="8717280" algn="l"/>
              </a:tabLst>
            </a:pPr>
            <a:r>
              <a:rPr sz="2400" spc="-5" dirty="0">
                <a:latin typeface="Arial"/>
                <a:cs typeface="Arial"/>
              </a:rPr>
              <a:t>Buil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ing</a:t>
            </a:r>
            <a:r>
              <a:rPr sz="2400" dirty="0">
                <a:latin typeface="Arial"/>
                <a:cs typeface="Arial"/>
              </a:rPr>
              <a:t>	h</a:t>
            </a:r>
            <a:r>
              <a:rPr sz="2400" spc="-5" dirty="0">
                <a:latin typeface="Arial"/>
                <a:cs typeface="Arial"/>
              </a:rPr>
              <a:t>uman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capital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(sk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ls,	</a:t>
            </a:r>
            <a:r>
              <a:rPr sz="2400" spc="-5" dirty="0">
                <a:latin typeface="Arial"/>
                <a:cs typeface="Arial"/>
              </a:rPr>
              <a:t>knowled</a:t>
            </a:r>
            <a:r>
              <a:rPr sz="2400" spc="5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	&amp;	</a:t>
            </a:r>
            <a:r>
              <a:rPr sz="2400" spc="-5" dirty="0">
                <a:latin typeface="Arial"/>
                <a:cs typeface="Arial"/>
              </a:rPr>
              <a:t>capacities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f  employees)</a:t>
            </a:r>
            <a:endParaRPr sz="2400">
              <a:latin typeface="Arial"/>
              <a:cs typeface="Arial"/>
            </a:endParaRPr>
          </a:p>
          <a:p>
            <a:pPr marL="287020" marR="5715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906905" algn="l"/>
                <a:tab pos="2423795" algn="l"/>
                <a:tab pos="3124835" algn="l"/>
                <a:tab pos="4404995" algn="l"/>
                <a:tab pos="4871720" algn="l"/>
                <a:tab pos="6354445" algn="l"/>
                <a:tab pos="7158355" algn="l"/>
              </a:tabLst>
            </a:pPr>
            <a:r>
              <a:rPr sz="2400" spc="-5" dirty="0">
                <a:latin typeface="Arial"/>
                <a:cs typeface="Arial"/>
              </a:rPr>
              <a:t>Align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ent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pol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ies</a:t>
            </a:r>
            <a:r>
              <a:rPr sz="2400" dirty="0">
                <a:latin typeface="Arial"/>
                <a:cs typeface="Arial"/>
              </a:rPr>
              <a:t>	&amp;	</a:t>
            </a:r>
            <a:r>
              <a:rPr sz="2400" spc="-5" dirty="0">
                <a:latin typeface="Arial"/>
                <a:cs typeface="Arial"/>
              </a:rPr>
              <a:t>practices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th	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dirty="0">
                <a:latin typeface="Arial"/>
                <a:cs typeface="Arial"/>
              </a:rPr>
              <a:t>g</a:t>
            </a:r>
            <a:r>
              <a:rPr sz="2400" spc="-5" dirty="0">
                <a:latin typeface="Arial"/>
                <a:cs typeface="Arial"/>
              </a:rPr>
              <a:t>aniz</a:t>
            </a:r>
            <a:r>
              <a:rPr sz="2400" spc="-1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s  </a:t>
            </a:r>
            <a:r>
              <a:rPr sz="2400" spc="-5" dirty="0">
                <a:latin typeface="Arial"/>
                <a:cs typeface="Arial"/>
              </a:rPr>
              <a:t>strategies.</a:t>
            </a:r>
            <a:endParaRPr sz="2400">
              <a:latin typeface="Arial"/>
              <a:cs typeface="Arial"/>
            </a:endParaRPr>
          </a:p>
          <a:p>
            <a:pPr marL="287020" marR="698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958850" algn="l"/>
                <a:tab pos="1870075" algn="l"/>
                <a:tab pos="3237865" algn="l"/>
                <a:tab pos="3639820" algn="l"/>
                <a:tab pos="4481195" algn="l"/>
                <a:tab pos="4950460" algn="l"/>
                <a:tab pos="6320790" algn="l"/>
                <a:tab pos="6704965" algn="l"/>
                <a:tab pos="8430895" algn="l"/>
              </a:tabLst>
            </a:pPr>
            <a:r>
              <a:rPr sz="2400" spc="-5" dirty="0">
                <a:latin typeface="Arial"/>
                <a:cs typeface="Arial"/>
              </a:rPr>
              <a:t>Th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5" dirty="0">
                <a:latin typeface="Arial"/>
                <a:cs typeface="Arial"/>
              </a:rPr>
              <a:t>ma</a:t>
            </a:r>
            <a:r>
              <a:rPr sz="2400" dirty="0">
                <a:latin typeface="Arial"/>
                <a:cs typeface="Arial"/>
              </a:rPr>
              <a:t>j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functions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f	</a:t>
            </a:r>
            <a:r>
              <a:rPr sz="2400" spc="-10" dirty="0">
                <a:latin typeface="Arial"/>
                <a:cs typeface="Arial"/>
              </a:rPr>
              <a:t>HR</a:t>
            </a:r>
            <a:r>
              <a:rPr sz="2400" spc="-5" dirty="0">
                <a:latin typeface="Arial"/>
                <a:cs typeface="Arial"/>
              </a:rPr>
              <a:t>M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5" dirty="0">
                <a:latin typeface="Arial"/>
                <a:cs typeface="Arial"/>
              </a:rPr>
              <a:t>ntified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accor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-5" dirty="0">
                <a:latin typeface="Arial"/>
                <a:cs typeface="Arial"/>
              </a:rPr>
              <a:t>ance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h  Henry Mintzberg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305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spc="-5" dirty="0">
                <a:latin typeface="Arial"/>
                <a:cs typeface="Arial"/>
              </a:rPr>
              <a:t>Planning</a:t>
            </a:r>
            <a:endParaRPr sz="210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spc="-5" dirty="0">
                <a:latin typeface="Arial"/>
                <a:cs typeface="Arial"/>
              </a:rPr>
              <a:t>Staffing</a:t>
            </a:r>
            <a:endParaRPr sz="210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spc="-5" dirty="0">
                <a:latin typeface="Arial"/>
                <a:cs typeface="Arial"/>
              </a:rPr>
              <a:t>Developing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12700" y="1282702"/>
            <a:ext cx="1854200" cy="635000"/>
            <a:chOff x="-12700" y="1282700"/>
            <a:chExt cx="1854200" cy="635000"/>
          </a:xfrm>
        </p:grpSpPr>
        <p:sp>
          <p:nvSpPr>
            <p:cNvPr id="3" name="object 3"/>
            <p:cNvSpPr/>
            <p:nvPr/>
          </p:nvSpPr>
          <p:spPr>
            <a:xfrm>
              <a:off x="0" y="1295400"/>
              <a:ext cx="1828800" cy="609600"/>
            </a:xfrm>
            <a:custGeom>
              <a:avLst/>
              <a:gdLst/>
              <a:ahLst/>
              <a:cxnLst/>
              <a:rect l="l" t="t" r="r" b="b"/>
              <a:pathLst>
                <a:path w="1828800" h="609600">
                  <a:moveTo>
                    <a:pt x="1727200" y="0"/>
                  </a:moveTo>
                  <a:lnTo>
                    <a:pt x="101602" y="0"/>
                  </a:lnTo>
                  <a:lnTo>
                    <a:pt x="62054" y="7981"/>
                  </a:lnTo>
                  <a:lnTo>
                    <a:pt x="29758" y="29749"/>
                  </a:lnTo>
                  <a:lnTo>
                    <a:pt x="7984" y="62043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7984" y="547556"/>
                  </a:lnTo>
                  <a:lnTo>
                    <a:pt x="29758" y="579850"/>
                  </a:lnTo>
                  <a:lnTo>
                    <a:pt x="62054" y="601618"/>
                  </a:lnTo>
                  <a:lnTo>
                    <a:pt x="101602" y="609600"/>
                  </a:lnTo>
                  <a:lnTo>
                    <a:pt x="1727200" y="609600"/>
                  </a:lnTo>
                  <a:lnTo>
                    <a:pt x="1766756" y="601618"/>
                  </a:lnTo>
                  <a:lnTo>
                    <a:pt x="1799050" y="579850"/>
                  </a:lnTo>
                  <a:lnTo>
                    <a:pt x="1820818" y="547556"/>
                  </a:lnTo>
                  <a:lnTo>
                    <a:pt x="1828800" y="508000"/>
                  </a:lnTo>
                  <a:lnTo>
                    <a:pt x="1828800" y="101600"/>
                  </a:lnTo>
                  <a:lnTo>
                    <a:pt x="1820818" y="62043"/>
                  </a:lnTo>
                  <a:lnTo>
                    <a:pt x="1799050" y="29749"/>
                  </a:lnTo>
                  <a:lnTo>
                    <a:pt x="1766756" y="7981"/>
                  </a:lnTo>
                  <a:lnTo>
                    <a:pt x="17272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295400"/>
              <a:ext cx="1828800" cy="609600"/>
            </a:xfrm>
            <a:custGeom>
              <a:avLst/>
              <a:gdLst/>
              <a:ahLst/>
              <a:cxnLst/>
              <a:rect l="l" t="t" r="r" b="b"/>
              <a:pathLst>
                <a:path w="1828800" h="609600">
                  <a:moveTo>
                    <a:pt x="0" y="101600"/>
                  </a:moveTo>
                  <a:lnTo>
                    <a:pt x="7984" y="62043"/>
                  </a:lnTo>
                  <a:lnTo>
                    <a:pt x="29758" y="29749"/>
                  </a:lnTo>
                  <a:lnTo>
                    <a:pt x="62054" y="7981"/>
                  </a:lnTo>
                  <a:lnTo>
                    <a:pt x="101602" y="0"/>
                  </a:lnTo>
                  <a:lnTo>
                    <a:pt x="1727200" y="0"/>
                  </a:lnTo>
                  <a:lnTo>
                    <a:pt x="1766756" y="7981"/>
                  </a:lnTo>
                  <a:lnTo>
                    <a:pt x="1799050" y="29749"/>
                  </a:lnTo>
                  <a:lnTo>
                    <a:pt x="1820818" y="62043"/>
                  </a:lnTo>
                  <a:lnTo>
                    <a:pt x="1828800" y="101600"/>
                  </a:lnTo>
                  <a:lnTo>
                    <a:pt x="1828800" y="508000"/>
                  </a:lnTo>
                  <a:lnTo>
                    <a:pt x="1820818" y="547556"/>
                  </a:lnTo>
                  <a:lnTo>
                    <a:pt x="1799050" y="579850"/>
                  </a:lnTo>
                  <a:lnTo>
                    <a:pt x="1766756" y="601618"/>
                  </a:lnTo>
                  <a:lnTo>
                    <a:pt x="1727200" y="609600"/>
                  </a:lnTo>
                  <a:lnTo>
                    <a:pt x="101602" y="609600"/>
                  </a:lnTo>
                  <a:lnTo>
                    <a:pt x="62054" y="601618"/>
                  </a:lnTo>
                  <a:lnTo>
                    <a:pt x="29758" y="579850"/>
                  </a:lnTo>
                  <a:lnTo>
                    <a:pt x="7984" y="547556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8425" y="1444498"/>
            <a:ext cx="1572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Assess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Needs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3500" y="2349502"/>
            <a:ext cx="1854200" cy="1016000"/>
            <a:chOff x="63500" y="2349500"/>
            <a:chExt cx="1854200" cy="1016000"/>
          </a:xfrm>
        </p:grpSpPr>
        <p:sp>
          <p:nvSpPr>
            <p:cNvPr id="7" name="object 7"/>
            <p:cNvSpPr/>
            <p:nvPr/>
          </p:nvSpPr>
          <p:spPr>
            <a:xfrm>
              <a:off x="76200" y="23622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6200" y="23622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89002" y="2565019"/>
            <a:ext cx="1004569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0815" marR="5080" indent="-15875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Priorit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ze  needs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2654300" y="520702"/>
            <a:ext cx="1854200" cy="1016000"/>
            <a:chOff x="2654300" y="520700"/>
            <a:chExt cx="1854200" cy="1016000"/>
          </a:xfrm>
        </p:grpSpPr>
        <p:sp>
          <p:nvSpPr>
            <p:cNvPr id="11" name="object 11"/>
            <p:cNvSpPr/>
            <p:nvPr/>
          </p:nvSpPr>
          <p:spPr>
            <a:xfrm>
              <a:off x="2667000" y="533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667000" y="533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993264" y="735838"/>
            <a:ext cx="117729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2669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Define 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je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ti</a:t>
            </a:r>
            <a:r>
              <a:rPr sz="1800" b="1" spc="-45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654300" y="1587502"/>
            <a:ext cx="1854200" cy="1016000"/>
            <a:chOff x="2654300" y="1587500"/>
            <a:chExt cx="1854200" cy="1016000"/>
          </a:xfrm>
        </p:grpSpPr>
        <p:sp>
          <p:nvSpPr>
            <p:cNvPr id="15" name="object 15"/>
            <p:cNvSpPr/>
            <p:nvPr/>
          </p:nvSpPr>
          <p:spPr>
            <a:xfrm>
              <a:off x="2667000" y="16002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67000" y="16002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895727" y="1802640"/>
            <a:ext cx="13716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Develop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Lesson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2654300" y="2654302"/>
            <a:ext cx="1854200" cy="1016000"/>
            <a:chOff x="2654300" y="2654300"/>
            <a:chExt cx="1854200" cy="1016000"/>
          </a:xfrm>
        </p:grpSpPr>
        <p:sp>
          <p:nvSpPr>
            <p:cNvPr id="19" name="object 19"/>
            <p:cNvSpPr/>
            <p:nvPr/>
          </p:nvSpPr>
          <p:spPr>
            <a:xfrm>
              <a:off x="2667000" y="26670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667000" y="26670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3061843" y="2732660"/>
            <a:ext cx="103949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Develop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/ 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acquire  material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2654300" y="3721102"/>
            <a:ext cx="1854200" cy="1016000"/>
            <a:chOff x="2654300" y="3721100"/>
            <a:chExt cx="1854200" cy="1016000"/>
          </a:xfrm>
        </p:grpSpPr>
        <p:sp>
          <p:nvSpPr>
            <p:cNvPr id="23" name="object 23"/>
            <p:cNvSpPr/>
            <p:nvPr/>
          </p:nvSpPr>
          <p:spPr>
            <a:xfrm>
              <a:off x="2667000" y="37338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667000" y="37338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156331" y="3799409"/>
            <a:ext cx="85090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Select  </a:t>
            </a:r>
            <a:r>
              <a:rPr sz="1800" b="1" spc="-9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/ 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leader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2654300" y="4787902"/>
            <a:ext cx="1854200" cy="1016000"/>
            <a:chOff x="2654300" y="4787900"/>
            <a:chExt cx="1854200" cy="1016000"/>
          </a:xfrm>
        </p:grpSpPr>
        <p:sp>
          <p:nvSpPr>
            <p:cNvPr id="27" name="object 27"/>
            <p:cNvSpPr/>
            <p:nvPr/>
          </p:nvSpPr>
          <p:spPr>
            <a:xfrm>
              <a:off x="2667000" y="48006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667000" y="48006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2965829" y="4866515"/>
            <a:ext cx="123317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Select  methods &amp;  te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ues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2654300" y="5854702"/>
            <a:ext cx="1854200" cy="1016000"/>
            <a:chOff x="2654300" y="5854700"/>
            <a:chExt cx="1854200" cy="1016000"/>
          </a:xfrm>
        </p:grpSpPr>
        <p:sp>
          <p:nvSpPr>
            <p:cNvPr id="31" name="object 31"/>
            <p:cNvSpPr/>
            <p:nvPr/>
          </p:nvSpPr>
          <p:spPr>
            <a:xfrm>
              <a:off x="2667000" y="5867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89"/>
                  </a:lnTo>
                  <a:lnTo>
                    <a:pt x="22540" y="908828"/>
                  </a:lnTo>
                  <a:lnTo>
                    <a:pt x="48355" y="942242"/>
                  </a:lnTo>
                  <a:lnTo>
                    <a:pt x="81769" y="968058"/>
                  </a:lnTo>
                  <a:lnTo>
                    <a:pt x="121208" y="984702"/>
                  </a:lnTo>
                  <a:lnTo>
                    <a:pt x="165100" y="990599"/>
                  </a:lnTo>
                  <a:lnTo>
                    <a:pt x="1663700" y="990599"/>
                  </a:lnTo>
                  <a:lnTo>
                    <a:pt x="1707591" y="984702"/>
                  </a:lnTo>
                  <a:lnTo>
                    <a:pt x="1747030" y="968058"/>
                  </a:lnTo>
                  <a:lnTo>
                    <a:pt x="1780444" y="942242"/>
                  </a:lnTo>
                  <a:lnTo>
                    <a:pt x="1806259" y="908828"/>
                  </a:lnTo>
                  <a:lnTo>
                    <a:pt x="1822902" y="869389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667000" y="5867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89"/>
                  </a:lnTo>
                  <a:lnTo>
                    <a:pt x="1806259" y="908828"/>
                  </a:lnTo>
                  <a:lnTo>
                    <a:pt x="1780444" y="942242"/>
                  </a:lnTo>
                  <a:lnTo>
                    <a:pt x="1747030" y="968058"/>
                  </a:lnTo>
                  <a:lnTo>
                    <a:pt x="1707591" y="984702"/>
                  </a:lnTo>
                  <a:lnTo>
                    <a:pt x="1663700" y="990599"/>
                  </a:lnTo>
                  <a:lnTo>
                    <a:pt x="165100" y="990599"/>
                  </a:lnTo>
                  <a:lnTo>
                    <a:pt x="121208" y="984702"/>
                  </a:lnTo>
                  <a:lnTo>
                    <a:pt x="81769" y="968058"/>
                  </a:lnTo>
                  <a:lnTo>
                    <a:pt x="48355" y="942242"/>
                  </a:lnTo>
                  <a:lnTo>
                    <a:pt x="22540" y="908828"/>
                  </a:lnTo>
                  <a:lnTo>
                    <a:pt x="5897" y="869389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917066" y="6070803"/>
            <a:ext cx="13290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287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Schedule 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enti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7302500" y="5473702"/>
            <a:ext cx="1854200" cy="1016000"/>
            <a:chOff x="7302500" y="5473700"/>
            <a:chExt cx="1854200" cy="1016000"/>
          </a:xfrm>
        </p:grpSpPr>
        <p:sp>
          <p:nvSpPr>
            <p:cNvPr id="35" name="object 35"/>
            <p:cNvSpPr/>
            <p:nvPr/>
          </p:nvSpPr>
          <p:spPr>
            <a:xfrm>
              <a:off x="7315200" y="5486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315200" y="5486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7552183" y="5689804"/>
            <a:ext cx="135763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Interpret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843269" y="5964124"/>
            <a:ext cx="7740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sults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7302500" y="3721102"/>
            <a:ext cx="1854200" cy="1016000"/>
            <a:chOff x="7302500" y="3721100"/>
            <a:chExt cx="1854200" cy="1016000"/>
          </a:xfrm>
        </p:grpSpPr>
        <p:sp>
          <p:nvSpPr>
            <p:cNvPr id="40" name="object 40"/>
            <p:cNvSpPr/>
            <p:nvPr/>
          </p:nvSpPr>
          <p:spPr>
            <a:xfrm>
              <a:off x="7315200" y="37338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315200" y="37338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7753353" y="3799408"/>
            <a:ext cx="95376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Conduct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14081" y="4074032"/>
            <a:ext cx="14325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evaluation</a:t>
            </a: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754875" y="4348354"/>
            <a:ext cx="9525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5" name="object 45"/>
          <p:cNvGrpSpPr/>
          <p:nvPr/>
        </p:nvGrpSpPr>
        <p:grpSpPr>
          <a:xfrm>
            <a:off x="7302500" y="2044702"/>
            <a:ext cx="1854200" cy="1016000"/>
            <a:chOff x="7302500" y="2044700"/>
            <a:chExt cx="1854200" cy="1016000"/>
          </a:xfrm>
        </p:grpSpPr>
        <p:sp>
          <p:nvSpPr>
            <p:cNvPr id="46" name="object 46"/>
            <p:cNvSpPr/>
            <p:nvPr/>
          </p:nvSpPr>
          <p:spPr>
            <a:xfrm>
              <a:off x="7315200" y="2057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315200" y="20574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7654293" y="2122755"/>
            <a:ext cx="11512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Determine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aluati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849361" y="2671699"/>
            <a:ext cx="7626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7302500" y="596902"/>
            <a:ext cx="1854200" cy="1016000"/>
            <a:chOff x="7302500" y="596900"/>
            <a:chExt cx="1854200" cy="1016000"/>
          </a:xfrm>
        </p:grpSpPr>
        <p:sp>
          <p:nvSpPr>
            <p:cNvPr id="51" name="object 51"/>
            <p:cNvSpPr/>
            <p:nvPr/>
          </p:nvSpPr>
          <p:spPr>
            <a:xfrm>
              <a:off x="7315200" y="6096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1663700" y="0"/>
                  </a:moveTo>
                  <a:lnTo>
                    <a:pt x="165100" y="0"/>
                  </a:lnTo>
                  <a:lnTo>
                    <a:pt x="121208" y="5897"/>
                  </a:lnTo>
                  <a:lnTo>
                    <a:pt x="81769" y="22540"/>
                  </a:lnTo>
                  <a:lnTo>
                    <a:pt x="48355" y="48355"/>
                  </a:lnTo>
                  <a:lnTo>
                    <a:pt x="22540" y="81769"/>
                  </a:lnTo>
                  <a:lnTo>
                    <a:pt x="5897" y="121208"/>
                  </a:lnTo>
                  <a:lnTo>
                    <a:pt x="0" y="165100"/>
                  </a:lnTo>
                  <a:lnTo>
                    <a:pt x="0" y="825500"/>
                  </a:lnTo>
                  <a:lnTo>
                    <a:pt x="5897" y="869391"/>
                  </a:lnTo>
                  <a:lnTo>
                    <a:pt x="22540" y="908830"/>
                  </a:lnTo>
                  <a:lnTo>
                    <a:pt x="48355" y="942244"/>
                  </a:lnTo>
                  <a:lnTo>
                    <a:pt x="81769" y="968059"/>
                  </a:lnTo>
                  <a:lnTo>
                    <a:pt x="121208" y="984702"/>
                  </a:lnTo>
                  <a:lnTo>
                    <a:pt x="165100" y="990600"/>
                  </a:lnTo>
                  <a:lnTo>
                    <a:pt x="1663700" y="990600"/>
                  </a:lnTo>
                  <a:lnTo>
                    <a:pt x="1707591" y="984702"/>
                  </a:lnTo>
                  <a:lnTo>
                    <a:pt x="1747030" y="968059"/>
                  </a:lnTo>
                  <a:lnTo>
                    <a:pt x="1780444" y="942244"/>
                  </a:lnTo>
                  <a:lnTo>
                    <a:pt x="1806259" y="908830"/>
                  </a:lnTo>
                  <a:lnTo>
                    <a:pt x="1822902" y="869391"/>
                  </a:lnTo>
                  <a:lnTo>
                    <a:pt x="1828800" y="825500"/>
                  </a:lnTo>
                  <a:lnTo>
                    <a:pt x="1828800" y="165100"/>
                  </a:lnTo>
                  <a:lnTo>
                    <a:pt x="1822902" y="121208"/>
                  </a:lnTo>
                  <a:lnTo>
                    <a:pt x="1806259" y="81769"/>
                  </a:lnTo>
                  <a:lnTo>
                    <a:pt x="1780444" y="48355"/>
                  </a:lnTo>
                  <a:lnTo>
                    <a:pt x="1747030" y="22540"/>
                  </a:lnTo>
                  <a:lnTo>
                    <a:pt x="1707591" y="5897"/>
                  </a:lnTo>
                  <a:lnTo>
                    <a:pt x="16637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7315200" y="609600"/>
              <a:ext cx="1828800" cy="990600"/>
            </a:xfrm>
            <a:custGeom>
              <a:avLst/>
              <a:gdLst/>
              <a:ahLst/>
              <a:cxnLst/>
              <a:rect l="l" t="t" r="r" b="b"/>
              <a:pathLst>
                <a:path w="1828800" h="990600">
                  <a:moveTo>
                    <a:pt x="0" y="165100"/>
                  </a:moveTo>
                  <a:lnTo>
                    <a:pt x="5897" y="121208"/>
                  </a:lnTo>
                  <a:lnTo>
                    <a:pt x="22540" y="81769"/>
                  </a:lnTo>
                  <a:lnTo>
                    <a:pt x="48355" y="48355"/>
                  </a:lnTo>
                  <a:lnTo>
                    <a:pt x="81769" y="22540"/>
                  </a:lnTo>
                  <a:lnTo>
                    <a:pt x="121208" y="5897"/>
                  </a:lnTo>
                  <a:lnTo>
                    <a:pt x="165100" y="0"/>
                  </a:lnTo>
                  <a:lnTo>
                    <a:pt x="1663700" y="0"/>
                  </a:lnTo>
                  <a:lnTo>
                    <a:pt x="1707591" y="5897"/>
                  </a:lnTo>
                  <a:lnTo>
                    <a:pt x="1747030" y="22540"/>
                  </a:lnTo>
                  <a:lnTo>
                    <a:pt x="1780444" y="48355"/>
                  </a:lnTo>
                  <a:lnTo>
                    <a:pt x="1806259" y="81769"/>
                  </a:lnTo>
                  <a:lnTo>
                    <a:pt x="1822902" y="121208"/>
                  </a:lnTo>
                  <a:lnTo>
                    <a:pt x="1828800" y="165100"/>
                  </a:lnTo>
                  <a:lnTo>
                    <a:pt x="1828800" y="825500"/>
                  </a:lnTo>
                  <a:lnTo>
                    <a:pt x="1822902" y="869391"/>
                  </a:lnTo>
                  <a:lnTo>
                    <a:pt x="1806259" y="908830"/>
                  </a:lnTo>
                  <a:lnTo>
                    <a:pt x="1780444" y="942244"/>
                  </a:lnTo>
                  <a:lnTo>
                    <a:pt x="1747030" y="968059"/>
                  </a:lnTo>
                  <a:lnTo>
                    <a:pt x="1707591" y="984702"/>
                  </a:lnTo>
                  <a:lnTo>
                    <a:pt x="1663700" y="990600"/>
                  </a:lnTo>
                  <a:lnTo>
                    <a:pt x="165100" y="990600"/>
                  </a:lnTo>
                  <a:lnTo>
                    <a:pt x="121208" y="984702"/>
                  </a:lnTo>
                  <a:lnTo>
                    <a:pt x="81769" y="968059"/>
                  </a:lnTo>
                  <a:lnTo>
                    <a:pt x="48355" y="942244"/>
                  </a:lnTo>
                  <a:lnTo>
                    <a:pt x="22540" y="908830"/>
                  </a:lnTo>
                  <a:lnTo>
                    <a:pt x="5897" y="869391"/>
                  </a:lnTo>
                  <a:lnTo>
                    <a:pt x="0" y="825500"/>
                  </a:lnTo>
                  <a:lnTo>
                    <a:pt x="0" y="1651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7881369" y="674575"/>
            <a:ext cx="6978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endParaRPr sz="18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7654293" y="949198"/>
            <a:ext cx="115125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800" b="1" spc="-5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aluati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7837171" y="1223518"/>
            <a:ext cx="7867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iteria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5016500" y="2959102"/>
            <a:ext cx="2006600" cy="1397000"/>
            <a:chOff x="5016500" y="2959100"/>
            <a:chExt cx="2006600" cy="1397000"/>
          </a:xfrm>
        </p:grpSpPr>
        <p:sp>
          <p:nvSpPr>
            <p:cNvPr id="57" name="object 57"/>
            <p:cNvSpPr/>
            <p:nvPr/>
          </p:nvSpPr>
          <p:spPr>
            <a:xfrm>
              <a:off x="5029200" y="2971800"/>
              <a:ext cx="1981200" cy="1371600"/>
            </a:xfrm>
            <a:custGeom>
              <a:avLst/>
              <a:gdLst/>
              <a:ahLst/>
              <a:cxnLst/>
              <a:rect l="l" t="t" r="r" b="b"/>
              <a:pathLst>
                <a:path w="1981200" h="1371600">
                  <a:moveTo>
                    <a:pt x="1752600" y="0"/>
                  </a:moveTo>
                  <a:lnTo>
                    <a:pt x="228600" y="0"/>
                  </a:lnTo>
                  <a:lnTo>
                    <a:pt x="182533" y="4644"/>
                  </a:lnTo>
                  <a:lnTo>
                    <a:pt x="139624" y="17966"/>
                  </a:lnTo>
                  <a:lnTo>
                    <a:pt x="100793" y="39045"/>
                  </a:lnTo>
                  <a:lnTo>
                    <a:pt x="66960" y="66960"/>
                  </a:lnTo>
                  <a:lnTo>
                    <a:pt x="39045" y="100793"/>
                  </a:lnTo>
                  <a:lnTo>
                    <a:pt x="17966" y="139624"/>
                  </a:lnTo>
                  <a:lnTo>
                    <a:pt x="4644" y="182533"/>
                  </a:lnTo>
                  <a:lnTo>
                    <a:pt x="0" y="228600"/>
                  </a:lnTo>
                  <a:lnTo>
                    <a:pt x="0" y="1143000"/>
                  </a:lnTo>
                  <a:lnTo>
                    <a:pt x="4644" y="1189066"/>
                  </a:lnTo>
                  <a:lnTo>
                    <a:pt x="17966" y="1231975"/>
                  </a:lnTo>
                  <a:lnTo>
                    <a:pt x="39045" y="1270806"/>
                  </a:lnTo>
                  <a:lnTo>
                    <a:pt x="66960" y="1304639"/>
                  </a:lnTo>
                  <a:lnTo>
                    <a:pt x="100793" y="1332554"/>
                  </a:lnTo>
                  <a:lnTo>
                    <a:pt x="139624" y="1353633"/>
                  </a:lnTo>
                  <a:lnTo>
                    <a:pt x="182533" y="1366955"/>
                  </a:lnTo>
                  <a:lnTo>
                    <a:pt x="228600" y="1371600"/>
                  </a:lnTo>
                  <a:lnTo>
                    <a:pt x="1752600" y="1371600"/>
                  </a:lnTo>
                  <a:lnTo>
                    <a:pt x="1798666" y="1366955"/>
                  </a:lnTo>
                  <a:lnTo>
                    <a:pt x="1841575" y="1353633"/>
                  </a:lnTo>
                  <a:lnTo>
                    <a:pt x="1880406" y="1332554"/>
                  </a:lnTo>
                  <a:lnTo>
                    <a:pt x="1914239" y="1304639"/>
                  </a:lnTo>
                  <a:lnTo>
                    <a:pt x="1942154" y="1270806"/>
                  </a:lnTo>
                  <a:lnTo>
                    <a:pt x="1963233" y="1231975"/>
                  </a:lnTo>
                  <a:lnTo>
                    <a:pt x="1976555" y="1189066"/>
                  </a:lnTo>
                  <a:lnTo>
                    <a:pt x="1981200" y="1143000"/>
                  </a:lnTo>
                  <a:lnTo>
                    <a:pt x="1981200" y="228600"/>
                  </a:lnTo>
                  <a:lnTo>
                    <a:pt x="1976555" y="182533"/>
                  </a:lnTo>
                  <a:lnTo>
                    <a:pt x="1963233" y="139624"/>
                  </a:lnTo>
                  <a:lnTo>
                    <a:pt x="1942154" y="100793"/>
                  </a:lnTo>
                  <a:lnTo>
                    <a:pt x="1914239" y="66960"/>
                  </a:lnTo>
                  <a:lnTo>
                    <a:pt x="1880406" y="39045"/>
                  </a:lnTo>
                  <a:lnTo>
                    <a:pt x="1841575" y="17966"/>
                  </a:lnTo>
                  <a:lnTo>
                    <a:pt x="1798666" y="4644"/>
                  </a:lnTo>
                  <a:lnTo>
                    <a:pt x="17526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029200" y="2971800"/>
              <a:ext cx="1981200" cy="1371600"/>
            </a:xfrm>
            <a:custGeom>
              <a:avLst/>
              <a:gdLst/>
              <a:ahLst/>
              <a:cxnLst/>
              <a:rect l="l" t="t" r="r" b="b"/>
              <a:pathLst>
                <a:path w="1981200" h="1371600">
                  <a:moveTo>
                    <a:pt x="0" y="228600"/>
                  </a:moveTo>
                  <a:lnTo>
                    <a:pt x="4644" y="182533"/>
                  </a:lnTo>
                  <a:lnTo>
                    <a:pt x="17966" y="139624"/>
                  </a:lnTo>
                  <a:lnTo>
                    <a:pt x="39045" y="100793"/>
                  </a:lnTo>
                  <a:lnTo>
                    <a:pt x="66960" y="66960"/>
                  </a:lnTo>
                  <a:lnTo>
                    <a:pt x="100793" y="39045"/>
                  </a:lnTo>
                  <a:lnTo>
                    <a:pt x="139624" y="17966"/>
                  </a:lnTo>
                  <a:lnTo>
                    <a:pt x="182533" y="4644"/>
                  </a:lnTo>
                  <a:lnTo>
                    <a:pt x="228600" y="0"/>
                  </a:lnTo>
                  <a:lnTo>
                    <a:pt x="1752600" y="0"/>
                  </a:lnTo>
                  <a:lnTo>
                    <a:pt x="1798666" y="4644"/>
                  </a:lnTo>
                  <a:lnTo>
                    <a:pt x="1841575" y="17966"/>
                  </a:lnTo>
                  <a:lnTo>
                    <a:pt x="1880406" y="39045"/>
                  </a:lnTo>
                  <a:lnTo>
                    <a:pt x="1914239" y="66960"/>
                  </a:lnTo>
                  <a:lnTo>
                    <a:pt x="1942154" y="100793"/>
                  </a:lnTo>
                  <a:lnTo>
                    <a:pt x="1963233" y="139624"/>
                  </a:lnTo>
                  <a:lnTo>
                    <a:pt x="1976555" y="182533"/>
                  </a:lnTo>
                  <a:lnTo>
                    <a:pt x="1981200" y="228600"/>
                  </a:lnTo>
                  <a:lnTo>
                    <a:pt x="1981200" y="1143000"/>
                  </a:lnTo>
                  <a:lnTo>
                    <a:pt x="1976555" y="1189066"/>
                  </a:lnTo>
                  <a:lnTo>
                    <a:pt x="1963233" y="1231975"/>
                  </a:lnTo>
                  <a:lnTo>
                    <a:pt x="1942154" y="1270806"/>
                  </a:lnTo>
                  <a:lnTo>
                    <a:pt x="1914239" y="1304639"/>
                  </a:lnTo>
                  <a:lnTo>
                    <a:pt x="1880406" y="1332554"/>
                  </a:lnTo>
                  <a:lnTo>
                    <a:pt x="1841575" y="1353633"/>
                  </a:lnTo>
                  <a:lnTo>
                    <a:pt x="1798666" y="1366955"/>
                  </a:lnTo>
                  <a:lnTo>
                    <a:pt x="1752600" y="1371600"/>
                  </a:lnTo>
                  <a:lnTo>
                    <a:pt x="228600" y="1371600"/>
                  </a:lnTo>
                  <a:lnTo>
                    <a:pt x="182533" y="1366955"/>
                  </a:lnTo>
                  <a:lnTo>
                    <a:pt x="139624" y="1353633"/>
                  </a:lnTo>
                  <a:lnTo>
                    <a:pt x="100793" y="1332554"/>
                  </a:lnTo>
                  <a:lnTo>
                    <a:pt x="66960" y="1304639"/>
                  </a:lnTo>
                  <a:lnTo>
                    <a:pt x="39045" y="1270806"/>
                  </a:lnTo>
                  <a:lnTo>
                    <a:pt x="17966" y="1231975"/>
                  </a:lnTo>
                  <a:lnTo>
                    <a:pt x="4644" y="1189066"/>
                  </a:lnTo>
                  <a:lnTo>
                    <a:pt x="0" y="1143000"/>
                  </a:lnTo>
                  <a:lnTo>
                    <a:pt x="0" y="2286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5207891" y="3090799"/>
            <a:ext cx="162369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219710"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Deliver</a:t>
            </a:r>
            <a:r>
              <a:rPr sz="1800" b="1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the  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HRD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Intervention</a:t>
            </a:r>
            <a:r>
              <a:rPr sz="1800" b="1" spc="-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  <a:p>
            <a:pPr marL="3175" algn="ctr">
              <a:lnSpc>
                <a:spcPct val="100000"/>
              </a:lnSpc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program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0" name="object 60"/>
          <p:cNvGrpSpPr/>
          <p:nvPr/>
        </p:nvGrpSpPr>
        <p:grpSpPr>
          <a:xfrm>
            <a:off x="749300" y="1892302"/>
            <a:ext cx="177800" cy="406400"/>
            <a:chOff x="749300" y="1892300"/>
            <a:chExt cx="177800" cy="406400"/>
          </a:xfrm>
        </p:grpSpPr>
        <p:sp>
          <p:nvSpPr>
            <p:cNvPr id="61" name="object 61"/>
            <p:cNvSpPr/>
            <p:nvPr/>
          </p:nvSpPr>
          <p:spPr>
            <a:xfrm>
              <a:off x="762000" y="19050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114300" y="0"/>
                  </a:moveTo>
                  <a:lnTo>
                    <a:pt x="38100" y="0"/>
                  </a:lnTo>
                  <a:lnTo>
                    <a:pt x="38100" y="304800"/>
                  </a:lnTo>
                  <a:lnTo>
                    <a:pt x="0" y="304800"/>
                  </a:lnTo>
                  <a:lnTo>
                    <a:pt x="76200" y="381000"/>
                  </a:lnTo>
                  <a:lnTo>
                    <a:pt x="152400" y="304800"/>
                  </a:lnTo>
                  <a:lnTo>
                    <a:pt x="114300" y="3048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762000" y="1905000"/>
              <a:ext cx="152400" cy="381000"/>
            </a:xfrm>
            <a:custGeom>
              <a:avLst/>
              <a:gdLst/>
              <a:ahLst/>
              <a:cxnLst/>
              <a:rect l="l" t="t" r="r" b="b"/>
              <a:pathLst>
                <a:path w="152400" h="381000">
                  <a:moveTo>
                    <a:pt x="0" y="304800"/>
                  </a:moveTo>
                  <a:lnTo>
                    <a:pt x="38100" y="304800"/>
                  </a:lnTo>
                  <a:lnTo>
                    <a:pt x="38100" y="0"/>
                  </a:lnTo>
                  <a:lnTo>
                    <a:pt x="114300" y="0"/>
                  </a:lnTo>
                  <a:lnTo>
                    <a:pt x="114300" y="304800"/>
                  </a:lnTo>
                  <a:lnTo>
                    <a:pt x="152400" y="304800"/>
                  </a:lnTo>
                  <a:lnTo>
                    <a:pt x="76200" y="381000"/>
                  </a:lnTo>
                  <a:lnTo>
                    <a:pt x="0" y="3048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3" name="object 63"/>
          <p:cNvGrpSpPr/>
          <p:nvPr/>
        </p:nvGrpSpPr>
        <p:grpSpPr>
          <a:xfrm>
            <a:off x="1892300" y="2806702"/>
            <a:ext cx="711200" cy="558800"/>
            <a:chOff x="1892300" y="2806700"/>
            <a:chExt cx="711200" cy="558800"/>
          </a:xfrm>
        </p:grpSpPr>
        <p:sp>
          <p:nvSpPr>
            <p:cNvPr id="64" name="object 64"/>
            <p:cNvSpPr/>
            <p:nvPr/>
          </p:nvSpPr>
          <p:spPr>
            <a:xfrm>
              <a:off x="1905000" y="2819400"/>
              <a:ext cx="685800" cy="533400"/>
            </a:xfrm>
            <a:custGeom>
              <a:avLst/>
              <a:gdLst/>
              <a:ahLst/>
              <a:cxnLst/>
              <a:rect l="l" t="t" r="r" b="b"/>
              <a:pathLst>
                <a:path w="685800" h="533400">
                  <a:moveTo>
                    <a:pt x="419100" y="0"/>
                  </a:moveTo>
                  <a:lnTo>
                    <a:pt x="419100" y="133350"/>
                  </a:lnTo>
                  <a:lnTo>
                    <a:pt x="0" y="133350"/>
                  </a:lnTo>
                  <a:lnTo>
                    <a:pt x="0" y="400050"/>
                  </a:lnTo>
                  <a:lnTo>
                    <a:pt x="419100" y="400050"/>
                  </a:lnTo>
                  <a:lnTo>
                    <a:pt x="419100" y="533400"/>
                  </a:lnTo>
                  <a:lnTo>
                    <a:pt x="685800" y="266700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905000" y="2819400"/>
              <a:ext cx="685800" cy="533400"/>
            </a:xfrm>
            <a:custGeom>
              <a:avLst/>
              <a:gdLst/>
              <a:ahLst/>
              <a:cxnLst/>
              <a:rect l="l" t="t" r="r" b="b"/>
              <a:pathLst>
                <a:path w="685800" h="533400">
                  <a:moveTo>
                    <a:pt x="0" y="133350"/>
                  </a:moveTo>
                  <a:lnTo>
                    <a:pt x="419100" y="133350"/>
                  </a:lnTo>
                  <a:lnTo>
                    <a:pt x="419100" y="0"/>
                  </a:lnTo>
                  <a:lnTo>
                    <a:pt x="685800" y="266700"/>
                  </a:lnTo>
                  <a:lnTo>
                    <a:pt x="419100" y="533400"/>
                  </a:lnTo>
                  <a:lnTo>
                    <a:pt x="419100" y="400050"/>
                  </a:lnTo>
                  <a:lnTo>
                    <a:pt x="0" y="400050"/>
                  </a:lnTo>
                  <a:lnTo>
                    <a:pt x="0" y="13335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6" name="object 66"/>
          <p:cNvGrpSpPr/>
          <p:nvPr/>
        </p:nvGrpSpPr>
        <p:grpSpPr>
          <a:xfrm>
            <a:off x="63500" y="1"/>
            <a:ext cx="1778000" cy="406400"/>
            <a:chOff x="63500" y="0"/>
            <a:chExt cx="1778000" cy="406400"/>
          </a:xfrm>
        </p:grpSpPr>
        <p:sp>
          <p:nvSpPr>
            <p:cNvPr id="67" name="object 67"/>
            <p:cNvSpPr/>
            <p:nvPr/>
          </p:nvSpPr>
          <p:spPr>
            <a:xfrm>
              <a:off x="76200" y="0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1689100" y="0"/>
                  </a:moveTo>
                  <a:lnTo>
                    <a:pt x="63500" y="0"/>
                  </a:lnTo>
                  <a:lnTo>
                    <a:pt x="38783" y="4992"/>
                  </a:lnTo>
                  <a:lnTo>
                    <a:pt x="18598" y="18605"/>
                  </a:lnTo>
                  <a:lnTo>
                    <a:pt x="4990" y="38790"/>
                  </a:lnTo>
                  <a:lnTo>
                    <a:pt x="0" y="63500"/>
                  </a:lnTo>
                  <a:lnTo>
                    <a:pt x="0" y="317500"/>
                  </a:lnTo>
                  <a:lnTo>
                    <a:pt x="4990" y="342209"/>
                  </a:lnTo>
                  <a:lnTo>
                    <a:pt x="18598" y="362394"/>
                  </a:lnTo>
                  <a:lnTo>
                    <a:pt x="38783" y="376007"/>
                  </a:lnTo>
                  <a:lnTo>
                    <a:pt x="63500" y="381000"/>
                  </a:lnTo>
                  <a:lnTo>
                    <a:pt x="1689100" y="381000"/>
                  </a:lnTo>
                  <a:lnTo>
                    <a:pt x="1713809" y="376007"/>
                  </a:lnTo>
                  <a:lnTo>
                    <a:pt x="1733994" y="362394"/>
                  </a:lnTo>
                  <a:lnTo>
                    <a:pt x="1747607" y="342209"/>
                  </a:lnTo>
                  <a:lnTo>
                    <a:pt x="1752600" y="317500"/>
                  </a:lnTo>
                  <a:lnTo>
                    <a:pt x="1752600" y="63500"/>
                  </a:lnTo>
                  <a:lnTo>
                    <a:pt x="1747607" y="38790"/>
                  </a:lnTo>
                  <a:lnTo>
                    <a:pt x="1733994" y="18605"/>
                  </a:lnTo>
                  <a:lnTo>
                    <a:pt x="1713809" y="4992"/>
                  </a:lnTo>
                  <a:lnTo>
                    <a:pt x="1689100" y="0"/>
                  </a:lnTo>
                  <a:close/>
                </a:path>
              </a:pathLst>
            </a:custGeom>
            <a:solidFill>
              <a:srgbClr val="E2E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6200" y="0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0" y="63500"/>
                  </a:moveTo>
                  <a:lnTo>
                    <a:pt x="4990" y="38790"/>
                  </a:lnTo>
                  <a:lnTo>
                    <a:pt x="18598" y="18605"/>
                  </a:lnTo>
                  <a:lnTo>
                    <a:pt x="38783" y="4992"/>
                  </a:lnTo>
                  <a:lnTo>
                    <a:pt x="63500" y="0"/>
                  </a:lnTo>
                  <a:lnTo>
                    <a:pt x="1689100" y="0"/>
                  </a:lnTo>
                  <a:lnTo>
                    <a:pt x="1713809" y="4992"/>
                  </a:lnTo>
                  <a:lnTo>
                    <a:pt x="1733994" y="18605"/>
                  </a:lnTo>
                  <a:lnTo>
                    <a:pt x="1747607" y="38790"/>
                  </a:lnTo>
                  <a:lnTo>
                    <a:pt x="1752600" y="63500"/>
                  </a:lnTo>
                  <a:lnTo>
                    <a:pt x="1752600" y="317500"/>
                  </a:lnTo>
                  <a:lnTo>
                    <a:pt x="1747607" y="342209"/>
                  </a:lnTo>
                  <a:lnTo>
                    <a:pt x="1733994" y="362394"/>
                  </a:lnTo>
                  <a:lnTo>
                    <a:pt x="1713809" y="376007"/>
                  </a:lnTo>
                  <a:lnTo>
                    <a:pt x="1689100" y="381000"/>
                  </a:lnTo>
                  <a:lnTo>
                    <a:pt x="63500" y="381000"/>
                  </a:lnTo>
                  <a:lnTo>
                    <a:pt x="38783" y="376007"/>
                  </a:lnTo>
                  <a:lnTo>
                    <a:pt x="18598" y="362394"/>
                  </a:lnTo>
                  <a:lnTo>
                    <a:pt x="4990" y="342209"/>
                  </a:lnTo>
                  <a:lnTo>
                    <a:pt x="0" y="317500"/>
                  </a:lnTo>
                  <a:lnTo>
                    <a:pt x="0" y="635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9" name="object 69"/>
          <p:cNvSpPr txBox="1"/>
          <p:nvPr/>
        </p:nvSpPr>
        <p:spPr>
          <a:xfrm>
            <a:off x="269851" y="34543"/>
            <a:ext cx="1364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Assessment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70" name="object 70"/>
          <p:cNvGrpSpPr/>
          <p:nvPr/>
        </p:nvGrpSpPr>
        <p:grpSpPr>
          <a:xfrm>
            <a:off x="2578100" y="1"/>
            <a:ext cx="1778000" cy="406400"/>
            <a:chOff x="2578100" y="0"/>
            <a:chExt cx="1778000" cy="406400"/>
          </a:xfrm>
        </p:grpSpPr>
        <p:sp>
          <p:nvSpPr>
            <p:cNvPr id="71" name="object 71"/>
            <p:cNvSpPr/>
            <p:nvPr/>
          </p:nvSpPr>
          <p:spPr>
            <a:xfrm>
              <a:off x="2590800" y="0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1689100" y="0"/>
                  </a:moveTo>
                  <a:lnTo>
                    <a:pt x="63500" y="0"/>
                  </a:lnTo>
                  <a:lnTo>
                    <a:pt x="38790" y="4992"/>
                  </a:lnTo>
                  <a:lnTo>
                    <a:pt x="18605" y="18605"/>
                  </a:lnTo>
                  <a:lnTo>
                    <a:pt x="4992" y="38790"/>
                  </a:lnTo>
                  <a:lnTo>
                    <a:pt x="0" y="63500"/>
                  </a:lnTo>
                  <a:lnTo>
                    <a:pt x="0" y="317500"/>
                  </a:lnTo>
                  <a:lnTo>
                    <a:pt x="4992" y="342209"/>
                  </a:lnTo>
                  <a:lnTo>
                    <a:pt x="18605" y="362394"/>
                  </a:lnTo>
                  <a:lnTo>
                    <a:pt x="38790" y="376007"/>
                  </a:lnTo>
                  <a:lnTo>
                    <a:pt x="63500" y="381000"/>
                  </a:lnTo>
                  <a:lnTo>
                    <a:pt x="1689100" y="381000"/>
                  </a:lnTo>
                  <a:lnTo>
                    <a:pt x="1713809" y="376007"/>
                  </a:lnTo>
                  <a:lnTo>
                    <a:pt x="1733994" y="362394"/>
                  </a:lnTo>
                  <a:lnTo>
                    <a:pt x="1747607" y="342209"/>
                  </a:lnTo>
                  <a:lnTo>
                    <a:pt x="1752600" y="317500"/>
                  </a:lnTo>
                  <a:lnTo>
                    <a:pt x="1752600" y="63500"/>
                  </a:lnTo>
                  <a:lnTo>
                    <a:pt x="1747607" y="38790"/>
                  </a:lnTo>
                  <a:lnTo>
                    <a:pt x="1733994" y="18605"/>
                  </a:lnTo>
                  <a:lnTo>
                    <a:pt x="1713809" y="4992"/>
                  </a:lnTo>
                  <a:lnTo>
                    <a:pt x="1689100" y="0"/>
                  </a:lnTo>
                  <a:close/>
                </a:path>
              </a:pathLst>
            </a:custGeom>
            <a:solidFill>
              <a:srgbClr val="E2E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590800" y="0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0" y="63500"/>
                  </a:moveTo>
                  <a:lnTo>
                    <a:pt x="4992" y="38790"/>
                  </a:lnTo>
                  <a:lnTo>
                    <a:pt x="18605" y="18605"/>
                  </a:lnTo>
                  <a:lnTo>
                    <a:pt x="38790" y="4992"/>
                  </a:lnTo>
                  <a:lnTo>
                    <a:pt x="63500" y="0"/>
                  </a:lnTo>
                  <a:lnTo>
                    <a:pt x="1689100" y="0"/>
                  </a:lnTo>
                  <a:lnTo>
                    <a:pt x="1713809" y="4992"/>
                  </a:lnTo>
                  <a:lnTo>
                    <a:pt x="1733994" y="18605"/>
                  </a:lnTo>
                  <a:lnTo>
                    <a:pt x="1747607" y="38790"/>
                  </a:lnTo>
                  <a:lnTo>
                    <a:pt x="1752600" y="63500"/>
                  </a:lnTo>
                  <a:lnTo>
                    <a:pt x="1752600" y="317500"/>
                  </a:lnTo>
                  <a:lnTo>
                    <a:pt x="1747607" y="342209"/>
                  </a:lnTo>
                  <a:lnTo>
                    <a:pt x="1733994" y="362394"/>
                  </a:lnTo>
                  <a:lnTo>
                    <a:pt x="1713809" y="376007"/>
                  </a:lnTo>
                  <a:lnTo>
                    <a:pt x="1689100" y="381000"/>
                  </a:lnTo>
                  <a:lnTo>
                    <a:pt x="63500" y="381000"/>
                  </a:lnTo>
                  <a:lnTo>
                    <a:pt x="38790" y="376007"/>
                  </a:lnTo>
                  <a:lnTo>
                    <a:pt x="18605" y="362394"/>
                  </a:lnTo>
                  <a:lnTo>
                    <a:pt x="4992" y="342209"/>
                  </a:lnTo>
                  <a:lnTo>
                    <a:pt x="0" y="317500"/>
                  </a:lnTo>
                  <a:lnTo>
                    <a:pt x="0" y="635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3" name="object 73"/>
          <p:cNvGrpSpPr/>
          <p:nvPr/>
        </p:nvGrpSpPr>
        <p:grpSpPr>
          <a:xfrm>
            <a:off x="4483100" y="0"/>
            <a:ext cx="3835400" cy="6419850"/>
            <a:chOff x="4483100" y="0"/>
            <a:chExt cx="3835400" cy="6419850"/>
          </a:xfrm>
        </p:grpSpPr>
        <p:sp>
          <p:nvSpPr>
            <p:cNvPr id="74" name="object 74"/>
            <p:cNvSpPr/>
            <p:nvPr/>
          </p:nvSpPr>
          <p:spPr>
            <a:xfrm>
              <a:off x="4495800" y="1066800"/>
              <a:ext cx="2667000" cy="45720"/>
            </a:xfrm>
            <a:custGeom>
              <a:avLst/>
              <a:gdLst/>
              <a:ahLst/>
              <a:cxnLst/>
              <a:rect l="l" t="t" r="r" b="b"/>
              <a:pathLst>
                <a:path w="2667000" h="45719">
                  <a:moveTo>
                    <a:pt x="2644140" y="0"/>
                  </a:moveTo>
                  <a:lnTo>
                    <a:pt x="2644140" y="11429"/>
                  </a:lnTo>
                  <a:lnTo>
                    <a:pt x="0" y="11429"/>
                  </a:lnTo>
                  <a:lnTo>
                    <a:pt x="0" y="34289"/>
                  </a:lnTo>
                  <a:lnTo>
                    <a:pt x="2644140" y="34289"/>
                  </a:lnTo>
                  <a:lnTo>
                    <a:pt x="2644140" y="45720"/>
                  </a:lnTo>
                  <a:lnTo>
                    <a:pt x="2667000" y="22860"/>
                  </a:lnTo>
                  <a:lnTo>
                    <a:pt x="264414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4495800" y="1066800"/>
              <a:ext cx="2667000" cy="45720"/>
            </a:xfrm>
            <a:custGeom>
              <a:avLst/>
              <a:gdLst/>
              <a:ahLst/>
              <a:cxnLst/>
              <a:rect l="l" t="t" r="r" b="b"/>
              <a:pathLst>
                <a:path w="2667000" h="45719">
                  <a:moveTo>
                    <a:pt x="0" y="11429"/>
                  </a:moveTo>
                  <a:lnTo>
                    <a:pt x="2644140" y="11429"/>
                  </a:lnTo>
                  <a:lnTo>
                    <a:pt x="2644140" y="0"/>
                  </a:lnTo>
                  <a:lnTo>
                    <a:pt x="2667000" y="22860"/>
                  </a:lnTo>
                  <a:lnTo>
                    <a:pt x="2644140" y="45720"/>
                  </a:lnTo>
                  <a:lnTo>
                    <a:pt x="2644140" y="34289"/>
                  </a:lnTo>
                  <a:lnTo>
                    <a:pt x="0" y="34289"/>
                  </a:lnTo>
                  <a:lnTo>
                    <a:pt x="0" y="11429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4572000" y="990600"/>
              <a:ext cx="762000" cy="5410200"/>
            </a:xfrm>
            <a:custGeom>
              <a:avLst/>
              <a:gdLst/>
              <a:ahLst/>
              <a:cxnLst/>
              <a:rect l="l" t="t" r="r" b="b"/>
              <a:pathLst>
                <a:path w="762000" h="5410200">
                  <a:moveTo>
                    <a:pt x="0" y="0"/>
                  </a:moveTo>
                  <a:lnTo>
                    <a:pt x="76790" y="1290"/>
                  </a:lnTo>
                  <a:lnTo>
                    <a:pt x="148310" y="4992"/>
                  </a:lnTo>
                  <a:lnTo>
                    <a:pt x="213028" y="10849"/>
                  </a:lnTo>
                  <a:lnTo>
                    <a:pt x="269414" y="18605"/>
                  </a:lnTo>
                  <a:lnTo>
                    <a:pt x="315936" y="28004"/>
                  </a:lnTo>
                  <a:lnTo>
                    <a:pt x="373260" y="50707"/>
                  </a:lnTo>
                  <a:lnTo>
                    <a:pt x="381000" y="63500"/>
                  </a:lnTo>
                  <a:lnTo>
                    <a:pt x="381000" y="2641600"/>
                  </a:lnTo>
                  <a:lnTo>
                    <a:pt x="388739" y="2654392"/>
                  </a:lnTo>
                  <a:lnTo>
                    <a:pt x="410938" y="2666309"/>
                  </a:lnTo>
                  <a:lnTo>
                    <a:pt x="492585" y="2686494"/>
                  </a:lnTo>
                  <a:lnTo>
                    <a:pt x="548971" y="2694250"/>
                  </a:lnTo>
                  <a:lnTo>
                    <a:pt x="613689" y="2700107"/>
                  </a:lnTo>
                  <a:lnTo>
                    <a:pt x="685209" y="2703809"/>
                  </a:lnTo>
                  <a:lnTo>
                    <a:pt x="762000" y="2705100"/>
                  </a:lnTo>
                  <a:lnTo>
                    <a:pt x="685209" y="2706390"/>
                  </a:lnTo>
                  <a:lnTo>
                    <a:pt x="613689" y="2710092"/>
                  </a:lnTo>
                  <a:lnTo>
                    <a:pt x="548971" y="2715949"/>
                  </a:lnTo>
                  <a:lnTo>
                    <a:pt x="492585" y="2723705"/>
                  </a:lnTo>
                  <a:lnTo>
                    <a:pt x="446063" y="2733104"/>
                  </a:lnTo>
                  <a:lnTo>
                    <a:pt x="388739" y="2755807"/>
                  </a:lnTo>
                  <a:lnTo>
                    <a:pt x="381000" y="2768600"/>
                  </a:lnTo>
                  <a:lnTo>
                    <a:pt x="381000" y="5346700"/>
                  </a:lnTo>
                  <a:lnTo>
                    <a:pt x="373260" y="5359495"/>
                  </a:lnTo>
                  <a:lnTo>
                    <a:pt x="351061" y="5371414"/>
                  </a:lnTo>
                  <a:lnTo>
                    <a:pt x="269414" y="5391599"/>
                  </a:lnTo>
                  <a:lnTo>
                    <a:pt x="213028" y="5399353"/>
                  </a:lnTo>
                  <a:lnTo>
                    <a:pt x="148310" y="5405209"/>
                  </a:lnTo>
                  <a:lnTo>
                    <a:pt x="76790" y="5408909"/>
                  </a:lnTo>
                  <a:lnTo>
                    <a:pt x="0" y="5410200"/>
                  </a:lnTo>
                </a:path>
              </a:pathLst>
            </a:custGeom>
            <a:ln w="12700">
              <a:solidFill>
                <a:srgbClr val="FF690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010400" y="3505200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304800" y="0"/>
                  </a:moveTo>
                  <a:lnTo>
                    <a:pt x="304800" y="76200"/>
                  </a:lnTo>
                  <a:lnTo>
                    <a:pt x="0" y="76200"/>
                  </a:lnTo>
                  <a:lnTo>
                    <a:pt x="0" y="228600"/>
                  </a:lnTo>
                  <a:lnTo>
                    <a:pt x="304800" y="228600"/>
                  </a:lnTo>
                  <a:lnTo>
                    <a:pt x="304800" y="304800"/>
                  </a:lnTo>
                  <a:lnTo>
                    <a:pt x="457200" y="152400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010400" y="3505200"/>
              <a:ext cx="457200" cy="304800"/>
            </a:xfrm>
            <a:custGeom>
              <a:avLst/>
              <a:gdLst/>
              <a:ahLst/>
              <a:cxnLst/>
              <a:rect l="l" t="t" r="r" b="b"/>
              <a:pathLst>
                <a:path w="457200" h="304800">
                  <a:moveTo>
                    <a:pt x="0" y="76200"/>
                  </a:moveTo>
                  <a:lnTo>
                    <a:pt x="304800" y="76200"/>
                  </a:lnTo>
                  <a:lnTo>
                    <a:pt x="304800" y="0"/>
                  </a:lnTo>
                  <a:lnTo>
                    <a:pt x="457200" y="152400"/>
                  </a:lnTo>
                  <a:lnTo>
                    <a:pt x="304800" y="304800"/>
                  </a:lnTo>
                  <a:lnTo>
                    <a:pt x="304800" y="228600"/>
                  </a:lnTo>
                  <a:lnTo>
                    <a:pt x="0" y="228600"/>
                  </a:lnTo>
                  <a:lnTo>
                    <a:pt x="0" y="762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153400" y="1676400"/>
              <a:ext cx="152400" cy="304800"/>
            </a:xfrm>
            <a:custGeom>
              <a:avLst/>
              <a:gdLst/>
              <a:ahLst/>
              <a:cxnLst/>
              <a:rect l="l" t="t" r="r" b="b"/>
              <a:pathLst>
                <a:path w="152400" h="304800">
                  <a:moveTo>
                    <a:pt x="114300" y="0"/>
                  </a:moveTo>
                  <a:lnTo>
                    <a:pt x="38100" y="0"/>
                  </a:lnTo>
                  <a:lnTo>
                    <a:pt x="38100" y="228600"/>
                  </a:lnTo>
                  <a:lnTo>
                    <a:pt x="0" y="228600"/>
                  </a:lnTo>
                  <a:lnTo>
                    <a:pt x="76200" y="304800"/>
                  </a:lnTo>
                  <a:lnTo>
                    <a:pt x="152400" y="228600"/>
                  </a:lnTo>
                  <a:lnTo>
                    <a:pt x="114300" y="228600"/>
                  </a:lnTo>
                  <a:lnTo>
                    <a:pt x="1143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153400" y="1676400"/>
              <a:ext cx="152400" cy="304800"/>
            </a:xfrm>
            <a:custGeom>
              <a:avLst/>
              <a:gdLst/>
              <a:ahLst/>
              <a:cxnLst/>
              <a:rect l="l" t="t" r="r" b="b"/>
              <a:pathLst>
                <a:path w="152400" h="304800">
                  <a:moveTo>
                    <a:pt x="0" y="228600"/>
                  </a:moveTo>
                  <a:lnTo>
                    <a:pt x="38100" y="228600"/>
                  </a:lnTo>
                  <a:lnTo>
                    <a:pt x="38100" y="0"/>
                  </a:lnTo>
                  <a:lnTo>
                    <a:pt x="114300" y="0"/>
                  </a:lnTo>
                  <a:lnTo>
                    <a:pt x="114300" y="228600"/>
                  </a:lnTo>
                  <a:lnTo>
                    <a:pt x="152400" y="228600"/>
                  </a:lnTo>
                  <a:lnTo>
                    <a:pt x="76200" y="304800"/>
                  </a:lnTo>
                  <a:lnTo>
                    <a:pt x="0" y="2286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8153400" y="31242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57150" y="0"/>
                  </a:moveTo>
                  <a:lnTo>
                    <a:pt x="19050" y="0"/>
                  </a:lnTo>
                  <a:lnTo>
                    <a:pt x="19050" y="495300"/>
                  </a:lnTo>
                  <a:lnTo>
                    <a:pt x="0" y="495300"/>
                  </a:lnTo>
                  <a:lnTo>
                    <a:pt x="38100" y="533400"/>
                  </a:lnTo>
                  <a:lnTo>
                    <a:pt x="76200" y="495300"/>
                  </a:lnTo>
                  <a:lnTo>
                    <a:pt x="57150" y="495300"/>
                  </a:lnTo>
                  <a:lnTo>
                    <a:pt x="571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8153400" y="3124200"/>
              <a:ext cx="76200" cy="533400"/>
            </a:xfrm>
            <a:custGeom>
              <a:avLst/>
              <a:gdLst/>
              <a:ahLst/>
              <a:cxnLst/>
              <a:rect l="l" t="t" r="r" b="b"/>
              <a:pathLst>
                <a:path w="76200" h="533400">
                  <a:moveTo>
                    <a:pt x="0" y="495300"/>
                  </a:moveTo>
                  <a:lnTo>
                    <a:pt x="19050" y="495300"/>
                  </a:lnTo>
                  <a:lnTo>
                    <a:pt x="19050" y="0"/>
                  </a:lnTo>
                  <a:lnTo>
                    <a:pt x="57150" y="0"/>
                  </a:lnTo>
                  <a:lnTo>
                    <a:pt x="57150" y="495300"/>
                  </a:lnTo>
                  <a:lnTo>
                    <a:pt x="76200" y="495300"/>
                  </a:lnTo>
                  <a:lnTo>
                    <a:pt x="38100" y="533400"/>
                  </a:lnTo>
                  <a:lnTo>
                    <a:pt x="0" y="4953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8077200" y="48006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171450" y="0"/>
                  </a:moveTo>
                  <a:lnTo>
                    <a:pt x="57150" y="0"/>
                  </a:lnTo>
                  <a:lnTo>
                    <a:pt x="57150" y="495300"/>
                  </a:lnTo>
                  <a:lnTo>
                    <a:pt x="0" y="495300"/>
                  </a:lnTo>
                  <a:lnTo>
                    <a:pt x="114300" y="609600"/>
                  </a:lnTo>
                  <a:lnTo>
                    <a:pt x="228600" y="495300"/>
                  </a:lnTo>
                  <a:lnTo>
                    <a:pt x="171450" y="49530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8077200" y="4800600"/>
              <a:ext cx="228600" cy="609600"/>
            </a:xfrm>
            <a:custGeom>
              <a:avLst/>
              <a:gdLst/>
              <a:ahLst/>
              <a:cxnLst/>
              <a:rect l="l" t="t" r="r" b="b"/>
              <a:pathLst>
                <a:path w="228600" h="609600">
                  <a:moveTo>
                    <a:pt x="0" y="495300"/>
                  </a:moveTo>
                  <a:lnTo>
                    <a:pt x="57150" y="4953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95300"/>
                  </a:lnTo>
                  <a:lnTo>
                    <a:pt x="228600" y="495300"/>
                  </a:lnTo>
                  <a:lnTo>
                    <a:pt x="114300" y="609600"/>
                  </a:lnTo>
                  <a:lnTo>
                    <a:pt x="0" y="4953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876800" y="0"/>
              <a:ext cx="2286000" cy="762000"/>
            </a:xfrm>
            <a:custGeom>
              <a:avLst/>
              <a:gdLst/>
              <a:ahLst/>
              <a:cxnLst/>
              <a:rect l="l" t="t" r="r" b="b"/>
              <a:pathLst>
                <a:path w="2286000" h="762000">
                  <a:moveTo>
                    <a:pt x="2159000" y="0"/>
                  </a:moveTo>
                  <a:lnTo>
                    <a:pt x="127000" y="0"/>
                  </a:lnTo>
                  <a:lnTo>
                    <a:pt x="77581" y="9985"/>
                  </a:lnTo>
                  <a:lnTo>
                    <a:pt x="37211" y="37210"/>
                  </a:lnTo>
                  <a:lnTo>
                    <a:pt x="9985" y="77581"/>
                  </a:lnTo>
                  <a:lnTo>
                    <a:pt x="0" y="127000"/>
                  </a:lnTo>
                  <a:lnTo>
                    <a:pt x="0" y="635000"/>
                  </a:lnTo>
                  <a:lnTo>
                    <a:pt x="9985" y="684418"/>
                  </a:lnTo>
                  <a:lnTo>
                    <a:pt x="37211" y="724788"/>
                  </a:lnTo>
                  <a:lnTo>
                    <a:pt x="77581" y="752014"/>
                  </a:lnTo>
                  <a:lnTo>
                    <a:pt x="127000" y="762000"/>
                  </a:lnTo>
                  <a:lnTo>
                    <a:pt x="2159000" y="762000"/>
                  </a:lnTo>
                  <a:lnTo>
                    <a:pt x="2208418" y="752014"/>
                  </a:lnTo>
                  <a:lnTo>
                    <a:pt x="2248789" y="724788"/>
                  </a:lnTo>
                  <a:lnTo>
                    <a:pt x="2276014" y="684418"/>
                  </a:lnTo>
                  <a:lnTo>
                    <a:pt x="2286000" y="635000"/>
                  </a:lnTo>
                  <a:lnTo>
                    <a:pt x="2286000" y="127000"/>
                  </a:lnTo>
                  <a:lnTo>
                    <a:pt x="2276014" y="77581"/>
                  </a:lnTo>
                  <a:lnTo>
                    <a:pt x="2248789" y="37210"/>
                  </a:lnTo>
                  <a:lnTo>
                    <a:pt x="2208418" y="9985"/>
                  </a:lnTo>
                  <a:lnTo>
                    <a:pt x="2159000" y="0"/>
                  </a:lnTo>
                  <a:close/>
                </a:path>
              </a:pathLst>
            </a:custGeom>
            <a:solidFill>
              <a:srgbClr val="E2E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4876800" y="0"/>
              <a:ext cx="2286000" cy="762000"/>
            </a:xfrm>
            <a:custGeom>
              <a:avLst/>
              <a:gdLst/>
              <a:ahLst/>
              <a:cxnLst/>
              <a:rect l="l" t="t" r="r" b="b"/>
              <a:pathLst>
                <a:path w="2286000" h="762000">
                  <a:moveTo>
                    <a:pt x="0" y="127000"/>
                  </a:moveTo>
                  <a:lnTo>
                    <a:pt x="9985" y="77581"/>
                  </a:lnTo>
                  <a:lnTo>
                    <a:pt x="37211" y="37210"/>
                  </a:lnTo>
                  <a:lnTo>
                    <a:pt x="77581" y="9985"/>
                  </a:lnTo>
                  <a:lnTo>
                    <a:pt x="127000" y="0"/>
                  </a:lnTo>
                  <a:lnTo>
                    <a:pt x="2159000" y="0"/>
                  </a:lnTo>
                  <a:lnTo>
                    <a:pt x="2208418" y="9985"/>
                  </a:lnTo>
                  <a:lnTo>
                    <a:pt x="2248789" y="37210"/>
                  </a:lnTo>
                  <a:lnTo>
                    <a:pt x="2276014" y="77581"/>
                  </a:lnTo>
                  <a:lnTo>
                    <a:pt x="2286000" y="127000"/>
                  </a:lnTo>
                  <a:lnTo>
                    <a:pt x="2286000" y="635000"/>
                  </a:lnTo>
                  <a:lnTo>
                    <a:pt x="2276014" y="684418"/>
                  </a:lnTo>
                  <a:lnTo>
                    <a:pt x="2248789" y="724788"/>
                  </a:lnTo>
                  <a:lnTo>
                    <a:pt x="2208418" y="752014"/>
                  </a:lnTo>
                  <a:lnTo>
                    <a:pt x="2159000" y="762000"/>
                  </a:lnTo>
                  <a:lnTo>
                    <a:pt x="127000" y="762000"/>
                  </a:lnTo>
                  <a:lnTo>
                    <a:pt x="77581" y="752014"/>
                  </a:lnTo>
                  <a:lnTo>
                    <a:pt x="37211" y="724788"/>
                  </a:lnTo>
                  <a:lnTo>
                    <a:pt x="9985" y="684418"/>
                  </a:lnTo>
                  <a:lnTo>
                    <a:pt x="0" y="635000"/>
                  </a:lnTo>
                  <a:lnTo>
                    <a:pt x="0" y="1270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7" name="object 87"/>
          <p:cNvSpPr txBox="1"/>
          <p:nvPr/>
        </p:nvSpPr>
        <p:spPr>
          <a:xfrm>
            <a:off x="3072764" y="34543"/>
            <a:ext cx="7867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D</a:t>
            </a:r>
            <a:r>
              <a:rPr sz="1800" b="1" spc="-15" dirty="0">
                <a:latin typeface="Arial"/>
                <a:cs typeface="Arial"/>
              </a:rPr>
              <a:t>e</a:t>
            </a:r>
            <a:r>
              <a:rPr sz="1800" b="1" spc="-5" dirty="0">
                <a:latin typeface="Arial"/>
                <a:cs typeface="Arial"/>
              </a:rPr>
              <a:t>sign</a:t>
            </a:r>
            <a:endParaRPr sz="18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161535" y="225044"/>
            <a:ext cx="17145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Implementation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89" name="object 89"/>
          <p:cNvGrpSpPr/>
          <p:nvPr/>
        </p:nvGrpSpPr>
        <p:grpSpPr>
          <a:xfrm>
            <a:off x="7378700" y="1"/>
            <a:ext cx="1778000" cy="406400"/>
            <a:chOff x="7378700" y="0"/>
            <a:chExt cx="1778000" cy="406400"/>
          </a:xfrm>
        </p:grpSpPr>
        <p:sp>
          <p:nvSpPr>
            <p:cNvPr id="90" name="object 90"/>
            <p:cNvSpPr/>
            <p:nvPr/>
          </p:nvSpPr>
          <p:spPr>
            <a:xfrm>
              <a:off x="7391400" y="0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1689100" y="0"/>
                  </a:moveTo>
                  <a:lnTo>
                    <a:pt x="63500" y="0"/>
                  </a:lnTo>
                  <a:lnTo>
                    <a:pt x="38790" y="4992"/>
                  </a:lnTo>
                  <a:lnTo>
                    <a:pt x="18605" y="18605"/>
                  </a:lnTo>
                  <a:lnTo>
                    <a:pt x="4992" y="38790"/>
                  </a:lnTo>
                  <a:lnTo>
                    <a:pt x="0" y="63500"/>
                  </a:lnTo>
                  <a:lnTo>
                    <a:pt x="0" y="317500"/>
                  </a:lnTo>
                  <a:lnTo>
                    <a:pt x="4992" y="342209"/>
                  </a:lnTo>
                  <a:lnTo>
                    <a:pt x="18605" y="362394"/>
                  </a:lnTo>
                  <a:lnTo>
                    <a:pt x="38790" y="376007"/>
                  </a:lnTo>
                  <a:lnTo>
                    <a:pt x="63500" y="381000"/>
                  </a:lnTo>
                  <a:lnTo>
                    <a:pt x="1689100" y="381000"/>
                  </a:lnTo>
                  <a:lnTo>
                    <a:pt x="1713809" y="376007"/>
                  </a:lnTo>
                  <a:lnTo>
                    <a:pt x="1733994" y="362394"/>
                  </a:lnTo>
                  <a:lnTo>
                    <a:pt x="1747607" y="342209"/>
                  </a:lnTo>
                  <a:lnTo>
                    <a:pt x="1752600" y="317500"/>
                  </a:lnTo>
                  <a:lnTo>
                    <a:pt x="1752600" y="63500"/>
                  </a:lnTo>
                  <a:lnTo>
                    <a:pt x="1747607" y="38790"/>
                  </a:lnTo>
                  <a:lnTo>
                    <a:pt x="1733994" y="18605"/>
                  </a:lnTo>
                  <a:lnTo>
                    <a:pt x="1713809" y="4992"/>
                  </a:lnTo>
                  <a:lnTo>
                    <a:pt x="1689100" y="0"/>
                  </a:lnTo>
                  <a:close/>
                </a:path>
              </a:pathLst>
            </a:custGeom>
            <a:solidFill>
              <a:srgbClr val="E2EA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7391400" y="0"/>
              <a:ext cx="1752600" cy="381000"/>
            </a:xfrm>
            <a:custGeom>
              <a:avLst/>
              <a:gdLst/>
              <a:ahLst/>
              <a:cxnLst/>
              <a:rect l="l" t="t" r="r" b="b"/>
              <a:pathLst>
                <a:path w="1752600" h="381000">
                  <a:moveTo>
                    <a:pt x="0" y="63500"/>
                  </a:moveTo>
                  <a:lnTo>
                    <a:pt x="4992" y="38790"/>
                  </a:lnTo>
                  <a:lnTo>
                    <a:pt x="18605" y="18605"/>
                  </a:lnTo>
                  <a:lnTo>
                    <a:pt x="38790" y="4992"/>
                  </a:lnTo>
                  <a:lnTo>
                    <a:pt x="63500" y="0"/>
                  </a:lnTo>
                  <a:lnTo>
                    <a:pt x="1689100" y="0"/>
                  </a:lnTo>
                  <a:lnTo>
                    <a:pt x="1713809" y="4992"/>
                  </a:lnTo>
                  <a:lnTo>
                    <a:pt x="1733994" y="18605"/>
                  </a:lnTo>
                  <a:lnTo>
                    <a:pt x="1747607" y="38790"/>
                  </a:lnTo>
                  <a:lnTo>
                    <a:pt x="1752600" y="63500"/>
                  </a:lnTo>
                  <a:lnTo>
                    <a:pt x="1752600" y="317500"/>
                  </a:lnTo>
                  <a:lnTo>
                    <a:pt x="1747607" y="342209"/>
                  </a:lnTo>
                  <a:lnTo>
                    <a:pt x="1733994" y="362394"/>
                  </a:lnTo>
                  <a:lnTo>
                    <a:pt x="1713809" y="376007"/>
                  </a:lnTo>
                  <a:lnTo>
                    <a:pt x="1689100" y="381000"/>
                  </a:lnTo>
                  <a:lnTo>
                    <a:pt x="63500" y="381000"/>
                  </a:lnTo>
                  <a:lnTo>
                    <a:pt x="38790" y="376007"/>
                  </a:lnTo>
                  <a:lnTo>
                    <a:pt x="18605" y="362394"/>
                  </a:lnTo>
                  <a:lnTo>
                    <a:pt x="4992" y="342209"/>
                  </a:lnTo>
                  <a:lnTo>
                    <a:pt x="0" y="317500"/>
                  </a:lnTo>
                  <a:lnTo>
                    <a:pt x="0" y="63500"/>
                  </a:lnTo>
                  <a:close/>
                </a:path>
              </a:pathLst>
            </a:custGeom>
            <a:ln w="25400">
              <a:solidFill>
                <a:srgbClr val="BA602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xfrm>
            <a:off x="7467601" y="34543"/>
            <a:ext cx="14414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352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0000"/>
                </a:solidFill>
                <a:latin typeface="Arial"/>
                <a:cs typeface="Arial"/>
              </a:rPr>
              <a:t>Evaluation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25400"/>
            <a:ext cx="8987155" cy="60503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Needs Assessment</a:t>
            </a:r>
            <a:r>
              <a:rPr sz="2400" b="1" spc="-6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Phase: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need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either be a </a:t>
            </a:r>
            <a:r>
              <a:rPr sz="2400" dirty="0">
                <a:latin typeface="Arial"/>
                <a:cs typeface="Arial"/>
              </a:rPr>
              <a:t>current </a:t>
            </a:r>
            <a:r>
              <a:rPr sz="2400" spc="-20" dirty="0">
                <a:latin typeface="Arial"/>
                <a:cs typeface="Arial"/>
              </a:rPr>
              <a:t>deficiency, </a:t>
            </a:r>
            <a:r>
              <a:rPr sz="2400" spc="-5" dirty="0">
                <a:latin typeface="Arial"/>
                <a:cs typeface="Arial"/>
              </a:rPr>
              <a:t>such as </a:t>
            </a:r>
            <a:r>
              <a:rPr sz="2400" spc="-10" dirty="0">
                <a:latin typeface="Arial"/>
                <a:cs typeface="Arial"/>
              </a:rPr>
              <a:t>poor  </a:t>
            </a:r>
            <a:r>
              <a:rPr sz="2400" spc="-5" dirty="0">
                <a:latin typeface="Arial"/>
                <a:cs typeface="Arial"/>
              </a:rPr>
              <a:t>employee performance or a new </a:t>
            </a:r>
            <a:r>
              <a:rPr sz="2400" dirty="0">
                <a:latin typeface="Arial"/>
                <a:cs typeface="Arial"/>
              </a:rPr>
              <a:t>challenge that </a:t>
            </a:r>
            <a:r>
              <a:rPr sz="2400" spc="-5" dirty="0">
                <a:latin typeface="Arial"/>
                <a:cs typeface="Arial"/>
              </a:rPr>
              <a:t>demands a  change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way organization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works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Identifying needs involves </a:t>
            </a:r>
            <a:r>
              <a:rPr sz="2400" dirty="0">
                <a:latin typeface="Arial"/>
                <a:cs typeface="Arial"/>
              </a:rPr>
              <a:t>examining </a:t>
            </a:r>
            <a:r>
              <a:rPr sz="2400" spc="-5" dirty="0">
                <a:latin typeface="Arial"/>
                <a:cs typeface="Arial"/>
              </a:rPr>
              <a:t>the organisation, </a:t>
            </a:r>
            <a:r>
              <a:rPr sz="2400" dirty="0">
                <a:latin typeface="Arial"/>
                <a:cs typeface="Arial"/>
              </a:rPr>
              <a:t>its  </a:t>
            </a:r>
            <a:r>
              <a:rPr sz="2400" spc="-5" dirty="0">
                <a:latin typeface="Arial"/>
                <a:cs typeface="Arial"/>
              </a:rPr>
              <a:t>environment, job </a:t>
            </a:r>
            <a:r>
              <a:rPr sz="2400" dirty="0">
                <a:latin typeface="Arial"/>
                <a:cs typeface="Arial"/>
              </a:rPr>
              <a:t>tasks </a:t>
            </a:r>
            <a:r>
              <a:rPr sz="2400" spc="-5" dirty="0">
                <a:latin typeface="Arial"/>
                <a:cs typeface="Arial"/>
              </a:rPr>
              <a:t>and employee</a:t>
            </a:r>
            <a:r>
              <a:rPr sz="2400" spc="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performance.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This information </a:t>
            </a:r>
            <a:r>
              <a:rPr sz="2400" dirty="0">
                <a:latin typeface="Arial"/>
                <a:cs typeface="Arial"/>
              </a:rPr>
              <a:t>can </a:t>
            </a:r>
            <a:r>
              <a:rPr sz="2400" spc="-5" dirty="0">
                <a:latin typeface="Arial"/>
                <a:cs typeface="Arial"/>
              </a:rPr>
              <a:t>be used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Establish priorities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expending HRD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efforts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Define specific training and HRD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objectives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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Establish evaluation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criteria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"/>
            <a:ext cx="8836660" cy="60965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dirty="0">
                <a:latin typeface="Arial"/>
                <a:cs typeface="Arial"/>
              </a:rPr>
              <a:t>Design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Phase: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7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would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include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Selecting the </a:t>
            </a:r>
            <a:r>
              <a:rPr sz="2000" b="1" dirty="0">
                <a:latin typeface="Arial"/>
                <a:cs typeface="Arial"/>
              </a:rPr>
              <a:t>specific </a:t>
            </a:r>
            <a:r>
              <a:rPr sz="2000" b="1" spc="-5" dirty="0">
                <a:latin typeface="Arial"/>
                <a:cs typeface="Arial"/>
              </a:rPr>
              <a:t>objectives </a:t>
            </a:r>
            <a:r>
              <a:rPr sz="2000" dirty="0">
                <a:latin typeface="Arial"/>
                <a:cs typeface="Arial"/>
              </a:rPr>
              <a:t>of the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Developing an </a:t>
            </a:r>
            <a:r>
              <a:rPr sz="2000" b="1" dirty="0">
                <a:latin typeface="Arial"/>
                <a:cs typeface="Arial"/>
              </a:rPr>
              <a:t>appropriate lesson plan </a:t>
            </a:r>
            <a:r>
              <a:rPr sz="2000" dirty="0">
                <a:latin typeface="Arial"/>
                <a:cs typeface="Arial"/>
              </a:rPr>
              <a:t>for the</a:t>
            </a:r>
            <a:r>
              <a:rPr sz="2000" spc="-1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Developing or acquiring the appropriate </a:t>
            </a:r>
            <a:r>
              <a:rPr sz="2000" b="1" dirty="0">
                <a:latin typeface="Arial"/>
                <a:cs typeface="Arial"/>
              </a:rPr>
              <a:t>materials </a:t>
            </a:r>
            <a:r>
              <a:rPr sz="2000" dirty="0">
                <a:latin typeface="Arial"/>
                <a:cs typeface="Arial"/>
              </a:rPr>
              <a:t>for the trainees </a:t>
            </a:r>
            <a:r>
              <a:rPr sz="2000" spc="-5" dirty="0">
                <a:latin typeface="Arial"/>
                <a:cs typeface="Arial"/>
              </a:rPr>
              <a:t>to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use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5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Determining </a:t>
            </a:r>
            <a:r>
              <a:rPr sz="2000" b="1" spc="10" dirty="0">
                <a:latin typeface="Arial"/>
                <a:cs typeface="Arial"/>
              </a:rPr>
              <a:t>who </a:t>
            </a:r>
            <a:r>
              <a:rPr sz="2000" b="1" spc="5" dirty="0">
                <a:latin typeface="Arial"/>
                <a:cs typeface="Arial"/>
              </a:rPr>
              <a:t>will </a:t>
            </a:r>
            <a:r>
              <a:rPr sz="2000" b="1" spc="-5" dirty="0">
                <a:latin typeface="Arial"/>
                <a:cs typeface="Arial"/>
              </a:rPr>
              <a:t>deliver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-1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59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Selecting the most </a:t>
            </a:r>
            <a:r>
              <a:rPr sz="2000" b="1" dirty="0">
                <a:latin typeface="Arial"/>
                <a:cs typeface="Arial"/>
              </a:rPr>
              <a:t>appropriate method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conduct the</a:t>
            </a:r>
            <a:r>
              <a:rPr sz="2000" spc="-17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59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Scheduling the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Arial"/>
              <a:cs typeface="Arial"/>
            </a:endParaRPr>
          </a:p>
          <a:p>
            <a:pPr marL="287020" indent="-274320" algn="just">
              <a:lnSpc>
                <a:spcPts val="2280"/>
              </a:lnSpc>
              <a:spcBef>
                <a:spcPts val="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After</a:t>
            </a:r>
            <a:r>
              <a:rPr sz="2000" spc="3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the</a:t>
            </a:r>
            <a:r>
              <a:rPr sz="2000" spc="30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assessment,</a:t>
            </a:r>
            <a:r>
              <a:rPr sz="2000" spc="30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it</a:t>
            </a:r>
            <a:r>
              <a:rPr sz="2000" spc="3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3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important</a:t>
            </a:r>
            <a:r>
              <a:rPr sz="2000" spc="31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to</a:t>
            </a:r>
            <a:r>
              <a:rPr sz="2000" spc="3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translate</a:t>
            </a:r>
            <a:r>
              <a:rPr sz="2000" b="1" spc="31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the</a:t>
            </a:r>
            <a:r>
              <a:rPr sz="2000" b="1" spc="3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issues</a:t>
            </a:r>
            <a:r>
              <a:rPr sz="2000" b="1" spc="3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identifies</a:t>
            </a:r>
            <a:r>
              <a:rPr sz="2000" spc="3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</a:t>
            </a:r>
            <a:endParaRPr sz="2000">
              <a:latin typeface="Arial"/>
              <a:cs typeface="Arial"/>
            </a:endParaRPr>
          </a:p>
          <a:p>
            <a:pPr marL="287020" algn="just">
              <a:lnSpc>
                <a:spcPts val="2280"/>
              </a:lnSpc>
            </a:pPr>
            <a:r>
              <a:rPr sz="2000" dirty="0">
                <a:latin typeface="Arial"/>
                <a:cs typeface="Arial"/>
              </a:rPr>
              <a:t>that phase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clear objectives for HRD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interventions</a:t>
            </a:r>
            <a:endParaRPr sz="2000">
              <a:latin typeface="Arial"/>
              <a:cs typeface="Arial"/>
            </a:endParaRPr>
          </a:p>
          <a:p>
            <a:pPr marL="287020" marR="5715" indent="-274320" algn="just">
              <a:lnSpc>
                <a:spcPts val="2160"/>
              </a:lnSpc>
              <a:spcBef>
                <a:spcPts val="630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This will facilitate the development of </a:t>
            </a:r>
            <a:r>
              <a:rPr sz="2000" spc="-5" dirty="0">
                <a:latin typeface="Arial"/>
                <a:cs typeface="Arial"/>
              </a:rPr>
              <a:t>clear </a:t>
            </a:r>
            <a:r>
              <a:rPr sz="2000" dirty="0">
                <a:latin typeface="Arial"/>
                <a:cs typeface="Arial"/>
              </a:rPr>
              <a:t>lesson plan concerning the  programs</a:t>
            </a:r>
            <a:endParaRPr sz="2000">
              <a:latin typeface="Arial"/>
              <a:cs typeface="Arial"/>
            </a:endParaRPr>
          </a:p>
          <a:p>
            <a:pPr marL="287020" marR="5080" indent="-274320" algn="just">
              <a:lnSpc>
                <a:spcPct val="90100"/>
              </a:lnSpc>
              <a:spcBef>
                <a:spcPts val="565"/>
              </a:spcBef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The design </a:t>
            </a:r>
            <a:r>
              <a:rPr sz="2000" spc="-5" dirty="0">
                <a:latin typeface="Arial"/>
                <a:cs typeface="Arial"/>
              </a:rPr>
              <a:t>phase </a:t>
            </a:r>
            <a:r>
              <a:rPr sz="2000" dirty="0">
                <a:latin typeface="Arial"/>
                <a:cs typeface="Arial"/>
              </a:rPr>
              <a:t>also </a:t>
            </a:r>
            <a:r>
              <a:rPr sz="2000" spc="-5" dirty="0">
                <a:latin typeface="Arial"/>
                <a:cs typeface="Arial"/>
              </a:rPr>
              <a:t>includes the </a:t>
            </a:r>
            <a:r>
              <a:rPr sz="2000" dirty="0">
                <a:latin typeface="Arial"/>
                <a:cs typeface="Arial"/>
              </a:rPr>
              <a:t>selecting and developing </a:t>
            </a:r>
            <a:r>
              <a:rPr sz="2000" spc="-5" dirty="0">
                <a:latin typeface="Arial"/>
                <a:cs typeface="Arial"/>
              </a:rPr>
              <a:t>the content </a:t>
            </a:r>
            <a:r>
              <a:rPr sz="2000" dirty="0">
                <a:latin typeface="Arial"/>
                <a:cs typeface="Arial"/>
              </a:rPr>
              <a:t>of  the </a:t>
            </a:r>
            <a:r>
              <a:rPr sz="2000" spc="-5" dirty="0">
                <a:latin typeface="Arial"/>
                <a:cs typeface="Arial"/>
              </a:rPr>
              <a:t>program i.e. </a:t>
            </a:r>
            <a:r>
              <a:rPr sz="2000" b="1" dirty="0">
                <a:latin typeface="Arial"/>
                <a:cs typeface="Arial"/>
              </a:rPr>
              <a:t>choosing </a:t>
            </a:r>
            <a:r>
              <a:rPr sz="2000" b="1" spc="-5" dirty="0">
                <a:latin typeface="Arial"/>
                <a:cs typeface="Arial"/>
              </a:rPr>
              <a:t>from on the </a:t>
            </a:r>
            <a:r>
              <a:rPr sz="2000" b="1" dirty="0">
                <a:latin typeface="Arial"/>
                <a:cs typeface="Arial"/>
              </a:rPr>
              <a:t>job </a:t>
            </a:r>
            <a:r>
              <a:rPr sz="2000" b="1" spc="-5" dirty="0">
                <a:latin typeface="Arial"/>
                <a:cs typeface="Arial"/>
              </a:rPr>
              <a:t>training, </a:t>
            </a:r>
            <a:r>
              <a:rPr sz="2000" b="1" dirty="0">
                <a:latin typeface="Arial"/>
                <a:cs typeface="Arial"/>
              </a:rPr>
              <a:t>classroom </a:t>
            </a:r>
            <a:r>
              <a:rPr sz="2000" b="1" spc="-5" dirty="0">
                <a:latin typeface="Arial"/>
                <a:cs typeface="Arial"/>
              </a:rPr>
              <a:t>training,  </a:t>
            </a:r>
            <a:r>
              <a:rPr sz="2000" b="1" dirty="0">
                <a:latin typeface="Arial"/>
                <a:cs typeface="Arial"/>
              </a:rPr>
              <a:t>role </a:t>
            </a:r>
            <a:r>
              <a:rPr sz="2000" b="1" spc="-40" dirty="0">
                <a:latin typeface="Arial"/>
                <a:cs typeface="Arial"/>
              </a:rPr>
              <a:t>play, </a:t>
            </a:r>
            <a:r>
              <a:rPr sz="2000" b="1" dirty="0">
                <a:latin typeface="Arial"/>
                <a:cs typeface="Arial"/>
              </a:rPr>
              <a:t>lectures, workbooks, </a:t>
            </a:r>
            <a:r>
              <a:rPr sz="2000" b="1" spc="-5" dirty="0">
                <a:latin typeface="Arial"/>
                <a:cs typeface="Arial"/>
              </a:rPr>
              <a:t>job </a:t>
            </a:r>
            <a:r>
              <a:rPr sz="2000" b="1" dirty="0">
                <a:latin typeface="Arial"/>
                <a:cs typeface="Arial"/>
              </a:rPr>
              <a:t>aids, </a:t>
            </a:r>
            <a:r>
              <a:rPr sz="2000" b="1" spc="-5" dirty="0">
                <a:latin typeface="Arial"/>
                <a:cs typeface="Arial"/>
              </a:rPr>
              <a:t>films, videos, ppt.,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etc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sz="1400" dirty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endParaRPr sz="1400">
              <a:latin typeface="Wingdings"/>
              <a:cs typeface="Wingdings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25400"/>
            <a:ext cx="8833485" cy="49808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Implementation </a:t>
            </a:r>
            <a:r>
              <a:rPr sz="2400" b="1" spc="-5" dirty="0">
                <a:latin typeface="Arial"/>
                <a:cs typeface="Arial"/>
              </a:rPr>
              <a:t>Phase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b="1" spc="-5" dirty="0">
                <a:latin typeface="Arial"/>
                <a:cs typeface="Arial"/>
              </a:rPr>
              <a:t>goal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b="1" spc="-5" dirty="0">
                <a:latin typeface="Arial"/>
                <a:cs typeface="Arial"/>
              </a:rPr>
              <a:t>assessment </a:t>
            </a:r>
            <a:r>
              <a:rPr sz="2400" b="1" dirty="0">
                <a:latin typeface="Arial"/>
                <a:cs typeface="Arial"/>
              </a:rPr>
              <a:t>and </a:t>
            </a:r>
            <a:r>
              <a:rPr sz="2400" b="1" spc="-5" dirty="0">
                <a:latin typeface="Arial"/>
                <a:cs typeface="Arial"/>
              </a:rPr>
              <a:t>the design </a:t>
            </a:r>
            <a:r>
              <a:rPr sz="2400" spc="-5" dirty="0">
                <a:latin typeface="Arial"/>
                <a:cs typeface="Arial"/>
              </a:rPr>
              <a:t>phase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implementation of </a:t>
            </a:r>
            <a:r>
              <a:rPr sz="2400" spc="-10" dirty="0">
                <a:latin typeface="Arial"/>
                <a:cs typeface="Arial"/>
              </a:rPr>
              <a:t>effective </a:t>
            </a:r>
            <a:r>
              <a:rPr sz="2400" spc="-5" dirty="0">
                <a:latin typeface="Arial"/>
                <a:cs typeface="Arial"/>
              </a:rPr>
              <a:t>HRD program </a:t>
            </a:r>
            <a:r>
              <a:rPr sz="2400" dirty="0">
                <a:latin typeface="Arial"/>
                <a:cs typeface="Arial"/>
              </a:rPr>
              <a:t>/</a:t>
            </a:r>
            <a:r>
              <a:rPr sz="2400" spc="8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interventions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026160" algn="l"/>
                <a:tab pos="1373505" algn="l"/>
                <a:tab pos="1926589" algn="l"/>
                <a:tab pos="3190240" algn="l"/>
                <a:tab pos="3980179" algn="l"/>
                <a:tab pos="4447540" algn="l"/>
                <a:tab pos="5815330" algn="l"/>
                <a:tab pos="6216015" algn="l"/>
                <a:tab pos="8090534" algn="l"/>
              </a:tabLst>
            </a:pPr>
            <a:r>
              <a:rPr sz="2400" spc="-5" dirty="0">
                <a:latin typeface="Arial"/>
                <a:cs typeface="Arial"/>
              </a:rPr>
              <a:t>Tha</a:t>
            </a:r>
            <a:r>
              <a:rPr sz="2400" dirty="0">
                <a:latin typeface="Arial"/>
                <a:cs typeface="Arial"/>
              </a:rPr>
              <a:t>t	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	the	program	must	</a:t>
            </a:r>
            <a:r>
              <a:rPr sz="2400" spc="-5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	d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live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dirty="0">
                <a:latin typeface="Arial"/>
                <a:cs typeface="Arial"/>
              </a:rPr>
              <a:t>ed	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	imp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emented	using</a:t>
            </a:r>
            <a:endParaRPr sz="2400">
              <a:latin typeface="Arial"/>
              <a:cs typeface="Arial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most </a:t>
            </a:r>
            <a:r>
              <a:rPr sz="2400" spc="-5" dirty="0">
                <a:latin typeface="Arial"/>
                <a:cs typeface="Arial"/>
              </a:rPr>
              <a:t>appropriate aid or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means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55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Delivering </a:t>
            </a:r>
            <a:r>
              <a:rPr sz="2400" spc="-5" dirty="0">
                <a:latin typeface="Arial"/>
                <a:cs typeface="Arial"/>
              </a:rPr>
              <a:t>any HRD program generally presents numerous  </a:t>
            </a:r>
            <a:r>
              <a:rPr sz="2400" dirty="0">
                <a:latin typeface="Arial"/>
                <a:cs typeface="Arial"/>
              </a:rPr>
              <a:t>challenges, such </a:t>
            </a:r>
            <a:r>
              <a:rPr sz="2400" spc="-5" dirty="0">
                <a:latin typeface="Arial"/>
                <a:cs typeface="Arial"/>
              </a:rPr>
              <a:t>as executing </a:t>
            </a:r>
            <a:r>
              <a:rPr sz="2400" dirty="0">
                <a:latin typeface="Arial"/>
                <a:cs typeface="Arial"/>
              </a:rPr>
              <a:t>the program </a:t>
            </a:r>
            <a:r>
              <a:rPr sz="2400" spc="-5" dirty="0">
                <a:latin typeface="Arial"/>
                <a:cs typeface="Arial"/>
              </a:rPr>
              <a:t>as planned,  creating and </a:t>
            </a:r>
            <a:r>
              <a:rPr sz="2400" dirty="0">
                <a:latin typeface="Arial"/>
                <a:cs typeface="Arial"/>
              </a:rPr>
              <a:t>environment that </a:t>
            </a:r>
            <a:r>
              <a:rPr sz="2400" spc="-5" dirty="0">
                <a:latin typeface="Arial"/>
                <a:cs typeface="Arial"/>
              </a:rPr>
              <a:t>enhances learning </a:t>
            </a:r>
            <a:r>
              <a:rPr sz="2400" dirty="0">
                <a:latin typeface="Arial"/>
                <a:cs typeface="Arial"/>
              </a:rPr>
              <a:t>&amp; resolving  </a:t>
            </a:r>
            <a:r>
              <a:rPr sz="2400" spc="-5" dirty="0">
                <a:latin typeface="Arial"/>
                <a:cs typeface="Arial"/>
              </a:rPr>
              <a:t>problems that may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arise.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"/>
            <a:ext cx="8989060" cy="63248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-5" dirty="0">
                <a:latin typeface="Arial"/>
                <a:cs typeface="Arial"/>
              </a:rPr>
              <a:t>Evaluation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Phase: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7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Evaluation </a:t>
            </a:r>
            <a:r>
              <a:rPr sz="2000" dirty="0">
                <a:latin typeface="Arial"/>
                <a:cs typeface="Arial"/>
              </a:rPr>
              <a:t>phase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the final phase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spc="-10" dirty="0">
                <a:latin typeface="Arial"/>
                <a:cs typeface="Arial"/>
              </a:rPr>
              <a:t>Training </a:t>
            </a:r>
            <a:r>
              <a:rPr sz="2000" dirty="0">
                <a:latin typeface="Arial"/>
                <a:cs typeface="Arial"/>
              </a:rPr>
              <a:t>and HRD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process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Here the </a:t>
            </a:r>
            <a:r>
              <a:rPr sz="2000" b="1" spc="-5" dirty="0">
                <a:latin typeface="Arial"/>
                <a:cs typeface="Arial"/>
              </a:rPr>
              <a:t>effectiveness </a:t>
            </a:r>
            <a:r>
              <a:rPr sz="2000" dirty="0">
                <a:latin typeface="Arial"/>
                <a:cs typeface="Arial"/>
              </a:rPr>
              <a:t>of the </a:t>
            </a:r>
            <a:r>
              <a:rPr sz="2000" spc="5" dirty="0">
                <a:latin typeface="Arial"/>
                <a:cs typeface="Arial"/>
              </a:rPr>
              <a:t>HRD </a:t>
            </a:r>
            <a:r>
              <a:rPr sz="2000" dirty="0">
                <a:latin typeface="Arial"/>
                <a:cs typeface="Arial"/>
              </a:rPr>
              <a:t>intervention </a:t>
            </a:r>
            <a:r>
              <a:rPr sz="2000" spc="-5" dirty="0">
                <a:latin typeface="Arial"/>
                <a:cs typeface="Arial"/>
              </a:rPr>
              <a:t>is</a:t>
            </a:r>
            <a:r>
              <a:rPr sz="2000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measured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This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b="1" dirty="0">
                <a:latin typeface="Arial"/>
                <a:cs typeface="Arial"/>
              </a:rPr>
              <a:t>important </a:t>
            </a:r>
            <a:r>
              <a:rPr sz="2000" b="1" spc="-5" dirty="0">
                <a:latin typeface="Arial"/>
                <a:cs typeface="Arial"/>
              </a:rPr>
              <a:t>but </a:t>
            </a:r>
            <a:r>
              <a:rPr sz="2000" b="1" dirty="0">
                <a:latin typeface="Arial"/>
                <a:cs typeface="Arial"/>
              </a:rPr>
              <a:t>underemphasized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activity</a:t>
            </a:r>
            <a:endParaRPr sz="2000">
              <a:latin typeface="Arial"/>
              <a:cs typeface="Arial"/>
            </a:endParaRPr>
          </a:p>
          <a:p>
            <a:pPr marL="287020" marR="5080" indent="-274320" algn="just">
              <a:lnSpc>
                <a:spcPts val="2160"/>
              </a:lnSpc>
              <a:spcBef>
                <a:spcPts val="63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Careful evaluation </a:t>
            </a:r>
            <a:r>
              <a:rPr sz="2000" spc="-5" dirty="0">
                <a:latin typeface="Arial"/>
                <a:cs typeface="Arial"/>
              </a:rPr>
              <a:t>provides information </a:t>
            </a:r>
            <a:r>
              <a:rPr sz="2000" dirty="0">
                <a:latin typeface="Arial"/>
                <a:cs typeface="Arial"/>
              </a:rPr>
              <a:t>on </a:t>
            </a:r>
            <a:r>
              <a:rPr sz="2000" spc="-5" dirty="0">
                <a:latin typeface="Arial"/>
                <a:cs typeface="Arial"/>
              </a:rPr>
              <a:t>participants reactions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spc="-5" dirty="0">
                <a:latin typeface="Arial"/>
                <a:cs typeface="Arial"/>
              </a:rPr>
              <a:t>program,  </a:t>
            </a:r>
            <a:r>
              <a:rPr sz="2000" dirty="0">
                <a:latin typeface="Arial"/>
                <a:cs typeface="Arial"/>
              </a:rPr>
              <a:t>what did they learn, usefulness of the intervention, areas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be improved,</a:t>
            </a:r>
            <a:r>
              <a:rPr sz="2000" spc="-2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etc</a:t>
            </a:r>
            <a:endParaRPr sz="2000">
              <a:latin typeface="Arial"/>
              <a:cs typeface="Arial"/>
            </a:endParaRPr>
          </a:p>
          <a:p>
            <a:pPr marL="287020" marR="5080" indent="-274320" algn="just">
              <a:lnSpc>
                <a:spcPts val="216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spc="5" dirty="0">
                <a:latin typeface="Arial"/>
                <a:cs typeface="Arial"/>
              </a:rPr>
              <a:t>HRD </a:t>
            </a:r>
            <a:r>
              <a:rPr sz="2000" spc="-5" dirty="0">
                <a:latin typeface="Arial"/>
                <a:cs typeface="Arial"/>
              </a:rPr>
              <a:t>professionals are increasingly being </a:t>
            </a:r>
            <a:r>
              <a:rPr sz="2000" dirty="0">
                <a:latin typeface="Arial"/>
                <a:cs typeface="Arial"/>
              </a:rPr>
              <a:t>asked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provide evidence of the  success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their </a:t>
            </a:r>
            <a:r>
              <a:rPr sz="2000" spc="-10" dirty="0">
                <a:latin typeface="Arial"/>
                <a:cs typeface="Arial"/>
              </a:rPr>
              <a:t>efforts, i.e. </a:t>
            </a:r>
            <a:r>
              <a:rPr sz="2000" b="1" dirty="0">
                <a:latin typeface="Arial"/>
                <a:cs typeface="Arial"/>
              </a:rPr>
              <a:t>the bottom </a:t>
            </a:r>
            <a:r>
              <a:rPr sz="2000" b="1" spc="-5" dirty="0">
                <a:latin typeface="Arial"/>
                <a:cs typeface="Arial"/>
              </a:rPr>
              <a:t>line impact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dirty="0">
                <a:latin typeface="Arial"/>
                <a:cs typeface="Arial"/>
              </a:rPr>
              <a:t>as well as employee  reaction. This helps manager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make decisions on</a:t>
            </a:r>
            <a:r>
              <a:rPr sz="2000" spc="-2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3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Continuing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use the technique or vendor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future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programs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spc="-5" dirty="0">
                <a:latin typeface="Arial"/>
                <a:cs typeface="Arial"/>
              </a:rPr>
              <a:t>Offering </a:t>
            </a:r>
            <a:r>
              <a:rPr sz="2000" dirty="0">
                <a:latin typeface="Arial"/>
                <a:cs typeface="Arial"/>
              </a:rPr>
              <a:t>a particular program </a:t>
            </a:r>
            <a:r>
              <a:rPr sz="2000" spc="-5" dirty="0">
                <a:latin typeface="Arial"/>
                <a:cs typeface="Arial"/>
              </a:rPr>
              <a:t>in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future</a:t>
            </a:r>
            <a:endParaRPr sz="20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36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Budgeting and resource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allocation</a:t>
            </a:r>
            <a:endParaRPr sz="2000">
              <a:latin typeface="Arial"/>
              <a:cs typeface="Arial"/>
            </a:endParaRPr>
          </a:p>
          <a:p>
            <a:pPr marL="287020" marR="5715" indent="-274320">
              <a:lnSpc>
                <a:spcPts val="2160"/>
              </a:lnSpc>
              <a:spcBef>
                <a:spcPts val="630"/>
              </a:spcBef>
              <a:buClr>
                <a:srgbClr val="FD8537"/>
              </a:buClr>
              <a:buSzPct val="70000"/>
              <a:buFont typeface="Wingdings"/>
              <a:buChar char=""/>
              <a:tabLst>
                <a:tab pos="287020" algn="l"/>
                <a:tab pos="1106805" algn="l"/>
                <a:tab pos="1894839" algn="l"/>
                <a:tab pos="2641600" algn="l"/>
                <a:tab pos="3178175" algn="l"/>
                <a:tab pos="3573145" algn="l"/>
                <a:tab pos="4996180" algn="l"/>
                <a:tab pos="6223635" algn="l"/>
                <a:tab pos="6602730" algn="l"/>
                <a:tab pos="7365365" algn="l"/>
                <a:tab pos="7886700" algn="l"/>
              </a:tabLst>
            </a:pPr>
            <a:r>
              <a:rPr sz="2000" dirty="0">
                <a:latin typeface="Arial"/>
                <a:cs typeface="Arial"/>
              </a:rPr>
              <a:t>U</a:t>
            </a:r>
            <a:r>
              <a:rPr sz="2000" spc="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ing	some	oth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r	</a:t>
            </a:r>
            <a:r>
              <a:rPr sz="2000" spc="5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R	or	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anager</a:t>
            </a:r>
            <a:r>
              <a:rPr sz="2000" spc="-1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al	app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ach	</a:t>
            </a:r>
            <a:r>
              <a:rPr sz="2000" spc="-1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o	s</a:t>
            </a:r>
            <a:r>
              <a:rPr sz="2000" spc="5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v</a:t>
            </a:r>
            <a:r>
              <a:rPr sz="2000" dirty="0">
                <a:latin typeface="Arial"/>
                <a:cs typeface="Arial"/>
              </a:rPr>
              <a:t>e	the	persi</a:t>
            </a:r>
            <a:r>
              <a:rPr sz="2000" spc="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ti</a:t>
            </a:r>
            <a:r>
              <a:rPr sz="2000" spc="-20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g  problem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Arial"/>
              <a:cs typeface="Arial"/>
            </a:endParaRPr>
          </a:p>
          <a:p>
            <a:pPr marL="287020" marR="5080" indent="-274320" algn="just">
              <a:lnSpc>
                <a:spcPts val="2160"/>
              </a:lnSpc>
              <a:buClr>
                <a:srgbClr val="FD8537"/>
              </a:buClr>
              <a:buSzPct val="70000"/>
              <a:buFont typeface="Wingdings"/>
              <a:buChar char="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Armed with </a:t>
            </a:r>
            <a:r>
              <a:rPr sz="2000" spc="-5" dirty="0">
                <a:latin typeface="Arial"/>
                <a:cs typeface="Arial"/>
              </a:rPr>
              <a:t>this information </a:t>
            </a:r>
            <a:r>
              <a:rPr sz="2000" dirty="0">
                <a:latin typeface="Arial"/>
                <a:cs typeface="Arial"/>
              </a:rPr>
              <a:t>HRD </a:t>
            </a:r>
            <a:r>
              <a:rPr sz="2000" spc="-5" dirty="0">
                <a:latin typeface="Arial"/>
                <a:cs typeface="Arial"/>
              </a:rPr>
              <a:t>managers can better compete </a:t>
            </a:r>
            <a:r>
              <a:rPr sz="2000" dirty="0">
                <a:latin typeface="Arial"/>
                <a:cs typeface="Arial"/>
              </a:rPr>
              <a:t>with  </a:t>
            </a:r>
            <a:r>
              <a:rPr sz="2000" spc="-5" dirty="0">
                <a:latin typeface="Arial"/>
                <a:cs typeface="Arial"/>
              </a:rPr>
              <a:t>managers form other areas </a:t>
            </a:r>
            <a:r>
              <a:rPr sz="2000" dirty="0">
                <a:latin typeface="Arial"/>
                <a:cs typeface="Arial"/>
              </a:rPr>
              <a:t>of the </a:t>
            </a:r>
            <a:r>
              <a:rPr sz="2000" spc="-5" dirty="0">
                <a:latin typeface="Arial"/>
                <a:cs typeface="Arial"/>
              </a:rPr>
              <a:t>organisation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spc="-5" dirty="0">
                <a:latin typeface="Arial"/>
                <a:cs typeface="Arial"/>
              </a:rPr>
              <a:t>the effectiveness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their  </a:t>
            </a:r>
            <a:r>
              <a:rPr sz="2000" dirty="0">
                <a:latin typeface="Arial"/>
                <a:cs typeface="Arial"/>
              </a:rPr>
              <a:t>action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159511"/>
            <a:ext cx="579056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0" dirty="0"/>
              <a:t>W</a:t>
            </a:r>
            <a:r>
              <a:rPr sz="2400" spc="-50" dirty="0"/>
              <a:t>HAT </a:t>
            </a:r>
            <a:r>
              <a:rPr sz="2400" dirty="0"/>
              <a:t>IS </a:t>
            </a:r>
            <a:r>
              <a:rPr sz="3000" spc="-5" dirty="0"/>
              <a:t>T</a:t>
            </a:r>
            <a:r>
              <a:rPr sz="2400" spc="-5" dirty="0"/>
              <a:t>RAINING </a:t>
            </a:r>
            <a:r>
              <a:rPr sz="3000" dirty="0"/>
              <a:t>OR HRD</a:t>
            </a:r>
            <a:r>
              <a:rPr sz="3000" spc="415" dirty="0"/>
              <a:t> </a:t>
            </a:r>
            <a:r>
              <a:rPr sz="3000" spc="-5" dirty="0"/>
              <a:t>N</a:t>
            </a:r>
            <a:r>
              <a:rPr sz="2400" spc="-5" dirty="0"/>
              <a:t>EED</a:t>
            </a:r>
            <a:r>
              <a:rPr sz="3000" spc="-5" dirty="0"/>
              <a:t>?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8740" y="863856"/>
            <a:ext cx="8985251" cy="59368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Discrepancy or gap between what an organisation expects to happen  and what actually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occurs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Identifies needs in this sense focus on correcting substandard  </a:t>
            </a:r>
            <a:r>
              <a:rPr sz="2200" dirty="0">
                <a:latin typeface="Arial"/>
                <a:cs typeface="Arial"/>
              </a:rPr>
              <a:t>performance. </a:t>
            </a:r>
            <a:r>
              <a:rPr sz="2200" spc="-10" dirty="0">
                <a:latin typeface="Arial"/>
                <a:cs typeface="Arial"/>
              </a:rPr>
              <a:t>An HRD </a:t>
            </a:r>
            <a:r>
              <a:rPr sz="2200" spc="-5" dirty="0">
                <a:latin typeface="Arial"/>
                <a:cs typeface="Arial"/>
              </a:rPr>
              <a:t>intervention such as coaching or skills training  may be necessary to correct the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discrepancy.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Robert Brinkerhoff has argued that “focusing only on </a:t>
            </a:r>
            <a:r>
              <a:rPr sz="2200" dirty="0">
                <a:latin typeface="Arial"/>
                <a:cs typeface="Arial"/>
              </a:rPr>
              <a:t>performance  </a:t>
            </a:r>
            <a:r>
              <a:rPr sz="2200" spc="-5" dirty="0">
                <a:latin typeface="Arial"/>
                <a:cs typeface="Arial"/>
              </a:rPr>
              <a:t>deficiency </a:t>
            </a:r>
            <a:r>
              <a:rPr sz="2200" spc="-10" dirty="0">
                <a:latin typeface="Arial"/>
                <a:cs typeface="Arial"/>
              </a:rPr>
              <a:t>in </a:t>
            </a:r>
            <a:r>
              <a:rPr sz="2200" spc="-5" dirty="0">
                <a:latin typeface="Arial"/>
                <a:cs typeface="Arial"/>
              </a:rPr>
              <a:t>needs analysis is too restrictive &amp; proposed other </a:t>
            </a:r>
            <a:r>
              <a:rPr sz="2200" dirty="0">
                <a:latin typeface="Arial"/>
                <a:cs typeface="Arial"/>
              </a:rPr>
              <a:t>ways  </a:t>
            </a:r>
            <a:r>
              <a:rPr sz="2200" spc="-5" dirty="0">
                <a:latin typeface="Arial"/>
                <a:cs typeface="Arial"/>
              </a:rPr>
              <a:t>of looking at training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needs”.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These include diagnostic and analytic needs. </a:t>
            </a:r>
            <a:r>
              <a:rPr sz="2200" b="1" dirty="0">
                <a:latin typeface="Arial"/>
                <a:cs typeface="Arial"/>
              </a:rPr>
              <a:t>Diagnostic Needs  </a:t>
            </a:r>
            <a:r>
              <a:rPr sz="2200" spc="-5" dirty="0">
                <a:latin typeface="Arial"/>
                <a:cs typeface="Arial"/>
              </a:rPr>
              <a:t>focus on the factors that lead to effective performance &amp; prevent  </a:t>
            </a:r>
            <a:r>
              <a:rPr sz="2200" dirty="0">
                <a:latin typeface="Arial"/>
                <a:cs typeface="Arial"/>
              </a:rPr>
              <a:t>performance </a:t>
            </a:r>
            <a:r>
              <a:rPr sz="2200" spc="-5" dirty="0">
                <a:latin typeface="Arial"/>
                <a:cs typeface="Arial"/>
              </a:rPr>
              <a:t>problems, rater than emphasizing existing problems.  Diagnostic needs are identified by studying the </a:t>
            </a:r>
            <a:r>
              <a:rPr sz="2200" spc="-10" dirty="0">
                <a:latin typeface="Arial"/>
                <a:cs typeface="Arial"/>
              </a:rPr>
              <a:t>different </a:t>
            </a:r>
            <a:r>
              <a:rPr sz="2200" spc="-5" dirty="0">
                <a:latin typeface="Arial"/>
                <a:cs typeface="Arial"/>
              </a:rPr>
              <a:t>factors </a:t>
            </a:r>
            <a:r>
              <a:rPr sz="2200" dirty="0">
                <a:latin typeface="Arial"/>
                <a:cs typeface="Arial"/>
              </a:rPr>
              <a:t>that  </a:t>
            </a:r>
            <a:r>
              <a:rPr sz="2200" spc="-5" dirty="0">
                <a:latin typeface="Arial"/>
                <a:cs typeface="Arial"/>
              </a:rPr>
              <a:t>may impact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performance.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2" y="848615"/>
            <a:ext cx="8835391" cy="49808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Analytic Needs </a:t>
            </a:r>
            <a:r>
              <a:rPr sz="2400" spc="-5" dirty="0">
                <a:latin typeface="Arial"/>
                <a:cs typeface="Arial"/>
              </a:rPr>
              <a:t>identify </a:t>
            </a:r>
            <a:r>
              <a:rPr sz="2400" spc="-40" dirty="0">
                <a:latin typeface="Arial"/>
                <a:cs typeface="Arial"/>
              </a:rPr>
              <a:t>new, </a:t>
            </a:r>
            <a:r>
              <a:rPr sz="2400" dirty="0">
                <a:latin typeface="Arial"/>
                <a:cs typeface="Arial"/>
              </a:rPr>
              <a:t>better </a:t>
            </a:r>
            <a:r>
              <a:rPr sz="2400" spc="-5" dirty="0">
                <a:latin typeface="Arial"/>
                <a:cs typeface="Arial"/>
              </a:rPr>
              <a:t>ways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perform tasks.  The needs are generally </a:t>
            </a:r>
            <a:r>
              <a:rPr sz="2400" dirty="0">
                <a:latin typeface="Arial"/>
                <a:cs typeface="Arial"/>
              </a:rPr>
              <a:t>discovered </a:t>
            </a:r>
            <a:r>
              <a:rPr sz="2400" spc="-5" dirty="0">
                <a:latin typeface="Arial"/>
                <a:cs typeface="Arial"/>
              </a:rPr>
              <a:t>by intuition, </a:t>
            </a:r>
            <a:r>
              <a:rPr sz="2400" dirty="0">
                <a:latin typeface="Arial"/>
                <a:cs typeface="Arial"/>
              </a:rPr>
              <a:t>insight </a:t>
            </a:r>
            <a:r>
              <a:rPr sz="2400" spc="-25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expert consideration.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6385" marR="571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Compliance Needs </a:t>
            </a:r>
            <a:r>
              <a:rPr sz="2400" spc="-5" dirty="0">
                <a:latin typeface="Arial"/>
                <a:cs typeface="Arial"/>
              </a:rPr>
              <a:t>are those needs </a:t>
            </a:r>
            <a:r>
              <a:rPr sz="2400" dirty="0">
                <a:latin typeface="Arial"/>
                <a:cs typeface="Arial"/>
              </a:rPr>
              <a:t>that </a:t>
            </a:r>
            <a:r>
              <a:rPr sz="2400" spc="-5" dirty="0">
                <a:latin typeface="Arial"/>
                <a:cs typeface="Arial"/>
              </a:rPr>
              <a:t>are mandated </a:t>
            </a:r>
            <a:r>
              <a:rPr sz="2400" spc="-10" dirty="0">
                <a:latin typeface="Arial"/>
                <a:cs typeface="Arial"/>
              </a:rPr>
              <a:t>by  </a:t>
            </a:r>
            <a:r>
              <a:rPr sz="2400" spc="-35" dirty="0">
                <a:latin typeface="Arial"/>
                <a:cs typeface="Arial"/>
              </a:rPr>
              <a:t>law. </a:t>
            </a:r>
            <a:r>
              <a:rPr sz="2400" dirty="0">
                <a:latin typeface="Arial"/>
                <a:cs typeface="Arial"/>
              </a:rPr>
              <a:t>Often </a:t>
            </a:r>
            <a:r>
              <a:rPr sz="2400" spc="-5" dirty="0">
                <a:latin typeface="Arial"/>
                <a:cs typeface="Arial"/>
              </a:rPr>
              <a:t>deals with mandated </a:t>
            </a:r>
            <a:r>
              <a:rPr sz="2400" dirty="0">
                <a:latin typeface="Arial"/>
                <a:cs typeface="Arial"/>
              </a:rPr>
              <a:t>training </a:t>
            </a:r>
            <a:r>
              <a:rPr sz="2400" spc="-5" dirty="0">
                <a:latin typeface="Arial"/>
                <a:cs typeface="Arial"/>
              </a:rPr>
              <a:t>programs, such </a:t>
            </a:r>
            <a:r>
              <a:rPr sz="2400" spc="-10" dirty="0">
                <a:latin typeface="Arial"/>
                <a:cs typeface="Arial"/>
              </a:rPr>
              <a:t>as  </a:t>
            </a:r>
            <a:r>
              <a:rPr sz="2400" dirty="0">
                <a:latin typeface="Arial"/>
                <a:cs typeface="Arial"/>
              </a:rPr>
              <a:t>safety </a:t>
            </a:r>
            <a:r>
              <a:rPr sz="2400" spc="-5" dirty="0">
                <a:latin typeface="Arial"/>
                <a:cs typeface="Arial"/>
              </a:rPr>
              <a:t>training or food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handling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HRD professionals should be proactive and future</a:t>
            </a:r>
            <a:r>
              <a:rPr sz="2400" spc="1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oriented.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6385" marR="698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HRD </a:t>
            </a:r>
            <a:r>
              <a:rPr sz="2400" dirty="0">
                <a:latin typeface="Arial"/>
                <a:cs typeface="Arial"/>
              </a:rPr>
              <a:t>professionals </a:t>
            </a:r>
            <a:r>
              <a:rPr sz="2400" spc="-5" dirty="0">
                <a:latin typeface="Arial"/>
                <a:cs typeface="Arial"/>
              </a:rPr>
              <a:t>should bother with needs </a:t>
            </a:r>
            <a:r>
              <a:rPr sz="2400" dirty="0">
                <a:latin typeface="Arial"/>
                <a:cs typeface="Arial"/>
              </a:rPr>
              <a:t>assessment. </a:t>
            </a:r>
            <a:r>
              <a:rPr sz="2400" spc="-10" dirty="0">
                <a:latin typeface="Arial"/>
                <a:cs typeface="Arial"/>
              </a:rPr>
              <a:t>HR  </a:t>
            </a:r>
            <a:r>
              <a:rPr sz="2400" dirty="0">
                <a:latin typeface="Arial"/>
                <a:cs typeface="Arial"/>
              </a:rPr>
              <a:t>frames this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terms </a:t>
            </a:r>
            <a:r>
              <a:rPr sz="2400" spc="-5" dirty="0">
                <a:latin typeface="Arial"/>
                <a:cs typeface="Arial"/>
              </a:rPr>
              <a:t>of potentially hazardous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shortcuts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1" y="54357"/>
            <a:ext cx="868425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dirty="0" smtClean="0"/>
              <a:t>LEVELS OF NEEDS</a:t>
            </a:r>
            <a:r>
              <a:rPr lang="en-US" sz="2400" spc="250" dirty="0" smtClean="0"/>
              <a:t> </a:t>
            </a:r>
            <a:r>
              <a:rPr lang="en-US" sz="2400" spc="-20" dirty="0" smtClean="0"/>
              <a:t>ANALYSIS</a:t>
            </a:r>
            <a:endParaRPr lang="en-US" sz="2400" dirty="0"/>
          </a:p>
        </p:txBody>
      </p:sp>
      <p:sp>
        <p:nvSpPr>
          <p:cNvPr id="3" name="object 3"/>
          <p:cNvSpPr txBox="1"/>
          <p:nvPr/>
        </p:nvSpPr>
        <p:spPr>
          <a:xfrm>
            <a:off x="78739" y="1305815"/>
            <a:ext cx="8986520" cy="49757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Needs can exist at any of atleast 3 levels, considering the  organization,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job </a:t>
            </a:r>
            <a:r>
              <a:rPr sz="2400" dirty="0">
                <a:latin typeface="Arial"/>
                <a:cs typeface="Arial"/>
              </a:rPr>
              <a:t>/ task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individual.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Strategic or organizational analysis </a:t>
            </a:r>
            <a:r>
              <a:rPr sz="2400" spc="-5" dirty="0">
                <a:latin typeface="Arial"/>
                <a:cs typeface="Arial"/>
              </a:rPr>
              <a:t>suggests where in the  organization training </a:t>
            </a:r>
            <a:r>
              <a:rPr sz="2400" dirty="0">
                <a:latin typeface="Arial"/>
                <a:cs typeface="Arial"/>
              </a:rPr>
              <a:t>needed </a:t>
            </a:r>
            <a:r>
              <a:rPr sz="2400" spc="-5" dirty="0">
                <a:latin typeface="Arial"/>
                <a:cs typeface="Arial"/>
              </a:rPr>
              <a:t>and under what </a:t>
            </a:r>
            <a:r>
              <a:rPr sz="2400" dirty="0">
                <a:latin typeface="Arial"/>
                <a:cs typeface="Arial"/>
              </a:rPr>
              <a:t>conditions </a:t>
            </a:r>
            <a:r>
              <a:rPr sz="2400" spc="-5" dirty="0">
                <a:latin typeface="Arial"/>
                <a:cs typeface="Arial"/>
              </a:rPr>
              <a:t>it </a:t>
            </a:r>
            <a:r>
              <a:rPr sz="2400" dirty="0">
                <a:latin typeface="Arial"/>
                <a:cs typeface="Arial"/>
              </a:rPr>
              <a:t>will  </a:t>
            </a:r>
            <a:r>
              <a:rPr sz="2400" spc="-5" dirty="0">
                <a:latin typeface="Arial"/>
                <a:cs typeface="Arial"/>
              </a:rPr>
              <a:t>occur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0" dirty="0">
                <a:latin typeface="Arial"/>
                <a:cs typeface="Arial"/>
              </a:rPr>
              <a:t>Task </a:t>
            </a:r>
            <a:r>
              <a:rPr sz="2400" b="1" spc="-5" dirty="0">
                <a:latin typeface="Arial"/>
                <a:cs typeface="Arial"/>
              </a:rPr>
              <a:t>Analysis </a:t>
            </a:r>
            <a:r>
              <a:rPr sz="2400" dirty="0">
                <a:latin typeface="Arial"/>
                <a:cs typeface="Arial"/>
              </a:rPr>
              <a:t>explains </a:t>
            </a:r>
            <a:r>
              <a:rPr sz="2400" spc="-5" dirty="0">
                <a:latin typeface="Arial"/>
                <a:cs typeface="Arial"/>
              </a:rPr>
              <a:t>what must be done </a:t>
            </a:r>
            <a:r>
              <a:rPr sz="2400" dirty="0">
                <a:latin typeface="Arial"/>
                <a:cs typeface="Arial"/>
              </a:rPr>
              <a:t>to perform </a:t>
            </a:r>
            <a:r>
              <a:rPr sz="2400" spc="-5" dirty="0">
                <a:latin typeface="Arial"/>
                <a:cs typeface="Arial"/>
              </a:rPr>
              <a:t>a job </a:t>
            </a:r>
            <a:r>
              <a:rPr sz="2400" spc="-10" dirty="0">
                <a:latin typeface="Arial"/>
                <a:cs typeface="Arial"/>
              </a:rPr>
              <a:t>or  </a:t>
            </a:r>
            <a:r>
              <a:rPr sz="2400" spc="-5" dirty="0">
                <a:latin typeface="Arial"/>
                <a:cs typeface="Arial"/>
              </a:rPr>
              <a:t>complete a process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successfully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Person</a:t>
            </a:r>
            <a:r>
              <a:rPr sz="2400" b="1" spc="19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Analysis</a:t>
            </a:r>
            <a:r>
              <a:rPr sz="2400" b="1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reveals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who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needs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trained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1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what</a:t>
            </a:r>
            <a:r>
              <a:rPr sz="2400" spc="2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kind</a:t>
            </a:r>
            <a:endParaRPr sz="24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of training </a:t>
            </a:r>
            <a:r>
              <a:rPr sz="2400" dirty="0">
                <a:latin typeface="Arial"/>
                <a:cs typeface="Arial"/>
              </a:rPr>
              <a:t>they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need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8" y="54357"/>
            <a:ext cx="8912861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600" spc="-15" dirty="0" smtClean="0"/>
              <a:t>STRATEGIC </a:t>
            </a:r>
            <a:r>
              <a:rPr lang="en-US" sz="1600" spc="-10" dirty="0" smtClean="0"/>
              <a:t>ORGANIZATIONAL</a:t>
            </a:r>
            <a:r>
              <a:rPr lang="en-US" sz="1600" spc="90" dirty="0" smtClean="0"/>
              <a:t> </a:t>
            </a:r>
            <a:r>
              <a:rPr lang="en-US" sz="1600" spc="-20" dirty="0" smtClean="0"/>
              <a:t>ANALYSIS</a:t>
            </a:r>
            <a:endParaRPr lang="en-US" sz="1600" dirty="0"/>
          </a:p>
        </p:txBody>
      </p:sp>
      <p:sp>
        <p:nvSpPr>
          <p:cNvPr id="3" name="object 3"/>
          <p:cNvSpPr txBox="1"/>
          <p:nvPr/>
        </p:nvSpPr>
        <p:spPr>
          <a:xfrm>
            <a:off x="231140" y="558751"/>
            <a:ext cx="8834120" cy="2810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endParaRPr lang="en-US" sz="2200" spc="-5" dirty="0" smtClean="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smtClean="0">
                <a:latin typeface="Arial"/>
                <a:cs typeface="Arial"/>
              </a:rPr>
              <a:t>Assessment </a:t>
            </a:r>
            <a:r>
              <a:rPr sz="2200" spc="-5" dirty="0">
                <a:latin typeface="Arial"/>
                <a:cs typeface="Arial"/>
              </a:rPr>
              <a:t>of needs at the organizational level </a:t>
            </a:r>
            <a:r>
              <a:rPr sz="2200" spc="-10" dirty="0">
                <a:latin typeface="Arial"/>
                <a:cs typeface="Arial"/>
              </a:rPr>
              <a:t>is </a:t>
            </a:r>
            <a:r>
              <a:rPr sz="2200" dirty="0">
                <a:latin typeface="Arial"/>
                <a:cs typeface="Arial"/>
              </a:rPr>
              <a:t>usually </a:t>
            </a:r>
            <a:r>
              <a:rPr sz="2200" spc="-5" dirty="0">
                <a:latin typeface="Arial"/>
                <a:cs typeface="Arial"/>
              </a:rPr>
              <a:t>conducted  by </a:t>
            </a:r>
            <a:r>
              <a:rPr sz="2200" dirty="0">
                <a:latin typeface="Arial"/>
                <a:cs typeface="Arial"/>
              </a:rPr>
              <a:t>performing </a:t>
            </a:r>
            <a:r>
              <a:rPr sz="2200" spc="-5" dirty="0">
                <a:latin typeface="Arial"/>
                <a:cs typeface="Arial"/>
              </a:rPr>
              <a:t>an </a:t>
            </a:r>
            <a:r>
              <a:rPr sz="2200" dirty="0">
                <a:latin typeface="Arial"/>
                <a:cs typeface="Arial"/>
              </a:rPr>
              <a:t>organizational analysis. </a:t>
            </a:r>
            <a:r>
              <a:rPr sz="2200" spc="-5" dirty="0">
                <a:latin typeface="Arial"/>
                <a:cs typeface="Arial"/>
              </a:rPr>
              <a:t>It is a </a:t>
            </a:r>
            <a:r>
              <a:rPr sz="2200" dirty="0">
                <a:latin typeface="Arial"/>
                <a:cs typeface="Arial"/>
              </a:rPr>
              <a:t>process </a:t>
            </a:r>
            <a:r>
              <a:rPr sz="2200" spc="-5" dirty="0">
                <a:latin typeface="Arial"/>
                <a:cs typeface="Arial"/>
              </a:rPr>
              <a:t>used for  better understanding the characteristics of the organization and to  determine where training and </a:t>
            </a:r>
            <a:r>
              <a:rPr sz="2200" spc="-10" dirty="0">
                <a:latin typeface="Arial"/>
                <a:cs typeface="Arial"/>
              </a:rPr>
              <a:t>HRD efforts </a:t>
            </a:r>
            <a:r>
              <a:rPr sz="2200" spc="-5">
                <a:latin typeface="Arial"/>
                <a:cs typeface="Arial"/>
              </a:rPr>
              <a:t>are</a:t>
            </a:r>
            <a:r>
              <a:rPr sz="2200" spc="140">
                <a:latin typeface="Arial"/>
                <a:cs typeface="Arial"/>
              </a:rPr>
              <a:t> </a:t>
            </a:r>
            <a:r>
              <a:rPr sz="2200" spc="-5" smtClean="0">
                <a:latin typeface="Arial"/>
                <a:cs typeface="Arial"/>
              </a:rPr>
              <a:t>needed</a:t>
            </a:r>
            <a:endParaRPr sz="33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Components of Strategic / Organizational Need</a:t>
            </a:r>
            <a:r>
              <a:rPr sz="2200" b="1" spc="17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analysis</a:t>
            </a:r>
            <a:endParaRPr sz="2200">
              <a:latin typeface="Arial"/>
              <a:cs typeface="Arial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It requires a broad or “whole system” view of the organization &amp; </a:t>
            </a:r>
            <a:r>
              <a:rPr sz="2200" dirty="0">
                <a:latin typeface="Arial"/>
                <a:cs typeface="Arial"/>
              </a:rPr>
              <a:t>what  </a:t>
            </a:r>
            <a:r>
              <a:rPr sz="2200" spc="-5" dirty="0">
                <a:latin typeface="Arial"/>
                <a:cs typeface="Arial"/>
              </a:rPr>
              <a:t>it</a:t>
            </a:r>
            <a:r>
              <a:rPr sz="2200" spc="3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is</a:t>
            </a:r>
            <a:r>
              <a:rPr sz="2200" spc="3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trying</a:t>
            </a:r>
            <a:r>
              <a:rPr sz="2200" spc="3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spc="36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accomplish.</a:t>
            </a:r>
            <a:r>
              <a:rPr sz="2200" spc="3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It</a:t>
            </a:r>
            <a:r>
              <a:rPr sz="2200" spc="3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may</a:t>
            </a:r>
            <a:r>
              <a:rPr sz="2200" spc="3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include</a:t>
            </a:r>
            <a:r>
              <a:rPr sz="2200" spc="37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goals</a:t>
            </a:r>
            <a:r>
              <a:rPr sz="2200" spc="3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&amp;</a:t>
            </a:r>
            <a:r>
              <a:rPr sz="2200" spc="3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objective,</a:t>
            </a:r>
            <a:r>
              <a:rPr sz="2200" spc="36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reward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9567" y="3470276"/>
            <a:ext cx="5925820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135">
              <a:lnSpc>
                <a:spcPct val="100000"/>
              </a:lnSpc>
              <a:spcBef>
                <a:spcPts val="95"/>
              </a:spcBef>
              <a:tabLst>
                <a:tab pos="1428115" algn="l"/>
                <a:tab pos="2980055" algn="l"/>
                <a:tab pos="3708400" algn="l"/>
                <a:tab pos="4810760" algn="l"/>
              </a:tabLst>
            </a:pPr>
            <a:r>
              <a:rPr sz="2200" spc="-5" dirty="0">
                <a:latin typeface="Arial"/>
                <a:cs typeface="Arial"/>
              </a:rPr>
              <a:t>systems,	delegating	</a:t>
            </a:r>
            <a:r>
              <a:rPr sz="2200" dirty="0">
                <a:latin typeface="Arial"/>
                <a:cs typeface="Arial"/>
              </a:rPr>
              <a:t>and	</a:t>
            </a:r>
            <a:r>
              <a:rPr sz="2200" spc="-5" dirty="0">
                <a:latin typeface="Arial"/>
                <a:cs typeface="Arial"/>
              </a:rPr>
              <a:t>control	systems.</a:t>
            </a:r>
            <a:endParaRPr sz="2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461770" algn="l"/>
              </a:tabLst>
            </a:pPr>
            <a:r>
              <a:rPr sz="2200" spc="-5" dirty="0">
                <a:latin typeface="Arial"/>
                <a:cs typeface="Arial"/>
              </a:rPr>
              <a:t>Goldstein,	an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87241" y="3805505"/>
            <a:ext cx="3978275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943735" algn="l"/>
                <a:tab pos="3141980" algn="l"/>
              </a:tabLst>
            </a:pPr>
            <a:r>
              <a:rPr sz="2200" spc="-5" dirty="0">
                <a:latin typeface="Arial"/>
                <a:cs typeface="Arial"/>
              </a:rPr>
              <a:t>organi</a:t>
            </a:r>
            <a:r>
              <a:rPr sz="2200" dirty="0">
                <a:latin typeface="Arial"/>
                <a:cs typeface="Arial"/>
              </a:rPr>
              <a:t>z</a:t>
            </a:r>
            <a:r>
              <a:rPr sz="2200" spc="-5" dirty="0">
                <a:latin typeface="Arial"/>
                <a:cs typeface="Arial"/>
              </a:rPr>
              <a:t>ati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nal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ana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15" dirty="0">
                <a:latin typeface="Arial"/>
                <a:cs typeface="Arial"/>
              </a:rPr>
              <a:t>y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sh</a:t>
            </a:r>
            <a:r>
              <a:rPr sz="220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uld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5461" y="3470275"/>
            <a:ext cx="2470151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systems, planning  According to Irwin  identify: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900" y="4475760"/>
            <a:ext cx="3576320" cy="1626727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25"/>
              </a:spcBef>
              <a:buClr>
                <a:srgbClr val="FD8537"/>
              </a:buClr>
              <a:buSzPct val="79545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Organizational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Goals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Organizational Resources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Organizational Climate</a:t>
            </a: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Char char=""/>
              <a:tabLst>
                <a:tab pos="286385" algn="l"/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Environmental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Constraints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400"/>
            <a:ext cx="8989060" cy="576055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635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These </a:t>
            </a:r>
            <a:r>
              <a:rPr sz="2000" spc="-5" dirty="0">
                <a:latin typeface="Arial"/>
                <a:cs typeface="Arial"/>
              </a:rPr>
              <a:t>factors provides important information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planning </a:t>
            </a:r>
            <a:r>
              <a:rPr sz="2000" spc="-5" dirty="0">
                <a:latin typeface="Arial"/>
                <a:cs typeface="Arial"/>
              </a:rPr>
              <a:t>and </a:t>
            </a:r>
            <a:r>
              <a:rPr sz="2000" dirty="0">
                <a:latin typeface="Arial"/>
                <a:cs typeface="Arial"/>
              </a:rPr>
              <a:t>developing  </a:t>
            </a:r>
            <a:r>
              <a:rPr sz="2000" spc="5" dirty="0">
                <a:latin typeface="Arial"/>
                <a:cs typeface="Arial"/>
              </a:rPr>
              <a:t>HRD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-5" dirty="0">
                <a:latin typeface="Arial"/>
                <a:cs typeface="Arial"/>
              </a:rPr>
              <a:t>Organizational Goals </a:t>
            </a:r>
            <a:r>
              <a:rPr sz="2000" b="1" dirty="0">
                <a:latin typeface="Arial"/>
                <a:cs typeface="Arial"/>
              </a:rPr>
              <a:t>: </a:t>
            </a:r>
            <a:r>
              <a:rPr sz="2000" spc="-5" dirty="0">
                <a:latin typeface="Arial"/>
                <a:cs typeface="Arial"/>
              </a:rPr>
              <a:t>understanding the </a:t>
            </a:r>
            <a:r>
              <a:rPr sz="2000" spc="-90" dirty="0">
                <a:latin typeface="Arial"/>
                <a:cs typeface="Arial"/>
              </a:rPr>
              <a:t>organization‟s </a:t>
            </a:r>
            <a:r>
              <a:rPr sz="2000" dirty="0">
                <a:latin typeface="Arial"/>
                <a:cs typeface="Arial"/>
              </a:rPr>
              <a:t>goals </a:t>
            </a:r>
            <a:r>
              <a:rPr sz="2000" spc="-10" dirty="0">
                <a:latin typeface="Arial"/>
                <a:cs typeface="Arial"/>
              </a:rPr>
              <a:t>and </a:t>
            </a:r>
            <a:r>
              <a:rPr sz="2000" spc="-50" dirty="0">
                <a:latin typeface="Arial"/>
                <a:cs typeface="Arial"/>
              </a:rPr>
              <a:t>strategy  </a:t>
            </a:r>
            <a:r>
              <a:rPr sz="2000" dirty="0">
                <a:latin typeface="Arial"/>
                <a:cs typeface="Arial"/>
              </a:rPr>
              <a:t>provides a starting point </a:t>
            </a:r>
            <a:r>
              <a:rPr sz="2000" spc="-5" dirty="0">
                <a:latin typeface="Arial"/>
                <a:cs typeface="Arial"/>
              </a:rPr>
              <a:t>in identifying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effectiveness </a:t>
            </a:r>
            <a:r>
              <a:rPr sz="2000" dirty="0">
                <a:latin typeface="Arial"/>
                <a:cs typeface="Arial"/>
              </a:rPr>
              <a:t>of the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organizations.</a:t>
            </a:r>
            <a:endParaRPr sz="2000">
              <a:latin typeface="Arial"/>
              <a:cs typeface="Arial"/>
            </a:endParaRPr>
          </a:p>
          <a:p>
            <a:pPr marL="652780" marR="6350" lvl="1" indent="-274320" algn="just">
              <a:lnSpc>
                <a:spcPct val="100000"/>
              </a:lnSpc>
              <a:spcBef>
                <a:spcPts val="480"/>
              </a:spcBef>
              <a:buClr>
                <a:srgbClr val="FD8537"/>
              </a:buClr>
              <a:buSzPct val="80000"/>
              <a:buChar char=""/>
              <a:tabLst>
                <a:tab pos="652780" algn="l"/>
              </a:tabLst>
            </a:pPr>
            <a:r>
              <a:rPr sz="2000" dirty="0">
                <a:latin typeface="Arial"/>
                <a:cs typeface="Arial"/>
              </a:rPr>
              <a:t>Areas </a:t>
            </a:r>
            <a:r>
              <a:rPr sz="2000" spc="-5" dirty="0">
                <a:latin typeface="Arial"/>
                <a:cs typeface="Arial"/>
              </a:rPr>
              <a:t>where </a:t>
            </a:r>
            <a:r>
              <a:rPr sz="2000" dirty="0">
                <a:latin typeface="Arial"/>
                <a:cs typeface="Arial"/>
              </a:rPr>
              <a:t>organization </a:t>
            </a:r>
            <a:r>
              <a:rPr sz="2000" spc="-5" dirty="0">
                <a:latin typeface="Arial"/>
                <a:cs typeface="Arial"/>
              </a:rPr>
              <a:t>is meeting </a:t>
            </a:r>
            <a:r>
              <a:rPr sz="2000" dirty="0">
                <a:latin typeface="Arial"/>
                <a:cs typeface="Arial"/>
              </a:rPr>
              <a:t>its </a:t>
            </a:r>
            <a:r>
              <a:rPr sz="2000" spc="-5" dirty="0">
                <a:latin typeface="Arial"/>
                <a:cs typeface="Arial"/>
              </a:rPr>
              <a:t>goals </a:t>
            </a:r>
            <a:r>
              <a:rPr sz="2000" dirty="0">
                <a:latin typeface="Arial"/>
                <a:cs typeface="Arial"/>
              </a:rPr>
              <a:t>probably </a:t>
            </a:r>
            <a:r>
              <a:rPr sz="2000" spc="-235" dirty="0">
                <a:latin typeface="Arial"/>
                <a:cs typeface="Arial"/>
              </a:rPr>
              <a:t>don‟t </a:t>
            </a:r>
            <a:r>
              <a:rPr sz="2000" spc="-100" dirty="0">
                <a:latin typeface="Arial"/>
                <a:cs typeface="Arial"/>
              </a:rPr>
              <a:t>require  </a:t>
            </a:r>
            <a:r>
              <a:rPr sz="2000" dirty="0">
                <a:latin typeface="Arial"/>
                <a:cs typeface="Arial"/>
              </a:rPr>
              <a:t>training </a:t>
            </a:r>
            <a:r>
              <a:rPr sz="2000" spc="-10" dirty="0">
                <a:latin typeface="Arial"/>
                <a:cs typeface="Arial"/>
              </a:rPr>
              <a:t>efforts, </a:t>
            </a:r>
            <a:r>
              <a:rPr sz="2000" spc="-5" dirty="0">
                <a:latin typeface="Arial"/>
                <a:cs typeface="Arial"/>
              </a:rPr>
              <a:t>but should </a:t>
            </a:r>
            <a:r>
              <a:rPr sz="2000" dirty="0">
                <a:latin typeface="Arial"/>
                <a:cs typeface="Arial"/>
              </a:rPr>
              <a:t>be </a:t>
            </a:r>
            <a:r>
              <a:rPr sz="2000" spc="-5" dirty="0">
                <a:latin typeface="Arial"/>
                <a:cs typeface="Arial"/>
              </a:rPr>
              <a:t>monitored to ensure </a:t>
            </a:r>
            <a:r>
              <a:rPr sz="2000" dirty="0">
                <a:latin typeface="Arial"/>
                <a:cs typeface="Arial"/>
              </a:rPr>
              <a:t>opportunities </a:t>
            </a:r>
            <a:r>
              <a:rPr sz="2000" spc="-10" dirty="0">
                <a:latin typeface="Arial"/>
                <a:cs typeface="Arial"/>
              </a:rPr>
              <a:t>for  </a:t>
            </a:r>
            <a:r>
              <a:rPr sz="2000" dirty="0">
                <a:latin typeface="Arial"/>
                <a:cs typeface="Arial"/>
              </a:rPr>
              <a:t>improvement and potential problems are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identified.</a:t>
            </a:r>
            <a:endParaRPr sz="2000">
              <a:latin typeface="Arial"/>
              <a:cs typeface="Arial"/>
            </a:endParaRPr>
          </a:p>
          <a:p>
            <a:pPr marL="652780" marR="6985" lvl="1" indent="-274320" algn="just">
              <a:lnSpc>
                <a:spcPct val="100000"/>
              </a:lnSpc>
              <a:spcBef>
                <a:spcPts val="484"/>
              </a:spcBef>
              <a:buClr>
                <a:srgbClr val="FD8537"/>
              </a:buClr>
              <a:buSzPct val="80000"/>
              <a:buChar char=""/>
              <a:tabLst>
                <a:tab pos="652780" algn="l"/>
              </a:tabLst>
            </a:pPr>
            <a:r>
              <a:rPr sz="2000" dirty="0">
                <a:latin typeface="Arial"/>
                <a:cs typeface="Arial"/>
              </a:rPr>
              <a:t>Areas </a:t>
            </a:r>
            <a:r>
              <a:rPr sz="2000" spc="-5" dirty="0">
                <a:latin typeface="Arial"/>
                <a:cs typeface="Arial"/>
              </a:rPr>
              <a:t>where </a:t>
            </a:r>
            <a:r>
              <a:rPr sz="2000" dirty="0">
                <a:latin typeface="Arial"/>
                <a:cs typeface="Arial"/>
              </a:rPr>
              <a:t>goals </a:t>
            </a:r>
            <a:r>
              <a:rPr sz="2000" spc="-5" dirty="0">
                <a:latin typeface="Arial"/>
                <a:cs typeface="Arial"/>
              </a:rPr>
              <a:t>are not </a:t>
            </a:r>
            <a:r>
              <a:rPr sz="2000" dirty="0">
                <a:latin typeface="Arial"/>
                <a:cs typeface="Arial"/>
              </a:rPr>
              <a:t>being </a:t>
            </a:r>
            <a:r>
              <a:rPr sz="2000" spc="-5" dirty="0">
                <a:latin typeface="Arial"/>
                <a:cs typeface="Arial"/>
              </a:rPr>
              <a:t>met </a:t>
            </a:r>
            <a:r>
              <a:rPr sz="2000" dirty="0">
                <a:latin typeface="Arial"/>
                <a:cs typeface="Arial"/>
              </a:rPr>
              <a:t>should be </a:t>
            </a:r>
            <a:r>
              <a:rPr sz="2000" spc="-5" dirty="0">
                <a:latin typeface="Arial"/>
                <a:cs typeface="Arial"/>
              </a:rPr>
              <a:t>examined further </a:t>
            </a:r>
            <a:r>
              <a:rPr sz="2000" spc="-100" dirty="0">
                <a:latin typeface="Arial"/>
                <a:cs typeface="Arial"/>
              </a:rPr>
              <a:t>and  </a:t>
            </a:r>
            <a:r>
              <a:rPr sz="2000" dirty="0">
                <a:latin typeface="Arial"/>
                <a:cs typeface="Arial"/>
              </a:rPr>
              <a:t>targeted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spc="5" dirty="0">
                <a:latin typeface="Arial"/>
                <a:cs typeface="Arial"/>
              </a:rPr>
              <a:t>HRD </a:t>
            </a:r>
            <a:r>
              <a:rPr sz="2000" dirty="0">
                <a:latin typeface="Arial"/>
                <a:cs typeface="Arial"/>
              </a:rPr>
              <a:t>or other appropriate </a:t>
            </a:r>
            <a:r>
              <a:rPr sz="2000" spc="5" dirty="0">
                <a:latin typeface="Arial"/>
                <a:cs typeface="Arial"/>
              </a:rPr>
              <a:t>HR </a:t>
            </a:r>
            <a:r>
              <a:rPr sz="2000" dirty="0">
                <a:latin typeface="Arial"/>
                <a:cs typeface="Arial"/>
              </a:rPr>
              <a:t>or management</a:t>
            </a:r>
            <a:r>
              <a:rPr sz="2000" spc="-229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efforts.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Arial"/>
              <a:buChar char=""/>
            </a:pPr>
            <a:endParaRPr sz="30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-5" dirty="0">
                <a:latin typeface="Arial"/>
                <a:cs typeface="Arial"/>
              </a:rPr>
              <a:t>Organizational </a:t>
            </a:r>
            <a:r>
              <a:rPr sz="2000" b="1" dirty="0">
                <a:latin typeface="Arial"/>
                <a:cs typeface="Arial"/>
              </a:rPr>
              <a:t>Resources : </a:t>
            </a:r>
            <a:r>
              <a:rPr sz="2000" spc="-5" dirty="0">
                <a:latin typeface="Arial"/>
                <a:cs typeface="Arial"/>
              </a:rPr>
              <a:t>the amount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money </a:t>
            </a:r>
            <a:r>
              <a:rPr sz="2000" dirty="0">
                <a:latin typeface="Arial"/>
                <a:cs typeface="Arial"/>
              </a:rPr>
              <a:t>available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an </a:t>
            </a:r>
            <a:r>
              <a:rPr sz="2000" spc="-5" dirty="0">
                <a:latin typeface="Arial"/>
                <a:cs typeface="Arial"/>
              </a:rPr>
              <a:t>important  </a:t>
            </a:r>
            <a:r>
              <a:rPr sz="2000" dirty="0">
                <a:latin typeface="Arial"/>
                <a:cs typeface="Arial"/>
              </a:rPr>
              <a:t>determinant of </a:t>
            </a:r>
            <a:r>
              <a:rPr sz="2000" spc="5" dirty="0">
                <a:latin typeface="Arial"/>
                <a:cs typeface="Arial"/>
              </a:rPr>
              <a:t>HRD </a:t>
            </a:r>
            <a:r>
              <a:rPr sz="2000" spc="-10" dirty="0">
                <a:latin typeface="Arial"/>
                <a:cs typeface="Arial"/>
              </a:rPr>
              <a:t>efforts. </a:t>
            </a:r>
            <a:r>
              <a:rPr sz="2000" spc="-5" dirty="0">
                <a:latin typeface="Arial"/>
                <a:cs typeface="Arial"/>
              </a:rPr>
              <a:t>In addition, </a:t>
            </a:r>
            <a:r>
              <a:rPr sz="2000" dirty="0">
                <a:latin typeface="Arial"/>
                <a:cs typeface="Arial"/>
              </a:rPr>
              <a:t>knowledge or </a:t>
            </a:r>
            <a:r>
              <a:rPr sz="2000" spc="-5" dirty="0">
                <a:latin typeface="Arial"/>
                <a:cs typeface="Arial"/>
              </a:rPr>
              <a:t>resources such </a:t>
            </a:r>
            <a:r>
              <a:rPr sz="2000" dirty="0">
                <a:latin typeface="Arial"/>
                <a:cs typeface="Arial"/>
              </a:rPr>
              <a:t>as  facilities, materials </a:t>
            </a:r>
            <a:r>
              <a:rPr sz="2000" spc="-10" dirty="0">
                <a:latin typeface="Arial"/>
                <a:cs typeface="Arial"/>
              </a:rPr>
              <a:t>on </a:t>
            </a:r>
            <a:r>
              <a:rPr sz="2000" spc="-5" dirty="0">
                <a:latin typeface="Arial"/>
                <a:cs typeface="Arial"/>
              </a:rPr>
              <a:t>hand and </a:t>
            </a:r>
            <a:r>
              <a:rPr sz="2000" dirty="0">
                <a:latin typeface="Arial"/>
                <a:cs typeface="Arial"/>
              </a:rPr>
              <a:t>expertise </a:t>
            </a:r>
            <a:r>
              <a:rPr sz="2000" spc="-5" dirty="0">
                <a:latin typeface="Arial"/>
                <a:cs typeface="Arial"/>
              </a:rPr>
              <a:t>within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organization also  </a:t>
            </a:r>
            <a:r>
              <a:rPr sz="2000" dirty="0">
                <a:latin typeface="Arial"/>
                <a:cs typeface="Arial"/>
              </a:rPr>
              <a:t>influences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HRD.</a:t>
            </a:r>
            <a:endParaRPr sz="2000">
              <a:latin typeface="Arial"/>
              <a:cs typeface="Arial"/>
            </a:endParaRPr>
          </a:p>
          <a:p>
            <a:pPr marL="652780" marR="5715" lvl="1" indent="-274320" algn="just">
              <a:lnSpc>
                <a:spcPct val="100000"/>
              </a:lnSpc>
              <a:spcBef>
                <a:spcPts val="480"/>
              </a:spcBef>
              <a:buClr>
                <a:srgbClr val="FD8537"/>
              </a:buClr>
              <a:buSzPct val="80000"/>
              <a:buFont typeface="Arial"/>
              <a:buChar char=""/>
              <a:tabLst>
                <a:tab pos="652780" algn="l"/>
              </a:tabLst>
            </a:pPr>
            <a:r>
              <a:rPr sz="2000" b="1" dirty="0">
                <a:latin typeface="Arial"/>
                <a:cs typeface="Arial"/>
              </a:rPr>
              <a:t>Eg. </a:t>
            </a:r>
            <a:r>
              <a:rPr sz="2000" b="1" spc="-5" dirty="0">
                <a:latin typeface="Arial"/>
                <a:cs typeface="Arial"/>
              </a:rPr>
              <a:t>If </a:t>
            </a:r>
            <a:r>
              <a:rPr sz="2000" b="1" dirty="0">
                <a:latin typeface="Arial"/>
                <a:cs typeface="Arial"/>
              </a:rPr>
              <a:t>there are </a:t>
            </a:r>
            <a:r>
              <a:rPr sz="2000" b="1" spc="-5" dirty="0">
                <a:latin typeface="Arial"/>
                <a:cs typeface="Arial"/>
              </a:rPr>
              <a:t>no classrooms </a:t>
            </a:r>
            <a:r>
              <a:rPr sz="2000" b="1" spc="-10" dirty="0">
                <a:latin typeface="Arial"/>
                <a:cs typeface="Arial"/>
              </a:rPr>
              <a:t>or </a:t>
            </a:r>
            <a:r>
              <a:rPr sz="2000" b="1" dirty="0">
                <a:latin typeface="Arial"/>
                <a:cs typeface="Arial"/>
              </a:rPr>
              <a:t>conference </a:t>
            </a:r>
            <a:r>
              <a:rPr sz="2000" b="1" spc="-5" dirty="0">
                <a:latin typeface="Arial"/>
                <a:cs typeface="Arial"/>
              </a:rPr>
              <a:t>room facilities </a:t>
            </a:r>
            <a:r>
              <a:rPr sz="2000" b="1" spc="-50" dirty="0">
                <a:latin typeface="Arial"/>
                <a:cs typeface="Arial"/>
              </a:rPr>
              <a:t>within  </a:t>
            </a:r>
            <a:r>
              <a:rPr sz="2000" b="1" dirty="0">
                <a:latin typeface="Arial"/>
                <a:cs typeface="Arial"/>
              </a:rPr>
              <a:t>the organization, the scheduling </a:t>
            </a:r>
            <a:r>
              <a:rPr sz="2000" b="1" spc="-5" dirty="0">
                <a:latin typeface="Arial"/>
                <a:cs typeface="Arial"/>
              </a:rPr>
              <a:t>of </a:t>
            </a:r>
            <a:r>
              <a:rPr sz="2000" b="1" dirty="0">
                <a:latin typeface="Arial"/>
                <a:cs typeface="Arial"/>
              </a:rPr>
              <a:t>the program becomes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difficult.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1" y="2"/>
            <a:ext cx="8619491" cy="3241913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78571"/>
              <a:buChar char=""/>
              <a:tabLst>
                <a:tab pos="286385" algn="l"/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Monitoring</a:t>
            </a:r>
            <a:endParaRPr sz="21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286385" algn="l"/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Maintaining</a:t>
            </a:r>
            <a:endParaRPr sz="21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286385" algn="l"/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Managing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Relationships</a:t>
            </a:r>
            <a:endParaRPr sz="21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286385" algn="l"/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Managing</a:t>
            </a:r>
            <a:r>
              <a:rPr sz="2100" spc="-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Change</a:t>
            </a:r>
            <a:endParaRPr sz="21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286385" algn="l"/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Evaluation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1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9166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HRM is a broad concept. PM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HRD are a </a:t>
            </a:r>
            <a:r>
              <a:rPr sz="2400" dirty="0">
                <a:latin typeface="Arial"/>
                <a:cs typeface="Arial"/>
              </a:rPr>
              <a:t>part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HRM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FD8537"/>
              </a:buClr>
              <a:buSzPct val="79166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HRS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(Human</a:t>
            </a:r>
            <a:r>
              <a:rPr sz="2400" spc="204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resource</a:t>
            </a:r>
            <a:r>
              <a:rPr sz="2400" spc="2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system)</a:t>
            </a:r>
            <a:r>
              <a:rPr sz="2400" spc="1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assumes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that</a:t>
            </a:r>
            <a:r>
              <a:rPr sz="2400" spc="2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human</a:t>
            </a:r>
            <a:r>
              <a:rPr sz="2400" spc="2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beings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89831" y="3583052"/>
            <a:ext cx="35744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62610" algn="l"/>
                <a:tab pos="1283335" algn="l"/>
                <a:tab pos="3312160" algn="l"/>
              </a:tabLst>
            </a:pPr>
            <a:r>
              <a:rPr sz="2400" dirty="0">
                <a:latin typeface="Arial"/>
                <a:cs typeface="Arial"/>
              </a:rPr>
              <a:t>to	</a:t>
            </a:r>
            <a:r>
              <a:rPr sz="2400" spc="-5" dirty="0">
                <a:latin typeface="Arial"/>
                <a:cs typeface="Arial"/>
              </a:rPr>
              <a:t>the	ach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ve</a:t>
            </a:r>
            <a:r>
              <a:rPr sz="2400" spc="-5" dirty="0">
                <a:latin typeface="Arial"/>
                <a:cs typeface="Arial"/>
              </a:rPr>
              <a:t>ment	</a:t>
            </a:r>
            <a:r>
              <a:rPr sz="2400" spc="-35" dirty="0">
                <a:latin typeface="Arial"/>
                <a:cs typeface="Arial"/>
              </a:rPr>
              <a:t>o</a:t>
            </a:r>
            <a:r>
              <a:rPr sz="2400" spc="-15" dirty="0"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1" y="3070987"/>
            <a:ext cx="4773931" cy="1271502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latin typeface="Arial"/>
                <a:cs typeface="Arial"/>
              </a:rPr>
              <a:t>are a great </a:t>
            </a:r>
            <a:r>
              <a:rPr sz="2400" dirty="0">
                <a:latin typeface="Arial"/>
                <a:cs typeface="Arial"/>
              </a:rPr>
              <a:t>asset to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organization</a:t>
            </a:r>
            <a:endParaRPr sz="24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575"/>
              </a:spcBef>
              <a:buClr>
                <a:srgbClr val="FD8537"/>
              </a:buClr>
              <a:buSzPct val="79166"/>
              <a:buFont typeface="Wingdings"/>
              <a:buChar char=""/>
              <a:tabLst>
                <a:tab pos="287020" algn="l"/>
                <a:tab pos="1091565" algn="l"/>
                <a:tab pos="2727325" algn="l"/>
                <a:tab pos="3193415" algn="l"/>
                <a:tab pos="4185920" algn="l"/>
              </a:tabLst>
            </a:pPr>
            <a:r>
              <a:rPr sz="2400" spc="-5" dirty="0">
                <a:latin typeface="Arial"/>
                <a:cs typeface="Arial"/>
              </a:rPr>
              <a:t>Th</a:t>
            </a:r>
            <a:r>
              <a:rPr sz="2400" dirty="0">
                <a:latin typeface="Arial"/>
                <a:cs typeface="Arial"/>
              </a:rPr>
              <a:t>y	</a:t>
            </a:r>
            <a:r>
              <a:rPr sz="2400" spc="-5" dirty="0">
                <a:latin typeface="Arial"/>
                <a:cs typeface="Arial"/>
              </a:rPr>
              <a:t>contribute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great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deal  </a:t>
            </a:r>
            <a:r>
              <a:rPr sz="2400" spc="-5" dirty="0">
                <a:latin typeface="Arial"/>
                <a:cs typeface="Arial"/>
              </a:rPr>
              <a:t>organizational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goals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387979"/>
            <a:ext cx="8620760" cy="15670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9166"/>
              <a:buFont typeface="Wingdings"/>
              <a:buChar char=""/>
              <a:tabLst>
                <a:tab pos="287020" algn="l"/>
                <a:tab pos="1372235" algn="l"/>
                <a:tab pos="1948180" algn="l"/>
                <a:tab pos="3033395" algn="l"/>
                <a:tab pos="3490595" algn="l"/>
                <a:tab pos="4507230" algn="l"/>
                <a:tab pos="5182870" algn="l"/>
                <a:tab pos="6540500" algn="l"/>
                <a:tab pos="7828915" algn="l"/>
                <a:tab pos="8183880" algn="l"/>
              </a:tabLst>
            </a:pPr>
            <a:r>
              <a:rPr sz="2400" spc="-5" dirty="0">
                <a:latin typeface="Arial"/>
                <a:cs typeface="Arial"/>
              </a:rPr>
              <a:t>P</a:t>
            </a:r>
            <a:r>
              <a:rPr sz="2400" spc="-1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-5" dirty="0">
                <a:latin typeface="Arial"/>
                <a:cs typeface="Arial"/>
              </a:rPr>
              <a:t>ple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dirty="0">
                <a:latin typeface="Arial"/>
                <a:cs typeface="Arial"/>
              </a:rPr>
              <a:t>	t</a:t>
            </a:r>
            <a:r>
              <a:rPr sz="2400" spc="5" dirty="0">
                <a:latin typeface="Arial"/>
                <a:cs typeface="Arial"/>
              </a:rPr>
              <a:t>r</a:t>
            </a:r>
            <a:r>
              <a:rPr sz="2400" spc="-5" dirty="0">
                <a:latin typeface="Arial"/>
                <a:cs typeface="Arial"/>
              </a:rPr>
              <a:t>eated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assets	</a:t>
            </a:r>
            <a:r>
              <a:rPr sz="2400" spc="-5" dirty="0">
                <a:latin typeface="Arial"/>
                <a:cs typeface="Arial"/>
              </a:rPr>
              <a:t>w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th	</a:t>
            </a:r>
            <a:r>
              <a:rPr sz="2400" spc="-5" dirty="0">
                <a:latin typeface="Arial"/>
                <a:cs typeface="Arial"/>
              </a:rPr>
              <a:t>unli</a:t>
            </a:r>
            <a:r>
              <a:rPr sz="2400" spc="5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ited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potential</a:t>
            </a:r>
            <a:r>
              <a:rPr sz="2400" dirty="0">
                <a:latin typeface="Arial"/>
                <a:cs typeface="Arial"/>
              </a:rPr>
              <a:t>	i</a:t>
            </a:r>
            <a:r>
              <a:rPr sz="2400" spc="-5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	t</a:t>
            </a:r>
            <a:r>
              <a:rPr sz="2400" spc="-5" dirty="0">
                <a:latin typeface="Arial"/>
                <a:cs typeface="Arial"/>
              </a:rPr>
              <a:t>he  core of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concept of the</a:t>
            </a:r>
            <a:r>
              <a:rPr sz="2400" spc="-10" dirty="0">
                <a:latin typeface="Arial"/>
                <a:cs typeface="Arial"/>
              </a:rPr>
              <a:t> HRS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FD8537"/>
              </a:buClr>
              <a:buSzPct val="79166"/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Investing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Humans is </a:t>
            </a:r>
            <a:r>
              <a:rPr sz="2400" spc="-20" dirty="0">
                <a:latin typeface="Arial"/>
                <a:cs typeface="Arial"/>
              </a:rPr>
              <a:t>necessary. </a:t>
            </a:r>
            <a:r>
              <a:rPr sz="2400" spc="-5" dirty="0">
                <a:latin typeface="Arial"/>
                <a:cs typeface="Arial"/>
              </a:rPr>
              <a:t>Investment</a:t>
            </a:r>
            <a:r>
              <a:rPr sz="2400" spc="5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increasing</a:t>
            </a:r>
            <a:endParaRPr sz="24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the resource is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important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406402"/>
            <a:ext cx="8987791" cy="5922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-5" dirty="0">
                <a:latin typeface="Arial"/>
                <a:cs typeface="Arial"/>
              </a:rPr>
              <a:t>Organizational Climate </a:t>
            </a:r>
            <a:r>
              <a:rPr sz="2000" b="1" dirty="0">
                <a:latin typeface="Arial"/>
                <a:cs typeface="Arial"/>
              </a:rPr>
              <a:t>: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climate within the </a:t>
            </a:r>
            <a:r>
              <a:rPr sz="2000" spc="-5" dirty="0">
                <a:latin typeface="Arial"/>
                <a:cs typeface="Arial"/>
              </a:rPr>
              <a:t>organization is </a:t>
            </a:r>
            <a:r>
              <a:rPr sz="2000" spc="-10" dirty="0">
                <a:latin typeface="Arial"/>
                <a:cs typeface="Arial"/>
              </a:rPr>
              <a:t>an </a:t>
            </a:r>
            <a:r>
              <a:rPr sz="2000" spc="-190" dirty="0">
                <a:latin typeface="Arial"/>
                <a:cs typeface="Arial"/>
              </a:rPr>
              <a:t>importnta  </a:t>
            </a:r>
            <a:r>
              <a:rPr sz="2000" spc="-5" dirty="0">
                <a:latin typeface="Arial"/>
                <a:cs typeface="Arial"/>
              </a:rPr>
              <a:t>factor in </a:t>
            </a:r>
            <a:r>
              <a:rPr sz="2000" spc="5" dirty="0">
                <a:latin typeface="Arial"/>
                <a:cs typeface="Arial"/>
              </a:rPr>
              <a:t>HRD </a:t>
            </a:r>
            <a:r>
              <a:rPr sz="2000" dirty="0">
                <a:latin typeface="Arial"/>
                <a:cs typeface="Arial"/>
              </a:rPr>
              <a:t>success. </a:t>
            </a:r>
            <a:r>
              <a:rPr sz="2000" spc="-10" dirty="0">
                <a:latin typeface="Arial"/>
                <a:cs typeface="Arial"/>
              </a:rPr>
              <a:t>If </a:t>
            </a:r>
            <a:r>
              <a:rPr sz="2000" spc="-5" dirty="0">
                <a:latin typeface="Arial"/>
                <a:cs typeface="Arial"/>
              </a:rPr>
              <a:t>the climate is </a:t>
            </a:r>
            <a:r>
              <a:rPr sz="2000" dirty="0">
                <a:latin typeface="Arial"/>
                <a:cs typeface="Arial"/>
              </a:rPr>
              <a:t>not </a:t>
            </a:r>
            <a:r>
              <a:rPr sz="2000" spc="-5" dirty="0">
                <a:latin typeface="Arial"/>
                <a:cs typeface="Arial"/>
              </a:rPr>
              <a:t>conducive to </a:t>
            </a:r>
            <a:r>
              <a:rPr sz="2000" dirty="0">
                <a:latin typeface="Arial"/>
                <a:cs typeface="Arial"/>
              </a:rPr>
              <a:t>HRD, designing </a:t>
            </a:r>
            <a:r>
              <a:rPr sz="2000" spc="-5" dirty="0">
                <a:latin typeface="Arial"/>
                <a:cs typeface="Arial"/>
              </a:rPr>
              <a:t>and  </a:t>
            </a:r>
            <a:r>
              <a:rPr sz="2000" dirty="0">
                <a:latin typeface="Arial"/>
                <a:cs typeface="Arial"/>
              </a:rPr>
              <a:t>implementing a program will be </a:t>
            </a:r>
            <a:r>
              <a:rPr sz="2000" spc="-5" dirty="0">
                <a:latin typeface="Arial"/>
                <a:cs typeface="Arial"/>
              </a:rPr>
              <a:t>difficult. </a:t>
            </a:r>
            <a:r>
              <a:rPr sz="2000" dirty="0">
                <a:latin typeface="Arial"/>
                <a:cs typeface="Arial"/>
              </a:rPr>
              <a:t>Eg. </a:t>
            </a:r>
            <a:r>
              <a:rPr sz="2000" spc="-5" dirty="0">
                <a:latin typeface="Arial"/>
                <a:cs typeface="Arial"/>
              </a:rPr>
              <a:t>If </a:t>
            </a:r>
            <a:r>
              <a:rPr sz="2000" dirty="0">
                <a:latin typeface="Arial"/>
                <a:cs typeface="Arial"/>
              </a:rPr>
              <a:t>no </a:t>
            </a:r>
            <a:r>
              <a:rPr sz="2000" spc="-5" dirty="0">
                <a:latin typeface="Arial"/>
                <a:cs typeface="Arial"/>
              </a:rPr>
              <a:t>trusting then participation  </a:t>
            </a:r>
            <a:r>
              <a:rPr sz="2000" dirty="0">
                <a:latin typeface="Arial"/>
                <a:cs typeface="Arial"/>
              </a:rPr>
              <a:t>will be less between managers and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635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  <a:tab pos="1376680" algn="l"/>
                <a:tab pos="1632585" algn="l"/>
                <a:tab pos="2680970" algn="l"/>
                <a:tab pos="3458845" algn="l"/>
                <a:tab pos="4548505" algn="l"/>
                <a:tab pos="5368290" algn="l"/>
                <a:tab pos="5922010" algn="l"/>
                <a:tab pos="6799580" algn="l"/>
                <a:tab pos="8479155" algn="l"/>
              </a:tabLst>
            </a:pPr>
            <a:r>
              <a:rPr sz="2000" dirty="0">
                <a:latin typeface="Arial"/>
                <a:cs typeface="Arial"/>
              </a:rPr>
              <a:t>Si</a:t>
            </a:r>
            <a:r>
              <a:rPr sz="2000" spc="-10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ilarly	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f	probl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m	exis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s	bet</a:t>
            </a:r>
            <a:r>
              <a:rPr sz="2000" spc="-10" dirty="0">
                <a:latin typeface="Arial"/>
                <a:cs typeface="Arial"/>
              </a:rPr>
              <a:t>w</a:t>
            </a:r>
            <a:r>
              <a:rPr sz="2000" dirty="0">
                <a:latin typeface="Arial"/>
                <a:cs typeface="Arial"/>
              </a:rPr>
              <a:t>een	s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nior	and	mi</a:t>
            </a:r>
            <a:r>
              <a:rPr sz="2000" spc="-15" dirty="0">
                <a:latin typeface="Arial"/>
                <a:cs typeface="Arial"/>
              </a:rPr>
              <a:t>d</a:t>
            </a:r>
            <a:r>
              <a:rPr sz="2000" dirty="0">
                <a:latin typeface="Arial"/>
                <a:cs typeface="Arial"/>
              </a:rPr>
              <a:t>dle	m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na</a:t>
            </a:r>
            <a:r>
              <a:rPr sz="2000" spc="-10" dirty="0">
                <a:latin typeface="Arial"/>
                <a:cs typeface="Arial"/>
              </a:rPr>
              <a:t>ge</a:t>
            </a:r>
            <a:r>
              <a:rPr sz="2000" dirty="0">
                <a:latin typeface="Arial"/>
                <a:cs typeface="Arial"/>
              </a:rPr>
              <a:t>ment,	t</a:t>
            </a:r>
            <a:r>
              <a:rPr sz="2000" spc="-20" dirty="0">
                <a:latin typeface="Arial"/>
                <a:cs typeface="Arial"/>
              </a:rPr>
              <a:t>h</a:t>
            </a:r>
            <a:r>
              <a:rPr sz="2000" dirty="0">
                <a:latin typeface="Arial"/>
                <a:cs typeface="Arial"/>
              </a:rPr>
              <a:t>en  middle management can resist or not</a:t>
            </a:r>
            <a:r>
              <a:rPr sz="2000" spc="-1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cooperate.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-5" dirty="0">
                <a:latin typeface="Arial"/>
                <a:cs typeface="Arial"/>
              </a:rPr>
              <a:t>Environmental Constraints </a:t>
            </a:r>
            <a:r>
              <a:rPr sz="2000" b="1" dirty="0">
                <a:latin typeface="Arial"/>
                <a:cs typeface="Arial"/>
              </a:rPr>
              <a:t>: </a:t>
            </a:r>
            <a:r>
              <a:rPr sz="2000" spc="-5" dirty="0">
                <a:latin typeface="Arial"/>
                <a:cs typeface="Arial"/>
              </a:rPr>
              <a:t>it </a:t>
            </a:r>
            <a:r>
              <a:rPr sz="2000" dirty="0">
                <a:latin typeface="Arial"/>
                <a:cs typeface="Arial"/>
              </a:rPr>
              <a:t>includes legal, social, political and economic  issues </a:t>
            </a:r>
            <a:r>
              <a:rPr sz="2000" spc="-5" dirty="0">
                <a:latin typeface="Arial"/>
                <a:cs typeface="Arial"/>
              </a:rPr>
              <a:t>faced </a:t>
            </a:r>
            <a:r>
              <a:rPr sz="2000" dirty="0">
                <a:latin typeface="Arial"/>
                <a:cs typeface="Arial"/>
              </a:rPr>
              <a:t>by the organization. </a:t>
            </a:r>
            <a:r>
              <a:rPr sz="2000" spc="-5" dirty="0">
                <a:latin typeface="Arial"/>
                <a:cs typeface="Arial"/>
              </a:rPr>
              <a:t>Demand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certain </a:t>
            </a:r>
            <a:r>
              <a:rPr sz="2000" spc="-5" dirty="0">
                <a:latin typeface="Arial"/>
                <a:cs typeface="Arial"/>
              </a:rPr>
              <a:t>types </a:t>
            </a:r>
            <a:r>
              <a:rPr sz="2000" dirty="0">
                <a:latin typeface="Arial"/>
                <a:cs typeface="Arial"/>
              </a:rPr>
              <a:t>of HRD </a:t>
            </a:r>
            <a:r>
              <a:rPr sz="2000" spc="-5" dirty="0">
                <a:latin typeface="Arial"/>
                <a:cs typeface="Arial"/>
              </a:rPr>
              <a:t>programs  </a:t>
            </a:r>
            <a:r>
              <a:rPr sz="2000" dirty="0">
                <a:latin typeface="Arial"/>
                <a:cs typeface="Arial"/>
              </a:rPr>
              <a:t>can be </a:t>
            </a:r>
            <a:r>
              <a:rPr sz="2000" spc="-5" dirty="0">
                <a:latin typeface="Arial"/>
                <a:cs typeface="Arial"/>
              </a:rPr>
              <a:t>affected </a:t>
            </a:r>
            <a:r>
              <a:rPr sz="2000" dirty="0">
                <a:latin typeface="Arial"/>
                <a:cs typeface="Arial"/>
              </a:rPr>
              <a:t>by these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constraints.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spc="-5" dirty="0">
                <a:latin typeface="Arial"/>
                <a:cs typeface="Arial"/>
              </a:rPr>
              <a:t>Eg. </a:t>
            </a:r>
            <a:r>
              <a:rPr sz="2000" spc="-5" dirty="0">
                <a:latin typeface="Arial"/>
                <a:cs typeface="Arial"/>
              </a:rPr>
              <a:t>In </a:t>
            </a:r>
            <a:r>
              <a:rPr sz="2000" dirty="0">
                <a:latin typeface="Arial"/>
                <a:cs typeface="Arial"/>
              </a:rPr>
              <a:t>1998, the </a:t>
            </a:r>
            <a:r>
              <a:rPr sz="2000" spc="-5" dirty="0">
                <a:latin typeface="Arial"/>
                <a:cs typeface="Arial"/>
              </a:rPr>
              <a:t>Supreme Court </a:t>
            </a:r>
            <a:r>
              <a:rPr sz="2000" dirty="0">
                <a:latin typeface="Arial"/>
                <a:cs typeface="Arial"/>
              </a:rPr>
              <a:t>decided two </a:t>
            </a:r>
            <a:r>
              <a:rPr sz="2000" spc="-5" dirty="0">
                <a:latin typeface="Arial"/>
                <a:cs typeface="Arial"/>
              </a:rPr>
              <a:t>significant </a:t>
            </a:r>
            <a:r>
              <a:rPr sz="2000" dirty="0">
                <a:latin typeface="Arial"/>
                <a:cs typeface="Arial"/>
              </a:rPr>
              <a:t>cases concerning  sexual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harassment.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Knowledge </a:t>
            </a:r>
            <a:r>
              <a:rPr sz="2000" spc="-10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legal issues can ensure </a:t>
            </a:r>
            <a:r>
              <a:rPr sz="2000" spc="-5" dirty="0">
                <a:latin typeface="Arial"/>
                <a:cs typeface="Arial"/>
              </a:rPr>
              <a:t>that the </a:t>
            </a:r>
            <a:r>
              <a:rPr sz="2000" spc="5" dirty="0">
                <a:latin typeface="Arial"/>
                <a:cs typeface="Arial"/>
              </a:rPr>
              <a:t>HRD </a:t>
            </a:r>
            <a:r>
              <a:rPr sz="2000" spc="-10" dirty="0">
                <a:latin typeface="Arial"/>
                <a:cs typeface="Arial"/>
              </a:rPr>
              <a:t>effort </a:t>
            </a:r>
            <a:r>
              <a:rPr sz="2000" spc="-5" dirty="0">
                <a:latin typeface="Arial"/>
                <a:cs typeface="Arial"/>
              </a:rPr>
              <a:t>is in </a:t>
            </a:r>
            <a:r>
              <a:rPr sz="2000" dirty="0">
                <a:latin typeface="Arial"/>
                <a:cs typeface="Arial"/>
              </a:rPr>
              <a:t>compliance  and will not itself be a source of</a:t>
            </a:r>
            <a:r>
              <a:rPr sz="2000" spc="-1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problems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848615"/>
            <a:ext cx="8986520" cy="525977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Advantages of Conducting A Strategic / Organizational</a:t>
            </a:r>
            <a:r>
              <a:rPr sz="2200" b="1" spc="-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Analysis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It reveals where HRD is needed and </a:t>
            </a: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organizational and  environmental conditions that may </a:t>
            </a:r>
            <a:r>
              <a:rPr sz="2200" spc="-10" dirty="0">
                <a:latin typeface="Arial"/>
                <a:cs typeface="Arial"/>
              </a:rPr>
              <a:t>affect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spc="-10" dirty="0">
                <a:latin typeface="Arial"/>
                <a:cs typeface="Arial"/>
              </a:rPr>
              <a:t>HRD</a:t>
            </a:r>
            <a:r>
              <a:rPr sz="2200" spc="10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efforts.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Knowledge of these issues ensures that all HRD </a:t>
            </a:r>
            <a:r>
              <a:rPr sz="2200" dirty="0">
                <a:latin typeface="Arial"/>
                <a:cs typeface="Arial"/>
              </a:rPr>
              <a:t>programs </a:t>
            </a:r>
            <a:r>
              <a:rPr sz="2200" spc="-5" dirty="0">
                <a:latin typeface="Arial"/>
                <a:cs typeface="Arial"/>
              </a:rPr>
              <a:t>are tied </a:t>
            </a:r>
            <a:r>
              <a:rPr sz="2200" spc="15" dirty="0">
                <a:latin typeface="Arial"/>
                <a:cs typeface="Arial"/>
              </a:rPr>
              <a:t>to 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spc="-105" dirty="0">
                <a:latin typeface="Arial"/>
                <a:cs typeface="Arial"/>
              </a:rPr>
              <a:t>organization‟s </a:t>
            </a:r>
            <a:r>
              <a:rPr sz="2200" spc="-5" dirty="0">
                <a:latin typeface="Arial"/>
                <a:cs typeface="Arial"/>
              </a:rPr>
              <a:t>strategy and mission, which is crucial to </a:t>
            </a:r>
            <a:r>
              <a:rPr sz="2200" spc="-95" dirty="0">
                <a:latin typeface="Arial"/>
                <a:cs typeface="Arial"/>
              </a:rPr>
              <a:t>its  </a:t>
            </a:r>
            <a:r>
              <a:rPr sz="2200" dirty="0">
                <a:latin typeface="Arial"/>
                <a:cs typeface="Arial"/>
              </a:rPr>
              <a:t>success. </a:t>
            </a:r>
            <a:r>
              <a:rPr sz="2200" spc="-5" dirty="0">
                <a:latin typeface="Arial"/>
                <a:cs typeface="Arial"/>
              </a:rPr>
              <a:t>Communicating the link between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spc="-5" dirty="0">
                <a:latin typeface="Arial"/>
                <a:cs typeface="Arial"/>
              </a:rPr>
              <a:t>activities and the  </a:t>
            </a:r>
            <a:r>
              <a:rPr sz="2200" spc="-105" dirty="0">
                <a:latin typeface="Arial"/>
                <a:cs typeface="Arial"/>
              </a:rPr>
              <a:t>organization‟s </a:t>
            </a:r>
            <a:r>
              <a:rPr sz="2200" spc="-5" dirty="0">
                <a:latin typeface="Arial"/>
                <a:cs typeface="Arial"/>
              </a:rPr>
              <a:t>strategic plan to operating </a:t>
            </a:r>
            <a:r>
              <a:rPr sz="2200" dirty="0">
                <a:latin typeface="Arial"/>
                <a:cs typeface="Arial"/>
              </a:rPr>
              <a:t>managers </a:t>
            </a:r>
            <a:r>
              <a:rPr sz="2200" spc="-5" dirty="0">
                <a:latin typeface="Arial"/>
                <a:cs typeface="Arial"/>
              </a:rPr>
              <a:t>and </a:t>
            </a:r>
            <a:r>
              <a:rPr sz="2200" spc="-35" dirty="0">
                <a:latin typeface="Arial"/>
                <a:cs typeface="Arial"/>
              </a:rPr>
              <a:t>employees  </a:t>
            </a:r>
            <a:r>
              <a:rPr sz="2200" spc="-5" dirty="0">
                <a:latin typeface="Arial"/>
                <a:cs typeface="Arial"/>
              </a:rPr>
              <a:t>make the importance of </a:t>
            </a:r>
            <a:r>
              <a:rPr sz="2200" spc="-10" dirty="0">
                <a:latin typeface="Arial"/>
                <a:cs typeface="Arial"/>
              </a:rPr>
              <a:t>HRD</a:t>
            </a:r>
            <a:r>
              <a:rPr sz="2200" spc="70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clear.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 strategic plan can be a </a:t>
            </a:r>
            <a:r>
              <a:rPr sz="2200" dirty="0">
                <a:latin typeface="Arial"/>
                <a:cs typeface="Arial"/>
              </a:rPr>
              <a:t>valuable </a:t>
            </a:r>
            <a:r>
              <a:rPr sz="2200" spc="-5" dirty="0">
                <a:latin typeface="Arial"/>
                <a:cs typeface="Arial"/>
              </a:rPr>
              <a:t>source of information for  organizational analysis, whereas </a:t>
            </a:r>
            <a:r>
              <a:rPr sz="2200" dirty="0">
                <a:latin typeface="Arial"/>
                <a:cs typeface="Arial"/>
              </a:rPr>
              <a:t>HRD </a:t>
            </a:r>
            <a:r>
              <a:rPr sz="2200" spc="-10" dirty="0">
                <a:latin typeface="Arial"/>
                <a:cs typeface="Arial"/>
              </a:rPr>
              <a:t>efforts </a:t>
            </a:r>
            <a:r>
              <a:rPr sz="2200" spc="-5" dirty="0">
                <a:latin typeface="Arial"/>
                <a:cs typeface="Arial"/>
              </a:rPr>
              <a:t>can become a major  component of carrying out the strategic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plan.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1" y="25402"/>
            <a:ext cx="8682991" cy="6136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dirty="0">
                <a:latin typeface="Arial"/>
                <a:cs typeface="Arial"/>
              </a:rPr>
              <a:t>Methods of </a:t>
            </a:r>
            <a:r>
              <a:rPr sz="2400" b="1" spc="-5" dirty="0">
                <a:latin typeface="Arial"/>
                <a:cs typeface="Arial"/>
              </a:rPr>
              <a:t>Strategic </a:t>
            </a:r>
            <a:r>
              <a:rPr sz="2400" b="1" dirty="0">
                <a:latin typeface="Arial"/>
                <a:cs typeface="Arial"/>
              </a:rPr>
              <a:t>/ </a:t>
            </a:r>
            <a:r>
              <a:rPr sz="2400" b="1" spc="-5" dirty="0">
                <a:latin typeface="Arial"/>
                <a:cs typeface="Arial"/>
              </a:rPr>
              <a:t>Organizational Analysis</a:t>
            </a:r>
            <a:r>
              <a:rPr sz="2400" b="1" spc="-13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5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This method </a:t>
            </a:r>
            <a:r>
              <a:rPr sz="2400" dirty="0">
                <a:latin typeface="Arial"/>
                <a:cs typeface="Arial"/>
              </a:rPr>
              <a:t>depends </a:t>
            </a:r>
            <a:r>
              <a:rPr sz="2400" spc="-5" dirty="0">
                <a:latin typeface="Arial"/>
                <a:cs typeface="Arial"/>
              </a:rPr>
              <a:t>on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particular </a:t>
            </a:r>
            <a:r>
              <a:rPr sz="2400" dirty="0">
                <a:latin typeface="Arial"/>
                <a:cs typeface="Arial"/>
              </a:rPr>
              <a:t>organization. A </a:t>
            </a:r>
            <a:r>
              <a:rPr sz="2400" spc="-5" dirty="0">
                <a:latin typeface="Arial"/>
                <a:cs typeface="Arial"/>
              </a:rPr>
              <a:t>list </a:t>
            </a:r>
            <a:r>
              <a:rPr sz="2400" spc="-15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data </a:t>
            </a:r>
            <a:r>
              <a:rPr sz="2400" dirty="0">
                <a:latin typeface="Arial"/>
                <a:cs typeface="Arial"/>
              </a:rPr>
              <a:t>sources </a:t>
            </a:r>
            <a:r>
              <a:rPr sz="2400" spc="-5" dirty="0">
                <a:latin typeface="Arial"/>
                <a:cs typeface="Arial"/>
              </a:rPr>
              <a:t>is </a:t>
            </a:r>
            <a:r>
              <a:rPr sz="2400" dirty="0">
                <a:latin typeface="Arial"/>
                <a:cs typeface="Arial"/>
              </a:rPr>
              <a:t>available for </a:t>
            </a:r>
            <a:r>
              <a:rPr sz="2400" spc="-5" dirty="0">
                <a:latin typeface="Arial"/>
                <a:cs typeface="Arial"/>
              </a:rPr>
              <a:t>determining training and </a:t>
            </a:r>
            <a:r>
              <a:rPr sz="2400" dirty="0">
                <a:latin typeface="Arial"/>
                <a:cs typeface="Arial"/>
              </a:rPr>
              <a:t>HRD  </a:t>
            </a:r>
            <a:r>
              <a:rPr sz="2400" spc="-5" dirty="0">
                <a:latin typeface="Arial"/>
                <a:cs typeface="Arial"/>
              </a:rPr>
              <a:t>needs.</a:t>
            </a:r>
            <a:endParaRPr sz="24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list includes the following : </a:t>
            </a:r>
            <a:r>
              <a:rPr sz="2400" spc="-5" dirty="0">
                <a:latin typeface="Arial"/>
                <a:cs typeface="Arial"/>
              </a:rPr>
              <a:t>human </a:t>
            </a:r>
            <a:r>
              <a:rPr sz="2400" dirty="0">
                <a:latin typeface="Arial"/>
                <a:cs typeface="Arial"/>
              </a:rPr>
              <a:t>resource inventories,  </a:t>
            </a:r>
            <a:r>
              <a:rPr sz="2400" spc="-5" dirty="0">
                <a:latin typeface="Arial"/>
                <a:cs typeface="Arial"/>
              </a:rPr>
              <a:t>skill </a:t>
            </a:r>
            <a:r>
              <a:rPr sz="2400" dirty="0">
                <a:latin typeface="Arial"/>
                <a:cs typeface="Arial"/>
              </a:rPr>
              <a:t>inventories, organizational </a:t>
            </a:r>
            <a:r>
              <a:rPr sz="2400" spc="-5" dirty="0">
                <a:latin typeface="Arial"/>
                <a:cs typeface="Arial"/>
              </a:rPr>
              <a:t>climate measures </a:t>
            </a:r>
            <a:r>
              <a:rPr sz="2400" spc="-10" dirty="0">
                <a:latin typeface="Arial"/>
                <a:cs typeface="Arial"/>
              </a:rPr>
              <a:t>and  efficiency</a:t>
            </a:r>
            <a:r>
              <a:rPr sz="2400" spc="-5" dirty="0">
                <a:latin typeface="Arial"/>
                <a:cs typeface="Arial"/>
              </a:rPr>
              <a:t> indexes.</a:t>
            </a:r>
            <a:endParaRPr sz="24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Some of these </a:t>
            </a:r>
            <a:r>
              <a:rPr sz="2400" dirty="0">
                <a:latin typeface="Arial"/>
                <a:cs typeface="Arial"/>
              </a:rPr>
              <a:t>sources, </a:t>
            </a:r>
            <a:r>
              <a:rPr sz="2400" spc="-5" dirty="0">
                <a:latin typeface="Arial"/>
                <a:cs typeface="Arial"/>
              </a:rPr>
              <a:t>such as </a:t>
            </a:r>
            <a:r>
              <a:rPr sz="2400" spc="-10" dirty="0">
                <a:latin typeface="Arial"/>
                <a:cs typeface="Arial"/>
              </a:rPr>
              <a:t>efficiency </a:t>
            </a:r>
            <a:r>
              <a:rPr sz="2400" spc="-5" dirty="0">
                <a:latin typeface="Arial"/>
                <a:cs typeface="Arial"/>
              </a:rPr>
              <a:t>indexes, are  </a:t>
            </a:r>
            <a:r>
              <a:rPr sz="2400" dirty="0">
                <a:latin typeface="Arial"/>
                <a:cs typeface="Arial"/>
              </a:rPr>
              <a:t>continuously </a:t>
            </a:r>
            <a:r>
              <a:rPr sz="2400" spc="-5" dirty="0">
                <a:latin typeface="Arial"/>
                <a:cs typeface="Arial"/>
              </a:rPr>
              <a:t>monitored by </a:t>
            </a:r>
            <a:r>
              <a:rPr sz="2400" dirty="0">
                <a:latin typeface="Arial"/>
                <a:cs typeface="Arial"/>
              </a:rPr>
              <a:t>many </a:t>
            </a:r>
            <a:r>
              <a:rPr sz="2400" spc="-5" dirty="0">
                <a:latin typeface="Arial"/>
                <a:cs typeface="Arial"/>
              </a:rPr>
              <a:t>organizations as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part </a:t>
            </a:r>
            <a:r>
              <a:rPr sz="2400" spc="-20" dirty="0">
                <a:latin typeface="Arial"/>
                <a:cs typeface="Arial"/>
              </a:rPr>
              <a:t>of  </a:t>
            </a:r>
            <a:r>
              <a:rPr sz="2400" spc="-5" dirty="0">
                <a:latin typeface="Arial"/>
                <a:cs typeface="Arial"/>
              </a:rPr>
              <a:t>normal control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procedures.</a:t>
            </a:r>
            <a:endParaRPr sz="24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b="1" spc="-5" dirty="0">
                <a:latin typeface="Arial"/>
                <a:cs typeface="Arial"/>
              </a:rPr>
              <a:t>Eg. </a:t>
            </a:r>
            <a:r>
              <a:rPr sz="2400" spc="-5" dirty="0">
                <a:latin typeface="Arial"/>
                <a:cs typeface="Arial"/>
              </a:rPr>
              <a:t>The Institute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Social Research at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University </a:t>
            </a:r>
            <a:r>
              <a:rPr sz="2400" spc="-15" dirty="0">
                <a:latin typeface="Arial"/>
                <a:cs typeface="Arial"/>
              </a:rPr>
              <a:t>of  </a:t>
            </a:r>
            <a:r>
              <a:rPr sz="2400" dirty="0">
                <a:latin typeface="Arial"/>
                <a:cs typeface="Arial"/>
              </a:rPr>
              <a:t>Michigan markets </a:t>
            </a:r>
            <a:r>
              <a:rPr sz="2400" spc="-10" dirty="0">
                <a:latin typeface="Arial"/>
                <a:cs typeface="Arial"/>
              </a:rPr>
              <a:t>two </a:t>
            </a:r>
            <a:r>
              <a:rPr sz="2400" spc="-5" dirty="0">
                <a:latin typeface="Arial"/>
                <a:cs typeface="Arial"/>
              </a:rPr>
              <a:t>instruments – Survey of Organizations  and </a:t>
            </a:r>
            <a:r>
              <a:rPr sz="2400" dirty="0">
                <a:latin typeface="Arial"/>
                <a:cs typeface="Arial"/>
              </a:rPr>
              <a:t>Michigan Organizational Assessment Questionnaire –  that </a:t>
            </a:r>
            <a:r>
              <a:rPr sz="2400" spc="-5" dirty="0">
                <a:latin typeface="Arial"/>
                <a:cs typeface="Arial"/>
              </a:rPr>
              <a:t>are supported by substantial reliability and validity</a:t>
            </a:r>
            <a:r>
              <a:rPr sz="2400" spc="1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data.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0" y="4028440"/>
            <a:ext cx="0" cy="2829560"/>
          </a:xfrm>
          <a:custGeom>
            <a:avLst/>
            <a:gdLst/>
            <a:ahLst/>
            <a:cxnLst/>
            <a:rect l="l" t="t" r="r" b="b"/>
            <a:pathLst>
              <a:path h="2829559">
                <a:moveTo>
                  <a:pt x="0" y="0"/>
                </a:moveTo>
                <a:lnTo>
                  <a:pt x="0" y="282955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63000" y="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627" y="0"/>
            <a:ext cx="57151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839200" y="0"/>
            <a:ext cx="304800" cy="6858000"/>
            <a:chOff x="8839200" y="0"/>
            <a:chExt cx="304800" cy="6858000"/>
          </a:xfrm>
        </p:grpSpPr>
        <p:sp>
          <p:nvSpPr>
            <p:cNvPr id="6" name="object 6"/>
            <p:cNvSpPr/>
            <p:nvPr/>
          </p:nvSpPr>
          <p:spPr>
            <a:xfrm>
              <a:off x="8839200" y="0"/>
              <a:ext cx="304800" cy="6858000"/>
            </a:xfrm>
            <a:custGeom>
              <a:avLst/>
              <a:gdLst/>
              <a:ahLst/>
              <a:cxnLst/>
              <a:rect l="l" t="t" r="r" b="b"/>
              <a:pathLst>
                <a:path w="304800" h="6858000">
                  <a:moveTo>
                    <a:pt x="3048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04800" y="6858000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DC3AD">
                <a:alpha val="8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15400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4028440"/>
                  </a:moveTo>
                  <a:lnTo>
                    <a:pt x="0" y="6857999"/>
                  </a:lnTo>
                </a:path>
                <a:path h="6858000">
                  <a:moveTo>
                    <a:pt x="0" y="0"/>
                  </a:moveTo>
                  <a:lnTo>
                    <a:pt x="0" y="828039"/>
                  </a:lnTo>
                </a:path>
              </a:pathLst>
            </a:custGeom>
            <a:ln w="12700">
              <a:solidFill>
                <a:srgbClr val="FD853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146051" y="450850"/>
            <a:ext cx="8851900" cy="6235700"/>
            <a:chOff x="146050" y="450850"/>
            <a:chExt cx="8851900" cy="6235700"/>
          </a:xfrm>
        </p:grpSpPr>
        <p:sp>
          <p:nvSpPr>
            <p:cNvPr id="9" name="object 9"/>
            <p:cNvSpPr/>
            <p:nvPr/>
          </p:nvSpPr>
          <p:spPr>
            <a:xfrm>
              <a:off x="152400" y="457199"/>
              <a:ext cx="8839200" cy="5806440"/>
            </a:xfrm>
            <a:custGeom>
              <a:avLst/>
              <a:gdLst/>
              <a:ahLst/>
              <a:cxnLst/>
              <a:rect l="l" t="t" r="r" b="b"/>
              <a:pathLst>
                <a:path w="8839200" h="5806440">
                  <a:moveTo>
                    <a:pt x="8552688" y="5532120"/>
                  </a:moveTo>
                  <a:lnTo>
                    <a:pt x="8548268" y="5482818"/>
                  </a:lnTo>
                  <a:lnTo>
                    <a:pt x="8535518" y="5436413"/>
                  </a:lnTo>
                  <a:lnTo>
                    <a:pt x="8515236" y="5393677"/>
                  </a:lnTo>
                  <a:lnTo>
                    <a:pt x="8488172" y="5355387"/>
                  </a:lnTo>
                  <a:lnTo>
                    <a:pt x="8455101" y="5322328"/>
                  </a:lnTo>
                  <a:lnTo>
                    <a:pt x="8416823" y="5295265"/>
                  </a:lnTo>
                  <a:lnTo>
                    <a:pt x="8374088" y="5274970"/>
                  </a:lnTo>
                  <a:lnTo>
                    <a:pt x="8327669" y="5262232"/>
                  </a:lnTo>
                  <a:lnTo>
                    <a:pt x="8278368" y="5257800"/>
                  </a:lnTo>
                  <a:lnTo>
                    <a:pt x="8229054" y="5262232"/>
                  </a:lnTo>
                  <a:lnTo>
                    <a:pt x="8182635" y="5274970"/>
                  </a:lnTo>
                  <a:lnTo>
                    <a:pt x="8139900" y="5295265"/>
                  </a:lnTo>
                  <a:lnTo>
                    <a:pt x="8101622" y="5322328"/>
                  </a:lnTo>
                  <a:lnTo>
                    <a:pt x="8068551" y="5355387"/>
                  </a:lnTo>
                  <a:lnTo>
                    <a:pt x="8041487" y="5393677"/>
                  </a:lnTo>
                  <a:lnTo>
                    <a:pt x="8021206" y="5436413"/>
                  </a:lnTo>
                  <a:lnTo>
                    <a:pt x="8008455" y="5482818"/>
                  </a:lnTo>
                  <a:lnTo>
                    <a:pt x="8004048" y="5532120"/>
                  </a:lnTo>
                  <a:lnTo>
                    <a:pt x="8008455" y="5581434"/>
                  </a:lnTo>
                  <a:lnTo>
                    <a:pt x="8021206" y="5627840"/>
                  </a:lnTo>
                  <a:lnTo>
                    <a:pt x="8041487" y="5670575"/>
                  </a:lnTo>
                  <a:lnTo>
                    <a:pt x="8068551" y="5708866"/>
                  </a:lnTo>
                  <a:lnTo>
                    <a:pt x="8101622" y="5741924"/>
                  </a:lnTo>
                  <a:lnTo>
                    <a:pt x="8139900" y="5768987"/>
                  </a:lnTo>
                  <a:lnTo>
                    <a:pt x="8182635" y="5789282"/>
                  </a:lnTo>
                  <a:lnTo>
                    <a:pt x="8229054" y="5802020"/>
                  </a:lnTo>
                  <a:lnTo>
                    <a:pt x="8278368" y="5806440"/>
                  </a:lnTo>
                  <a:lnTo>
                    <a:pt x="8327669" y="5802020"/>
                  </a:lnTo>
                  <a:lnTo>
                    <a:pt x="8374088" y="5789282"/>
                  </a:lnTo>
                  <a:lnTo>
                    <a:pt x="8416823" y="5768987"/>
                  </a:lnTo>
                  <a:lnTo>
                    <a:pt x="8455101" y="5741924"/>
                  </a:lnTo>
                  <a:lnTo>
                    <a:pt x="8488172" y="5708866"/>
                  </a:lnTo>
                  <a:lnTo>
                    <a:pt x="8515236" y="5670575"/>
                  </a:lnTo>
                  <a:lnTo>
                    <a:pt x="8535518" y="5627840"/>
                  </a:lnTo>
                  <a:lnTo>
                    <a:pt x="8548268" y="5581434"/>
                  </a:lnTo>
                  <a:lnTo>
                    <a:pt x="8552688" y="5532120"/>
                  </a:lnTo>
                  <a:close/>
                </a:path>
                <a:path w="8839200" h="5806440">
                  <a:moveTo>
                    <a:pt x="8839200" y="0"/>
                  </a:moveTo>
                  <a:lnTo>
                    <a:pt x="4419600" y="0"/>
                  </a:lnTo>
                  <a:lnTo>
                    <a:pt x="0" y="0"/>
                  </a:lnTo>
                  <a:lnTo>
                    <a:pt x="0" y="370840"/>
                  </a:lnTo>
                  <a:lnTo>
                    <a:pt x="4419600" y="370840"/>
                  </a:lnTo>
                  <a:lnTo>
                    <a:pt x="8839200" y="37084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2400" y="828039"/>
              <a:ext cx="8839200" cy="1737360"/>
            </a:xfrm>
            <a:custGeom>
              <a:avLst/>
              <a:gdLst/>
              <a:ahLst/>
              <a:cxnLst/>
              <a:rect l="l" t="t" r="r" b="b"/>
              <a:pathLst>
                <a:path w="8839200" h="1737360">
                  <a:moveTo>
                    <a:pt x="8839200" y="0"/>
                  </a:moveTo>
                  <a:lnTo>
                    <a:pt x="4419600" y="0"/>
                  </a:lnTo>
                  <a:lnTo>
                    <a:pt x="0" y="0"/>
                  </a:lnTo>
                  <a:lnTo>
                    <a:pt x="0" y="1737360"/>
                  </a:lnTo>
                  <a:lnTo>
                    <a:pt x="4419600" y="1737360"/>
                  </a:lnTo>
                  <a:lnTo>
                    <a:pt x="8839200" y="173736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2400" y="2565399"/>
              <a:ext cx="8839200" cy="1463040"/>
            </a:xfrm>
            <a:custGeom>
              <a:avLst/>
              <a:gdLst/>
              <a:ahLst/>
              <a:cxnLst/>
              <a:rect l="l" t="t" r="r" b="b"/>
              <a:pathLst>
                <a:path w="8839200" h="1463039">
                  <a:moveTo>
                    <a:pt x="8839200" y="0"/>
                  </a:moveTo>
                  <a:lnTo>
                    <a:pt x="4419600" y="0"/>
                  </a:lnTo>
                  <a:lnTo>
                    <a:pt x="0" y="0"/>
                  </a:lnTo>
                  <a:lnTo>
                    <a:pt x="0" y="1463040"/>
                  </a:lnTo>
                  <a:lnTo>
                    <a:pt x="4419600" y="1463040"/>
                  </a:lnTo>
                  <a:lnTo>
                    <a:pt x="8839200" y="146304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2400" y="4028439"/>
              <a:ext cx="8839200" cy="1737360"/>
            </a:xfrm>
            <a:custGeom>
              <a:avLst/>
              <a:gdLst/>
              <a:ahLst/>
              <a:cxnLst/>
              <a:rect l="l" t="t" r="r" b="b"/>
              <a:pathLst>
                <a:path w="8839200" h="1737360">
                  <a:moveTo>
                    <a:pt x="8839200" y="0"/>
                  </a:moveTo>
                  <a:lnTo>
                    <a:pt x="4419600" y="0"/>
                  </a:lnTo>
                  <a:lnTo>
                    <a:pt x="0" y="0"/>
                  </a:lnTo>
                  <a:lnTo>
                    <a:pt x="0" y="1737360"/>
                  </a:lnTo>
                  <a:lnTo>
                    <a:pt x="4419600" y="1737360"/>
                  </a:lnTo>
                  <a:lnTo>
                    <a:pt x="8839200" y="173736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2400" y="5765800"/>
              <a:ext cx="8839200" cy="914400"/>
            </a:xfrm>
            <a:custGeom>
              <a:avLst/>
              <a:gdLst/>
              <a:ahLst/>
              <a:cxnLst/>
              <a:rect l="l" t="t" r="r" b="b"/>
              <a:pathLst>
                <a:path w="8839200" h="914400">
                  <a:moveTo>
                    <a:pt x="8839200" y="0"/>
                  </a:moveTo>
                  <a:lnTo>
                    <a:pt x="4419600" y="0"/>
                  </a:lnTo>
                  <a:lnTo>
                    <a:pt x="0" y="0"/>
                  </a:lnTo>
                  <a:lnTo>
                    <a:pt x="0" y="914400"/>
                  </a:lnTo>
                  <a:lnTo>
                    <a:pt x="4419600" y="914400"/>
                  </a:lnTo>
                  <a:lnTo>
                    <a:pt x="8839200" y="91440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572000" y="450850"/>
              <a:ext cx="0" cy="6235700"/>
            </a:xfrm>
            <a:custGeom>
              <a:avLst/>
              <a:gdLst/>
              <a:ahLst/>
              <a:cxnLst/>
              <a:rect l="l" t="t" r="r" b="b"/>
              <a:pathLst>
                <a:path h="6235700">
                  <a:moveTo>
                    <a:pt x="0" y="0"/>
                  </a:moveTo>
                  <a:lnTo>
                    <a:pt x="0" y="623570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46050" y="828040"/>
              <a:ext cx="8851900" cy="0"/>
            </a:xfrm>
            <a:custGeom>
              <a:avLst/>
              <a:gdLst/>
              <a:ahLst/>
              <a:cxnLst/>
              <a:rect l="l" t="t" r="r" b="b"/>
              <a:pathLst>
                <a:path w="8851900">
                  <a:moveTo>
                    <a:pt x="0" y="0"/>
                  </a:moveTo>
                  <a:lnTo>
                    <a:pt x="88519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6050" y="450850"/>
              <a:ext cx="8851900" cy="6235700"/>
            </a:xfrm>
            <a:custGeom>
              <a:avLst/>
              <a:gdLst/>
              <a:ahLst/>
              <a:cxnLst/>
              <a:rect l="l" t="t" r="r" b="b"/>
              <a:pathLst>
                <a:path w="8851900" h="6235700">
                  <a:moveTo>
                    <a:pt x="0" y="2114550"/>
                  </a:moveTo>
                  <a:lnTo>
                    <a:pt x="8851900" y="2114550"/>
                  </a:lnTo>
                </a:path>
                <a:path w="8851900" h="6235700">
                  <a:moveTo>
                    <a:pt x="0" y="3577590"/>
                  </a:moveTo>
                  <a:lnTo>
                    <a:pt x="8851900" y="3577590"/>
                  </a:lnTo>
                </a:path>
                <a:path w="8851900" h="6235700">
                  <a:moveTo>
                    <a:pt x="0" y="5314950"/>
                  </a:moveTo>
                  <a:lnTo>
                    <a:pt x="8851900" y="5314950"/>
                  </a:lnTo>
                </a:path>
                <a:path w="8851900" h="6235700">
                  <a:moveTo>
                    <a:pt x="6350" y="0"/>
                  </a:moveTo>
                  <a:lnTo>
                    <a:pt x="6350" y="6235700"/>
                  </a:lnTo>
                </a:path>
                <a:path w="8851900" h="6235700">
                  <a:moveTo>
                    <a:pt x="8845550" y="0"/>
                  </a:moveTo>
                  <a:lnTo>
                    <a:pt x="8845550" y="6235700"/>
                  </a:lnTo>
                </a:path>
                <a:path w="8851900" h="6235700">
                  <a:moveTo>
                    <a:pt x="0" y="6350"/>
                  </a:moveTo>
                  <a:lnTo>
                    <a:pt x="8851900" y="6350"/>
                  </a:lnTo>
                </a:path>
                <a:path w="8851900" h="6235700">
                  <a:moveTo>
                    <a:pt x="0" y="6229350"/>
                  </a:moveTo>
                  <a:lnTo>
                    <a:pt x="8851900" y="622935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78739" y="1"/>
            <a:ext cx="8834120" cy="2688557"/>
          </a:xfrm>
          <a:prstGeom prst="rect">
            <a:avLst/>
          </a:prstGeom>
        </p:spPr>
        <p:txBody>
          <a:bodyPr vert="horz" wrap="square" lIns="0" tIns="18351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44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dirty="0">
                <a:latin typeface="Arial"/>
                <a:cs typeface="Arial"/>
              </a:rPr>
              <a:t>Sources of Data For Organizational Need</a:t>
            </a:r>
            <a:r>
              <a:rPr sz="2000" b="1" spc="-24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Analysis</a:t>
            </a:r>
            <a:endParaRPr sz="2000">
              <a:latin typeface="Arial"/>
              <a:cs typeface="Arial"/>
            </a:endParaRPr>
          </a:p>
          <a:p>
            <a:pPr marL="765810" algn="just">
              <a:lnSpc>
                <a:spcPct val="100000"/>
              </a:lnSpc>
              <a:spcBef>
                <a:spcPts val="1210"/>
              </a:spcBef>
              <a:tabLst>
                <a:tab pos="4970145" algn="l"/>
              </a:tabLst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Recommended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Source	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HRD/Training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Implications</a:t>
            </a:r>
            <a:endParaRPr sz="1800">
              <a:latin typeface="Arial"/>
              <a:cs typeface="Arial"/>
            </a:endParaRPr>
          </a:p>
          <a:p>
            <a:pPr marL="165100" algn="just">
              <a:lnSpc>
                <a:spcPct val="100000"/>
              </a:lnSpc>
              <a:spcBef>
                <a:spcPts val="760"/>
              </a:spcBef>
              <a:tabLst>
                <a:tab pos="4584700" algn="l"/>
              </a:tabLst>
            </a:pPr>
            <a:r>
              <a:rPr sz="1800" spc="-5" dirty="0">
                <a:latin typeface="Arial"/>
                <a:cs typeface="Arial"/>
              </a:rPr>
              <a:t>Organizational Goals</a:t>
            </a:r>
            <a:r>
              <a:rPr sz="1800" spc="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&amp;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Objectives	Where HRD or training emphasis can</a:t>
            </a:r>
            <a:r>
              <a:rPr sz="1800" spc="10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4585335" marR="5080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Arial"/>
                <a:cs typeface="Arial"/>
              </a:rPr>
              <a:t>should be placed. These provide  normative standards of both direction </a:t>
            </a:r>
            <a:r>
              <a:rPr sz="1800" dirty="0">
                <a:latin typeface="Arial"/>
                <a:cs typeface="Arial"/>
              </a:rPr>
              <a:t>and  </a:t>
            </a:r>
            <a:r>
              <a:rPr sz="1800" spc="-5" dirty="0">
                <a:latin typeface="Arial"/>
                <a:cs typeface="Arial"/>
              </a:rPr>
              <a:t>expected </a:t>
            </a:r>
            <a:r>
              <a:rPr sz="1800" dirty="0">
                <a:latin typeface="Arial"/>
                <a:cs typeface="Arial"/>
              </a:rPr>
              <a:t>impact, </a:t>
            </a:r>
            <a:r>
              <a:rPr sz="1800" spc="-10" dirty="0">
                <a:latin typeface="Arial"/>
                <a:cs typeface="Arial"/>
              </a:rPr>
              <a:t>which </a:t>
            </a:r>
            <a:r>
              <a:rPr sz="1800" dirty="0">
                <a:latin typeface="Arial"/>
                <a:cs typeface="Arial"/>
              </a:rPr>
              <a:t>can </a:t>
            </a:r>
            <a:r>
              <a:rPr sz="1800" spc="-5" dirty="0">
                <a:latin typeface="Arial"/>
                <a:cs typeface="Arial"/>
              </a:rPr>
              <a:t>highlight  deviations  </a:t>
            </a:r>
            <a:r>
              <a:rPr sz="1800" dirty="0">
                <a:latin typeface="Arial"/>
                <a:cs typeface="Arial"/>
              </a:rPr>
              <a:t>from </a:t>
            </a:r>
            <a:r>
              <a:rPr sz="1800" spc="-5" dirty="0">
                <a:latin typeface="Arial"/>
                <a:cs typeface="Arial"/>
              </a:rPr>
              <a:t>objectives  and  performance problems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1140" y="2592781"/>
            <a:ext cx="408876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Human Resource </a:t>
            </a:r>
            <a:r>
              <a:rPr sz="1800" spc="-10" dirty="0">
                <a:latin typeface="Arial"/>
                <a:cs typeface="Arial"/>
              </a:rPr>
              <a:t>(Manpower)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Inventory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51375" y="2592781"/>
            <a:ext cx="42595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Where HRD/training is needed </a:t>
            </a:r>
            <a:r>
              <a:rPr sz="1800" dirty="0">
                <a:latin typeface="Arial"/>
                <a:cs typeface="Arial"/>
              </a:rPr>
              <a:t>to fill</a:t>
            </a:r>
            <a:r>
              <a:rPr sz="1800" spc="3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gaps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51377" y="2867407"/>
            <a:ext cx="4262755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caused </a:t>
            </a:r>
            <a:r>
              <a:rPr sz="1800" dirty="0">
                <a:latin typeface="Arial"/>
                <a:cs typeface="Arial"/>
              </a:rPr>
              <a:t>by retirement, </a:t>
            </a:r>
            <a:r>
              <a:rPr sz="1800" spc="-15" dirty="0">
                <a:latin typeface="Arial"/>
                <a:cs typeface="Arial"/>
              </a:rPr>
              <a:t>turnover, </a:t>
            </a:r>
            <a:r>
              <a:rPr sz="1800" spc="-5" dirty="0">
                <a:latin typeface="Arial"/>
                <a:cs typeface="Arial"/>
              </a:rPr>
              <a:t>age, etc.  this provides an important demographic  database regarding possible scope of  training </a:t>
            </a:r>
            <a:r>
              <a:rPr sz="1800" spc="-10" dirty="0">
                <a:latin typeface="Arial"/>
                <a:cs typeface="Arial"/>
              </a:rPr>
              <a:t>needs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1143" y="4056127"/>
            <a:ext cx="1445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Skill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Inventory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51375" y="4056127"/>
            <a:ext cx="425958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14984" algn="l"/>
                <a:tab pos="854075" algn="l"/>
                <a:tab pos="2105025" algn="l"/>
                <a:tab pos="2429510" algn="l"/>
                <a:tab pos="3073400" algn="l"/>
                <a:tab pos="3600450" algn="l"/>
              </a:tabLst>
            </a:pPr>
            <a:r>
              <a:rPr sz="1800" spc="-10" dirty="0">
                <a:latin typeface="Arial"/>
                <a:cs typeface="Arial"/>
              </a:rPr>
              <a:t>No</a:t>
            </a:r>
            <a:r>
              <a:rPr sz="1800" dirty="0">
                <a:latin typeface="Arial"/>
                <a:cs typeface="Arial"/>
              </a:rPr>
              <a:t>.	</a:t>
            </a: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	</a:t>
            </a:r>
            <a:r>
              <a:rPr sz="1800" spc="-5" dirty="0">
                <a:latin typeface="Arial"/>
                <a:cs typeface="Arial"/>
              </a:rPr>
              <a:t>em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lo</a:t>
            </a:r>
            <a:r>
              <a:rPr sz="1800" spc="-1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es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ch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ski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gr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,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51376" y="4330397"/>
            <a:ext cx="4261485" cy="13978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knowledge and skill levels, training </a:t>
            </a:r>
            <a:r>
              <a:rPr sz="1800" dirty="0">
                <a:latin typeface="Arial"/>
                <a:cs typeface="Arial"/>
              </a:rPr>
              <a:t>time  </a:t>
            </a:r>
            <a:r>
              <a:rPr sz="1800" spc="-5" dirty="0">
                <a:latin typeface="Arial"/>
                <a:cs typeface="Arial"/>
              </a:rPr>
              <a:t>per job, etc. </a:t>
            </a:r>
            <a:r>
              <a:rPr sz="1800" dirty="0">
                <a:latin typeface="Arial"/>
                <a:cs typeface="Arial"/>
              </a:rPr>
              <a:t>this </a:t>
            </a:r>
            <a:r>
              <a:rPr sz="1800" spc="-5" dirty="0">
                <a:latin typeface="Arial"/>
                <a:cs typeface="Arial"/>
              </a:rPr>
              <a:t>provides an estimate of  the magnitude of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specific needs </a:t>
            </a:r>
            <a:r>
              <a:rPr sz="1800" dirty="0">
                <a:latin typeface="Arial"/>
                <a:cs typeface="Arial"/>
              </a:rPr>
              <a:t>for  </a:t>
            </a:r>
            <a:r>
              <a:rPr sz="1800" spc="-5" dirty="0">
                <a:latin typeface="Arial"/>
                <a:cs typeface="Arial"/>
              </a:rPr>
              <a:t>HRD/training. Useful in cost-benefit  </a:t>
            </a:r>
            <a:r>
              <a:rPr sz="1800" spc="-10" dirty="0">
                <a:latin typeface="Arial"/>
                <a:cs typeface="Arial"/>
              </a:rPr>
              <a:t>analysis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1142" y="5793742"/>
            <a:ext cx="319659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Organizational Climate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Indexes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51378" y="5793742"/>
            <a:ext cx="42640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“Quality of </a:t>
            </a:r>
            <a:r>
              <a:rPr sz="1800" spc="-10" dirty="0">
                <a:latin typeface="Arial"/>
                <a:cs typeface="Arial"/>
              </a:rPr>
              <a:t>working </a:t>
            </a:r>
            <a:r>
              <a:rPr sz="1800" spc="-5" dirty="0">
                <a:latin typeface="Arial"/>
                <a:cs typeface="Arial"/>
              </a:rPr>
              <a:t>life” indicators at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51375" y="6068364"/>
            <a:ext cx="425958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organization </a:t>
            </a:r>
            <a:r>
              <a:rPr sz="1800" dirty="0">
                <a:latin typeface="Arial"/>
                <a:cs typeface="Arial"/>
              </a:rPr>
              <a:t>may </a:t>
            </a:r>
            <a:r>
              <a:rPr sz="1800" spc="-5" dirty="0">
                <a:latin typeface="Arial"/>
                <a:cs typeface="Arial"/>
              </a:rPr>
              <a:t>help </a:t>
            </a:r>
            <a:r>
              <a:rPr sz="1800" dirty="0">
                <a:latin typeface="Arial"/>
                <a:cs typeface="Arial"/>
              </a:rPr>
              <a:t>focus </a:t>
            </a:r>
            <a:r>
              <a:rPr sz="1800" spc="-5" dirty="0">
                <a:latin typeface="Arial"/>
                <a:cs typeface="Arial"/>
              </a:rPr>
              <a:t>on problems  of HRD components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0" y="4333115"/>
            <a:ext cx="0" cy="2525395"/>
          </a:xfrm>
          <a:custGeom>
            <a:avLst/>
            <a:gdLst/>
            <a:ahLst/>
            <a:cxnLst/>
            <a:rect l="l" t="t" r="r" b="b"/>
            <a:pathLst>
              <a:path h="2525395">
                <a:moveTo>
                  <a:pt x="0" y="0"/>
                </a:moveTo>
                <a:lnTo>
                  <a:pt x="0" y="2524886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63000" y="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234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485" y="6705600"/>
            <a:ext cx="34291" cy="152400"/>
          </a:xfrm>
          <a:custGeom>
            <a:avLst/>
            <a:gdLst/>
            <a:ahLst/>
            <a:cxnLst/>
            <a:rect l="l" t="t" r="r" b="b"/>
            <a:pathLst>
              <a:path w="34289" h="152400">
                <a:moveTo>
                  <a:pt x="0" y="152396"/>
                </a:moveTo>
                <a:lnTo>
                  <a:pt x="34290" y="152396"/>
                </a:lnTo>
                <a:lnTo>
                  <a:pt x="34290" y="0"/>
                </a:lnTo>
                <a:lnTo>
                  <a:pt x="0" y="0"/>
                </a:lnTo>
                <a:lnTo>
                  <a:pt x="0" y="152396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485" y="0"/>
            <a:ext cx="34291" cy="152400"/>
          </a:xfrm>
          <a:custGeom>
            <a:avLst/>
            <a:gdLst/>
            <a:ahLst/>
            <a:cxnLst/>
            <a:rect l="l" t="t" r="r" b="b"/>
            <a:pathLst>
              <a:path w="34289" h="152400">
                <a:moveTo>
                  <a:pt x="0" y="152349"/>
                </a:moveTo>
                <a:lnTo>
                  <a:pt x="34290" y="152349"/>
                </a:lnTo>
                <a:lnTo>
                  <a:pt x="34290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627" y="6705600"/>
            <a:ext cx="11431" cy="152400"/>
          </a:xfrm>
          <a:custGeom>
            <a:avLst/>
            <a:gdLst/>
            <a:ahLst/>
            <a:cxnLst/>
            <a:rect l="l" t="t" r="r" b="b"/>
            <a:pathLst>
              <a:path w="11430" h="152400">
                <a:moveTo>
                  <a:pt x="0" y="152396"/>
                </a:moveTo>
                <a:lnTo>
                  <a:pt x="11430" y="152396"/>
                </a:lnTo>
                <a:lnTo>
                  <a:pt x="11430" y="0"/>
                </a:lnTo>
                <a:lnTo>
                  <a:pt x="0" y="0"/>
                </a:lnTo>
                <a:lnTo>
                  <a:pt x="0" y="152396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627" y="0"/>
            <a:ext cx="11431" cy="152400"/>
          </a:xfrm>
          <a:custGeom>
            <a:avLst/>
            <a:gdLst/>
            <a:ahLst/>
            <a:cxnLst/>
            <a:rect l="l" t="t" r="r" b="b"/>
            <a:pathLst>
              <a:path w="11430" h="152400">
                <a:moveTo>
                  <a:pt x="0" y="152349"/>
                </a:moveTo>
                <a:lnTo>
                  <a:pt x="11430" y="152349"/>
                </a:lnTo>
                <a:lnTo>
                  <a:pt x="11430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839200" y="4333115"/>
            <a:ext cx="304800" cy="2525395"/>
          </a:xfrm>
          <a:custGeom>
            <a:avLst/>
            <a:gdLst/>
            <a:ahLst/>
            <a:cxnLst/>
            <a:rect l="l" t="t" r="r" b="b"/>
            <a:pathLst>
              <a:path w="304800" h="2525395">
                <a:moveTo>
                  <a:pt x="0" y="2524886"/>
                </a:moveTo>
                <a:lnTo>
                  <a:pt x="304800" y="2524886"/>
                </a:lnTo>
                <a:lnTo>
                  <a:pt x="304800" y="0"/>
                </a:lnTo>
                <a:lnTo>
                  <a:pt x="0" y="0"/>
                </a:lnTo>
                <a:lnTo>
                  <a:pt x="0" y="2524886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839200" y="0"/>
            <a:ext cx="304800" cy="152400"/>
          </a:xfrm>
          <a:custGeom>
            <a:avLst/>
            <a:gdLst/>
            <a:ahLst/>
            <a:cxnLst/>
            <a:rect l="l" t="t" r="r" b="b"/>
            <a:pathLst>
              <a:path w="304800" h="152400">
                <a:moveTo>
                  <a:pt x="0" y="152349"/>
                </a:moveTo>
                <a:lnTo>
                  <a:pt x="304800" y="152349"/>
                </a:lnTo>
                <a:lnTo>
                  <a:pt x="304800" y="0"/>
                </a:lnTo>
                <a:lnTo>
                  <a:pt x="0" y="0"/>
                </a:lnTo>
                <a:lnTo>
                  <a:pt x="0" y="152349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915400" y="4333115"/>
            <a:ext cx="0" cy="2525395"/>
          </a:xfrm>
          <a:custGeom>
            <a:avLst/>
            <a:gdLst/>
            <a:ahLst/>
            <a:cxnLst/>
            <a:rect l="l" t="t" r="r" b="b"/>
            <a:pathLst>
              <a:path h="2525395">
                <a:moveTo>
                  <a:pt x="0" y="0"/>
                </a:moveTo>
                <a:lnTo>
                  <a:pt x="0" y="2524886"/>
                </a:lnTo>
              </a:path>
            </a:pathLst>
          </a:custGeom>
          <a:ln w="1270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915400" y="2"/>
            <a:ext cx="0" cy="518159"/>
          </a:xfrm>
          <a:custGeom>
            <a:avLst/>
            <a:gdLst/>
            <a:ahLst/>
            <a:cxnLst/>
            <a:rect l="l" t="t" r="r" b="b"/>
            <a:pathLst>
              <a:path h="518159">
                <a:moveTo>
                  <a:pt x="0" y="0"/>
                </a:moveTo>
                <a:lnTo>
                  <a:pt x="0" y="518160"/>
                </a:lnTo>
              </a:path>
            </a:pathLst>
          </a:custGeom>
          <a:ln w="1270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-6350" y="146052"/>
            <a:ext cx="9156700" cy="6565900"/>
            <a:chOff x="-6350" y="146050"/>
            <a:chExt cx="9156700" cy="6565900"/>
          </a:xfrm>
        </p:grpSpPr>
        <p:sp>
          <p:nvSpPr>
            <p:cNvPr id="14" name="object 14"/>
            <p:cNvSpPr/>
            <p:nvPr/>
          </p:nvSpPr>
          <p:spPr>
            <a:xfrm>
              <a:off x="0" y="152348"/>
              <a:ext cx="9144000" cy="366395"/>
            </a:xfrm>
            <a:custGeom>
              <a:avLst/>
              <a:gdLst/>
              <a:ahLst/>
              <a:cxnLst/>
              <a:rect l="l" t="t" r="r" b="b"/>
              <a:pathLst>
                <a:path w="9144000" h="366395">
                  <a:moveTo>
                    <a:pt x="9144000" y="0"/>
                  </a:moveTo>
                  <a:lnTo>
                    <a:pt x="4572000" y="0"/>
                  </a:lnTo>
                  <a:lnTo>
                    <a:pt x="0" y="0"/>
                  </a:lnTo>
                  <a:lnTo>
                    <a:pt x="0" y="365810"/>
                  </a:lnTo>
                  <a:lnTo>
                    <a:pt x="4572000" y="365810"/>
                  </a:lnTo>
                  <a:lnTo>
                    <a:pt x="9144000" y="365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556259"/>
              <a:ext cx="9144000" cy="1214755"/>
            </a:xfrm>
            <a:custGeom>
              <a:avLst/>
              <a:gdLst/>
              <a:ahLst/>
              <a:cxnLst/>
              <a:rect l="l" t="t" r="r" b="b"/>
              <a:pathLst>
                <a:path w="9144000" h="1214755">
                  <a:moveTo>
                    <a:pt x="9144000" y="0"/>
                  </a:moveTo>
                  <a:lnTo>
                    <a:pt x="4572000" y="0"/>
                  </a:lnTo>
                  <a:lnTo>
                    <a:pt x="0" y="0"/>
                  </a:lnTo>
                  <a:lnTo>
                    <a:pt x="0" y="1214628"/>
                  </a:lnTo>
                  <a:lnTo>
                    <a:pt x="4572000" y="1214628"/>
                  </a:lnTo>
                  <a:lnTo>
                    <a:pt x="9144000" y="121462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1770938"/>
              <a:ext cx="9144000" cy="664845"/>
            </a:xfrm>
            <a:custGeom>
              <a:avLst/>
              <a:gdLst/>
              <a:ahLst/>
              <a:cxnLst/>
              <a:rect l="l" t="t" r="r" b="b"/>
              <a:pathLst>
                <a:path w="9144000" h="664844">
                  <a:moveTo>
                    <a:pt x="9144000" y="0"/>
                  </a:moveTo>
                  <a:lnTo>
                    <a:pt x="4572000" y="0"/>
                  </a:lnTo>
                  <a:lnTo>
                    <a:pt x="0" y="0"/>
                  </a:lnTo>
                  <a:lnTo>
                    <a:pt x="0" y="664286"/>
                  </a:lnTo>
                  <a:lnTo>
                    <a:pt x="4572000" y="664286"/>
                  </a:lnTo>
                  <a:lnTo>
                    <a:pt x="9144000" y="66428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2435148"/>
              <a:ext cx="9144000" cy="664845"/>
            </a:xfrm>
            <a:custGeom>
              <a:avLst/>
              <a:gdLst/>
              <a:ahLst/>
              <a:cxnLst/>
              <a:rect l="l" t="t" r="r" b="b"/>
              <a:pathLst>
                <a:path w="9144000" h="664844">
                  <a:moveTo>
                    <a:pt x="9144000" y="0"/>
                  </a:moveTo>
                  <a:lnTo>
                    <a:pt x="4572000" y="0"/>
                  </a:lnTo>
                  <a:lnTo>
                    <a:pt x="0" y="0"/>
                  </a:lnTo>
                  <a:lnTo>
                    <a:pt x="0" y="664286"/>
                  </a:lnTo>
                  <a:lnTo>
                    <a:pt x="4572000" y="664286"/>
                  </a:lnTo>
                  <a:lnTo>
                    <a:pt x="9144000" y="66428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099447"/>
              <a:ext cx="9144000" cy="1233805"/>
            </a:xfrm>
            <a:custGeom>
              <a:avLst/>
              <a:gdLst/>
              <a:ahLst/>
              <a:cxnLst/>
              <a:rect l="l" t="t" r="r" b="b"/>
              <a:pathLst>
                <a:path w="9144000" h="1233804">
                  <a:moveTo>
                    <a:pt x="9144000" y="0"/>
                  </a:moveTo>
                  <a:lnTo>
                    <a:pt x="4572000" y="0"/>
                  </a:lnTo>
                  <a:lnTo>
                    <a:pt x="0" y="0"/>
                  </a:lnTo>
                  <a:lnTo>
                    <a:pt x="0" y="1233665"/>
                  </a:lnTo>
                  <a:lnTo>
                    <a:pt x="4572000" y="1233665"/>
                  </a:lnTo>
                  <a:lnTo>
                    <a:pt x="9144000" y="1233665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4333113"/>
              <a:ext cx="9144000" cy="2372995"/>
            </a:xfrm>
            <a:custGeom>
              <a:avLst/>
              <a:gdLst/>
              <a:ahLst/>
              <a:cxnLst/>
              <a:rect l="l" t="t" r="r" b="b"/>
              <a:pathLst>
                <a:path w="9144000" h="2372995">
                  <a:moveTo>
                    <a:pt x="9144000" y="0"/>
                  </a:moveTo>
                  <a:lnTo>
                    <a:pt x="4572000" y="0"/>
                  </a:lnTo>
                  <a:lnTo>
                    <a:pt x="0" y="0"/>
                  </a:lnTo>
                  <a:lnTo>
                    <a:pt x="0" y="2372487"/>
                  </a:lnTo>
                  <a:lnTo>
                    <a:pt x="4572000" y="2372487"/>
                  </a:lnTo>
                  <a:lnTo>
                    <a:pt x="9144000" y="237248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572000" y="146050"/>
              <a:ext cx="0" cy="6565900"/>
            </a:xfrm>
            <a:custGeom>
              <a:avLst/>
              <a:gdLst/>
              <a:ahLst/>
              <a:cxnLst/>
              <a:rect l="l" t="t" r="r" b="b"/>
              <a:pathLst>
                <a:path h="6565900">
                  <a:moveTo>
                    <a:pt x="0" y="0"/>
                  </a:moveTo>
                  <a:lnTo>
                    <a:pt x="0" y="656590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518159"/>
              <a:ext cx="9144000" cy="3821429"/>
            </a:xfrm>
            <a:custGeom>
              <a:avLst/>
              <a:gdLst/>
              <a:ahLst/>
              <a:cxnLst/>
              <a:rect l="l" t="t" r="r" b="b"/>
              <a:pathLst>
                <a:path w="9144000" h="3821429">
                  <a:moveTo>
                    <a:pt x="9144000" y="3808603"/>
                  </a:moveTo>
                  <a:lnTo>
                    <a:pt x="0" y="3808603"/>
                  </a:lnTo>
                  <a:lnTo>
                    <a:pt x="0" y="3821303"/>
                  </a:lnTo>
                  <a:lnTo>
                    <a:pt x="9144000" y="3821303"/>
                  </a:lnTo>
                  <a:lnTo>
                    <a:pt x="9144000" y="3808603"/>
                  </a:lnTo>
                  <a:close/>
                </a:path>
                <a:path w="9144000" h="3821429">
                  <a:moveTo>
                    <a:pt x="9144000" y="2574925"/>
                  </a:moveTo>
                  <a:lnTo>
                    <a:pt x="0" y="2574925"/>
                  </a:lnTo>
                  <a:lnTo>
                    <a:pt x="0" y="2587625"/>
                  </a:lnTo>
                  <a:lnTo>
                    <a:pt x="9144000" y="2587625"/>
                  </a:lnTo>
                  <a:lnTo>
                    <a:pt x="9144000" y="2574925"/>
                  </a:lnTo>
                  <a:close/>
                </a:path>
                <a:path w="9144000" h="3821429">
                  <a:moveTo>
                    <a:pt x="9144000" y="1910715"/>
                  </a:moveTo>
                  <a:lnTo>
                    <a:pt x="0" y="1910715"/>
                  </a:lnTo>
                  <a:lnTo>
                    <a:pt x="0" y="1923415"/>
                  </a:lnTo>
                  <a:lnTo>
                    <a:pt x="9144000" y="1923415"/>
                  </a:lnTo>
                  <a:lnTo>
                    <a:pt x="9144000" y="1910715"/>
                  </a:lnTo>
                  <a:close/>
                </a:path>
                <a:path w="9144000" h="3821429">
                  <a:moveTo>
                    <a:pt x="9144000" y="1246378"/>
                  </a:moveTo>
                  <a:lnTo>
                    <a:pt x="0" y="1246378"/>
                  </a:lnTo>
                  <a:lnTo>
                    <a:pt x="0" y="1259078"/>
                  </a:lnTo>
                  <a:lnTo>
                    <a:pt x="9144000" y="1259078"/>
                  </a:lnTo>
                  <a:lnTo>
                    <a:pt x="9144000" y="1246378"/>
                  </a:lnTo>
                  <a:close/>
                </a:path>
                <a:path w="9144000" h="3821429">
                  <a:moveTo>
                    <a:pt x="9144000" y="0"/>
                  </a:moveTo>
                  <a:lnTo>
                    <a:pt x="0" y="0"/>
                  </a:lnTo>
                  <a:lnTo>
                    <a:pt x="0" y="38100"/>
                  </a:lnTo>
                  <a:lnTo>
                    <a:pt x="9144000" y="381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0" y="146050"/>
              <a:ext cx="9144000" cy="6565900"/>
            </a:xfrm>
            <a:custGeom>
              <a:avLst/>
              <a:gdLst/>
              <a:ahLst/>
              <a:cxnLst/>
              <a:rect l="l" t="t" r="r" b="b"/>
              <a:pathLst>
                <a:path w="9144000" h="6565900">
                  <a:moveTo>
                    <a:pt x="0" y="0"/>
                  </a:moveTo>
                  <a:lnTo>
                    <a:pt x="0" y="6565900"/>
                  </a:lnTo>
                </a:path>
                <a:path w="9144000" h="6565900">
                  <a:moveTo>
                    <a:pt x="9144000" y="0"/>
                  </a:moveTo>
                  <a:lnTo>
                    <a:pt x="9144000" y="656590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146049"/>
              <a:ext cx="9144000" cy="6565900"/>
            </a:xfrm>
            <a:custGeom>
              <a:avLst/>
              <a:gdLst/>
              <a:ahLst/>
              <a:cxnLst/>
              <a:rect l="l" t="t" r="r" b="b"/>
              <a:pathLst>
                <a:path w="9144000" h="6565900">
                  <a:moveTo>
                    <a:pt x="9144000" y="6553200"/>
                  </a:moveTo>
                  <a:lnTo>
                    <a:pt x="0" y="6553200"/>
                  </a:lnTo>
                  <a:lnTo>
                    <a:pt x="0" y="6565900"/>
                  </a:lnTo>
                  <a:lnTo>
                    <a:pt x="9144000" y="6565900"/>
                  </a:lnTo>
                  <a:lnTo>
                    <a:pt x="9144000" y="6553200"/>
                  </a:lnTo>
                  <a:close/>
                </a:path>
                <a:path w="9144000" h="6565900">
                  <a:moveTo>
                    <a:pt x="91440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9144000" y="127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56005" y="179323"/>
            <a:ext cx="30581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Recommended Data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Source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12511" y="179323"/>
            <a:ext cx="349440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HRD/Training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18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Implications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740" y="564260"/>
            <a:ext cx="302704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Analysis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Efficiency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Indexes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51378" y="564260"/>
            <a:ext cx="441261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Cost accounting concepts </a:t>
            </a:r>
            <a:r>
              <a:rPr sz="1800" dirty="0">
                <a:latin typeface="Arial"/>
                <a:cs typeface="Arial"/>
              </a:rPr>
              <a:t>may </a:t>
            </a:r>
            <a:r>
              <a:rPr sz="1800" spc="-5" dirty="0">
                <a:latin typeface="Arial"/>
                <a:cs typeface="Arial"/>
              </a:rPr>
              <a:t>represent  ratio between actual performance </a:t>
            </a:r>
            <a:r>
              <a:rPr sz="1800" spc="-10" dirty="0">
                <a:latin typeface="Arial"/>
                <a:cs typeface="Arial"/>
              </a:rPr>
              <a:t>and  </a:t>
            </a:r>
            <a:r>
              <a:rPr sz="1800" spc="-5" dirty="0">
                <a:latin typeface="Arial"/>
                <a:cs typeface="Arial"/>
              </a:rPr>
              <a:t>desired or standard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performance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739" y="1798065"/>
            <a:ext cx="342392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Changes in System or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subsystem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51376" y="1798066"/>
            <a:ext cx="441325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New </a:t>
            </a:r>
            <a:r>
              <a:rPr sz="1800" spc="-5" dirty="0">
                <a:latin typeface="Arial"/>
                <a:cs typeface="Arial"/>
              </a:rPr>
              <a:t>or changed equipment </a:t>
            </a:r>
            <a:r>
              <a:rPr sz="1800" dirty="0">
                <a:latin typeface="Arial"/>
                <a:cs typeface="Arial"/>
              </a:rPr>
              <a:t>may </a:t>
            </a:r>
            <a:r>
              <a:rPr sz="1800" spc="-5" dirty="0">
                <a:latin typeface="Arial"/>
                <a:cs typeface="Arial"/>
              </a:rPr>
              <a:t>present  HRD or training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problems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740" y="2462529"/>
            <a:ext cx="404749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Management Requests or Management  Interrogation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51378" y="2462529"/>
            <a:ext cx="441134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74675" algn="l"/>
                <a:tab pos="896619" algn="l"/>
                <a:tab pos="1344295" algn="l"/>
                <a:tab pos="1969135" algn="l"/>
                <a:tab pos="2975610" algn="l"/>
                <a:tab pos="4208780" algn="l"/>
              </a:tabLst>
            </a:pPr>
            <a:r>
              <a:rPr sz="1800" spc="-5" dirty="0">
                <a:latin typeface="Arial"/>
                <a:cs typeface="Arial"/>
              </a:rPr>
              <a:t>One	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f	the	</a:t>
            </a:r>
            <a:r>
              <a:rPr sz="1800" spc="-2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ost	comm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ec</a:t>
            </a:r>
            <a:r>
              <a:rPr sz="1800" spc="-15" dirty="0">
                <a:latin typeface="Arial"/>
                <a:cs typeface="Arial"/>
              </a:rPr>
              <a:t>h</a:t>
            </a:r>
            <a:r>
              <a:rPr sz="1800" spc="-5" dirty="0">
                <a:latin typeface="Arial"/>
                <a:cs typeface="Arial"/>
              </a:rPr>
              <a:t>niq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es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of  HRD </a:t>
            </a:r>
            <a:r>
              <a:rPr sz="1800" dirty="0">
                <a:latin typeface="Arial"/>
                <a:cs typeface="Arial"/>
              </a:rPr>
              <a:t>/ </a:t>
            </a:r>
            <a:r>
              <a:rPr sz="1800" spc="-5" dirty="0">
                <a:latin typeface="Arial"/>
                <a:cs typeface="Arial"/>
              </a:rPr>
              <a:t>training needs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determination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8742" y="3126994"/>
            <a:ext cx="14916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Exit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Interviews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51376" y="3126995"/>
            <a:ext cx="4413885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Often </a:t>
            </a:r>
            <a:r>
              <a:rPr sz="1800" spc="-5" dirty="0">
                <a:latin typeface="Arial"/>
                <a:cs typeface="Arial"/>
              </a:rPr>
              <a:t>information not otherwise available  can be obtained in these. Problem areas  and supervisory training needs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especially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8741" y="4360927"/>
            <a:ext cx="361315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MBO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spc="-10" dirty="0">
                <a:latin typeface="Arial"/>
                <a:cs typeface="Arial"/>
              </a:rPr>
              <a:t>Work </a:t>
            </a:r>
            <a:r>
              <a:rPr sz="1800" spc="-5" dirty="0">
                <a:latin typeface="Arial"/>
                <a:cs typeface="Arial"/>
              </a:rPr>
              <a:t>Planning and</a:t>
            </a:r>
            <a:r>
              <a:rPr sz="1800" spc="-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Review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System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51376" y="4360927"/>
            <a:ext cx="44132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14425" algn="l"/>
                <a:tab pos="2611120" algn="l"/>
                <a:tab pos="3536315" algn="l"/>
              </a:tabLst>
            </a:pPr>
            <a:r>
              <a:rPr sz="1800" spc="-5" dirty="0">
                <a:latin typeface="Arial"/>
                <a:cs typeface="Arial"/>
              </a:rPr>
              <a:t>Provides	performance	</a:t>
            </a:r>
            <a:r>
              <a:rPr sz="1800" spc="-20" dirty="0">
                <a:latin typeface="Arial"/>
                <a:cs typeface="Arial"/>
              </a:rPr>
              <a:t>review,	</a:t>
            </a:r>
            <a:r>
              <a:rPr sz="1800" spc="-5" dirty="0">
                <a:latin typeface="Arial"/>
                <a:cs typeface="Arial"/>
              </a:rPr>
              <a:t>potential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651376" y="4635196"/>
            <a:ext cx="44138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review </a:t>
            </a:r>
            <a:r>
              <a:rPr sz="1800" spc="-5" dirty="0">
                <a:latin typeface="Arial"/>
                <a:cs typeface="Arial"/>
              </a:rPr>
              <a:t>and </a:t>
            </a:r>
            <a:r>
              <a:rPr sz="1800" dirty="0">
                <a:latin typeface="Arial"/>
                <a:cs typeface="Arial"/>
              </a:rPr>
              <a:t>long-term </a:t>
            </a:r>
            <a:r>
              <a:rPr sz="1800" spc="-5" dirty="0">
                <a:latin typeface="Arial"/>
                <a:cs typeface="Arial"/>
              </a:rPr>
              <a:t>business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objectives.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51377" y="4909822"/>
            <a:ext cx="37191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56640" algn="l"/>
                <a:tab pos="1823085" algn="l"/>
                <a:tab pos="3261995" algn="l"/>
              </a:tabLst>
            </a:pPr>
            <a:r>
              <a:rPr sz="1800" spc="-5" dirty="0">
                <a:latin typeface="Arial"/>
                <a:cs typeface="Arial"/>
              </a:rPr>
              <a:t>Prov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	actu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rforma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501633" y="4909820"/>
            <a:ext cx="56261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22275" algn="l"/>
              </a:tabLst>
            </a:pP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51378" y="5184142"/>
            <a:ext cx="18307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83335" algn="l"/>
              </a:tabLst>
            </a:pPr>
            <a:r>
              <a:rPr sz="1800" spc="-5" dirty="0">
                <a:latin typeface="Arial"/>
                <a:cs typeface="Arial"/>
              </a:rPr>
              <a:t>rec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rring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basis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51377" y="5458459"/>
            <a:ext cx="153543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measurements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486527" y="5184142"/>
            <a:ext cx="257810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39725">
              <a:lnSpc>
                <a:spcPct val="100000"/>
              </a:lnSpc>
              <a:spcBef>
                <a:spcPts val="100"/>
              </a:spcBef>
              <a:tabLst>
                <a:tab pos="765810" algn="l"/>
                <a:tab pos="963930" algn="l"/>
                <a:tab pos="1343025" algn="l"/>
                <a:tab pos="1715135" algn="l"/>
                <a:tab pos="2324735" algn="l"/>
              </a:tabLst>
            </a:pPr>
            <a:r>
              <a:rPr sz="1800" spc="-5" dirty="0">
                <a:latin typeface="Arial"/>
                <a:cs typeface="Arial"/>
              </a:rPr>
              <a:t>so		th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	</a:t>
            </a:r>
            <a:r>
              <a:rPr sz="1800" spc="-5" dirty="0">
                <a:latin typeface="Arial"/>
                <a:cs typeface="Arial"/>
              </a:rPr>
              <a:t>b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se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ne  m</a:t>
            </a:r>
            <a:r>
              <a:rPr sz="1800" dirty="0">
                <a:latin typeface="Arial"/>
                <a:cs typeface="Arial"/>
              </a:rPr>
              <a:t>ay	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kno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51375" y="5732780"/>
            <a:ext cx="4414520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subsequent improvement or deterioration  of performance can be identified </a:t>
            </a:r>
            <a:r>
              <a:rPr sz="1800" dirty="0">
                <a:latin typeface="Arial"/>
                <a:cs typeface="Arial"/>
              </a:rPr>
              <a:t>and  </a:t>
            </a:r>
            <a:r>
              <a:rPr sz="1800" spc="-10" dirty="0">
                <a:latin typeface="Arial"/>
                <a:cs typeface="Arial"/>
              </a:rPr>
              <a:t>analyzed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2" y="159511"/>
            <a:ext cx="244157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60" dirty="0"/>
              <a:t>T</a:t>
            </a:r>
            <a:r>
              <a:rPr sz="2400" spc="-60" dirty="0"/>
              <a:t>ASK</a:t>
            </a:r>
            <a:r>
              <a:rPr sz="2400" spc="-75" dirty="0"/>
              <a:t> </a:t>
            </a:r>
            <a:r>
              <a:rPr sz="3000" spc="-25" dirty="0"/>
              <a:t>A</a:t>
            </a:r>
            <a:r>
              <a:rPr sz="2400" spc="-25" dirty="0"/>
              <a:t>NALYSIS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1168654"/>
            <a:ext cx="8989060" cy="44294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70" dirty="0">
                <a:latin typeface="Arial"/>
                <a:cs typeface="Arial"/>
              </a:rPr>
              <a:t>Task </a:t>
            </a:r>
            <a:r>
              <a:rPr sz="2400" dirty="0">
                <a:latin typeface="Arial"/>
                <a:cs typeface="Arial"/>
              </a:rPr>
              <a:t>analysis sometimes </a:t>
            </a:r>
            <a:r>
              <a:rPr sz="2400" spc="-5" dirty="0">
                <a:latin typeface="Arial"/>
                <a:cs typeface="Arial"/>
              </a:rPr>
              <a:t>also known as </a:t>
            </a:r>
            <a:r>
              <a:rPr sz="2400" dirty="0">
                <a:latin typeface="Arial"/>
                <a:cs typeface="Arial"/>
              </a:rPr>
              <a:t>operational analysis,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a systematic </a:t>
            </a:r>
            <a:r>
              <a:rPr sz="2400" dirty="0">
                <a:latin typeface="Arial"/>
                <a:cs typeface="Arial"/>
              </a:rPr>
              <a:t>collection </a:t>
            </a:r>
            <a:r>
              <a:rPr sz="2400" spc="-5" dirty="0">
                <a:latin typeface="Arial"/>
                <a:cs typeface="Arial"/>
              </a:rPr>
              <a:t>of data about a specific job or group of  jobs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determine what an employee </a:t>
            </a:r>
            <a:r>
              <a:rPr sz="2400" dirty="0">
                <a:latin typeface="Arial"/>
                <a:cs typeface="Arial"/>
              </a:rPr>
              <a:t>should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dirty="0">
                <a:latin typeface="Arial"/>
                <a:cs typeface="Arial"/>
              </a:rPr>
              <a:t>taught to  </a:t>
            </a:r>
            <a:r>
              <a:rPr sz="2400" spc="-5" dirty="0">
                <a:latin typeface="Arial"/>
                <a:cs typeface="Arial"/>
              </a:rPr>
              <a:t>achieve optimal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performance.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Results of a </a:t>
            </a:r>
            <a:r>
              <a:rPr sz="2400" dirty="0">
                <a:latin typeface="Arial"/>
                <a:cs typeface="Arial"/>
              </a:rPr>
              <a:t>task </a:t>
            </a:r>
            <a:r>
              <a:rPr sz="2400" spc="-5" dirty="0">
                <a:latin typeface="Arial"/>
                <a:cs typeface="Arial"/>
              </a:rPr>
              <a:t>analysis </a:t>
            </a:r>
            <a:r>
              <a:rPr sz="2400" dirty="0">
                <a:latin typeface="Arial"/>
                <a:cs typeface="Arial"/>
              </a:rPr>
              <a:t>typically </a:t>
            </a:r>
            <a:r>
              <a:rPr sz="2400" spc="-5" dirty="0">
                <a:latin typeface="Arial"/>
                <a:cs typeface="Arial"/>
              </a:rPr>
              <a:t>include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appropriate  standards of performance, how </a:t>
            </a:r>
            <a:r>
              <a:rPr sz="2400" dirty="0">
                <a:latin typeface="Arial"/>
                <a:cs typeface="Arial"/>
              </a:rPr>
              <a:t>tasks </a:t>
            </a:r>
            <a:r>
              <a:rPr sz="2400" spc="-5" dirty="0">
                <a:latin typeface="Arial"/>
                <a:cs typeface="Arial"/>
              </a:rPr>
              <a:t>should be performed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meet these </a:t>
            </a:r>
            <a:r>
              <a:rPr sz="2400" dirty="0">
                <a:latin typeface="Arial"/>
                <a:cs typeface="Arial"/>
              </a:rPr>
              <a:t>standards, </a:t>
            </a:r>
            <a:r>
              <a:rPr sz="2400" spc="-5" dirty="0">
                <a:latin typeface="Arial"/>
                <a:cs typeface="Arial"/>
              </a:rPr>
              <a:t>the knowledge, skills </a:t>
            </a:r>
            <a:r>
              <a:rPr sz="240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other  </a:t>
            </a:r>
            <a:r>
              <a:rPr sz="2400" dirty="0">
                <a:latin typeface="Arial"/>
                <a:cs typeface="Arial"/>
              </a:rPr>
              <a:t>characteristics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Sources of Data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70" dirty="0">
                <a:latin typeface="Arial"/>
                <a:cs typeface="Arial"/>
              </a:rPr>
              <a:t>Task </a:t>
            </a:r>
            <a:r>
              <a:rPr sz="2400" spc="-5" dirty="0">
                <a:latin typeface="Arial"/>
                <a:cs typeface="Arial"/>
              </a:rPr>
              <a:t>analysis </a:t>
            </a:r>
            <a:r>
              <a:rPr sz="2400" dirty="0">
                <a:latin typeface="Arial"/>
                <a:cs typeface="Arial"/>
              </a:rPr>
              <a:t>: </a:t>
            </a:r>
            <a:r>
              <a:rPr sz="2400" spc="-5" dirty="0">
                <a:latin typeface="Arial"/>
                <a:cs typeface="Arial"/>
              </a:rPr>
              <a:t>PG </a:t>
            </a:r>
            <a:r>
              <a:rPr sz="2400" spc="-65" dirty="0">
                <a:latin typeface="Arial"/>
                <a:cs typeface="Arial"/>
              </a:rPr>
              <a:t>114 </a:t>
            </a:r>
            <a:r>
              <a:rPr sz="2400" dirty="0">
                <a:latin typeface="Arial"/>
                <a:cs typeface="Arial"/>
              </a:rPr>
              <a:t>-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spc="-65" dirty="0">
                <a:latin typeface="Arial"/>
                <a:cs typeface="Arial"/>
              </a:rPr>
              <a:t>115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0" y="83312"/>
            <a:ext cx="403796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60" dirty="0"/>
              <a:t>T</a:t>
            </a:r>
            <a:r>
              <a:rPr sz="2400" spc="-60" dirty="0"/>
              <a:t>ASK </a:t>
            </a:r>
            <a:r>
              <a:rPr sz="3000" spc="-25" dirty="0"/>
              <a:t>A</a:t>
            </a:r>
            <a:r>
              <a:rPr sz="2400" spc="-25" dirty="0"/>
              <a:t>NALYSIS</a:t>
            </a:r>
            <a:r>
              <a:rPr sz="2400" spc="175" dirty="0"/>
              <a:t> </a:t>
            </a:r>
            <a:r>
              <a:rPr sz="2400" spc="-5" dirty="0"/>
              <a:t>PROCESS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634950"/>
            <a:ext cx="8986520" cy="588045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Step 1 : Overall Job </a:t>
            </a:r>
            <a:r>
              <a:rPr sz="2200" b="1" dirty="0">
                <a:latin typeface="Arial"/>
                <a:cs typeface="Arial"/>
              </a:rPr>
              <a:t>Description </a:t>
            </a:r>
            <a:r>
              <a:rPr sz="2200" b="1" spc="-5" dirty="0">
                <a:latin typeface="Arial"/>
                <a:cs typeface="Arial"/>
              </a:rPr>
              <a:t>: </a:t>
            </a:r>
            <a:r>
              <a:rPr sz="2200" spc="-5" dirty="0">
                <a:latin typeface="Arial"/>
                <a:cs typeface="Arial"/>
              </a:rPr>
              <a:t>JD is the narrative statement </a:t>
            </a:r>
            <a:r>
              <a:rPr sz="2200" spc="15" dirty="0">
                <a:latin typeface="Arial"/>
                <a:cs typeface="Arial"/>
              </a:rPr>
              <a:t>of  </a:t>
            </a:r>
            <a:r>
              <a:rPr sz="2200" spc="-5" dirty="0">
                <a:latin typeface="Arial"/>
                <a:cs typeface="Arial"/>
              </a:rPr>
              <a:t>the major activities involved in performing a </a:t>
            </a:r>
            <a:r>
              <a:rPr sz="2200" dirty="0">
                <a:latin typeface="Arial"/>
                <a:cs typeface="Arial"/>
              </a:rPr>
              <a:t>job </a:t>
            </a:r>
            <a:r>
              <a:rPr sz="2200" spc="-5" dirty="0">
                <a:latin typeface="Arial"/>
                <a:cs typeface="Arial"/>
              </a:rPr>
              <a:t>and the conditions  under which the job is to be</a:t>
            </a:r>
            <a:r>
              <a:rPr sz="2200" spc="3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performed</a:t>
            </a:r>
            <a:endParaRPr sz="22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Job analysis : </a:t>
            </a:r>
            <a:r>
              <a:rPr sz="2200" spc="-5" dirty="0">
                <a:latin typeface="Arial"/>
                <a:cs typeface="Arial"/>
              </a:rPr>
              <a:t>a systematic </a:t>
            </a:r>
            <a:r>
              <a:rPr sz="2200" dirty="0">
                <a:latin typeface="Arial"/>
                <a:cs typeface="Arial"/>
              </a:rPr>
              <a:t>study </a:t>
            </a:r>
            <a:r>
              <a:rPr sz="2200" spc="-5" dirty="0">
                <a:latin typeface="Arial"/>
                <a:cs typeface="Arial"/>
              </a:rPr>
              <a:t>of a job to identify its </a:t>
            </a:r>
            <a:r>
              <a:rPr sz="2200" dirty="0">
                <a:latin typeface="Arial"/>
                <a:cs typeface="Arial"/>
              </a:rPr>
              <a:t>major  components. </a:t>
            </a:r>
            <a:r>
              <a:rPr sz="2200" spc="-5" dirty="0">
                <a:latin typeface="Arial"/>
                <a:cs typeface="Arial"/>
              </a:rPr>
              <a:t>A Job Analysis process generally involves observing the  job being </a:t>
            </a:r>
            <a:r>
              <a:rPr sz="2200" dirty="0">
                <a:latin typeface="Arial"/>
                <a:cs typeface="Arial"/>
              </a:rPr>
              <a:t>performed; </a:t>
            </a:r>
            <a:r>
              <a:rPr sz="2200" spc="-5" dirty="0">
                <a:latin typeface="Arial"/>
                <a:cs typeface="Arial"/>
              </a:rPr>
              <a:t>asking job incumbents and supervisors  questions about the job, </a:t>
            </a:r>
            <a:r>
              <a:rPr sz="2200" dirty="0">
                <a:latin typeface="Arial"/>
                <a:cs typeface="Arial"/>
              </a:rPr>
              <a:t>tasks, </a:t>
            </a:r>
            <a:r>
              <a:rPr sz="2200" spc="-5" dirty="0">
                <a:latin typeface="Arial"/>
                <a:cs typeface="Arial"/>
              </a:rPr>
              <a:t>working conditions &amp; knowledge, skills  </a:t>
            </a:r>
            <a:r>
              <a:rPr sz="2200" dirty="0">
                <a:latin typeface="Arial"/>
                <a:cs typeface="Arial"/>
              </a:rPr>
              <a:t>etc.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762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Step II : </a:t>
            </a:r>
            <a:r>
              <a:rPr sz="2200" b="1" spc="-45" dirty="0">
                <a:latin typeface="Arial"/>
                <a:cs typeface="Arial"/>
              </a:rPr>
              <a:t>Task </a:t>
            </a:r>
            <a:r>
              <a:rPr sz="2200" b="1" dirty="0">
                <a:latin typeface="Arial"/>
                <a:cs typeface="Arial"/>
              </a:rPr>
              <a:t>Identification </a:t>
            </a:r>
            <a:r>
              <a:rPr sz="2200" b="1" spc="-5" dirty="0">
                <a:latin typeface="Arial"/>
                <a:cs typeface="Arial"/>
              </a:rPr>
              <a:t>: </a:t>
            </a:r>
            <a:r>
              <a:rPr sz="2200" spc="-5" dirty="0">
                <a:latin typeface="Arial"/>
                <a:cs typeface="Arial"/>
              </a:rPr>
              <a:t>it </a:t>
            </a:r>
            <a:r>
              <a:rPr sz="2200" dirty="0">
                <a:latin typeface="Arial"/>
                <a:cs typeface="Arial"/>
              </a:rPr>
              <a:t>focuses </a:t>
            </a:r>
            <a:r>
              <a:rPr sz="2200" spc="-5" dirty="0">
                <a:latin typeface="Arial"/>
                <a:cs typeface="Arial"/>
              </a:rPr>
              <a:t>on </a:t>
            </a: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behaviors </a:t>
            </a:r>
            <a:r>
              <a:rPr sz="2200" dirty="0">
                <a:latin typeface="Arial"/>
                <a:cs typeface="Arial"/>
              </a:rPr>
              <a:t>performed  </a:t>
            </a:r>
            <a:r>
              <a:rPr sz="2200" spc="-5" dirty="0">
                <a:latin typeface="Arial"/>
                <a:cs typeface="Arial"/>
              </a:rPr>
              <a:t>within the job. The following information about the job is determined  and clearly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described:</a:t>
            </a:r>
            <a:endParaRPr sz="2200">
              <a:latin typeface="Arial"/>
              <a:cs typeface="Arial"/>
            </a:endParaRPr>
          </a:p>
          <a:p>
            <a:pPr marL="652780" lvl="1" indent="-274320" algn="just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Char char=""/>
              <a:tabLst>
                <a:tab pos="652780" algn="l"/>
              </a:tabLst>
            </a:pPr>
            <a:r>
              <a:rPr sz="2200" spc="-5" dirty="0">
                <a:latin typeface="Arial"/>
                <a:cs typeface="Arial"/>
              </a:rPr>
              <a:t>The major tasks within the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job</a:t>
            </a:r>
            <a:endParaRPr sz="2200">
              <a:latin typeface="Arial"/>
              <a:cs typeface="Arial"/>
            </a:endParaRPr>
          </a:p>
          <a:p>
            <a:pPr marL="652780" lvl="1" indent="-274320" algn="just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Char char=""/>
              <a:tabLst>
                <a:tab pos="652780" algn="l"/>
              </a:tabLst>
            </a:pPr>
            <a:r>
              <a:rPr sz="2200" spc="-5" dirty="0">
                <a:latin typeface="Arial"/>
                <a:cs typeface="Arial"/>
              </a:rPr>
              <a:t>How </a:t>
            </a:r>
            <a:r>
              <a:rPr sz="2200" dirty="0">
                <a:latin typeface="Arial"/>
                <a:cs typeface="Arial"/>
              </a:rPr>
              <a:t>each </a:t>
            </a:r>
            <a:r>
              <a:rPr sz="2200" spc="-5" dirty="0">
                <a:latin typeface="Arial"/>
                <a:cs typeface="Arial"/>
              </a:rPr>
              <a:t>task should be performed (performance</a:t>
            </a:r>
            <a:r>
              <a:rPr sz="2200" spc="1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standard)</a:t>
            </a:r>
            <a:endParaRPr sz="2200">
              <a:latin typeface="Arial"/>
              <a:cs typeface="Arial"/>
            </a:endParaRPr>
          </a:p>
          <a:p>
            <a:pPr marL="652780" marR="5715" lvl="1" indent="-274320" algn="just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Char char=""/>
              <a:tabLst>
                <a:tab pos="652780" algn="l"/>
              </a:tabLst>
            </a:pPr>
            <a:r>
              <a:rPr sz="2200" spc="-5" dirty="0">
                <a:latin typeface="Arial"/>
                <a:cs typeface="Arial"/>
              </a:rPr>
              <a:t>The variability of </a:t>
            </a:r>
            <a:r>
              <a:rPr sz="2200" dirty="0">
                <a:latin typeface="Arial"/>
                <a:cs typeface="Arial"/>
              </a:rPr>
              <a:t>performance </a:t>
            </a:r>
            <a:r>
              <a:rPr sz="2200" spc="-5" dirty="0">
                <a:latin typeface="Arial"/>
                <a:cs typeface="Arial"/>
              </a:rPr>
              <a:t>(how the task is actually </a:t>
            </a:r>
            <a:r>
              <a:rPr sz="2200" spc="-35" dirty="0">
                <a:latin typeface="Arial"/>
                <a:cs typeface="Arial"/>
              </a:rPr>
              <a:t>performed  </a:t>
            </a:r>
            <a:r>
              <a:rPr sz="2200" spc="-5" dirty="0">
                <a:latin typeface="Arial"/>
                <a:cs typeface="Arial"/>
              </a:rPr>
              <a:t>on day to day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basis)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2" y="1"/>
            <a:ext cx="8988425" cy="660036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287020" indent="-274320" algn="just">
              <a:lnSpc>
                <a:spcPct val="100000"/>
              </a:lnSpc>
              <a:spcBef>
                <a:spcPts val="62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5 methods for task identification include</a:t>
            </a:r>
            <a:r>
              <a:rPr sz="2200" spc="4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652780" marR="5080" lvl="1" indent="-274320" algn="just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Font typeface="Arial"/>
              <a:buChar char=""/>
              <a:tabLst>
                <a:tab pos="652780" algn="l"/>
              </a:tabLst>
            </a:pPr>
            <a:r>
              <a:rPr sz="2200" b="1" spc="-5" dirty="0">
                <a:latin typeface="Arial"/>
                <a:cs typeface="Arial"/>
              </a:rPr>
              <a:t>Stimulus – response </a:t>
            </a:r>
            <a:r>
              <a:rPr sz="2200" b="1" dirty="0">
                <a:latin typeface="Arial"/>
                <a:cs typeface="Arial"/>
              </a:rPr>
              <a:t>Feedback </a:t>
            </a:r>
            <a:r>
              <a:rPr sz="2200" b="1" spc="-5" dirty="0">
                <a:latin typeface="Arial"/>
                <a:cs typeface="Arial"/>
              </a:rPr>
              <a:t>: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spc="-10" dirty="0">
                <a:latin typeface="Arial"/>
                <a:cs typeface="Arial"/>
              </a:rPr>
              <a:t>EE </a:t>
            </a:r>
            <a:r>
              <a:rPr sz="2200" spc="-5" dirty="0">
                <a:latin typeface="Arial"/>
                <a:cs typeface="Arial"/>
              </a:rPr>
              <a:t>knows it is </a:t>
            </a:r>
            <a:r>
              <a:rPr sz="2200" spc="-10" dirty="0">
                <a:latin typeface="Arial"/>
                <a:cs typeface="Arial"/>
              </a:rPr>
              <a:t>time </a:t>
            </a:r>
            <a:r>
              <a:rPr sz="2200" spc="-130" dirty="0">
                <a:latin typeface="Arial"/>
                <a:cs typeface="Arial"/>
              </a:rPr>
              <a:t>to  </a:t>
            </a:r>
            <a:r>
              <a:rPr sz="2200" dirty="0">
                <a:latin typeface="Arial"/>
                <a:cs typeface="Arial"/>
              </a:rPr>
              <a:t>perform </a:t>
            </a:r>
            <a:r>
              <a:rPr sz="2200" spc="-5" dirty="0">
                <a:latin typeface="Arial"/>
                <a:cs typeface="Arial"/>
              </a:rPr>
              <a:t>a </a:t>
            </a:r>
            <a:r>
              <a:rPr sz="2200" dirty="0">
                <a:latin typeface="Arial"/>
                <a:cs typeface="Arial"/>
              </a:rPr>
              <a:t>particular </a:t>
            </a:r>
            <a:r>
              <a:rPr sz="2200" spc="-15" dirty="0">
                <a:latin typeface="Arial"/>
                <a:cs typeface="Arial"/>
              </a:rPr>
              <a:t>behavior, </a:t>
            </a:r>
            <a:r>
              <a:rPr sz="2200" spc="-5" dirty="0">
                <a:latin typeface="Arial"/>
                <a:cs typeface="Arial"/>
              </a:rPr>
              <a:t>is </a:t>
            </a: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response or behavior that </a:t>
            </a:r>
            <a:r>
              <a:rPr sz="2200" spc="-10" dirty="0">
                <a:latin typeface="Arial"/>
                <a:cs typeface="Arial"/>
              </a:rPr>
              <a:t>EE  </a:t>
            </a:r>
            <a:r>
              <a:rPr sz="2200" spc="-5" dirty="0">
                <a:latin typeface="Arial"/>
                <a:cs typeface="Arial"/>
              </a:rPr>
              <a:t>is to </a:t>
            </a:r>
            <a:r>
              <a:rPr sz="2200" dirty="0">
                <a:latin typeface="Arial"/>
                <a:cs typeface="Arial"/>
              </a:rPr>
              <a:t>perform </a:t>
            </a:r>
            <a:r>
              <a:rPr sz="2200" spc="-5" dirty="0">
                <a:latin typeface="Arial"/>
                <a:cs typeface="Arial"/>
              </a:rPr>
              <a:t>and </a:t>
            </a:r>
            <a:r>
              <a:rPr sz="2200" dirty="0">
                <a:latin typeface="Arial"/>
                <a:cs typeface="Arial"/>
              </a:rPr>
              <a:t>then </a:t>
            </a:r>
            <a:r>
              <a:rPr sz="2200" spc="-5" dirty="0">
                <a:latin typeface="Arial"/>
                <a:cs typeface="Arial"/>
              </a:rPr>
              <a:t>it is feedback of the </a:t>
            </a:r>
            <a:r>
              <a:rPr sz="2200" spc="-10" dirty="0">
                <a:latin typeface="Arial"/>
                <a:cs typeface="Arial"/>
              </a:rPr>
              <a:t>EE </a:t>
            </a:r>
            <a:r>
              <a:rPr sz="2200" spc="-5" dirty="0">
                <a:latin typeface="Arial"/>
                <a:cs typeface="Arial"/>
              </a:rPr>
              <a:t>received </a:t>
            </a:r>
            <a:r>
              <a:rPr sz="2200" dirty="0">
                <a:latin typeface="Arial"/>
                <a:cs typeface="Arial"/>
              </a:rPr>
              <a:t>about </a:t>
            </a:r>
            <a:r>
              <a:rPr sz="2200" spc="-5" dirty="0">
                <a:latin typeface="Arial"/>
                <a:cs typeface="Arial"/>
              </a:rPr>
              <a:t>how  well the behavior was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performed</a:t>
            </a:r>
            <a:endParaRPr sz="2200">
              <a:latin typeface="Arial"/>
              <a:cs typeface="Arial"/>
            </a:endParaRPr>
          </a:p>
          <a:p>
            <a:pPr marL="652780" lvl="1" indent="-274320" algn="just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Font typeface="Arial"/>
              <a:buChar char=""/>
              <a:tabLst>
                <a:tab pos="652780" algn="l"/>
              </a:tabLst>
            </a:pPr>
            <a:r>
              <a:rPr sz="2200" b="1" spc="-15" dirty="0">
                <a:latin typeface="Arial"/>
                <a:cs typeface="Arial"/>
              </a:rPr>
              <a:t>Time </a:t>
            </a:r>
            <a:r>
              <a:rPr sz="2200" b="1" spc="-5" dirty="0">
                <a:latin typeface="Arial"/>
                <a:cs typeface="Arial"/>
              </a:rPr>
              <a:t>Sampling : </a:t>
            </a:r>
            <a:r>
              <a:rPr sz="2200" spc="-5" dirty="0">
                <a:latin typeface="Arial"/>
                <a:cs typeface="Arial"/>
              </a:rPr>
              <a:t>it involves a </a:t>
            </a:r>
            <a:r>
              <a:rPr sz="2200" dirty="0">
                <a:latin typeface="Arial"/>
                <a:cs typeface="Arial"/>
              </a:rPr>
              <a:t>trained </a:t>
            </a:r>
            <a:r>
              <a:rPr sz="2200" spc="-15" dirty="0">
                <a:latin typeface="Arial"/>
                <a:cs typeface="Arial"/>
              </a:rPr>
              <a:t>observer, </a:t>
            </a:r>
            <a:r>
              <a:rPr sz="2200" spc="-5" dirty="0">
                <a:latin typeface="Arial"/>
                <a:cs typeface="Arial"/>
              </a:rPr>
              <a:t>watch and </a:t>
            </a:r>
            <a:r>
              <a:rPr sz="2200" dirty="0">
                <a:latin typeface="Arial"/>
                <a:cs typeface="Arial"/>
              </a:rPr>
              <a:t>note</a:t>
            </a:r>
            <a:r>
              <a:rPr sz="2200" spc="330" dirty="0">
                <a:latin typeface="Arial"/>
                <a:cs typeface="Arial"/>
              </a:rPr>
              <a:t> </a:t>
            </a:r>
            <a:r>
              <a:rPr sz="2200" spc="-65" dirty="0">
                <a:latin typeface="Arial"/>
                <a:cs typeface="Arial"/>
              </a:rPr>
              <a:t>the</a:t>
            </a:r>
            <a:endParaRPr sz="2200">
              <a:latin typeface="Arial"/>
              <a:cs typeface="Arial"/>
            </a:endParaRPr>
          </a:p>
          <a:p>
            <a:pPr marL="652780" algn="just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Arial"/>
                <a:cs typeface="Arial"/>
              </a:rPr>
              <a:t>nature and frequency of an employee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20" dirty="0">
                <a:latin typeface="Arial"/>
                <a:cs typeface="Arial"/>
              </a:rPr>
              <a:t>activity.</a:t>
            </a:r>
            <a:endParaRPr sz="2200">
              <a:latin typeface="Arial"/>
              <a:cs typeface="Arial"/>
            </a:endParaRPr>
          </a:p>
          <a:p>
            <a:pPr marL="652780" marR="6985" indent="-119380" algn="just">
              <a:lnSpc>
                <a:spcPct val="100000"/>
              </a:lnSpc>
              <a:spcBef>
                <a:spcPts val="525"/>
              </a:spcBef>
            </a:pPr>
            <a:r>
              <a:rPr sz="2200" b="1" spc="-5" dirty="0">
                <a:latin typeface="Arial"/>
                <a:cs typeface="Arial"/>
              </a:rPr>
              <a:t>Critical </a:t>
            </a:r>
            <a:r>
              <a:rPr sz="2200" b="1" dirty="0">
                <a:latin typeface="Arial"/>
                <a:cs typeface="Arial"/>
              </a:rPr>
              <a:t>incident technique </a:t>
            </a:r>
            <a:r>
              <a:rPr sz="2200" b="1" spc="-5" dirty="0">
                <a:latin typeface="Arial"/>
                <a:cs typeface="Arial"/>
              </a:rPr>
              <a:t>: </a:t>
            </a:r>
            <a:r>
              <a:rPr sz="2200" spc="-5" dirty="0">
                <a:latin typeface="Arial"/>
                <a:cs typeface="Arial"/>
              </a:rPr>
              <a:t>developed by John Flanagan can be  used for task identification. It involves having individuals who </a:t>
            </a:r>
            <a:r>
              <a:rPr sz="2200" dirty="0">
                <a:latin typeface="Arial"/>
                <a:cs typeface="Arial"/>
              </a:rPr>
              <a:t>are  </a:t>
            </a:r>
            <a:r>
              <a:rPr sz="2200" spc="-5" dirty="0">
                <a:latin typeface="Arial"/>
                <a:cs typeface="Arial"/>
              </a:rPr>
              <a:t>familiar with the job </a:t>
            </a:r>
            <a:r>
              <a:rPr sz="2200" dirty="0">
                <a:latin typeface="Arial"/>
                <a:cs typeface="Arial"/>
              </a:rPr>
              <a:t>record </a:t>
            </a:r>
            <a:r>
              <a:rPr sz="2200" spc="-5" dirty="0">
                <a:latin typeface="Arial"/>
                <a:cs typeface="Arial"/>
              </a:rPr>
              <a:t>incidents of </a:t>
            </a:r>
            <a:r>
              <a:rPr sz="2200" dirty="0">
                <a:latin typeface="Arial"/>
                <a:cs typeface="Arial"/>
              </a:rPr>
              <a:t>particularly </a:t>
            </a:r>
            <a:r>
              <a:rPr sz="2200" spc="-5" dirty="0">
                <a:latin typeface="Arial"/>
                <a:cs typeface="Arial"/>
              </a:rPr>
              <a:t>effective and  ineffective behavior that have been seen on the job over a period  of time. This can be done by individuals or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groups.</a:t>
            </a:r>
            <a:endParaRPr sz="2200">
              <a:latin typeface="Arial"/>
              <a:cs typeface="Arial"/>
            </a:endParaRPr>
          </a:p>
          <a:p>
            <a:pPr marL="652780" marR="5715" lvl="1" indent="-274320" algn="just">
              <a:lnSpc>
                <a:spcPct val="100000"/>
              </a:lnSpc>
              <a:spcBef>
                <a:spcPts val="530"/>
              </a:spcBef>
              <a:buClr>
                <a:srgbClr val="FD8537"/>
              </a:buClr>
              <a:buSzPct val="79545"/>
              <a:buFont typeface="Arial"/>
              <a:buChar char=""/>
              <a:tabLst>
                <a:tab pos="652780" algn="l"/>
              </a:tabLst>
            </a:pPr>
            <a:r>
              <a:rPr sz="2200" b="1" spc="-5" dirty="0">
                <a:latin typeface="Arial"/>
                <a:cs typeface="Arial"/>
              </a:rPr>
              <a:t>Job </a:t>
            </a:r>
            <a:r>
              <a:rPr sz="2200" b="1" dirty="0">
                <a:latin typeface="Arial"/>
                <a:cs typeface="Arial"/>
              </a:rPr>
              <a:t>inventories </a:t>
            </a:r>
            <a:r>
              <a:rPr sz="2200" b="1" spc="-5" dirty="0">
                <a:latin typeface="Arial"/>
                <a:cs typeface="Arial"/>
              </a:rPr>
              <a:t>: </a:t>
            </a:r>
            <a:r>
              <a:rPr sz="2200" spc="-5" dirty="0">
                <a:latin typeface="Arial"/>
                <a:cs typeface="Arial"/>
              </a:rPr>
              <a:t>a </a:t>
            </a:r>
            <a:r>
              <a:rPr sz="2200" dirty="0">
                <a:latin typeface="Arial"/>
                <a:cs typeface="Arial"/>
              </a:rPr>
              <a:t>questionnaire </a:t>
            </a:r>
            <a:r>
              <a:rPr sz="2200" spc="-5" dirty="0">
                <a:latin typeface="Arial"/>
                <a:cs typeface="Arial"/>
              </a:rPr>
              <a:t>is developed by asking </a:t>
            </a:r>
            <a:r>
              <a:rPr sz="2200" spc="-55" dirty="0">
                <a:latin typeface="Arial"/>
                <a:cs typeface="Arial"/>
              </a:rPr>
              <a:t>people  </a:t>
            </a:r>
            <a:r>
              <a:rPr sz="2200" spc="-5" dirty="0">
                <a:latin typeface="Arial"/>
                <a:cs typeface="Arial"/>
              </a:rPr>
              <a:t>familiar with the job to identify all of its </a:t>
            </a:r>
            <a:r>
              <a:rPr sz="2200" dirty="0">
                <a:latin typeface="Arial"/>
                <a:cs typeface="Arial"/>
              </a:rPr>
              <a:t>tasks. </a:t>
            </a:r>
            <a:r>
              <a:rPr sz="2200" spc="-5" dirty="0">
                <a:latin typeface="Arial"/>
                <a:cs typeface="Arial"/>
              </a:rPr>
              <a:t>This list </a:t>
            </a:r>
            <a:r>
              <a:rPr sz="2200" spc="-1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then given  to supervisors and </a:t>
            </a:r>
            <a:r>
              <a:rPr sz="2200" dirty="0">
                <a:latin typeface="Arial"/>
                <a:cs typeface="Arial"/>
              </a:rPr>
              <a:t>job </a:t>
            </a:r>
            <a:r>
              <a:rPr sz="2200" spc="-5" dirty="0">
                <a:latin typeface="Arial"/>
                <a:cs typeface="Arial"/>
              </a:rPr>
              <a:t>incumbents to evaluate each task is  </a:t>
            </a:r>
            <a:r>
              <a:rPr sz="2200" dirty="0">
                <a:latin typeface="Arial"/>
                <a:cs typeface="Arial"/>
              </a:rPr>
              <a:t>important </a:t>
            </a:r>
            <a:r>
              <a:rPr sz="2200" spc="-5" dirty="0">
                <a:latin typeface="Arial"/>
                <a:cs typeface="Arial"/>
              </a:rPr>
              <a:t>and time </a:t>
            </a:r>
            <a:r>
              <a:rPr sz="2200" dirty="0">
                <a:latin typeface="Arial"/>
                <a:cs typeface="Arial"/>
              </a:rPr>
              <a:t>spent </a:t>
            </a:r>
            <a:r>
              <a:rPr sz="2200" spc="-5" dirty="0">
                <a:latin typeface="Arial"/>
                <a:cs typeface="Arial"/>
              </a:rPr>
              <a:t>to </a:t>
            </a:r>
            <a:r>
              <a:rPr sz="2200" dirty="0">
                <a:latin typeface="Arial"/>
                <a:cs typeface="Arial"/>
              </a:rPr>
              <a:t>perform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task. </a:t>
            </a:r>
            <a:r>
              <a:rPr sz="2200" spc="-5" dirty="0">
                <a:latin typeface="Arial"/>
                <a:cs typeface="Arial"/>
              </a:rPr>
              <a:t>This allows inputs  </a:t>
            </a:r>
            <a:r>
              <a:rPr sz="2200" dirty="0">
                <a:latin typeface="Arial"/>
                <a:cs typeface="Arial"/>
              </a:rPr>
              <a:t>from </a:t>
            </a:r>
            <a:r>
              <a:rPr sz="2200" spc="-5" dirty="0">
                <a:latin typeface="Arial"/>
                <a:cs typeface="Arial"/>
              </a:rPr>
              <a:t>many people and gives </a:t>
            </a:r>
            <a:r>
              <a:rPr sz="2200" dirty="0">
                <a:latin typeface="Arial"/>
                <a:cs typeface="Arial"/>
              </a:rPr>
              <a:t>numerical </a:t>
            </a:r>
            <a:r>
              <a:rPr sz="2200" spc="-5" dirty="0">
                <a:latin typeface="Arial"/>
                <a:cs typeface="Arial"/>
              </a:rPr>
              <a:t>information's </a:t>
            </a:r>
            <a:r>
              <a:rPr sz="2200" dirty="0">
                <a:latin typeface="Arial"/>
                <a:cs typeface="Arial"/>
              </a:rPr>
              <a:t>about </a:t>
            </a:r>
            <a:r>
              <a:rPr sz="2200" spc="-5" dirty="0">
                <a:latin typeface="Arial"/>
                <a:cs typeface="Arial"/>
              </a:rPr>
              <a:t>each  task that can be used to compute indexes and be</a:t>
            </a:r>
            <a:r>
              <a:rPr sz="2200" spc="1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analyzed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471" y="25401"/>
            <a:ext cx="8496935" cy="6357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8605" marR="5715" indent="-25654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Arial"/>
              <a:buChar char=""/>
              <a:tabLst>
                <a:tab pos="269240" algn="l"/>
              </a:tabLst>
            </a:pPr>
            <a:r>
              <a:rPr sz="2200" b="1" dirty="0">
                <a:latin typeface="Arial"/>
                <a:cs typeface="Arial"/>
              </a:rPr>
              <a:t>Job- duty </a:t>
            </a:r>
            <a:r>
              <a:rPr sz="2200" b="1" spc="-5" dirty="0">
                <a:latin typeface="Arial"/>
                <a:cs typeface="Arial"/>
              </a:rPr>
              <a:t>–task method </a:t>
            </a:r>
            <a:r>
              <a:rPr sz="2200" spc="-5" dirty="0">
                <a:latin typeface="Arial"/>
                <a:cs typeface="Arial"/>
              </a:rPr>
              <a:t>: the </a:t>
            </a:r>
            <a:r>
              <a:rPr sz="2200" dirty="0">
                <a:latin typeface="Arial"/>
                <a:cs typeface="Arial"/>
              </a:rPr>
              <a:t>job </a:t>
            </a:r>
            <a:r>
              <a:rPr sz="2200" spc="-5" dirty="0">
                <a:latin typeface="Arial"/>
                <a:cs typeface="Arial"/>
              </a:rPr>
              <a:t>is divided into its </a:t>
            </a:r>
            <a:r>
              <a:rPr sz="2200" spc="-35" dirty="0">
                <a:latin typeface="Arial"/>
                <a:cs typeface="Arial"/>
              </a:rPr>
              <a:t>subparts  </a:t>
            </a:r>
            <a:r>
              <a:rPr sz="2200" spc="-5" dirty="0">
                <a:latin typeface="Arial"/>
                <a:cs typeface="Arial"/>
              </a:rPr>
              <a:t>providing a comprehensive list that identifies the job title, each of  its duties and tasks and </a:t>
            </a:r>
            <a:r>
              <a:rPr sz="2200" dirty="0">
                <a:latin typeface="Arial"/>
                <a:cs typeface="Arial"/>
              </a:rPr>
              <a:t>finally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b="1" dirty="0">
                <a:latin typeface="Arial"/>
                <a:cs typeface="Arial"/>
              </a:rPr>
              <a:t>knowledge, </a:t>
            </a:r>
            <a:r>
              <a:rPr sz="2200" b="1" spc="-5" dirty="0">
                <a:latin typeface="Arial"/>
                <a:cs typeface="Arial"/>
              </a:rPr>
              <a:t>skills </a:t>
            </a:r>
            <a:r>
              <a:rPr sz="2200" b="1" dirty="0">
                <a:latin typeface="Arial"/>
                <a:cs typeface="Arial"/>
              </a:rPr>
              <a:t>abilities </a:t>
            </a:r>
            <a:r>
              <a:rPr sz="2200" b="1" spc="-5" dirty="0">
                <a:latin typeface="Arial"/>
                <a:cs typeface="Arial"/>
              </a:rPr>
              <a:t>or  </a:t>
            </a:r>
            <a:r>
              <a:rPr sz="2200" b="1" dirty="0">
                <a:latin typeface="Arial"/>
                <a:cs typeface="Arial"/>
              </a:rPr>
              <a:t>other </a:t>
            </a:r>
            <a:r>
              <a:rPr sz="2200" b="1" spc="-5" dirty="0">
                <a:latin typeface="Arial"/>
                <a:cs typeface="Arial"/>
              </a:rPr>
              <a:t>characteristics (KSAO) </a:t>
            </a:r>
            <a:r>
              <a:rPr sz="2200" spc="-5" dirty="0">
                <a:latin typeface="Arial"/>
                <a:cs typeface="Arial"/>
              </a:rPr>
              <a:t>required to </a:t>
            </a:r>
            <a:r>
              <a:rPr sz="2200" dirty="0">
                <a:latin typeface="Arial"/>
                <a:cs typeface="Arial"/>
              </a:rPr>
              <a:t>perform each  subtasks.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Arial"/>
              <a:buChar char=""/>
            </a:pPr>
            <a:endParaRPr sz="3000">
              <a:latin typeface="Arial"/>
              <a:cs typeface="Arial"/>
            </a:endParaRPr>
          </a:p>
          <a:p>
            <a:pPr marL="268605" marR="5080" indent="-256540" algn="just">
              <a:lnSpc>
                <a:spcPct val="100000"/>
              </a:lnSpc>
              <a:buClr>
                <a:srgbClr val="FD8537"/>
              </a:buClr>
              <a:buSzPct val="68181"/>
              <a:buFont typeface="Arial"/>
              <a:buChar char=""/>
              <a:tabLst>
                <a:tab pos="269240" algn="l"/>
              </a:tabLst>
            </a:pPr>
            <a:r>
              <a:rPr sz="2200" b="1" spc="-5" dirty="0">
                <a:latin typeface="Arial"/>
                <a:cs typeface="Arial"/>
              </a:rPr>
              <a:t>Step 3 : </a:t>
            </a:r>
            <a:r>
              <a:rPr sz="2200" b="1" dirty="0">
                <a:latin typeface="Arial"/>
                <a:cs typeface="Arial"/>
              </a:rPr>
              <a:t>identify what </a:t>
            </a:r>
            <a:r>
              <a:rPr sz="2200" b="1" spc="-5" dirty="0">
                <a:latin typeface="Arial"/>
                <a:cs typeface="Arial"/>
              </a:rPr>
              <a:t>it takes to do the </a:t>
            </a:r>
            <a:r>
              <a:rPr sz="2200" b="1" spc="5" dirty="0">
                <a:latin typeface="Arial"/>
                <a:cs typeface="Arial"/>
              </a:rPr>
              <a:t>job: </a:t>
            </a:r>
            <a:r>
              <a:rPr sz="2200" dirty="0">
                <a:latin typeface="Arial"/>
                <a:cs typeface="Arial"/>
              </a:rPr>
              <a:t>successful </a:t>
            </a:r>
            <a:r>
              <a:rPr sz="2200" spc="-60" dirty="0">
                <a:latin typeface="Arial"/>
                <a:cs typeface="Arial"/>
              </a:rPr>
              <a:t>task  </a:t>
            </a:r>
            <a:r>
              <a:rPr sz="2200" dirty="0">
                <a:latin typeface="Arial"/>
                <a:cs typeface="Arial"/>
              </a:rPr>
              <a:t>performance </a:t>
            </a:r>
            <a:r>
              <a:rPr sz="2200" spc="-5" dirty="0">
                <a:latin typeface="Arial"/>
                <a:cs typeface="Arial"/>
              </a:rPr>
              <a:t>requires that employees possess the </a:t>
            </a:r>
            <a:r>
              <a:rPr sz="2200" spc="-240" dirty="0">
                <a:latin typeface="Arial"/>
                <a:cs typeface="Arial"/>
              </a:rPr>
              <a:t>KSAO‟s </a:t>
            </a:r>
            <a:r>
              <a:rPr sz="2200" spc="-180" dirty="0">
                <a:latin typeface="Arial"/>
                <a:cs typeface="Arial"/>
              </a:rPr>
              <a:t>to  </a:t>
            </a:r>
            <a:r>
              <a:rPr sz="2200" dirty="0">
                <a:latin typeface="Arial"/>
                <a:cs typeface="Arial"/>
              </a:rPr>
              <a:t>perform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task.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spc="-5" dirty="0">
                <a:latin typeface="Arial"/>
                <a:cs typeface="Arial"/>
              </a:rPr>
              <a:t>professional must </a:t>
            </a:r>
            <a:r>
              <a:rPr sz="2200" dirty="0">
                <a:latin typeface="Arial"/>
                <a:cs typeface="Arial"/>
              </a:rPr>
              <a:t>specify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spc="-295" dirty="0">
                <a:latin typeface="Arial"/>
                <a:cs typeface="Arial"/>
              </a:rPr>
              <a:t>KSAO‟s 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because it </a:t>
            </a:r>
            <a:r>
              <a:rPr sz="2200" spc="-1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these competencies that employees must develop or  acquire during the training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program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Arial"/>
              <a:buChar char=""/>
            </a:pPr>
            <a:endParaRPr sz="2950">
              <a:latin typeface="Arial"/>
              <a:cs typeface="Arial"/>
            </a:endParaRPr>
          </a:p>
          <a:p>
            <a:pPr marL="268605" marR="6350" indent="-25654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Char char=""/>
              <a:tabLst>
                <a:tab pos="269240" algn="l"/>
              </a:tabLst>
            </a:pPr>
            <a:r>
              <a:rPr sz="2200" spc="-5" dirty="0">
                <a:latin typeface="Arial"/>
                <a:cs typeface="Arial"/>
              </a:rPr>
              <a:t>Information on </a:t>
            </a:r>
            <a:r>
              <a:rPr sz="2200" spc="-10" dirty="0">
                <a:latin typeface="Arial"/>
                <a:cs typeface="Arial"/>
              </a:rPr>
              <a:t>KSAO </a:t>
            </a:r>
            <a:r>
              <a:rPr sz="2200" dirty="0">
                <a:latin typeface="Arial"/>
                <a:cs typeface="Arial"/>
              </a:rPr>
              <a:t>required </a:t>
            </a:r>
            <a:r>
              <a:rPr sz="2200" spc="-5" dirty="0">
                <a:latin typeface="Arial"/>
                <a:cs typeface="Arial"/>
              </a:rPr>
              <a:t>to </a:t>
            </a:r>
            <a:r>
              <a:rPr sz="2200" dirty="0">
                <a:latin typeface="Arial"/>
                <a:cs typeface="Arial"/>
              </a:rPr>
              <a:t>perform </a:t>
            </a:r>
            <a:r>
              <a:rPr sz="2200" spc="-5" dirty="0">
                <a:latin typeface="Arial"/>
                <a:cs typeface="Arial"/>
              </a:rPr>
              <a:t>a job is valuable </a:t>
            </a:r>
            <a:r>
              <a:rPr sz="2200" spc="-105" dirty="0">
                <a:latin typeface="Arial"/>
                <a:cs typeface="Arial"/>
              </a:rPr>
              <a:t>in  </a:t>
            </a:r>
            <a:r>
              <a:rPr sz="2200" spc="-5" dirty="0">
                <a:latin typeface="Arial"/>
                <a:cs typeface="Arial"/>
              </a:rPr>
              <a:t>determining the focus of an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spc="-5" dirty="0">
                <a:latin typeface="Arial"/>
                <a:cs typeface="Arial"/>
              </a:rPr>
              <a:t>program. Some </a:t>
            </a:r>
            <a:r>
              <a:rPr sz="2200" dirty="0">
                <a:latin typeface="Arial"/>
                <a:cs typeface="Arial"/>
              </a:rPr>
              <a:t>skills </a:t>
            </a:r>
            <a:r>
              <a:rPr sz="2200" spc="-5" dirty="0">
                <a:latin typeface="Arial"/>
                <a:cs typeface="Arial"/>
              </a:rPr>
              <a:t>such as  written and oral communication or knowledge of safety products  and </a:t>
            </a:r>
            <a:r>
              <a:rPr sz="2200" dirty="0">
                <a:latin typeface="Arial"/>
                <a:cs typeface="Arial"/>
              </a:rPr>
              <a:t>procedure are necessary for </a:t>
            </a:r>
            <a:r>
              <a:rPr sz="2200" spc="-5" dirty="0">
                <a:latin typeface="Arial"/>
                <a:cs typeface="Arial"/>
              </a:rPr>
              <a:t>effective </a:t>
            </a:r>
            <a:r>
              <a:rPr sz="2200" dirty="0">
                <a:latin typeface="Arial"/>
                <a:cs typeface="Arial"/>
              </a:rPr>
              <a:t>performance. </a:t>
            </a:r>
            <a:r>
              <a:rPr sz="2200" spc="-5" dirty="0">
                <a:latin typeface="Arial"/>
                <a:cs typeface="Arial"/>
              </a:rPr>
              <a:t>In </a:t>
            </a:r>
            <a:r>
              <a:rPr sz="2200" dirty="0">
                <a:latin typeface="Arial"/>
                <a:cs typeface="Arial"/>
              </a:rPr>
              <a:t>such  </a:t>
            </a:r>
            <a:r>
              <a:rPr sz="2200" spc="-5" dirty="0">
                <a:latin typeface="Arial"/>
                <a:cs typeface="Arial"/>
              </a:rPr>
              <a:t>case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dirty="0">
                <a:latin typeface="Arial"/>
                <a:cs typeface="Arial"/>
              </a:rPr>
              <a:t>program </a:t>
            </a:r>
            <a:r>
              <a:rPr sz="2200" spc="-5" dirty="0">
                <a:latin typeface="Arial"/>
                <a:cs typeface="Arial"/>
              </a:rPr>
              <a:t>may be developed and </a:t>
            </a:r>
            <a:r>
              <a:rPr sz="2200" dirty="0">
                <a:latin typeface="Arial"/>
                <a:cs typeface="Arial"/>
              </a:rPr>
              <a:t>conducted </a:t>
            </a:r>
            <a:r>
              <a:rPr sz="2200" spc="-5" dirty="0">
                <a:latin typeface="Arial"/>
                <a:cs typeface="Arial"/>
              </a:rPr>
              <a:t>that </a:t>
            </a:r>
            <a:r>
              <a:rPr sz="2200" dirty="0">
                <a:latin typeface="Arial"/>
                <a:cs typeface="Arial"/>
              </a:rPr>
              <a:t>can </a:t>
            </a:r>
            <a:r>
              <a:rPr sz="2200" spc="-5" dirty="0">
                <a:latin typeface="Arial"/>
                <a:cs typeface="Arial"/>
              </a:rPr>
              <a:t>be  </a:t>
            </a:r>
            <a:r>
              <a:rPr sz="2200" spc="-10" dirty="0">
                <a:latin typeface="Arial"/>
                <a:cs typeface="Arial"/>
              </a:rPr>
              <a:t>offered </a:t>
            </a:r>
            <a:r>
              <a:rPr sz="2200" spc="-5" dirty="0">
                <a:latin typeface="Arial"/>
                <a:cs typeface="Arial"/>
              </a:rPr>
              <a:t>to employees in a wide range of</a:t>
            </a:r>
            <a:r>
              <a:rPr sz="2200" spc="9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jobs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0" y="25401"/>
            <a:ext cx="8987791" cy="64293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715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Step IV : </a:t>
            </a:r>
            <a:r>
              <a:rPr sz="2200" b="1" dirty="0">
                <a:latin typeface="Arial"/>
                <a:cs typeface="Arial"/>
              </a:rPr>
              <a:t>Identify </a:t>
            </a:r>
            <a:r>
              <a:rPr sz="2200" b="1" spc="-5" dirty="0">
                <a:latin typeface="Arial"/>
                <a:cs typeface="Arial"/>
              </a:rPr>
              <a:t>the areas that </a:t>
            </a:r>
            <a:r>
              <a:rPr sz="2200" b="1" dirty="0">
                <a:latin typeface="Arial"/>
                <a:cs typeface="Arial"/>
              </a:rPr>
              <a:t>can </a:t>
            </a:r>
            <a:r>
              <a:rPr sz="2200" b="1" spc="-5" dirty="0">
                <a:latin typeface="Arial"/>
                <a:cs typeface="Arial"/>
              </a:rPr>
              <a:t>most </a:t>
            </a:r>
            <a:r>
              <a:rPr sz="2200" b="1" dirty="0">
                <a:latin typeface="Arial"/>
                <a:cs typeface="Arial"/>
              </a:rPr>
              <a:t>benefit </a:t>
            </a:r>
            <a:r>
              <a:rPr sz="2200" b="1" spc="-5" dirty="0">
                <a:latin typeface="Arial"/>
                <a:cs typeface="Arial"/>
              </a:rPr>
              <a:t>from </a:t>
            </a:r>
            <a:r>
              <a:rPr sz="2200" b="1" spc="-20" dirty="0">
                <a:latin typeface="Arial"/>
                <a:cs typeface="Arial"/>
              </a:rPr>
              <a:t>Training </a:t>
            </a:r>
            <a:r>
              <a:rPr sz="2200" b="1" spc="-5" dirty="0">
                <a:latin typeface="Arial"/>
                <a:cs typeface="Arial"/>
              </a:rPr>
              <a:t>or  </a:t>
            </a:r>
            <a:r>
              <a:rPr sz="2200" b="1" spc="-10" dirty="0">
                <a:latin typeface="Arial"/>
                <a:cs typeface="Arial"/>
              </a:rPr>
              <a:t>HRD </a:t>
            </a:r>
            <a:r>
              <a:rPr sz="2200" b="1" spc="-5" dirty="0">
                <a:latin typeface="Arial"/>
                <a:cs typeface="Arial"/>
              </a:rPr>
              <a:t>: </a:t>
            </a:r>
            <a:r>
              <a:rPr sz="2200" spc="-5" dirty="0">
                <a:latin typeface="Arial"/>
                <a:cs typeface="Arial"/>
              </a:rPr>
              <a:t>the </a:t>
            </a:r>
            <a:r>
              <a:rPr sz="2200" dirty="0">
                <a:latin typeface="Arial"/>
                <a:cs typeface="Arial"/>
              </a:rPr>
              <a:t>focus </a:t>
            </a:r>
            <a:r>
              <a:rPr sz="2200" spc="-5" dirty="0">
                <a:latin typeface="Arial"/>
                <a:cs typeface="Arial"/>
              </a:rPr>
              <a:t>here is on determining which tasks and capabilities  should be included in HRD </a:t>
            </a:r>
            <a:r>
              <a:rPr sz="2200" dirty="0">
                <a:latin typeface="Arial"/>
                <a:cs typeface="Arial"/>
              </a:rPr>
              <a:t>programs, </a:t>
            </a:r>
            <a:r>
              <a:rPr sz="2200" spc="-5" dirty="0">
                <a:latin typeface="Arial"/>
                <a:cs typeface="Arial"/>
              </a:rPr>
              <a:t>both </a:t>
            </a:r>
            <a:r>
              <a:rPr sz="2200" dirty="0">
                <a:latin typeface="Arial"/>
                <a:cs typeface="Arial"/>
              </a:rPr>
              <a:t>ratings </a:t>
            </a:r>
            <a:r>
              <a:rPr sz="2200" spc="-5" dirty="0">
                <a:latin typeface="Arial"/>
                <a:cs typeface="Arial"/>
              </a:rPr>
              <a:t>of tasks as well as  ratings of </a:t>
            </a:r>
            <a:r>
              <a:rPr sz="2200" spc="-10" dirty="0">
                <a:latin typeface="Arial"/>
                <a:cs typeface="Arial"/>
              </a:rPr>
              <a:t>KSAO </a:t>
            </a:r>
            <a:r>
              <a:rPr sz="2200" spc="-5" dirty="0">
                <a:latin typeface="Arial"/>
                <a:cs typeface="Arial"/>
              </a:rPr>
              <a:t>should be</a:t>
            </a:r>
            <a:r>
              <a:rPr sz="2200" spc="4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examined.</a:t>
            </a:r>
            <a:endParaRPr sz="22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65" dirty="0">
                <a:latin typeface="Arial"/>
                <a:cs typeface="Arial"/>
              </a:rPr>
              <a:t>Task</a:t>
            </a:r>
            <a:r>
              <a:rPr sz="2200" spc="4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ratings should be studied concerning their </a:t>
            </a:r>
            <a:r>
              <a:rPr sz="2200" dirty="0">
                <a:latin typeface="Arial"/>
                <a:cs typeface="Arial"/>
              </a:rPr>
              <a:t>importance, </a:t>
            </a:r>
            <a:r>
              <a:rPr sz="2200" spc="-5" dirty="0">
                <a:latin typeface="Arial"/>
                <a:cs typeface="Arial"/>
              </a:rPr>
              <a:t>time  spent, and the ease of acquisition. These </a:t>
            </a:r>
            <a:r>
              <a:rPr sz="2200" dirty="0">
                <a:latin typeface="Arial"/>
                <a:cs typeface="Arial"/>
              </a:rPr>
              <a:t>ratings </a:t>
            </a:r>
            <a:r>
              <a:rPr sz="2200" spc="-5" dirty="0">
                <a:latin typeface="Arial"/>
                <a:cs typeface="Arial"/>
              </a:rPr>
              <a:t>should be studied  for </a:t>
            </a:r>
            <a:r>
              <a:rPr sz="2200" dirty="0">
                <a:latin typeface="Arial"/>
                <a:cs typeface="Arial"/>
              </a:rPr>
              <a:t>their </a:t>
            </a:r>
            <a:r>
              <a:rPr sz="2200" spc="-5" dirty="0">
                <a:latin typeface="Arial"/>
                <a:cs typeface="Arial"/>
              </a:rPr>
              <a:t>importance, difficult of learning and opportunity </a:t>
            </a:r>
            <a:r>
              <a:rPr sz="2200" dirty="0">
                <a:latin typeface="Arial"/>
                <a:cs typeface="Arial"/>
              </a:rPr>
              <a:t>to </a:t>
            </a:r>
            <a:r>
              <a:rPr sz="2200" spc="-5" dirty="0">
                <a:latin typeface="Arial"/>
                <a:cs typeface="Arial"/>
              </a:rPr>
              <a:t>acquire  them on the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job.</a:t>
            </a:r>
            <a:endParaRPr sz="22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10" dirty="0">
                <a:latin typeface="Arial"/>
                <a:cs typeface="Arial"/>
              </a:rPr>
              <a:t>Eg </a:t>
            </a:r>
            <a:r>
              <a:rPr sz="2200" spc="-5" dirty="0">
                <a:latin typeface="Arial"/>
                <a:cs typeface="Arial"/>
              </a:rPr>
              <a:t>a high </a:t>
            </a:r>
            <a:r>
              <a:rPr sz="2200" dirty="0">
                <a:latin typeface="Arial"/>
                <a:cs typeface="Arial"/>
              </a:rPr>
              <a:t>rating </a:t>
            </a:r>
            <a:r>
              <a:rPr sz="2200" spc="-5" dirty="0">
                <a:latin typeface="Arial"/>
                <a:cs typeface="Arial"/>
              </a:rPr>
              <a:t>on time spent and ease of learning may </a:t>
            </a:r>
            <a:r>
              <a:rPr sz="2200" dirty="0">
                <a:latin typeface="Arial"/>
                <a:cs typeface="Arial"/>
              </a:rPr>
              <a:t>indicate </a:t>
            </a:r>
            <a:r>
              <a:rPr sz="2200" spc="-5" dirty="0">
                <a:latin typeface="Arial"/>
                <a:cs typeface="Arial"/>
              </a:rPr>
              <a:t>that  a particular task should be included in training. </a:t>
            </a:r>
            <a:r>
              <a:rPr sz="2200" spc="-20" dirty="0">
                <a:latin typeface="Arial"/>
                <a:cs typeface="Arial"/>
              </a:rPr>
              <a:t>However, </a:t>
            </a:r>
            <a:r>
              <a:rPr sz="2200" spc="-5" dirty="0">
                <a:latin typeface="Arial"/>
                <a:cs typeface="Arial"/>
              </a:rPr>
              <a:t>if the </a:t>
            </a:r>
            <a:r>
              <a:rPr sz="2200" dirty="0">
                <a:latin typeface="Arial"/>
                <a:cs typeface="Arial"/>
              </a:rPr>
              <a:t>same  </a:t>
            </a:r>
            <a:r>
              <a:rPr sz="2200" spc="-5" dirty="0">
                <a:latin typeface="Arial"/>
                <a:cs typeface="Arial"/>
              </a:rPr>
              <a:t>task </a:t>
            </a:r>
            <a:r>
              <a:rPr sz="2200" spc="-10" dirty="0">
                <a:latin typeface="Arial"/>
                <a:cs typeface="Arial"/>
              </a:rPr>
              <a:t>is </a:t>
            </a:r>
            <a:r>
              <a:rPr sz="2200" spc="-5" dirty="0">
                <a:latin typeface="Arial"/>
                <a:cs typeface="Arial"/>
              </a:rPr>
              <a:t>also rated low in importance to successful job performance. It  may be worth the time and </a:t>
            </a:r>
            <a:r>
              <a:rPr sz="2200" spc="-10" dirty="0">
                <a:latin typeface="Arial"/>
                <a:cs typeface="Arial"/>
              </a:rPr>
              <a:t>effort </a:t>
            </a:r>
            <a:r>
              <a:rPr sz="2200" spc="-5" dirty="0">
                <a:latin typeface="Arial"/>
                <a:cs typeface="Arial"/>
              </a:rPr>
              <a:t>involved in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training.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Step V : Prioritize </a:t>
            </a:r>
            <a:r>
              <a:rPr sz="2200" b="1" spc="-15" dirty="0">
                <a:latin typeface="Arial"/>
                <a:cs typeface="Arial"/>
              </a:rPr>
              <a:t>Training </a:t>
            </a:r>
            <a:r>
              <a:rPr sz="2200" b="1" spc="-5" dirty="0">
                <a:latin typeface="Arial"/>
                <a:cs typeface="Arial"/>
              </a:rPr>
              <a:t>Needs : </a:t>
            </a:r>
            <a:r>
              <a:rPr sz="2200" spc="-5" dirty="0">
                <a:latin typeface="Arial"/>
                <a:cs typeface="Arial"/>
              </a:rPr>
              <a:t>it should </a:t>
            </a:r>
            <a:r>
              <a:rPr sz="2200" spc="-10" dirty="0">
                <a:latin typeface="Arial"/>
                <a:cs typeface="Arial"/>
              </a:rPr>
              <a:t>be </a:t>
            </a:r>
            <a:r>
              <a:rPr sz="2200" spc="-5" dirty="0">
                <a:latin typeface="Arial"/>
                <a:cs typeface="Arial"/>
              </a:rPr>
              <a:t>clear with tasks and  </a:t>
            </a:r>
            <a:r>
              <a:rPr sz="2200" spc="-10" dirty="0">
                <a:latin typeface="Arial"/>
                <a:cs typeface="Arial"/>
              </a:rPr>
              <a:t>KSAO </a:t>
            </a:r>
            <a:r>
              <a:rPr sz="2200" spc="-5" dirty="0">
                <a:latin typeface="Arial"/>
                <a:cs typeface="Arial"/>
              </a:rPr>
              <a:t>could benefit </a:t>
            </a:r>
            <a:r>
              <a:rPr sz="2200" dirty="0">
                <a:latin typeface="Arial"/>
                <a:cs typeface="Arial"/>
              </a:rPr>
              <a:t>from training. </a:t>
            </a:r>
            <a:r>
              <a:rPr sz="2200" spc="-5" dirty="0">
                <a:latin typeface="Arial"/>
                <a:cs typeface="Arial"/>
              </a:rPr>
              <a:t>These tasks and </a:t>
            </a:r>
            <a:r>
              <a:rPr sz="2200" spc="-270" dirty="0">
                <a:latin typeface="Arial"/>
                <a:cs typeface="Arial"/>
              </a:rPr>
              <a:t>KSAO‟s </a:t>
            </a:r>
            <a:r>
              <a:rPr sz="2200" spc="-5" dirty="0">
                <a:latin typeface="Arial"/>
                <a:cs typeface="Arial"/>
              </a:rPr>
              <a:t>should </a:t>
            </a:r>
            <a:r>
              <a:rPr sz="2200" spc="-60" dirty="0">
                <a:latin typeface="Arial"/>
                <a:cs typeface="Arial"/>
              </a:rPr>
              <a:t>be  </a:t>
            </a:r>
            <a:r>
              <a:rPr sz="2200" spc="-5" dirty="0">
                <a:latin typeface="Arial"/>
                <a:cs typeface="Arial"/>
              </a:rPr>
              <a:t>prioritized to determine which ones should be addressed </a:t>
            </a:r>
            <a:r>
              <a:rPr sz="2200" dirty="0">
                <a:latin typeface="Arial"/>
                <a:cs typeface="Arial"/>
              </a:rPr>
              <a:t>first. </a:t>
            </a:r>
            <a:r>
              <a:rPr sz="2200" spc="-5" dirty="0">
                <a:latin typeface="Arial"/>
                <a:cs typeface="Arial"/>
              </a:rPr>
              <a:t>Again  inspection of ratings provided in steps 2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3 can </a:t>
            </a:r>
            <a:r>
              <a:rPr sz="2200" dirty="0">
                <a:latin typeface="Arial"/>
                <a:cs typeface="Arial"/>
              </a:rPr>
              <a:t>facilitate </a:t>
            </a:r>
            <a:r>
              <a:rPr sz="2200" spc="-5" dirty="0">
                <a:latin typeface="Arial"/>
                <a:cs typeface="Arial"/>
              </a:rPr>
              <a:t>the  prioritizations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process.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616661"/>
            <a:ext cx="3265804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dirty="0"/>
              <a:t>D</a:t>
            </a:r>
            <a:r>
              <a:rPr sz="2400" dirty="0"/>
              <a:t>EFINITION OF</a:t>
            </a:r>
            <a:r>
              <a:rPr sz="2400" spc="195" dirty="0"/>
              <a:t> </a:t>
            </a:r>
            <a:r>
              <a:rPr sz="3000" dirty="0"/>
              <a:t>HRD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8741" y="1747775"/>
            <a:ext cx="8987155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Human Resource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(HRD) is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framework </a:t>
            </a:r>
            <a:r>
              <a:rPr sz="2400" dirty="0">
                <a:latin typeface="Arial"/>
                <a:cs typeface="Arial"/>
              </a:rPr>
              <a:t>for  helping </a:t>
            </a:r>
            <a:r>
              <a:rPr sz="2400" spc="-5" dirty="0">
                <a:latin typeface="Arial"/>
                <a:cs typeface="Arial"/>
              </a:rPr>
              <a:t>employees </a:t>
            </a:r>
            <a:r>
              <a:rPr sz="2400" dirty="0">
                <a:latin typeface="Arial"/>
                <a:cs typeface="Arial"/>
              </a:rPr>
              <a:t>develop </a:t>
            </a:r>
            <a:r>
              <a:rPr sz="2400" spc="-5" dirty="0">
                <a:latin typeface="Arial"/>
                <a:cs typeface="Arial"/>
              </a:rPr>
              <a:t>their personal and </a:t>
            </a:r>
            <a:r>
              <a:rPr sz="2400" dirty="0">
                <a:latin typeface="Arial"/>
                <a:cs typeface="Arial"/>
              </a:rPr>
              <a:t>organizational  </a:t>
            </a:r>
            <a:r>
              <a:rPr sz="2400" spc="-5" dirty="0">
                <a:latin typeface="Arial"/>
                <a:cs typeface="Arial"/>
              </a:rPr>
              <a:t>skills, </a:t>
            </a:r>
            <a:r>
              <a:rPr sz="2400" dirty="0">
                <a:latin typeface="Arial"/>
                <a:cs typeface="Arial"/>
              </a:rPr>
              <a:t>knowledge, </a:t>
            </a:r>
            <a:r>
              <a:rPr sz="2400" spc="-5" dirty="0">
                <a:latin typeface="Arial"/>
                <a:cs typeface="Arial"/>
              </a:rPr>
              <a:t>and abilities. Human Resource </a:t>
            </a:r>
            <a:r>
              <a:rPr sz="2400" dirty="0">
                <a:latin typeface="Arial"/>
                <a:cs typeface="Arial"/>
              </a:rPr>
              <a:t>Development  </a:t>
            </a:r>
            <a:r>
              <a:rPr sz="2400" spc="-5" dirty="0">
                <a:latin typeface="Arial"/>
                <a:cs typeface="Arial"/>
              </a:rPr>
              <a:t>includes such opportunities as employee training, employee  career </a:t>
            </a:r>
            <a:r>
              <a:rPr sz="2400" dirty="0">
                <a:latin typeface="Arial"/>
                <a:cs typeface="Arial"/>
              </a:rPr>
              <a:t>development,</a:t>
            </a:r>
            <a:r>
              <a:rPr sz="2400" dirty="0">
                <a:solidFill>
                  <a:srgbClr val="D2601C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2"/>
              </a:rPr>
              <a:t>performance </a:t>
            </a:r>
            <a:r>
              <a:rPr sz="2400" u="heavy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2"/>
              </a:rPr>
              <a:t>management</a:t>
            </a:r>
            <a:r>
              <a:rPr sz="2400" dirty="0">
                <a:solidFill>
                  <a:srgbClr val="D2601C"/>
                </a:solidFill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and  </a:t>
            </a:r>
            <a:r>
              <a:rPr sz="2400" dirty="0">
                <a:latin typeface="Arial"/>
                <a:cs typeface="Arial"/>
              </a:rPr>
              <a:t>development,</a:t>
            </a:r>
            <a:r>
              <a:rPr sz="2400" dirty="0">
                <a:solidFill>
                  <a:srgbClr val="D2601C"/>
                </a:solidFill>
                <a:latin typeface="Arial"/>
                <a:cs typeface="Arial"/>
                <a:hlinkClick r:id="rId3"/>
              </a:rPr>
              <a:t> </a:t>
            </a:r>
            <a:r>
              <a:rPr sz="2400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3"/>
              </a:rPr>
              <a:t>coaching</a:t>
            </a:r>
            <a:r>
              <a:rPr sz="2400" spc="-5" dirty="0">
                <a:latin typeface="Arial"/>
                <a:cs typeface="Arial"/>
              </a:rPr>
              <a:t>,</a:t>
            </a:r>
            <a:r>
              <a:rPr sz="2400" spc="-5" dirty="0">
                <a:solidFill>
                  <a:srgbClr val="D2601C"/>
                </a:solidFill>
                <a:latin typeface="Arial"/>
                <a:cs typeface="Arial"/>
                <a:hlinkClick r:id="rId4"/>
              </a:rPr>
              <a:t> </a:t>
            </a:r>
            <a:r>
              <a:rPr sz="2400" u="heavy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4"/>
              </a:rPr>
              <a:t>mentoring</a:t>
            </a:r>
            <a:r>
              <a:rPr sz="2400" dirty="0">
                <a:latin typeface="Arial"/>
                <a:cs typeface="Arial"/>
              </a:rPr>
              <a:t>,</a:t>
            </a:r>
            <a:r>
              <a:rPr sz="2400" dirty="0">
                <a:solidFill>
                  <a:srgbClr val="D2601C"/>
                </a:solidFill>
                <a:latin typeface="Arial"/>
                <a:cs typeface="Arial"/>
                <a:hlinkClick r:id="rId5"/>
              </a:rPr>
              <a:t> </a:t>
            </a:r>
            <a:r>
              <a:rPr sz="2400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5"/>
              </a:rPr>
              <a:t>succession </a:t>
            </a:r>
            <a:r>
              <a:rPr sz="2400" u="heavy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5"/>
              </a:rPr>
              <a:t>planning</a:t>
            </a:r>
            <a:r>
              <a:rPr sz="2400" dirty="0">
                <a:latin typeface="Arial"/>
                <a:cs typeface="Arial"/>
              </a:rPr>
              <a:t>, key  </a:t>
            </a:r>
            <a:r>
              <a:rPr sz="2400" spc="-5" dirty="0">
                <a:latin typeface="Arial"/>
                <a:cs typeface="Arial"/>
              </a:rPr>
              <a:t>employee identification, and organization</a:t>
            </a:r>
            <a:r>
              <a:rPr sz="2400" spc="10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development.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83311"/>
            <a:ext cx="296418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P</a:t>
            </a:r>
            <a:r>
              <a:rPr sz="2400" spc="-5" dirty="0"/>
              <a:t>ERSON</a:t>
            </a:r>
            <a:r>
              <a:rPr sz="2400" spc="-40" dirty="0"/>
              <a:t> </a:t>
            </a:r>
            <a:r>
              <a:rPr sz="3000" spc="-30" dirty="0"/>
              <a:t>A</a:t>
            </a:r>
            <a:r>
              <a:rPr sz="2400" spc="-30" dirty="0"/>
              <a:t>NALYSIS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787654"/>
            <a:ext cx="898652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Determining the training needs of individual employees. </a:t>
            </a:r>
            <a:r>
              <a:rPr sz="2200" dirty="0">
                <a:latin typeface="Arial"/>
                <a:cs typeface="Arial"/>
              </a:rPr>
              <a:t>The </a:t>
            </a:r>
            <a:r>
              <a:rPr sz="2200" spc="-5" dirty="0">
                <a:latin typeface="Arial"/>
                <a:cs typeface="Arial"/>
              </a:rPr>
              <a:t>focus </a:t>
            </a:r>
            <a:r>
              <a:rPr sz="2200" spc="-15" dirty="0">
                <a:latin typeface="Arial"/>
                <a:cs typeface="Arial"/>
              </a:rPr>
              <a:t>is  </a:t>
            </a:r>
            <a:r>
              <a:rPr sz="2200" spc="-5" dirty="0">
                <a:latin typeface="Arial"/>
                <a:cs typeface="Arial"/>
              </a:rPr>
              <a:t>typically on how well </a:t>
            </a:r>
            <a:r>
              <a:rPr sz="2200" dirty="0">
                <a:latin typeface="Arial"/>
                <a:cs typeface="Arial"/>
              </a:rPr>
              <a:t>each employee </a:t>
            </a:r>
            <a:r>
              <a:rPr sz="2200" spc="-5" dirty="0">
                <a:latin typeface="Arial"/>
                <a:cs typeface="Arial"/>
              </a:rPr>
              <a:t>is performing </a:t>
            </a:r>
            <a:r>
              <a:rPr sz="2200" b="1" dirty="0">
                <a:latin typeface="Arial"/>
                <a:cs typeface="Arial"/>
              </a:rPr>
              <a:t>key job tasks, </a:t>
            </a:r>
            <a:r>
              <a:rPr sz="2200" spc="-5" dirty="0">
                <a:latin typeface="Arial"/>
                <a:cs typeface="Arial"/>
              </a:rPr>
              <a:t>but  this process may identify a wide range of both common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unique  </a:t>
            </a:r>
            <a:r>
              <a:rPr sz="2200" spc="-10" dirty="0">
                <a:latin typeface="Arial"/>
                <a:cs typeface="Arial"/>
              </a:rPr>
              <a:t>HRD</a:t>
            </a:r>
            <a:r>
              <a:rPr sz="2200" spc="-5" dirty="0">
                <a:latin typeface="Arial"/>
                <a:cs typeface="Arial"/>
              </a:rPr>
              <a:t> needs</a:t>
            </a:r>
            <a:endParaRPr sz="2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" y="3028314"/>
            <a:ext cx="8985885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25" dirty="0">
                <a:latin typeface="Arial"/>
                <a:cs typeface="Arial"/>
              </a:rPr>
              <a:t>Traditionally, </a:t>
            </a:r>
            <a:r>
              <a:rPr sz="2200" spc="-5" dirty="0">
                <a:latin typeface="Arial"/>
                <a:cs typeface="Arial"/>
              </a:rPr>
              <a:t>Person Analysis involved an </a:t>
            </a:r>
            <a:r>
              <a:rPr sz="2200" spc="-10" dirty="0">
                <a:latin typeface="Arial"/>
                <a:cs typeface="Arial"/>
              </a:rPr>
              <a:t>EE </a:t>
            </a:r>
            <a:r>
              <a:rPr sz="2200" spc="-5" dirty="0">
                <a:latin typeface="Arial"/>
                <a:cs typeface="Arial"/>
              </a:rPr>
              <a:t>and their </a:t>
            </a:r>
            <a:r>
              <a:rPr sz="2200" spc="-15" dirty="0">
                <a:latin typeface="Arial"/>
                <a:cs typeface="Arial"/>
              </a:rPr>
              <a:t>supervisor.  </a:t>
            </a:r>
            <a:r>
              <a:rPr sz="2200" spc="-5" dirty="0">
                <a:latin typeface="Arial"/>
                <a:cs typeface="Arial"/>
              </a:rPr>
              <a:t>Depending an the nature of </a:t>
            </a:r>
            <a:r>
              <a:rPr sz="2200" spc="-130" dirty="0">
                <a:latin typeface="Arial"/>
                <a:cs typeface="Arial"/>
              </a:rPr>
              <a:t>individual‟s </a:t>
            </a:r>
            <a:r>
              <a:rPr sz="2200" spc="-5" dirty="0">
                <a:latin typeface="Arial"/>
                <a:cs typeface="Arial"/>
              </a:rPr>
              <a:t>work, that </a:t>
            </a:r>
            <a:r>
              <a:rPr sz="2200" spc="-10" dirty="0">
                <a:latin typeface="Arial"/>
                <a:cs typeface="Arial"/>
              </a:rPr>
              <a:t>EE </a:t>
            </a:r>
            <a:r>
              <a:rPr sz="2200" spc="-45" dirty="0">
                <a:latin typeface="Arial"/>
                <a:cs typeface="Arial"/>
              </a:rPr>
              <a:t>peers,  </a:t>
            </a:r>
            <a:r>
              <a:rPr sz="2200" spc="-5" dirty="0">
                <a:latin typeface="Arial"/>
                <a:cs typeface="Arial"/>
              </a:rPr>
              <a:t>customers, and </a:t>
            </a:r>
            <a:r>
              <a:rPr sz="2200" dirty="0">
                <a:latin typeface="Arial"/>
                <a:cs typeface="Arial"/>
              </a:rPr>
              <a:t>subordinates </a:t>
            </a:r>
            <a:r>
              <a:rPr sz="2200" spc="-5" dirty="0">
                <a:latin typeface="Arial"/>
                <a:cs typeface="Arial"/>
              </a:rPr>
              <a:t>may </a:t>
            </a:r>
            <a:r>
              <a:rPr sz="2200" dirty="0">
                <a:latin typeface="Arial"/>
                <a:cs typeface="Arial"/>
              </a:rPr>
              <a:t>also </a:t>
            </a:r>
            <a:r>
              <a:rPr sz="2200" spc="-5" dirty="0">
                <a:latin typeface="Arial"/>
                <a:cs typeface="Arial"/>
              </a:rPr>
              <a:t>be in a </a:t>
            </a:r>
            <a:r>
              <a:rPr sz="2200" dirty="0">
                <a:latin typeface="Arial"/>
                <a:cs typeface="Arial"/>
              </a:rPr>
              <a:t>position </a:t>
            </a:r>
            <a:r>
              <a:rPr sz="2200" spc="-5" dirty="0">
                <a:latin typeface="Arial"/>
                <a:cs typeface="Arial"/>
              </a:rPr>
              <a:t>to provide  information that can be used to identify person-level</a:t>
            </a:r>
            <a:r>
              <a:rPr sz="2200" spc="12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needs.</a:t>
            </a:r>
            <a:endParaRPr sz="2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40" y="5268925"/>
            <a:ext cx="8985885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Evaluation approach called </a:t>
            </a:r>
            <a:r>
              <a:rPr sz="2200" b="1" spc="-5" dirty="0">
                <a:latin typeface="Arial"/>
                <a:cs typeface="Arial"/>
              </a:rPr>
              <a:t>360 degree performance </a:t>
            </a:r>
            <a:r>
              <a:rPr sz="2200" b="1" dirty="0">
                <a:latin typeface="Arial"/>
                <a:cs typeface="Arial"/>
              </a:rPr>
              <a:t>appraisal </a:t>
            </a:r>
            <a:r>
              <a:rPr sz="2200" dirty="0">
                <a:latin typeface="Arial"/>
                <a:cs typeface="Arial"/>
              </a:rPr>
              <a:t>uses  </a:t>
            </a:r>
            <a:r>
              <a:rPr sz="2200" spc="-5" dirty="0">
                <a:latin typeface="Arial"/>
                <a:cs typeface="Arial"/>
              </a:rPr>
              <a:t>as many if these sources as possible to get a complete </a:t>
            </a:r>
            <a:r>
              <a:rPr sz="2200" dirty="0">
                <a:latin typeface="Arial"/>
                <a:cs typeface="Arial"/>
              </a:rPr>
              <a:t>picture of  </a:t>
            </a:r>
            <a:r>
              <a:rPr sz="2200" spc="-5" dirty="0">
                <a:latin typeface="Arial"/>
                <a:cs typeface="Arial"/>
              </a:rPr>
              <a:t>employees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performance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0" y="5513325"/>
            <a:ext cx="0" cy="956944"/>
          </a:xfrm>
          <a:custGeom>
            <a:avLst/>
            <a:gdLst/>
            <a:ahLst/>
            <a:cxnLst/>
            <a:rect l="l" t="t" r="r" b="b"/>
            <a:pathLst>
              <a:path h="956945">
                <a:moveTo>
                  <a:pt x="0" y="0"/>
                </a:moveTo>
                <a:lnTo>
                  <a:pt x="0" y="956690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63000" y="0"/>
            <a:ext cx="0" cy="533400"/>
          </a:xfrm>
          <a:custGeom>
            <a:avLst/>
            <a:gdLst/>
            <a:ahLst/>
            <a:cxnLst/>
            <a:rect l="l" t="t" r="r" b="b"/>
            <a:pathLst>
              <a:path h="533400">
                <a:moveTo>
                  <a:pt x="0" y="0"/>
                </a:moveTo>
                <a:lnTo>
                  <a:pt x="0" y="533400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627" y="0"/>
            <a:ext cx="57151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839200" y="5513325"/>
            <a:ext cx="304800" cy="956944"/>
          </a:xfrm>
          <a:custGeom>
            <a:avLst/>
            <a:gdLst/>
            <a:ahLst/>
            <a:cxnLst/>
            <a:rect l="l" t="t" r="r" b="b"/>
            <a:pathLst>
              <a:path w="304800" h="956945">
                <a:moveTo>
                  <a:pt x="0" y="956690"/>
                </a:moveTo>
                <a:lnTo>
                  <a:pt x="304800" y="956690"/>
                </a:lnTo>
                <a:lnTo>
                  <a:pt x="304800" y="0"/>
                </a:lnTo>
                <a:lnTo>
                  <a:pt x="0" y="0"/>
                </a:lnTo>
                <a:lnTo>
                  <a:pt x="0" y="95669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839200" y="0"/>
            <a:ext cx="304800" cy="533400"/>
          </a:xfrm>
          <a:custGeom>
            <a:avLst/>
            <a:gdLst/>
            <a:ahLst/>
            <a:cxnLst/>
            <a:rect l="l" t="t" r="r" b="b"/>
            <a:pathLst>
              <a:path w="304800" h="533400">
                <a:moveTo>
                  <a:pt x="0" y="533400"/>
                </a:moveTo>
                <a:lnTo>
                  <a:pt x="304800" y="533400"/>
                </a:lnTo>
                <a:lnTo>
                  <a:pt x="304800" y="0"/>
                </a:lnTo>
                <a:lnTo>
                  <a:pt x="0" y="0"/>
                </a:lnTo>
                <a:lnTo>
                  <a:pt x="0" y="53340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15400" y="5513325"/>
            <a:ext cx="0" cy="956944"/>
          </a:xfrm>
          <a:custGeom>
            <a:avLst/>
            <a:gdLst/>
            <a:ahLst/>
            <a:cxnLst/>
            <a:rect l="l" t="t" r="r" b="b"/>
            <a:pathLst>
              <a:path h="956945">
                <a:moveTo>
                  <a:pt x="0" y="0"/>
                </a:moveTo>
                <a:lnTo>
                  <a:pt x="0" y="956690"/>
                </a:lnTo>
              </a:path>
            </a:pathLst>
          </a:custGeom>
          <a:ln w="1270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915400" y="2"/>
            <a:ext cx="0" cy="902335"/>
          </a:xfrm>
          <a:custGeom>
            <a:avLst/>
            <a:gdLst/>
            <a:ahLst/>
            <a:cxnLst/>
            <a:rect l="l" t="t" r="r" b="b"/>
            <a:pathLst>
              <a:path h="902335">
                <a:moveTo>
                  <a:pt x="0" y="0"/>
                </a:moveTo>
                <a:lnTo>
                  <a:pt x="0" y="902335"/>
                </a:lnTo>
              </a:path>
            </a:pathLst>
          </a:custGeom>
          <a:ln w="12700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146051" y="527050"/>
            <a:ext cx="8997951" cy="6330950"/>
            <a:chOff x="146050" y="527050"/>
            <a:chExt cx="8997950" cy="6330950"/>
          </a:xfrm>
        </p:grpSpPr>
        <p:sp>
          <p:nvSpPr>
            <p:cNvPr id="10" name="object 10"/>
            <p:cNvSpPr/>
            <p:nvPr/>
          </p:nvSpPr>
          <p:spPr>
            <a:xfrm>
              <a:off x="152400" y="533399"/>
              <a:ext cx="8991600" cy="5730240"/>
            </a:xfrm>
            <a:custGeom>
              <a:avLst/>
              <a:gdLst/>
              <a:ahLst/>
              <a:cxnLst/>
              <a:rect l="l" t="t" r="r" b="b"/>
              <a:pathLst>
                <a:path w="8991600" h="5730240">
                  <a:moveTo>
                    <a:pt x="8552688" y="5455920"/>
                  </a:moveTo>
                  <a:lnTo>
                    <a:pt x="8548268" y="5406618"/>
                  </a:lnTo>
                  <a:lnTo>
                    <a:pt x="8535518" y="5360213"/>
                  </a:lnTo>
                  <a:lnTo>
                    <a:pt x="8515236" y="5317477"/>
                  </a:lnTo>
                  <a:lnTo>
                    <a:pt x="8488172" y="5279187"/>
                  </a:lnTo>
                  <a:lnTo>
                    <a:pt x="8455101" y="5246128"/>
                  </a:lnTo>
                  <a:lnTo>
                    <a:pt x="8416823" y="5219065"/>
                  </a:lnTo>
                  <a:lnTo>
                    <a:pt x="8374088" y="5198770"/>
                  </a:lnTo>
                  <a:lnTo>
                    <a:pt x="8327669" y="5186032"/>
                  </a:lnTo>
                  <a:lnTo>
                    <a:pt x="8278368" y="5181600"/>
                  </a:lnTo>
                  <a:lnTo>
                    <a:pt x="8229054" y="5186032"/>
                  </a:lnTo>
                  <a:lnTo>
                    <a:pt x="8182635" y="5198770"/>
                  </a:lnTo>
                  <a:lnTo>
                    <a:pt x="8139900" y="5219065"/>
                  </a:lnTo>
                  <a:lnTo>
                    <a:pt x="8101622" y="5246128"/>
                  </a:lnTo>
                  <a:lnTo>
                    <a:pt x="8068551" y="5279187"/>
                  </a:lnTo>
                  <a:lnTo>
                    <a:pt x="8041487" y="5317477"/>
                  </a:lnTo>
                  <a:lnTo>
                    <a:pt x="8021206" y="5360213"/>
                  </a:lnTo>
                  <a:lnTo>
                    <a:pt x="8008455" y="5406618"/>
                  </a:lnTo>
                  <a:lnTo>
                    <a:pt x="8004048" y="5455920"/>
                  </a:lnTo>
                  <a:lnTo>
                    <a:pt x="8008455" y="5505234"/>
                  </a:lnTo>
                  <a:lnTo>
                    <a:pt x="8021206" y="5551640"/>
                  </a:lnTo>
                  <a:lnTo>
                    <a:pt x="8041487" y="5594375"/>
                  </a:lnTo>
                  <a:lnTo>
                    <a:pt x="8068551" y="5632666"/>
                  </a:lnTo>
                  <a:lnTo>
                    <a:pt x="8101622" y="5665724"/>
                  </a:lnTo>
                  <a:lnTo>
                    <a:pt x="8139900" y="5692787"/>
                  </a:lnTo>
                  <a:lnTo>
                    <a:pt x="8182635" y="5713082"/>
                  </a:lnTo>
                  <a:lnTo>
                    <a:pt x="8229054" y="5725820"/>
                  </a:lnTo>
                  <a:lnTo>
                    <a:pt x="8278368" y="5730240"/>
                  </a:lnTo>
                  <a:lnTo>
                    <a:pt x="8327669" y="5725820"/>
                  </a:lnTo>
                  <a:lnTo>
                    <a:pt x="8374088" y="5713082"/>
                  </a:lnTo>
                  <a:lnTo>
                    <a:pt x="8416823" y="5692787"/>
                  </a:lnTo>
                  <a:lnTo>
                    <a:pt x="8455101" y="5665724"/>
                  </a:lnTo>
                  <a:lnTo>
                    <a:pt x="8488172" y="5632666"/>
                  </a:lnTo>
                  <a:lnTo>
                    <a:pt x="8515236" y="5594375"/>
                  </a:lnTo>
                  <a:lnTo>
                    <a:pt x="8535518" y="5551640"/>
                  </a:lnTo>
                  <a:lnTo>
                    <a:pt x="8548268" y="5505234"/>
                  </a:lnTo>
                  <a:lnTo>
                    <a:pt x="8552688" y="5455920"/>
                  </a:lnTo>
                  <a:close/>
                </a:path>
                <a:path w="8991600" h="5730240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368935"/>
                  </a:lnTo>
                  <a:lnTo>
                    <a:pt x="4495800" y="368935"/>
                  </a:lnTo>
                  <a:lnTo>
                    <a:pt x="8991600" y="368935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2400" y="940434"/>
              <a:ext cx="8991600" cy="2085975"/>
            </a:xfrm>
            <a:custGeom>
              <a:avLst/>
              <a:gdLst/>
              <a:ahLst/>
              <a:cxnLst/>
              <a:rect l="l" t="t" r="r" b="b"/>
              <a:pathLst>
                <a:path w="8991600" h="2085975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2085594"/>
                  </a:lnTo>
                  <a:lnTo>
                    <a:pt x="4495800" y="2085594"/>
                  </a:lnTo>
                  <a:lnTo>
                    <a:pt x="8991600" y="2085594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52400" y="3026054"/>
              <a:ext cx="8991600" cy="956944"/>
            </a:xfrm>
            <a:custGeom>
              <a:avLst/>
              <a:gdLst/>
              <a:ahLst/>
              <a:cxnLst/>
              <a:rect l="l" t="t" r="r" b="b"/>
              <a:pathLst>
                <a:path w="8991600" h="956945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956665"/>
                  </a:lnTo>
                  <a:lnTo>
                    <a:pt x="4495800" y="956665"/>
                  </a:lnTo>
                  <a:lnTo>
                    <a:pt x="8991600" y="956665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2400" y="3982732"/>
              <a:ext cx="8991600" cy="1530985"/>
            </a:xfrm>
            <a:custGeom>
              <a:avLst/>
              <a:gdLst/>
              <a:ahLst/>
              <a:cxnLst/>
              <a:rect l="l" t="t" r="r" b="b"/>
              <a:pathLst>
                <a:path w="8991600" h="1530985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1530591"/>
                  </a:lnTo>
                  <a:lnTo>
                    <a:pt x="4495800" y="1530591"/>
                  </a:lnTo>
                  <a:lnTo>
                    <a:pt x="8991600" y="1530591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2400" y="5513349"/>
              <a:ext cx="8991600" cy="956944"/>
            </a:xfrm>
            <a:custGeom>
              <a:avLst/>
              <a:gdLst/>
              <a:ahLst/>
              <a:cxnLst/>
              <a:rect l="l" t="t" r="r" b="b"/>
              <a:pathLst>
                <a:path w="8991600" h="956945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956665"/>
                  </a:lnTo>
                  <a:lnTo>
                    <a:pt x="4495800" y="956665"/>
                  </a:lnTo>
                  <a:lnTo>
                    <a:pt x="8991600" y="956665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2400" y="6470015"/>
              <a:ext cx="8991600" cy="387985"/>
            </a:xfrm>
            <a:custGeom>
              <a:avLst/>
              <a:gdLst/>
              <a:ahLst/>
              <a:cxnLst/>
              <a:rect l="l" t="t" r="r" b="b"/>
              <a:pathLst>
                <a:path w="8991600" h="387984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387985"/>
                  </a:lnTo>
                  <a:lnTo>
                    <a:pt x="4495800" y="387985"/>
                  </a:lnTo>
                  <a:lnTo>
                    <a:pt x="8991600" y="387985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46050" y="527049"/>
              <a:ext cx="8997950" cy="6330950"/>
            </a:xfrm>
            <a:custGeom>
              <a:avLst/>
              <a:gdLst/>
              <a:ahLst/>
              <a:cxnLst/>
              <a:rect l="l" t="t" r="r" b="b"/>
              <a:pathLst>
                <a:path w="8997950" h="6330950">
                  <a:moveTo>
                    <a:pt x="8997937" y="0"/>
                  </a:moveTo>
                  <a:lnTo>
                    <a:pt x="8991600" y="0"/>
                  </a:lnTo>
                  <a:lnTo>
                    <a:pt x="8991600" y="12700"/>
                  </a:lnTo>
                  <a:lnTo>
                    <a:pt x="8991600" y="375285"/>
                  </a:lnTo>
                  <a:lnTo>
                    <a:pt x="8991600" y="6324600"/>
                  </a:lnTo>
                  <a:lnTo>
                    <a:pt x="4508500" y="6324600"/>
                  </a:lnTo>
                  <a:lnTo>
                    <a:pt x="4508500" y="5949315"/>
                  </a:lnTo>
                  <a:lnTo>
                    <a:pt x="8991600" y="5949315"/>
                  </a:lnTo>
                  <a:lnTo>
                    <a:pt x="8991600" y="5936615"/>
                  </a:lnTo>
                  <a:lnTo>
                    <a:pt x="4508500" y="5936615"/>
                  </a:lnTo>
                  <a:lnTo>
                    <a:pt x="4508500" y="4992624"/>
                  </a:lnTo>
                  <a:lnTo>
                    <a:pt x="8991600" y="4992624"/>
                  </a:lnTo>
                  <a:lnTo>
                    <a:pt x="8991600" y="4979924"/>
                  </a:lnTo>
                  <a:lnTo>
                    <a:pt x="4508500" y="4979924"/>
                  </a:lnTo>
                  <a:lnTo>
                    <a:pt x="4508500" y="3462020"/>
                  </a:lnTo>
                  <a:lnTo>
                    <a:pt x="8991600" y="3462020"/>
                  </a:lnTo>
                  <a:lnTo>
                    <a:pt x="8991600" y="3449320"/>
                  </a:lnTo>
                  <a:lnTo>
                    <a:pt x="4508500" y="3449320"/>
                  </a:lnTo>
                  <a:lnTo>
                    <a:pt x="4508500" y="2505329"/>
                  </a:lnTo>
                  <a:lnTo>
                    <a:pt x="8991600" y="2505329"/>
                  </a:lnTo>
                  <a:lnTo>
                    <a:pt x="8991600" y="2492629"/>
                  </a:lnTo>
                  <a:lnTo>
                    <a:pt x="4508500" y="2492629"/>
                  </a:lnTo>
                  <a:lnTo>
                    <a:pt x="4508500" y="413385"/>
                  </a:lnTo>
                  <a:lnTo>
                    <a:pt x="8991600" y="413385"/>
                  </a:lnTo>
                  <a:lnTo>
                    <a:pt x="8991600" y="375285"/>
                  </a:lnTo>
                  <a:lnTo>
                    <a:pt x="4508500" y="375285"/>
                  </a:lnTo>
                  <a:lnTo>
                    <a:pt x="4508500" y="12700"/>
                  </a:lnTo>
                  <a:lnTo>
                    <a:pt x="8991600" y="12700"/>
                  </a:lnTo>
                  <a:lnTo>
                    <a:pt x="8991600" y="0"/>
                  </a:lnTo>
                  <a:lnTo>
                    <a:pt x="4508500" y="0"/>
                  </a:lnTo>
                  <a:lnTo>
                    <a:pt x="4495800" y="0"/>
                  </a:lnTo>
                  <a:lnTo>
                    <a:pt x="4495800" y="12700"/>
                  </a:lnTo>
                  <a:lnTo>
                    <a:pt x="4495800" y="6324600"/>
                  </a:lnTo>
                  <a:lnTo>
                    <a:pt x="12700" y="6324600"/>
                  </a:lnTo>
                  <a:lnTo>
                    <a:pt x="12700" y="5949315"/>
                  </a:lnTo>
                  <a:lnTo>
                    <a:pt x="4495800" y="5949315"/>
                  </a:lnTo>
                  <a:lnTo>
                    <a:pt x="4495800" y="5936615"/>
                  </a:lnTo>
                  <a:lnTo>
                    <a:pt x="12700" y="5936615"/>
                  </a:lnTo>
                  <a:lnTo>
                    <a:pt x="12700" y="4992624"/>
                  </a:lnTo>
                  <a:lnTo>
                    <a:pt x="4495800" y="4992624"/>
                  </a:lnTo>
                  <a:lnTo>
                    <a:pt x="4495800" y="4979924"/>
                  </a:lnTo>
                  <a:lnTo>
                    <a:pt x="12700" y="4979924"/>
                  </a:lnTo>
                  <a:lnTo>
                    <a:pt x="12700" y="3462020"/>
                  </a:lnTo>
                  <a:lnTo>
                    <a:pt x="4495800" y="3462020"/>
                  </a:lnTo>
                  <a:lnTo>
                    <a:pt x="4495800" y="3449320"/>
                  </a:lnTo>
                  <a:lnTo>
                    <a:pt x="12700" y="3449320"/>
                  </a:lnTo>
                  <a:lnTo>
                    <a:pt x="12700" y="2505329"/>
                  </a:lnTo>
                  <a:lnTo>
                    <a:pt x="4495800" y="2505329"/>
                  </a:lnTo>
                  <a:lnTo>
                    <a:pt x="4495800" y="2492629"/>
                  </a:lnTo>
                  <a:lnTo>
                    <a:pt x="12700" y="2492629"/>
                  </a:lnTo>
                  <a:lnTo>
                    <a:pt x="12700" y="413385"/>
                  </a:lnTo>
                  <a:lnTo>
                    <a:pt x="4495800" y="413385"/>
                  </a:lnTo>
                  <a:lnTo>
                    <a:pt x="4495800" y="375285"/>
                  </a:lnTo>
                  <a:lnTo>
                    <a:pt x="12700" y="375285"/>
                  </a:lnTo>
                  <a:lnTo>
                    <a:pt x="12700" y="12700"/>
                  </a:lnTo>
                  <a:lnTo>
                    <a:pt x="4495800" y="12700"/>
                  </a:lnTo>
                  <a:lnTo>
                    <a:pt x="4495800" y="0"/>
                  </a:lnTo>
                  <a:lnTo>
                    <a:pt x="1270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6330950"/>
                  </a:lnTo>
                  <a:lnTo>
                    <a:pt x="12700" y="6330950"/>
                  </a:lnTo>
                  <a:lnTo>
                    <a:pt x="4495800" y="6330950"/>
                  </a:lnTo>
                  <a:lnTo>
                    <a:pt x="4508500" y="6330950"/>
                  </a:lnTo>
                  <a:lnTo>
                    <a:pt x="8991600" y="6330950"/>
                  </a:lnTo>
                  <a:lnTo>
                    <a:pt x="8997937" y="6330950"/>
                  </a:lnTo>
                  <a:lnTo>
                    <a:pt x="8997937" y="6324600"/>
                  </a:lnTo>
                  <a:lnTo>
                    <a:pt x="8997937" y="12700"/>
                  </a:lnTo>
                  <a:lnTo>
                    <a:pt x="89979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31142" y="1497329"/>
            <a:ext cx="433514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62735" algn="l"/>
                <a:tab pos="3269615" algn="l"/>
              </a:tabLst>
            </a:pPr>
            <a:r>
              <a:rPr sz="1800" spc="-5" dirty="0">
                <a:latin typeface="Arial"/>
                <a:cs typeface="Arial"/>
              </a:rPr>
              <a:t>Pro</a:t>
            </a: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uctiv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10" dirty="0">
                <a:latin typeface="Arial"/>
                <a:cs typeface="Arial"/>
              </a:rPr>
              <a:t>t</a:t>
            </a:r>
            <a:r>
              <a:rPr sz="1800" spc="-14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	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se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tee</a:t>
            </a:r>
            <a:r>
              <a:rPr sz="1800" dirty="0">
                <a:latin typeface="Arial"/>
                <a:cs typeface="Arial"/>
              </a:rPr>
              <a:t>ism,	</a:t>
            </a:r>
            <a:r>
              <a:rPr sz="1800" spc="-5" dirty="0">
                <a:latin typeface="Arial"/>
                <a:cs typeface="Arial"/>
              </a:rPr>
              <a:t>Acci</a:t>
            </a: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ts,  </a:t>
            </a:r>
            <a:r>
              <a:rPr sz="1800" spc="-5" dirty="0">
                <a:latin typeface="Arial"/>
                <a:cs typeface="Arial"/>
              </a:rPr>
              <a:t>short </a:t>
            </a:r>
            <a:r>
              <a:rPr sz="1800" dirty="0">
                <a:latin typeface="Arial"/>
                <a:cs typeface="Arial"/>
              </a:rPr>
              <a:t>term </a:t>
            </a:r>
            <a:r>
              <a:rPr sz="1800" spc="-5" dirty="0">
                <a:latin typeface="Arial"/>
                <a:cs typeface="Arial"/>
              </a:rPr>
              <a:t>sickness, Grievances,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etc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8740" y="25399"/>
            <a:ext cx="8985251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b="1" dirty="0">
                <a:latin typeface="Arial"/>
                <a:cs typeface="Arial"/>
              </a:rPr>
              <a:t>Data Sources </a:t>
            </a:r>
            <a:r>
              <a:rPr sz="2000" b="1" spc="-10" dirty="0">
                <a:latin typeface="Arial"/>
                <a:cs typeface="Arial"/>
              </a:rPr>
              <a:t>Available </a:t>
            </a:r>
            <a:r>
              <a:rPr sz="2000" b="1" dirty="0">
                <a:latin typeface="Arial"/>
                <a:cs typeface="Arial"/>
              </a:rPr>
              <a:t>for Person Needs</a:t>
            </a:r>
            <a:r>
              <a:rPr sz="2000" b="1" spc="-25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1078865">
              <a:lnSpc>
                <a:spcPct val="100000"/>
              </a:lnSpc>
              <a:spcBef>
                <a:spcPts val="1815"/>
              </a:spcBef>
              <a:tabLst>
                <a:tab pos="5146675" algn="l"/>
              </a:tabLst>
            </a:pPr>
            <a:r>
              <a:rPr sz="1800" b="1" spc="-30" dirty="0">
                <a:solidFill>
                  <a:srgbClr val="FFFFFF"/>
                </a:solidFill>
                <a:latin typeface="Arial"/>
                <a:cs typeface="Arial"/>
              </a:rPr>
              <a:t>Tech.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Obtained	</a:t>
            </a:r>
            <a:r>
              <a:rPr sz="1800" b="1" spc="-10" dirty="0">
                <a:solidFill>
                  <a:srgbClr val="FFFFFF"/>
                </a:solidFill>
                <a:latin typeface="Arial"/>
                <a:cs typeface="Arial"/>
              </a:rPr>
              <a:t>HRD/Training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1800" b="1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Implication</a:t>
            </a:r>
            <a:endParaRPr sz="1800">
              <a:latin typeface="Arial"/>
              <a:cs typeface="Arial"/>
            </a:endParaRPr>
          </a:p>
          <a:p>
            <a:pPr marL="165100" marR="5080">
              <a:lnSpc>
                <a:spcPct val="100000"/>
              </a:lnSpc>
              <a:spcBef>
                <a:spcPts val="894"/>
              </a:spcBef>
              <a:tabLst>
                <a:tab pos="1725295" algn="l"/>
                <a:tab pos="2459990" algn="l"/>
                <a:tab pos="2915920" algn="l"/>
                <a:tab pos="4234180" algn="l"/>
                <a:tab pos="4660900" algn="l"/>
                <a:tab pos="5693410" algn="l"/>
                <a:tab pos="6142990" algn="l"/>
                <a:tab pos="6546850" algn="l"/>
                <a:tab pos="7099934" algn="l"/>
                <a:tab pos="7242175" algn="l"/>
                <a:tab pos="7502525" algn="l"/>
                <a:tab pos="7918450" algn="l"/>
                <a:tab pos="8298180" algn="l"/>
                <a:tab pos="8782685" algn="l"/>
              </a:tabLst>
            </a:pP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rforma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ce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ta	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pr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s	a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Incl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de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ea</a:t>
            </a:r>
            <a:r>
              <a:rPr sz="1800" spc="-5" dirty="0">
                <a:latin typeface="Arial"/>
                <a:cs typeface="Arial"/>
              </a:rPr>
              <a:t>kn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sses		and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ar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as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of  i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cat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rs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Pro</a:t>
            </a:r>
            <a:r>
              <a:rPr sz="1800" spc="-15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ms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45" dirty="0">
                <a:latin typeface="Arial"/>
                <a:cs typeface="Arial"/>
              </a:rPr>
              <a:t>w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k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ess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		</a:t>
            </a:r>
            <a:r>
              <a:rPr sz="1800" spc="-5" dirty="0">
                <a:latin typeface="Arial"/>
                <a:cs typeface="Arial"/>
              </a:rPr>
              <a:t>im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rov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10" dirty="0">
                <a:latin typeface="Arial"/>
                <a:cs typeface="Arial"/>
              </a:rPr>
              <a:t>m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	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ll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s</a:t>
            </a:r>
            <a:r>
              <a:rPr sz="1800" dirty="0">
                <a:latin typeface="Arial"/>
                <a:cs typeface="Arial"/>
              </a:rPr>
              <a:t>	stro</a:t>
            </a:r>
            <a:r>
              <a:rPr sz="1800" spc="-1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poi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27576" y="1497329"/>
            <a:ext cx="43370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Easy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analyze and quantify </a:t>
            </a:r>
            <a:r>
              <a:rPr sz="1800" dirty="0">
                <a:latin typeface="Arial"/>
                <a:cs typeface="Arial"/>
              </a:rPr>
              <a:t>for</a:t>
            </a:r>
            <a:r>
              <a:rPr sz="1800" spc="459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purposes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27578" y="1771651"/>
            <a:ext cx="433514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99415" algn="l"/>
                <a:tab pos="1789430" algn="l"/>
                <a:tab pos="2824480" algn="l"/>
                <a:tab pos="3402329" algn="l"/>
                <a:tab pos="4132579" algn="l"/>
              </a:tabLst>
            </a:pPr>
            <a:r>
              <a:rPr sz="1800" spc="-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termini</a:t>
            </a:r>
            <a:r>
              <a:rPr sz="1800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su</a:t>
            </a:r>
            <a:r>
              <a:rPr sz="1800" spc="-15" dirty="0">
                <a:latin typeface="Arial"/>
                <a:cs typeface="Arial"/>
              </a:rPr>
              <a:t>b</a:t>
            </a:r>
            <a:r>
              <a:rPr sz="1800" dirty="0">
                <a:latin typeface="Arial"/>
                <a:cs typeface="Arial"/>
              </a:rPr>
              <a:t>jects	a</a:t>
            </a:r>
            <a:r>
              <a:rPr sz="1800" spc="-5" dirty="0">
                <a:latin typeface="Arial"/>
                <a:cs typeface="Arial"/>
              </a:rPr>
              <a:t>nd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kinds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27577" y="2045971"/>
            <a:ext cx="433895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4094" algn="l"/>
                <a:tab pos="1978660" algn="l"/>
                <a:tab pos="2599055" algn="l"/>
                <a:tab pos="3108325" algn="l"/>
                <a:tab pos="3500120" algn="l"/>
                <a:tab pos="4133850" algn="l"/>
              </a:tabLst>
            </a:pPr>
            <a:r>
              <a:rPr sz="1800" spc="-5" dirty="0">
                <a:latin typeface="Arial"/>
                <a:cs typeface="Arial"/>
              </a:rPr>
              <a:t>trai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ings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neede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dirty="0">
                <a:latin typeface="Arial"/>
                <a:cs typeface="Arial"/>
              </a:rPr>
              <a:t>.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ta	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b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used</a:t>
            </a:r>
            <a:r>
              <a:rPr sz="1800" dirty="0">
                <a:latin typeface="Arial"/>
                <a:cs typeface="Arial"/>
              </a:rPr>
              <a:t>	to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identify performance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discrepancies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1140" y="3053588"/>
            <a:ext cx="27781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Observation </a:t>
            </a:r>
            <a:r>
              <a:rPr sz="1800" spc="-15" dirty="0">
                <a:latin typeface="Arial"/>
                <a:cs typeface="Arial"/>
              </a:rPr>
              <a:t>work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sampling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727578" y="3053590"/>
            <a:ext cx="433641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More subjective technique but provides  both employee behavior and results of  behavior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1142" y="4010405"/>
            <a:ext cx="10483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Interviews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727576" y="4010406"/>
            <a:ext cx="433705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Individual is </a:t>
            </a:r>
            <a:r>
              <a:rPr sz="1800" dirty="0">
                <a:latin typeface="Arial"/>
                <a:cs typeface="Arial"/>
              </a:rPr>
              <a:t>only </a:t>
            </a:r>
            <a:r>
              <a:rPr sz="1800" spc="-5" dirty="0">
                <a:latin typeface="Arial"/>
                <a:cs typeface="Arial"/>
              </a:rPr>
              <a:t>one </a:t>
            </a:r>
            <a:r>
              <a:rPr sz="1800" spc="-10" dirty="0">
                <a:latin typeface="Arial"/>
                <a:cs typeface="Arial"/>
              </a:rPr>
              <a:t>who </a:t>
            </a:r>
            <a:r>
              <a:rPr sz="1800" spc="-5" dirty="0">
                <a:latin typeface="Arial"/>
                <a:cs typeface="Arial"/>
              </a:rPr>
              <a:t>knows </a:t>
            </a:r>
            <a:r>
              <a:rPr sz="1800" spc="-10" dirty="0">
                <a:latin typeface="Arial"/>
                <a:cs typeface="Arial"/>
              </a:rPr>
              <a:t>what he  </a:t>
            </a:r>
            <a:r>
              <a:rPr sz="1800" spc="-5" dirty="0">
                <a:latin typeface="Arial"/>
                <a:cs typeface="Arial"/>
              </a:rPr>
              <a:t>believes, needs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learn. Involved in need  analysis can </a:t>
            </a:r>
            <a:r>
              <a:rPr sz="1800" dirty="0">
                <a:latin typeface="Arial"/>
                <a:cs typeface="Arial"/>
              </a:rPr>
              <a:t>also </a:t>
            </a:r>
            <a:r>
              <a:rPr sz="1800" spc="-5" dirty="0">
                <a:latin typeface="Arial"/>
                <a:cs typeface="Arial"/>
              </a:rPr>
              <a:t>motivate employees </a:t>
            </a:r>
            <a:r>
              <a:rPr sz="1800" dirty="0">
                <a:latin typeface="Arial"/>
                <a:cs typeface="Arial"/>
              </a:rPr>
              <a:t>to  </a:t>
            </a:r>
            <a:r>
              <a:rPr sz="1800" spc="-5" dirty="0">
                <a:latin typeface="Arial"/>
                <a:cs typeface="Arial"/>
              </a:rPr>
              <a:t>make an </a:t>
            </a:r>
            <a:r>
              <a:rPr sz="1800" spc="-10" dirty="0">
                <a:latin typeface="Arial"/>
                <a:cs typeface="Arial"/>
              </a:rPr>
              <a:t>effort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-5" dirty="0">
                <a:latin typeface="Arial"/>
                <a:cs typeface="Arial"/>
              </a:rPr>
              <a:t> learn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1140" y="5541365"/>
            <a:ext cx="15589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Questionnaires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03547" y="5541367"/>
            <a:ext cx="3561079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85570" algn="l"/>
                <a:tab pos="1806575" algn="l"/>
                <a:tab pos="2937510" algn="l"/>
              </a:tabLst>
            </a:pPr>
            <a:r>
              <a:rPr sz="1800" spc="-5" dirty="0">
                <a:latin typeface="Arial"/>
                <a:cs typeface="Arial"/>
              </a:rPr>
              <a:t>approaches	as	</a:t>
            </a:r>
            <a:r>
              <a:rPr sz="1800" spc="-15" dirty="0">
                <a:latin typeface="Arial"/>
                <a:cs typeface="Arial"/>
              </a:rPr>
              <a:t>interview.	</a:t>
            </a:r>
            <a:r>
              <a:rPr sz="1800" spc="-5" dirty="0">
                <a:latin typeface="Arial"/>
                <a:cs typeface="Arial"/>
              </a:rPr>
              <a:t>Easily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27578" y="5541365"/>
            <a:ext cx="77406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Same  tai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ored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640707" y="5815687"/>
            <a:ext cx="34270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  <a:tab pos="1292225" algn="l"/>
                <a:tab pos="2981325" algn="l"/>
              </a:tabLst>
            </a:pPr>
            <a:r>
              <a:rPr sz="1800" dirty="0">
                <a:latin typeface="Arial"/>
                <a:cs typeface="Arial"/>
              </a:rPr>
              <a:t>to	</a:t>
            </a:r>
            <a:r>
              <a:rPr sz="1800" spc="-5" dirty="0">
                <a:latin typeface="Arial"/>
                <a:cs typeface="Arial"/>
              </a:rPr>
              <a:t>sp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cific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ch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rac</a:t>
            </a:r>
            <a:r>
              <a:rPr sz="1800" spc="5" dirty="0">
                <a:latin typeface="Arial"/>
                <a:cs typeface="Arial"/>
              </a:rPr>
              <a:t>t</a:t>
            </a:r>
            <a:r>
              <a:rPr sz="1800" spc="-5" dirty="0">
                <a:latin typeface="Arial"/>
                <a:cs typeface="Arial"/>
              </a:rPr>
              <a:t>er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stics.	</a:t>
            </a:r>
            <a:r>
              <a:rPr sz="1800" spc="-5" dirty="0">
                <a:latin typeface="Arial"/>
                <a:cs typeface="Arial"/>
              </a:rPr>
              <a:t>M</a:t>
            </a:r>
            <a:r>
              <a:rPr sz="1800" dirty="0">
                <a:latin typeface="Arial"/>
                <a:cs typeface="Arial"/>
              </a:rPr>
              <a:t>ay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27575" y="6090007"/>
            <a:ext cx="133096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produce</a:t>
            </a:r>
            <a:r>
              <a:rPr sz="1800" spc="-7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bias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1142" y="6498133"/>
            <a:ext cx="56070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90" dirty="0">
                <a:latin typeface="Arial"/>
                <a:cs typeface="Arial"/>
              </a:rPr>
              <a:t>T</a:t>
            </a:r>
            <a:r>
              <a:rPr sz="1800" dirty="0">
                <a:latin typeface="Arial"/>
                <a:cs typeface="Arial"/>
              </a:rPr>
              <a:t>ests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727576" y="6498133"/>
            <a:ext cx="384429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Can </a:t>
            </a:r>
            <a:r>
              <a:rPr sz="1800" spc="-10" dirty="0">
                <a:latin typeface="Arial"/>
                <a:cs typeface="Arial"/>
              </a:rPr>
              <a:t>be </a:t>
            </a:r>
            <a:r>
              <a:rPr sz="1800" spc="-5" dirty="0">
                <a:latin typeface="Arial"/>
                <a:cs typeface="Arial"/>
              </a:rPr>
              <a:t>tailored made or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standardized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763000" y="5330954"/>
            <a:ext cx="0" cy="1527175"/>
          </a:xfrm>
          <a:custGeom>
            <a:avLst/>
            <a:gdLst/>
            <a:ahLst/>
            <a:cxnLst/>
            <a:rect l="l" t="t" r="r" b="b"/>
            <a:pathLst>
              <a:path h="1527175">
                <a:moveTo>
                  <a:pt x="0" y="0"/>
                </a:moveTo>
                <a:lnTo>
                  <a:pt x="0" y="1527047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63000" y="2"/>
            <a:ext cx="0" cy="76835"/>
          </a:xfrm>
          <a:custGeom>
            <a:avLst/>
            <a:gdLst/>
            <a:ahLst/>
            <a:cxnLst/>
            <a:rect l="l" t="t" r="r" b="b"/>
            <a:pathLst>
              <a:path h="76835">
                <a:moveTo>
                  <a:pt x="0" y="0"/>
                </a:moveTo>
                <a:lnTo>
                  <a:pt x="0" y="76212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627" y="0"/>
            <a:ext cx="57151" cy="6858000"/>
          </a:xfrm>
          <a:custGeom>
            <a:avLst/>
            <a:gdLst/>
            <a:ahLst/>
            <a:cxnLst/>
            <a:rect l="l" t="t" r="r" b="b"/>
            <a:pathLst>
              <a:path w="57150" h="6858000">
                <a:moveTo>
                  <a:pt x="11430" y="0"/>
                </a:moveTo>
                <a:lnTo>
                  <a:pt x="0" y="0"/>
                </a:lnTo>
                <a:lnTo>
                  <a:pt x="0" y="6858000"/>
                </a:lnTo>
                <a:lnTo>
                  <a:pt x="11430" y="6858000"/>
                </a:lnTo>
                <a:lnTo>
                  <a:pt x="11430" y="0"/>
                </a:lnTo>
                <a:close/>
              </a:path>
              <a:path w="57150" h="6858000">
                <a:moveTo>
                  <a:pt x="57150" y="0"/>
                </a:moveTo>
                <a:lnTo>
                  <a:pt x="22860" y="0"/>
                </a:lnTo>
                <a:lnTo>
                  <a:pt x="22860" y="6858000"/>
                </a:lnTo>
                <a:lnTo>
                  <a:pt x="57150" y="6858000"/>
                </a:lnTo>
                <a:lnTo>
                  <a:pt x="5715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8839200" y="0"/>
            <a:ext cx="304800" cy="6858000"/>
            <a:chOff x="8839200" y="0"/>
            <a:chExt cx="304800" cy="6858000"/>
          </a:xfrm>
        </p:grpSpPr>
        <p:sp>
          <p:nvSpPr>
            <p:cNvPr id="6" name="object 6"/>
            <p:cNvSpPr/>
            <p:nvPr/>
          </p:nvSpPr>
          <p:spPr>
            <a:xfrm>
              <a:off x="8839200" y="0"/>
              <a:ext cx="304800" cy="6858000"/>
            </a:xfrm>
            <a:custGeom>
              <a:avLst/>
              <a:gdLst/>
              <a:ahLst/>
              <a:cxnLst/>
              <a:rect l="l" t="t" r="r" b="b"/>
              <a:pathLst>
                <a:path w="304800" h="6858000">
                  <a:moveTo>
                    <a:pt x="3048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304800" y="6858000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DC3AD">
                <a:alpha val="8705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915400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5330952"/>
                  </a:moveTo>
                  <a:lnTo>
                    <a:pt x="0" y="6857999"/>
                  </a:lnTo>
                </a:path>
                <a:path h="6858000">
                  <a:moveTo>
                    <a:pt x="0" y="0"/>
                  </a:moveTo>
                  <a:lnTo>
                    <a:pt x="0" y="463270"/>
                  </a:lnTo>
                </a:path>
              </a:pathLst>
            </a:custGeom>
            <a:ln w="12700">
              <a:solidFill>
                <a:srgbClr val="FD853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69851" y="69851"/>
            <a:ext cx="9004300" cy="6794500"/>
            <a:chOff x="69850" y="69850"/>
            <a:chExt cx="9004300" cy="6794500"/>
          </a:xfrm>
        </p:grpSpPr>
        <p:sp>
          <p:nvSpPr>
            <p:cNvPr id="10" name="object 10"/>
            <p:cNvSpPr/>
            <p:nvPr/>
          </p:nvSpPr>
          <p:spPr>
            <a:xfrm>
              <a:off x="76200" y="76212"/>
              <a:ext cx="8991600" cy="387350"/>
            </a:xfrm>
            <a:custGeom>
              <a:avLst/>
              <a:gdLst/>
              <a:ahLst/>
              <a:cxnLst/>
              <a:rect l="l" t="t" r="r" b="b"/>
              <a:pathLst>
                <a:path w="8991600" h="387350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387083"/>
                  </a:lnTo>
                  <a:lnTo>
                    <a:pt x="4495800" y="387083"/>
                  </a:lnTo>
                  <a:lnTo>
                    <a:pt x="8991600" y="387083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200" y="463270"/>
              <a:ext cx="8991600" cy="955040"/>
            </a:xfrm>
            <a:custGeom>
              <a:avLst/>
              <a:gdLst/>
              <a:ahLst/>
              <a:cxnLst/>
              <a:rect l="l" t="t" r="r" b="b"/>
              <a:pathLst>
                <a:path w="8991600" h="955040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954430"/>
                  </a:lnTo>
                  <a:lnTo>
                    <a:pt x="4495800" y="954430"/>
                  </a:lnTo>
                  <a:lnTo>
                    <a:pt x="8991600" y="95443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6200" y="1417751"/>
              <a:ext cx="8991600" cy="668655"/>
            </a:xfrm>
            <a:custGeom>
              <a:avLst/>
              <a:gdLst/>
              <a:ahLst/>
              <a:cxnLst/>
              <a:rect l="l" t="t" r="r" b="b"/>
              <a:pathLst>
                <a:path w="8991600" h="668655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668096"/>
                  </a:lnTo>
                  <a:lnTo>
                    <a:pt x="4495800" y="668096"/>
                  </a:lnTo>
                  <a:lnTo>
                    <a:pt x="8991600" y="668096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6200" y="2085822"/>
              <a:ext cx="8991600" cy="955040"/>
            </a:xfrm>
            <a:custGeom>
              <a:avLst/>
              <a:gdLst/>
              <a:ahLst/>
              <a:cxnLst/>
              <a:rect l="l" t="t" r="r" b="b"/>
              <a:pathLst>
                <a:path w="8991600" h="955039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954430"/>
                  </a:lnTo>
                  <a:lnTo>
                    <a:pt x="4495800" y="954430"/>
                  </a:lnTo>
                  <a:lnTo>
                    <a:pt x="8991600" y="95443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6200" y="3040290"/>
              <a:ext cx="8991600" cy="668655"/>
            </a:xfrm>
            <a:custGeom>
              <a:avLst/>
              <a:gdLst/>
              <a:ahLst/>
              <a:cxnLst/>
              <a:rect l="l" t="t" r="r" b="b"/>
              <a:pathLst>
                <a:path w="8991600" h="668654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668108"/>
                  </a:lnTo>
                  <a:lnTo>
                    <a:pt x="4495800" y="668108"/>
                  </a:lnTo>
                  <a:lnTo>
                    <a:pt x="8991600" y="668108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6200" y="3708374"/>
              <a:ext cx="8991600" cy="955040"/>
            </a:xfrm>
            <a:custGeom>
              <a:avLst/>
              <a:gdLst/>
              <a:ahLst/>
              <a:cxnLst/>
              <a:rect l="l" t="t" r="r" b="b"/>
              <a:pathLst>
                <a:path w="8991600" h="955039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954430"/>
                  </a:lnTo>
                  <a:lnTo>
                    <a:pt x="4495800" y="954430"/>
                  </a:lnTo>
                  <a:lnTo>
                    <a:pt x="8991600" y="95443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200" y="4662855"/>
              <a:ext cx="8991600" cy="668655"/>
            </a:xfrm>
            <a:custGeom>
              <a:avLst/>
              <a:gdLst/>
              <a:ahLst/>
              <a:cxnLst/>
              <a:rect l="l" t="t" r="r" b="b"/>
              <a:pathLst>
                <a:path w="8991600" h="668654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668096"/>
                  </a:lnTo>
                  <a:lnTo>
                    <a:pt x="4495800" y="668096"/>
                  </a:lnTo>
                  <a:lnTo>
                    <a:pt x="8991600" y="668096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EC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200" y="5330951"/>
              <a:ext cx="8991600" cy="1527175"/>
            </a:xfrm>
            <a:custGeom>
              <a:avLst/>
              <a:gdLst/>
              <a:ahLst/>
              <a:cxnLst/>
              <a:rect l="l" t="t" r="r" b="b"/>
              <a:pathLst>
                <a:path w="8991600" h="1527175">
                  <a:moveTo>
                    <a:pt x="8991600" y="0"/>
                  </a:moveTo>
                  <a:lnTo>
                    <a:pt x="4495800" y="0"/>
                  </a:lnTo>
                  <a:lnTo>
                    <a:pt x="0" y="0"/>
                  </a:lnTo>
                  <a:lnTo>
                    <a:pt x="0" y="1527048"/>
                  </a:lnTo>
                  <a:lnTo>
                    <a:pt x="4495800" y="1527048"/>
                  </a:lnTo>
                  <a:lnTo>
                    <a:pt x="8991600" y="1527048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FFD9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565650" y="69850"/>
              <a:ext cx="12700" cy="6788150"/>
            </a:xfrm>
            <a:custGeom>
              <a:avLst/>
              <a:gdLst/>
              <a:ahLst/>
              <a:cxnLst/>
              <a:rect l="l" t="t" r="r" b="b"/>
              <a:pathLst>
                <a:path w="12700" h="6788150">
                  <a:moveTo>
                    <a:pt x="12700" y="0"/>
                  </a:moveTo>
                  <a:lnTo>
                    <a:pt x="0" y="0"/>
                  </a:lnTo>
                  <a:lnTo>
                    <a:pt x="0" y="6788147"/>
                  </a:lnTo>
                  <a:lnTo>
                    <a:pt x="12700" y="6788147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9850" y="463295"/>
              <a:ext cx="9004300" cy="0"/>
            </a:xfrm>
            <a:custGeom>
              <a:avLst/>
              <a:gdLst/>
              <a:ahLst/>
              <a:cxnLst/>
              <a:rect l="l" t="t" r="r" b="b"/>
              <a:pathLst>
                <a:path w="9004300">
                  <a:moveTo>
                    <a:pt x="0" y="0"/>
                  </a:moveTo>
                  <a:lnTo>
                    <a:pt x="9004300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9850" y="1417700"/>
              <a:ext cx="9004300" cy="3913504"/>
            </a:xfrm>
            <a:custGeom>
              <a:avLst/>
              <a:gdLst/>
              <a:ahLst/>
              <a:cxnLst/>
              <a:rect l="l" t="t" r="r" b="b"/>
              <a:pathLst>
                <a:path w="9004300" h="3913504">
                  <a:moveTo>
                    <a:pt x="0" y="0"/>
                  </a:moveTo>
                  <a:lnTo>
                    <a:pt x="9004300" y="0"/>
                  </a:lnTo>
                </a:path>
                <a:path w="9004300" h="3913504">
                  <a:moveTo>
                    <a:pt x="0" y="668147"/>
                  </a:moveTo>
                  <a:lnTo>
                    <a:pt x="9004300" y="668147"/>
                  </a:lnTo>
                </a:path>
                <a:path w="9004300" h="3913504">
                  <a:moveTo>
                    <a:pt x="0" y="1622552"/>
                  </a:moveTo>
                  <a:lnTo>
                    <a:pt x="9004300" y="1622552"/>
                  </a:lnTo>
                </a:path>
                <a:path w="9004300" h="3913504">
                  <a:moveTo>
                    <a:pt x="0" y="2290699"/>
                  </a:moveTo>
                  <a:lnTo>
                    <a:pt x="9004300" y="2290699"/>
                  </a:lnTo>
                </a:path>
                <a:path w="9004300" h="3913504">
                  <a:moveTo>
                    <a:pt x="0" y="3245104"/>
                  </a:moveTo>
                  <a:lnTo>
                    <a:pt x="9004300" y="3245104"/>
                  </a:lnTo>
                </a:path>
                <a:path w="9004300" h="3913504">
                  <a:moveTo>
                    <a:pt x="0" y="3913251"/>
                  </a:moveTo>
                  <a:lnTo>
                    <a:pt x="9004300" y="391325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850" y="69849"/>
              <a:ext cx="9004300" cy="6788150"/>
            </a:xfrm>
            <a:custGeom>
              <a:avLst/>
              <a:gdLst/>
              <a:ahLst/>
              <a:cxnLst/>
              <a:rect l="l" t="t" r="r" b="b"/>
              <a:pathLst>
                <a:path w="9004300" h="6788150">
                  <a:moveTo>
                    <a:pt x="12700" y="0"/>
                  </a:moveTo>
                  <a:lnTo>
                    <a:pt x="0" y="0"/>
                  </a:lnTo>
                  <a:lnTo>
                    <a:pt x="0" y="6788150"/>
                  </a:lnTo>
                  <a:lnTo>
                    <a:pt x="12700" y="6788150"/>
                  </a:lnTo>
                  <a:lnTo>
                    <a:pt x="12700" y="0"/>
                  </a:lnTo>
                  <a:close/>
                </a:path>
                <a:path w="9004300" h="6788150">
                  <a:moveTo>
                    <a:pt x="9004300" y="0"/>
                  </a:moveTo>
                  <a:lnTo>
                    <a:pt x="8991600" y="0"/>
                  </a:lnTo>
                  <a:lnTo>
                    <a:pt x="8991600" y="6788150"/>
                  </a:lnTo>
                  <a:lnTo>
                    <a:pt x="9004300" y="6788150"/>
                  </a:lnTo>
                  <a:lnTo>
                    <a:pt x="90043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850" y="76200"/>
              <a:ext cx="9004300" cy="0"/>
            </a:xfrm>
            <a:custGeom>
              <a:avLst/>
              <a:gdLst/>
              <a:ahLst/>
              <a:cxnLst/>
              <a:rect l="l" t="t" r="r" b="b"/>
              <a:pathLst>
                <a:path w="9004300">
                  <a:moveTo>
                    <a:pt x="0" y="0"/>
                  </a:moveTo>
                  <a:lnTo>
                    <a:pt x="90043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9850" y="6857997"/>
              <a:ext cx="9004300" cy="0"/>
            </a:xfrm>
            <a:custGeom>
              <a:avLst/>
              <a:gdLst/>
              <a:ahLst/>
              <a:cxnLst/>
              <a:rect l="l" t="t" r="r" b="b"/>
              <a:pathLst>
                <a:path w="9004300">
                  <a:moveTo>
                    <a:pt x="0" y="0"/>
                  </a:moveTo>
                  <a:lnTo>
                    <a:pt x="900430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95937" y="103123"/>
            <a:ext cx="30549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Technique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or Data</a:t>
            </a:r>
            <a:r>
              <a:rPr sz="18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Obtained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10404" y="103123"/>
            <a:ext cx="362077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HRD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/ </a:t>
            </a:r>
            <a:r>
              <a:rPr sz="1800" b="1" spc="-15" dirty="0">
                <a:solidFill>
                  <a:srgbClr val="FFFFFF"/>
                </a:solidFill>
                <a:latin typeface="Arial"/>
                <a:cs typeface="Arial"/>
              </a:rPr>
              <a:t>Training </a:t>
            </a:r>
            <a:r>
              <a:rPr sz="1800" b="1" spc="-5" dirty="0">
                <a:solidFill>
                  <a:srgbClr val="FFFFFF"/>
                </a:solidFill>
                <a:latin typeface="Arial"/>
                <a:cs typeface="Arial"/>
              </a:rPr>
              <a:t>Need</a:t>
            </a:r>
            <a:r>
              <a:rPr sz="18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Implications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4942" y="490220"/>
            <a:ext cx="1572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Attitude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Survey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651377" y="490220"/>
            <a:ext cx="433895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Useful in determining morale,</a:t>
            </a:r>
            <a:r>
              <a:rPr sz="1800" spc="43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motivation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51376" y="764491"/>
            <a:ext cx="32956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or satisfaction of each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employee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4942" y="1444879"/>
            <a:ext cx="13188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Rating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Scale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51376" y="1444879"/>
            <a:ext cx="43370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Care </a:t>
            </a:r>
            <a:r>
              <a:rPr sz="1800" dirty="0">
                <a:latin typeface="Arial"/>
                <a:cs typeface="Arial"/>
              </a:rPr>
              <a:t>must </a:t>
            </a:r>
            <a:r>
              <a:rPr sz="1800" spc="-5" dirty="0">
                <a:latin typeface="Arial"/>
                <a:cs typeface="Arial"/>
              </a:rPr>
              <a:t>be taken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ensure</a:t>
            </a:r>
            <a:r>
              <a:rPr sz="1800" spc="36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relevant,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51377" y="1719148"/>
            <a:ext cx="39223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Arial"/>
                <a:cs typeface="Arial"/>
              </a:rPr>
              <a:t>reliable, and </a:t>
            </a:r>
            <a:r>
              <a:rPr sz="1800" spc="-5" dirty="0">
                <a:latin typeface="Arial"/>
                <a:cs typeface="Arial"/>
              </a:rPr>
              <a:t>objective </a:t>
            </a:r>
            <a:r>
              <a:rPr sz="1800" spc="-10" dirty="0">
                <a:latin typeface="Arial"/>
                <a:cs typeface="Arial"/>
              </a:rPr>
              <a:t>employee</a:t>
            </a:r>
            <a:r>
              <a:rPr sz="1800" spc="9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rating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4942" y="2113279"/>
            <a:ext cx="16986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Critical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Incidents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651376" y="2113279"/>
            <a:ext cx="43370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Observed actions that are critical </a:t>
            </a:r>
            <a:r>
              <a:rPr sz="1800" dirty="0">
                <a:latin typeface="Arial"/>
                <a:cs typeface="Arial"/>
              </a:rPr>
              <a:t>to</a:t>
            </a:r>
            <a:r>
              <a:rPr sz="1800" spc="30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651376" y="2387601"/>
            <a:ext cx="433705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24280" algn="l"/>
                <a:tab pos="1574800" algn="l"/>
                <a:tab pos="3041015" algn="l"/>
              </a:tabLst>
            </a:pPr>
            <a:r>
              <a:rPr sz="1800" spc="-5" dirty="0">
                <a:latin typeface="Arial"/>
                <a:cs typeface="Arial"/>
              </a:rPr>
              <a:t>succ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ssful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r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u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succ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ssful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rforma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e  of the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job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4940" y="3067939"/>
            <a:ext cx="73533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ar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4939" y="3736087"/>
            <a:ext cx="43357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Devised situations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806450" algn="l"/>
                <a:tab pos="1624965" algn="l"/>
                <a:tab pos="3131185" algn="l"/>
              </a:tabLst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le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Pla</a:t>
            </a:r>
            <a:r>
              <a:rPr sz="1800" spc="-145" dirty="0">
                <a:latin typeface="Arial"/>
                <a:cs typeface="Arial"/>
              </a:rPr>
              <a:t>y</a:t>
            </a:r>
            <a:r>
              <a:rPr sz="1800" dirty="0">
                <a:latin typeface="Arial"/>
                <a:cs typeface="Arial"/>
              </a:rPr>
              <a:t>,	</a:t>
            </a: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nf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re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-5" dirty="0">
                <a:latin typeface="Arial"/>
                <a:cs typeface="Arial"/>
              </a:rPr>
              <a:t>ce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L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a</a:t>
            </a: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ershi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dirty="0">
                <a:latin typeface="Arial"/>
                <a:cs typeface="Arial"/>
              </a:rPr>
              <a:t>,  </a:t>
            </a:r>
            <a:r>
              <a:rPr sz="1800" spc="-15" dirty="0">
                <a:latin typeface="Arial"/>
                <a:cs typeface="Arial"/>
              </a:rPr>
              <a:t>Training </a:t>
            </a:r>
            <a:r>
              <a:rPr sz="1800" spc="-5" dirty="0">
                <a:latin typeface="Arial"/>
                <a:cs typeface="Arial"/>
              </a:rPr>
              <a:t>Sessions, Business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games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651376" y="3067940"/>
            <a:ext cx="4337051" cy="12644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Individual </a:t>
            </a:r>
            <a:r>
              <a:rPr sz="1800" spc="-10" dirty="0">
                <a:latin typeface="Arial"/>
                <a:cs typeface="Arial"/>
              </a:rPr>
              <a:t>employee </a:t>
            </a:r>
            <a:r>
              <a:rPr sz="1800" spc="-5" dirty="0">
                <a:latin typeface="Arial"/>
                <a:cs typeface="Arial"/>
              </a:rPr>
              <a:t>records details of</a:t>
            </a:r>
            <a:r>
              <a:rPr sz="1800" spc="8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job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tabLst>
                <a:tab pos="915035" algn="l"/>
                <a:tab pos="2237740" algn="l"/>
                <a:tab pos="2963545" algn="l"/>
                <a:tab pos="3993515" algn="l"/>
              </a:tabLst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rtain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kn</a:t>
            </a:r>
            <a:r>
              <a:rPr sz="1800" spc="5" dirty="0">
                <a:latin typeface="Arial"/>
                <a:cs typeface="Arial"/>
              </a:rPr>
              <a:t>o</a:t>
            </a:r>
            <a:r>
              <a:rPr sz="1800" spc="-35" dirty="0">
                <a:latin typeface="Arial"/>
                <a:cs typeface="Arial"/>
              </a:rPr>
              <a:t>w</a:t>
            </a:r>
            <a:r>
              <a:rPr sz="1800" spc="10" dirty="0">
                <a:latin typeface="Arial"/>
                <a:cs typeface="Arial"/>
              </a:rPr>
              <a:t>l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g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,	</a:t>
            </a:r>
            <a:r>
              <a:rPr sz="1800" spc="-5" dirty="0">
                <a:latin typeface="Arial"/>
                <a:cs typeface="Arial"/>
              </a:rPr>
              <a:t>ski</a:t>
            </a:r>
            <a:r>
              <a:rPr sz="1800" spc="-15" dirty="0">
                <a:latin typeface="Arial"/>
                <a:cs typeface="Arial"/>
              </a:rPr>
              <a:t>l</a:t>
            </a:r>
            <a:r>
              <a:rPr sz="1800" dirty="0">
                <a:latin typeface="Arial"/>
                <a:cs typeface="Arial"/>
              </a:rPr>
              <a:t>ls,	attitu</a:t>
            </a:r>
            <a:r>
              <a:rPr sz="1800" spc="-10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es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are  demonstrated by these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techniques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54941" y="4690618"/>
            <a:ext cx="21304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Assessment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Centers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51376" y="4690618"/>
            <a:ext cx="4337051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33195" algn="l"/>
                <a:tab pos="1763395" algn="l"/>
                <a:tab pos="2637155" algn="l"/>
                <a:tab pos="3881120" algn="l"/>
                <a:tab pos="4196080" algn="l"/>
              </a:tabLst>
            </a:pPr>
            <a:r>
              <a:rPr sz="1800" spc="-5" dirty="0">
                <a:latin typeface="Arial"/>
                <a:cs typeface="Arial"/>
              </a:rPr>
              <a:t>C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mbinat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5" dirty="0">
                <a:latin typeface="Arial"/>
                <a:cs typeface="Arial"/>
              </a:rPr>
              <a:t>o</a:t>
            </a:r>
            <a:r>
              <a:rPr sz="1800" dirty="0">
                <a:latin typeface="Arial"/>
                <a:cs typeface="Arial"/>
              </a:rPr>
              <a:t>f	</a:t>
            </a:r>
            <a:r>
              <a:rPr sz="1800" spc="-5" dirty="0">
                <a:latin typeface="Arial"/>
                <a:cs typeface="Arial"/>
              </a:rPr>
              <a:t>sev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ral</a:t>
            </a:r>
            <a:r>
              <a:rPr sz="1800" dirty="0">
                <a:latin typeface="Arial"/>
                <a:cs typeface="Arial"/>
              </a:rPr>
              <a:t>	tech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ques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10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n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651376" y="4964938"/>
            <a:ext cx="87439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pr</a:t>
            </a:r>
            <a:r>
              <a:rPr sz="1800" spc="-15" dirty="0">
                <a:latin typeface="Arial"/>
                <a:cs typeface="Arial"/>
              </a:rPr>
              <a:t>o</a:t>
            </a:r>
            <a:r>
              <a:rPr sz="1800" spc="-5" dirty="0">
                <a:latin typeface="Arial"/>
                <a:cs typeface="Arial"/>
              </a:rPr>
              <a:t>gr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m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4940" y="5358790"/>
            <a:ext cx="417004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MBO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spc="-10" dirty="0">
                <a:latin typeface="Arial"/>
                <a:cs typeface="Arial"/>
              </a:rPr>
              <a:t>Work </a:t>
            </a:r>
            <a:r>
              <a:rPr sz="1800" spc="-5" dirty="0">
                <a:latin typeface="Arial"/>
                <a:cs typeface="Arial"/>
              </a:rPr>
              <a:t>Planning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5" dirty="0">
                <a:latin typeface="Arial"/>
                <a:cs typeface="Arial"/>
              </a:rPr>
              <a:t>Review</a:t>
            </a:r>
            <a:r>
              <a:rPr sz="1800" spc="-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system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51378" y="5358790"/>
            <a:ext cx="433641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08075" algn="l"/>
                <a:tab pos="1926589" algn="l"/>
                <a:tab pos="3417570" algn="l"/>
                <a:tab pos="4069715" algn="l"/>
              </a:tabLst>
            </a:pPr>
            <a:r>
              <a:rPr sz="1800" spc="-5" dirty="0">
                <a:latin typeface="Arial"/>
                <a:cs typeface="Arial"/>
              </a:rPr>
              <a:t>Prov</a:t>
            </a:r>
            <a:r>
              <a:rPr sz="1800" spc="-15" dirty="0">
                <a:latin typeface="Arial"/>
                <a:cs typeface="Arial"/>
              </a:rPr>
              <a:t>i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s	actu</a:t>
            </a:r>
            <a:r>
              <a:rPr sz="1800" spc="-5" dirty="0">
                <a:latin typeface="Arial"/>
                <a:cs typeface="Arial"/>
              </a:rPr>
              <a:t>al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p</a:t>
            </a:r>
            <a:r>
              <a:rPr sz="1800" spc="-15" dirty="0">
                <a:latin typeface="Arial"/>
                <a:cs typeface="Arial"/>
              </a:rPr>
              <a:t>e</a:t>
            </a:r>
            <a:r>
              <a:rPr sz="1800" spc="-5" dirty="0">
                <a:latin typeface="Arial"/>
                <a:cs typeface="Arial"/>
              </a:rPr>
              <a:t>rforma</a:t>
            </a:r>
            <a:r>
              <a:rPr sz="1800" spc="-15" dirty="0">
                <a:latin typeface="Arial"/>
                <a:cs typeface="Arial"/>
              </a:rPr>
              <a:t>n</a:t>
            </a:r>
            <a:r>
              <a:rPr sz="1800" spc="5" dirty="0">
                <a:latin typeface="Arial"/>
                <a:cs typeface="Arial"/>
              </a:rPr>
              <a:t>c</a:t>
            </a:r>
            <a:r>
              <a:rPr sz="1800" spc="-5" dirty="0">
                <a:latin typeface="Arial"/>
                <a:cs typeface="Arial"/>
              </a:rPr>
              <a:t>e</a:t>
            </a:r>
            <a:r>
              <a:rPr sz="1800" dirty="0">
                <a:latin typeface="Arial"/>
                <a:cs typeface="Arial"/>
              </a:rPr>
              <a:t>	</a:t>
            </a:r>
            <a:r>
              <a:rPr sz="1800" spc="-5" dirty="0">
                <a:latin typeface="Arial"/>
                <a:cs typeface="Arial"/>
              </a:rPr>
              <a:t>d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dirty="0">
                <a:latin typeface="Arial"/>
                <a:cs typeface="Arial"/>
              </a:rPr>
              <a:t>ta	</a:t>
            </a:r>
            <a:r>
              <a:rPr sz="1800" spc="-10" dirty="0">
                <a:latin typeface="Arial"/>
                <a:cs typeface="Arial"/>
              </a:rPr>
              <a:t>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651376" y="5633112"/>
            <a:ext cx="4337051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recurring basis related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organization, so  that baseline measurements </a:t>
            </a:r>
            <a:r>
              <a:rPr sz="1800" dirty="0">
                <a:latin typeface="Arial"/>
                <a:cs typeface="Arial"/>
              </a:rPr>
              <a:t>may </a:t>
            </a:r>
            <a:r>
              <a:rPr sz="1800" spc="-10" dirty="0">
                <a:latin typeface="Arial"/>
                <a:cs typeface="Arial"/>
              </a:rPr>
              <a:t>be  </a:t>
            </a:r>
            <a:r>
              <a:rPr sz="1800" spc="-5" dirty="0">
                <a:latin typeface="Arial"/>
                <a:cs typeface="Arial"/>
              </a:rPr>
              <a:t>known </a:t>
            </a:r>
            <a:r>
              <a:rPr sz="1800" dirty="0">
                <a:latin typeface="Arial"/>
                <a:cs typeface="Arial"/>
              </a:rPr>
              <a:t>&amp; </a:t>
            </a:r>
            <a:r>
              <a:rPr sz="1800" spc="-5" dirty="0">
                <a:latin typeface="Arial"/>
                <a:cs typeface="Arial"/>
              </a:rPr>
              <a:t>subsequent improvement </a:t>
            </a:r>
            <a:r>
              <a:rPr sz="1800" spc="-10" dirty="0">
                <a:latin typeface="Arial"/>
                <a:cs typeface="Arial"/>
              </a:rPr>
              <a:t>or  </a:t>
            </a:r>
            <a:r>
              <a:rPr sz="1800" spc="-5" dirty="0">
                <a:latin typeface="Arial"/>
                <a:cs typeface="Arial"/>
              </a:rPr>
              <a:t>deteriorated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25402"/>
            <a:ext cx="8986520" cy="55034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Performance Appraisal in Person Analysis</a:t>
            </a:r>
            <a:r>
              <a:rPr sz="2200" b="1" spc="-6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process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90" dirty="0">
                <a:latin typeface="Arial"/>
                <a:cs typeface="Arial"/>
              </a:rPr>
              <a:t>PA </a:t>
            </a:r>
            <a:r>
              <a:rPr sz="2200" spc="-5" dirty="0">
                <a:latin typeface="Arial"/>
                <a:cs typeface="Arial"/>
              </a:rPr>
              <a:t>can be a valuable </a:t>
            </a:r>
            <a:r>
              <a:rPr sz="2200" dirty="0">
                <a:latin typeface="Arial"/>
                <a:cs typeface="Arial"/>
              </a:rPr>
              <a:t>tool </a:t>
            </a:r>
            <a:r>
              <a:rPr sz="2200" spc="-5" dirty="0">
                <a:latin typeface="Arial"/>
                <a:cs typeface="Arial"/>
              </a:rPr>
              <a:t>for collecting person analysis data. Although  may be attempting to think that performance </a:t>
            </a:r>
            <a:r>
              <a:rPr sz="2200" dirty="0">
                <a:latin typeface="Arial"/>
                <a:cs typeface="Arial"/>
              </a:rPr>
              <a:t>appraisal </a:t>
            </a:r>
            <a:r>
              <a:rPr sz="2200" spc="-5" dirty="0">
                <a:latin typeface="Arial"/>
                <a:cs typeface="Arial"/>
              </a:rPr>
              <a:t>by </a:t>
            </a:r>
            <a:r>
              <a:rPr sz="2200" dirty="0">
                <a:latin typeface="Arial"/>
                <a:cs typeface="Arial"/>
              </a:rPr>
              <a:t>itself </a:t>
            </a:r>
            <a:r>
              <a:rPr sz="2200" spc="-5" dirty="0">
                <a:latin typeface="Arial"/>
                <a:cs typeface="Arial"/>
              </a:rPr>
              <a:t>can be  the sole source of person analysis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information.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Model of </a:t>
            </a:r>
            <a:r>
              <a:rPr sz="2200" spc="-60" dirty="0">
                <a:latin typeface="Arial"/>
                <a:cs typeface="Arial"/>
              </a:rPr>
              <a:t>PA, </a:t>
            </a:r>
            <a:r>
              <a:rPr sz="2200" spc="-5" dirty="0">
                <a:latin typeface="Arial"/>
                <a:cs typeface="Arial"/>
              </a:rPr>
              <a:t>as the person analysis process begins as</a:t>
            </a:r>
            <a:r>
              <a:rPr sz="2200" spc="19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under: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579120" marR="7620" lvl="1" indent="-457200">
              <a:lnSpc>
                <a:spcPct val="100000"/>
              </a:lnSpc>
              <a:buClr>
                <a:srgbClr val="FD8537"/>
              </a:buClr>
              <a:buSzPct val="68181"/>
              <a:buAutoNum type="arabicPeriod"/>
              <a:tabLst>
                <a:tab pos="579120" algn="l"/>
                <a:tab pos="579755" algn="l"/>
                <a:tab pos="1751330" algn="l"/>
                <a:tab pos="2181225" algn="l"/>
                <a:tab pos="2964815" algn="l"/>
                <a:tab pos="4015104" algn="l"/>
                <a:tab pos="4426585" algn="l"/>
                <a:tab pos="4759960" algn="l"/>
                <a:tab pos="6148705" algn="l"/>
                <a:tab pos="7400290" algn="l"/>
              </a:tabLst>
            </a:pPr>
            <a:r>
              <a:rPr sz="2200" spc="-5" dirty="0">
                <a:latin typeface="Arial"/>
                <a:cs typeface="Arial"/>
              </a:rPr>
              <a:t>Perfo</a:t>
            </a:r>
            <a:r>
              <a:rPr sz="2200" spc="5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m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-5" dirty="0">
                <a:latin typeface="Arial"/>
                <a:cs typeface="Arial"/>
              </a:rPr>
              <a:t>r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have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c</a:t>
            </a:r>
            <a:r>
              <a:rPr sz="2200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ss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to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co</a:t>
            </a:r>
            <a:r>
              <a:rPr sz="2200" spc="-15" dirty="0">
                <a:latin typeface="Arial"/>
                <a:cs typeface="Arial"/>
              </a:rPr>
              <a:t>m</a:t>
            </a:r>
            <a:r>
              <a:rPr sz="2200" spc="-5" dirty="0">
                <a:latin typeface="Arial"/>
                <a:cs typeface="Arial"/>
              </a:rPr>
              <a:t>plete,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a</a:t>
            </a:r>
            <a:r>
              <a:rPr sz="2200" dirty="0">
                <a:latin typeface="Arial"/>
                <a:cs typeface="Arial"/>
              </a:rPr>
              <a:t>c</a:t>
            </a:r>
            <a:r>
              <a:rPr sz="2200" spc="-5" dirty="0">
                <a:latin typeface="Arial"/>
                <a:cs typeface="Arial"/>
              </a:rPr>
              <a:t>c</a:t>
            </a:r>
            <a:r>
              <a:rPr sz="2200" dirty="0">
                <a:latin typeface="Arial"/>
                <a:cs typeface="Arial"/>
              </a:rPr>
              <a:t>u</a:t>
            </a:r>
            <a:r>
              <a:rPr sz="2200" spc="-5" dirty="0">
                <a:latin typeface="Arial"/>
                <a:cs typeface="Arial"/>
              </a:rPr>
              <a:t>rate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5" dirty="0">
                <a:latin typeface="Arial"/>
                <a:cs typeface="Arial"/>
              </a:rPr>
              <a:t>perf</a:t>
            </a:r>
            <a:r>
              <a:rPr sz="2200" spc="10" dirty="0">
                <a:latin typeface="Arial"/>
                <a:cs typeface="Arial"/>
              </a:rPr>
              <a:t>o</a:t>
            </a:r>
            <a:r>
              <a:rPr sz="2200" spc="5" dirty="0">
                <a:latin typeface="Arial"/>
                <a:cs typeface="Arial"/>
              </a:rPr>
              <a:t>r</a:t>
            </a:r>
            <a:r>
              <a:rPr sz="2200" spc="-5" dirty="0">
                <a:latin typeface="Arial"/>
                <a:cs typeface="Arial"/>
              </a:rPr>
              <a:t>mance  appraisal</a:t>
            </a:r>
            <a:endParaRPr sz="2200">
              <a:latin typeface="Arial"/>
              <a:cs typeface="Arial"/>
            </a:endParaRPr>
          </a:p>
          <a:p>
            <a:pPr marL="579120" marR="5080" lvl="1" indent="-45720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AutoNum type="arabicPeriod"/>
              <a:tabLst>
                <a:tab pos="579120" algn="l"/>
                <a:tab pos="579755" algn="l"/>
              </a:tabLst>
            </a:pPr>
            <a:r>
              <a:rPr sz="2200" spc="-5" dirty="0">
                <a:latin typeface="Arial"/>
                <a:cs typeface="Arial"/>
              </a:rPr>
              <a:t>Identity discrepancies between the employees behavior </a:t>
            </a:r>
            <a:r>
              <a:rPr sz="2200" dirty="0">
                <a:latin typeface="Arial"/>
                <a:cs typeface="Arial"/>
              </a:rPr>
              <a:t>traits </a:t>
            </a:r>
            <a:r>
              <a:rPr sz="2200" spc="-5" dirty="0">
                <a:latin typeface="Arial"/>
                <a:cs typeface="Arial"/>
              </a:rPr>
              <a:t>and  those required for effective</a:t>
            </a:r>
            <a:r>
              <a:rPr sz="2200" spc="5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performance</a:t>
            </a:r>
            <a:endParaRPr sz="2200">
              <a:latin typeface="Arial"/>
              <a:cs typeface="Arial"/>
            </a:endParaRPr>
          </a:p>
          <a:p>
            <a:pPr marL="579120" lvl="1" indent="-457834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AutoNum type="arabicPeriod"/>
              <a:tabLst>
                <a:tab pos="579120" algn="l"/>
                <a:tab pos="579755" algn="l"/>
              </a:tabLst>
            </a:pPr>
            <a:r>
              <a:rPr sz="2200" spc="-5" dirty="0">
                <a:latin typeface="Arial"/>
                <a:cs typeface="Arial"/>
              </a:rPr>
              <a:t>Identify the source of</a:t>
            </a:r>
            <a:r>
              <a:rPr sz="2200" spc="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discrepancies</a:t>
            </a:r>
            <a:endParaRPr sz="2200">
              <a:latin typeface="Arial"/>
              <a:cs typeface="Arial"/>
            </a:endParaRPr>
          </a:p>
          <a:p>
            <a:pPr marL="579120" lvl="1" indent="-457834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181"/>
              <a:buAutoNum type="arabicPeriod"/>
              <a:tabLst>
                <a:tab pos="579120" algn="l"/>
                <a:tab pos="579755" algn="l"/>
              </a:tabLst>
            </a:pPr>
            <a:r>
              <a:rPr sz="2200" spc="-5" dirty="0">
                <a:latin typeface="Arial"/>
                <a:cs typeface="Arial"/>
              </a:rPr>
              <a:t>Select the intervention appropriate to resolve the</a:t>
            </a:r>
            <a:r>
              <a:rPr sz="2200" spc="15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discrepancies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2" y="20829"/>
            <a:ext cx="3994785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5" dirty="0">
                <a:solidFill>
                  <a:srgbClr val="000000"/>
                </a:solidFill>
                <a:latin typeface="Arial"/>
                <a:cs typeface="Arial"/>
              </a:rPr>
              <a:t>Development</a:t>
            </a:r>
            <a:r>
              <a:rPr sz="3200" b="1" spc="-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000000"/>
                </a:solidFill>
                <a:latin typeface="Arial"/>
                <a:cs typeface="Arial"/>
              </a:rPr>
              <a:t>needs: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41" y="970534"/>
            <a:ext cx="8530591" cy="55226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320" algn="just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Person analysis </a:t>
            </a:r>
            <a:r>
              <a:rPr sz="2000" spc="-5" dirty="0">
                <a:latin typeface="Arial"/>
                <a:cs typeface="Arial"/>
              </a:rPr>
              <a:t>data are </a:t>
            </a:r>
            <a:r>
              <a:rPr sz="2000" dirty="0">
                <a:latin typeface="Arial"/>
                <a:cs typeface="Arial"/>
              </a:rPr>
              <a:t>also used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define </a:t>
            </a:r>
            <a:r>
              <a:rPr sz="2000" spc="-5" dirty="0">
                <a:latin typeface="Arial"/>
                <a:cs typeface="Arial"/>
              </a:rPr>
              <a:t>development </a:t>
            </a:r>
            <a:r>
              <a:rPr sz="2000" dirty="0">
                <a:latin typeface="Arial"/>
                <a:cs typeface="Arial"/>
              </a:rPr>
              <a:t>needs, which  can be </a:t>
            </a:r>
            <a:r>
              <a:rPr sz="2000" spc="-5" dirty="0">
                <a:latin typeface="Arial"/>
                <a:cs typeface="Arial"/>
              </a:rPr>
              <a:t>identified during the </a:t>
            </a:r>
            <a:r>
              <a:rPr sz="2000" dirty="0">
                <a:latin typeface="Arial"/>
                <a:cs typeface="Arial"/>
              </a:rPr>
              <a:t>periodic </a:t>
            </a:r>
            <a:r>
              <a:rPr sz="2000" spc="-5" dirty="0">
                <a:latin typeface="Arial"/>
                <a:cs typeface="Arial"/>
              </a:rPr>
              <a:t>performance system. </a:t>
            </a:r>
            <a:r>
              <a:rPr sz="2000" dirty="0">
                <a:latin typeface="Arial"/>
                <a:cs typeface="Arial"/>
              </a:rPr>
              <a:t>The </a:t>
            </a:r>
            <a:r>
              <a:rPr sz="2000" spc="-5" dirty="0">
                <a:latin typeface="Arial"/>
                <a:cs typeface="Arial"/>
              </a:rPr>
              <a:t>primary  </a:t>
            </a:r>
            <a:r>
              <a:rPr sz="2000" dirty="0">
                <a:latin typeface="Arial"/>
                <a:cs typeface="Arial"/>
              </a:rPr>
              <a:t>use of development </a:t>
            </a:r>
            <a:r>
              <a:rPr sz="2000" spc="-5" dirty="0">
                <a:latin typeface="Arial"/>
                <a:cs typeface="Arial"/>
              </a:rPr>
              <a:t>data is </a:t>
            </a:r>
            <a:r>
              <a:rPr sz="2000" spc="-10" dirty="0">
                <a:latin typeface="Arial"/>
                <a:cs typeface="Arial"/>
              </a:rPr>
              <a:t>for </a:t>
            </a:r>
            <a:r>
              <a:rPr sz="2000" dirty="0">
                <a:latin typeface="Arial"/>
                <a:cs typeface="Arial"/>
              </a:rPr>
              <a:t>maintaining </a:t>
            </a:r>
            <a:r>
              <a:rPr sz="2000" spc="-5" dirty="0">
                <a:latin typeface="Arial"/>
                <a:cs typeface="Arial"/>
              </a:rPr>
              <a:t>and increasing the  </a:t>
            </a:r>
            <a:r>
              <a:rPr sz="2000" dirty="0">
                <a:latin typeface="Arial"/>
                <a:cs typeface="Arial"/>
              </a:rPr>
              <a:t>knowledge, skills and abilities of each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employee.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Many organizations use HRIS </a:t>
            </a:r>
            <a:r>
              <a:rPr sz="2000" spc="-5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compile this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information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Although this </a:t>
            </a:r>
            <a:r>
              <a:rPr sz="2000" spc="-5" dirty="0">
                <a:latin typeface="Arial"/>
                <a:cs typeface="Arial"/>
              </a:rPr>
              <a:t>type </a:t>
            </a:r>
            <a:r>
              <a:rPr sz="2000" dirty="0">
                <a:latin typeface="Arial"/>
                <a:cs typeface="Arial"/>
              </a:rPr>
              <a:t>of </a:t>
            </a:r>
            <a:r>
              <a:rPr sz="2000" spc="-5" dirty="0">
                <a:latin typeface="Arial"/>
                <a:cs typeface="Arial"/>
              </a:rPr>
              <a:t>information is traditionally </a:t>
            </a:r>
            <a:r>
              <a:rPr sz="2000" dirty="0">
                <a:latin typeface="Arial"/>
                <a:cs typeface="Arial"/>
              </a:rPr>
              <a:t>used </a:t>
            </a:r>
            <a:r>
              <a:rPr sz="2000" spc="-5" dirty="0">
                <a:latin typeface="Arial"/>
                <a:cs typeface="Arial"/>
              </a:rPr>
              <a:t>to assess the  </a:t>
            </a:r>
            <a:r>
              <a:rPr sz="2000" dirty="0">
                <a:latin typeface="Arial"/>
                <a:cs typeface="Arial"/>
              </a:rPr>
              <a:t>readiness 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individuals </a:t>
            </a:r>
            <a:r>
              <a:rPr sz="2000" spc="-5" dirty="0">
                <a:latin typeface="Arial"/>
                <a:cs typeface="Arial"/>
              </a:rPr>
              <a:t>to take </a:t>
            </a:r>
            <a:r>
              <a:rPr sz="2000" dirty="0">
                <a:latin typeface="Arial"/>
                <a:cs typeface="Arial"/>
              </a:rPr>
              <a:t>on </a:t>
            </a:r>
            <a:r>
              <a:rPr sz="2000" spc="-5" dirty="0">
                <a:latin typeface="Arial"/>
                <a:cs typeface="Arial"/>
              </a:rPr>
              <a:t>higher </a:t>
            </a:r>
            <a:r>
              <a:rPr sz="2000" dirty="0">
                <a:latin typeface="Arial"/>
                <a:cs typeface="Arial"/>
              </a:rPr>
              <a:t>levels </a:t>
            </a:r>
            <a:r>
              <a:rPr sz="2000" spc="-5" dirty="0">
                <a:latin typeface="Arial"/>
                <a:cs typeface="Arial"/>
              </a:rPr>
              <a:t>of </a:t>
            </a:r>
            <a:r>
              <a:rPr sz="2000" dirty="0">
                <a:latin typeface="Arial"/>
                <a:cs typeface="Arial"/>
              </a:rPr>
              <a:t>responsibilities, </a:t>
            </a:r>
            <a:r>
              <a:rPr sz="2000" spc="-5" dirty="0">
                <a:latin typeface="Arial"/>
                <a:cs typeface="Arial"/>
              </a:rPr>
              <a:t>it  </a:t>
            </a:r>
            <a:r>
              <a:rPr sz="2000" dirty="0">
                <a:latin typeface="Arial"/>
                <a:cs typeface="Arial"/>
              </a:rPr>
              <a:t>can be also used for training needs</a:t>
            </a:r>
            <a:r>
              <a:rPr sz="2000" spc="-1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Some of </a:t>
            </a:r>
            <a:r>
              <a:rPr sz="2000" spc="-5" dirty="0">
                <a:latin typeface="Arial"/>
                <a:cs typeface="Arial"/>
              </a:rPr>
              <a:t>the </a:t>
            </a:r>
            <a:r>
              <a:rPr sz="2000" dirty="0">
                <a:latin typeface="Arial"/>
                <a:cs typeface="Arial"/>
              </a:rPr>
              <a:t>organizations analyze </a:t>
            </a:r>
            <a:r>
              <a:rPr sz="2000" spc="-5" dirty="0">
                <a:latin typeface="Arial"/>
                <a:cs typeface="Arial"/>
              </a:rPr>
              <a:t>this </a:t>
            </a:r>
            <a:r>
              <a:rPr sz="2000" dirty="0">
                <a:latin typeface="Arial"/>
                <a:cs typeface="Arial"/>
              </a:rPr>
              <a:t>information </a:t>
            </a:r>
            <a:r>
              <a:rPr sz="2000" spc="-10" dirty="0">
                <a:latin typeface="Arial"/>
                <a:cs typeface="Arial"/>
              </a:rPr>
              <a:t>to </a:t>
            </a:r>
            <a:r>
              <a:rPr sz="2000" dirty="0">
                <a:latin typeface="Arial"/>
                <a:cs typeface="Arial"/>
              </a:rPr>
              <a:t>determine </a:t>
            </a:r>
            <a:r>
              <a:rPr sz="2000" spc="-5" dirty="0">
                <a:latin typeface="Arial"/>
                <a:cs typeface="Arial"/>
              </a:rPr>
              <a:t>the best  </a:t>
            </a:r>
            <a:r>
              <a:rPr sz="2000" dirty="0">
                <a:latin typeface="Arial"/>
                <a:cs typeface="Arial"/>
              </a:rPr>
              <a:t>strategy for developing their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5" dirty="0">
                <a:latin typeface="Arial"/>
                <a:cs typeface="Arial"/>
              </a:rPr>
              <a:t>HR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FD8537"/>
              </a:buClr>
              <a:buFont typeface="Wingdings"/>
              <a:buChar char=""/>
            </a:pPr>
            <a:endParaRPr sz="31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70000"/>
              <a:buFont typeface="Wingdings"/>
              <a:buChar char=""/>
              <a:tabLst>
                <a:tab pos="287020" algn="l"/>
              </a:tabLst>
            </a:pPr>
            <a:r>
              <a:rPr sz="2000" dirty="0">
                <a:latin typeface="Arial"/>
                <a:cs typeface="Arial"/>
              </a:rPr>
              <a:t>Eg, </a:t>
            </a:r>
            <a:r>
              <a:rPr sz="2000" spc="-5" dirty="0">
                <a:latin typeface="Arial"/>
                <a:cs typeface="Arial"/>
              </a:rPr>
              <a:t>if </a:t>
            </a:r>
            <a:r>
              <a:rPr sz="2000" dirty="0">
                <a:latin typeface="Arial"/>
                <a:cs typeface="Arial"/>
              </a:rPr>
              <a:t>organization </a:t>
            </a:r>
            <a:r>
              <a:rPr sz="2000" spc="-5" dirty="0">
                <a:latin typeface="Arial"/>
                <a:cs typeface="Arial"/>
              </a:rPr>
              <a:t>is </a:t>
            </a:r>
            <a:r>
              <a:rPr sz="2000" dirty="0">
                <a:latin typeface="Arial"/>
                <a:cs typeface="Arial"/>
              </a:rPr>
              <a:t>contemplating </a:t>
            </a:r>
            <a:r>
              <a:rPr sz="2000" spc="-5" dirty="0">
                <a:latin typeface="Arial"/>
                <a:cs typeface="Arial"/>
              </a:rPr>
              <a:t>changes that </a:t>
            </a:r>
            <a:r>
              <a:rPr sz="2000" dirty="0">
                <a:latin typeface="Arial"/>
                <a:cs typeface="Arial"/>
              </a:rPr>
              <a:t>require </a:t>
            </a:r>
            <a:r>
              <a:rPr sz="2000" spc="-5" dirty="0">
                <a:latin typeface="Arial"/>
                <a:cs typeface="Arial"/>
              </a:rPr>
              <a:t>new </a:t>
            </a:r>
            <a:r>
              <a:rPr sz="2000" dirty="0">
                <a:latin typeface="Arial"/>
                <a:cs typeface="Arial"/>
              </a:rPr>
              <a:t>skills, </a:t>
            </a:r>
            <a:r>
              <a:rPr sz="2000" spc="-10" dirty="0">
                <a:latin typeface="Arial"/>
                <a:cs typeface="Arial"/>
              </a:rPr>
              <a:t>the  </a:t>
            </a:r>
            <a:r>
              <a:rPr sz="2000" dirty="0">
                <a:latin typeface="Arial"/>
                <a:cs typeface="Arial"/>
              </a:rPr>
              <a:t>skill inventory may </a:t>
            </a:r>
            <a:r>
              <a:rPr sz="2000" spc="-5" dirty="0">
                <a:latin typeface="Arial"/>
                <a:cs typeface="Arial"/>
              </a:rPr>
              <a:t>provide necessary </a:t>
            </a:r>
            <a:r>
              <a:rPr sz="2000" dirty="0">
                <a:latin typeface="Arial"/>
                <a:cs typeface="Arial"/>
              </a:rPr>
              <a:t>information for devising new  training or other </a:t>
            </a:r>
            <a:r>
              <a:rPr sz="2000" spc="5" dirty="0">
                <a:latin typeface="Arial"/>
                <a:cs typeface="Arial"/>
              </a:rPr>
              <a:t>HRD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programs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1" y="113539"/>
            <a:ext cx="6878955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E</a:t>
            </a:r>
            <a:r>
              <a:rPr sz="2400" spc="-5" dirty="0"/>
              <a:t>MPLOYEE AS </a:t>
            </a:r>
            <a:r>
              <a:rPr sz="3000" spc="-5" dirty="0"/>
              <a:t>N</a:t>
            </a:r>
            <a:r>
              <a:rPr sz="2400" spc="-5" dirty="0"/>
              <a:t>EED </a:t>
            </a:r>
            <a:r>
              <a:rPr sz="3000" spc="-5" dirty="0"/>
              <a:t>A</a:t>
            </a:r>
            <a:r>
              <a:rPr sz="2400" spc="-5" dirty="0"/>
              <a:t>SSESSMENT</a:t>
            </a:r>
            <a:r>
              <a:rPr sz="2400" spc="325" dirty="0"/>
              <a:t> </a:t>
            </a:r>
            <a:r>
              <a:rPr sz="3000" spc="-5" dirty="0"/>
              <a:t>C</a:t>
            </a:r>
            <a:r>
              <a:rPr sz="2400" spc="-5" dirty="0"/>
              <a:t>ENTER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709932"/>
            <a:ext cx="8989060" cy="55021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7620" indent="-274320" algn="just">
              <a:lnSpc>
                <a:spcPct val="100000"/>
              </a:lnSpc>
              <a:spcBef>
                <a:spcPts val="10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Another source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5" dirty="0">
                <a:latin typeface="Arial"/>
                <a:cs typeface="Arial"/>
              </a:rPr>
              <a:t>information for training needs </a:t>
            </a:r>
            <a:r>
              <a:rPr sz="2300" dirty="0">
                <a:latin typeface="Arial"/>
                <a:cs typeface="Arial"/>
              </a:rPr>
              <a:t>is </a:t>
            </a:r>
            <a:r>
              <a:rPr sz="2300" spc="-10" dirty="0">
                <a:latin typeface="Arial"/>
                <a:cs typeface="Arial"/>
              </a:rPr>
              <a:t>the </a:t>
            </a:r>
            <a:r>
              <a:rPr sz="2300" spc="-5" dirty="0">
                <a:latin typeface="Arial"/>
                <a:cs typeface="Arial"/>
              </a:rPr>
              <a:t>employee  </a:t>
            </a:r>
            <a:r>
              <a:rPr sz="2300" dirty="0">
                <a:latin typeface="Arial"/>
                <a:cs typeface="Arial"/>
              </a:rPr>
              <a:t>itself. Employee acts as a source for</a:t>
            </a:r>
            <a:r>
              <a:rPr sz="2300" spc="-160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information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marR="6350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It </a:t>
            </a:r>
            <a:r>
              <a:rPr sz="2300" dirty="0">
                <a:latin typeface="Arial"/>
                <a:cs typeface="Arial"/>
              </a:rPr>
              <a:t>was </a:t>
            </a:r>
            <a:r>
              <a:rPr sz="2300" spc="-10" dirty="0">
                <a:latin typeface="Arial"/>
                <a:cs typeface="Arial"/>
              </a:rPr>
              <a:t>found </a:t>
            </a:r>
            <a:r>
              <a:rPr sz="2300" spc="-5" dirty="0">
                <a:latin typeface="Arial"/>
                <a:cs typeface="Arial"/>
              </a:rPr>
              <a:t>that although self-ratings were more lenient than  supervisory </a:t>
            </a:r>
            <a:r>
              <a:rPr sz="2300" dirty="0">
                <a:latin typeface="Arial"/>
                <a:cs typeface="Arial"/>
              </a:rPr>
              <a:t>ratings, self ratings exhibited less halo</a:t>
            </a:r>
            <a:r>
              <a:rPr sz="2300" spc="-21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error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It </a:t>
            </a:r>
            <a:r>
              <a:rPr sz="2300" dirty="0">
                <a:latin typeface="Arial"/>
                <a:cs typeface="Arial"/>
              </a:rPr>
              <a:t>was </a:t>
            </a:r>
            <a:r>
              <a:rPr sz="2300" spc="-5" dirty="0">
                <a:latin typeface="Arial"/>
                <a:cs typeface="Arial"/>
              </a:rPr>
              <a:t>also found </a:t>
            </a:r>
            <a:r>
              <a:rPr sz="2300" spc="-10" dirty="0">
                <a:latin typeface="Arial"/>
                <a:cs typeface="Arial"/>
              </a:rPr>
              <a:t>that </a:t>
            </a:r>
            <a:r>
              <a:rPr sz="2300" spc="-5" dirty="0">
                <a:latin typeface="Arial"/>
                <a:cs typeface="Arial"/>
              </a:rPr>
              <a:t>two sources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5" dirty="0">
                <a:latin typeface="Arial"/>
                <a:cs typeface="Arial"/>
              </a:rPr>
              <a:t>ratings </a:t>
            </a:r>
            <a:r>
              <a:rPr sz="2300" dirty="0">
                <a:latin typeface="Arial"/>
                <a:cs typeface="Arial"/>
              </a:rPr>
              <a:t>were </a:t>
            </a:r>
            <a:r>
              <a:rPr sz="2300" spc="-5" dirty="0">
                <a:latin typeface="Arial"/>
                <a:cs typeface="Arial"/>
              </a:rPr>
              <a:t>not significantly  related and that </a:t>
            </a:r>
            <a:r>
              <a:rPr sz="2300" dirty="0">
                <a:latin typeface="Arial"/>
                <a:cs typeface="Arial"/>
              </a:rPr>
              <a:t>self ratings </a:t>
            </a:r>
            <a:r>
              <a:rPr sz="2300" spc="-5" dirty="0">
                <a:latin typeface="Arial"/>
                <a:cs typeface="Arial"/>
              </a:rPr>
              <a:t>discriminated among aspects </a:t>
            </a:r>
            <a:r>
              <a:rPr sz="2300" dirty="0">
                <a:latin typeface="Arial"/>
                <a:cs typeface="Arial"/>
              </a:rPr>
              <a:t>of  performance more than supervisory</a:t>
            </a:r>
            <a:r>
              <a:rPr sz="2300" spc="-155" dirty="0">
                <a:latin typeface="Arial"/>
                <a:cs typeface="Arial"/>
              </a:rPr>
              <a:t> </a:t>
            </a:r>
            <a:r>
              <a:rPr sz="2300" dirty="0">
                <a:latin typeface="Arial"/>
                <a:cs typeface="Arial"/>
              </a:rPr>
              <a:t>ratings.</a:t>
            </a:r>
            <a:endParaRPr sz="2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FD8537"/>
              </a:buClr>
              <a:buFont typeface="Wingdings"/>
              <a:buChar char=""/>
            </a:pPr>
            <a:endParaRPr sz="34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buClr>
                <a:srgbClr val="FD8537"/>
              </a:buClr>
              <a:buSzPct val="69565"/>
              <a:buFont typeface="Wingdings"/>
              <a:buChar char=""/>
              <a:tabLst>
                <a:tab pos="287020" algn="l"/>
              </a:tabLst>
            </a:pPr>
            <a:r>
              <a:rPr sz="2300" spc="-5" dirty="0">
                <a:latin typeface="Arial"/>
                <a:cs typeface="Arial"/>
              </a:rPr>
              <a:t>It </a:t>
            </a:r>
            <a:r>
              <a:rPr sz="2300" dirty="0">
                <a:latin typeface="Arial"/>
                <a:cs typeface="Arial"/>
              </a:rPr>
              <a:t>was </a:t>
            </a:r>
            <a:r>
              <a:rPr sz="2300" spc="-10" dirty="0">
                <a:latin typeface="Arial"/>
                <a:cs typeface="Arial"/>
              </a:rPr>
              <a:t>found </a:t>
            </a:r>
            <a:r>
              <a:rPr sz="2300" spc="-5" dirty="0">
                <a:latin typeface="Arial"/>
                <a:cs typeface="Arial"/>
              </a:rPr>
              <a:t>that although self ratings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5" dirty="0">
                <a:latin typeface="Arial"/>
                <a:cs typeface="Arial"/>
              </a:rPr>
              <a:t>training needs may be </a:t>
            </a:r>
            <a:r>
              <a:rPr sz="2300" dirty="0">
                <a:latin typeface="Arial"/>
                <a:cs typeface="Arial"/>
              </a:rPr>
              <a:t>a  </a:t>
            </a:r>
            <a:r>
              <a:rPr sz="2300" spc="-5" dirty="0">
                <a:latin typeface="Arial"/>
                <a:cs typeface="Arial"/>
              </a:rPr>
              <a:t>useful </a:t>
            </a:r>
            <a:r>
              <a:rPr sz="2300" dirty="0">
                <a:latin typeface="Arial"/>
                <a:cs typeface="Arial"/>
              </a:rPr>
              <a:t>part of a </a:t>
            </a:r>
            <a:r>
              <a:rPr sz="2300" spc="-5" dirty="0">
                <a:latin typeface="Arial"/>
                <a:cs typeface="Arial"/>
              </a:rPr>
              <a:t>needs assessment, HRD professionals would </a:t>
            </a:r>
            <a:r>
              <a:rPr sz="2300" spc="-15" dirty="0">
                <a:latin typeface="Arial"/>
                <a:cs typeface="Arial"/>
              </a:rPr>
              <a:t>be </a:t>
            </a:r>
            <a:r>
              <a:rPr sz="2300" spc="60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wise to </a:t>
            </a:r>
            <a:r>
              <a:rPr sz="2300" spc="-10" dirty="0">
                <a:latin typeface="Arial"/>
                <a:cs typeface="Arial"/>
              </a:rPr>
              <a:t>use </a:t>
            </a:r>
            <a:r>
              <a:rPr sz="2300" spc="-5" dirty="0">
                <a:latin typeface="Arial"/>
                <a:cs typeface="Arial"/>
              </a:rPr>
              <a:t>multiple sources </a:t>
            </a:r>
            <a:r>
              <a:rPr sz="2300" dirty="0">
                <a:latin typeface="Arial"/>
                <a:cs typeface="Arial"/>
              </a:rPr>
              <a:t>of </a:t>
            </a:r>
            <a:r>
              <a:rPr sz="2300" spc="-5" dirty="0">
                <a:latin typeface="Arial"/>
                <a:cs typeface="Arial"/>
              </a:rPr>
              <a:t>need assessment information </a:t>
            </a:r>
            <a:r>
              <a:rPr sz="2300" spc="-30" dirty="0">
                <a:latin typeface="Arial"/>
                <a:cs typeface="Arial"/>
              </a:rPr>
              <a:t>to  </a:t>
            </a:r>
            <a:r>
              <a:rPr sz="2300" dirty="0">
                <a:latin typeface="Arial"/>
                <a:cs typeface="Arial"/>
              </a:rPr>
              <a:t>ensure</a:t>
            </a:r>
            <a:r>
              <a:rPr sz="2300" spc="-65" dirty="0">
                <a:latin typeface="Arial"/>
                <a:cs typeface="Arial"/>
              </a:rPr>
              <a:t> </a:t>
            </a:r>
            <a:r>
              <a:rPr sz="2300" spc="-5" dirty="0">
                <a:latin typeface="Arial"/>
                <a:cs typeface="Arial"/>
              </a:rPr>
              <a:t>validity</a:t>
            </a:r>
            <a:endParaRPr sz="2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2" y="54356"/>
            <a:ext cx="794766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PRIORITIZING </a:t>
            </a:r>
            <a:r>
              <a:rPr sz="2000" b="1" spc="-10" dirty="0">
                <a:latin typeface="Arial"/>
                <a:cs typeface="Arial"/>
              </a:rPr>
              <a:t>HRD</a:t>
            </a:r>
            <a:r>
              <a:rPr sz="2000" b="1" spc="120" dirty="0">
                <a:latin typeface="Arial"/>
                <a:cs typeface="Arial"/>
              </a:rPr>
              <a:t> </a:t>
            </a:r>
            <a:r>
              <a:rPr sz="2000" b="1" spc="5" dirty="0">
                <a:latin typeface="Arial"/>
                <a:cs typeface="Arial"/>
              </a:rPr>
              <a:t>NEEDS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60033" y="711454"/>
            <a:ext cx="824865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-5" dirty="0">
                <a:latin typeface="Arial"/>
                <a:cs typeface="Arial"/>
              </a:rPr>
              <a:t>n</a:t>
            </a:r>
            <a:r>
              <a:rPr sz="2100" spc="-15" dirty="0">
                <a:latin typeface="Arial"/>
                <a:cs typeface="Arial"/>
              </a:rPr>
              <a:t>e</a:t>
            </a:r>
            <a:r>
              <a:rPr sz="2100" spc="-5" dirty="0">
                <a:latin typeface="Arial"/>
                <a:cs typeface="Arial"/>
              </a:rPr>
              <a:t>e</a:t>
            </a:r>
            <a:r>
              <a:rPr sz="2100" spc="-15" dirty="0">
                <a:latin typeface="Arial"/>
                <a:cs typeface="Arial"/>
              </a:rPr>
              <a:t>d</a:t>
            </a:r>
            <a:r>
              <a:rPr sz="2100" dirty="0">
                <a:latin typeface="Arial"/>
                <a:cs typeface="Arial"/>
              </a:rPr>
              <a:t>s,</a:t>
            </a:r>
            <a:endParaRPr sz="2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40" y="711454"/>
            <a:ext cx="7527925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  <a:tab pos="1736089" algn="l"/>
                <a:tab pos="2459990" algn="l"/>
                <a:tab pos="2888615" algn="l"/>
                <a:tab pos="3759200" algn="l"/>
                <a:tab pos="5459730" algn="l"/>
                <a:tab pos="6597015" algn="l"/>
              </a:tabLst>
            </a:pPr>
            <a:r>
              <a:rPr sz="2100" dirty="0">
                <a:latin typeface="Arial"/>
                <a:cs typeface="Arial"/>
              </a:rPr>
              <a:t>A</a:t>
            </a:r>
            <a:r>
              <a:rPr sz="2100" spc="5" dirty="0">
                <a:latin typeface="Arial"/>
                <a:cs typeface="Arial"/>
              </a:rPr>
              <a:t>s</a:t>
            </a:r>
            <a:r>
              <a:rPr sz="2100" spc="-5" dirty="0">
                <a:latin typeface="Arial"/>
                <a:cs typeface="Arial"/>
              </a:rPr>
              <a:t>s</a:t>
            </a:r>
            <a:r>
              <a:rPr sz="2100" spc="-20" dirty="0">
                <a:latin typeface="Arial"/>
                <a:cs typeface="Arial"/>
              </a:rPr>
              <a:t>u</a:t>
            </a:r>
            <a:r>
              <a:rPr sz="2100" spc="-5" dirty="0">
                <a:latin typeface="Arial"/>
                <a:cs typeface="Arial"/>
              </a:rPr>
              <a:t>ming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10" dirty="0">
                <a:latin typeface="Arial"/>
                <a:cs typeface="Arial"/>
              </a:rPr>
              <a:t>t</a:t>
            </a:r>
            <a:r>
              <a:rPr sz="2100" spc="-5" dirty="0">
                <a:latin typeface="Arial"/>
                <a:cs typeface="Arial"/>
              </a:rPr>
              <a:t>h</a:t>
            </a:r>
            <a:r>
              <a:rPr sz="2100" spc="-15" dirty="0">
                <a:latin typeface="Arial"/>
                <a:cs typeface="Arial"/>
              </a:rPr>
              <a:t>a</a:t>
            </a:r>
            <a:r>
              <a:rPr sz="2100" dirty="0">
                <a:latin typeface="Arial"/>
                <a:cs typeface="Arial"/>
              </a:rPr>
              <a:t>t	</a:t>
            </a:r>
            <a:r>
              <a:rPr sz="2100" spc="-5" dirty="0">
                <a:latin typeface="Arial"/>
                <a:cs typeface="Arial"/>
              </a:rPr>
              <a:t>a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5" dirty="0">
                <a:latin typeface="Arial"/>
                <a:cs typeface="Arial"/>
              </a:rPr>
              <a:t>n</a:t>
            </a:r>
            <a:r>
              <a:rPr sz="2100" spc="-15" dirty="0">
                <a:latin typeface="Arial"/>
                <a:cs typeface="Arial"/>
              </a:rPr>
              <a:t>e</a:t>
            </a:r>
            <a:r>
              <a:rPr sz="2100" spc="-20" dirty="0">
                <a:latin typeface="Arial"/>
                <a:cs typeface="Arial"/>
              </a:rPr>
              <a:t>e</a:t>
            </a:r>
            <a:r>
              <a:rPr sz="2100" spc="-5" dirty="0">
                <a:latin typeface="Arial"/>
                <a:cs typeface="Arial"/>
              </a:rPr>
              <a:t>d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5" dirty="0">
                <a:latin typeface="Arial"/>
                <a:cs typeface="Arial"/>
              </a:rPr>
              <a:t>ass</a:t>
            </a:r>
            <a:r>
              <a:rPr sz="2100" spc="-15" dirty="0">
                <a:latin typeface="Arial"/>
                <a:cs typeface="Arial"/>
              </a:rPr>
              <a:t>e</a:t>
            </a:r>
            <a:r>
              <a:rPr sz="2100" dirty="0">
                <a:latin typeface="Arial"/>
                <a:cs typeface="Arial"/>
              </a:rPr>
              <a:t>ss</a:t>
            </a:r>
            <a:r>
              <a:rPr sz="2100" spc="-10" dirty="0">
                <a:latin typeface="Arial"/>
                <a:cs typeface="Arial"/>
              </a:rPr>
              <a:t>m</a:t>
            </a:r>
            <a:r>
              <a:rPr sz="2100" spc="-5" dirty="0">
                <a:latin typeface="Arial"/>
                <a:cs typeface="Arial"/>
              </a:rPr>
              <a:t>e</a:t>
            </a:r>
            <a:r>
              <a:rPr sz="2100" spc="-15" dirty="0">
                <a:latin typeface="Arial"/>
                <a:cs typeface="Arial"/>
              </a:rPr>
              <a:t>n</a:t>
            </a:r>
            <a:r>
              <a:rPr sz="2100" dirty="0">
                <a:latin typeface="Arial"/>
                <a:cs typeface="Arial"/>
              </a:rPr>
              <a:t>t	</a:t>
            </a:r>
            <a:r>
              <a:rPr sz="2100" spc="-5" dirty="0">
                <a:latin typeface="Arial"/>
                <a:cs typeface="Arial"/>
              </a:rPr>
              <a:t>r</a:t>
            </a:r>
            <a:r>
              <a:rPr sz="2100" spc="-15" dirty="0">
                <a:latin typeface="Arial"/>
                <a:cs typeface="Arial"/>
              </a:rPr>
              <a:t>e</a:t>
            </a:r>
            <a:r>
              <a:rPr sz="2100" spc="-5" dirty="0">
                <a:latin typeface="Arial"/>
                <a:cs typeface="Arial"/>
              </a:rPr>
              <a:t>v</a:t>
            </a:r>
            <a:r>
              <a:rPr sz="2100" spc="-20" dirty="0">
                <a:latin typeface="Arial"/>
                <a:cs typeface="Arial"/>
              </a:rPr>
              <a:t>e</a:t>
            </a:r>
            <a:r>
              <a:rPr sz="2100" spc="-5" dirty="0">
                <a:latin typeface="Arial"/>
                <a:cs typeface="Arial"/>
              </a:rPr>
              <a:t>als</a:t>
            </a:r>
            <a:r>
              <a:rPr sz="2100" dirty="0">
                <a:latin typeface="Arial"/>
                <a:cs typeface="Arial"/>
              </a:rPr>
              <a:t>	</a:t>
            </a:r>
            <a:r>
              <a:rPr sz="2100" spc="-5" dirty="0">
                <a:latin typeface="Arial"/>
                <a:cs typeface="Arial"/>
              </a:rPr>
              <a:t>multi</a:t>
            </a:r>
            <a:r>
              <a:rPr sz="2100" spc="-15" dirty="0">
                <a:latin typeface="Arial"/>
                <a:cs typeface="Arial"/>
              </a:rPr>
              <a:t>p</a:t>
            </a:r>
            <a:r>
              <a:rPr sz="2100" spc="-5" dirty="0">
                <a:latin typeface="Arial"/>
                <a:cs typeface="Arial"/>
              </a:rPr>
              <a:t>le  management and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HRD </a:t>
            </a:r>
            <a:r>
              <a:rPr sz="2100" spc="-10" dirty="0">
                <a:latin typeface="Arial"/>
                <a:cs typeface="Arial"/>
              </a:rPr>
              <a:t>staff </a:t>
            </a:r>
            <a:r>
              <a:rPr sz="2100" dirty="0">
                <a:latin typeface="Arial"/>
                <a:cs typeface="Arial"/>
              </a:rPr>
              <a:t>must </a:t>
            </a:r>
            <a:r>
              <a:rPr sz="2100" spc="-5" dirty="0">
                <a:latin typeface="Arial"/>
                <a:cs typeface="Arial"/>
              </a:rPr>
              <a:t>prioritize these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needs</a:t>
            </a:r>
            <a:endParaRPr sz="2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739" y="1427734"/>
            <a:ext cx="8608060" cy="50449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Decisions </a:t>
            </a:r>
            <a:r>
              <a:rPr sz="2100" dirty="0">
                <a:latin typeface="Arial"/>
                <a:cs typeface="Arial"/>
              </a:rPr>
              <a:t>must </a:t>
            </a:r>
            <a:r>
              <a:rPr sz="2100" spc="-5" dirty="0">
                <a:latin typeface="Arial"/>
                <a:cs typeface="Arial"/>
              </a:rPr>
              <a:t>be made about what resources will be used in</a:t>
            </a:r>
            <a:r>
              <a:rPr sz="2100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HRD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b="1" spc="-5" dirty="0">
                <a:latin typeface="Arial"/>
                <a:cs typeface="Arial"/>
              </a:rPr>
              <a:t>Participation </a:t>
            </a:r>
            <a:r>
              <a:rPr sz="2100" b="1" dirty="0">
                <a:latin typeface="Arial"/>
                <a:cs typeface="Arial"/>
              </a:rPr>
              <a:t>in Prioritization</a:t>
            </a:r>
            <a:r>
              <a:rPr sz="2100" b="1" spc="10" dirty="0">
                <a:latin typeface="Arial"/>
                <a:cs typeface="Arial"/>
              </a:rPr>
              <a:t> </a:t>
            </a:r>
            <a:r>
              <a:rPr sz="2100" b="1" spc="-5" dirty="0">
                <a:latin typeface="Arial"/>
                <a:cs typeface="Arial"/>
              </a:rPr>
              <a:t>Process: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3050">
              <a:latin typeface="Arial"/>
              <a:cs typeface="Arial"/>
            </a:endParaRPr>
          </a:p>
          <a:p>
            <a:pPr marL="652780" marR="6350" lvl="1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78571"/>
              <a:buChar char=""/>
              <a:tabLst>
                <a:tab pos="652780" algn="l"/>
              </a:tabLst>
            </a:pP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prioritization works best when </a:t>
            </a:r>
            <a:r>
              <a:rPr sz="2100" spc="-10" dirty="0">
                <a:latin typeface="Arial"/>
                <a:cs typeface="Arial"/>
              </a:rPr>
              <a:t>individuals </a:t>
            </a:r>
            <a:r>
              <a:rPr sz="2100" spc="-5" dirty="0">
                <a:latin typeface="Arial"/>
                <a:cs typeface="Arial"/>
              </a:rPr>
              <a:t>throughout </a:t>
            </a:r>
            <a:r>
              <a:rPr sz="2100" spc="-100" dirty="0">
                <a:latin typeface="Arial"/>
                <a:cs typeface="Arial"/>
              </a:rPr>
              <a:t>the  </a:t>
            </a:r>
            <a:r>
              <a:rPr sz="2100" spc="-5" dirty="0">
                <a:latin typeface="Arial"/>
                <a:cs typeface="Arial"/>
              </a:rPr>
              <a:t>organization are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involved.</a:t>
            </a:r>
            <a:endParaRPr sz="2100">
              <a:latin typeface="Arial"/>
              <a:cs typeface="Arial"/>
            </a:endParaRPr>
          </a:p>
          <a:p>
            <a:pPr marL="652780" marR="5080" lvl="1" indent="-274320" algn="just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780" algn="l"/>
              </a:tabLst>
            </a:pPr>
            <a:r>
              <a:rPr sz="2100" dirty="0">
                <a:latin typeface="Arial"/>
                <a:cs typeface="Arial"/>
              </a:rPr>
              <a:t>As </a:t>
            </a:r>
            <a:r>
              <a:rPr sz="2100" spc="-10" dirty="0">
                <a:latin typeface="Arial"/>
                <a:cs typeface="Arial"/>
              </a:rPr>
              <a:t>HRD </a:t>
            </a:r>
            <a:r>
              <a:rPr sz="2100" spc="-5" dirty="0">
                <a:latin typeface="Arial"/>
                <a:cs typeface="Arial"/>
              </a:rPr>
              <a:t>programs are intended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serve </a:t>
            </a:r>
            <a:r>
              <a:rPr sz="2100" dirty="0">
                <a:latin typeface="Arial"/>
                <a:cs typeface="Arial"/>
              </a:rPr>
              <a:t>a </a:t>
            </a:r>
            <a:r>
              <a:rPr sz="2100" spc="-5" dirty="0">
                <a:latin typeface="Arial"/>
                <a:cs typeface="Arial"/>
              </a:rPr>
              <a:t>specific area of </a:t>
            </a:r>
            <a:r>
              <a:rPr sz="2100" spc="-90" dirty="0">
                <a:latin typeface="Arial"/>
                <a:cs typeface="Arial"/>
              </a:rPr>
              <a:t>the  </a:t>
            </a:r>
            <a:r>
              <a:rPr sz="2100" spc="-5" dirty="0">
                <a:latin typeface="Arial"/>
                <a:cs typeface="Arial"/>
              </a:rPr>
              <a:t>organization, representatives </a:t>
            </a:r>
            <a:r>
              <a:rPr sz="2100" dirty="0">
                <a:latin typeface="Arial"/>
                <a:cs typeface="Arial"/>
              </a:rPr>
              <a:t>from </a:t>
            </a:r>
            <a:r>
              <a:rPr sz="2100" spc="-5" dirty="0">
                <a:latin typeface="Arial"/>
                <a:cs typeface="Arial"/>
              </a:rPr>
              <a:t>those areas </a:t>
            </a:r>
            <a:r>
              <a:rPr sz="2100" spc="-10" dirty="0">
                <a:latin typeface="Arial"/>
                <a:cs typeface="Arial"/>
              </a:rPr>
              <a:t>should </a:t>
            </a:r>
            <a:r>
              <a:rPr sz="2100" spc="-5" dirty="0">
                <a:latin typeface="Arial"/>
                <a:cs typeface="Arial"/>
              </a:rPr>
              <a:t>have input in  decision.</a:t>
            </a:r>
            <a:endParaRPr sz="2100">
              <a:latin typeface="Arial"/>
              <a:cs typeface="Arial"/>
            </a:endParaRPr>
          </a:p>
          <a:p>
            <a:pPr marL="652780" marR="5080" lvl="1" indent="-274320" algn="just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780" algn="l"/>
              </a:tabLst>
            </a:pPr>
            <a:r>
              <a:rPr sz="2100" spc="-5" dirty="0">
                <a:latin typeface="Arial"/>
                <a:cs typeface="Arial"/>
              </a:rPr>
              <a:t>Some HRD departments regularly solicit </a:t>
            </a:r>
            <a:r>
              <a:rPr sz="2100" spc="-10" dirty="0">
                <a:latin typeface="Arial"/>
                <a:cs typeface="Arial"/>
              </a:rPr>
              <a:t>ideas </a:t>
            </a:r>
            <a:r>
              <a:rPr sz="2100" spc="-5" dirty="0">
                <a:latin typeface="Arial"/>
                <a:cs typeface="Arial"/>
              </a:rPr>
              <a:t>from employees </a:t>
            </a:r>
            <a:r>
              <a:rPr sz="2100" spc="-110" dirty="0">
                <a:latin typeface="Arial"/>
                <a:cs typeface="Arial"/>
              </a:rPr>
              <a:t>and  </a:t>
            </a:r>
            <a:r>
              <a:rPr sz="2100" spc="-5" dirty="0">
                <a:latin typeface="Arial"/>
                <a:cs typeface="Arial"/>
              </a:rPr>
              <a:t>can be used </a:t>
            </a:r>
            <a:r>
              <a:rPr sz="2100" dirty="0">
                <a:latin typeface="Arial"/>
                <a:cs typeface="Arial"/>
              </a:rPr>
              <a:t>to </a:t>
            </a:r>
            <a:r>
              <a:rPr sz="2100" spc="-5" dirty="0">
                <a:latin typeface="Arial"/>
                <a:cs typeface="Arial"/>
              </a:rPr>
              <a:t>refine and improve ongoing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programs</a:t>
            </a:r>
            <a:endParaRPr sz="2100">
              <a:latin typeface="Arial"/>
              <a:cs typeface="Arial"/>
            </a:endParaRPr>
          </a:p>
          <a:p>
            <a:pPr marL="652780" marR="5715" lvl="1" indent="-274320" algn="just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780" algn="l"/>
              </a:tabLst>
            </a:pPr>
            <a:r>
              <a:rPr sz="2100" dirty="0">
                <a:latin typeface="Arial"/>
                <a:cs typeface="Arial"/>
              </a:rPr>
              <a:t>With this </a:t>
            </a:r>
            <a:r>
              <a:rPr sz="2100" spc="-5" dirty="0">
                <a:latin typeface="Arial"/>
                <a:cs typeface="Arial"/>
              </a:rPr>
              <a:t>input, there </a:t>
            </a:r>
            <a:r>
              <a:rPr sz="2100" spc="-10" dirty="0">
                <a:latin typeface="Arial"/>
                <a:cs typeface="Arial"/>
              </a:rPr>
              <a:t>is </a:t>
            </a:r>
            <a:r>
              <a:rPr sz="2100" dirty="0">
                <a:latin typeface="Arial"/>
                <a:cs typeface="Arial"/>
              </a:rPr>
              <a:t>a </a:t>
            </a:r>
            <a:r>
              <a:rPr sz="2100" spc="-5" dirty="0">
                <a:latin typeface="Arial"/>
                <a:cs typeface="Arial"/>
              </a:rPr>
              <a:t>greater </a:t>
            </a:r>
            <a:r>
              <a:rPr sz="2100" spc="-10" dirty="0">
                <a:latin typeface="Arial"/>
                <a:cs typeface="Arial"/>
              </a:rPr>
              <a:t>likelihood </a:t>
            </a:r>
            <a:r>
              <a:rPr sz="2100" spc="-5" dirty="0">
                <a:latin typeface="Arial"/>
                <a:cs typeface="Arial"/>
              </a:rPr>
              <a:t>that more </a:t>
            </a:r>
            <a:r>
              <a:rPr sz="2100" spc="-40" dirty="0">
                <a:latin typeface="Arial"/>
                <a:cs typeface="Arial"/>
              </a:rPr>
              <a:t>employees </a:t>
            </a:r>
            <a:r>
              <a:rPr sz="2100" spc="50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will perceive </a:t>
            </a: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HRD programs as being relevant to </a:t>
            </a:r>
            <a:r>
              <a:rPr sz="2100" dirty="0">
                <a:latin typeface="Arial"/>
                <a:cs typeface="Arial"/>
              </a:rPr>
              <a:t>the  </a:t>
            </a:r>
            <a:r>
              <a:rPr sz="2100" spc="-5" dirty="0">
                <a:latin typeface="Arial"/>
                <a:cs typeface="Arial"/>
              </a:rPr>
              <a:t>organization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436881"/>
            <a:ext cx="8986520" cy="54418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9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b="1" spc="-5" dirty="0">
                <a:latin typeface="Arial"/>
                <a:cs typeface="Arial"/>
              </a:rPr>
              <a:t>HRD Advisory</a:t>
            </a:r>
            <a:r>
              <a:rPr sz="2200" b="1" spc="-6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Committee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One </a:t>
            </a:r>
            <a:r>
              <a:rPr sz="2200" dirty="0">
                <a:latin typeface="Arial"/>
                <a:cs typeface="Arial"/>
              </a:rPr>
              <a:t>way </a:t>
            </a:r>
            <a:r>
              <a:rPr sz="2200" spc="-5" dirty="0">
                <a:latin typeface="Arial"/>
                <a:cs typeface="Arial"/>
              </a:rPr>
              <a:t>to continuously reflect the needs of employees </a:t>
            </a:r>
            <a:r>
              <a:rPr sz="2200" dirty="0">
                <a:latin typeface="Arial"/>
                <a:cs typeface="Arial"/>
              </a:rPr>
              <a:t>and </a:t>
            </a:r>
            <a:r>
              <a:rPr sz="2200" spc="-5" dirty="0">
                <a:latin typeface="Arial"/>
                <a:cs typeface="Arial"/>
              </a:rPr>
              <a:t>assist </a:t>
            </a:r>
            <a:r>
              <a:rPr sz="2200" spc="-15" dirty="0">
                <a:latin typeface="Arial"/>
                <a:cs typeface="Arial"/>
              </a:rPr>
              <a:t>is </a:t>
            </a:r>
            <a:r>
              <a:rPr sz="2200" spc="58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prioritizing needs is to establish an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spc="-5" dirty="0">
                <a:latin typeface="Arial"/>
                <a:cs typeface="Arial"/>
              </a:rPr>
              <a:t>advisory</a:t>
            </a:r>
            <a:r>
              <a:rPr sz="2200" spc="10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committee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080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The role </a:t>
            </a:r>
            <a:r>
              <a:rPr sz="2200" spc="5" dirty="0">
                <a:latin typeface="Arial"/>
                <a:cs typeface="Arial"/>
              </a:rPr>
              <a:t>of </a:t>
            </a:r>
            <a:r>
              <a:rPr sz="2200" dirty="0">
                <a:latin typeface="Arial"/>
                <a:cs typeface="Arial"/>
              </a:rPr>
              <a:t>committee </a:t>
            </a:r>
            <a:r>
              <a:rPr sz="2200" spc="-5" dirty="0">
                <a:latin typeface="Arial"/>
                <a:cs typeface="Arial"/>
              </a:rPr>
              <a:t>is to meet regularly and review needs  assessment and evaluation data and </a:t>
            </a:r>
            <a:r>
              <a:rPr sz="2200" spc="-10" dirty="0">
                <a:latin typeface="Arial"/>
                <a:cs typeface="Arial"/>
              </a:rPr>
              <a:t>offer </a:t>
            </a:r>
            <a:r>
              <a:rPr sz="2200" spc="-5" dirty="0">
                <a:latin typeface="Arial"/>
                <a:cs typeface="Arial"/>
              </a:rPr>
              <a:t>advice on the type and  content of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spc="-5" dirty="0">
                <a:latin typeface="Arial"/>
                <a:cs typeface="Arial"/>
              </a:rPr>
              <a:t>programs to be</a:t>
            </a:r>
            <a:r>
              <a:rPr sz="2200" spc="8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offered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5715" indent="-274320" algn="just">
              <a:lnSpc>
                <a:spcPct val="100000"/>
              </a:lnSpc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Committee is composed of members </a:t>
            </a:r>
            <a:r>
              <a:rPr sz="2200" dirty="0">
                <a:latin typeface="Arial"/>
                <a:cs typeface="Arial"/>
              </a:rPr>
              <a:t>from </a:t>
            </a:r>
            <a:r>
              <a:rPr sz="2200" spc="-5" dirty="0">
                <a:latin typeface="Arial"/>
                <a:cs typeface="Arial"/>
              </a:rPr>
              <a:t>a cross-section of the  organization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300">
              <a:latin typeface="Arial"/>
              <a:cs typeface="Arial"/>
            </a:endParaRPr>
          </a:p>
          <a:p>
            <a:pPr marL="287020" marR="6985" indent="-274320" algn="just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8181"/>
              <a:buFont typeface="Wingdings"/>
              <a:buChar char=""/>
              <a:tabLst>
                <a:tab pos="287020" algn="l"/>
              </a:tabLst>
            </a:pPr>
            <a:r>
              <a:rPr sz="2200" spc="-5" dirty="0">
                <a:latin typeface="Arial"/>
                <a:cs typeface="Arial"/>
              </a:rPr>
              <a:t>This provides </a:t>
            </a:r>
            <a:r>
              <a:rPr sz="2200" spc="-10" dirty="0">
                <a:latin typeface="Arial"/>
                <a:cs typeface="Arial"/>
              </a:rPr>
              <a:t>different </a:t>
            </a:r>
            <a:r>
              <a:rPr sz="2200" spc="-5" dirty="0">
                <a:latin typeface="Arial"/>
                <a:cs typeface="Arial"/>
              </a:rPr>
              <a:t>perspectives on </a:t>
            </a:r>
            <a:r>
              <a:rPr sz="2200" spc="-10" dirty="0">
                <a:latin typeface="Arial"/>
                <a:cs typeface="Arial"/>
              </a:rPr>
              <a:t>HRD </a:t>
            </a:r>
            <a:r>
              <a:rPr sz="2200" dirty="0">
                <a:latin typeface="Arial"/>
                <a:cs typeface="Arial"/>
              </a:rPr>
              <a:t>needs </a:t>
            </a:r>
            <a:r>
              <a:rPr sz="2200" spc="-5" dirty="0">
                <a:latin typeface="Arial"/>
                <a:cs typeface="Arial"/>
              </a:rPr>
              <a:t>and can create a  broader level of support from all parts of the</a:t>
            </a:r>
            <a:r>
              <a:rPr sz="2200" spc="130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organization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83311"/>
            <a:ext cx="585978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T</a:t>
            </a:r>
            <a:r>
              <a:rPr sz="2400" spc="-5" dirty="0"/>
              <a:t>HE </a:t>
            </a:r>
            <a:r>
              <a:rPr sz="3000" dirty="0"/>
              <a:t>HRD </a:t>
            </a:r>
            <a:r>
              <a:rPr sz="3000" spc="-5" dirty="0"/>
              <a:t>P</a:t>
            </a:r>
            <a:r>
              <a:rPr sz="2400" spc="-5" dirty="0"/>
              <a:t>ROCESS </a:t>
            </a:r>
            <a:r>
              <a:rPr sz="3000" spc="-5" dirty="0"/>
              <a:t>M</a:t>
            </a:r>
            <a:r>
              <a:rPr sz="2400" spc="-5" dirty="0"/>
              <a:t>ODEL</a:t>
            </a:r>
            <a:r>
              <a:rPr sz="2400" spc="400" dirty="0"/>
              <a:t> </a:t>
            </a:r>
            <a:r>
              <a:rPr sz="3000" spc="-35" dirty="0"/>
              <a:t>D</a:t>
            </a:r>
            <a:r>
              <a:rPr sz="2400" spc="-35" dirty="0"/>
              <a:t>EBATE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78739" y="711454"/>
            <a:ext cx="8986520" cy="53989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dirty="0">
                <a:latin typeface="Arial"/>
                <a:cs typeface="Arial"/>
              </a:rPr>
              <a:t>A </a:t>
            </a:r>
            <a:r>
              <a:rPr sz="2100" spc="-5" dirty="0">
                <a:latin typeface="Arial"/>
                <a:cs typeface="Arial"/>
              </a:rPr>
              <a:t>through </a:t>
            </a:r>
            <a:r>
              <a:rPr sz="2100" spc="-10" dirty="0">
                <a:latin typeface="Arial"/>
                <a:cs typeface="Arial"/>
              </a:rPr>
              <a:t>need </a:t>
            </a:r>
            <a:r>
              <a:rPr sz="2100" spc="-5" dirty="0">
                <a:latin typeface="Arial"/>
                <a:cs typeface="Arial"/>
              </a:rPr>
              <a:t>assessment establishes the foundation </a:t>
            </a:r>
            <a:r>
              <a:rPr sz="2100" dirty="0">
                <a:latin typeface="Arial"/>
                <a:cs typeface="Arial"/>
              </a:rPr>
              <a:t>for </a:t>
            </a:r>
            <a:r>
              <a:rPr sz="2100" spc="-5" dirty="0">
                <a:latin typeface="Arial"/>
                <a:cs typeface="Arial"/>
              </a:rPr>
              <a:t>an HRD </a:t>
            </a:r>
            <a:r>
              <a:rPr sz="2100" spc="-10" dirty="0">
                <a:latin typeface="Arial"/>
                <a:cs typeface="Arial"/>
              </a:rPr>
              <a:t>or  </a:t>
            </a:r>
            <a:r>
              <a:rPr sz="2100" spc="-5" dirty="0">
                <a:latin typeface="Arial"/>
                <a:cs typeface="Arial"/>
              </a:rPr>
              <a:t>training</a:t>
            </a:r>
            <a:r>
              <a:rPr sz="2100" spc="-3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program.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These</a:t>
            </a:r>
            <a:r>
              <a:rPr sz="2100" spc="15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process</a:t>
            </a:r>
            <a:r>
              <a:rPr sz="2100" spc="15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are</a:t>
            </a:r>
            <a:r>
              <a:rPr sz="2100" spc="14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based</a:t>
            </a:r>
            <a:r>
              <a:rPr sz="2100" spc="1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on</a:t>
            </a:r>
            <a:r>
              <a:rPr sz="2100" spc="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the</a:t>
            </a:r>
            <a:r>
              <a:rPr sz="2100" spc="1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instructional</a:t>
            </a:r>
            <a:r>
              <a:rPr sz="2100" spc="15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system</a:t>
            </a:r>
            <a:r>
              <a:rPr sz="2100" spc="1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design</a:t>
            </a:r>
            <a:r>
              <a:rPr sz="2100" spc="13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or</a:t>
            </a:r>
            <a:r>
              <a:rPr sz="2100" spc="145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“ADImE”</a:t>
            </a:r>
            <a:endParaRPr sz="21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100" spc="-5" dirty="0">
                <a:latin typeface="Arial"/>
                <a:cs typeface="Arial"/>
              </a:rPr>
              <a:t>model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dirty="0">
                <a:latin typeface="Arial"/>
                <a:cs typeface="Arial"/>
              </a:rPr>
              <a:t>This </a:t>
            </a:r>
            <a:r>
              <a:rPr sz="2100" spc="-5" dirty="0">
                <a:latin typeface="Arial"/>
                <a:cs typeface="Arial"/>
              </a:rPr>
              <a:t>model has been a dominant model in HRD </a:t>
            </a:r>
            <a:r>
              <a:rPr sz="2100" dirty="0">
                <a:latin typeface="Arial"/>
                <a:cs typeface="Arial"/>
              </a:rPr>
              <a:t>since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240" dirty="0">
                <a:latin typeface="Arial"/>
                <a:cs typeface="Arial"/>
              </a:rPr>
              <a:t>1970‟s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FD8537"/>
              </a:buClr>
              <a:buFont typeface="Wingdings"/>
              <a:buChar char=""/>
            </a:pPr>
            <a:endParaRPr sz="3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047"/>
              <a:buFont typeface="Wingdings"/>
              <a:buChar char=""/>
              <a:tabLst>
                <a:tab pos="287020" algn="l"/>
              </a:tabLst>
            </a:pPr>
            <a:r>
              <a:rPr sz="2100" spc="-5" dirty="0">
                <a:latin typeface="Arial"/>
                <a:cs typeface="Arial"/>
              </a:rPr>
              <a:t>Recently </a:t>
            </a:r>
            <a:r>
              <a:rPr sz="2100" dirty="0">
                <a:latin typeface="Arial"/>
                <a:cs typeface="Arial"/>
              </a:rPr>
              <a:t>this </a:t>
            </a:r>
            <a:r>
              <a:rPr sz="2100" spc="-5" dirty="0">
                <a:latin typeface="Arial"/>
                <a:cs typeface="Arial"/>
              </a:rPr>
              <a:t>approach has been strongly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dirty="0">
                <a:latin typeface="Arial"/>
                <a:cs typeface="Arial"/>
              </a:rPr>
              <a:t>criticized</a:t>
            </a:r>
            <a:endParaRPr sz="21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15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dirty="0">
                <a:latin typeface="Arial"/>
                <a:cs typeface="Arial"/>
              </a:rPr>
              <a:t>The </a:t>
            </a:r>
            <a:r>
              <a:rPr sz="2100" spc="-5" dirty="0">
                <a:latin typeface="Arial"/>
                <a:cs typeface="Arial"/>
              </a:rPr>
              <a:t>model is </a:t>
            </a:r>
            <a:r>
              <a:rPr sz="2100" dirty="0">
                <a:latin typeface="Arial"/>
                <a:cs typeface="Arial"/>
              </a:rPr>
              <a:t>too slow </a:t>
            </a:r>
            <a:r>
              <a:rPr sz="2100" spc="-5" dirty="0">
                <a:latin typeface="Arial"/>
                <a:cs typeface="Arial"/>
              </a:rPr>
              <a:t>and </a:t>
            </a:r>
            <a:r>
              <a:rPr sz="2100" dirty="0">
                <a:latin typeface="Arial"/>
                <a:cs typeface="Arial"/>
              </a:rPr>
              <a:t>clumsy </a:t>
            </a:r>
            <a:r>
              <a:rPr sz="2100" spc="-5" dirty="0">
                <a:latin typeface="Arial"/>
                <a:cs typeface="Arial"/>
              </a:rPr>
              <a:t>to meet </a:t>
            </a:r>
            <a:r>
              <a:rPr sz="2100" spc="-200" dirty="0">
                <a:latin typeface="Arial"/>
                <a:cs typeface="Arial"/>
              </a:rPr>
              <a:t>today‟s </a:t>
            </a:r>
            <a:r>
              <a:rPr sz="2100" spc="-5" dirty="0">
                <a:latin typeface="Arial"/>
                <a:cs typeface="Arial"/>
              </a:rPr>
              <a:t>training</a:t>
            </a:r>
            <a:r>
              <a:rPr sz="2100" spc="-235" dirty="0">
                <a:latin typeface="Arial"/>
                <a:cs typeface="Arial"/>
              </a:rPr>
              <a:t> </a:t>
            </a:r>
            <a:r>
              <a:rPr sz="2100" spc="-10" dirty="0">
                <a:latin typeface="Arial"/>
                <a:cs typeface="Arial"/>
              </a:rPr>
              <a:t>needs</a:t>
            </a:r>
            <a:endParaRPr sz="210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spc="-220" dirty="0">
                <a:latin typeface="Arial"/>
                <a:cs typeface="Arial"/>
              </a:rPr>
              <a:t>There‟s </a:t>
            </a:r>
            <a:r>
              <a:rPr sz="2100" spc="-5" dirty="0">
                <a:latin typeface="Arial"/>
                <a:cs typeface="Arial"/>
              </a:rPr>
              <a:t>no hang on, </a:t>
            </a:r>
            <a:r>
              <a:rPr sz="2100" spc="-275" dirty="0">
                <a:latin typeface="Arial"/>
                <a:cs typeface="Arial"/>
              </a:rPr>
              <a:t>we‟ll </a:t>
            </a:r>
            <a:r>
              <a:rPr sz="2100" spc="-5" dirty="0">
                <a:latin typeface="Arial"/>
                <a:cs typeface="Arial"/>
              </a:rPr>
              <a:t>explain</a:t>
            </a:r>
            <a:r>
              <a:rPr sz="2100" spc="-21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later</a:t>
            </a:r>
            <a:endParaRPr sz="210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dirty="0">
                <a:latin typeface="Arial"/>
                <a:cs typeface="Arial"/>
              </a:rPr>
              <a:t>Used </a:t>
            </a:r>
            <a:r>
              <a:rPr sz="2100" spc="-5" dirty="0">
                <a:latin typeface="Arial"/>
                <a:cs typeface="Arial"/>
              </a:rPr>
              <a:t>as directed, </a:t>
            </a:r>
            <a:r>
              <a:rPr sz="2100" dirty="0">
                <a:latin typeface="Arial"/>
                <a:cs typeface="Arial"/>
              </a:rPr>
              <a:t>it </a:t>
            </a:r>
            <a:r>
              <a:rPr sz="2100" spc="-5" dirty="0">
                <a:latin typeface="Arial"/>
                <a:cs typeface="Arial"/>
              </a:rPr>
              <a:t>produces bad</a:t>
            </a:r>
            <a:r>
              <a:rPr sz="2100" spc="-45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results</a:t>
            </a:r>
            <a:endParaRPr sz="2100">
              <a:latin typeface="Arial"/>
              <a:cs typeface="Arial"/>
            </a:endParaRPr>
          </a:p>
          <a:p>
            <a:pPr marL="652780" lvl="1" indent="-274320">
              <a:lnSpc>
                <a:spcPct val="100000"/>
              </a:lnSpc>
              <a:spcBef>
                <a:spcPts val="505"/>
              </a:spcBef>
              <a:buClr>
                <a:srgbClr val="FD8537"/>
              </a:buClr>
              <a:buSzPct val="78571"/>
              <a:buChar char=""/>
              <a:tabLst>
                <a:tab pos="652145" algn="l"/>
                <a:tab pos="652780" algn="l"/>
              </a:tabLst>
            </a:pPr>
            <a:r>
              <a:rPr sz="2100" dirty="0">
                <a:latin typeface="Arial"/>
                <a:cs typeface="Arial"/>
              </a:rPr>
              <a:t>It clings to the </a:t>
            </a:r>
            <a:r>
              <a:rPr sz="2100" spc="-5" dirty="0">
                <a:latin typeface="Arial"/>
                <a:cs typeface="Arial"/>
              </a:rPr>
              <a:t>wrong world</a:t>
            </a:r>
            <a:r>
              <a:rPr sz="2100" spc="-40" dirty="0">
                <a:latin typeface="Arial"/>
                <a:cs typeface="Arial"/>
              </a:rPr>
              <a:t> </a:t>
            </a:r>
            <a:r>
              <a:rPr sz="2100" spc="-5" dirty="0">
                <a:latin typeface="Arial"/>
                <a:cs typeface="Arial"/>
              </a:rPr>
              <a:t>view</a:t>
            </a:r>
            <a:endParaRPr sz="2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2" y="1016254"/>
            <a:ext cx="8378191" cy="42524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focus </a:t>
            </a:r>
            <a:r>
              <a:rPr sz="2400" spc="-5" dirty="0">
                <a:latin typeface="Arial"/>
                <a:cs typeface="Arial"/>
              </a:rPr>
              <a:t>of all </a:t>
            </a:r>
            <a:r>
              <a:rPr sz="2400" dirty="0">
                <a:latin typeface="Arial"/>
                <a:cs typeface="Arial"/>
              </a:rPr>
              <a:t>aspects </a:t>
            </a:r>
            <a:r>
              <a:rPr sz="2400" spc="-5" dirty="0">
                <a:latin typeface="Arial"/>
                <a:cs typeface="Arial"/>
              </a:rPr>
              <a:t>of Human Resource Development  is on </a:t>
            </a:r>
            <a:r>
              <a:rPr sz="2400" dirty="0">
                <a:latin typeface="Arial"/>
                <a:cs typeface="Arial"/>
              </a:rPr>
              <a:t>developing the most</a:t>
            </a:r>
            <a:r>
              <a:rPr sz="2400" dirty="0">
                <a:solidFill>
                  <a:srgbClr val="D2601C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D2601C"/>
                </a:solidFill>
                <a:uFill>
                  <a:solidFill>
                    <a:srgbClr val="D2601C"/>
                  </a:solidFill>
                </a:uFill>
                <a:latin typeface="Arial"/>
                <a:cs typeface="Arial"/>
                <a:hlinkClick r:id="rId2"/>
              </a:rPr>
              <a:t>superior workforce</a:t>
            </a:r>
            <a:r>
              <a:rPr sz="2400" spc="-5" dirty="0">
                <a:solidFill>
                  <a:srgbClr val="D2601C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so </a:t>
            </a:r>
            <a:r>
              <a:rPr sz="2400" dirty="0">
                <a:latin typeface="Arial"/>
                <a:cs typeface="Arial"/>
              </a:rPr>
              <a:t>that the  </a:t>
            </a:r>
            <a:r>
              <a:rPr sz="2400" spc="-5" dirty="0">
                <a:latin typeface="Arial"/>
                <a:cs typeface="Arial"/>
              </a:rPr>
              <a:t>organization and individual </a:t>
            </a:r>
            <a:r>
              <a:rPr sz="2400" dirty="0">
                <a:latin typeface="Arial"/>
                <a:cs typeface="Arial"/>
              </a:rPr>
              <a:t>employees </a:t>
            </a:r>
            <a:r>
              <a:rPr sz="2400" spc="-5" dirty="0">
                <a:latin typeface="Arial"/>
                <a:cs typeface="Arial"/>
              </a:rPr>
              <a:t>can </a:t>
            </a:r>
            <a:r>
              <a:rPr sz="2400" dirty="0">
                <a:latin typeface="Arial"/>
                <a:cs typeface="Arial"/>
              </a:rPr>
              <a:t>accomplish </a:t>
            </a:r>
            <a:r>
              <a:rPr sz="2400" spc="-5" dirty="0">
                <a:latin typeface="Arial"/>
                <a:cs typeface="Arial"/>
              </a:rPr>
              <a:t>their  work goals in service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customers.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3550">
              <a:latin typeface="Arial"/>
              <a:cs typeface="Arial"/>
            </a:endParaRPr>
          </a:p>
          <a:p>
            <a:pPr marL="286385" marR="6350" indent="-274320" algn="just">
              <a:lnSpc>
                <a:spcPct val="100000"/>
              </a:lnSpc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Human Resource </a:t>
            </a:r>
            <a:r>
              <a:rPr sz="2400" dirty="0">
                <a:latin typeface="Arial"/>
                <a:cs typeface="Arial"/>
              </a:rPr>
              <a:t>Development </a:t>
            </a:r>
            <a:r>
              <a:rPr sz="2400" spc="-5" dirty="0">
                <a:latin typeface="Arial"/>
                <a:cs typeface="Arial"/>
              </a:rPr>
              <a:t>can be </a:t>
            </a:r>
            <a:r>
              <a:rPr sz="2400" dirty="0">
                <a:latin typeface="Arial"/>
                <a:cs typeface="Arial"/>
              </a:rPr>
              <a:t>formal </a:t>
            </a:r>
            <a:r>
              <a:rPr sz="2400" spc="-5" dirty="0">
                <a:latin typeface="Arial"/>
                <a:cs typeface="Arial"/>
              </a:rPr>
              <a:t>such as </a:t>
            </a:r>
            <a:r>
              <a:rPr sz="2400" spc="-10" dirty="0">
                <a:latin typeface="Arial"/>
                <a:cs typeface="Arial"/>
              </a:rPr>
              <a:t>in  </a:t>
            </a:r>
            <a:r>
              <a:rPr sz="2400" spc="-5" dirty="0">
                <a:latin typeface="Arial"/>
                <a:cs typeface="Arial"/>
              </a:rPr>
              <a:t>classroom training, a </a:t>
            </a:r>
            <a:r>
              <a:rPr sz="2400" dirty="0">
                <a:latin typeface="Arial"/>
                <a:cs typeface="Arial"/>
              </a:rPr>
              <a:t>college course, </a:t>
            </a:r>
            <a:r>
              <a:rPr sz="2400" spc="-5" dirty="0">
                <a:latin typeface="Arial"/>
                <a:cs typeface="Arial"/>
              </a:rPr>
              <a:t>or </a:t>
            </a:r>
            <a:r>
              <a:rPr sz="2400" spc="-1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organizational  </a:t>
            </a:r>
            <a:r>
              <a:rPr sz="2400" dirty="0">
                <a:latin typeface="Arial"/>
                <a:cs typeface="Arial"/>
              </a:rPr>
              <a:t>planned change </a:t>
            </a:r>
            <a:r>
              <a:rPr sz="2400" spc="-10" dirty="0">
                <a:latin typeface="Arial"/>
                <a:cs typeface="Arial"/>
              </a:rPr>
              <a:t>effort. </a:t>
            </a:r>
            <a:r>
              <a:rPr sz="2400" spc="-50" dirty="0">
                <a:latin typeface="Arial"/>
                <a:cs typeface="Arial"/>
              </a:rPr>
              <a:t>Or, </a:t>
            </a:r>
            <a:r>
              <a:rPr sz="2400" spc="-5" dirty="0">
                <a:latin typeface="Arial"/>
                <a:cs typeface="Arial"/>
              </a:rPr>
              <a:t>Human </a:t>
            </a:r>
            <a:r>
              <a:rPr sz="2400" dirty="0">
                <a:latin typeface="Arial"/>
                <a:cs typeface="Arial"/>
              </a:rPr>
              <a:t>Resource Development  </a:t>
            </a:r>
            <a:r>
              <a:rPr sz="2400" spc="-5" dirty="0">
                <a:latin typeface="Arial"/>
                <a:cs typeface="Arial"/>
              </a:rPr>
              <a:t>can be informal as in </a:t>
            </a:r>
            <a:r>
              <a:rPr sz="2400" dirty="0">
                <a:latin typeface="Arial"/>
                <a:cs typeface="Arial"/>
              </a:rPr>
              <a:t>employee </a:t>
            </a:r>
            <a:r>
              <a:rPr sz="2400" spc="-5" dirty="0">
                <a:latin typeface="Arial"/>
                <a:cs typeface="Arial"/>
              </a:rPr>
              <a:t>coaching by a </a:t>
            </a:r>
            <a:r>
              <a:rPr sz="2400" spc="-20" dirty="0">
                <a:latin typeface="Arial"/>
                <a:cs typeface="Arial"/>
              </a:rPr>
              <a:t>manager.  </a:t>
            </a:r>
            <a:r>
              <a:rPr sz="2400" spc="-5" dirty="0">
                <a:latin typeface="Arial"/>
                <a:cs typeface="Arial"/>
              </a:rPr>
              <a:t>Healthy </a:t>
            </a:r>
            <a:r>
              <a:rPr sz="2400" dirty="0">
                <a:latin typeface="Arial"/>
                <a:cs typeface="Arial"/>
              </a:rPr>
              <a:t>organizations believe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Human Resource  </a:t>
            </a:r>
            <a:r>
              <a:rPr sz="2400" spc="-5" dirty="0">
                <a:latin typeface="Arial"/>
                <a:cs typeface="Arial"/>
              </a:rPr>
              <a:t>Development and cover all of these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bases.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41" y="235711"/>
            <a:ext cx="6173471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/>
              <a:t>D</a:t>
            </a:r>
            <a:r>
              <a:rPr sz="2400" spc="-5" dirty="0"/>
              <a:t>EVELOPMENT AS </a:t>
            </a:r>
            <a:r>
              <a:rPr sz="2400" dirty="0"/>
              <a:t>A </a:t>
            </a:r>
            <a:r>
              <a:rPr sz="2400" spc="-5" dirty="0"/>
              <a:t>CONCEPT </a:t>
            </a:r>
            <a:r>
              <a:rPr sz="2400" dirty="0"/>
              <a:t>OF</a:t>
            </a:r>
            <a:r>
              <a:rPr sz="2400" spc="290" dirty="0"/>
              <a:t> </a:t>
            </a:r>
            <a:r>
              <a:rPr sz="3000" dirty="0"/>
              <a:t>HRS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78742" y="940054"/>
            <a:ext cx="8876665" cy="51687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969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core concept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10" dirty="0">
                <a:latin typeface="Arial"/>
                <a:cs typeface="Arial"/>
              </a:rPr>
              <a:t>HRS </a:t>
            </a:r>
            <a:r>
              <a:rPr sz="2400" spc="-5" dirty="0">
                <a:latin typeface="Arial"/>
                <a:cs typeface="Arial"/>
              </a:rPr>
              <a:t>is development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Human beings, </a:t>
            </a:r>
            <a:r>
              <a:rPr sz="2400" dirty="0">
                <a:latin typeface="Arial"/>
                <a:cs typeface="Arial"/>
              </a:rPr>
              <a:t>i.e.  </a:t>
            </a:r>
            <a:r>
              <a:rPr sz="2400" spc="-10" dirty="0">
                <a:latin typeface="Arial"/>
                <a:cs typeface="Arial"/>
              </a:rPr>
              <a:t>HRD</a:t>
            </a:r>
            <a:endParaRPr sz="2400">
              <a:latin typeface="Arial"/>
              <a:cs typeface="Arial"/>
            </a:endParaRPr>
          </a:p>
          <a:p>
            <a:pPr marL="287020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Along with developing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individuals, </a:t>
            </a:r>
            <a:r>
              <a:rPr sz="2400" dirty="0">
                <a:latin typeface="Arial"/>
                <a:cs typeface="Arial"/>
              </a:rPr>
              <a:t>attempts </a:t>
            </a:r>
            <a:r>
              <a:rPr sz="2400" spc="-5" dirty="0">
                <a:latin typeface="Arial"/>
                <a:cs typeface="Arial"/>
              </a:rPr>
              <a:t>should be made 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develop stronger dyads </a:t>
            </a:r>
            <a:r>
              <a:rPr sz="2400" dirty="0">
                <a:latin typeface="Arial"/>
                <a:cs typeface="Arial"/>
              </a:rPr>
              <a:t>i.e. a group of 2 </a:t>
            </a:r>
            <a:r>
              <a:rPr sz="2400" spc="-5" dirty="0">
                <a:latin typeface="Arial"/>
                <a:cs typeface="Arial"/>
              </a:rPr>
              <a:t>(employee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his  boss). These are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basic units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working in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organization</a:t>
            </a:r>
            <a:endParaRPr sz="2400">
              <a:latin typeface="Arial"/>
              <a:cs typeface="Arial"/>
            </a:endParaRPr>
          </a:p>
          <a:p>
            <a:pPr marL="287020" marR="13716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Several groups and </a:t>
            </a:r>
            <a:r>
              <a:rPr sz="2400" dirty="0">
                <a:latin typeface="Arial"/>
                <a:cs typeface="Arial"/>
              </a:rPr>
              <a:t>committees </a:t>
            </a:r>
            <a:r>
              <a:rPr sz="2400" spc="-5" dirty="0">
                <a:latin typeface="Arial"/>
                <a:cs typeface="Arial"/>
              </a:rPr>
              <a:t>require attention </a:t>
            </a:r>
            <a:r>
              <a:rPr sz="2400" dirty="0">
                <a:latin typeface="Arial"/>
                <a:cs typeface="Arial"/>
              </a:rPr>
              <a:t>&amp;  </a:t>
            </a:r>
            <a:r>
              <a:rPr sz="2400" spc="-5" dirty="0">
                <a:latin typeface="Arial"/>
                <a:cs typeface="Arial"/>
              </a:rPr>
              <a:t>development. </a:t>
            </a:r>
            <a:r>
              <a:rPr sz="2400" dirty="0">
                <a:latin typeface="Arial"/>
                <a:cs typeface="Arial"/>
              </a:rPr>
              <a:t>Groups </a:t>
            </a:r>
            <a:r>
              <a:rPr sz="2400" spc="-5" dirty="0">
                <a:latin typeface="Arial"/>
                <a:cs typeface="Arial"/>
              </a:rPr>
              <a:t>like </a:t>
            </a:r>
            <a:r>
              <a:rPr sz="2400" dirty="0">
                <a:latin typeface="Arial"/>
                <a:cs typeface="Arial"/>
              </a:rPr>
              <a:t>task </a:t>
            </a:r>
            <a:r>
              <a:rPr sz="2400" spc="-5" dirty="0">
                <a:latin typeface="Arial"/>
                <a:cs typeface="Arial"/>
              </a:rPr>
              <a:t>groups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command groups  should </a:t>
            </a:r>
            <a:r>
              <a:rPr sz="2400" dirty="0">
                <a:latin typeface="Arial"/>
                <a:cs typeface="Arial"/>
              </a:rPr>
              <a:t>be </a:t>
            </a:r>
            <a:r>
              <a:rPr sz="2400" spc="-5" dirty="0">
                <a:latin typeface="Arial"/>
                <a:cs typeface="Arial"/>
              </a:rPr>
              <a:t>developed </a:t>
            </a:r>
            <a:r>
              <a:rPr sz="2400" dirty="0">
                <a:latin typeface="Arial"/>
                <a:cs typeface="Arial"/>
              </a:rPr>
              <a:t>from the </a:t>
            </a:r>
            <a:r>
              <a:rPr sz="2400" spc="-5" dirty="0">
                <a:latin typeface="Arial"/>
                <a:cs typeface="Arial"/>
              </a:rPr>
              <a:t>point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view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increasing  collaboration amongst people working in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organization, </a:t>
            </a:r>
            <a:r>
              <a:rPr sz="2400" dirty="0">
                <a:latin typeface="Arial"/>
                <a:cs typeface="Arial"/>
              </a:rPr>
              <a:t>thus  </a:t>
            </a:r>
            <a:r>
              <a:rPr sz="2400" spc="-5" dirty="0">
                <a:latin typeface="Arial"/>
                <a:cs typeface="Arial"/>
              </a:rPr>
              <a:t>making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10" dirty="0">
                <a:latin typeface="Arial"/>
                <a:cs typeface="Arial"/>
              </a:rPr>
              <a:t>an </a:t>
            </a:r>
            <a:r>
              <a:rPr sz="2400" spc="-5" dirty="0">
                <a:latin typeface="Arial"/>
                <a:cs typeface="Arial"/>
              </a:rPr>
              <a:t>effective decision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making</a:t>
            </a:r>
            <a:endParaRPr sz="2400">
              <a:latin typeface="Arial"/>
              <a:cs typeface="Arial"/>
            </a:endParaRPr>
          </a:p>
          <a:p>
            <a:pPr marL="287020" marR="12573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Development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organizations involve developing self </a:t>
            </a:r>
            <a:r>
              <a:rPr sz="2400" dirty="0">
                <a:latin typeface="Arial"/>
                <a:cs typeface="Arial"/>
              </a:rPr>
              <a:t>–  </a:t>
            </a:r>
            <a:r>
              <a:rPr sz="2400" spc="-5" dirty="0">
                <a:latin typeface="Arial"/>
                <a:cs typeface="Arial"/>
              </a:rPr>
              <a:t>renewing mechanisms </a:t>
            </a:r>
            <a:r>
              <a:rPr sz="2400" dirty="0">
                <a:latin typeface="Arial"/>
                <a:cs typeface="Arial"/>
              </a:rPr>
              <a:t>in the </a:t>
            </a:r>
            <a:r>
              <a:rPr sz="2400" spc="-5" dirty="0">
                <a:latin typeface="Arial"/>
                <a:cs typeface="Arial"/>
              </a:rPr>
              <a:t>organization </a:t>
            </a:r>
            <a:r>
              <a:rPr sz="2400" dirty="0">
                <a:latin typeface="Arial"/>
                <a:cs typeface="Arial"/>
              </a:rPr>
              <a:t>so that </a:t>
            </a:r>
            <a:r>
              <a:rPr sz="2400" spc="-5" dirty="0">
                <a:latin typeface="Arial"/>
                <a:cs typeface="Arial"/>
              </a:rPr>
              <a:t>they </a:t>
            </a:r>
            <a:r>
              <a:rPr sz="2400" dirty="0">
                <a:latin typeface="Arial"/>
                <a:cs typeface="Arial"/>
              </a:rPr>
              <a:t>are </a:t>
            </a:r>
            <a:r>
              <a:rPr sz="2400" spc="-5" dirty="0">
                <a:latin typeface="Arial"/>
                <a:cs typeface="Arial"/>
              </a:rPr>
              <a:t>able 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adjust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develop relevant process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effectiveness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42" y="254000"/>
            <a:ext cx="8903335" cy="55989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92075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Development becomes a massive </a:t>
            </a:r>
            <a:r>
              <a:rPr sz="2400" spc="-10" dirty="0">
                <a:latin typeface="Arial"/>
                <a:cs typeface="Arial"/>
              </a:rPr>
              <a:t>effort. </a:t>
            </a:r>
            <a:r>
              <a:rPr sz="2400" spc="-5" dirty="0">
                <a:latin typeface="Arial"/>
                <a:cs typeface="Arial"/>
              </a:rPr>
              <a:t>HRD play a major role  </a:t>
            </a:r>
            <a:r>
              <a:rPr sz="240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designing </a:t>
            </a:r>
            <a:r>
              <a:rPr sz="2400" dirty="0">
                <a:latin typeface="Arial"/>
                <a:cs typeface="Arial"/>
              </a:rPr>
              <a:t>&amp; </a:t>
            </a:r>
            <a:r>
              <a:rPr sz="2400" spc="-5" dirty="0">
                <a:latin typeface="Arial"/>
                <a:cs typeface="Arial"/>
              </a:rPr>
              <a:t>monitoring development </a:t>
            </a:r>
            <a:r>
              <a:rPr sz="2400" spc="-10" dirty="0">
                <a:latin typeface="Arial"/>
                <a:cs typeface="Arial"/>
              </a:rPr>
              <a:t>efforts </a:t>
            </a:r>
            <a:r>
              <a:rPr sz="2400" dirty="0">
                <a:latin typeface="Arial"/>
                <a:cs typeface="Arial"/>
              </a:rPr>
              <a:t>in the  </a:t>
            </a:r>
            <a:r>
              <a:rPr sz="2400" spc="-5" dirty="0">
                <a:latin typeface="Arial"/>
                <a:cs typeface="Arial"/>
              </a:rPr>
              <a:t>organization.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4 partners or agents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development can be indentified</a:t>
            </a:r>
            <a:r>
              <a:rPr sz="2400" spc="1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</a:t>
            </a:r>
            <a:endParaRPr sz="2400">
              <a:latin typeface="Arial"/>
              <a:cs typeface="Arial"/>
            </a:endParaRPr>
          </a:p>
          <a:p>
            <a:pPr marL="862965" lvl="1" indent="-457834">
              <a:lnSpc>
                <a:spcPct val="100000"/>
              </a:lnSpc>
              <a:spcBef>
                <a:spcPts val="484"/>
              </a:spcBef>
              <a:buClr>
                <a:srgbClr val="FD8537"/>
              </a:buClr>
              <a:buSzPct val="80000"/>
              <a:buAutoNum type="arabicPeriod"/>
              <a:tabLst>
                <a:tab pos="862965" algn="l"/>
                <a:tab pos="863600" algn="l"/>
              </a:tabLst>
            </a:pPr>
            <a:r>
              <a:rPr sz="2000" dirty="0">
                <a:latin typeface="Arial"/>
                <a:cs typeface="Arial"/>
              </a:rPr>
              <a:t>The person or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role</a:t>
            </a:r>
            <a:endParaRPr sz="2000">
              <a:latin typeface="Arial"/>
              <a:cs typeface="Arial"/>
            </a:endParaRPr>
          </a:p>
          <a:p>
            <a:pPr marL="862965" lvl="1" indent="-457834">
              <a:lnSpc>
                <a:spcPct val="100000"/>
              </a:lnSpc>
              <a:spcBef>
                <a:spcPts val="484"/>
              </a:spcBef>
              <a:buClr>
                <a:srgbClr val="FD8537"/>
              </a:buClr>
              <a:buSzPct val="80000"/>
              <a:buAutoNum type="arabicPeriod"/>
              <a:tabLst>
                <a:tab pos="862965" algn="l"/>
                <a:tab pos="863600" algn="l"/>
              </a:tabLst>
            </a:pPr>
            <a:r>
              <a:rPr sz="2000" dirty="0">
                <a:latin typeface="Arial"/>
                <a:cs typeface="Arial"/>
              </a:rPr>
              <a:t>The immediate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boss</a:t>
            </a:r>
            <a:endParaRPr sz="2000">
              <a:latin typeface="Arial"/>
              <a:cs typeface="Arial"/>
            </a:endParaRPr>
          </a:p>
          <a:p>
            <a:pPr marL="862965" lvl="1" indent="-457834">
              <a:lnSpc>
                <a:spcPct val="100000"/>
              </a:lnSpc>
              <a:spcBef>
                <a:spcPts val="480"/>
              </a:spcBef>
              <a:buClr>
                <a:srgbClr val="FD8537"/>
              </a:buClr>
              <a:buSzPct val="80000"/>
              <a:buAutoNum type="arabicPeriod"/>
              <a:tabLst>
                <a:tab pos="862965" algn="l"/>
                <a:tab pos="863600" algn="l"/>
              </a:tabLst>
            </a:pPr>
            <a:r>
              <a:rPr sz="2000" dirty="0">
                <a:latin typeface="Arial"/>
                <a:cs typeface="Arial"/>
              </a:rPr>
              <a:t>HR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department</a:t>
            </a:r>
            <a:endParaRPr sz="2000">
              <a:latin typeface="Arial"/>
              <a:cs typeface="Arial"/>
            </a:endParaRPr>
          </a:p>
          <a:p>
            <a:pPr marL="862965" lvl="1" indent="-457834">
              <a:lnSpc>
                <a:spcPct val="100000"/>
              </a:lnSpc>
              <a:spcBef>
                <a:spcPts val="475"/>
              </a:spcBef>
              <a:buClr>
                <a:srgbClr val="FD8537"/>
              </a:buClr>
              <a:buSzPct val="80000"/>
              <a:buAutoNum type="arabicPeriod"/>
              <a:tabLst>
                <a:tab pos="862965" algn="l"/>
                <a:tab pos="863600" algn="l"/>
              </a:tabLst>
            </a:pPr>
            <a:r>
              <a:rPr sz="2000" dirty="0">
                <a:latin typeface="Arial"/>
                <a:cs typeface="Arial"/>
              </a:rPr>
              <a:t>Organization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FD8537"/>
              </a:buClr>
              <a:buFont typeface="Arial"/>
              <a:buAutoNum type="arabicPeriod"/>
            </a:pPr>
            <a:endParaRPr sz="22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155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The effectiveness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managing </a:t>
            </a:r>
            <a:r>
              <a:rPr sz="2400" dirty="0">
                <a:latin typeface="Arial"/>
                <a:cs typeface="Arial"/>
              </a:rPr>
              <a:t>HR </a:t>
            </a:r>
            <a:r>
              <a:rPr sz="2400" spc="-5" dirty="0">
                <a:latin typeface="Arial"/>
                <a:cs typeface="Arial"/>
              </a:rPr>
              <a:t>will depend </a:t>
            </a:r>
            <a:r>
              <a:rPr sz="2400" dirty="0">
                <a:latin typeface="Arial"/>
                <a:cs typeface="Arial"/>
              </a:rPr>
              <a:t>on the</a:t>
            </a:r>
            <a:r>
              <a:rPr sz="2400" spc="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emphasis</a:t>
            </a:r>
            <a:endParaRPr sz="2400">
              <a:latin typeface="Arial"/>
              <a:cs typeface="Arial"/>
            </a:endParaRPr>
          </a:p>
          <a:p>
            <a:pPr marL="28702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put on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development</a:t>
            </a:r>
            <a:endParaRPr sz="2400">
              <a:latin typeface="Arial"/>
              <a:cs typeface="Arial"/>
            </a:endParaRPr>
          </a:p>
          <a:p>
            <a:pPr marL="287020" marR="105092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Development is seen as the soul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5" dirty="0">
                <a:latin typeface="Arial"/>
                <a:cs typeface="Arial"/>
              </a:rPr>
              <a:t>personnel or </a:t>
            </a:r>
            <a:r>
              <a:rPr sz="2400" spc="-10" dirty="0">
                <a:latin typeface="Arial"/>
                <a:cs typeface="Arial"/>
              </a:rPr>
              <a:t>HR  </a:t>
            </a:r>
            <a:r>
              <a:rPr sz="2400" spc="-5" dirty="0">
                <a:latin typeface="Arial"/>
                <a:cs typeface="Arial"/>
              </a:rPr>
              <a:t>function</a:t>
            </a:r>
            <a:endParaRPr sz="2400">
              <a:latin typeface="Arial"/>
              <a:cs typeface="Arial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It is the </a:t>
            </a:r>
            <a:r>
              <a:rPr sz="2400" spc="-5" dirty="0">
                <a:latin typeface="Arial"/>
                <a:cs typeface="Arial"/>
              </a:rPr>
              <a:t>soul </a:t>
            </a:r>
            <a:r>
              <a:rPr sz="2400" dirty="0">
                <a:latin typeface="Arial"/>
                <a:cs typeface="Arial"/>
              </a:rPr>
              <a:t>of </a:t>
            </a:r>
            <a:r>
              <a:rPr sz="2400" spc="-5" dirty="0">
                <a:latin typeface="Arial"/>
                <a:cs typeface="Arial"/>
              </a:rPr>
              <a:t>several </a:t>
            </a:r>
            <a:r>
              <a:rPr sz="2400" dirty="0">
                <a:latin typeface="Arial"/>
                <a:cs typeface="Arial"/>
              </a:rPr>
              <a:t>sub –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functions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5899</Words>
  <Application>Microsoft Office PowerPoint</Application>
  <PresentationFormat>On-screen Show (4:3)</PresentationFormat>
  <Paragraphs>681</Paragraphs>
  <Slides>68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Slide 1</vt:lpstr>
      <vt:lpstr>Slide 2</vt:lpstr>
      <vt:lpstr>Slide 3</vt:lpstr>
      <vt:lpstr>Slide 4</vt:lpstr>
      <vt:lpstr>Slide 5</vt:lpstr>
      <vt:lpstr>DEFINITION OF HRD</vt:lpstr>
      <vt:lpstr>Slide 7</vt:lpstr>
      <vt:lpstr>DEVELOPMENT AS A CONCEPT OF HRS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HRD &amp; HRM</vt:lpstr>
      <vt:lpstr>Slide 23</vt:lpstr>
      <vt:lpstr>Secondary Functions :</vt:lpstr>
      <vt:lpstr>Slide 25</vt:lpstr>
      <vt:lpstr>Slide 26</vt:lpstr>
      <vt:lpstr>Slide 27</vt:lpstr>
      <vt:lpstr>Slide 28</vt:lpstr>
      <vt:lpstr>ROLES OF HRD PROFESSIONALS</vt:lpstr>
      <vt:lpstr>Slide 30</vt:lpstr>
      <vt:lpstr>Slide 31</vt:lpstr>
      <vt:lpstr>Slide 32</vt:lpstr>
      <vt:lpstr>CHALLENGES TO ORGANIZATIONS &amp; TO HRD</vt:lpstr>
      <vt:lpstr>Slide 34</vt:lpstr>
      <vt:lpstr>CHALLENGES</vt:lpstr>
      <vt:lpstr>Slide 36</vt:lpstr>
      <vt:lpstr>Slide 37</vt:lpstr>
      <vt:lpstr>Slide 38</vt:lpstr>
      <vt:lpstr>FRAMEWORK FOR THE HRD PROCESS</vt:lpstr>
      <vt:lpstr>Evaluation</vt:lpstr>
      <vt:lpstr>Slide 41</vt:lpstr>
      <vt:lpstr>Slide 42</vt:lpstr>
      <vt:lpstr>Slide 43</vt:lpstr>
      <vt:lpstr>Slide 44</vt:lpstr>
      <vt:lpstr>WHAT IS TRAINING OR HRD NEED?</vt:lpstr>
      <vt:lpstr>Slide 46</vt:lpstr>
      <vt:lpstr>LEVELS OF NEEDS ANALYSIS</vt:lpstr>
      <vt:lpstr>STRATEGIC ORGANIZATIONAL ANALYSIS</vt:lpstr>
      <vt:lpstr>Slide 49</vt:lpstr>
      <vt:lpstr>Slide 50</vt:lpstr>
      <vt:lpstr>Slide 51</vt:lpstr>
      <vt:lpstr>Slide 52</vt:lpstr>
      <vt:lpstr>Slide 53</vt:lpstr>
      <vt:lpstr>Slide 54</vt:lpstr>
      <vt:lpstr>TASK ANALYSIS</vt:lpstr>
      <vt:lpstr>TASK ANALYSIS PROCESS</vt:lpstr>
      <vt:lpstr>Slide 57</vt:lpstr>
      <vt:lpstr>Slide 58</vt:lpstr>
      <vt:lpstr>Slide 59</vt:lpstr>
      <vt:lpstr>PERSON ANALYSIS</vt:lpstr>
      <vt:lpstr>Slide 61</vt:lpstr>
      <vt:lpstr>Slide 62</vt:lpstr>
      <vt:lpstr>Slide 63</vt:lpstr>
      <vt:lpstr>Development needs:</vt:lpstr>
      <vt:lpstr>EMPLOYEE AS NEED ASSESSMENT CENTER</vt:lpstr>
      <vt:lpstr>PRIORITIZING HRD NEEDS</vt:lpstr>
      <vt:lpstr>Slide 67</vt:lpstr>
      <vt:lpstr>THE HRD PROCESS MODEL DEBATE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asus</cp:lastModifiedBy>
  <cp:revision>2</cp:revision>
  <dcterms:created xsi:type="dcterms:W3CDTF">2021-04-29T16:32:11Z</dcterms:created>
  <dcterms:modified xsi:type="dcterms:W3CDTF">2021-04-29T17:18:05Z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2013-03-18T00:00:00Z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2021-04-29T00:00:00Z</vt:filetime>
  </property>
</Properties>
</file>