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00200" y="1219200"/>
            <a:ext cx="5943600" cy="274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534670"/>
            <a:ext cx="807466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677670"/>
            <a:ext cx="8074660" cy="4268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1760" y="4452143"/>
            <a:ext cx="6381750" cy="1769715"/>
          </a:xfrm>
          <a:prstGeom prst="rect">
            <a:avLst/>
          </a:prstGeom>
        </p:spPr>
        <p:txBody>
          <a:bodyPr vert="horz" wrap="square" lIns="0" tIns="3251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60"/>
              </a:spcBef>
            </a:pPr>
            <a:r>
              <a:rPr sz="3600" spc="5" dirty="0">
                <a:latin typeface="Arial"/>
                <a:cs typeface="Arial"/>
              </a:rPr>
              <a:t>HR </a:t>
            </a:r>
            <a:r>
              <a:rPr sz="3600" dirty="0">
                <a:latin typeface="Arial"/>
                <a:cs typeface="Arial"/>
              </a:rPr>
              <a:t>&amp; </a:t>
            </a:r>
            <a:r>
              <a:rPr sz="3600" spc="-5">
                <a:latin typeface="Arial"/>
                <a:cs typeface="Arial"/>
              </a:rPr>
              <a:t>Organizational</a:t>
            </a:r>
            <a:r>
              <a:rPr sz="3600" spc="-30">
                <a:latin typeface="Arial"/>
                <a:cs typeface="Arial"/>
              </a:rPr>
              <a:t> </a:t>
            </a:r>
            <a:r>
              <a:rPr sz="3600" spc="-5" smtClean="0">
                <a:latin typeface="Arial"/>
                <a:cs typeface="Arial"/>
              </a:rPr>
              <a:t>Strategies</a:t>
            </a:r>
            <a:endParaRPr lang="en-US" sz="3600" spc="-5" dirty="0" smtClean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60"/>
              </a:spcBef>
            </a:pPr>
            <a:r>
              <a:rPr lang="en-US" sz="3600" spc="-5" dirty="0" smtClean="0">
                <a:latin typeface="Arial"/>
                <a:cs typeface="Arial"/>
              </a:rPr>
              <a:t>PRERNA  MAM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6200" y="1219200"/>
            <a:ext cx="3657600" cy="2743200"/>
          </a:xfrm>
          <a:custGeom>
            <a:avLst/>
            <a:gdLst/>
            <a:ahLst/>
            <a:cxnLst/>
            <a:rect l="l" t="t" r="r" b="b"/>
            <a:pathLst>
              <a:path w="3657600" h="2743200">
                <a:moveTo>
                  <a:pt x="3657600" y="0"/>
                </a:moveTo>
                <a:lnTo>
                  <a:pt x="0" y="0"/>
                </a:lnTo>
                <a:lnTo>
                  <a:pt x="0" y="2743200"/>
                </a:lnTo>
                <a:lnTo>
                  <a:pt x="3657600" y="274320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86200" y="1219200"/>
            <a:ext cx="3657600" cy="274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R="45085" algn="ctr">
              <a:lnSpc>
                <a:spcPct val="100000"/>
              </a:lnSpc>
              <a:spcBef>
                <a:spcPts val="1705"/>
              </a:spcBef>
            </a:pPr>
            <a:r>
              <a:rPr sz="2400" spc="-5" dirty="0">
                <a:solidFill>
                  <a:srgbClr val="FFFFFF"/>
                </a:solidFill>
                <a:latin typeface="Impact"/>
                <a:cs typeface="Impact"/>
              </a:rPr>
              <a:t>HR</a:t>
            </a:r>
            <a:endParaRPr sz="2400">
              <a:latin typeface="Impact"/>
              <a:cs typeface="Impact"/>
            </a:endParaRPr>
          </a:p>
          <a:p>
            <a:pPr marL="890905" marR="935990" indent="-1270" algn="ctr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Impact"/>
                <a:cs typeface="Impact"/>
              </a:rPr>
              <a:t>&amp;              </a:t>
            </a:r>
            <a:r>
              <a:rPr sz="2400" spc="-15" dirty="0">
                <a:solidFill>
                  <a:srgbClr val="FFFFFF"/>
                </a:solidFill>
                <a:latin typeface="Impact"/>
                <a:cs typeface="Impact"/>
              </a:rPr>
              <a:t>O</a:t>
            </a:r>
            <a:r>
              <a:rPr sz="2400" spc="10" dirty="0">
                <a:solidFill>
                  <a:srgbClr val="FFFFFF"/>
                </a:solidFill>
                <a:latin typeface="Impact"/>
                <a:cs typeface="Impact"/>
              </a:rPr>
              <a:t>r</a:t>
            </a:r>
            <a:r>
              <a:rPr sz="2400" spc="5" dirty="0">
                <a:solidFill>
                  <a:srgbClr val="FFFFFF"/>
                </a:solidFill>
                <a:latin typeface="Impact"/>
                <a:cs typeface="Impact"/>
              </a:rPr>
              <a:t>g</a:t>
            </a:r>
            <a:r>
              <a:rPr sz="2400" dirty="0">
                <a:solidFill>
                  <a:srgbClr val="FFFFFF"/>
                </a:solidFill>
                <a:latin typeface="Impact"/>
                <a:cs typeface="Impact"/>
              </a:rPr>
              <a:t>ani</a:t>
            </a:r>
            <a:r>
              <a:rPr sz="2400" spc="-5" dirty="0">
                <a:solidFill>
                  <a:srgbClr val="FFFFFF"/>
                </a:solidFill>
                <a:latin typeface="Impact"/>
                <a:cs typeface="Impact"/>
              </a:rPr>
              <a:t>z</a:t>
            </a:r>
            <a:r>
              <a:rPr sz="24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400" spc="-5" dirty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2400" dirty="0">
                <a:solidFill>
                  <a:srgbClr val="FFFFFF"/>
                </a:solidFill>
                <a:latin typeface="Impact"/>
                <a:cs typeface="Impact"/>
              </a:rPr>
              <a:t>ional  </a:t>
            </a:r>
            <a:r>
              <a:rPr sz="2400" spc="-5" dirty="0">
                <a:solidFill>
                  <a:srgbClr val="FFFFFF"/>
                </a:solidFill>
                <a:latin typeface="Impact"/>
                <a:cs typeface="Impact"/>
              </a:rPr>
              <a:t>Strategies</a:t>
            </a:r>
            <a:endParaRPr sz="24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39090"/>
            <a:ext cx="6658609" cy="46075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817244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Reasons for evolution of diverse  workforce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400">
              <a:latin typeface="Arial"/>
              <a:cs typeface="Arial"/>
            </a:endParaRPr>
          </a:p>
          <a:p>
            <a:pPr marL="354965" marR="5080" indent="-342900">
              <a:lnSpc>
                <a:spcPts val="359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Shift </a:t>
            </a:r>
            <a:r>
              <a:rPr sz="3200" dirty="0">
                <a:latin typeface="Arial"/>
                <a:cs typeface="Arial"/>
              </a:rPr>
              <a:t>from manufacturing to service  economy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Globalization </a:t>
            </a:r>
            <a:r>
              <a:rPr sz="3200" dirty="0">
                <a:latin typeface="Arial"/>
                <a:cs typeface="Arial"/>
              </a:rPr>
              <a:t>of 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markets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Changing business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strategies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Mergers </a:t>
            </a:r>
            <a:r>
              <a:rPr sz="3200" dirty="0">
                <a:latin typeface="Arial"/>
                <a:cs typeface="Arial"/>
              </a:rPr>
              <a:t>and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acquisitions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Changing labor</a:t>
            </a:r>
            <a:r>
              <a:rPr sz="3200" spc="-5" dirty="0">
                <a:latin typeface="Arial"/>
                <a:cs typeface="Arial"/>
              </a:rPr>
              <a:t> market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67690"/>
            <a:ext cx="54375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Managing diversity</a:t>
            </a:r>
            <a:r>
              <a:rPr sz="3200" spc="-80" dirty="0"/>
              <a:t> </a:t>
            </a:r>
            <a:r>
              <a:rPr sz="3200" dirty="0"/>
              <a:t>paradigms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1747520"/>
            <a:ext cx="8068309" cy="27051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5080" indent="-342900">
              <a:lnSpc>
                <a:spcPts val="3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Managing diverse employees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strategic  </a:t>
            </a:r>
            <a:r>
              <a:rPr sz="3200" dirty="0">
                <a:latin typeface="Arial"/>
                <a:cs typeface="Arial"/>
              </a:rPr>
              <a:t>issue and has an impact on an  </a:t>
            </a:r>
            <a:r>
              <a:rPr sz="3200" spc="-5" dirty="0">
                <a:latin typeface="Arial"/>
                <a:cs typeface="Arial"/>
              </a:rPr>
              <a:t>organization’s </a:t>
            </a:r>
            <a:r>
              <a:rPr sz="3200" dirty="0">
                <a:latin typeface="Arial"/>
                <a:cs typeface="Arial"/>
              </a:rPr>
              <a:t>productivity and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success.</a:t>
            </a:r>
            <a:endParaRPr sz="3200">
              <a:latin typeface="Arial"/>
              <a:cs typeface="Arial"/>
            </a:endParaRPr>
          </a:p>
          <a:p>
            <a:pPr marL="354965" marR="532130" indent="-342900">
              <a:lnSpc>
                <a:spcPct val="9300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According </a:t>
            </a:r>
            <a:r>
              <a:rPr sz="2800" dirty="0">
                <a:latin typeface="Arial"/>
                <a:cs typeface="Arial"/>
              </a:rPr>
              <a:t>to David </a:t>
            </a:r>
            <a:r>
              <a:rPr sz="2800" spc="-5" dirty="0">
                <a:latin typeface="Arial"/>
                <a:cs typeface="Arial"/>
              </a:rPr>
              <a:t>Thomas and Robin </a:t>
            </a:r>
            <a:r>
              <a:rPr sz="2800" spc="5" dirty="0">
                <a:latin typeface="Arial"/>
                <a:cs typeface="Arial"/>
              </a:rPr>
              <a:t>J. </a:t>
            </a:r>
            <a:r>
              <a:rPr sz="2800" spc="-5" dirty="0">
                <a:latin typeface="Arial"/>
                <a:cs typeface="Arial"/>
              </a:rPr>
              <a:t>Ely  there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Three paradigms </a:t>
            </a:r>
            <a:r>
              <a:rPr sz="2800" dirty="0">
                <a:latin typeface="Arial"/>
                <a:cs typeface="Arial"/>
              </a:rPr>
              <a:t>which guide the  diversity initiatives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an organization they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74368"/>
            <a:ext cx="8002905" cy="33121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Discrimination </a:t>
            </a:r>
            <a:r>
              <a:rPr sz="3200" dirty="0">
                <a:latin typeface="Arial"/>
                <a:cs typeface="Arial"/>
              </a:rPr>
              <a:t>and fairness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paradigm</a:t>
            </a:r>
            <a:endParaRPr sz="3200">
              <a:latin typeface="Arial"/>
              <a:cs typeface="Arial"/>
            </a:endParaRPr>
          </a:p>
          <a:p>
            <a:pPr marL="755015" marR="5080" lvl="1" indent="-285750">
              <a:lnSpc>
                <a:spcPts val="2230"/>
              </a:lnSpc>
              <a:spcBef>
                <a:spcPts val="575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Here diversity is measured </a:t>
            </a:r>
            <a:r>
              <a:rPr sz="2000" spc="-5" dirty="0">
                <a:latin typeface="Arial"/>
                <a:cs typeface="Arial"/>
              </a:rPr>
              <a:t>by </a:t>
            </a:r>
            <a:r>
              <a:rPr sz="2000" dirty="0">
                <a:latin typeface="Arial"/>
                <a:cs typeface="Arial"/>
              </a:rPr>
              <a:t>a company’s </a:t>
            </a:r>
            <a:r>
              <a:rPr sz="2000" spc="-5" dirty="0">
                <a:latin typeface="Arial"/>
                <a:cs typeface="Arial"/>
              </a:rPr>
              <a:t>recruitment </a:t>
            </a:r>
            <a:r>
              <a:rPr sz="2000" dirty="0">
                <a:latin typeface="Arial"/>
                <a:cs typeface="Arial"/>
              </a:rPr>
              <a:t>and how 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maintains a diverse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workforce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Access and </a:t>
            </a:r>
            <a:r>
              <a:rPr sz="3200" spc="-5" dirty="0">
                <a:latin typeface="Arial"/>
                <a:cs typeface="Arial"/>
              </a:rPr>
              <a:t>legitimacy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paradigm</a:t>
            </a:r>
            <a:endParaRPr sz="3200">
              <a:latin typeface="Arial"/>
              <a:cs typeface="Arial"/>
            </a:endParaRPr>
          </a:p>
          <a:p>
            <a:pPr marL="755015" marR="175260" lvl="1" indent="-285750">
              <a:lnSpc>
                <a:spcPts val="2230"/>
              </a:lnSpc>
              <a:spcBef>
                <a:spcPts val="575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Diversity is measured </a:t>
            </a:r>
            <a:r>
              <a:rPr sz="2000" spc="-5" dirty="0">
                <a:latin typeface="Arial"/>
                <a:cs typeface="Arial"/>
              </a:rPr>
              <a:t>by </a:t>
            </a:r>
            <a:r>
              <a:rPr sz="2000" dirty="0">
                <a:latin typeface="Arial"/>
                <a:cs typeface="Arial"/>
              </a:rPr>
              <a:t>how </a:t>
            </a:r>
            <a:r>
              <a:rPr sz="2000" spc="-5" dirty="0">
                <a:latin typeface="Arial"/>
                <a:cs typeface="Arial"/>
              </a:rPr>
              <a:t>an </a:t>
            </a:r>
            <a:r>
              <a:rPr sz="2000" dirty="0">
                <a:latin typeface="Arial"/>
                <a:cs typeface="Arial"/>
              </a:rPr>
              <a:t>organization </a:t>
            </a:r>
            <a:r>
              <a:rPr sz="2000" spc="-5" dirty="0">
                <a:latin typeface="Arial"/>
                <a:cs typeface="Arial"/>
              </a:rPr>
              <a:t>matches internal  </a:t>
            </a:r>
            <a:r>
              <a:rPr sz="2000" dirty="0">
                <a:latin typeface="Arial"/>
                <a:cs typeface="Arial"/>
              </a:rPr>
              <a:t>demographics with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external diverse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customers.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Learning and effectiveness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paradigm.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6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Diversity is measured </a:t>
            </a:r>
            <a:r>
              <a:rPr sz="2000" spc="-5" dirty="0">
                <a:latin typeface="Arial"/>
                <a:cs typeface="Arial"/>
              </a:rPr>
              <a:t>by </a:t>
            </a:r>
            <a:r>
              <a:rPr sz="2000" dirty="0">
                <a:latin typeface="Arial"/>
                <a:cs typeface="Arial"/>
              </a:rPr>
              <a:t>connecting unique </a:t>
            </a:r>
            <a:r>
              <a:rPr sz="2000" spc="-5" dirty="0">
                <a:latin typeface="Arial"/>
                <a:cs typeface="Arial"/>
              </a:rPr>
              <a:t>contribution to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259079"/>
            <a:ext cx="3991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Diversity</a:t>
            </a:r>
            <a:r>
              <a:rPr spc="-60" dirty="0"/>
              <a:t> </a:t>
            </a:r>
            <a:r>
              <a:rPr spc="-5" dirty="0"/>
              <a:t>processes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00200"/>
            <a:ext cx="7769225" cy="44945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4965" marR="255904" indent="-342900">
              <a:lnSpc>
                <a:spcPts val="3120"/>
              </a:lnSpc>
              <a:spcBef>
                <a:spcPts val="40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Diversity processes help in </a:t>
            </a:r>
            <a:r>
              <a:rPr sz="2800" spc="-5" dirty="0">
                <a:latin typeface="Arial"/>
                <a:cs typeface="Arial"/>
              </a:rPr>
              <a:t>managing </a:t>
            </a:r>
            <a:r>
              <a:rPr sz="2800" dirty="0">
                <a:latin typeface="Arial"/>
                <a:cs typeface="Arial"/>
              </a:rPr>
              <a:t>diverse  employees. </a:t>
            </a:r>
            <a:r>
              <a:rPr sz="2800" spc="-5" dirty="0">
                <a:latin typeface="Arial"/>
                <a:cs typeface="Arial"/>
              </a:rPr>
              <a:t>The main </a:t>
            </a:r>
            <a:r>
              <a:rPr sz="2800" dirty="0">
                <a:latin typeface="Arial"/>
                <a:cs typeface="Arial"/>
              </a:rPr>
              <a:t>processes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Cultural Audit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Surveys</a:t>
            </a:r>
            <a:endParaRPr sz="2800">
              <a:latin typeface="Arial"/>
              <a:cs typeface="Arial"/>
            </a:endParaRPr>
          </a:p>
          <a:p>
            <a:pPr marL="755015" marR="5080" lvl="1" indent="-285750">
              <a:lnSpc>
                <a:spcPct val="93300"/>
              </a:lnSpc>
              <a:spcBef>
                <a:spcPts val="455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survey is </a:t>
            </a:r>
            <a:r>
              <a:rPr sz="1800" spc="-10" dirty="0">
                <a:latin typeface="Arial"/>
                <a:cs typeface="Arial"/>
              </a:rPr>
              <a:t>conducted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know employees </a:t>
            </a:r>
            <a:r>
              <a:rPr sz="1800" spc="-5" dirty="0">
                <a:latin typeface="Arial"/>
                <a:cs typeface="Arial"/>
              </a:rPr>
              <a:t>attitude towards diversity,  </a:t>
            </a:r>
            <a:r>
              <a:rPr sz="1800" spc="-10" dirty="0">
                <a:latin typeface="Arial"/>
                <a:cs typeface="Arial"/>
              </a:rPr>
              <a:t>organizational </a:t>
            </a:r>
            <a:r>
              <a:rPr sz="1800" spc="-5" dirty="0">
                <a:latin typeface="Arial"/>
                <a:cs typeface="Arial"/>
              </a:rPr>
              <a:t>values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norms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the position of different diversity  groups in </a:t>
            </a:r>
            <a:r>
              <a:rPr sz="1800" spc="-10" dirty="0">
                <a:latin typeface="Arial"/>
                <a:cs typeface="Arial"/>
              </a:rPr>
              <a:t>organization.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Awareness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training</a:t>
            </a:r>
            <a:endParaRPr sz="2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9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dirty="0">
                <a:latin typeface="Arial"/>
                <a:cs typeface="Arial"/>
              </a:rPr>
              <a:t>To make </a:t>
            </a:r>
            <a:r>
              <a:rPr sz="1800" spc="-10" dirty="0">
                <a:latin typeface="Arial"/>
                <a:cs typeface="Arial"/>
              </a:rPr>
              <a:t>employees understand and </a:t>
            </a:r>
            <a:r>
              <a:rPr sz="1800" spc="-5" dirty="0">
                <a:latin typeface="Arial"/>
                <a:cs typeface="Arial"/>
              </a:rPr>
              <a:t>sort the cultural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differences.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Skill </a:t>
            </a:r>
            <a:r>
              <a:rPr sz="2800" dirty="0">
                <a:latin typeface="Arial"/>
                <a:cs typeface="Arial"/>
              </a:rPr>
              <a:t>building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trainings</a:t>
            </a:r>
            <a:endParaRPr sz="2800">
              <a:latin typeface="Arial"/>
              <a:cs typeface="Arial"/>
            </a:endParaRPr>
          </a:p>
          <a:p>
            <a:pPr marL="755015" marR="220345" lvl="1" indent="-285750">
              <a:lnSpc>
                <a:spcPts val="2010"/>
              </a:lnSpc>
              <a:spcBef>
                <a:spcPts val="5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This </a:t>
            </a:r>
            <a:r>
              <a:rPr sz="1800" spc="-10" dirty="0">
                <a:latin typeface="Arial"/>
                <a:cs typeface="Arial"/>
              </a:rPr>
              <a:t>helps employees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focus 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behavior </a:t>
            </a:r>
            <a:r>
              <a:rPr sz="1800" spc="-5" dirty="0">
                <a:latin typeface="Arial"/>
                <a:cs typeface="Arial"/>
              </a:rPr>
              <a:t>and skills </a:t>
            </a:r>
            <a:r>
              <a:rPr sz="1800" spc="-10" dirty="0">
                <a:latin typeface="Arial"/>
                <a:cs typeface="Arial"/>
              </a:rPr>
              <a:t>needed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work in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heterogeneous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environment.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09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Diversity </a:t>
            </a:r>
            <a:r>
              <a:rPr sz="2800" spc="-5" dirty="0">
                <a:latin typeface="Arial"/>
                <a:cs typeface="Arial"/>
              </a:rPr>
              <a:t>enlargement hiring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strategies.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69" y="313690"/>
            <a:ext cx="7805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Diversity </a:t>
            </a:r>
            <a:r>
              <a:rPr spc="-5" dirty="0"/>
              <a:t>enlargement hiring</a:t>
            </a:r>
            <a:r>
              <a:rPr spc="-15" dirty="0"/>
              <a:t> </a:t>
            </a:r>
            <a:r>
              <a:rPr spc="-5" dirty="0"/>
              <a:t>strategies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97659"/>
            <a:ext cx="7459980" cy="365506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54965" marR="491490" indent="-342900">
              <a:lnSpc>
                <a:spcPct val="93400"/>
              </a:lnSpc>
              <a:spcBef>
                <a:spcPts val="3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An </a:t>
            </a:r>
            <a:r>
              <a:rPr sz="3200" dirty="0">
                <a:latin typeface="Arial"/>
                <a:cs typeface="Arial"/>
              </a:rPr>
              <a:t>organization </a:t>
            </a:r>
            <a:r>
              <a:rPr sz="3200" spc="-5" dirty="0">
                <a:latin typeface="Arial"/>
                <a:cs typeface="Arial"/>
              </a:rPr>
              <a:t>will </a:t>
            </a:r>
            <a:r>
              <a:rPr sz="3200" dirty="0">
                <a:latin typeface="Arial"/>
                <a:cs typeface="Arial"/>
              </a:rPr>
              <a:t>become </a:t>
            </a:r>
            <a:r>
              <a:rPr sz="3200" spc="-5" dirty="0">
                <a:latin typeface="Arial"/>
                <a:cs typeface="Arial"/>
              </a:rPr>
              <a:t>more  multicultural </a:t>
            </a:r>
            <a:r>
              <a:rPr sz="3200" spc="-10" dirty="0">
                <a:latin typeface="Arial"/>
                <a:cs typeface="Arial"/>
              </a:rPr>
              <a:t>if </a:t>
            </a:r>
            <a:r>
              <a:rPr sz="3200" spc="-5" dirty="0">
                <a:latin typeface="Arial"/>
                <a:cs typeface="Arial"/>
              </a:rPr>
              <a:t>it hires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more </a:t>
            </a:r>
            <a:r>
              <a:rPr sz="3200" dirty="0">
                <a:latin typeface="Arial"/>
                <a:cs typeface="Arial"/>
              </a:rPr>
              <a:t>diverse  workforce.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For </a:t>
            </a:r>
            <a:r>
              <a:rPr sz="3200" dirty="0">
                <a:latin typeface="Arial"/>
                <a:cs typeface="Arial"/>
              </a:rPr>
              <a:t>these practices should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include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6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Creating diversity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awareness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Involving </a:t>
            </a:r>
            <a:r>
              <a:rPr sz="2000" spc="-5" dirty="0">
                <a:latin typeface="Arial"/>
                <a:cs typeface="Arial"/>
              </a:rPr>
              <a:t>the top </a:t>
            </a:r>
            <a:r>
              <a:rPr sz="2000" dirty="0">
                <a:latin typeface="Arial"/>
                <a:cs typeface="Arial"/>
              </a:rPr>
              <a:t>management in diversity </a:t>
            </a:r>
            <a:r>
              <a:rPr sz="2000" spc="-5" dirty="0">
                <a:latin typeface="Arial"/>
                <a:cs typeface="Arial"/>
              </a:rPr>
              <a:t>initiative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Developing a plan of action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diversity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  <a:p>
            <a:pPr marL="755015" marR="468630" lvl="1" indent="-285750">
              <a:lnSpc>
                <a:spcPts val="2240"/>
              </a:lnSpc>
              <a:spcBef>
                <a:spcPts val="5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Identifying the </a:t>
            </a:r>
            <a:r>
              <a:rPr sz="2000" dirty="0">
                <a:latin typeface="Arial"/>
                <a:cs typeface="Arial"/>
              </a:rPr>
              <a:t>changes required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human resource  </a:t>
            </a:r>
            <a:r>
              <a:rPr sz="2000" spc="-5" dirty="0">
                <a:latin typeface="Arial"/>
                <a:cs typeface="Arial"/>
              </a:rPr>
              <a:t>functions.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2519679"/>
            <a:ext cx="5617845" cy="113792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Management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work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teams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Management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virtual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teams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4702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HR </a:t>
            </a:r>
            <a:r>
              <a:rPr dirty="0"/>
              <a:t>strategy</a:t>
            </a:r>
            <a:r>
              <a:rPr spc="-65" dirty="0"/>
              <a:t> </a:t>
            </a:r>
            <a:r>
              <a:rPr spc="-5" dirty="0"/>
              <a:t>framework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77670"/>
            <a:ext cx="7092950" cy="30848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steps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strategy </a:t>
            </a:r>
            <a:r>
              <a:rPr sz="3200" spc="-5" dirty="0">
                <a:latin typeface="Arial"/>
                <a:cs typeface="Arial"/>
              </a:rPr>
              <a:t>frame </a:t>
            </a:r>
            <a:r>
              <a:rPr sz="3200" dirty="0">
                <a:latin typeface="Arial"/>
                <a:cs typeface="Arial"/>
              </a:rPr>
              <a:t>work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External environmental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scan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59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Competitor/industry</a:t>
            </a:r>
            <a:r>
              <a:rPr sz="2000" dirty="0">
                <a:latin typeface="Arial"/>
                <a:cs typeface="Arial"/>
              </a:rPr>
              <a:t> 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Stakeholder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PEST </a:t>
            </a:r>
            <a:r>
              <a:rPr sz="2000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Environmental </a:t>
            </a:r>
            <a:r>
              <a:rPr sz="2000" spc="-5" dirty="0">
                <a:latin typeface="Arial"/>
                <a:cs typeface="Arial"/>
              </a:rPr>
              <a:t>Situational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Factors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Internal capital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5567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Internal capital</a:t>
            </a:r>
            <a:r>
              <a:rPr spc="-15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070" y="1750059"/>
            <a:ext cx="8249920" cy="481584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5600" marR="207010" indent="-342900">
              <a:lnSpc>
                <a:spcPct val="84000"/>
              </a:lnSpc>
              <a:spcBef>
                <a:spcPts val="71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ICA </a:t>
            </a:r>
            <a:r>
              <a:rPr sz="3200" dirty="0">
                <a:latin typeface="Arial"/>
                <a:cs typeface="Arial"/>
              </a:rPr>
              <a:t>helps analyze a </a:t>
            </a:r>
            <a:r>
              <a:rPr sz="3200" spc="-5" dirty="0">
                <a:latin typeface="Arial"/>
                <a:cs typeface="Arial"/>
              </a:rPr>
              <a:t>firm’s </a:t>
            </a:r>
            <a:r>
              <a:rPr sz="3200" dirty="0">
                <a:latin typeface="Arial"/>
                <a:cs typeface="Arial"/>
              </a:rPr>
              <a:t>strengths and  weaknesses </a:t>
            </a:r>
            <a:r>
              <a:rPr sz="3200" spc="-5" dirty="0">
                <a:latin typeface="Arial"/>
                <a:cs typeface="Arial"/>
              </a:rPr>
              <a:t>in financial, </a:t>
            </a:r>
            <a:r>
              <a:rPr sz="3200" dirty="0">
                <a:latin typeface="Arial"/>
                <a:cs typeface="Arial"/>
              </a:rPr>
              <a:t>technological </a:t>
            </a:r>
            <a:r>
              <a:rPr sz="3200" spc="-5" dirty="0">
                <a:latin typeface="Arial"/>
                <a:cs typeface="Arial"/>
              </a:rPr>
              <a:t>and  human</a:t>
            </a:r>
            <a:r>
              <a:rPr sz="3200" dirty="0">
                <a:latin typeface="Arial"/>
                <a:cs typeface="Arial"/>
              </a:rPr>
              <a:t> resources.</a:t>
            </a:r>
            <a:endParaRPr sz="3200">
              <a:latin typeface="Arial"/>
              <a:cs typeface="Arial"/>
            </a:endParaRPr>
          </a:p>
          <a:p>
            <a:pPr marL="355600" marR="118110" indent="-342900">
              <a:lnSpc>
                <a:spcPts val="3229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rapid growth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internet </a:t>
            </a:r>
            <a:r>
              <a:rPr sz="3200" dirty="0">
                <a:latin typeface="Arial"/>
                <a:cs typeface="Arial"/>
              </a:rPr>
              <a:t>has </a:t>
            </a:r>
            <a:r>
              <a:rPr sz="3200" spc="-5" dirty="0">
                <a:latin typeface="Arial"/>
                <a:cs typeface="Arial"/>
              </a:rPr>
              <a:t>also  significantly </a:t>
            </a:r>
            <a:r>
              <a:rPr sz="3200" dirty="0">
                <a:latin typeface="Arial"/>
                <a:cs typeface="Arial"/>
              </a:rPr>
              <a:t>affected how organizations are  managed.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8400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HR </a:t>
            </a:r>
            <a:r>
              <a:rPr sz="3200" dirty="0">
                <a:latin typeface="Arial"/>
                <a:cs typeface="Arial"/>
              </a:rPr>
              <a:t>assessment includes the analysis of the  workforce, organizational culture, the  changes to </a:t>
            </a:r>
            <a:r>
              <a:rPr sz="3200" spc="-5" dirty="0">
                <a:latin typeface="Arial"/>
                <a:cs typeface="Arial"/>
              </a:rPr>
              <a:t>be implemented in </a:t>
            </a:r>
            <a:r>
              <a:rPr sz="3200" dirty="0">
                <a:latin typeface="Arial"/>
                <a:cs typeface="Arial"/>
              </a:rPr>
              <a:t>the org  culture and the technology to be used for  </a:t>
            </a:r>
            <a:r>
              <a:rPr sz="3200" spc="-5" dirty="0">
                <a:latin typeface="Arial"/>
                <a:cs typeface="Arial"/>
              </a:rPr>
              <a:t>effective </a:t>
            </a:r>
            <a:r>
              <a:rPr sz="3200" dirty="0">
                <a:latin typeface="Arial"/>
                <a:cs typeface="Arial"/>
              </a:rPr>
              <a:t>performance of 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employees.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42710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Strategy</a:t>
            </a:r>
            <a:r>
              <a:rPr spc="-40" dirty="0"/>
              <a:t> </a:t>
            </a:r>
            <a:r>
              <a:rPr spc="-5" dirty="0"/>
              <a:t>Formulation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747520"/>
            <a:ext cx="7952740" cy="45085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4965" marR="51435" indent="-342900">
              <a:lnSpc>
                <a:spcPts val="3229"/>
              </a:lnSpc>
              <a:spcBef>
                <a:spcPts val="71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Organization has to have a </a:t>
            </a:r>
            <a:r>
              <a:rPr sz="3200" spc="-5" dirty="0">
                <a:latin typeface="Arial"/>
                <a:cs typeface="Arial"/>
              </a:rPr>
              <a:t>vision </a:t>
            </a:r>
            <a:r>
              <a:rPr sz="3200" dirty="0">
                <a:latin typeface="Arial"/>
                <a:cs typeface="Arial"/>
              </a:rPr>
              <a:t>and  </a:t>
            </a:r>
            <a:r>
              <a:rPr sz="3200" spc="-5" dirty="0">
                <a:latin typeface="Arial"/>
                <a:cs typeface="Arial"/>
              </a:rPr>
              <a:t>mission for </a:t>
            </a:r>
            <a:r>
              <a:rPr sz="3200" dirty="0">
                <a:latin typeface="Arial"/>
                <a:cs typeface="Arial"/>
              </a:rPr>
              <a:t>the successful </a:t>
            </a:r>
            <a:r>
              <a:rPr sz="3200" spc="-5" dirty="0">
                <a:latin typeface="Arial"/>
                <a:cs typeface="Arial"/>
              </a:rPr>
              <a:t>implementation  </a:t>
            </a:r>
            <a:r>
              <a:rPr sz="3200" dirty="0">
                <a:latin typeface="Arial"/>
                <a:cs typeface="Arial"/>
              </a:rPr>
              <a:t>of HR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strategy.</a:t>
            </a:r>
            <a:endParaRPr sz="3200">
              <a:latin typeface="Arial"/>
              <a:cs typeface="Arial"/>
            </a:endParaRPr>
          </a:p>
          <a:p>
            <a:pPr marL="354965" marR="567055" indent="-342900">
              <a:lnSpc>
                <a:spcPts val="3229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Vision </a:t>
            </a:r>
            <a:r>
              <a:rPr sz="3200" dirty="0">
                <a:latin typeface="Arial"/>
                <a:cs typeface="Arial"/>
              </a:rPr>
              <a:t>presents a core </a:t>
            </a:r>
            <a:r>
              <a:rPr sz="3200" spc="-5" dirty="0">
                <a:latin typeface="Arial"/>
                <a:cs typeface="Arial"/>
              </a:rPr>
              <a:t>ideology </a:t>
            </a:r>
            <a:r>
              <a:rPr sz="3200" dirty="0">
                <a:latin typeface="Arial"/>
                <a:cs typeface="Arial"/>
              </a:rPr>
              <a:t>and an  envisioned future of the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org</a:t>
            </a:r>
            <a:endParaRPr sz="3200">
              <a:latin typeface="Arial"/>
              <a:cs typeface="Arial"/>
            </a:endParaRPr>
          </a:p>
          <a:p>
            <a:pPr marL="354965" marR="5080" indent="-342900">
              <a:lnSpc>
                <a:spcPct val="84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Mission </a:t>
            </a:r>
            <a:r>
              <a:rPr sz="3200" dirty="0">
                <a:latin typeface="Arial"/>
                <a:cs typeface="Arial"/>
              </a:rPr>
              <a:t>statement should describe the  company’s business and </a:t>
            </a:r>
            <a:r>
              <a:rPr sz="3200" spc="-5" dirty="0">
                <a:latin typeface="Arial"/>
                <a:cs typeface="Arial"/>
              </a:rPr>
              <a:t>its activities and  the </a:t>
            </a:r>
            <a:r>
              <a:rPr sz="3200" dirty="0">
                <a:latin typeface="Arial"/>
                <a:cs typeface="Arial"/>
              </a:rPr>
              <a:t>position </a:t>
            </a:r>
            <a:r>
              <a:rPr sz="3200" spc="-5" dirty="0">
                <a:latin typeface="Arial"/>
                <a:cs typeface="Arial"/>
              </a:rPr>
              <a:t>it </a:t>
            </a:r>
            <a:r>
              <a:rPr sz="3200" dirty="0">
                <a:latin typeface="Arial"/>
                <a:cs typeface="Arial"/>
              </a:rPr>
              <a:t>plans to achieve </a:t>
            </a:r>
            <a:r>
              <a:rPr sz="3200" spc="-5" dirty="0">
                <a:latin typeface="Arial"/>
                <a:cs typeface="Arial"/>
              </a:rPr>
              <a:t>in its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fields.</a:t>
            </a:r>
            <a:endParaRPr sz="3200">
              <a:latin typeface="Arial"/>
              <a:cs typeface="Arial"/>
            </a:endParaRPr>
          </a:p>
          <a:p>
            <a:pPr marL="354965" marR="140970" indent="-342900">
              <a:lnSpc>
                <a:spcPts val="3229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next step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to integrate HR </a:t>
            </a:r>
            <a:r>
              <a:rPr sz="3200" spc="-5" dirty="0">
                <a:latin typeface="Arial"/>
                <a:cs typeface="Arial"/>
              </a:rPr>
              <a:t>plan with  </a:t>
            </a:r>
            <a:r>
              <a:rPr sz="3200" dirty="0">
                <a:latin typeface="Arial"/>
                <a:cs typeface="Arial"/>
              </a:rPr>
              <a:t>Org Plans.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1958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Snapshot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77670"/>
            <a:ext cx="7522209" cy="426847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HR </a:t>
            </a:r>
            <a:r>
              <a:rPr sz="3200" dirty="0">
                <a:latin typeface="Arial"/>
                <a:cs typeface="Arial"/>
              </a:rPr>
              <a:t>and Corporate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Strategy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HR </a:t>
            </a:r>
            <a:r>
              <a:rPr sz="3200" dirty="0">
                <a:latin typeface="Arial"/>
                <a:cs typeface="Arial"/>
              </a:rPr>
              <a:t>and Bisness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Strategy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Human </a:t>
            </a:r>
            <a:r>
              <a:rPr sz="3200" dirty="0">
                <a:latin typeface="Arial"/>
                <a:cs typeface="Arial"/>
              </a:rPr>
              <a:t>Resources Strategy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Framework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External environmental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scan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00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spc="-5" dirty="0">
                <a:latin typeface="Arial"/>
                <a:cs typeface="Arial"/>
              </a:rPr>
              <a:t>Competitor/industry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09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spc="-5" dirty="0">
                <a:latin typeface="Arial"/>
                <a:cs typeface="Arial"/>
              </a:rPr>
              <a:t>Stakeholder analysis</a:t>
            </a:r>
            <a:endParaRPr sz="1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00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dirty="0">
                <a:latin typeface="Arial"/>
                <a:cs typeface="Arial"/>
              </a:rPr>
              <a:t>PEST </a:t>
            </a:r>
            <a:r>
              <a:rPr sz="1800" spc="-10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00"/>
              </a:spcBef>
              <a:buChar char="•"/>
              <a:tabLst>
                <a:tab pos="1155065" algn="l"/>
                <a:tab pos="1155700" algn="l"/>
              </a:tabLst>
            </a:pPr>
            <a:r>
              <a:rPr sz="1800" spc="-10" dirty="0">
                <a:latin typeface="Arial"/>
                <a:cs typeface="Arial"/>
              </a:rPr>
              <a:t>Environmental Situational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Factors</a:t>
            </a:r>
            <a:endParaRPr sz="1800">
              <a:latin typeface="Arial"/>
              <a:cs typeface="Arial"/>
            </a:endParaRPr>
          </a:p>
          <a:p>
            <a:pPr marL="1384300">
              <a:lnSpc>
                <a:spcPct val="100000"/>
              </a:lnSpc>
              <a:spcBef>
                <a:spcPts val="270"/>
              </a:spcBef>
            </a:pPr>
            <a:r>
              <a:rPr sz="1600" dirty="0">
                <a:latin typeface="Arial"/>
                <a:cs typeface="Arial"/>
              </a:rPr>
              <a:t>– </a:t>
            </a:r>
            <a:r>
              <a:rPr sz="1600" spc="-5" dirty="0">
                <a:latin typeface="Arial"/>
                <a:cs typeface="Arial"/>
              </a:rPr>
              <a:t>Managing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Diversity</a:t>
            </a:r>
            <a:endParaRPr sz="16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2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Internal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capital</a:t>
            </a:r>
            <a:r>
              <a:rPr sz="20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Strategy Formulation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5567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HR </a:t>
            </a:r>
            <a:r>
              <a:rPr dirty="0"/>
              <a:t>and Corporate</a:t>
            </a:r>
            <a:r>
              <a:rPr spc="-90" dirty="0"/>
              <a:t> </a:t>
            </a:r>
            <a:r>
              <a:rPr spc="-5" dirty="0"/>
              <a:t>Strategy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747520"/>
            <a:ext cx="7726680" cy="25692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5080" indent="-342900">
              <a:lnSpc>
                <a:spcPts val="3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“corporate Strategy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the overall plan </a:t>
            </a:r>
            <a:r>
              <a:rPr sz="3200" spc="-5" dirty="0">
                <a:latin typeface="Arial"/>
                <a:cs typeface="Arial"/>
              </a:rPr>
              <a:t>for  diversified </a:t>
            </a:r>
            <a:r>
              <a:rPr sz="3200" dirty="0">
                <a:latin typeface="Arial"/>
                <a:cs typeface="Arial"/>
              </a:rPr>
              <a:t>business” – </a:t>
            </a:r>
            <a:r>
              <a:rPr sz="3200" spc="-5" dirty="0">
                <a:latin typeface="Arial"/>
                <a:cs typeface="Arial"/>
              </a:rPr>
              <a:t>Michael </a:t>
            </a:r>
            <a:r>
              <a:rPr sz="3200" dirty="0">
                <a:latin typeface="Arial"/>
                <a:cs typeface="Arial"/>
              </a:rPr>
              <a:t>Porter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Three types of Corporate Strategy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Growth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Stability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Retrenchment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0629" y="4765040"/>
            <a:ext cx="4142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0" y="1219200"/>
            <a:ext cx="3657600" cy="2743200"/>
          </a:xfrm>
          <a:custGeom>
            <a:avLst/>
            <a:gdLst/>
            <a:ahLst/>
            <a:cxnLst/>
            <a:rect l="l" t="t" r="r" b="b"/>
            <a:pathLst>
              <a:path w="3657600" h="2743200">
                <a:moveTo>
                  <a:pt x="3657600" y="0"/>
                </a:moveTo>
                <a:lnTo>
                  <a:pt x="0" y="0"/>
                </a:lnTo>
                <a:lnTo>
                  <a:pt x="0" y="2743200"/>
                </a:lnTo>
                <a:lnTo>
                  <a:pt x="3657600" y="274320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86200" y="1219200"/>
            <a:ext cx="3657600" cy="2743200"/>
          </a:xfrm>
          <a:prstGeom prst="rect">
            <a:avLst/>
          </a:prstGeom>
        </p:spPr>
        <p:txBody>
          <a:bodyPr vert="horz" wrap="square" lIns="0" tIns="457200" rIns="0" bIns="0" rtlCol="0">
            <a:spAutoFit/>
          </a:bodyPr>
          <a:lstStyle/>
          <a:p>
            <a:pPr marL="1191895" marR="1266190" indent="-53340" algn="ctr">
              <a:lnSpc>
                <a:spcPct val="100000"/>
              </a:lnSpc>
              <a:spcBef>
                <a:spcPts val="3600"/>
              </a:spcBef>
            </a:pPr>
            <a:r>
              <a:rPr sz="6000" spc="-10" dirty="0">
                <a:solidFill>
                  <a:srgbClr val="FFFFFF"/>
                </a:solidFill>
                <a:latin typeface="Impact"/>
                <a:cs typeface="Impact"/>
              </a:rPr>
              <a:t>The  </a:t>
            </a:r>
            <a:r>
              <a:rPr sz="6000" spc="-5" dirty="0">
                <a:solidFill>
                  <a:srgbClr val="FFFFFF"/>
                </a:solidFill>
                <a:latin typeface="Impact"/>
                <a:cs typeface="Impact"/>
              </a:rPr>
              <a:t>End</a:t>
            </a:r>
            <a:endParaRPr sz="60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4932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HR </a:t>
            </a:r>
            <a:r>
              <a:rPr dirty="0"/>
              <a:t>&amp; Business</a:t>
            </a:r>
            <a:r>
              <a:rPr spc="-105" dirty="0"/>
              <a:t> </a:t>
            </a:r>
            <a:r>
              <a:rPr dirty="0"/>
              <a:t>Strategy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445259"/>
            <a:ext cx="8001000" cy="3935729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54965" marR="5080" indent="-342900">
              <a:lnSpc>
                <a:spcPct val="93400"/>
              </a:lnSpc>
              <a:spcBef>
                <a:spcPts val="3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Corporate strategy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seen as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overall  strategy related to business interests,  </a:t>
            </a:r>
            <a:r>
              <a:rPr sz="3200" spc="-5" dirty="0">
                <a:latin typeface="Arial"/>
                <a:cs typeface="Arial"/>
              </a:rPr>
              <a:t>while </a:t>
            </a:r>
            <a:r>
              <a:rPr sz="3200" dirty="0">
                <a:latin typeface="Arial"/>
                <a:cs typeface="Arial"/>
              </a:rPr>
              <a:t>business strategy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designed to  serve the </a:t>
            </a:r>
            <a:r>
              <a:rPr sz="3200" spc="-5" dirty="0">
                <a:latin typeface="Arial"/>
                <a:cs typeface="Arial"/>
              </a:rPr>
              <a:t>interests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particular </a:t>
            </a:r>
            <a:r>
              <a:rPr sz="3200" dirty="0">
                <a:latin typeface="Arial"/>
                <a:cs typeface="Arial"/>
              </a:rPr>
              <a:t>business  </a:t>
            </a:r>
            <a:r>
              <a:rPr sz="3200" spc="-5" dirty="0">
                <a:latin typeface="Arial"/>
                <a:cs typeface="Arial"/>
              </a:rPr>
              <a:t>unit.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Three types</a:t>
            </a:r>
            <a:r>
              <a:rPr sz="3200" spc="-5" dirty="0">
                <a:latin typeface="Arial"/>
                <a:cs typeface="Arial"/>
              </a:rPr>
              <a:t> are: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Cost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Leadership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Differentiation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Focus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39090"/>
            <a:ext cx="4938395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425"/>
              </a:spcBef>
            </a:pPr>
            <a:r>
              <a:rPr sz="3200" dirty="0"/>
              <a:t>Dyer &amp; Holder Typology </a:t>
            </a:r>
            <a:r>
              <a:rPr sz="3200" spc="-5" dirty="0"/>
              <a:t>for  </a:t>
            </a:r>
            <a:r>
              <a:rPr sz="3200" dirty="0"/>
              <a:t>Strategies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1751329"/>
            <a:ext cx="8057515" cy="437007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621665" marR="5715" indent="-609600">
              <a:lnSpc>
                <a:spcPts val="2810"/>
              </a:lnSpc>
              <a:spcBef>
                <a:spcPts val="65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Arial"/>
                <a:cs typeface="Arial"/>
              </a:rPr>
              <a:t>It’s </a:t>
            </a:r>
            <a:r>
              <a:rPr sz="2800" dirty="0">
                <a:latin typeface="Arial"/>
                <a:cs typeface="Arial"/>
              </a:rPr>
              <a:t>a fit </a:t>
            </a:r>
            <a:r>
              <a:rPr sz="2800" spc="-5" dirty="0">
                <a:latin typeface="Arial"/>
                <a:cs typeface="Arial"/>
              </a:rPr>
              <a:t>between HR Strategy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Org Strategy  </a:t>
            </a:r>
            <a:r>
              <a:rPr sz="2800" dirty="0">
                <a:latin typeface="Arial"/>
                <a:cs typeface="Arial"/>
              </a:rPr>
              <a:t>to drive </a:t>
            </a:r>
            <a:r>
              <a:rPr sz="2800" spc="-5" dirty="0">
                <a:latin typeface="Arial"/>
                <a:cs typeface="Arial"/>
              </a:rPr>
              <a:t>Corporate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performance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800" spc="-5" dirty="0">
                <a:latin typeface="Arial"/>
                <a:cs typeface="Arial"/>
              </a:rPr>
              <a:t>Three </a:t>
            </a:r>
            <a:r>
              <a:rPr sz="2800" dirty="0">
                <a:latin typeface="Arial"/>
                <a:cs typeface="Arial"/>
              </a:rPr>
              <a:t>strategy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621665" marR="5080" indent="-609600">
              <a:lnSpc>
                <a:spcPts val="2810"/>
              </a:lnSpc>
              <a:spcBef>
                <a:spcPts val="69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Arial"/>
                <a:cs typeface="Arial"/>
              </a:rPr>
              <a:t>An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investment strategy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adopted by org that  keeps track of changing market and  encouraging innovation and creativity</a:t>
            </a:r>
            <a:endParaRPr sz="2800">
              <a:latin typeface="Arial"/>
              <a:cs typeface="Arial"/>
            </a:endParaRPr>
          </a:p>
          <a:p>
            <a:pPr marL="621665" marR="641985" indent="-609600">
              <a:lnSpc>
                <a:spcPts val="2810"/>
              </a:lnSpc>
              <a:spcBef>
                <a:spcPts val="690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Inducement strategy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aims </a:t>
            </a:r>
            <a:r>
              <a:rPr sz="2800" dirty="0">
                <a:latin typeface="Arial"/>
                <a:cs typeface="Arial"/>
              </a:rPr>
              <a:t>at </a:t>
            </a:r>
            <a:r>
              <a:rPr sz="2800" spc="-5" dirty="0">
                <a:latin typeface="Arial"/>
                <a:cs typeface="Arial"/>
              </a:rPr>
              <a:t>retaining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employees </a:t>
            </a:r>
            <a:r>
              <a:rPr sz="2800" dirty="0">
                <a:latin typeface="Arial"/>
                <a:cs typeface="Arial"/>
              </a:rPr>
              <a:t>by encouraging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loyalty</a:t>
            </a:r>
            <a:endParaRPr sz="2800">
              <a:latin typeface="Arial"/>
              <a:cs typeface="Arial"/>
            </a:endParaRPr>
          </a:p>
          <a:p>
            <a:pPr marL="621665" marR="1155065" indent="-609600">
              <a:lnSpc>
                <a:spcPct val="83500"/>
              </a:lnSpc>
              <a:spcBef>
                <a:spcPts val="695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Involvement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strategy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 one where </a:t>
            </a:r>
            <a:r>
              <a:rPr sz="2800" dirty="0">
                <a:latin typeface="Arial"/>
                <a:cs typeface="Arial"/>
              </a:rPr>
              <a:t>the  organization gives </a:t>
            </a:r>
            <a:r>
              <a:rPr sz="2800" spc="-5" dirty="0">
                <a:latin typeface="Arial"/>
                <a:cs typeface="Arial"/>
              </a:rPr>
              <a:t>importance </a:t>
            </a:r>
            <a:r>
              <a:rPr sz="2800" dirty="0">
                <a:latin typeface="Arial"/>
                <a:cs typeface="Arial"/>
              </a:rPr>
              <a:t>to both  innovation and cost cutting.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4702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HR </a:t>
            </a:r>
            <a:r>
              <a:rPr dirty="0"/>
              <a:t>strategy</a:t>
            </a:r>
            <a:r>
              <a:rPr spc="-65" dirty="0"/>
              <a:t> </a:t>
            </a:r>
            <a:r>
              <a:rPr spc="-5" dirty="0"/>
              <a:t>framework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77670"/>
            <a:ext cx="7092950" cy="30848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steps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strategy </a:t>
            </a:r>
            <a:r>
              <a:rPr sz="3200" spc="-5" dirty="0">
                <a:latin typeface="Arial"/>
                <a:cs typeface="Arial"/>
              </a:rPr>
              <a:t>frame </a:t>
            </a:r>
            <a:r>
              <a:rPr sz="3200" dirty="0">
                <a:latin typeface="Arial"/>
                <a:cs typeface="Arial"/>
              </a:rPr>
              <a:t>work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External environmental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scan</a:t>
            </a:r>
            <a:endParaRPr sz="32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59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Competitor/industry</a:t>
            </a:r>
            <a:r>
              <a:rPr sz="2000" dirty="0">
                <a:latin typeface="Arial"/>
                <a:cs typeface="Arial"/>
              </a:rPr>
              <a:t> 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Stakeholder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PEST </a:t>
            </a:r>
            <a:r>
              <a:rPr sz="2000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dirty="0">
                <a:latin typeface="Arial"/>
                <a:cs typeface="Arial"/>
              </a:rPr>
              <a:t>Environmental </a:t>
            </a:r>
            <a:r>
              <a:rPr sz="2000" spc="-5" dirty="0">
                <a:latin typeface="Arial"/>
                <a:cs typeface="Arial"/>
              </a:rPr>
              <a:t>Situational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Factors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Internal capital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278129"/>
            <a:ext cx="4244975" cy="108585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4029"/>
              </a:lnSpc>
              <a:spcBef>
                <a:spcPts val="475"/>
              </a:spcBef>
            </a:pPr>
            <a:r>
              <a:rPr spc="-5" dirty="0"/>
              <a:t>Competitor </a:t>
            </a:r>
            <a:r>
              <a:rPr dirty="0"/>
              <a:t>/ </a:t>
            </a:r>
            <a:r>
              <a:rPr spc="-5" dirty="0"/>
              <a:t>industry  </a:t>
            </a:r>
            <a:r>
              <a:rPr dirty="0"/>
              <a:t>analysis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19327" y="1443127"/>
            <a:ext cx="2676525" cy="1228725"/>
            <a:chOff x="1519327" y="1443127"/>
            <a:chExt cx="2676525" cy="1228725"/>
          </a:xfrm>
        </p:grpSpPr>
        <p:sp>
          <p:nvSpPr>
            <p:cNvPr id="4" name="object 4"/>
            <p:cNvSpPr/>
            <p:nvPr/>
          </p:nvSpPr>
          <p:spPr>
            <a:xfrm>
              <a:off x="1524000" y="1447799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2667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219200"/>
                  </a:lnTo>
                  <a:lnTo>
                    <a:pt x="2667000" y="1219200"/>
                  </a:lnTo>
                  <a:lnTo>
                    <a:pt x="2667000" y="76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7F7F7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0" y="1447800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1333500" y="1219200"/>
                  </a:moveTo>
                  <a:lnTo>
                    <a:pt x="0" y="1219200"/>
                  </a:lnTo>
                  <a:lnTo>
                    <a:pt x="0" y="0"/>
                  </a:lnTo>
                  <a:lnTo>
                    <a:pt x="2667000" y="0"/>
                  </a:lnTo>
                  <a:lnTo>
                    <a:pt x="2667000" y="1219200"/>
                  </a:lnTo>
                  <a:lnTo>
                    <a:pt x="1333500" y="121920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47800" y="1524000"/>
            <a:ext cx="2667000" cy="1219200"/>
          </a:xfrm>
          <a:prstGeom prst="rect">
            <a:avLst/>
          </a:prstGeom>
          <a:solidFill>
            <a:srgbClr val="BADFE2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  <a:spcBef>
                <a:spcPts val="1420"/>
              </a:spcBef>
            </a:pPr>
            <a:r>
              <a:rPr sz="1800" b="1" spc="-5" dirty="0">
                <a:latin typeface="Arial"/>
                <a:cs typeface="Arial"/>
              </a:rPr>
              <a:t>Intensity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Rivalry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319927" y="3500527"/>
            <a:ext cx="2676525" cy="1228725"/>
            <a:chOff x="6319927" y="3500527"/>
            <a:chExt cx="2676525" cy="1228725"/>
          </a:xfrm>
        </p:grpSpPr>
        <p:sp>
          <p:nvSpPr>
            <p:cNvPr id="8" name="object 8"/>
            <p:cNvSpPr/>
            <p:nvPr/>
          </p:nvSpPr>
          <p:spPr>
            <a:xfrm>
              <a:off x="6324600" y="3505199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2667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219200"/>
                  </a:lnTo>
                  <a:lnTo>
                    <a:pt x="2667000" y="1219200"/>
                  </a:lnTo>
                  <a:lnTo>
                    <a:pt x="2667000" y="76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7F7F7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24600" y="3505200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1333500" y="1219200"/>
                  </a:moveTo>
                  <a:lnTo>
                    <a:pt x="0" y="1219200"/>
                  </a:lnTo>
                  <a:lnTo>
                    <a:pt x="0" y="0"/>
                  </a:lnTo>
                  <a:lnTo>
                    <a:pt x="2667000" y="0"/>
                  </a:lnTo>
                  <a:lnTo>
                    <a:pt x="2667000" y="1219200"/>
                  </a:lnTo>
                  <a:lnTo>
                    <a:pt x="1333500" y="121920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248400" y="3581400"/>
            <a:ext cx="2667000" cy="1219200"/>
          </a:xfrm>
          <a:prstGeom prst="rect">
            <a:avLst/>
          </a:prstGeom>
          <a:solidFill>
            <a:srgbClr val="BADFE2"/>
          </a:solidFill>
          <a:ln w="93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839469" marR="359410" indent="-47244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Bargaining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power 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Buyers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557927" y="1443127"/>
            <a:ext cx="2676525" cy="1228725"/>
            <a:chOff x="5557927" y="1443127"/>
            <a:chExt cx="2676525" cy="1228725"/>
          </a:xfrm>
        </p:grpSpPr>
        <p:sp>
          <p:nvSpPr>
            <p:cNvPr id="12" name="object 12"/>
            <p:cNvSpPr/>
            <p:nvPr/>
          </p:nvSpPr>
          <p:spPr>
            <a:xfrm>
              <a:off x="5562600" y="1447799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2667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219200"/>
                  </a:lnTo>
                  <a:lnTo>
                    <a:pt x="2667000" y="1219200"/>
                  </a:lnTo>
                  <a:lnTo>
                    <a:pt x="2667000" y="76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7F7F7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562600" y="1447800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1333500" y="1219200"/>
                  </a:moveTo>
                  <a:lnTo>
                    <a:pt x="0" y="1219200"/>
                  </a:lnTo>
                  <a:lnTo>
                    <a:pt x="0" y="0"/>
                  </a:lnTo>
                  <a:lnTo>
                    <a:pt x="2667000" y="0"/>
                  </a:lnTo>
                  <a:lnTo>
                    <a:pt x="2667000" y="1219200"/>
                  </a:lnTo>
                  <a:lnTo>
                    <a:pt x="1333500" y="121920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486400" y="1524000"/>
            <a:ext cx="2667000" cy="1219200"/>
          </a:xfrm>
          <a:prstGeom prst="rect">
            <a:avLst/>
          </a:prstGeom>
          <a:solidFill>
            <a:srgbClr val="BADFE2"/>
          </a:solidFill>
          <a:ln w="93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445770" marR="73025" indent="-36322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Threat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New Entrants  </a:t>
            </a:r>
            <a:r>
              <a:rPr sz="1800" b="1" spc="-10" dirty="0">
                <a:latin typeface="Arial"/>
                <a:cs typeface="Arial"/>
              </a:rPr>
              <a:t>Barriers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5" dirty="0">
                <a:latin typeface="Arial"/>
                <a:cs typeface="Arial"/>
              </a:rPr>
              <a:t> entry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52437" y="3652837"/>
            <a:ext cx="2676525" cy="1228725"/>
            <a:chOff x="452437" y="3652837"/>
            <a:chExt cx="2676525" cy="1228725"/>
          </a:xfrm>
        </p:grpSpPr>
        <p:sp>
          <p:nvSpPr>
            <p:cNvPr id="16" name="object 16"/>
            <p:cNvSpPr/>
            <p:nvPr/>
          </p:nvSpPr>
          <p:spPr>
            <a:xfrm>
              <a:off x="457200" y="3657599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2667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219200"/>
                  </a:lnTo>
                  <a:lnTo>
                    <a:pt x="2667000" y="1219200"/>
                  </a:lnTo>
                  <a:lnTo>
                    <a:pt x="2667000" y="76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7F7F7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7200" y="3657600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1333500" y="1219200"/>
                  </a:moveTo>
                  <a:lnTo>
                    <a:pt x="0" y="1219200"/>
                  </a:lnTo>
                  <a:lnTo>
                    <a:pt x="0" y="0"/>
                  </a:lnTo>
                  <a:lnTo>
                    <a:pt x="2667000" y="0"/>
                  </a:lnTo>
                  <a:lnTo>
                    <a:pt x="2667000" y="1219200"/>
                  </a:lnTo>
                  <a:lnTo>
                    <a:pt x="1333500" y="121920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81000" y="3733800"/>
            <a:ext cx="2667000" cy="1219200"/>
          </a:xfrm>
          <a:prstGeom prst="rect">
            <a:avLst/>
          </a:prstGeom>
          <a:solidFill>
            <a:srgbClr val="BADFE2"/>
          </a:solidFill>
          <a:ln w="93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683260" marR="392430" indent="-34925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Bargaining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power  </a:t>
            </a:r>
            <a:r>
              <a:rPr sz="1800" b="1" spc="5" dirty="0">
                <a:latin typeface="Arial"/>
                <a:cs typeface="Arial"/>
              </a:rPr>
              <a:t>of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suppliers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424237" y="5176837"/>
            <a:ext cx="2676525" cy="1228725"/>
            <a:chOff x="3424237" y="5176837"/>
            <a:chExt cx="2676525" cy="1228725"/>
          </a:xfrm>
        </p:grpSpPr>
        <p:sp>
          <p:nvSpPr>
            <p:cNvPr id="20" name="object 20"/>
            <p:cNvSpPr/>
            <p:nvPr/>
          </p:nvSpPr>
          <p:spPr>
            <a:xfrm>
              <a:off x="3429000" y="5181599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2667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219200"/>
                  </a:lnTo>
                  <a:lnTo>
                    <a:pt x="2667000" y="1219200"/>
                  </a:lnTo>
                  <a:lnTo>
                    <a:pt x="2667000" y="76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7F7F7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29000" y="5181600"/>
              <a:ext cx="2667000" cy="1219200"/>
            </a:xfrm>
            <a:custGeom>
              <a:avLst/>
              <a:gdLst/>
              <a:ahLst/>
              <a:cxnLst/>
              <a:rect l="l" t="t" r="r" b="b"/>
              <a:pathLst>
                <a:path w="2667000" h="1219200">
                  <a:moveTo>
                    <a:pt x="1333500" y="1219200"/>
                  </a:moveTo>
                  <a:lnTo>
                    <a:pt x="0" y="1219200"/>
                  </a:lnTo>
                  <a:lnTo>
                    <a:pt x="0" y="0"/>
                  </a:lnTo>
                  <a:lnTo>
                    <a:pt x="2667000" y="0"/>
                  </a:lnTo>
                  <a:lnTo>
                    <a:pt x="2667000" y="1219200"/>
                  </a:lnTo>
                  <a:lnTo>
                    <a:pt x="1333500" y="121920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352800" y="5257800"/>
            <a:ext cx="2667000" cy="1219200"/>
          </a:xfrm>
          <a:prstGeom prst="rect">
            <a:avLst/>
          </a:prstGeom>
          <a:solidFill>
            <a:srgbClr val="BADFE2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01295">
              <a:lnSpc>
                <a:spcPct val="100000"/>
              </a:lnSpc>
              <a:spcBef>
                <a:spcPts val="1420"/>
              </a:spcBef>
            </a:pPr>
            <a:r>
              <a:rPr sz="1800" b="1" spc="-5" dirty="0">
                <a:latin typeface="Arial"/>
                <a:cs typeface="Arial"/>
              </a:rPr>
              <a:t>Threat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5" dirty="0">
                <a:latin typeface="Arial"/>
                <a:cs typeface="Arial"/>
              </a:rPr>
              <a:t> substitutes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24250" y="3736340"/>
            <a:ext cx="2249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Competitor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10000" y="2819399"/>
            <a:ext cx="775970" cy="850900"/>
          </a:xfrm>
          <a:custGeom>
            <a:avLst/>
            <a:gdLst/>
            <a:ahLst/>
            <a:cxnLst/>
            <a:rect l="l" t="t" r="r" b="b"/>
            <a:pathLst>
              <a:path w="775970" h="850900">
                <a:moveTo>
                  <a:pt x="775970" y="825500"/>
                </a:moveTo>
                <a:lnTo>
                  <a:pt x="90639" y="71894"/>
                </a:lnTo>
                <a:lnTo>
                  <a:pt x="119380" y="45720"/>
                </a:lnTo>
                <a:lnTo>
                  <a:pt x="0" y="0"/>
                </a:lnTo>
                <a:lnTo>
                  <a:pt x="34290" y="123190"/>
                </a:lnTo>
                <a:lnTo>
                  <a:pt x="62090" y="97878"/>
                </a:lnTo>
                <a:lnTo>
                  <a:pt x="748030" y="850900"/>
                </a:lnTo>
                <a:lnTo>
                  <a:pt x="775970" y="825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87900" y="2819399"/>
            <a:ext cx="774700" cy="774700"/>
          </a:xfrm>
          <a:custGeom>
            <a:avLst/>
            <a:gdLst/>
            <a:ahLst/>
            <a:cxnLst/>
            <a:rect l="l" t="t" r="r" b="b"/>
            <a:pathLst>
              <a:path w="774700" h="774700">
                <a:moveTo>
                  <a:pt x="774700" y="0"/>
                </a:moveTo>
                <a:lnTo>
                  <a:pt x="654050" y="40640"/>
                </a:lnTo>
                <a:lnTo>
                  <a:pt x="680504" y="67525"/>
                </a:lnTo>
                <a:lnTo>
                  <a:pt x="0" y="748030"/>
                </a:lnTo>
                <a:lnTo>
                  <a:pt x="25400" y="774700"/>
                </a:lnTo>
                <a:lnTo>
                  <a:pt x="707567" y="95021"/>
                </a:lnTo>
                <a:lnTo>
                  <a:pt x="734060" y="121920"/>
                </a:lnTo>
                <a:lnTo>
                  <a:pt x="774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24200" y="4097019"/>
            <a:ext cx="998219" cy="478790"/>
          </a:xfrm>
          <a:custGeom>
            <a:avLst/>
            <a:gdLst/>
            <a:ahLst/>
            <a:cxnLst/>
            <a:rect l="l" t="t" r="r" b="b"/>
            <a:pathLst>
              <a:path w="998220" h="478789">
                <a:moveTo>
                  <a:pt x="998220" y="35560"/>
                </a:moveTo>
                <a:lnTo>
                  <a:pt x="982980" y="0"/>
                </a:lnTo>
                <a:lnTo>
                  <a:pt x="96075" y="409346"/>
                </a:lnTo>
                <a:lnTo>
                  <a:pt x="80010" y="374650"/>
                </a:lnTo>
                <a:lnTo>
                  <a:pt x="0" y="474980"/>
                </a:lnTo>
                <a:lnTo>
                  <a:pt x="128270" y="478790"/>
                </a:lnTo>
                <a:lnTo>
                  <a:pt x="112560" y="444906"/>
                </a:lnTo>
                <a:lnTo>
                  <a:pt x="998220" y="35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91050" y="4171950"/>
            <a:ext cx="1581150" cy="1009650"/>
          </a:xfrm>
          <a:custGeom>
            <a:avLst/>
            <a:gdLst/>
            <a:ahLst/>
            <a:cxnLst/>
            <a:rect l="l" t="t" r="r" b="b"/>
            <a:pathLst>
              <a:path w="1581150" h="1009650">
                <a:moveTo>
                  <a:pt x="114300" y="895350"/>
                </a:moveTo>
                <a:lnTo>
                  <a:pt x="76200" y="895350"/>
                </a:lnTo>
                <a:lnTo>
                  <a:pt x="76200" y="95250"/>
                </a:lnTo>
                <a:lnTo>
                  <a:pt x="38100" y="95250"/>
                </a:lnTo>
                <a:lnTo>
                  <a:pt x="38100" y="895350"/>
                </a:lnTo>
                <a:lnTo>
                  <a:pt x="0" y="895350"/>
                </a:lnTo>
                <a:lnTo>
                  <a:pt x="57150" y="1009650"/>
                </a:lnTo>
                <a:lnTo>
                  <a:pt x="114300" y="895350"/>
                </a:lnTo>
                <a:close/>
              </a:path>
              <a:path w="1581150" h="1009650">
                <a:moveTo>
                  <a:pt x="1581150" y="247650"/>
                </a:moveTo>
                <a:lnTo>
                  <a:pt x="1479550" y="168910"/>
                </a:lnTo>
                <a:lnTo>
                  <a:pt x="1472399" y="206336"/>
                </a:lnTo>
                <a:lnTo>
                  <a:pt x="441960" y="0"/>
                </a:lnTo>
                <a:lnTo>
                  <a:pt x="434340" y="38100"/>
                </a:lnTo>
                <a:lnTo>
                  <a:pt x="1465110" y="244513"/>
                </a:lnTo>
                <a:lnTo>
                  <a:pt x="1457960" y="281940"/>
                </a:lnTo>
                <a:lnTo>
                  <a:pt x="158115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4499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Stake Holder</a:t>
            </a:r>
            <a:r>
              <a:rPr spc="-65" dirty="0"/>
              <a:t> </a:t>
            </a:r>
            <a:r>
              <a:rPr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751329"/>
            <a:ext cx="7895590" cy="423291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4965" marR="5080" indent="-342900">
              <a:lnSpc>
                <a:spcPts val="3120"/>
              </a:lnSpc>
              <a:spcBef>
                <a:spcPts val="40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A stake </a:t>
            </a:r>
            <a:r>
              <a:rPr sz="2800" spc="-5" dirty="0">
                <a:latin typeface="Arial"/>
                <a:cs typeface="Arial"/>
              </a:rPr>
              <a:t>holder </a:t>
            </a:r>
            <a:r>
              <a:rPr sz="2800" dirty="0">
                <a:latin typeface="Arial"/>
                <a:cs typeface="Arial"/>
              </a:rPr>
              <a:t>anaysis </a:t>
            </a:r>
            <a:r>
              <a:rPr sz="2800" spc="-5" dirty="0">
                <a:latin typeface="Arial"/>
                <a:cs typeface="Arial"/>
              </a:rPr>
              <a:t>identifies </a:t>
            </a:r>
            <a:r>
              <a:rPr sz="2800" dirty="0">
                <a:latin typeface="Arial"/>
                <a:cs typeface="Arial"/>
              </a:rPr>
              <a:t>and assesses  the </a:t>
            </a:r>
            <a:r>
              <a:rPr sz="2800" spc="-5" dirty="0">
                <a:latin typeface="Arial"/>
                <a:cs typeface="Arial"/>
              </a:rPr>
              <a:t>importance </a:t>
            </a:r>
            <a:r>
              <a:rPr sz="2800" dirty="0">
                <a:latin typeface="Arial"/>
                <a:cs typeface="Arial"/>
              </a:rPr>
              <a:t>of key </a:t>
            </a:r>
            <a:r>
              <a:rPr sz="2800" spc="-5" dirty="0">
                <a:latin typeface="Arial"/>
                <a:cs typeface="Arial"/>
              </a:rPr>
              <a:t>people, </a:t>
            </a:r>
            <a:r>
              <a:rPr sz="2800" dirty="0">
                <a:latin typeface="Arial"/>
                <a:cs typeface="Arial"/>
              </a:rPr>
              <a:t>groups of </a:t>
            </a:r>
            <a:r>
              <a:rPr sz="2800" spc="-5" dirty="0">
                <a:latin typeface="Arial"/>
                <a:cs typeface="Arial"/>
              </a:rPr>
              <a:t>people,  </a:t>
            </a:r>
            <a:r>
              <a:rPr sz="2800" dirty="0">
                <a:latin typeface="Arial"/>
                <a:cs typeface="Arial"/>
              </a:rPr>
              <a:t>or institutions for the organization’s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success.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Stake </a:t>
            </a:r>
            <a:r>
              <a:rPr sz="2800" dirty="0">
                <a:latin typeface="Arial"/>
                <a:cs typeface="Arial"/>
              </a:rPr>
              <a:t>holders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include</a:t>
            </a:r>
            <a:endParaRPr sz="2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10" dirty="0">
                <a:latin typeface="Arial"/>
                <a:cs typeface="Arial"/>
              </a:rPr>
              <a:t>Shareholders,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Employees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Customers,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10" dirty="0">
                <a:latin typeface="Arial"/>
                <a:cs typeface="Arial"/>
              </a:rPr>
              <a:t>Owners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5" dirty="0">
                <a:latin typeface="Arial"/>
                <a:cs typeface="Arial"/>
              </a:rPr>
              <a:t>Government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10" dirty="0">
                <a:latin typeface="Arial"/>
                <a:cs typeface="Arial"/>
              </a:rPr>
              <a:t>Communities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10" dirty="0">
                <a:latin typeface="Arial"/>
                <a:cs typeface="Arial"/>
              </a:rPr>
              <a:t>Unions</a:t>
            </a:r>
            <a:endParaRPr sz="1800">
              <a:latin typeface="Arial"/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1800" spc="-10" dirty="0">
                <a:latin typeface="Arial"/>
                <a:cs typeface="Arial"/>
              </a:rPr>
              <a:t>Suppliers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34670"/>
            <a:ext cx="2947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PEST</a:t>
            </a:r>
            <a:r>
              <a:rPr spc="-90" dirty="0"/>
              <a:t> </a:t>
            </a:r>
            <a:r>
              <a:rPr spc="-5" dirty="0"/>
              <a:t>Anaysis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77670"/>
            <a:ext cx="3645535" cy="269875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dirty="0">
                <a:latin typeface="Arial"/>
                <a:cs typeface="Arial"/>
              </a:rPr>
              <a:t>P </a:t>
            </a:r>
            <a:r>
              <a:rPr sz="3200" dirty="0">
                <a:latin typeface="Arial"/>
                <a:cs typeface="Arial"/>
              </a:rPr>
              <a:t>–</a:t>
            </a:r>
            <a:r>
              <a:rPr sz="3200" spc="-2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Political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dirty="0">
                <a:latin typeface="Arial"/>
                <a:cs typeface="Arial"/>
              </a:rPr>
              <a:t>S </a:t>
            </a:r>
            <a:r>
              <a:rPr sz="3200" dirty="0">
                <a:latin typeface="Arial"/>
                <a:cs typeface="Arial"/>
              </a:rPr>
              <a:t>–</a:t>
            </a:r>
            <a:r>
              <a:rPr sz="3200" spc="-2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Social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-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Economical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dirty="0">
                <a:latin typeface="Arial"/>
                <a:cs typeface="Arial"/>
              </a:rPr>
              <a:t>T </a:t>
            </a:r>
            <a:r>
              <a:rPr sz="3200" dirty="0">
                <a:latin typeface="Arial"/>
                <a:cs typeface="Arial"/>
              </a:rPr>
              <a:t>–</a:t>
            </a:r>
            <a:r>
              <a:rPr sz="3200" spc="-3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Technological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39090"/>
            <a:ext cx="8048625" cy="45059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3411220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Environmental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Situational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400">
              <a:latin typeface="Arial"/>
              <a:cs typeface="Arial"/>
            </a:endParaRPr>
          </a:p>
          <a:p>
            <a:pPr marL="354965" marR="5080" indent="-342900">
              <a:lnSpc>
                <a:spcPts val="359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two major </a:t>
            </a:r>
            <a:r>
              <a:rPr sz="3200" dirty="0">
                <a:latin typeface="Arial"/>
                <a:cs typeface="Arial"/>
              </a:rPr>
              <a:t>challenges that the human  resources </a:t>
            </a:r>
            <a:r>
              <a:rPr sz="3200" spc="-5" dirty="0">
                <a:latin typeface="Arial"/>
                <a:cs typeface="Arial"/>
              </a:rPr>
              <a:t>field </a:t>
            </a:r>
            <a:r>
              <a:rPr sz="3200" dirty="0">
                <a:latin typeface="Arial"/>
                <a:cs typeface="Arial"/>
              </a:rPr>
              <a:t>has to face </a:t>
            </a:r>
            <a:r>
              <a:rPr sz="3200" spc="-5" dirty="0">
                <a:latin typeface="Arial"/>
                <a:cs typeface="Arial"/>
              </a:rPr>
              <a:t>with the  </a:t>
            </a:r>
            <a:r>
              <a:rPr sz="3200" dirty="0">
                <a:latin typeface="Arial"/>
                <a:cs typeface="Arial"/>
              </a:rPr>
              <a:t>changing business environment. They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are: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Managing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Diversity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Demographic Trends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733</Words>
  <Application>Microsoft Office PowerPoint</Application>
  <PresentationFormat>On-screen Show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HR and Corporate Strategy</vt:lpstr>
      <vt:lpstr>HR &amp; Business Strategy</vt:lpstr>
      <vt:lpstr>Dyer &amp; Holder Typology for  Strategies</vt:lpstr>
      <vt:lpstr>HR strategy framework</vt:lpstr>
      <vt:lpstr>Competitor / industry  analysis</vt:lpstr>
      <vt:lpstr>Stake Holder Analysis</vt:lpstr>
      <vt:lpstr>PEST Anaysis</vt:lpstr>
      <vt:lpstr>Slide 9</vt:lpstr>
      <vt:lpstr>Slide 10</vt:lpstr>
      <vt:lpstr>Managing diversity paradigms</vt:lpstr>
      <vt:lpstr>Slide 12</vt:lpstr>
      <vt:lpstr>Diversity processes</vt:lpstr>
      <vt:lpstr>Diversity enlargement hiring strategies</vt:lpstr>
      <vt:lpstr>Slide 15</vt:lpstr>
      <vt:lpstr>HR strategy framework</vt:lpstr>
      <vt:lpstr>Internal capital assessment</vt:lpstr>
      <vt:lpstr>Strategy Formulation</vt:lpstr>
      <vt:lpstr>Snapshot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&amp; Organizational Strategies</dc:title>
  <dc:creator>NISHA</dc:creator>
  <cp:lastModifiedBy>asus</cp:lastModifiedBy>
  <cp:revision>1</cp:revision>
  <dcterms:created xsi:type="dcterms:W3CDTF">2021-04-29T16:31:21Z</dcterms:created>
  <dcterms:modified xsi:type="dcterms:W3CDTF">2021-04-29T17:23:48Z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2009-12-10T00:00:00Z</vt:filetime>
  </property>
  <property fmtid="{D5CDD505-2E9C-101B-9397-08002B2CF9AE}" pid="3" name="Creator">
    <vt:lpwstr>Impress</vt:lpwstr>
  </property>
  <property fmtid="{D5CDD505-2E9C-101B-9397-08002B2CF9AE}" pid="4" name="LastSaved">
    <vt:filetime>2021-04-29T00:00:00Z</vt:filetime>
  </property>
</Properties>
</file>