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81" r:id="rId3"/>
    <p:sldId id="262" r:id="rId4"/>
    <p:sldId id="273" r:id="rId5"/>
    <p:sldId id="274" r:id="rId6"/>
    <p:sldId id="275" r:id="rId7"/>
    <p:sldId id="276" r:id="rId8"/>
    <p:sldId id="277" r:id="rId9"/>
    <p:sldId id="278" r:id="rId10"/>
    <p:sldId id="280" r:id="rId11"/>
    <p:sldId id="264" r:id="rId12"/>
    <p:sldId id="266" r:id="rId13"/>
    <p:sldId id="272" r:id="rId14"/>
    <p:sldId id="282" r:id="rId15"/>
    <p:sldId id="289" r:id="rId16"/>
    <p:sldId id="283" r:id="rId17"/>
    <p:sldId id="284" r:id="rId18"/>
    <p:sldId id="285" r:id="rId19"/>
    <p:sldId id="287" r:id="rId20"/>
    <p:sldId id="288" r:id="rId21"/>
    <p:sldId id="286" r:id="rId22"/>
    <p:sldId id="257" r:id="rId23"/>
    <p:sldId id="258" r:id="rId24"/>
    <p:sldId id="260" r:id="rId25"/>
    <p:sldId id="259" r:id="rId26"/>
    <p:sldId id="261" r:id="rId27"/>
    <p:sldId id="267" r:id="rId28"/>
    <p:sldId id="268" r:id="rId29"/>
    <p:sldId id="269" r:id="rId30"/>
    <p:sldId id="270" r:id="rId31"/>
    <p:sldId id="27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0BB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442801D8-DB94-48F8-A5E6-60F1CCCEF1F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2801D8-DB94-48F8-A5E6-60F1CCCEF1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2801D8-DB94-48F8-A5E6-60F1CCCEF1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2801D8-DB94-48F8-A5E6-60F1CCCEF1F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2801D8-DB94-48F8-A5E6-60F1CCCEF1F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2801D8-DB94-48F8-A5E6-60F1CCCEF1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42801D8-DB94-48F8-A5E6-60F1CCCEF1F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8" name="Slide Number Placeholder 7"/>
          <p:cNvSpPr>
            <a:spLocks noGrp="1"/>
          </p:cNvSpPr>
          <p:nvPr>
            <p:ph type="sldNum" sz="quarter" idx="11"/>
          </p:nvPr>
        </p:nvSpPr>
        <p:spPr/>
        <p:txBody>
          <a:bodyPr/>
          <a:lstStyle/>
          <a:p>
            <a:fld id="{442801D8-DB94-48F8-A5E6-60F1CCCEF1F0}"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42801D8-DB94-48F8-A5E6-60F1CCCEF1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4A9BC-7E43-4203-A6F0-8081305B94A8}" type="datetimeFigureOut">
              <a:rPr lang="en-US" smtClean="0"/>
              <a:pPr/>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442801D8-DB94-48F8-A5E6-60F1CCCEF1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B064A9BC-7E43-4203-A6F0-8081305B94A8}" type="datetimeFigureOut">
              <a:rPr lang="en-US" smtClean="0"/>
              <a:pPr/>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2801D8-DB94-48F8-A5E6-60F1CCCEF1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064A9BC-7E43-4203-A6F0-8081305B94A8}" type="datetimeFigureOut">
              <a:rPr lang="en-US" smtClean="0"/>
              <a:pPr/>
              <a:t>4/29/2021</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42801D8-DB94-48F8-A5E6-60F1CCCEF1F0}"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04800"/>
            <a:ext cx="7467600" cy="1143000"/>
          </a:xfrm>
        </p:spPr>
        <p:txBody>
          <a:bodyPr>
            <a:normAutofit fontScale="90000"/>
            <a:scene3d>
              <a:camera prst="orthographicFront"/>
              <a:lightRig rig="flat" dir="tl"/>
            </a:scene3d>
            <a:sp3d contourW="19050" prstMaterial="clear">
              <a:bevelT w="50800" h="50800"/>
              <a:contourClr>
                <a:schemeClr val="accent5">
                  <a:tint val="70000"/>
                  <a:satMod val="180000"/>
                  <a:alpha val="70000"/>
                </a:schemeClr>
              </a:contourClr>
            </a:sp3d>
          </a:bodyPr>
          <a:lstStyle/>
          <a:p>
            <a:r>
              <a:rPr lang="en-US" sz="2800" b="1" dirty="0" smtClean="0">
                <a:ln/>
                <a:solidFill>
                  <a:schemeClr val="accent5">
                    <a:tint val="50000"/>
                    <a:satMod val="180000"/>
                  </a:schemeClr>
                </a:solidFill>
              </a:rPr>
              <a:t>    </a:t>
            </a:r>
            <a:br>
              <a:rPr lang="en-US" sz="2800" b="1" dirty="0" smtClean="0">
                <a:ln/>
                <a:solidFill>
                  <a:schemeClr val="accent5">
                    <a:tint val="50000"/>
                    <a:satMod val="180000"/>
                  </a:schemeClr>
                </a:solidFill>
              </a:rPr>
            </a:br>
            <a:r>
              <a:rPr lang="en-US" sz="2800" b="1" dirty="0" smtClean="0">
                <a:ln/>
                <a:solidFill>
                  <a:schemeClr val="accent5">
                    <a:tint val="50000"/>
                    <a:satMod val="180000"/>
                  </a:schemeClr>
                </a:solidFill>
              </a:rPr>
              <a:t>        MOHANLAL SUKHADIA UNIVERSITY UDAIPUR,(RAJ)</a:t>
            </a:r>
            <a:br>
              <a:rPr lang="en-US" sz="2800" b="1" dirty="0" smtClean="0">
                <a:ln/>
                <a:solidFill>
                  <a:schemeClr val="accent5">
                    <a:tint val="50000"/>
                    <a:satMod val="180000"/>
                  </a:schemeClr>
                </a:solidFill>
              </a:rPr>
            </a:br>
            <a:r>
              <a:rPr lang="en-US" sz="2800" b="1" dirty="0" smtClean="0">
                <a:ln/>
                <a:solidFill>
                  <a:schemeClr val="accent5">
                    <a:tint val="50000"/>
                    <a:satMod val="180000"/>
                  </a:schemeClr>
                </a:solidFill>
              </a:rPr>
              <a:t>    </a:t>
            </a:r>
            <a:br>
              <a:rPr lang="en-US" sz="2800" b="1" dirty="0" smtClean="0">
                <a:ln/>
                <a:solidFill>
                  <a:schemeClr val="accent5">
                    <a:tint val="50000"/>
                    <a:satMod val="180000"/>
                  </a:schemeClr>
                </a:solidFill>
              </a:rPr>
            </a:br>
            <a:r>
              <a:rPr lang="en-US" sz="2800" b="1" dirty="0" smtClean="0">
                <a:ln/>
                <a:solidFill>
                  <a:schemeClr val="accent5">
                    <a:tint val="50000"/>
                    <a:satMod val="180000"/>
                  </a:schemeClr>
                </a:solidFill>
              </a:rPr>
              <a:t>            </a:t>
            </a:r>
            <a:r>
              <a:rPr lang="en-US" sz="3200" b="1" dirty="0" smtClean="0">
                <a:ln/>
                <a:solidFill>
                  <a:schemeClr val="accent5">
                    <a:tint val="50000"/>
                    <a:satMod val="180000"/>
                  </a:schemeClr>
                </a:solidFill>
              </a:rPr>
              <a:t>FACULTY  OF MANAGEMENT STUDIES</a:t>
            </a:r>
            <a:endParaRPr lang="en-US" sz="3200" b="1" dirty="0">
              <a:ln/>
              <a:solidFill>
                <a:schemeClr val="accent5">
                  <a:tint val="50000"/>
                  <a:satMod val="180000"/>
                </a:schemeClr>
              </a:solidFill>
            </a:endParaRPr>
          </a:p>
        </p:txBody>
      </p:sp>
      <p:sp>
        <p:nvSpPr>
          <p:cNvPr id="9" name="Content Placeholder 8"/>
          <p:cNvSpPr>
            <a:spLocks noGrp="1"/>
          </p:cNvSpPr>
          <p:nvPr>
            <p:ph idx="1"/>
          </p:nvPr>
        </p:nvSpPr>
        <p:spPr>
          <a:xfrm>
            <a:off x="457200" y="1600200"/>
            <a:ext cx="8458200" cy="5029200"/>
          </a:xfrm>
        </p:spPr>
        <p:txBody>
          <a:bodyPr>
            <a:normAutofit/>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sz="2400" i="1" smtClean="0">
                <a:ln w="10160">
                  <a:solidFill>
                    <a:schemeClr val="accent1"/>
                  </a:solidFill>
                  <a:prstDash val="solid"/>
                </a:ln>
                <a:solidFill>
                  <a:srgbClr val="FFFFFF"/>
                </a:solidFill>
                <a:effectLst>
                  <a:outerShdw blurRad="38100" dist="32000" dir="5400000" algn="tl">
                    <a:srgbClr val="000000">
                      <a:alpha val="30000"/>
                    </a:srgbClr>
                  </a:outerShdw>
                </a:effectLst>
              </a:rPr>
              <a:t>                                      </a:t>
            </a:r>
            <a:endParaRPr lang="en-US" sz="2400" i="1"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pPr>
              <a:buNone/>
            </a:pPr>
            <a:r>
              <a:rPr lang="en-US" sz="2400" i="1" dirty="0" smtClean="0">
                <a:ln w="10160">
                  <a:solidFill>
                    <a:schemeClr val="accent1"/>
                  </a:solidFill>
                  <a:prstDash val="solid"/>
                </a:ln>
                <a:solidFill>
                  <a:srgbClr val="FFFFFF"/>
                </a:solidFill>
                <a:effectLst>
                  <a:outerShdw blurRad="38100" dist="32000" dir="5400000" algn="tl">
                    <a:srgbClr val="000000">
                      <a:alpha val="30000"/>
                    </a:srgbClr>
                  </a:outerShdw>
                </a:effectLst>
              </a:rPr>
              <a:t>Dr. </a:t>
            </a:r>
            <a:r>
              <a:rPr lang="en-US" sz="2400" i="1" dirty="0" err="1" smtClean="0">
                <a:ln w="10160">
                  <a:solidFill>
                    <a:schemeClr val="accent1"/>
                  </a:solidFill>
                  <a:prstDash val="solid"/>
                </a:ln>
                <a:solidFill>
                  <a:srgbClr val="FFFFFF"/>
                </a:solidFill>
                <a:effectLst>
                  <a:outerShdw blurRad="38100" dist="32000" dir="5400000" algn="tl">
                    <a:srgbClr val="000000">
                      <a:alpha val="30000"/>
                    </a:srgbClr>
                  </a:outerShdw>
                </a:effectLst>
              </a:rPr>
              <a:t>Prerna</a:t>
            </a:r>
            <a:r>
              <a:rPr lang="en-US" sz="2400" i="1" dirty="0" smtClean="0">
                <a:ln w="10160">
                  <a:solidFill>
                    <a:schemeClr val="accent1"/>
                  </a:solidFill>
                  <a:prstDash val="solid"/>
                </a:ln>
                <a:solidFill>
                  <a:srgbClr val="FFFFFF"/>
                </a:solidFill>
                <a:effectLst>
                  <a:outerShdw blurRad="38100" dist="32000" dir="5400000" algn="tl">
                    <a:srgbClr val="000000">
                      <a:alpha val="30000"/>
                    </a:srgbClr>
                  </a:outerShdw>
                </a:effectLst>
              </a:rPr>
              <a:t> </a:t>
            </a:r>
            <a:r>
              <a:rPr lang="en-US" sz="2400" i="1" dirty="0" err="1" smtClean="0">
                <a:ln w="10160">
                  <a:solidFill>
                    <a:schemeClr val="accent1"/>
                  </a:solidFill>
                  <a:prstDash val="solid"/>
                </a:ln>
                <a:solidFill>
                  <a:srgbClr val="FFFFFF"/>
                </a:solidFill>
                <a:effectLst>
                  <a:outerShdw blurRad="38100" dist="32000" dir="5400000" algn="tl">
                    <a:srgbClr val="000000">
                      <a:alpha val="30000"/>
                    </a:srgbClr>
                  </a:outerShdw>
                </a:effectLst>
              </a:rPr>
              <a:t>Bhati</a:t>
            </a:r>
            <a:endParaRPr lang="en-US" sz="2400" i="1"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pic>
        <p:nvPicPr>
          <p:cNvPr id="10" name="Picture 9" descr="IMG_20200910_120651.jpg"/>
          <p:cNvPicPr>
            <a:picLocks noChangeAspect="1"/>
          </p:cNvPicPr>
          <p:nvPr/>
        </p:nvPicPr>
        <p:blipFill>
          <a:blip r:embed="rId2" cstate="print"/>
          <a:stretch>
            <a:fillRect/>
          </a:stretch>
        </p:blipFill>
        <p:spPr>
          <a:xfrm>
            <a:off x="3505200" y="1981200"/>
            <a:ext cx="2057400" cy="1905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xmlns="" val="1943249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HOME\Desktop\IMG_20200916_154420.jpg"/>
          <p:cNvPicPr>
            <a:picLocks noChangeAspect="1" noChangeArrowheads="1"/>
          </p:cNvPicPr>
          <p:nvPr/>
        </p:nvPicPr>
        <p:blipFill>
          <a:blip r:embed="rId2"/>
          <a:srcRect/>
          <a:stretch>
            <a:fillRect/>
          </a:stretch>
        </p:blipFill>
        <p:spPr bwMode="auto">
          <a:xfrm>
            <a:off x="1371600" y="990601"/>
            <a:ext cx="6400800" cy="473868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B0F0"/>
                </a:solidFill>
              </a:rPr>
              <a:t>                </a:t>
            </a:r>
            <a:r>
              <a:rPr lang="en-US" sz="4800" b="1" dirty="0" smtClean="0">
                <a:solidFill>
                  <a:srgbClr val="00B0F0"/>
                </a:solidFill>
              </a:rPr>
              <a:t> Objectives</a:t>
            </a:r>
            <a:endParaRPr lang="en-US" sz="4800" b="1" dirty="0">
              <a:solidFill>
                <a:srgbClr val="00B0F0"/>
              </a:solidFill>
            </a:endParaRPr>
          </a:p>
        </p:txBody>
      </p:sp>
      <p:sp>
        <p:nvSpPr>
          <p:cNvPr id="3" name="Content Placeholder 2"/>
          <p:cNvSpPr>
            <a:spLocks noGrp="1"/>
          </p:cNvSpPr>
          <p:nvPr>
            <p:ph idx="1"/>
          </p:nvPr>
        </p:nvSpPr>
        <p:spPr/>
        <p:txBody>
          <a:bodyPr>
            <a:normAutofit lnSpcReduction="10000"/>
          </a:bodyPr>
          <a:lstStyle/>
          <a:p>
            <a:r>
              <a:rPr lang="en-US" sz="3200" dirty="0" smtClean="0"/>
              <a:t>To offer sufficient, comprehensive &amp; on going information about people &amp; jobs.</a:t>
            </a:r>
          </a:p>
          <a:p>
            <a:r>
              <a:rPr lang="en-US" sz="3200" dirty="0" smtClean="0"/>
              <a:t>To supply up to date information at a reasonable cost.</a:t>
            </a:r>
          </a:p>
          <a:p>
            <a:r>
              <a:rPr lang="en-US" sz="3200" dirty="0" smtClean="0"/>
              <a:t>To offer data security &amp; personal privacy.</a:t>
            </a:r>
          </a:p>
          <a:p>
            <a:r>
              <a:rPr lang="en-US" sz="3200" dirty="0" smtClean="0"/>
              <a:t>Availability of timely and accurate information about human assets.</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                 Advantages </a:t>
            </a:r>
            <a:endParaRPr lang="en-US" b="1" dirty="0">
              <a:solidFill>
                <a:srgbClr val="00B0F0"/>
              </a:solidFill>
            </a:endParaRPr>
          </a:p>
        </p:txBody>
      </p:sp>
      <p:sp>
        <p:nvSpPr>
          <p:cNvPr id="3" name="Content Placeholder 2"/>
          <p:cNvSpPr>
            <a:spLocks noGrp="1"/>
          </p:cNvSpPr>
          <p:nvPr>
            <p:ph idx="1"/>
          </p:nvPr>
        </p:nvSpPr>
        <p:spPr>
          <a:xfrm>
            <a:off x="609600" y="1371600"/>
            <a:ext cx="7924800" cy="5105400"/>
          </a:xfrm>
        </p:spPr>
        <p:txBody>
          <a:bodyPr>
            <a:normAutofit lnSpcReduction="10000"/>
          </a:bodyPr>
          <a:lstStyle/>
          <a:p>
            <a:r>
              <a:rPr lang="en-US" sz="3200" dirty="0" smtClean="0">
                <a:solidFill>
                  <a:schemeClr val="accent2"/>
                </a:solidFill>
              </a:rPr>
              <a:t>Accuracy</a:t>
            </a:r>
            <a:r>
              <a:rPr lang="en-US" sz="3200" dirty="0" smtClean="0"/>
              <a:t> : </a:t>
            </a:r>
            <a:r>
              <a:rPr lang="en-US" sz="2800" dirty="0" smtClean="0"/>
              <a:t>if HR has to transfer information between multiple software systems and paper files , error inevitably creep in . Using one single system eliminates that problem. </a:t>
            </a:r>
            <a:endParaRPr lang="en-US" sz="3200" dirty="0" smtClean="0"/>
          </a:p>
          <a:p>
            <a:r>
              <a:rPr lang="en-US" sz="3200" dirty="0" smtClean="0">
                <a:solidFill>
                  <a:schemeClr val="accent2"/>
                </a:solidFill>
              </a:rPr>
              <a:t>Security</a:t>
            </a:r>
            <a:r>
              <a:rPr lang="en-US" sz="3200" dirty="0" smtClean="0"/>
              <a:t> : </a:t>
            </a:r>
            <a:r>
              <a:rPr lang="en-US" sz="2800" dirty="0" smtClean="0"/>
              <a:t>paper files are easy to access , even by people who have no right to the information. HRIS can restrict access to those who need to know.</a:t>
            </a:r>
          </a:p>
          <a:p>
            <a:r>
              <a:rPr lang="en-US" sz="3200" dirty="0" smtClean="0">
                <a:solidFill>
                  <a:schemeClr val="accent2"/>
                </a:solidFill>
              </a:rPr>
              <a:t>Saving time </a:t>
            </a:r>
            <a:r>
              <a:rPr lang="en-US" sz="3200" dirty="0" smtClean="0"/>
              <a:t>:</a:t>
            </a:r>
            <a:r>
              <a:rPr lang="en-US" sz="2800" dirty="0" smtClean="0"/>
              <a:t> accrued time off and the unused balance are easier and faster to track and adjust with a computer than with a spreadsheet.</a:t>
            </a:r>
            <a:endParaRPr lang="en-US" sz="3200" dirty="0" smtClean="0"/>
          </a:p>
          <a:p>
            <a:endParaRPr lang="en-US" sz="2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467600" cy="4525963"/>
          </a:xfrm>
        </p:spPr>
        <p:txBody>
          <a:bodyPr>
            <a:normAutofit/>
          </a:bodyPr>
          <a:lstStyle/>
          <a:p>
            <a:r>
              <a:rPr lang="en-US" sz="3200" dirty="0" smtClean="0">
                <a:solidFill>
                  <a:schemeClr val="accent2"/>
                </a:solidFill>
              </a:rPr>
              <a:t>Compliance </a:t>
            </a:r>
            <a:r>
              <a:rPr lang="en-US" sz="3200" dirty="0" smtClean="0"/>
              <a:t>: </a:t>
            </a:r>
            <a:r>
              <a:rPr lang="en-US" sz="2800" dirty="0" smtClean="0"/>
              <a:t>good HRIS vendors keep the software updated to comply with relevant government regulations.</a:t>
            </a:r>
          </a:p>
          <a:p>
            <a:r>
              <a:rPr lang="en-US" sz="3200" dirty="0" smtClean="0">
                <a:solidFill>
                  <a:schemeClr val="accent2"/>
                </a:solidFill>
              </a:rPr>
              <a:t>Improves productivity : </a:t>
            </a:r>
            <a:r>
              <a:rPr lang="en-US" sz="2800" dirty="0" smtClean="0"/>
              <a:t>it improves productivity related to financial management through payroll processing tasks and benefits administration.</a:t>
            </a: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           Disadvantages</a:t>
            </a:r>
            <a:endParaRPr lang="en-US" b="1" dirty="0">
              <a:solidFill>
                <a:srgbClr val="00B0F0"/>
              </a:solidFill>
            </a:endParaRPr>
          </a:p>
        </p:txBody>
      </p:sp>
      <p:sp>
        <p:nvSpPr>
          <p:cNvPr id="3" name="Content Placeholder 2"/>
          <p:cNvSpPr>
            <a:spLocks noGrp="1"/>
          </p:cNvSpPr>
          <p:nvPr>
            <p:ph idx="1"/>
          </p:nvPr>
        </p:nvSpPr>
        <p:spPr/>
        <p:txBody>
          <a:bodyPr>
            <a:normAutofit lnSpcReduction="10000"/>
          </a:bodyPr>
          <a:lstStyle/>
          <a:p>
            <a:r>
              <a:rPr lang="en-US" dirty="0" smtClean="0"/>
              <a:t>Human error during information input.</a:t>
            </a:r>
          </a:p>
          <a:p>
            <a:r>
              <a:rPr lang="en-US" dirty="0" smtClean="0"/>
              <a:t>Costly technology to update your system.</a:t>
            </a:r>
          </a:p>
          <a:p>
            <a:r>
              <a:rPr lang="en-US" dirty="0" smtClean="0"/>
              <a:t>Finding a qualified specialist with human resources functional area knowledge is difficult.</a:t>
            </a:r>
          </a:p>
          <a:p>
            <a:r>
              <a:rPr lang="en-US" dirty="0" smtClean="0"/>
              <a:t>Unauthorized access.</a:t>
            </a:r>
          </a:p>
          <a:p>
            <a:r>
              <a:rPr lang="en-US" dirty="0" smtClean="0"/>
              <a:t>Data entry errors.</a:t>
            </a:r>
          </a:p>
          <a:p>
            <a:r>
              <a:rPr lang="en-US" dirty="0" smtClean="0"/>
              <a:t>Lack of communication.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OME\Desktop\IMG_20200917_074511.jpg"/>
          <p:cNvPicPr>
            <a:picLocks noChangeAspect="1" noChangeArrowheads="1"/>
          </p:cNvPicPr>
          <p:nvPr/>
        </p:nvPicPr>
        <p:blipFill>
          <a:blip r:embed="rId2"/>
          <a:srcRect/>
          <a:stretch>
            <a:fillRect/>
          </a:stretch>
        </p:blipFill>
        <p:spPr bwMode="auto">
          <a:xfrm>
            <a:off x="1295400" y="914400"/>
            <a:ext cx="6305550" cy="466725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OME\Desktop\IMG_20200917_074611.jpg"/>
          <p:cNvPicPr>
            <a:picLocks noChangeAspect="1" noChangeArrowheads="1"/>
          </p:cNvPicPr>
          <p:nvPr/>
        </p:nvPicPr>
        <p:blipFill>
          <a:blip r:embed="rId2"/>
          <a:srcRect/>
          <a:stretch>
            <a:fillRect/>
          </a:stretch>
        </p:blipFill>
        <p:spPr bwMode="auto">
          <a:xfrm>
            <a:off x="1295400" y="838200"/>
            <a:ext cx="6153150" cy="473392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buNone/>
            </a:pPr>
            <a:r>
              <a:rPr lang="en-US" dirty="0" smtClean="0"/>
              <a:t>Steps in planning</a:t>
            </a:r>
          </a:p>
          <a:p>
            <a:pPr>
              <a:buFont typeface="Arial" pitchFamily="34" charset="0"/>
              <a:buChar char="•"/>
            </a:pPr>
            <a:r>
              <a:rPr lang="en-US" sz="2800" dirty="0" smtClean="0"/>
              <a:t>Inception of idea</a:t>
            </a:r>
          </a:p>
          <a:p>
            <a:pPr>
              <a:buFont typeface="Arial" pitchFamily="34" charset="0"/>
              <a:buChar char="•"/>
            </a:pPr>
            <a:r>
              <a:rPr lang="en-US" sz="2800" dirty="0" smtClean="0"/>
              <a:t>Feasibility study</a:t>
            </a:r>
          </a:p>
          <a:p>
            <a:pPr>
              <a:buFont typeface="Arial" pitchFamily="34" charset="0"/>
              <a:buChar char="•"/>
            </a:pPr>
            <a:r>
              <a:rPr lang="en-US" sz="2800" dirty="0" smtClean="0"/>
              <a:t>Selecting a project team.</a:t>
            </a:r>
          </a:p>
          <a:p>
            <a:pPr>
              <a:buFont typeface="Arial" pitchFamily="34" charset="0"/>
              <a:buChar char="•"/>
            </a:pPr>
            <a:endParaRPr lang="en-US" sz="2800" dirty="0" smtClean="0"/>
          </a:p>
          <a:p>
            <a:pPr>
              <a:buNone/>
            </a:pPr>
            <a:r>
              <a:rPr lang="en-US" sz="3200" dirty="0" smtClean="0"/>
              <a:t>Steps in analysis</a:t>
            </a:r>
          </a:p>
          <a:p>
            <a:pPr>
              <a:buFont typeface="Arial" pitchFamily="34" charset="0"/>
              <a:buChar char="•"/>
            </a:pPr>
            <a:r>
              <a:rPr lang="en-US" sz="2800" dirty="0" smtClean="0"/>
              <a:t>Defining the requirement</a:t>
            </a:r>
          </a:p>
          <a:p>
            <a:pPr>
              <a:buFont typeface="Arial" pitchFamily="34" charset="0"/>
              <a:buChar char="•"/>
            </a:pPr>
            <a:r>
              <a:rPr lang="en-US" sz="2800" dirty="0" smtClean="0"/>
              <a:t>Contract negotiations</a:t>
            </a:r>
          </a:p>
          <a:p>
            <a:pPr>
              <a:buNone/>
            </a:pPr>
            <a:endParaRPr lang="en-US" sz="2800" dirty="0" smtClean="0"/>
          </a:p>
          <a:p>
            <a:pPr>
              <a:buNone/>
            </a:pPr>
            <a:r>
              <a:rPr lang="en-US" sz="3200" dirty="0" smtClean="0"/>
              <a:t>Steps in designing</a:t>
            </a:r>
          </a:p>
          <a:p>
            <a:pPr>
              <a:buFont typeface="Arial" pitchFamily="34" charset="0"/>
              <a:buChar char="•"/>
            </a:pPr>
            <a:r>
              <a:rPr lang="en-US" sz="2800" dirty="0" smtClean="0"/>
              <a:t>Examines the flow of information</a:t>
            </a:r>
          </a:p>
          <a:p>
            <a:pPr>
              <a:buFont typeface="Arial" pitchFamily="34" charset="0"/>
              <a:buChar char="•"/>
            </a:pPr>
            <a:r>
              <a:rPr lang="en-US" sz="2800" dirty="0" smtClean="0"/>
              <a:t>Identification of gaps and outlines</a:t>
            </a:r>
          </a:p>
          <a:p>
            <a:pPr>
              <a:buFont typeface="Arial" pitchFamily="34" charset="0"/>
              <a:buChar char="•"/>
            </a:pPr>
            <a:endParaRPr lang="en-US" sz="2800" dirty="0" smtClean="0"/>
          </a:p>
          <a:p>
            <a:pPr>
              <a:buNone/>
            </a:pP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467600" cy="5181600"/>
          </a:xfrm>
        </p:spPr>
        <p:txBody>
          <a:bodyPr>
            <a:normAutofit lnSpcReduction="10000"/>
          </a:bodyPr>
          <a:lstStyle/>
          <a:p>
            <a:pPr>
              <a:buNone/>
            </a:pPr>
            <a:r>
              <a:rPr lang="en-US" dirty="0" smtClean="0"/>
              <a:t>Steps in implementing</a:t>
            </a:r>
          </a:p>
          <a:p>
            <a:pPr>
              <a:buFont typeface="Arial" pitchFamily="34" charset="0"/>
              <a:buChar char="•"/>
            </a:pPr>
            <a:r>
              <a:rPr lang="en-US" sz="2800" dirty="0" smtClean="0"/>
              <a:t>Training</a:t>
            </a:r>
          </a:p>
          <a:p>
            <a:pPr>
              <a:buFont typeface="Arial" pitchFamily="34" charset="0"/>
              <a:buChar char="•"/>
            </a:pPr>
            <a:r>
              <a:rPr lang="en-US" sz="2800" dirty="0" smtClean="0"/>
              <a:t>Implementing</a:t>
            </a:r>
          </a:p>
          <a:p>
            <a:pPr>
              <a:buFont typeface="Arial" pitchFamily="34" charset="0"/>
              <a:buChar char="•"/>
            </a:pPr>
            <a:r>
              <a:rPr lang="en-US" sz="2800" dirty="0" smtClean="0"/>
              <a:t>Collecting the data </a:t>
            </a:r>
          </a:p>
          <a:p>
            <a:pPr>
              <a:buFont typeface="Arial" pitchFamily="34" charset="0"/>
              <a:buChar char="•"/>
            </a:pPr>
            <a:r>
              <a:rPr lang="en-US" sz="2800" dirty="0" smtClean="0"/>
              <a:t>Testing the system</a:t>
            </a:r>
          </a:p>
          <a:p>
            <a:pPr>
              <a:buFont typeface="Arial" pitchFamily="34" charset="0"/>
              <a:buChar char="•"/>
            </a:pPr>
            <a:r>
              <a:rPr lang="en-US" sz="2800" dirty="0" smtClean="0"/>
              <a:t>Starting up</a:t>
            </a:r>
          </a:p>
          <a:p>
            <a:pPr>
              <a:buNone/>
            </a:pPr>
            <a:endParaRPr lang="en-US" sz="2800" dirty="0" smtClean="0"/>
          </a:p>
          <a:p>
            <a:pPr>
              <a:buNone/>
            </a:pPr>
            <a:r>
              <a:rPr lang="en-US" sz="3200" dirty="0" smtClean="0"/>
              <a:t>Steps in maintenance</a:t>
            </a:r>
          </a:p>
          <a:p>
            <a:pPr>
              <a:buFont typeface="Arial" pitchFamily="34" charset="0"/>
              <a:buChar char="•"/>
            </a:pPr>
            <a:r>
              <a:rPr lang="en-US" sz="2800" dirty="0" smtClean="0"/>
              <a:t>Maintaining of HRIS</a:t>
            </a:r>
          </a:p>
          <a:p>
            <a:pPr>
              <a:buFont typeface="Arial" pitchFamily="34" charset="0"/>
              <a:buChar char="•"/>
            </a:pPr>
            <a:r>
              <a:rPr lang="en-US" sz="2800" dirty="0" smtClean="0"/>
              <a:t>Auditing </a:t>
            </a:r>
          </a:p>
          <a:p>
            <a:pPr>
              <a:buFont typeface="Arial" pitchFamily="34" charset="0"/>
              <a:buChar char="•"/>
            </a:pPr>
            <a:endParaRPr lang="en-US" sz="2800" dirty="0" smtClean="0"/>
          </a:p>
          <a:p>
            <a:pPr>
              <a:buNone/>
            </a:pP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solidFill>
                  <a:srgbClr val="00B0F0"/>
                </a:solidFill>
              </a:rPr>
              <a:t>Example</a:t>
            </a:r>
            <a:r>
              <a:rPr lang="en-US" sz="4000" dirty="0" smtClean="0">
                <a:solidFill>
                  <a:srgbClr val="00B0F0"/>
                </a:solidFill>
              </a:rPr>
              <a:t> :</a:t>
            </a:r>
            <a:r>
              <a:rPr lang="en-US" sz="4000" dirty="0" smtClean="0"/>
              <a:t/>
            </a:r>
            <a:br>
              <a:rPr lang="en-US" sz="4000" dirty="0" smtClean="0"/>
            </a:br>
            <a:r>
              <a:rPr lang="en-US" sz="4000" dirty="0" smtClean="0"/>
              <a:t>                </a:t>
            </a:r>
            <a:r>
              <a:rPr lang="en-US" sz="4000" u="sng" dirty="0" smtClean="0"/>
              <a:t>HRIS in hospitals</a:t>
            </a:r>
            <a:endParaRPr lang="en-US" sz="4000" u="sng" dirty="0"/>
          </a:p>
        </p:txBody>
      </p:sp>
      <p:sp>
        <p:nvSpPr>
          <p:cNvPr id="3" name="Content Placeholder 2"/>
          <p:cNvSpPr>
            <a:spLocks noGrp="1"/>
          </p:cNvSpPr>
          <p:nvPr>
            <p:ph idx="1"/>
          </p:nvPr>
        </p:nvSpPr>
        <p:spPr>
          <a:xfrm>
            <a:off x="457200" y="1600200"/>
            <a:ext cx="8153400" cy="4876800"/>
          </a:xfrm>
        </p:spPr>
        <p:txBody>
          <a:bodyPr>
            <a:normAutofit/>
          </a:bodyPr>
          <a:lstStyle/>
          <a:p>
            <a:pPr>
              <a:buFont typeface="Wingdings" pitchFamily="2" charset="2"/>
              <a:buChar char="v"/>
            </a:pPr>
            <a:r>
              <a:rPr lang="en-US" sz="2800" dirty="0" smtClean="0"/>
              <a:t>Low resource countries face difficulties in meeting the health care needs of their people. For </a:t>
            </a:r>
            <a:r>
              <a:rPr lang="en-US" sz="2800" dirty="0" err="1" smtClean="0"/>
              <a:t>eg</a:t>
            </a:r>
            <a:r>
              <a:rPr lang="en-US" sz="2800" dirty="0" smtClean="0"/>
              <a:t>. countries in sub Saharan Africa suffer from 24% of the global disease burden , but have only three percent of the global health workforce to provide necessary services.</a:t>
            </a:r>
          </a:p>
          <a:p>
            <a:pPr>
              <a:buFont typeface="Wingdings" pitchFamily="2" charset="2"/>
              <a:buChar char="v"/>
            </a:pPr>
            <a:r>
              <a:rPr lang="en-US" sz="2800" dirty="0" smtClean="0"/>
              <a:t>Routine and accurate HRIS data helps to deploy the right health workers in the right places to meet the health care needs.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470648" cy="5791200"/>
          </a:xfrm>
        </p:spPr>
        <p:txBody>
          <a:bodyPr>
            <a:normAutofit/>
          </a:bodyPr>
          <a:lstStyle/>
          <a:p>
            <a:r>
              <a:rPr lang="en-US" sz="6000" dirty="0" smtClean="0"/>
              <a:t>              </a:t>
            </a:r>
            <a:r>
              <a:rPr lang="en-US" sz="6000" b="1" u="sng" dirty="0" smtClean="0">
                <a:solidFill>
                  <a:srgbClr val="00B0F0"/>
                </a:solidFill>
              </a:rPr>
              <a:t>Topic</a:t>
            </a:r>
            <a:br>
              <a:rPr lang="en-US" sz="6000" b="1" u="sng" dirty="0" smtClean="0">
                <a:solidFill>
                  <a:srgbClr val="00B0F0"/>
                </a:solidFill>
              </a:rPr>
            </a:br>
            <a:r>
              <a:rPr lang="en-US" sz="6000" b="1" u="sng" dirty="0" smtClean="0">
                <a:solidFill>
                  <a:srgbClr val="00B0F0"/>
                </a:solidFill>
              </a:rPr>
              <a:t/>
            </a:r>
            <a:br>
              <a:rPr lang="en-US" sz="6000" b="1" u="sng" dirty="0" smtClean="0">
                <a:solidFill>
                  <a:srgbClr val="00B0F0"/>
                </a:solidFill>
              </a:rPr>
            </a:br>
            <a:r>
              <a:rPr lang="en-US" sz="4400" b="1" dirty="0" smtClean="0">
                <a:solidFill>
                  <a:srgbClr val="E50BB6"/>
                </a:solidFill>
              </a:rPr>
              <a:t>Human resource information       system &amp; succession planning </a:t>
            </a:r>
            <a:endParaRPr lang="en-US" sz="6000" b="1" dirty="0">
              <a:solidFill>
                <a:srgbClr val="00B0F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7696200" cy="4800600"/>
          </a:xfrm>
        </p:spPr>
        <p:txBody>
          <a:bodyPr>
            <a:normAutofit/>
          </a:bodyPr>
          <a:lstStyle/>
          <a:p>
            <a:pPr>
              <a:buFont typeface="Wingdings" pitchFamily="2" charset="2"/>
              <a:buChar char="v"/>
            </a:pPr>
            <a:r>
              <a:rPr lang="en-US" sz="2800" dirty="0" smtClean="0"/>
              <a:t>HRIS can be used to standardize and support ongoing management and support of health workforce.</a:t>
            </a:r>
          </a:p>
          <a:p>
            <a:pPr>
              <a:buFont typeface="Wingdings" pitchFamily="2" charset="2"/>
              <a:buChar char="v"/>
            </a:pPr>
            <a:r>
              <a:rPr lang="en-US" sz="2800" dirty="0" smtClean="0"/>
              <a:t>Capacity Plus Inc, Intrahealth international are some of the HRIS software used in healthcare industry.</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OME\Desktop\IMG_20200917_080943.jpg"/>
          <p:cNvPicPr>
            <a:picLocks noChangeAspect="1" noChangeArrowheads="1"/>
          </p:cNvPicPr>
          <p:nvPr/>
        </p:nvPicPr>
        <p:blipFill>
          <a:blip r:embed="rId2"/>
          <a:srcRect/>
          <a:stretch>
            <a:fillRect/>
          </a:stretch>
        </p:blipFill>
        <p:spPr bwMode="auto">
          <a:xfrm>
            <a:off x="1219200" y="1219200"/>
            <a:ext cx="6553200" cy="399097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381000"/>
            <a:ext cx="6500066" cy="914400"/>
          </a:xfrm>
        </p:spPr>
        <p:txBody>
          <a:bodyPr/>
          <a:lstStyle/>
          <a:p>
            <a:r>
              <a:rPr lang="en-US" dirty="0" smtClean="0"/>
              <a:t>     Succession planning </a:t>
            </a:r>
            <a:endParaRPr lang="en-US" dirty="0"/>
          </a:p>
        </p:txBody>
      </p:sp>
      <p:sp>
        <p:nvSpPr>
          <p:cNvPr id="5" name="Text Placeholder 4"/>
          <p:cNvSpPr>
            <a:spLocks noGrp="1"/>
          </p:cNvSpPr>
          <p:nvPr>
            <p:ph type="body" idx="1"/>
          </p:nvPr>
        </p:nvSpPr>
        <p:spPr>
          <a:xfrm>
            <a:off x="381000" y="1828800"/>
            <a:ext cx="8382000" cy="3995171"/>
          </a:xfrm>
        </p:spPr>
        <p:txBody>
          <a:bodyPr>
            <a:normAutofit lnSpcReduction="10000"/>
          </a:bodyPr>
          <a:lstStyle/>
          <a:p>
            <a:r>
              <a:rPr lang="en-US" sz="3200" b="1" dirty="0" smtClean="0">
                <a:latin typeface="Georgia" pitchFamily="18" charset="0"/>
              </a:rPr>
              <a:t>Succession planning </a:t>
            </a:r>
            <a:r>
              <a:rPr lang="en-US" sz="2800" dirty="0" smtClean="0">
                <a:latin typeface="Georgia" pitchFamily="18" charset="0"/>
              </a:rPr>
              <a:t>is defined as a method for identifying and developing people within an organization that has the potential to be able to fill leadership positions in the company.</a:t>
            </a:r>
          </a:p>
          <a:p>
            <a:endParaRPr lang="en-US" sz="2800" b="1" dirty="0">
              <a:latin typeface="Georgia" pitchFamily="18" charset="0"/>
            </a:endParaRPr>
          </a:p>
          <a:p>
            <a:r>
              <a:rPr lang="en-US" sz="2800" dirty="0" smtClean="0">
                <a:latin typeface="Georgia" pitchFamily="18" charset="0"/>
              </a:rPr>
              <a:t>It specially focuses on ensuring the availability and sustainability of supply of capable staff that are ready to assume key or critical organizational roles as they become available.</a:t>
            </a:r>
            <a:endParaRPr lang="en-US" sz="2800" dirty="0">
              <a:latin typeface="Georgia" pitchFamily="18" charset="0"/>
            </a:endParaRPr>
          </a:p>
          <a:p>
            <a:endParaRPr lang="en-US" sz="3200" b="1" dirty="0">
              <a:latin typeface="Georgia" pitchFamily="18" charset="0"/>
            </a:endParaRPr>
          </a:p>
        </p:txBody>
      </p:sp>
    </p:spTree>
    <p:extLst>
      <p:ext uri="{BB962C8B-B14F-4D97-AF65-F5344CB8AC3E}">
        <p14:creationId xmlns:p14="http://schemas.microsoft.com/office/powerpoint/2010/main" xmlns="" val="445127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solidFill>
                  <a:srgbClr val="00B0F0"/>
                </a:solidFill>
              </a:rPr>
              <a:t>     </a:t>
            </a:r>
            <a:r>
              <a:rPr lang="en-US" sz="4000" b="1" dirty="0" smtClean="0">
                <a:solidFill>
                  <a:srgbClr val="00B0F0"/>
                </a:solidFill>
              </a:rPr>
              <a:t>What is succession planning?</a:t>
            </a:r>
            <a:endParaRPr lang="en-US" sz="4000" b="1" dirty="0">
              <a:solidFill>
                <a:srgbClr val="00B0F0"/>
              </a:solidFill>
            </a:endParaRPr>
          </a:p>
        </p:txBody>
      </p:sp>
      <p:sp>
        <p:nvSpPr>
          <p:cNvPr id="2" name="Content Placeholder 1"/>
          <p:cNvSpPr>
            <a:spLocks noGrp="1"/>
          </p:cNvSpPr>
          <p:nvPr>
            <p:ph idx="1"/>
          </p:nvPr>
        </p:nvSpPr>
        <p:spPr>
          <a:xfrm>
            <a:off x="838200" y="1752600"/>
            <a:ext cx="7467600" cy="4525963"/>
          </a:xfrm>
        </p:spPr>
        <p:txBody>
          <a:bodyPr/>
          <a:lstStyle/>
          <a:p>
            <a:pPr marL="0" indent="0">
              <a:buNone/>
            </a:pPr>
            <a:r>
              <a:rPr lang="en-US" dirty="0" smtClean="0"/>
              <a:t>Succession planning is the process of      training and preparing employees in an organization so that there will always be someone to replace an employee who leaves.</a:t>
            </a:r>
            <a:endParaRPr lang="en-US" dirty="0"/>
          </a:p>
        </p:txBody>
      </p:sp>
    </p:spTree>
    <p:extLst>
      <p:ext uri="{BB962C8B-B14F-4D97-AF65-F5344CB8AC3E}">
        <p14:creationId xmlns:p14="http://schemas.microsoft.com/office/powerpoint/2010/main" xmlns="" val="1884599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b="1" dirty="0" smtClean="0">
                <a:solidFill>
                  <a:srgbClr val="00B0F0"/>
                </a:solidFill>
              </a:rPr>
              <a:t>   Reason for succession planning</a:t>
            </a:r>
            <a:endParaRPr lang="en-US" sz="4000" b="1" dirty="0">
              <a:solidFill>
                <a:srgbClr val="00B0F0"/>
              </a:solidFill>
            </a:endParaRPr>
          </a:p>
        </p:txBody>
      </p:sp>
      <p:sp>
        <p:nvSpPr>
          <p:cNvPr id="2" name="Content Placeholder 1"/>
          <p:cNvSpPr>
            <a:spLocks noGrp="1"/>
          </p:cNvSpPr>
          <p:nvPr>
            <p:ph idx="1"/>
          </p:nvPr>
        </p:nvSpPr>
        <p:spPr/>
        <p:txBody>
          <a:bodyPr/>
          <a:lstStyle/>
          <a:p>
            <a:pPr>
              <a:buFont typeface="Wingdings" pitchFamily="2" charset="2"/>
              <a:buChar char="q"/>
            </a:pPr>
            <a:r>
              <a:rPr lang="en-US" dirty="0" smtClean="0"/>
              <a:t> Identify highly talented individuals.</a:t>
            </a:r>
          </a:p>
          <a:p>
            <a:pPr>
              <a:buFont typeface="Wingdings" pitchFamily="2" charset="2"/>
              <a:buChar char="q"/>
            </a:pPr>
            <a:r>
              <a:rPr lang="en-US" dirty="0" smtClean="0"/>
              <a:t>Promoting employee development.</a:t>
            </a:r>
          </a:p>
          <a:p>
            <a:pPr>
              <a:buFont typeface="Wingdings" pitchFamily="2" charset="2"/>
              <a:buChar char="q"/>
            </a:pPr>
            <a:r>
              <a:rPr lang="en-US" dirty="0" smtClean="0"/>
              <a:t>Refining corporate planning.</a:t>
            </a:r>
          </a:p>
          <a:p>
            <a:pPr>
              <a:buFont typeface="Wingdings" pitchFamily="2" charset="2"/>
              <a:buChar char="q"/>
            </a:pPr>
            <a:r>
              <a:rPr lang="en-US" dirty="0" smtClean="0"/>
              <a:t>Establishing the talent pool.</a:t>
            </a:r>
          </a:p>
          <a:p>
            <a:pPr>
              <a:buFont typeface="Wingdings" pitchFamily="2" charset="2"/>
              <a:buChar char="q"/>
            </a:pPr>
            <a:r>
              <a:rPr lang="en-US" dirty="0" smtClean="0"/>
              <a:t>Ensuring the organization is prepared with a support plan when key people leave.</a:t>
            </a:r>
            <a:endParaRPr lang="en-US" dirty="0"/>
          </a:p>
        </p:txBody>
      </p:sp>
    </p:spTree>
    <p:extLst>
      <p:ext uri="{BB962C8B-B14F-4D97-AF65-F5344CB8AC3E}">
        <p14:creationId xmlns:p14="http://schemas.microsoft.com/office/powerpoint/2010/main" xmlns="" val="1535708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4000" dirty="0" smtClean="0">
                <a:solidFill>
                  <a:srgbClr val="00B0F0"/>
                </a:solidFill>
              </a:rPr>
              <a:t>    </a:t>
            </a:r>
            <a:r>
              <a:rPr lang="en-US" sz="4000" b="1" dirty="0" smtClean="0">
                <a:solidFill>
                  <a:srgbClr val="00B0F0"/>
                </a:solidFill>
              </a:rPr>
              <a:t>Advantages of succession planning</a:t>
            </a:r>
            <a:endParaRPr lang="en-US" sz="4000" b="1" dirty="0">
              <a:solidFill>
                <a:srgbClr val="00B0F0"/>
              </a:solidFill>
            </a:endParaRPr>
          </a:p>
        </p:txBody>
      </p:sp>
      <p:sp>
        <p:nvSpPr>
          <p:cNvPr id="2" name="Content Placeholder 1"/>
          <p:cNvSpPr>
            <a:spLocks noGrp="1"/>
          </p:cNvSpPr>
          <p:nvPr>
            <p:ph idx="1"/>
          </p:nvPr>
        </p:nvSpPr>
        <p:spPr/>
        <p:txBody>
          <a:bodyPr>
            <a:normAutofit/>
          </a:bodyPr>
          <a:lstStyle/>
          <a:p>
            <a:r>
              <a:rPr lang="en-US" sz="2800" dirty="0" smtClean="0"/>
              <a:t>Business is prepared for the immediate loss of a key employee.</a:t>
            </a:r>
          </a:p>
          <a:p>
            <a:r>
              <a:rPr lang="en-US" sz="2800" dirty="0" smtClean="0"/>
              <a:t>Employees selected are continually trained and developed. </a:t>
            </a:r>
          </a:p>
          <a:p>
            <a:r>
              <a:rPr lang="en-US" sz="2800" dirty="0" smtClean="0"/>
              <a:t>Defined career paths , which will help the company recruit and retain better people.</a:t>
            </a:r>
          </a:p>
          <a:p>
            <a:r>
              <a:rPr lang="en-US" sz="2800" dirty="0" smtClean="0"/>
              <a:t>Retention of knowledge of business practices.</a:t>
            </a:r>
            <a:endParaRPr lang="en-US" sz="2800" dirty="0"/>
          </a:p>
        </p:txBody>
      </p:sp>
    </p:spTree>
    <p:extLst>
      <p:ext uri="{BB962C8B-B14F-4D97-AF65-F5344CB8AC3E}">
        <p14:creationId xmlns:p14="http://schemas.microsoft.com/office/powerpoint/2010/main" xmlns="" val="2351906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solidFill>
                  <a:srgbClr val="00B0F0"/>
                </a:solidFill>
              </a:rPr>
              <a:t>Disadvantages of succession planning</a:t>
            </a:r>
            <a:endParaRPr lang="en-US" sz="4000" b="1" dirty="0">
              <a:solidFill>
                <a:srgbClr val="00B0F0"/>
              </a:solidFill>
            </a:endParaRPr>
          </a:p>
        </p:txBody>
      </p:sp>
      <p:sp>
        <p:nvSpPr>
          <p:cNvPr id="3" name="Content Placeholder 2"/>
          <p:cNvSpPr>
            <a:spLocks noGrp="1"/>
          </p:cNvSpPr>
          <p:nvPr>
            <p:ph idx="1"/>
          </p:nvPr>
        </p:nvSpPr>
        <p:spPr/>
        <p:txBody>
          <a:bodyPr/>
          <a:lstStyle/>
          <a:p>
            <a:r>
              <a:rPr lang="en-US" dirty="0" smtClean="0"/>
              <a:t>Appointing the wrong person can lead to a variety of problems that result in poorer company performance and turnover.</a:t>
            </a:r>
          </a:p>
          <a:p>
            <a:r>
              <a:rPr lang="en-US" dirty="0" smtClean="0"/>
              <a:t>A poorly conducted succession planning process will lead to poor decisions , disharmony and ultimately poor company performance as well.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Succession planning process</a:t>
            </a:r>
            <a:endParaRPr lang="en-US" b="1" dirty="0">
              <a:solidFill>
                <a:srgbClr val="00B0F0"/>
              </a:solidFill>
            </a:endParaRPr>
          </a:p>
        </p:txBody>
      </p:sp>
      <p:sp>
        <p:nvSpPr>
          <p:cNvPr id="3" name="Content Placeholder 2"/>
          <p:cNvSpPr>
            <a:spLocks noGrp="1"/>
          </p:cNvSpPr>
          <p:nvPr>
            <p:ph idx="1"/>
          </p:nvPr>
        </p:nvSpPr>
        <p:spPr/>
        <p:txBody>
          <a:bodyPr/>
          <a:lstStyle/>
          <a:p>
            <a:pPr marL="550926" indent="-514350">
              <a:buNone/>
            </a:pPr>
            <a:r>
              <a:rPr lang="en-US" dirty="0" smtClean="0">
                <a:solidFill>
                  <a:schemeClr val="accent2"/>
                </a:solidFill>
              </a:rPr>
              <a:t>1.Review plans and identify key positions: </a:t>
            </a:r>
          </a:p>
          <a:p>
            <a:pPr marL="550926" indent="-514350">
              <a:buNone/>
            </a:pPr>
            <a:r>
              <a:rPr lang="en-US" dirty="0" smtClean="0"/>
              <a:t>    </a:t>
            </a:r>
            <a:r>
              <a:rPr lang="en-US" sz="2800" dirty="0" smtClean="0"/>
              <a:t>The first step in </a:t>
            </a:r>
            <a:r>
              <a:rPr lang="en-US" sz="2800" u="sng" dirty="0" smtClean="0"/>
              <a:t>succession planning </a:t>
            </a:r>
            <a:r>
              <a:rPr lang="en-US" sz="2800" dirty="0" smtClean="0"/>
              <a:t>is to identify current or future key positions or groups in the organization. </a:t>
            </a:r>
          </a:p>
          <a:p>
            <a:pPr marL="550926" indent="-514350">
              <a:buNone/>
            </a:pPr>
            <a:r>
              <a:rPr lang="en-US" dirty="0" smtClean="0">
                <a:solidFill>
                  <a:schemeClr val="accent2"/>
                </a:solidFill>
              </a:rPr>
              <a:t>2. Listing the competencies:</a:t>
            </a:r>
          </a:p>
          <a:p>
            <a:pPr marL="550926" indent="-514350">
              <a:buNone/>
            </a:pPr>
            <a:r>
              <a:rPr lang="en-US" dirty="0" smtClean="0">
                <a:solidFill>
                  <a:schemeClr val="accent2"/>
                </a:solidFill>
              </a:rPr>
              <a:t>     </a:t>
            </a:r>
            <a:r>
              <a:rPr lang="en-US" sz="2800" dirty="0" smtClean="0"/>
              <a:t>All positions require a particular set of skills, abilities and knowledge. Therefore, find &amp; list the employees who are perfectly suitable for the corresponding job role.  </a:t>
            </a:r>
            <a:endParaRPr lang="en-US" dirty="0" smtClean="0">
              <a:solidFill>
                <a:schemeClr val="accent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457200"/>
            <a:ext cx="8382000" cy="5486400"/>
          </a:xfrm>
        </p:spPr>
        <p:txBody>
          <a:bodyPr>
            <a:normAutofit lnSpcReduction="10000"/>
          </a:bodyPr>
          <a:lstStyle/>
          <a:p>
            <a:pPr>
              <a:buNone/>
            </a:pPr>
            <a:r>
              <a:rPr lang="en-US" dirty="0" smtClean="0">
                <a:solidFill>
                  <a:schemeClr val="accent2"/>
                </a:solidFill>
              </a:rPr>
              <a:t>3. Identifying and helping potential candidates:</a:t>
            </a:r>
          </a:p>
          <a:p>
            <a:pPr>
              <a:buNone/>
            </a:pPr>
            <a:r>
              <a:rPr lang="en-US" dirty="0" smtClean="0">
                <a:solidFill>
                  <a:schemeClr val="accent2"/>
                </a:solidFill>
              </a:rPr>
              <a:t>    </a:t>
            </a:r>
            <a:r>
              <a:rPr lang="en-US" sz="2800" dirty="0" smtClean="0"/>
              <a:t>This step is similar to general job recruitment practice. But it goes one step ahead by helping candidates who show great interest in developing the requisite skills for the particular position.</a:t>
            </a:r>
          </a:p>
          <a:p>
            <a:pPr>
              <a:buNone/>
            </a:pPr>
            <a:r>
              <a:rPr lang="en-US" dirty="0" smtClean="0">
                <a:solidFill>
                  <a:schemeClr val="accent2"/>
                </a:solidFill>
              </a:rPr>
              <a:t>4. Developing plans:</a:t>
            </a:r>
          </a:p>
          <a:p>
            <a:pPr>
              <a:buNone/>
            </a:pPr>
            <a:r>
              <a:rPr lang="en-US" sz="2800" dirty="0" smtClean="0"/>
              <a:t>    Once organization found the relevant candidate suitable for the role, based on their potential for success and interest in a key position, the organization should ensure that these employees have access to development opportunities &amp; learning tools.</a:t>
            </a: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153400" cy="5821363"/>
          </a:xfrm>
        </p:spPr>
        <p:txBody>
          <a:bodyPr/>
          <a:lstStyle/>
          <a:p>
            <a:pPr>
              <a:buNone/>
            </a:pPr>
            <a:r>
              <a:rPr lang="en-US" dirty="0" smtClean="0">
                <a:solidFill>
                  <a:schemeClr val="accent2"/>
                </a:solidFill>
              </a:rPr>
              <a:t>5. Implementing the process:</a:t>
            </a:r>
          </a:p>
          <a:p>
            <a:pPr>
              <a:buNone/>
            </a:pPr>
            <a:r>
              <a:rPr lang="en-US" dirty="0" smtClean="0">
                <a:solidFill>
                  <a:schemeClr val="accent2"/>
                </a:solidFill>
              </a:rPr>
              <a:t>    </a:t>
            </a:r>
            <a:r>
              <a:rPr lang="en-US" sz="2800" dirty="0" smtClean="0"/>
              <a:t>The final step is to implement and evaluate the process. You have to plan the activities and inputs you have to get the desired outputs.</a:t>
            </a:r>
          </a:p>
          <a:p>
            <a:pPr>
              <a:buNone/>
            </a:pPr>
            <a:r>
              <a:rPr lang="en-US" sz="2800" dirty="0" smtClean="0">
                <a:solidFill>
                  <a:schemeClr val="accent2"/>
                </a:solidFill>
              </a:rPr>
              <a:t>    </a:t>
            </a:r>
            <a:r>
              <a:rPr lang="en-US" sz="2800" dirty="0" smtClean="0"/>
              <a:t>Every step in this process has to be evaluate to measure the success and progress of the plan.</a:t>
            </a:r>
            <a:endParaRPr lang="en-US" dirty="0">
              <a:solidFill>
                <a:schemeClr val="accent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smtClean="0">
                <a:solidFill>
                  <a:srgbClr val="00B0F0"/>
                </a:solidFill>
              </a:rPr>
              <a:t> Human resource information system          (HRIS) </a:t>
            </a:r>
            <a:endParaRPr lang="en-US" sz="4000" b="1" dirty="0">
              <a:solidFill>
                <a:srgbClr val="00B0F0"/>
              </a:solidFill>
            </a:endParaRPr>
          </a:p>
        </p:txBody>
      </p:sp>
      <p:sp>
        <p:nvSpPr>
          <p:cNvPr id="3" name="Content Placeholder 2"/>
          <p:cNvSpPr>
            <a:spLocks noGrp="1"/>
          </p:cNvSpPr>
          <p:nvPr>
            <p:ph idx="1"/>
          </p:nvPr>
        </p:nvSpPr>
        <p:spPr>
          <a:xfrm>
            <a:off x="609600" y="1752600"/>
            <a:ext cx="7467600" cy="4525963"/>
          </a:xfrm>
        </p:spPr>
        <p:txBody>
          <a:bodyPr/>
          <a:lstStyle/>
          <a:p>
            <a:pPr>
              <a:buFont typeface="Courier New" pitchFamily="49" charset="0"/>
              <a:buChar char="o"/>
            </a:pPr>
            <a:r>
              <a:rPr lang="en-US" dirty="0" smtClean="0"/>
              <a:t> </a:t>
            </a:r>
            <a:r>
              <a:rPr lang="en-US" sz="2800" dirty="0" smtClean="0"/>
              <a:t>Hris is a systematic way of storing data and information for each individual employee to aid planning, decision making and submitting of returns and reports to the external agencies.</a:t>
            </a:r>
          </a:p>
          <a:p>
            <a:pPr>
              <a:buFont typeface="Courier New" pitchFamily="49" charset="0"/>
              <a:buChar char="o"/>
            </a:pPr>
            <a:r>
              <a:rPr lang="en-US" sz="2800" dirty="0" smtClean="0"/>
              <a:t>A method by which an organization collects, analyses &amp; reports the information about people and job.  </a:t>
            </a:r>
            <a:endParaRPr lang="en-US"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B0F0"/>
                </a:solidFill>
              </a:rPr>
              <a:t>                  Conclusion </a:t>
            </a:r>
            <a:endParaRPr lang="en-US" sz="4000" b="1" dirty="0">
              <a:solidFill>
                <a:srgbClr val="00B0F0"/>
              </a:solidFill>
            </a:endParaRPr>
          </a:p>
        </p:txBody>
      </p:sp>
      <p:sp>
        <p:nvSpPr>
          <p:cNvPr id="3" name="Content Placeholder 2"/>
          <p:cNvSpPr>
            <a:spLocks noGrp="1"/>
          </p:cNvSpPr>
          <p:nvPr>
            <p:ph idx="1"/>
          </p:nvPr>
        </p:nvSpPr>
        <p:spPr>
          <a:xfrm>
            <a:off x="685800" y="1600200"/>
            <a:ext cx="7467600" cy="4525963"/>
          </a:xfrm>
        </p:spPr>
        <p:txBody>
          <a:bodyPr/>
          <a:lstStyle/>
          <a:p>
            <a:r>
              <a:rPr lang="en-US" dirty="0" smtClean="0"/>
              <a:t>HRIS is the systematic way of storing data and information for planning, decision making &amp; preparing reports.</a:t>
            </a:r>
          </a:p>
          <a:p>
            <a:endParaRPr lang="en-US" dirty="0" smtClean="0"/>
          </a:p>
          <a:p>
            <a:r>
              <a:rPr lang="en-US" dirty="0" smtClean="0"/>
              <a:t>Succession planning is the development of potential successor in an organization.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1828800"/>
            <a:ext cx="7470648" cy="2971800"/>
          </a:xfrm>
        </p:spPr>
        <p:txBody>
          <a:bodyPr>
            <a:normAutofit/>
          </a:bodyPr>
          <a:lstStyle/>
          <a:p>
            <a:r>
              <a:rPr lang="en-US" sz="6000" dirty="0" smtClean="0"/>
              <a:t>     </a:t>
            </a:r>
            <a:r>
              <a:rPr lang="en-US" sz="72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a:t>
            </a:r>
            <a:endParaRPr lang="en-US" sz="72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         Functions of HRIS</a:t>
            </a:r>
            <a:endParaRPr lang="en-US" b="1" dirty="0">
              <a:solidFill>
                <a:srgbClr val="00B0F0"/>
              </a:solidFill>
            </a:endParaRPr>
          </a:p>
        </p:txBody>
      </p:sp>
      <p:sp>
        <p:nvSpPr>
          <p:cNvPr id="3" name="Content Placeholder 2"/>
          <p:cNvSpPr>
            <a:spLocks noGrp="1"/>
          </p:cNvSpPr>
          <p:nvPr>
            <p:ph idx="1"/>
          </p:nvPr>
        </p:nvSpPr>
        <p:spPr>
          <a:xfrm>
            <a:off x="457200" y="1295400"/>
            <a:ext cx="8305800" cy="5334000"/>
          </a:xfrm>
        </p:spPr>
        <p:txBody>
          <a:bodyPr>
            <a:normAutofit/>
          </a:bodyPr>
          <a:lstStyle/>
          <a:p>
            <a:r>
              <a:rPr lang="en-US" sz="2800" dirty="0" smtClean="0"/>
              <a:t>Create and maintain employee records.</a:t>
            </a:r>
          </a:p>
          <a:p>
            <a:r>
              <a:rPr lang="en-US" sz="2800" dirty="0" smtClean="0"/>
              <a:t>Ensure legal compliance.</a:t>
            </a:r>
          </a:p>
          <a:p>
            <a:r>
              <a:rPr lang="en-US" sz="2800" dirty="0" smtClean="0"/>
              <a:t>Forecast and plan future HR requirements.</a:t>
            </a:r>
          </a:p>
          <a:p>
            <a:r>
              <a:rPr lang="en-US" sz="2800" dirty="0" smtClean="0"/>
              <a:t>Reduces the manual work.</a:t>
            </a:r>
          </a:p>
          <a:p>
            <a:r>
              <a:rPr lang="en-US" sz="2800" dirty="0" smtClean="0"/>
              <a:t>Assist managers by providing the relevant data.</a:t>
            </a:r>
            <a:endParaRPr lang="en-US" sz="2800" dirty="0"/>
          </a:p>
        </p:txBody>
      </p:sp>
      <p:pic>
        <p:nvPicPr>
          <p:cNvPr id="1027" name="Picture 3" descr="C:\Users\HOME\Desktop\IMG_20200916_155433.jpg"/>
          <p:cNvPicPr>
            <a:picLocks noChangeAspect="1" noChangeArrowheads="1"/>
          </p:cNvPicPr>
          <p:nvPr/>
        </p:nvPicPr>
        <p:blipFill>
          <a:blip r:embed="rId2"/>
          <a:srcRect/>
          <a:stretch>
            <a:fillRect/>
          </a:stretch>
        </p:blipFill>
        <p:spPr bwMode="auto">
          <a:xfrm>
            <a:off x="990600" y="4343400"/>
            <a:ext cx="6629400" cy="1981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OME\Desktop\IMG_20200916_160054.jpg"/>
          <p:cNvPicPr>
            <a:picLocks noChangeAspect="1" noChangeArrowheads="1"/>
          </p:cNvPicPr>
          <p:nvPr/>
        </p:nvPicPr>
        <p:blipFill>
          <a:blip r:embed="rId2"/>
          <a:srcRect/>
          <a:stretch>
            <a:fillRect/>
          </a:stretch>
        </p:blipFill>
        <p:spPr bwMode="auto">
          <a:xfrm>
            <a:off x="1143000" y="762000"/>
            <a:ext cx="6324600" cy="481012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OME\Desktop\IMG_20200916_154338.jpg"/>
          <p:cNvPicPr>
            <a:picLocks noChangeAspect="1" noChangeArrowheads="1"/>
          </p:cNvPicPr>
          <p:nvPr/>
        </p:nvPicPr>
        <p:blipFill>
          <a:blip r:embed="rId2"/>
          <a:srcRect/>
          <a:stretch>
            <a:fillRect/>
          </a:stretch>
        </p:blipFill>
        <p:spPr bwMode="auto">
          <a:xfrm>
            <a:off x="1295400" y="990600"/>
            <a:ext cx="6200775" cy="42386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         Operational HRIS</a:t>
            </a:r>
            <a:endParaRPr lang="en-US" b="1" dirty="0">
              <a:solidFill>
                <a:srgbClr val="00B0F0"/>
              </a:solidFill>
            </a:endParaRPr>
          </a:p>
        </p:txBody>
      </p:sp>
      <p:sp>
        <p:nvSpPr>
          <p:cNvPr id="3" name="Content Placeholder 2"/>
          <p:cNvSpPr>
            <a:spLocks noGrp="1"/>
          </p:cNvSpPr>
          <p:nvPr>
            <p:ph idx="1"/>
          </p:nvPr>
        </p:nvSpPr>
        <p:spPr>
          <a:xfrm>
            <a:off x="609600" y="1752600"/>
            <a:ext cx="7467600" cy="4525963"/>
          </a:xfrm>
        </p:spPr>
        <p:txBody>
          <a:bodyPr>
            <a:normAutofit/>
          </a:bodyPr>
          <a:lstStyle/>
          <a:p>
            <a:r>
              <a:rPr lang="en-US" sz="3200" dirty="0" smtClean="0"/>
              <a:t>Operational HRIS provides data to support routine and repetitive human resource decisions. </a:t>
            </a:r>
          </a:p>
          <a:p>
            <a:pPr>
              <a:buNone/>
            </a:pPr>
            <a:endParaRPr lang="en-US" sz="3200" dirty="0" smtClean="0"/>
          </a:p>
          <a:p>
            <a:r>
              <a:rPr lang="en-US" sz="3200" dirty="0" smtClean="0"/>
              <a:t>Information is detailed , structured , accurate and internal.</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         Strategic HRIS</a:t>
            </a:r>
            <a:endParaRPr lang="en-US" b="1" dirty="0">
              <a:solidFill>
                <a:srgbClr val="00B0F0"/>
              </a:solidFill>
            </a:endParaRPr>
          </a:p>
        </p:txBody>
      </p:sp>
      <p:sp>
        <p:nvSpPr>
          <p:cNvPr id="3" name="Content Placeholder 2"/>
          <p:cNvSpPr>
            <a:spLocks noGrp="1"/>
          </p:cNvSpPr>
          <p:nvPr>
            <p:ph idx="1"/>
          </p:nvPr>
        </p:nvSpPr>
        <p:spPr/>
        <p:txBody>
          <a:bodyPr/>
          <a:lstStyle/>
          <a:p>
            <a:r>
              <a:rPr lang="en-US" dirty="0" smtClean="0"/>
              <a:t>Strategic HRIS helps top level managers to set goals and directions for organization.</a:t>
            </a:r>
          </a:p>
          <a:p>
            <a:endParaRPr lang="en-US" dirty="0" smtClean="0"/>
          </a:p>
          <a:p>
            <a:r>
              <a:rPr lang="en-US" dirty="0" smtClean="0"/>
              <a:t>Gather and manage information from within and outside organization.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            Tactical HRIS</a:t>
            </a:r>
            <a:endParaRPr lang="en-US" b="1" dirty="0">
              <a:solidFill>
                <a:srgbClr val="00B0F0"/>
              </a:solidFill>
            </a:endParaRPr>
          </a:p>
        </p:txBody>
      </p:sp>
      <p:sp>
        <p:nvSpPr>
          <p:cNvPr id="3" name="Content Placeholder 2"/>
          <p:cNvSpPr>
            <a:spLocks noGrp="1"/>
          </p:cNvSpPr>
          <p:nvPr>
            <p:ph idx="1"/>
          </p:nvPr>
        </p:nvSpPr>
        <p:spPr>
          <a:xfrm>
            <a:off x="685800" y="1600200"/>
            <a:ext cx="7467600" cy="4525963"/>
          </a:xfrm>
        </p:spPr>
        <p:txBody>
          <a:bodyPr/>
          <a:lstStyle/>
          <a:p>
            <a:r>
              <a:rPr lang="en-US" dirty="0" smtClean="0"/>
              <a:t>Supports management decisions emphasizing allocation of human resources.</a:t>
            </a:r>
          </a:p>
          <a:p>
            <a:endParaRPr lang="en-US" dirty="0" smtClean="0"/>
          </a:p>
          <a:p>
            <a:r>
              <a:rPr lang="en-US" dirty="0" smtClean="0"/>
              <a:t>The decisions include recruitment decisions , job analysis and design decision , training and development , and employee compensation plan decisions.</a:t>
            </a:r>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TotalTime>
  <Words>1024</Words>
  <Application>Microsoft Office PowerPoint</Application>
  <PresentationFormat>On-screen Show (4:3)</PresentationFormat>
  <Paragraphs>113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Technic</vt:lpstr>
      <vt:lpstr>             MOHANLAL SUKHADIA UNIVERSITY UDAIPUR,(RAJ)                  FACULTY  OF MANAGEMENT STUDIES</vt:lpstr>
      <vt:lpstr>              Topic  Human resource information       system &amp; succession planning </vt:lpstr>
      <vt:lpstr> Human resource information system          (HRIS) </vt:lpstr>
      <vt:lpstr>         Functions of HRIS</vt:lpstr>
      <vt:lpstr>Slide 5</vt:lpstr>
      <vt:lpstr>Slide 6</vt:lpstr>
      <vt:lpstr>         Operational HRIS</vt:lpstr>
      <vt:lpstr>         Strategic HRIS</vt:lpstr>
      <vt:lpstr>            Tactical HRIS</vt:lpstr>
      <vt:lpstr>Slide 10</vt:lpstr>
      <vt:lpstr>                 Objectives</vt:lpstr>
      <vt:lpstr>                 Advantages </vt:lpstr>
      <vt:lpstr>Slide 13</vt:lpstr>
      <vt:lpstr>           Disadvantages</vt:lpstr>
      <vt:lpstr>Slide 15</vt:lpstr>
      <vt:lpstr>Slide 16</vt:lpstr>
      <vt:lpstr>Slide 17</vt:lpstr>
      <vt:lpstr>Slide 18</vt:lpstr>
      <vt:lpstr>Example :                 HRIS in hospitals</vt:lpstr>
      <vt:lpstr>Slide 20</vt:lpstr>
      <vt:lpstr>Slide 21</vt:lpstr>
      <vt:lpstr>     Succession planning </vt:lpstr>
      <vt:lpstr>     What is succession planning?</vt:lpstr>
      <vt:lpstr>   Reason for succession planning</vt:lpstr>
      <vt:lpstr>    Advantages of succession planning</vt:lpstr>
      <vt:lpstr>Disadvantages of succession planning</vt:lpstr>
      <vt:lpstr>Succession planning process</vt:lpstr>
      <vt:lpstr>Slide 28</vt:lpstr>
      <vt:lpstr>Slide 29</vt:lpstr>
      <vt:lpstr>                  Conclusion </vt:lpstr>
      <vt:lpstr>     THANK YOU</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asus</cp:lastModifiedBy>
  <cp:revision>35</cp:revision>
  <dcterms:created xsi:type="dcterms:W3CDTF">2004-01-01T05:01:16Z</dcterms:created>
  <dcterms:modified xsi:type="dcterms:W3CDTF">2021-04-29T16:22:56Z</dcterms:modified>
</cp:coreProperties>
</file>