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4/29/2021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0" i="0">
                <a:solidFill>
                  <a:schemeClr val="tx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2000"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4/29/2021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0" i="0">
                <a:solidFill>
                  <a:schemeClr val="tx1"/>
                </a:solidFill>
                <a:latin typeface="Trebuchet MS"/>
                <a:cs typeface="Trebuchet MS"/>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4/29/2021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0" i="0">
                <a:solidFill>
                  <a:schemeClr val="tx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4/29/2021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4/29/2021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150859" y="0"/>
            <a:ext cx="991870" cy="685800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808990" y="1565909"/>
            <a:ext cx="5234305" cy="970280"/>
          </a:xfrm>
          <a:prstGeom prst="rect">
            <a:avLst/>
          </a:prstGeom>
        </p:spPr>
        <p:txBody>
          <a:bodyPr wrap="square" lIns="0" tIns="0" rIns="0" bIns="0">
            <a:spAutoFit/>
          </a:bodyPr>
          <a:lstStyle>
            <a:lvl1pPr>
              <a:defRPr sz="2600" b="0" i="0">
                <a:solidFill>
                  <a:schemeClr val="tx1"/>
                </a:solidFill>
                <a:latin typeface="Trebuchet MS"/>
                <a:cs typeface="Trebuchet MS"/>
              </a:defRPr>
            </a:lvl1pPr>
          </a:lstStyle>
          <a:p>
            <a:endParaRPr/>
          </a:p>
        </p:txBody>
      </p:sp>
      <p:sp>
        <p:nvSpPr>
          <p:cNvPr id="3" name="Holder 3"/>
          <p:cNvSpPr>
            <a:spLocks noGrp="1"/>
          </p:cNvSpPr>
          <p:nvPr>
            <p:ph type="body" idx="1"/>
          </p:nvPr>
        </p:nvSpPr>
        <p:spPr>
          <a:xfrm>
            <a:off x="796290" y="1901190"/>
            <a:ext cx="6812915" cy="3646170"/>
          </a:xfrm>
          <a:prstGeom prst="rect">
            <a:avLst/>
          </a:prstGeom>
        </p:spPr>
        <p:txBody>
          <a:bodyPr wrap="square" lIns="0" tIns="0" rIns="0" bIns="0">
            <a:spAutoFit/>
          </a:bodyPr>
          <a:lstStyle>
            <a:lvl1pPr>
              <a:defRPr sz="2000"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4/29/2021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664460" y="0"/>
              <a:ext cx="6478270" cy="6858000"/>
            </a:xfrm>
            <a:prstGeom prst="rect">
              <a:avLst/>
            </a:prstGeom>
            <a:blipFill>
              <a:blip r:embed="rId3" cstate="print"/>
              <a:stretch>
                <a:fillRect/>
              </a:stretch>
            </a:blipFill>
          </p:spPr>
          <p:txBody>
            <a:bodyPr wrap="square" lIns="0" tIns="0" rIns="0" bIns="0" rtlCol="0"/>
            <a:lstStyle/>
            <a:p>
              <a:r>
                <a:rPr lang="en-US" dirty="0" smtClean="0"/>
                <a:t>          </a:t>
              </a:r>
            </a:p>
            <a:p>
              <a:endParaRPr lang="en-US" dirty="0"/>
            </a:p>
            <a:p>
              <a:endParaRPr lang="en-US" dirty="0" smtClean="0"/>
            </a:p>
            <a:p>
              <a:endParaRPr lang="en-US" dirty="0"/>
            </a:p>
            <a:p>
              <a:endParaRPr lang="en-US" dirty="0" smtClean="0"/>
            </a:p>
            <a:p>
              <a:r>
                <a:rPr lang="en-US" dirty="0"/>
                <a:t> </a:t>
              </a:r>
              <a:r>
                <a:rPr lang="en-US" dirty="0" smtClean="0"/>
                <a:t>                        PRERNA BHATI</a:t>
              </a:r>
              <a:endParaRPr/>
            </a:p>
          </p:txBody>
        </p:sp>
        <p:sp>
          <p:nvSpPr>
            <p:cNvPr id="5" name="object 5"/>
            <p:cNvSpPr/>
            <p:nvPr/>
          </p:nvSpPr>
          <p:spPr>
            <a:xfrm>
              <a:off x="2667000" y="0"/>
              <a:ext cx="0" cy="6858000"/>
            </a:xfrm>
            <a:custGeom>
              <a:avLst/>
              <a:gdLst/>
              <a:ahLst/>
              <a:cxnLst/>
              <a:rect l="l" t="t" r="r" b="b"/>
              <a:pathLst>
                <a:path h="6858000">
                  <a:moveTo>
                    <a:pt x="0" y="6858000"/>
                  </a:moveTo>
                  <a:lnTo>
                    <a:pt x="0" y="0"/>
                  </a:lnTo>
                </a:path>
              </a:pathLst>
            </a:custGeom>
            <a:ln w="11501">
              <a:solidFill>
                <a:srgbClr val="F8F8F8"/>
              </a:solidFill>
            </a:ln>
          </p:spPr>
          <p:txBody>
            <a:bodyPr wrap="square" lIns="0" tIns="0" rIns="0" bIns="0" rtlCol="0"/>
            <a:lstStyle/>
            <a:p>
              <a:endParaRPr/>
            </a:p>
          </p:txBody>
        </p:sp>
        <p:sp>
          <p:nvSpPr>
            <p:cNvPr id="6" name="object 6"/>
            <p:cNvSpPr/>
            <p:nvPr/>
          </p:nvSpPr>
          <p:spPr>
            <a:xfrm>
              <a:off x="3359150" y="530859"/>
              <a:ext cx="5535930" cy="2877820"/>
            </a:xfrm>
            <a:prstGeom prst="rect">
              <a:avLst/>
            </a:prstGeom>
            <a:blipFill>
              <a:blip r:embed="rId4" cstate="print"/>
              <a:stretch>
                <a:fillRect/>
              </a:stretch>
            </a:blipFill>
          </p:spPr>
          <p:txBody>
            <a:bodyPr wrap="square" lIns="0" tIns="0" rIns="0" bIns="0" rtlCol="0"/>
            <a:lstStyle/>
            <a:p>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37839" y="6261100"/>
            <a:ext cx="2075180" cy="330200"/>
          </a:xfrm>
          <a:prstGeom prst="rect">
            <a:avLst/>
          </a:prstGeom>
        </p:spPr>
        <p:txBody>
          <a:bodyPr vert="horz" wrap="square" lIns="0" tIns="12700" rIns="0" bIns="0" rtlCol="0">
            <a:spAutoFit/>
          </a:bodyPr>
          <a:lstStyle/>
          <a:p>
            <a:pPr marL="12700">
              <a:lnSpc>
                <a:spcPct val="100000"/>
              </a:lnSpc>
              <a:spcBef>
                <a:spcPts val="100"/>
              </a:spcBef>
            </a:pPr>
            <a:r>
              <a:rPr sz="2000" dirty="0">
                <a:latin typeface="Trebuchet MS"/>
                <a:cs typeface="Trebuchet MS"/>
              </a:rPr>
              <a:t>THE </a:t>
            </a:r>
            <a:r>
              <a:rPr sz="2000" spc="-5" dirty="0">
                <a:latin typeface="Trebuchet MS"/>
                <a:cs typeface="Trebuchet MS"/>
              </a:rPr>
              <a:t>HRP</a:t>
            </a:r>
            <a:r>
              <a:rPr sz="2000" spc="-90" dirty="0">
                <a:latin typeface="Trebuchet MS"/>
                <a:cs typeface="Trebuchet MS"/>
              </a:rPr>
              <a:t> </a:t>
            </a:r>
            <a:r>
              <a:rPr sz="2000" spc="-5" dirty="0">
                <a:latin typeface="Trebuchet MS"/>
                <a:cs typeface="Trebuchet MS"/>
              </a:rPr>
              <a:t>PROCESS</a:t>
            </a:r>
            <a:endParaRPr sz="2000">
              <a:latin typeface="Trebuchet MS"/>
              <a:cs typeface="Trebuchet MS"/>
            </a:endParaRPr>
          </a:p>
        </p:txBody>
      </p:sp>
      <p:sp>
        <p:nvSpPr>
          <p:cNvPr id="3" name="object 3"/>
          <p:cNvSpPr/>
          <p:nvPr/>
        </p:nvSpPr>
        <p:spPr>
          <a:xfrm>
            <a:off x="5363209" y="990600"/>
            <a:ext cx="1115060" cy="505459"/>
          </a:xfrm>
          <a:custGeom>
            <a:avLst/>
            <a:gdLst/>
            <a:ahLst/>
            <a:cxnLst/>
            <a:rect l="l" t="t" r="r" b="b"/>
            <a:pathLst>
              <a:path w="1115060" h="505459">
                <a:moveTo>
                  <a:pt x="1115060" y="1270"/>
                </a:moveTo>
                <a:lnTo>
                  <a:pt x="1112519" y="505460"/>
                </a:lnTo>
              </a:path>
              <a:path w="1115060" h="505459">
                <a:moveTo>
                  <a:pt x="1113789" y="1270"/>
                </a:moveTo>
                <a:lnTo>
                  <a:pt x="0" y="0"/>
                </a:lnTo>
              </a:path>
            </a:pathLst>
          </a:custGeom>
          <a:ln w="11430">
            <a:solidFill>
              <a:srgbClr val="B73C67"/>
            </a:solidFill>
          </a:ln>
        </p:spPr>
        <p:txBody>
          <a:bodyPr wrap="square" lIns="0" tIns="0" rIns="0" bIns="0" rtlCol="0"/>
          <a:lstStyle/>
          <a:p>
            <a:endParaRPr/>
          </a:p>
        </p:txBody>
      </p:sp>
      <p:sp>
        <p:nvSpPr>
          <p:cNvPr id="4" name="object 4"/>
          <p:cNvSpPr/>
          <p:nvPr/>
        </p:nvSpPr>
        <p:spPr>
          <a:xfrm>
            <a:off x="6418579" y="1488439"/>
            <a:ext cx="113029" cy="11303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256529" y="933450"/>
            <a:ext cx="114300" cy="1143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446530" y="990600"/>
            <a:ext cx="1191260" cy="581660"/>
          </a:xfrm>
          <a:custGeom>
            <a:avLst/>
            <a:gdLst/>
            <a:ahLst/>
            <a:cxnLst/>
            <a:rect l="l" t="t" r="r" b="b"/>
            <a:pathLst>
              <a:path w="1191260" h="581660">
                <a:moveTo>
                  <a:pt x="1269" y="0"/>
                </a:moveTo>
                <a:lnTo>
                  <a:pt x="1191259" y="2539"/>
                </a:lnTo>
              </a:path>
              <a:path w="1191260" h="581660">
                <a:moveTo>
                  <a:pt x="2539" y="1270"/>
                </a:moveTo>
                <a:lnTo>
                  <a:pt x="0" y="581660"/>
                </a:lnTo>
              </a:path>
            </a:pathLst>
          </a:custGeom>
          <a:ln w="11430">
            <a:solidFill>
              <a:srgbClr val="B73C67"/>
            </a:solidFill>
          </a:ln>
        </p:spPr>
        <p:txBody>
          <a:bodyPr wrap="square" lIns="0" tIns="0" rIns="0" bIns="0" rtlCol="0"/>
          <a:lstStyle/>
          <a:p>
            <a:endParaRPr/>
          </a:p>
        </p:txBody>
      </p:sp>
      <p:sp>
        <p:nvSpPr>
          <p:cNvPr id="7" name="object 7"/>
          <p:cNvSpPr/>
          <p:nvPr/>
        </p:nvSpPr>
        <p:spPr>
          <a:xfrm>
            <a:off x="2630170" y="935989"/>
            <a:ext cx="113030" cy="11303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389380" y="1564639"/>
            <a:ext cx="113029" cy="113030"/>
          </a:xfrm>
          <a:prstGeom prst="rect">
            <a:avLst/>
          </a:prstGeom>
          <a:blipFill>
            <a:blip r:embed="rId5" cstate="print"/>
            <a:stretch>
              <a:fillRect/>
            </a:stretch>
          </a:blipFill>
        </p:spPr>
        <p:txBody>
          <a:bodyPr wrap="square" lIns="0" tIns="0" rIns="0" bIns="0" rtlCol="0"/>
          <a:lstStyle/>
          <a:p>
            <a:endParaRPr/>
          </a:p>
        </p:txBody>
      </p:sp>
      <p:grpSp>
        <p:nvGrpSpPr>
          <p:cNvPr id="9" name="object 9"/>
          <p:cNvGrpSpPr/>
          <p:nvPr/>
        </p:nvGrpSpPr>
        <p:grpSpPr>
          <a:xfrm>
            <a:off x="4411345" y="1746849"/>
            <a:ext cx="2072005" cy="2070735"/>
            <a:chOff x="4411345" y="1746849"/>
            <a:chExt cx="2072005" cy="2070735"/>
          </a:xfrm>
        </p:grpSpPr>
        <p:sp>
          <p:nvSpPr>
            <p:cNvPr id="10" name="object 10"/>
            <p:cNvSpPr/>
            <p:nvPr/>
          </p:nvSpPr>
          <p:spPr>
            <a:xfrm>
              <a:off x="4417060" y="1752599"/>
              <a:ext cx="2540" cy="429259"/>
            </a:xfrm>
            <a:custGeom>
              <a:avLst/>
              <a:gdLst/>
              <a:ahLst/>
              <a:cxnLst/>
              <a:rect l="l" t="t" r="r" b="b"/>
              <a:pathLst>
                <a:path w="2539" h="429260">
                  <a:moveTo>
                    <a:pt x="2539" y="0"/>
                  </a:moveTo>
                  <a:lnTo>
                    <a:pt x="0" y="429260"/>
                  </a:lnTo>
                </a:path>
              </a:pathLst>
            </a:custGeom>
            <a:ln w="11430">
              <a:solidFill>
                <a:srgbClr val="B73C67"/>
              </a:solidFill>
            </a:ln>
          </p:spPr>
          <p:txBody>
            <a:bodyPr wrap="square" lIns="0" tIns="0" rIns="0" bIns="0" rtlCol="0"/>
            <a:lstStyle/>
            <a:p>
              <a:endParaRPr/>
            </a:p>
          </p:txBody>
        </p:sp>
        <p:sp>
          <p:nvSpPr>
            <p:cNvPr id="11" name="object 11"/>
            <p:cNvSpPr/>
            <p:nvPr/>
          </p:nvSpPr>
          <p:spPr>
            <a:xfrm>
              <a:off x="4419600" y="1752599"/>
              <a:ext cx="990600" cy="1270"/>
            </a:xfrm>
            <a:custGeom>
              <a:avLst/>
              <a:gdLst/>
              <a:ahLst/>
              <a:cxnLst/>
              <a:rect l="l" t="t" r="r" b="b"/>
              <a:pathLst>
                <a:path w="990600" h="1269">
                  <a:moveTo>
                    <a:pt x="0" y="0"/>
                  </a:moveTo>
                  <a:lnTo>
                    <a:pt x="990600" y="1270"/>
                  </a:lnTo>
                </a:path>
              </a:pathLst>
            </a:custGeom>
            <a:ln w="11501">
              <a:solidFill>
                <a:srgbClr val="B73C67"/>
              </a:solidFill>
            </a:ln>
          </p:spPr>
          <p:txBody>
            <a:bodyPr wrap="square" lIns="0" tIns="0" rIns="0" bIns="0" rtlCol="0"/>
            <a:lstStyle/>
            <a:p>
              <a:endParaRPr/>
            </a:p>
          </p:txBody>
        </p:sp>
        <p:sp>
          <p:nvSpPr>
            <p:cNvPr id="12" name="object 12"/>
            <p:cNvSpPr/>
            <p:nvPr/>
          </p:nvSpPr>
          <p:spPr>
            <a:xfrm>
              <a:off x="6474460" y="2010409"/>
              <a:ext cx="2540" cy="1799589"/>
            </a:xfrm>
            <a:custGeom>
              <a:avLst/>
              <a:gdLst/>
              <a:ahLst/>
              <a:cxnLst/>
              <a:rect l="l" t="t" r="r" b="b"/>
              <a:pathLst>
                <a:path w="2539" h="1799589">
                  <a:moveTo>
                    <a:pt x="0" y="1799589"/>
                  </a:moveTo>
                  <a:lnTo>
                    <a:pt x="2539" y="0"/>
                  </a:lnTo>
                </a:path>
              </a:pathLst>
            </a:custGeom>
            <a:ln w="11430">
              <a:solidFill>
                <a:srgbClr val="B73C67"/>
              </a:solidFill>
            </a:ln>
          </p:spPr>
          <p:txBody>
            <a:bodyPr wrap="square" lIns="0" tIns="0" rIns="0" bIns="0" rtlCol="0"/>
            <a:lstStyle/>
            <a:p>
              <a:endParaRPr/>
            </a:p>
          </p:txBody>
        </p:sp>
        <p:sp>
          <p:nvSpPr>
            <p:cNvPr id="13" name="object 13"/>
            <p:cNvSpPr/>
            <p:nvPr/>
          </p:nvSpPr>
          <p:spPr>
            <a:xfrm>
              <a:off x="5181600" y="3810000"/>
              <a:ext cx="1295400" cy="1270"/>
            </a:xfrm>
            <a:custGeom>
              <a:avLst/>
              <a:gdLst/>
              <a:ahLst/>
              <a:cxnLst/>
              <a:rect l="l" t="t" r="r" b="b"/>
              <a:pathLst>
                <a:path w="1295400" h="1270">
                  <a:moveTo>
                    <a:pt x="0" y="0"/>
                  </a:moveTo>
                  <a:lnTo>
                    <a:pt x="1295400" y="1269"/>
                  </a:lnTo>
                </a:path>
              </a:pathLst>
            </a:custGeom>
            <a:ln w="11501">
              <a:solidFill>
                <a:srgbClr val="B73C67"/>
              </a:solidFill>
            </a:ln>
          </p:spPr>
          <p:txBody>
            <a:bodyPr wrap="square" lIns="0" tIns="0" rIns="0" bIns="0" rtlCol="0"/>
            <a:lstStyle/>
            <a:p>
              <a:endParaRPr/>
            </a:p>
          </p:txBody>
        </p:sp>
      </p:grpSp>
      <p:sp>
        <p:nvSpPr>
          <p:cNvPr id="14" name="object 14"/>
          <p:cNvSpPr/>
          <p:nvPr/>
        </p:nvSpPr>
        <p:spPr>
          <a:xfrm>
            <a:off x="6421120" y="1905000"/>
            <a:ext cx="113029" cy="113029"/>
          </a:xfrm>
          <a:prstGeom prst="rect">
            <a:avLst/>
          </a:prstGeom>
          <a:blipFill>
            <a:blip r:embed="rId6" cstate="print"/>
            <a:stretch>
              <a:fillRect/>
            </a:stretch>
          </a:blipFill>
        </p:spPr>
        <p:txBody>
          <a:bodyPr wrap="square" lIns="0" tIns="0" rIns="0" bIns="0" rtlCol="0"/>
          <a:lstStyle/>
          <a:p>
            <a:endParaRPr/>
          </a:p>
        </p:txBody>
      </p:sp>
      <p:grpSp>
        <p:nvGrpSpPr>
          <p:cNvPr id="15" name="object 15"/>
          <p:cNvGrpSpPr/>
          <p:nvPr/>
        </p:nvGrpSpPr>
        <p:grpSpPr>
          <a:xfrm>
            <a:off x="1442049" y="1746849"/>
            <a:ext cx="2146935" cy="2069464"/>
            <a:chOff x="1442049" y="1746849"/>
            <a:chExt cx="2146935" cy="2069464"/>
          </a:xfrm>
        </p:grpSpPr>
        <p:sp>
          <p:nvSpPr>
            <p:cNvPr id="16" name="object 16"/>
            <p:cNvSpPr/>
            <p:nvPr/>
          </p:nvSpPr>
          <p:spPr>
            <a:xfrm>
              <a:off x="3580130" y="1753869"/>
              <a:ext cx="2540" cy="427990"/>
            </a:xfrm>
            <a:custGeom>
              <a:avLst/>
              <a:gdLst/>
              <a:ahLst/>
              <a:cxnLst/>
              <a:rect l="l" t="t" r="r" b="b"/>
              <a:pathLst>
                <a:path w="2539" h="427989">
                  <a:moveTo>
                    <a:pt x="2540" y="0"/>
                  </a:moveTo>
                  <a:lnTo>
                    <a:pt x="0" y="427989"/>
                  </a:lnTo>
                </a:path>
              </a:pathLst>
            </a:custGeom>
            <a:ln w="11430">
              <a:solidFill>
                <a:srgbClr val="B73C67"/>
              </a:solidFill>
            </a:ln>
          </p:spPr>
          <p:txBody>
            <a:bodyPr wrap="square" lIns="0" tIns="0" rIns="0" bIns="0" rtlCol="0"/>
            <a:lstStyle/>
            <a:p>
              <a:endParaRPr/>
            </a:p>
          </p:txBody>
        </p:sp>
        <p:sp>
          <p:nvSpPr>
            <p:cNvPr id="17" name="object 17"/>
            <p:cNvSpPr/>
            <p:nvPr/>
          </p:nvSpPr>
          <p:spPr>
            <a:xfrm>
              <a:off x="2743200" y="1752599"/>
              <a:ext cx="838200" cy="1270"/>
            </a:xfrm>
            <a:custGeom>
              <a:avLst/>
              <a:gdLst/>
              <a:ahLst/>
              <a:cxnLst/>
              <a:rect l="l" t="t" r="r" b="b"/>
              <a:pathLst>
                <a:path w="838200" h="1269">
                  <a:moveTo>
                    <a:pt x="0" y="0"/>
                  </a:moveTo>
                  <a:lnTo>
                    <a:pt x="838200" y="1270"/>
                  </a:lnTo>
                </a:path>
              </a:pathLst>
            </a:custGeom>
            <a:ln w="11501">
              <a:solidFill>
                <a:srgbClr val="B73C67"/>
              </a:solidFill>
            </a:ln>
          </p:spPr>
          <p:txBody>
            <a:bodyPr wrap="square" lIns="0" tIns="0" rIns="0" bIns="0" rtlCol="0"/>
            <a:lstStyle/>
            <a:p>
              <a:endParaRPr/>
            </a:p>
          </p:txBody>
        </p:sp>
        <p:sp>
          <p:nvSpPr>
            <p:cNvPr id="18" name="object 18"/>
            <p:cNvSpPr/>
            <p:nvPr/>
          </p:nvSpPr>
          <p:spPr>
            <a:xfrm>
              <a:off x="1447800" y="2010409"/>
              <a:ext cx="2540" cy="1799589"/>
            </a:xfrm>
            <a:custGeom>
              <a:avLst/>
              <a:gdLst/>
              <a:ahLst/>
              <a:cxnLst/>
              <a:rect l="l" t="t" r="r" b="b"/>
              <a:pathLst>
                <a:path w="2540" h="1799589">
                  <a:moveTo>
                    <a:pt x="0" y="1799589"/>
                  </a:moveTo>
                  <a:lnTo>
                    <a:pt x="2540" y="0"/>
                  </a:lnTo>
                </a:path>
              </a:pathLst>
            </a:custGeom>
            <a:ln w="11430">
              <a:solidFill>
                <a:srgbClr val="B73C67"/>
              </a:solidFill>
            </a:ln>
          </p:spPr>
          <p:txBody>
            <a:bodyPr wrap="square" lIns="0" tIns="0" rIns="0" bIns="0" rtlCol="0"/>
            <a:lstStyle/>
            <a:p>
              <a:endParaRPr/>
            </a:p>
          </p:txBody>
        </p:sp>
        <p:sp>
          <p:nvSpPr>
            <p:cNvPr id="19" name="object 19"/>
            <p:cNvSpPr/>
            <p:nvPr/>
          </p:nvSpPr>
          <p:spPr>
            <a:xfrm>
              <a:off x="1447800" y="3808729"/>
              <a:ext cx="1295400" cy="1270"/>
            </a:xfrm>
            <a:custGeom>
              <a:avLst/>
              <a:gdLst/>
              <a:ahLst/>
              <a:cxnLst/>
              <a:rect l="l" t="t" r="r" b="b"/>
              <a:pathLst>
                <a:path w="1295400" h="1270">
                  <a:moveTo>
                    <a:pt x="0" y="0"/>
                  </a:moveTo>
                  <a:lnTo>
                    <a:pt x="1295400" y="1270"/>
                  </a:lnTo>
                </a:path>
              </a:pathLst>
            </a:custGeom>
            <a:ln w="11501">
              <a:solidFill>
                <a:srgbClr val="B73C67"/>
              </a:solidFill>
            </a:ln>
          </p:spPr>
          <p:txBody>
            <a:bodyPr wrap="square" lIns="0" tIns="0" rIns="0" bIns="0" rtlCol="0"/>
            <a:lstStyle/>
            <a:p>
              <a:endParaRPr/>
            </a:p>
          </p:txBody>
        </p:sp>
      </p:grpSp>
      <p:sp>
        <p:nvSpPr>
          <p:cNvPr id="20" name="object 20"/>
          <p:cNvSpPr/>
          <p:nvPr/>
        </p:nvSpPr>
        <p:spPr>
          <a:xfrm>
            <a:off x="1393189" y="1905000"/>
            <a:ext cx="113029" cy="113029"/>
          </a:xfrm>
          <a:prstGeom prst="rect">
            <a:avLst/>
          </a:prstGeom>
          <a:blipFill>
            <a:blip r:embed="rId7" cstate="print"/>
            <a:stretch>
              <a:fillRect/>
            </a:stretch>
          </a:blipFill>
        </p:spPr>
        <p:txBody>
          <a:bodyPr wrap="square" lIns="0" tIns="0" rIns="0" bIns="0" rtlCol="0"/>
          <a:lstStyle/>
          <a:p>
            <a:endParaRPr/>
          </a:p>
        </p:txBody>
      </p:sp>
      <p:sp>
        <p:nvSpPr>
          <p:cNvPr id="21" name="object 21"/>
          <p:cNvSpPr/>
          <p:nvPr/>
        </p:nvSpPr>
        <p:spPr>
          <a:xfrm>
            <a:off x="4361179" y="2174239"/>
            <a:ext cx="113030" cy="113030"/>
          </a:xfrm>
          <a:prstGeom prst="rect">
            <a:avLst/>
          </a:prstGeom>
          <a:blipFill>
            <a:blip r:embed="rId5" cstate="print"/>
            <a:stretch>
              <a:fillRect/>
            </a:stretch>
          </a:blipFill>
        </p:spPr>
        <p:txBody>
          <a:bodyPr wrap="square" lIns="0" tIns="0" rIns="0" bIns="0" rtlCol="0"/>
          <a:lstStyle/>
          <a:p>
            <a:endParaRPr/>
          </a:p>
        </p:txBody>
      </p:sp>
      <p:sp>
        <p:nvSpPr>
          <p:cNvPr id="22" name="object 22"/>
          <p:cNvSpPr/>
          <p:nvPr/>
        </p:nvSpPr>
        <p:spPr>
          <a:xfrm>
            <a:off x="3522979" y="2174239"/>
            <a:ext cx="113030" cy="113030"/>
          </a:xfrm>
          <a:prstGeom prst="rect">
            <a:avLst/>
          </a:prstGeom>
          <a:blipFill>
            <a:blip r:embed="rId8" cstate="print"/>
            <a:stretch>
              <a:fillRect/>
            </a:stretch>
          </a:blipFill>
        </p:spPr>
        <p:txBody>
          <a:bodyPr wrap="square" lIns="0" tIns="0" rIns="0" bIns="0" rtlCol="0"/>
          <a:lstStyle/>
          <a:p>
            <a:endParaRPr/>
          </a:p>
        </p:txBody>
      </p:sp>
      <p:sp>
        <p:nvSpPr>
          <p:cNvPr id="23" name="object 23"/>
          <p:cNvSpPr/>
          <p:nvPr/>
        </p:nvSpPr>
        <p:spPr>
          <a:xfrm>
            <a:off x="4038600" y="2515870"/>
            <a:ext cx="1270" cy="274320"/>
          </a:xfrm>
          <a:custGeom>
            <a:avLst/>
            <a:gdLst/>
            <a:ahLst/>
            <a:cxnLst/>
            <a:rect l="l" t="t" r="r" b="b"/>
            <a:pathLst>
              <a:path w="1270" h="274319">
                <a:moveTo>
                  <a:pt x="1270" y="0"/>
                </a:moveTo>
                <a:lnTo>
                  <a:pt x="0" y="274319"/>
                </a:lnTo>
              </a:path>
            </a:pathLst>
          </a:custGeom>
          <a:ln w="11430">
            <a:solidFill>
              <a:srgbClr val="B73C67"/>
            </a:solidFill>
          </a:ln>
        </p:spPr>
        <p:txBody>
          <a:bodyPr wrap="square" lIns="0" tIns="0" rIns="0" bIns="0" rtlCol="0"/>
          <a:lstStyle/>
          <a:p>
            <a:endParaRPr/>
          </a:p>
        </p:txBody>
      </p:sp>
      <p:sp>
        <p:nvSpPr>
          <p:cNvPr id="24" name="object 24"/>
          <p:cNvSpPr/>
          <p:nvPr/>
        </p:nvSpPr>
        <p:spPr>
          <a:xfrm>
            <a:off x="3981450" y="2782570"/>
            <a:ext cx="113029" cy="113029"/>
          </a:xfrm>
          <a:prstGeom prst="rect">
            <a:avLst/>
          </a:prstGeom>
          <a:blipFill>
            <a:blip r:embed="rId9" cstate="print"/>
            <a:stretch>
              <a:fillRect/>
            </a:stretch>
          </a:blipFill>
        </p:spPr>
        <p:txBody>
          <a:bodyPr wrap="square" lIns="0" tIns="0" rIns="0" bIns="0" rtlCol="0"/>
          <a:lstStyle/>
          <a:p>
            <a:endParaRPr/>
          </a:p>
        </p:txBody>
      </p:sp>
      <p:sp>
        <p:nvSpPr>
          <p:cNvPr id="25" name="object 25"/>
          <p:cNvSpPr/>
          <p:nvPr/>
        </p:nvSpPr>
        <p:spPr>
          <a:xfrm>
            <a:off x="4038600" y="3200400"/>
            <a:ext cx="1270" cy="275590"/>
          </a:xfrm>
          <a:custGeom>
            <a:avLst/>
            <a:gdLst/>
            <a:ahLst/>
            <a:cxnLst/>
            <a:rect l="l" t="t" r="r" b="b"/>
            <a:pathLst>
              <a:path w="1270" h="275589">
                <a:moveTo>
                  <a:pt x="1270" y="0"/>
                </a:moveTo>
                <a:lnTo>
                  <a:pt x="0" y="275589"/>
                </a:lnTo>
              </a:path>
            </a:pathLst>
          </a:custGeom>
          <a:ln w="11430">
            <a:solidFill>
              <a:srgbClr val="B73C67"/>
            </a:solidFill>
          </a:ln>
        </p:spPr>
        <p:txBody>
          <a:bodyPr wrap="square" lIns="0" tIns="0" rIns="0" bIns="0" rtlCol="0"/>
          <a:lstStyle/>
          <a:p>
            <a:endParaRPr/>
          </a:p>
        </p:txBody>
      </p:sp>
      <p:sp>
        <p:nvSpPr>
          <p:cNvPr id="26" name="object 26"/>
          <p:cNvSpPr/>
          <p:nvPr/>
        </p:nvSpPr>
        <p:spPr>
          <a:xfrm>
            <a:off x="3981450" y="3468370"/>
            <a:ext cx="113029" cy="113029"/>
          </a:xfrm>
          <a:prstGeom prst="rect">
            <a:avLst/>
          </a:prstGeom>
          <a:blipFill>
            <a:blip r:embed="rId9" cstate="print"/>
            <a:stretch>
              <a:fillRect/>
            </a:stretch>
          </a:blipFill>
        </p:spPr>
        <p:txBody>
          <a:bodyPr wrap="square" lIns="0" tIns="0" rIns="0" bIns="0" rtlCol="0"/>
          <a:lstStyle/>
          <a:p>
            <a:endParaRPr/>
          </a:p>
        </p:txBody>
      </p:sp>
      <p:grpSp>
        <p:nvGrpSpPr>
          <p:cNvPr id="27" name="object 27"/>
          <p:cNvGrpSpPr/>
          <p:nvPr/>
        </p:nvGrpSpPr>
        <p:grpSpPr>
          <a:xfrm>
            <a:off x="1442049" y="4490049"/>
            <a:ext cx="5118735" cy="287655"/>
            <a:chOff x="1442049" y="4490049"/>
            <a:chExt cx="5118735" cy="287655"/>
          </a:xfrm>
        </p:grpSpPr>
        <p:sp>
          <p:nvSpPr>
            <p:cNvPr id="28" name="object 28"/>
            <p:cNvSpPr/>
            <p:nvPr/>
          </p:nvSpPr>
          <p:spPr>
            <a:xfrm>
              <a:off x="1447800" y="4495800"/>
              <a:ext cx="5105400" cy="1270"/>
            </a:xfrm>
            <a:custGeom>
              <a:avLst/>
              <a:gdLst/>
              <a:ahLst/>
              <a:cxnLst/>
              <a:rect l="l" t="t" r="r" b="b"/>
              <a:pathLst>
                <a:path w="5105400" h="1270">
                  <a:moveTo>
                    <a:pt x="0" y="0"/>
                  </a:moveTo>
                  <a:lnTo>
                    <a:pt x="5105400" y="1269"/>
                  </a:lnTo>
                </a:path>
              </a:pathLst>
            </a:custGeom>
            <a:ln w="11501">
              <a:solidFill>
                <a:srgbClr val="B73C67"/>
              </a:solidFill>
            </a:ln>
          </p:spPr>
          <p:txBody>
            <a:bodyPr wrap="square" lIns="0" tIns="0" rIns="0" bIns="0" rtlCol="0"/>
            <a:lstStyle/>
            <a:p>
              <a:endParaRPr/>
            </a:p>
          </p:txBody>
        </p:sp>
        <p:sp>
          <p:nvSpPr>
            <p:cNvPr id="29" name="object 29"/>
            <p:cNvSpPr/>
            <p:nvPr/>
          </p:nvSpPr>
          <p:spPr>
            <a:xfrm>
              <a:off x="1447800" y="4495800"/>
              <a:ext cx="5106670" cy="275590"/>
            </a:xfrm>
            <a:custGeom>
              <a:avLst/>
              <a:gdLst/>
              <a:ahLst/>
              <a:cxnLst/>
              <a:rect l="l" t="t" r="r" b="b"/>
              <a:pathLst>
                <a:path w="5106670" h="275589">
                  <a:moveTo>
                    <a:pt x="1269" y="0"/>
                  </a:moveTo>
                  <a:lnTo>
                    <a:pt x="0" y="275589"/>
                  </a:lnTo>
                </a:path>
                <a:path w="5106670" h="275589">
                  <a:moveTo>
                    <a:pt x="5106670" y="0"/>
                  </a:moveTo>
                  <a:lnTo>
                    <a:pt x="5105400" y="275589"/>
                  </a:lnTo>
                </a:path>
              </a:pathLst>
            </a:custGeom>
            <a:ln w="11430">
              <a:solidFill>
                <a:srgbClr val="B73C67"/>
              </a:solidFill>
            </a:ln>
          </p:spPr>
          <p:txBody>
            <a:bodyPr wrap="square" lIns="0" tIns="0" rIns="0" bIns="0" rtlCol="0"/>
            <a:lstStyle/>
            <a:p>
              <a:endParaRPr/>
            </a:p>
          </p:txBody>
        </p:sp>
      </p:grpSp>
      <p:sp>
        <p:nvSpPr>
          <p:cNvPr id="30" name="object 30"/>
          <p:cNvSpPr/>
          <p:nvPr/>
        </p:nvSpPr>
        <p:spPr>
          <a:xfrm>
            <a:off x="4037329" y="4116070"/>
            <a:ext cx="2540" cy="275590"/>
          </a:xfrm>
          <a:custGeom>
            <a:avLst/>
            <a:gdLst/>
            <a:ahLst/>
            <a:cxnLst/>
            <a:rect l="l" t="t" r="r" b="b"/>
            <a:pathLst>
              <a:path w="2539" h="275589">
                <a:moveTo>
                  <a:pt x="2540" y="0"/>
                </a:moveTo>
                <a:lnTo>
                  <a:pt x="0" y="275589"/>
                </a:lnTo>
              </a:path>
            </a:pathLst>
          </a:custGeom>
          <a:ln w="11430">
            <a:solidFill>
              <a:srgbClr val="B73C67"/>
            </a:solidFill>
          </a:ln>
        </p:spPr>
        <p:txBody>
          <a:bodyPr wrap="square" lIns="0" tIns="0" rIns="0" bIns="0" rtlCol="0"/>
          <a:lstStyle/>
          <a:p>
            <a:endParaRPr/>
          </a:p>
        </p:txBody>
      </p:sp>
      <p:sp>
        <p:nvSpPr>
          <p:cNvPr id="31" name="object 31"/>
          <p:cNvSpPr/>
          <p:nvPr/>
        </p:nvSpPr>
        <p:spPr>
          <a:xfrm>
            <a:off x="3980179" y="4384040"/>
            <a:ext cx="114300" cy="113030"/>
          </a:xfrm>
          <a:prstGeom prst="rect">
            <a:avLst/>
          </a:prstGeom>
          <a:blipFill>
            <a:blip r:embed="rId10" cstate="print"/>
            <a:stretch>
              <a:fillRect/>
            </a:stretch>
          </a:blipFill>
        </p:spPr>
        <p:txBody>
          <a:bodyPr wrap="square" lIns="0" tIns="0" rIns="0" bIns="0" rtlCol="0"/>
          <a:lstStyle/>
          <a:p>
            <a:endParaRPr/>
          </a:p>
        </p:txBody>
      </p:sp>
      <p:sp>
        <p:nvSpPr>
          <p:cNvPr id="32" name="object 32"/>
          <p:cNvSpPr/>
          <p:nvPr/>
        </p:nvSpPr>
        <p:spPr>
          <a:xfrm>
            <a:off x="1391919" y="4763770"/>
            <a:ext cx="113030" cy="113030"/>
          </a:xfrm>
          <a:prstGeom prst="rect">
            <a:avLst/>
          </a:prstGeom>
          <a:blipFill>
            <a:blip r:embed="rId11" cstate="print"/>
            <a:stretch>
              <a:fillRect/>
            </a:stretch>
          </a:blipFill>
        </p:spPr>
        <p:txBody>
          <a:bodyPr wrap="square" lIns="0" tIns="0" rIns="0" bIns="0" rtlCol="0"/>
          <a:lstStyle/>
          <a:p>
            <a:endParaRPr/>
          </a:p>
        </p:txBody>
      </p:sp>
      <p:sp>
        <p:nvSpPr>
          <p:cNvPr id="33" name="object 33"/>
          <p:cNvSpPr/>
          <p:nvPr/>
        </p:nvSpPr>
        <p:spPr>
          <a:xfrm>
            <a:off x="6496050" y="4763770"/>
            <a:ext cx="113029" cy="113030"/>
          </a:xfrm>
          <a:prstGeom prst="rect">
            <a:avLst/>
          </a:prstGeom>
          <a:blipFill>
            <a:blip r:embed="rId12" cstate="print"/>
            <a:stretch>
              <a:fillRect/>
            </a:stretch>
          </a:blipFill>
        </p:spPr>
        <p:txBody>
          <a:bodyPr wrap="square" lIns="0" tIns="0" rIns="0" bIns="0" rtlCol="0"/>
          <a:lstStyle/>
          <a:p>
            <a:endParaRPr/>
          </a:p>
        </p:txBody>
      </p:sp>
      <p:graphicFrame>
        <p:nvGraphicFramePr>
          <p:cNvPr id="34" name="object 34"/>
          <p:cNvGraphicFramePr>
            <a:graphicFrameLocks noGrp="1"/>
          </p:cNvGraphicFramePr>
          <p:nvPr/>
        </p:nvGraphicFramePr>
        <p:xfrm>
          <a:off x="372709" y="-5750"/>
          <a:ext cx="7238365" cy="6254784"/>
        </p:xfrm>
        <a:graphic>
          <a:graphicData uri="http://schemas.openxmlformats.org/drawingml/2006/table">
            <a:tbl>
              <a:tblPr firstRow="1" bandRow="1">
                <a:tableStyleId>{2D5ABB26-0587-4C30-8999-92F81FD0307C}</a:tableStyleId>
              </a:tblPr>
              <a:tblGrid>
                <a:gridCol w="2820670"/>
                <a:gridCol w="1676400"/>
                <a:gridCol w="2741295"/>
              </a:tblGrid>
              <a:tr h="158785">
                <a:tc>
                  <a:txBody>
                    <a:bodyPr/>
                    <a:lstStyle/>
                    <a:p>
                      <a:pPr>
                        <a:lnSpc>
                          <a:spcPct val="100000"/>
                        </a:lnSpc>
                      </a:pPr>
                      <a:endParaRPr sz="900">
                        <a:latin typeface="Times New Roman"/>
                        <a:cs typeface="Times New Roman"/>
                      </a:endParaRPr>
                    </a:p>
                  </a:txBody>
                  <a:tcPr marL="0" marR="0" marT="0" marB="0">
                    <a:lnR w="19050">
                      <a:solidFill>
                        <a:srgbClr val="B73C67"/>
                      </a:solidFill>
                      <a:prstDash val="solid"/>
                    </a:lnR>
                    <a:lnB w="19050">
                      <a:solidFill>
                        <a:srgbClr val="B73C67"/>
                      </a:solidFill>
                      <a:prstDash val="solid"/>
                    </a:lnB>
                  </a:tcPr>
                </a:tc>
                <a:tc rowSpan="2">
                  <a:txBody>
                    <a:bodyPr/>
                    <a:lstStyle/>
                    <a:p>
                      <a:pPr marL="227329">
                        <a:lnSpc>
                          <a:spcPct val="100000"/>
                        </a:lnSpc>
                        <a:spcBef>
                          <a:spcPts val="305"/>
                        </a:spcBef>
                      </a:pPr>
                      <a:r>
                        <a:rPr sz="1600" spc="-10" dirty="0">
                          <a:latin typeface="Trebuchet MS"/>
                          <a:cs typeface="Trebuchet MS"/>
                        </a:rPr>
                        <a:t>ENVIRONMENT</a:t>
                      </a:r>
                      <a:endParaRPr sz="1600">
                        <a:latin typeface="Trebuchet MS"/>
                        <a:cs typeface="Trebuchet MS"/>
                      </a:endParaRPr>
                    </a:p>
                  </a:txBody>
                  <a:tcPr marL="0" marR="0" marT="38735" marB="0">
                    <a:lnL w="19050">
                      <a:solidFill>
                        <a:srgbClr val="B73C67"/>
                      </a:solidFill>
                      <a:prstDash val="solid"/>
                    </a:lnL>
                    <a:lnR w="19050">
                      <a:solidFill>
                        <a:srgbClr val="B73C67"/>
                      </a:solidFill>
                      <a:prstDash val="solid"/>
                    </a:lnR>
                  </a:tcPr>
                </a:tc>
                <a:tc>
                  <a:txBody>
                    <a:bodyPr/>
                    <a:lstStyle/>
                    <a:p>
                      <a:pPr>
                        <a:lnSpc>
                          <a:spcPct val="100000"/>
                        </a:lnSpc>
                      </a:pPr>
                      <a:endParaRPr sz="900">
                        <a:latin typeface="Times New Roman"/>
                        <a:cs typeface="Times New Roman"/>
                      </a:endParaRPr>
                    </a:p>
                  </a:txBody>
                  <a:tcPr marL="0" marR="0" marT="0" marB="0">
                    <a:lnL w="19050">
                      <a:solidFill>
                        <a:srgbClr val="B73C67"/>
                      </a:solidFill>
                      <a:prstDash val="solid"/>
                    </a:lnL>
                    <a:lnB w="19050">
                      <a:solidFill>
                        <a:srgbClr val="B73C67"/>
                      </a:solidFill>
                      <a:prstDash val="solid"/>
                    </a:lnB>
                  </a:tcPr>
                </a:tc>
              </a:tr>
              <a:tr h="233715">
                <a:tc>
                  <a:txBody>
                    <a:bodyPr/>
                    <a:lstStyle/>
                    <a:p>
                      <a:pPr>
                        <a:lnSpc>
                          <a:spcPct val="100000"/>
                        </a:lnSpc>
                      </a:pPr>
                      <a:endParaRPr sz="1400">
                        <a:latin typeface="Times New Roman"/>
                        <a:cs typeface="Times New Roman"/>
                      </a:endParaRPr>
                    </a:p>
                  </a:txBody>
                  <a:tcPr marL="0" marR="0" marT="0" marB="0">
                    <a:lnL w="19050">
                      <a:solidFill>
                        <a:srgbClr val="B73C67"/>
                      </a:solidFill>
                      <a:prstDash val="solid"/>
                    </a:lnL>
                    <a:lnR w="19050">
                      <a:solidFill>
                        <a:srgbClr val="B73C67"/>
                      </a:solidFill>
                      <a:prstDash val="solid"/>
                    </a:lnR>
                    <a:lnT w="19050">
                      <a:solidFill>
                        <a:srgbClr val="B73C67"/>
                      </a:solidFill>
                      <a:prstDash val="solid"/>
                    </a:lnT>
                  </a:tcPr>
                </a:tc>
                <a:tc vMerge="1">
                  <a:txBody>
                    <a:bodyPr/>
                    <a:lstStyle/>
                    <a:p>
                      <a:endParaRPr/>
                    </a:p>
                  </a:txBody>
                  <a:tcPr marL="0" marR="0" marT="38735" marB="0">
                    <a:lnL w="19050">
                      <a:solidFill>
                        <a:srgbClr val="B73C67"/>
                      </a:solidFill>
                      <a:prstDash val="solid"/>
                    </a:lnL>
                    <a:lnR w="19050">
                      <a:solidFill>
                        <a:srgbClr val="B73C67"/>
                      </a:solidFill>
                      <a:prstDash val="solid"/>
                    </a:lnR>
                  </a:tcPr>
                </a:tc>
                <a:tc>
                  <a:txBody>
                    <a:bodyPr/>
                    <a:lstStyle/>
                    <a:p>
                      <a:pPr>
                        <a:lnSpc>
                          <a:spcPct val="100000"/>
                        </a:lnSpc>
                      </a:pPr>
                      <a:endParaRPr sz="1400">
                        <a:latin typeface="Times New Roman"/>
                        <a:cs typeface="Times New Roman"/>
                      </a:endParaRPr>
                    </a:p>
                  </a:txBody>
                  <a:tcPr marL="0" marR="0" marT="0" marB="0">
                    <a:lnL w="19050">
                      <a:solidFill>
                        <a:srgbClr val="B73C67"/>
                      </a:solidFill>
                      <a:prstDash val="solid"/>
                    </a:lnL>
                    <a:lnR w="19050">
                      <a:solidFill>
                        <a:srgbClr val="B73C67"/>
                      </a:solidFill>
                      <a:prstDash val="solid"/>
                    </a:lnR>
                    <a:lnT w="19050">
                      <a:solidFill>
                        <a:srgbClr val="B73C67"/>
                      </a:solidFill>
                      <a:prstDash val="solid"/>
                    </a:lnT>
                  </a:tcPr>
                </a:tc>
              </a:tr>
              <a:tr h="5862284">
                <a:tc gridSpan="3">
                  <a:txBody>
                    <a:bodyPr/>
                    <a:lstStyle/>
                    <a:p>
                      <a:pPr marL="2513965" marR="2354580" indent="635" algn="ctr">
                        <a:lnSpc>
                          <a:spcPct val="128099"/>
                        </a:lnSpc>
                        <a:spcBef>
                          <a:spcPts val="1585"/>
                        </a:spcBef>
                      </a:pPr>
                      <a:r>
                        <a:rPr sz="1600" spc="-10" dirty="0">
                          <a:latin typeface="Trebuchet MS"/>
                          <a:cs typeface="Trebuchet MS"/>
                        </a:rPr>
                        <a:t>ORGANISATIONAL  </a:t>
                      </a:r>
                      <a:r>
                        <a:rPr sz="1600" spc="-5" dirty="0">
                          <a:latin typeface="Trebuchet MS"/>
                          <a:cs typeface="Trebuchet MS"/>
                        </a:rPr>
                        <a:t>OBJECTIVES </a:t>
                      </a:r>
                      <a:r>
                        <a:rPr sz="1600" spc="-10" dirty="0">
                          <a:latin typeface="Trebuchet MS"/>
                          <a:cs typeface="Trebuchet MS"/>
                        </a:rPr>
                        <a:t>AND</a:t>
                      </a:r>
                      <a:r>
                        <a:rPr sz="1600" spc="-95" dirty="0">
                          <a:latin typeface="Trebuchet MS"/>
                          <a:cs typeface="Trebuchet MS"/>
                        </a:rPr>
                        <a:t> </a:t>
                      </a:r>
                      <a:r>
                        <a:rPr sz="1600" spc="-5" dirty="0">
                          <a:latin typeface="Trebuchet MS"/>
                          <a:cs typeface="Trebuchet MS"/>
                        </a:rPr>
                        <a:t>POLICIES</a:t>
                      </a:r>
                      <a:endParaRPr sz="1600">
                        <a:latin typeface="Trebuchet MS"/>
                        <a:cs typeface="Trebuchet MS"/>
                      </a:endParaRPr>
                    </a:p>
                    <a:p>
                      <a:pPr marL="365760" marR="227965" algn="ctr">
                        <a:lnSpc>
                          <a:spcPct val="255700"/>
                        </a:lnSpc>
                        <a:spcBef>
                          <a:spcPts val="10"/>
                        </a:spcBef>
                        <a:tabLst>
                          <a:tab pos="5034280" algn="l"/>
                        </a:tabLst>
                      </a:pPr>
                      <a:r>
                        <a:rPr sz="1600" spc="-5" dirty="0">
                          <a:latin typeface="Trebuchet MS"/>
                          <a:cs typeface="Trebuchet MS"/>
                        </a:rPr>
                        <a:t>HR NEEDS</a:t>
                      </a:r>
                      <a:r>
                        <a:rPr sz="1600" spc="-10" dirty="0">
                          <a:latin typeface="Trebuchet MS"/>
                          <a:cs typeface="Trebuchet MS"/>
                        </a:rPr>
                        <a:t> </a:t>
                      </a:r>
                      <a:r>
                        <a:rPr sz="1600" spc="-5" dirty="0">
                          <a:latin typeface="Trebuchet MS"/>
                          <a:cs typeface="Trebuchet MS"/>
                        </a:rPr>
                        <a:t>FORECAST	HR </a:t>
                      </a:r>
                      <a:r>
                        <a:rPr sz="1600" spc="-10" dirty="0">
                          <a:latin typeface="Trebuchet MS"/>
                          <a:cs typeface="Trebuchet MS"/>
                        </a:rPr>
                        <a:t>SUPPLY</a:t>
                      </a:r>
                      <a:r>
                        <a:rPr sz="1600" spc="-50" dirty="0">
                          <a:latin typeface="Trebuchet MS"/>
                          <a:cs typeface="Trebuchet MS"/>
                        </a:rPr>
                        <a:t> </a:t>
                      </a:r>
                      <a:r>
                        <a:rPr sz="1600" spc="-10" dirty="0">
                          <a:latin typeface="Trebuchet MS"/>
                          <a:cs typeface="Trebuchet MS"/>
                        </a:rPr>
                        <a:t>FORECAST  </a:t>
                      </a:r>
                      <a:r>
                        <a:rPr sz="1600" spc="-5" dirty="0">
                          <a:latin typeface="Trebuchet MS"/>
                          <a:cs typeface="Trebuchet MS"/>
                        </a:rPr>
                        <a:t>HR</a:t>
                      </a:r>
                      <a:r>
                        <a:rPr sz="1600" spc="-10" dirty="0">
                          <a:latin typeface="Trebuchet MS"/>
                          <a:cs typeface="Trebuchet MS"/>
                        </a:rPr>
                        <a:t> PROGRAMMING</a:t>
                      </a:r>
                      <a:endParaRPr sz="1600">
                        <a:latin typeface="Trebuchet MS"/>
                        <a:cs typeface="Trebuchet MS"/>
                      </a:endParaRPr>
                    </a:p>
                    <a:p>
                      <a:pPr marL="2576195" marR="2415540" algn="ctr">
                        <a:lnSpc>
                          <a:spcPct val="255700"/>
                        </a:lnSpc>
                        <a:spcBef>
                          <a:spcPts val="10"/>
                        </a:spcBef>
                      </a:pPr>
                      <a:r>
                        <a:rPr sz="1600" spc="-5" dirty="0">
                          <a:latin typeface="Trebuchet MS"/>
                          <a:cs typeface="Trebuchet MS"/>
                        </a:rPr>
                        <a:t>HRP</a:t>
                      </a:r>
                      <a:r>
                        <a:rPr sz="1600" spc="-75" dirty="0">
                          <a:latin typeface="Trebuchet MS"/>
                          <a:cs typeface="Trebuchet MS"/>
                        </a:rPr>
                        <a:t> </a:t>
                      </a:r>
                      <a:r>
                        <a:rPr sz="1600" spc="-10" dirty="0">
                          <a:latin typeface="Trebuchet MS"/>
                          <a:cs typeface="Trebuchet MS"/>
                        </a:rPr>
                        <a:t>IMPLEMENTATATION  </a:t>
                      </a:r>
                      <a:r>
                        <a:rPr sz="1600" spc="-5" dirty="0">
                          <a:latin typeface="Trebuchet MS"/>
                          <a:cs typeface="Trebuchet MS"/>
                        </a:rPr>
                        <a:t>CONTROL</a:t>
                      </a:r>
                      <a:r>
                        <a:rPr sz="1600" spc="-25" dirty="0">
                          <a:latin typeface="Trebuchet MS"/>
                          <a:cs typeface="Trebuchet MS"/>
                        </a:rPr>
                        <a:t> </a:t>
                      </a:r>
                      <a:r>
                        <a:rPr sz="1600" spc="-5" dirty="0">
                          <a:latin typeface="Trebuchet MS"/>
                          <a:cs typeface="Trebuchet MS"/>
                        </a:rPr>
                        <a:t>AND</a:t>
                      </a:r>
                      <a:endParaRPr sz="1600">
                        <a:latin typeface="Trebuchet MS"/>
                        <a:cs typeface="Trebuchet MS"/>
                      </a:endParaRPr>
                    </a:p>
                    <a:p>
                      <a:pPr marL="153035" algn="ctr">
                        <a:lnSpc>
                          <a:spcPct val="100000"/>
                        </a:lnSpc>
                        <a:spcBef>
                          <a:spcPts val="540"/>
                        </a:spcBef>
                      </a:pPr>
                      <a:r>
                        <a:rPr sz="1600" spc="-10" dirty="0">
                          <a:latin typeface="Trebuchet MS"/>
                          <a:cs typeface="Trebuchet MS"/>
                        </a:rPr>
                        <a:t>EVALUATION </a:t>
                      </a:r>
                      <a:r>
                        <a:rPr sz="1600" dirty="0">
                          <a:latin typeface="Trebuchet MS"/>
                          <a:cs typeface="Trebuchet MS"/>
                        </a:rPr>
                        <a:t>OF</a:t>
                      </a:r>
                      <a:r>
                        <a:rPr sz="1600" spc="-5" dirty="0">
                          <a:latin typeface="Trebuchet MS"/>
                          <a:cs typeface="Trebuchet MS"/>
                        </a:rPr>
                        <a:t> </a:t>
                      </a:r>
                      <a:r>
                        <a:rPr sz="1600" spc="-10" dirty="0">
                          <a:latin typeface="Trebuchet MS"/>
                          <a:cs typeface="Trebuchet MS"/>
                        </a:rPr>
                        <a:t>PROGRAMME</a:t>
                      </a:r>
                      <a:endParaRPr sz="1600">
                        <a:latin typeface="Trebuchet MS"/>
                        <a:cs typeface="Trebuchet MS"/>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marL="188595" algn="ctr">
                        <a:lnSpc>
                          <a:spcPct val="100000"/>
                        </a:lnSpc>
                        <a:spcBef>
                          <a:spcPts val="1310"/>
                        </a:spcBef>
                        <a:tabLst>
                          <a:tab pos="5302885" algn="l"/>
                        </a:tabLst>
                      </a:pPr>
                      <a:r>
                        <a:rPr sz="1600" i="1" spc="-10" dirty="0">
                          <a:latin typeface="Trebuchet MS"/>
                          <a:cs typeface="Trebuchet MS"/>
                        </a:rPr>
                        <a:t>SURPLUS	SHORTAGE</a:t>
                      </a:r>
                      <a:endParaRPr sz="1600">
                        <a:latin typeface="Trebuchet MS"/>
                        <a:cs typeface="Trebuchet MS"/>
                      </a:endParaRPr>
                    </a:p>
                    <a:p>
                      <a:pPr marR="285115" algn="r">
                        <a:lnSpc>
                          <a:spcPct val="100000"/>
                        </a:lnSpc>
                        <a:spcBef>
                          <a:spcPts val="540"/>
                        </a:spcBef>
                        <a:tabLst>
                          <a:tab pos="5432425" algn="l"/>
                        </a:tabLst>
                      </a:pPr>
                      <a:r>
                        <a:rPr sz="1600" spc="-5" dirty="0">
                          <a:latin typeface="Trebuchet MS"/>
                          <a:cs typeface="Trebuchet MS"/>
                        </a:rPr>
                        <a:t>R</a:t>
                      </a:r>
                      <a:r>
                        <a:rPr sz="1600" spc="-10" dirty="0">
                          <a:latin typeface="Trebuchet MS"/>
                          <a:cs typeface="Trebuchet MS"/>
                        </a:rPr>
                        <a:t>ES</a:t>
                      </a:r>
                      <a:r>
                        <a:rPr sz="1600" spc="-5" dirty="0">
                          <a:latin typeface="Trebuchet MS"/>
                          <a:cs typeface="Trebuchet MS"/>
                        </a:rPr>
                        <a:t>T</a:t>
                      </a:r>
                      <a:r>
                        <a:rPr sz="1600" spc="-15" dirty="0">
                          <a:latin typeface="Trebuchet MS"/>
                          <a:cs typeface="Trebuchet MS"/>
                        </a:rPr>
                        <a:t>R</a:t>
                      </a:r>
                      <a:r>
                        <a:rPr sz="1600" dirty="0">
                          <a:latin typeface="Trebuchet MS"/>
                          <a:cs typeface="Trebuchet MS"/>
                        </a:rPr>
                        <a:t>IC</a:t>
                      </a:r>
                      <a:r>
                        <a:rPr sz="1600" spc="-10" dirty="0">
                          <a:latin typeface="Trebuchet MS"/>
                          <a:cs typeface="Trebuchet MS"/>
                        </a:rPr>
                        <a:t>TE</a:t>
                      </a:r>
                      <a:r>
                        <a:rPr sz="1600" dirty="0">
                          <a:latin typeface="Trebuchet MS"/>
                          <a:cs typeface="Trebuchet MS"/>
                        </a:rPr>
                        <a:t>D</a:t>
                      </a:r>
                      <a:r>
                        <a:rPr sz="1600" spc="5" dirty="0">
                          <a:latin typeface="Trebuchet MS"/>
                          <a:cs typeface="Trebuchet MS"/>
                        </a:rPr>
                        <a:t> </a:t>
                      </a:r>
                      <a:r>
                        <a:rPr sz="1600" spc="-10" dirty="0">
                          <a:latin typeface="Trebuchet MS"/>
                          <a:cs typeface="Trebuchet MS"/>
                        </a:rPr>
                        <a:t>H</a:t>
                      </a:r>
                      <a:r>
                        <a:rPr sz="1600" dirty="0">
                          <a:latin typeface="Trebuchet MS"/>
                          <a:cs typeface="Trebuchet MS"/>
                        </a:rPr>
                        <a:t>I</a:t>
                      </a:r>
                      <a:r>
                        <a:rPr sz="1600" spc="-15" dirty="0">
                          <a:latin typeface="Trebuchet MS"/>
                          <a:cs typeface="Trebuchet MS"/>
                        </a:rPr>
                        <a:t>R</a:t>
                      </a:r>
                      <a:r>
                        <a:rPr sz="1600" spc="-10" dirty="0">
                          <a:latin typeface="Trebuchet MS"/>
                          <a:cs typeface="Trebuchet MS"/>
                        </a:rPr>
                        <a:t>I</a:t>
                      </a:r>
                      <a:r>
                        <a:rPr sz="1600" spc="-5" dirty="0">
                          <a:latin typeface="Trebuchet MS"/>
                          <a:cs typeface="Trebuchet MS"/>
                        </a:rPr>
                        <a:t>N</a:t>
                      </a:r>
                      <a:r>
                        <a:rPr sz="1600" dirty="0">
                          <a:latin typeface="Trebuchet MS"/>
                          <a:cs typeface="Trebuchet MS"/>
                        </a:rPr>
                        <a:t>G	</a:t>
                      </a:r>
                      <a:r>
                        <a:rPr sz="1600" spc="-5" dirty="0">
                          <a:latin typeface="Trebuchet MS"/>
                          <a:cs typeface="Trebuchet MS"/>
                        </a:rPr>
                        <a:t>R</a:t>
                      </a:r>
                      <a:r>
                        <a:rPr sz="1600" spc="-10" dirty="0">
                          <a:latin typeface="Trebuchet MS"/>
                          <a:cs typeface="Trebuchet MS"/>
                        </a:rPr>
                        <a:t>E</a:t>
                      </a:r>
                      <a:r>
                        <a:rPr sz="1600" dirty="0">
                          <a:latin typeface="Trebuchet MS"/>
                          <a:cs typeface="Trebuchet MS"/>
                        </a:rPr>
                        <a:t>C</a:t>
                      </a:r>
                      <a:r>
                        <a:rPr sz="1600" spc="-15" dirty="0">
                          <a:latin typeface="Trebuchet MS"/>
                          <a:cs typeface="Trebuchet MS"/>
                        </a:rPr>
                        <a:t>R</a:t>
                      </a:r>
                      <a:r>
                        <a:rPr sz="1600" spc="-10" dirty="0">
                          <a:latin typeface="Trebuchet MS"/>
                          <a:cs typeface="Trebuchet MS"/>
                        </a:rPr>
                        <a:t>U</a:t>
                      </a:r>
                      <a:r>
                        <a:rPr sz="1600" dirty="0">
                          <a:latin typeface="Trebuchet MS"/>
                          <a:cs typeface="Trebuchet MS"/>
                        </a:rPr>
                        <a:t>I</a:t>
                      </a:r>
                      <a:r>
                        <a:rPr sz="1600" spc="-10" dirty="0">
                          <a:latin typeface="Trebuchet MS"/>
                          <a:cs typeface="Trebuchet MS"/>
                        </a:rPr>
                        <a:t>TME</a:t>
                      </a:r>
                      <a:r>
                        <a:rPr sz="1600" spc="-5" dirty="0">
                          <a:latin typeface="Trebuchet MS"/>
                          <a:cs typeface="Trebuchet MS"/>
                        </a:rPr>
                        <a:t>N</a:t>
                      </a:r>
                      <a:r>
                        <a:rPr sz="1600" dirty="0">
                          <a:latin typeface="Trebuchet MS"/>
                          <a:cs typeface="Trebuchet MS"/>
                        </a:rPr>
                        <a:t>T</a:t>
                      </a:r>
                      <a:endParaRPr sz="1600">
                        <a:latin typeface="Trebuchet MS"/>
                        <a:cs typeface="Trebuchet MS"/>
                      </a:endParaRPr>
                    </a:p>
                    <a:p>
                      <a:pPr marR="226060" algn="r">
                        <a:lnSpc>
                          <a:spcPct val="100000"/>
                        </a:lnSpc>
                        <a:spcBef>
                          <a:spcPts val="540"/>
                        </a:spcBef>
                        <a:tabLst>
                          <a:tab pos="5225415" algn="l"/>
                        </a:tabLst>
                      </a:pPr>
                      <a:r>
                        <a:rPr sz="1600" spc="-10" dirty="0">
                          <a:latin typeface="Trebuchet MS"/>
                          <a:cs typeface="Trebuchet MS"/>
                        </a:rPr>
                        <a:t>REDUCED</a:t>
                      </a:r>
                      <a:r>
                        <a:rPr sz="1600" spc="15" dirty="0">
                          <a:latin typeface="Trebuchet MS"/>
                          <a:cs typeface="Trebuchet MS"/>
                        </a:rPr>
                        <a:t> </a:t>
                      </a:r>
                      <a:r>
                        <a:rPr sz="1600" spc="-5" dirty="0">
                          <a:latin typeface="Trebuchet MS"/>
                          <a:cs typeface="Trebuchet MS"/>
                        </a:rPr>
                        <a:t>HOURS	AND</a:t>
                      </a:r>
                      <a:r>
                        <a:rPr sz="1600" spc="-55" dirty="0">
                          <a:latin typeface="Trebuchet MS"/>
                          <a:cs typeface="Trebuchet MS"/>
                        </a:rPr>
                        <a:t> </a:t>
                      </a:r>
                      <a:r>
                        <a:rPr sz="1600" spc="-10" dirty="0">
                          <a:latin typeface="Trebuchet MS"/>
                          <a:cs typeface="Trebuchet MS"/>
                        </a:rPr>
                        <a:t>SELECTION</a:t>
                      </a:r>
                      <a:endParaRPr sz="1600">
                        <a:latin typeface="Trebuchet MS"/>
                        <a:cs typeface="Trebuchet MS"/>
                      </a:endParaRPr>
                    </a:p>
                    <a:p>
                      <a:pPr marL="304800">
                        <a:lnSpc>
                          <a:spcPct val="100000"/>
                        </a:lnSpc>
                        <a:spcBef>
                          <a:spcPts val="540"/>
                        </a:spcBef>
                      </a:pPr>
                      <a:r>
                        <a:rPr sz="1600" spc="-10" dirty="0">
                          <a:latin typeface="Trebuchet MS"/>
                          <a:cs typeface="Trebuchet MS"/>
                        </a:rPr>
                        <a:t>VRS, LAY </a:t>
                      </a:r>
                      <a:r>
                        <a:rPr sz="1600" spc="-5" dirty="0">
                          <a:latin typeface="Trebuchet MS"/>
                          <a:cs typeface="Trebuchet MS"/>
                        </a:rPr>
                        <a:t>OFF,</a:t>
                      </a:r>
                      <a:r>
                        <a:rPr sz="1600" dirty="0">
                          <a:latin typeface="Trebuchet MS"/>
                          <a:cs typeface="Trebuchet MS"/>
                        </a:rPr>
                        <a:t> </a:t>
                      </a:r>
                      <a:r>
                        <a:rPr sz="1600" spc="-5" dirty="0">
                          <a:latin typeface="Trebuchet MS"/>
                          <a:cs typeface="Trebuchet MS"/>
                        </a:rPr>
                        <a:t>etc</a:t>
                      </a:r>
                      <a:endParaRPr sz="1600">
                        <a:latin typeface="Trebuchet MS"/>
                        <a:cs typeface="Trebuchet MS"/>
                      </a:endParaRPr>
                    </a:p>
                  </a:txBody>
                  <a:tcPr marL="0" marR="0" marT="201295" marB="0">
                    <a:lnL w="19050">
                      <a:solidFill>
                        <a:srgbClr val="B73C67"/>
                      </a:solidFill>
                      <a:prstDash val="solid"/>
                    </a:lnL>
                    <a:lnR w="19050">
                      <a:solidFill>
                        <a:srgbClr val="B73C67"/>
                      </a:solidFill>
                      <a:prstDash val="solid"/>
                    </a:lnR>
                    <a:lnB w="19050">
                      <a:solidFill>
                        <a:srgbClr val="B73C67"/>
                      </a:solidFill>
                      <a:prstDash val="solid"/>
                    </a:lnB>
                  </a:tcPr>
                </a:tc>
                <a:tc hMerge="1">
                  <a:txBody>
                    <a:bodyPr/>
                    <a:lstStyle/>
                    <a:p>
                      <a:endParaRPr/>
                    </a:p>
                  </a:txBody>
                  <a:tcPr marL="0" marR="0" marT="0" marB="0"/>
                </a:tc>
                <a:tc hMerge="1">
                  <a:txBody>
                    <a:bodyPr/>
                    <a:lstStyle/>
                    <a:p>
                      <a:endParaRPr/>
                    </a:p>
                  </a:txBody>
                  <a:tcPr marL="0" marR="0" marT="0" marB="0"/>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3840" y="292100"/>
            <a:ext cx="7625080" cy="117602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35940" y="1505203"/>
            <a:ext cx="93345" cy="665480"/>
          </a:xfrm>
          <a:prstGeom prst="rect">
            <a:avLst/>
          </a:prstGeom>
        </p:spPr>
        <p:txBody>
          <a:bodyPr vert="horz" wrap="square" lIns="0" tIns="111125" rIns="0" bIns="0" rtlCol="0">
            <a:spAutoFit/>
          </a:bodyPr>
          <a:lstStyle/>
          <a:p>
            <a:pPr marL="12700">
              <a:lnSpc>
                <a:spcPct val="100000"/>
              </a:lnSpc>
              <a:spcBef>
                <a:spcPts val="875"/>
              </a:spcBef>
            </a:pPr>
            <a:r>
              <a:rPr sz="1450" spc="-919" dirty="0">
                <a:solidFill>
                  <a:srgbClr val="B03E99"/>
                </a:solidFill>
                <a:latin typeface="UnDotum"/>
                <a:cs typeface="UnDotum"/>
              </a:rPr>
              <a:t></a:t>
            </a:r>
            <a:endParaRPr sz="1450">
              <a:latin typeface="UnDotum"/>
              <a:cs typeface="UnDotum"/>
            </a:endParaRPr>
          </a:p>
          <a:p>
            <a:pPr marL="12700">
              <a:lnSpc>
                <a:spcPct val="100000"/>
              </a:lnSpc>
              <a:spcBef>
                <a:spcPts val="780"/>
              </a:spcBef>
            </a:pPr>
            <a:r>
              <a:rPr sz="1450" spc="-919" dirty="0">
                <a:solidFill>
                  <a:srgbClr val="B03E99"/>
                </a:solidFill>
                <a:latin typeface="UnDotum"/>
                <a:cs typeface="UnDotum"/>
              </a:rPr>
              <a:t></a:t>
            </a:r>
            <a:endParaRPr sz="1450">
              <a:latin typeface="UnDotum"/>
              <a:cs typeface="UnDotum"/>
            </a:endParaRPr>
          </a:p>
        </p:txBody>
      </p:sp>
      <p:sp>
        <p:nvSpPr>
          <p:cNvPr id="4" name="object 4"/>
          <p:cNvSpPr txBox="1">
            <a:spLocks noGrp="1"/>
          </p:cNvSpPr>
          <p:nvPr>
            <p:ph type="title"/>
          </p:nvPr>
        </p:nvSpPr>
        <p:spPr>
          <a:xfrm>
            <a:off x="808990" y="1581150"/>
            <a:ext cx="6511290" cy="330200"/>
          </a:xfrm>
          <a:prstGeom prst="rect">
            <a:avLst/>
          </a:prstGeom>
        </p:spPr>
        <p:txBody>
          <a:bodyPr vert="horz" wrap="square" lIns="0" tIns="12700" rIns="0" bIns="0" rtlCol="0">
            <a:spAutoFit/>
          </a:bodyPr>
          <a:lstStyle/>
          <a:p>
            <a:pPr marL="12700">
              <a:lnSpc>
                <a:spcPct val="100000"/>
              </a:lnSpc>
              <a:spcBef>
                <a:spcPts val="100"/>
              </a:spcBef>
            </a:pPr>
            <a:r>
              <a:rPr sz="2000" spc="-5" dirty="0"/>
              <a:t>HR plans need to </a:t>
            </a:r>
            <a:r>
              <a:rPr sz="2000" dirty="0"/>
              <a:t>be </a:t>
            </a:r>
            <a:r>
              <a:rPr sz="2000" spc="-5" dirty="0"/>
              <a:t>based </a:t>
            </a:r>
            <a:r>
              <a:rPr sz="2000" dirty="0"/>
              <a:t>on Organizational</a:t>
            </a:r>
            <a:r>
              <a:rPr sz="2000" spc="-65" dirty="0"/>
              <a:t> </a:t>
            </a:r>
            <a:r>
              <a:rPr sz="2000" dirty="0"/>
              <a:t>Objectives.</a:t>
            </a:r>
            <a:endParaRPr sz="2000"/>
          </a:p>
        </p:txBody>
      </p:sp>
      <p:sp>
        <p:nvSpPr>
          <p:cNvPr id="5" name="object 5"/>
          <p:cNvSpPr txBox="1">
            <a:spLocks noGrp="1"/>
          </p:cNvSpPr>
          <p:nvPr>
            <p:ph type="body" idx="1"/>
          </p:nvPr>
        </p:nvSpPr>
        <p:spPr>
          <a:prstGeom prst="rect">
            <a:avLst/>
          </a:prstGeom>
        </p:spPr>
        <p:txBody>
          <a:bodyPr vert="horz" wrap="square" lIns="0" tIns="73660" rIns="0" bIns="0" rtlCol="0">
            <a:spAutoFit/>
          </a:bodyPr>
          <a:lstStyle/>
          <a:p>
            <a:pPr marL="25400" marR="280670">
              <a:lnSpc>
                <a:spcPct val="80000"/>
              </a:lnSpc>
              <a:spcBef>
                <a:spcPts val="580"/>
              </a:spcBef>
            </a:pPr>
            <a:r>
              <a:rPr spc="-5" dirty="0"/>
              <a:t>The role </a:t>
            </a:r>
            <a:r>
              <a:rPr dirty="0"/>
              <a:t>of </a:t>
            </a:r>
            <a:r>
              <a:rPr spc="-5" dirty="0"/>
              <a:t>HRP is to subserve the overall objectives </a:t>
            </a:r>
            <a:r>
              <a:rPr dirty="0"/>
              <a:t>by  </a:t>
            </a:r>
            <a:r>
              <a:rPr spc="-5" dirty="0"/>
              <a:t>ensuring availability and utilization </a:t>
            </a:r>
            <a:r>
              <a:rPr dirty="0"/>
              <a:t>of </a:t>
            </a:r>
            <a:r>
              <a:rPr spc="-5" dirty="0"/>
              <a:t>Human</a:t>
            </a:r>
            <a:r>
              <a:rPr spc="70" dirty="0"/>
              <a:t> </a:t>
            </a:r>
            <a:r>
              <a:rPr spc="-5" dirty="0"/>
              <a:t>Resources.</a:t>
            </a:r>
          </a:p>
          <a:p>
            <a:pPr marL="25400" marR="17780">
              <a:lnSpc>
                <a:spcPts val="1920"/>
              </a:lnSpc>
              <a:spcBef>
                <a:spcPts val="575"/>
              </a:spcBef>
            </a:pPr>
            <a:r>
              <a:rPr spc="-5" dirty="0"/>
              <a:t>In developing these objectives, </a:t>
            </a:r>
            <a:r>
              <a:rPr dirty="0"/>
              <a:t>specific </a:t>
            </a:r>
            <a:r>
              <a:rPr spc="-5" dirty="0"/>
              <a:t>policies need </a:t>
            </a:r>
            <a:r>
              <a:rPr dirty="0"/>
              <a:t>to </a:t>
            </a:r>
            <a:r>
              <a:rPr spc="-5" dirty="0"/>
              <a:t>be  formulated to </a:t>
            </a:r>
            <a:r>
              <a:rPr dirty="0"/>
              <a:t>address the </a:t>
            </a:r>
            <a:r>
              <a:rPr spc="-5" dirty="0"/>
              <a:t>following</a:t>
            </a:r>
            <a:r>
              <a:rPr spc="-10" dirty="0"/>
              <a:t> </a:t>
            </a:r>
            <a:r>
              <a:rPr spc="-5" dirty="0"/>
              <a:t>questions:</a:t>
            </a:r>
          </a:p>
          <a:p>
            <a:pPr marL="273050" marR="609600" indent="-228600">
              <a:lnSpc>
                <a:spcPct val="79600"/>
              </a:lnSpc>
              <a:spcBef>
                <a:spcPts val="525"/>
              </a:spcBef>
              <a:buClr>
                <a:srgbClr val="F8B538"/>
              </a:buClr>
              <a:buSzPct val="80555"/>
              <a:buFont typeface="UnDotum"/>
              <a:buChar char=""/>
              <a:tabLst>
                <a:tab pos="273050" algn="l"/>
              </a:tabLst>
            </a:pPr>
            <a:r>
              <a:rPr sz="1800" spc="-10" dirty="0">
                <a:solidFill>
                  <a:srgbClr val="6B6B6B"/>
                </a:solidFill>
              </a:rPr>
              <a:t>Are </a:t>
            </a:r>
            <a:r>
              <a:rPr sz="1800" spc="-5" dirty="0">
                <a:solidFill>
                  <a:srgbClr val="6B6B6B"/>
                </a:solidFill>
              </a:rPr>
              <a:t>vacancies to </a:t>
            </a:r>
            <a:r>
              <a:rPr sz="1800" dirty="0">
                <a:solidFill>
                  <a:srgbClr val="6B6B6B"/>
                </a:solidFill>
              </a:rPr>
              <a:t>be </a:t>
            </a:r>
            <a:r>
              <a:rPr sz="1800" spc="-5" dirty="0">
                <a:solidFill>
                  <a:srgbClr val="6B6B6B"/>
                </a:solidFill>
              </a:rPr>
              <a:t>filled from promotions from within </a:t>
            </a:r>
            <a:r>
              <a:rPr sz="1800" dirty="0">
                <a:solidFill>
                  <a:srgbClr val="6B6B6B"/>
                </a:solidFill>
              </a:rPr>
              <a:t>or  </a:t>
            </a:r>
            <a:r>
              <a:rPr sz="1800" spc="-5" dirty="0">
                <a:solidFill>
                  <a:srgbClr val="6B6B6B"/>
                </a:solidFill>
              </a:rPr>
              <a:t>hiring from</a:t>
            </a:r>
            <a:r>
              <a:rPr sz="1800" spc="-10" dirty="0">
                <a:solidFill>
                  <a:srgbClr val="6B6B6B"/>
                </a:solidFill>
              </a:rPr>
              <a:t> </a:t>
            </a:r>
            <a:r>
              <a:rPr sz="1800" dirty="0">
                <a:solidFill>
                  <a:srgbClr val="6B6B6B"/>
                </a:solidFill>
              </a:rPr>
              <a:t>outside?</a:t>
            </a:r>
            <a:endParaRPr sz="1800"/>
          </a:p>
          <a:p>
            <a:pPr marL="273050" marR="27305" indent="-228600">
              <a:lnSpc>
                <a:spcPts val="1730"/>
              </a:lnSpc>
              <a:spcBef>
                <a:spcPts val="484"/>
              </a:spcBef>
              <a:buClr>
                <a:srgbClr val="F8B538"/>
              </a:buClr>
              <a:buSzPct val="80555"/>
              <a:buFont typeface="UnDotum"/>
              <a:buChar char=""/>
              <a:tabLst>
                <a:tab pos="273050" algn="l"/>
              </a:tabLst>
            </a:pPr>
            <a:r>
              <a:rPr sz="1800" dirty="0">
                <a:solidFill>
                  <a:srgbClr val="6B6B6B"/>
                </a:solidFill>
              </a:rPr>
              <a:t>How do </a:t>
            </a:r>
            <a:r>
              <a:rPr sz="1800" spc="-5" dirty="0">
                <a:solidFill>
                  <a:srgbClr val="6B6B6B"/>
                </a:solidFill>
              </a:rPr>
              <a:t>training and development objectives </a:t>
            </a:r>
            <a:r>
              <a:rPr sz="1800" spc="-10" dirty="0">
                <a:solidFill>
                  <a:srgbClr val="6B6B6B"/>
                </a:solidFill>
              </a:rPr>
              <a:t>interfere </a:t>
            </a:r>
            <a:r>
              <a:rPr sz="1800" spc="-5" dirty="0">
                <a:solidFill>
                  <a:srgbClr val="6B6B6B"/>
                </a:solidFill>
              </a:rPr>
              <a:t>with the  HRP objectives?</a:t>
            </a:r>
            <a:endParaRPr sz="1800"/>
          </a:p>
          <a:p>
            <a:pPr marL="273050" marR="663575" indent="-228600">
              <a:lnSpc>
                <a:spcPts val="1730"/>
              </a:lnSpc>
              <a:spcBef>
                <a:spcPts val="490"/>
              </a:spcBef>
              <a:buClr>
                <a:srgbClr val="F8B538"/>
              </a:buClr>
              <a:buSzPct val="80555"/>
              <a:buFont typeface="UnDotum"/>
              <a:buChar char=""/>
              <a:tabLst>
                <a:tab pos="273050" algn="l"/>
              </a:tabLst>
            </a:pPr>
            <a:r>
              <a:rPr sz="1800" dirty="0">
                <a:solidFill>
                  <a:srgbClr val="6B6B6B"/>
                </a:solidFill>
              </a:rPr>
              <a:t>What </a:t>
            </a:r>
            <a:r>
              <a:rPr sz="1800" spc="-5" dirty="0">
                <a:solidFill>
                  <a:srgbClr val="6B6B6B"/>
                </a:solidFill>
              </a:rPr>
              <a:t>union constraints are encountered in HRP </a:t>
            </a:r>
            <a:r>
              <a:rPr sz="1800" dirty="0">
                <a:solidFill>
                  <a:srgbClr val="6B6B6B"/>
                </a:solidFill>
              </a:rPr>
              <a:t>and what  </a:t>
            </a:r>
            <a:r>
              <a:rPr sz="1800" spc="-5" dirty="0">
                <a:solidFill>
                  <a:srgbClr val="6B6B6B"/>
                </a:solidFill>
              </a:rPr>
              <a:t>policies are </a:t>
            </a:r>
            <a:r>
              <a:rPr sz="1800" dirty="0">
                <a:solidFill>
                  <a:srgbClr val="6B6B6B"/>
                </a:solidFill>
              </a:rPr>
              <a:t>needed </a:t>
            </a:r>
            <a:r>
              <a:rPr sz="1800" spc="-5" dirty="0">
                <a:solidFill>
                  <a:srgbClr val="6B6B6B"/>
                </a:solidFill>
              </a:rPr>
              <a:t>to handle these</a:t>
            </a:r>
            <a:r>
              <a:rPr sz="1800" spc="-15" dirty="0">
                <a:solidFill>
                  <a:srgbClr val="6B6B6B"/>
                </a:solidFill>
              </a:rPr>
              <a:t> </a:t>
            </a:r>
            <a:r>
              <a:rPr sz="1800" spc="-5" dirty="0">
                <a:solidFill>
                  <a:srgbClr val="6B6B6B"/>
                </a:solidFill>
              </a:rPr>
              <a:t>constraints?</a:t>
            </a:r>
            <a:endParaRPr sz="1800"/>
          </a:p>
          <a:p>
            <a:pPr marL="273050" marR="336550" indent="-228600">
              <a:lnSpc>
                <a:spcPts val="1730"/>
              </a:lnSpc>
              <a:spcBef>
                <a:spcPts val="490"/>
              </a:spcBef>
              <a:buClr>
                <a:srgbClr val="F8B538"/>
              </a:buClr>
              <a:buSzPct val="80555"/>
              <a:buFont typeface="UnDotum"/>
              <a:buChar char=""/>
              <a:tabLst>
                <a:tab pos="273050" algn="l"/>
              </a:tabLst>
            </a:pPr>
            <a:r>
              <a:rPr sz="1800" dirty="0">
                <a:solidFill>
                  <a:srgbClr val="6B6B6B"/>
                </a:solidFill>
              </a:rPr>
              <a:t>How </a:t>
            </a:r>
            <a:r>
              <a:rPr sz="1800" spc="-5" dirty="0">
                <a:solidFill>
                  <a:srgbClr val="6B6B6B"/>
                </a:solidFill>
              </a:rPr>
              <a:t>to enrich employees </a:t>
            </a:r>
            <a:r>
              <a:rPr sz="1800" dirty="0">
                <a:solidFill>
                  <a:srgbClr val="6B6B6B"/>
                </a:solidFill>
              </a:rPr>
              <a:t>job? </a:t>
            </a:r>
            <a:r>
              <a:rPr sz="1800" spc="-5" dirty="0">
                <a:solidFill>
                  <a:srgbClr val="6B6B6B"/>
                </a:solidFill>
              </a:rPr>
              <a:t>Should the routine </a:t>
            </a:r>
            <a:r>
              <a:rPr sz="1800" dirty="0">
                <a:solidFill>
                  <a:srgbClr val="6B6B6B"/>
                </a:solidFill>
              </a:rPr>
              <a:t>and </a:t>
            </a:r>
            <a:r>
              <a:rPr sz="1800" spc="-5" dirty="0">
                <a:solidFill>
                  <a:srgbClr val="6B6B6B"/>
                </a:solidFill>
              </a:rPr>
              <a:t>boring  </a:t>
            </a:r>
            <a:r>
              <a:rPr sz="1800" dirty="0">
                <a:solidFill>
                  <a:srgbClr val="6B6B6B"/>
                </a:solidFill>
              </a:rPr>
              <a:t>jobs </a:t>
            </a:r>
            <a:r>
              <a:rPr sz="1800" spc="-5" dirty="0">
                <a:solidFill>
                  <a:srgbClr val="6B6B6B"/>
                </a:solidFill>
              </a:rPr>
              <a:t>continue </a:t>
            </a:r>
            <a:r>
              <a:rPr sz="1800" dirty="0">
                <a:solidFill>
                  <a:srgbClr val="6B6B6B"/>
                </a:solidFill>
              </a:rPr>
              <a:t>or be</a:t>
            </a:r>
            <a:r>
              <a:rPr sz="1800" spc="-20" dirty="0">
                <a:solidFill>
                  <a:srgbClr val="6B6B6B"/>
                </a:solidFill>
              </a:rPr>
              <a:t> </a:t>
            </a:r>
            <a:r>
              <a:rPr sz="1800" spc="-5" dirty="0">
                <a:solidFill>
                  <a:srgbClr val="6B6B6B"/>
                </a:solidFill>
              </a:rPr>
              <a:t>eliminated?</a:t>
            </a:r>
            <a:endParaRPr sz="1800"/>
          </a:p>
          <a:p>
            <a:pPr marL="273050" marR="1337310" indent="-228600">
              <a:lnSpc>
                <a:spcPts val="1730"/>
              </a:lnSpc>
              <a:spcBef>
                <a:spcPts val="490"/>
              </a:spcBef>
              <a:buClr>
                <a:srgbClr val="F8B538"/>
              </a:buClr>
              <a:buSzPct val="80555"/>
              <a:buFont typeface="UnDotum"/>
              <a:buChar char=""/>
              <a:tabLst>
                <a:tab pos="273050" algn="l"/>
              </a:tabLst>
            </a:pPr>
            <a:r>
              <a:rPr sz="1800" dirty="0">
                <a:solidFill>
                  <a:srgbClr val="6B6B6B"/>
                </a:solidFill>
              </a:rPr>
              <a:t>How </a:t>
            </a:r>
            <a:r>
              <a:rPr sz="1800" spc="-5" dirty="0">
                <a:solidFill>
                  <a:srgbClr val="6B6B6B"/>
                </a:solidFill>
              </a:rPr>
              <a:t>to </a:t>
            </a:r>
            <a:r>
              <a:rPr sz="1800" dirty="0">
                <a:solidFill>
                  <a:srgbClr val="6B6B6B"/>
                </a:solidFill>
              </a:rPr>
              <a:t>downsize </a:t>
            </a:r>
            <a:r>
              <a:rPr sz="1800" spc="-5" dirty="0">
                <a:solidFill>
                  <a:srgbClr val="6B6B6B"/>
                </a:solidFill>
              </a:rPr>
              <a:t>the organization to </a:t>
            </a:r>
            <a:r>
              <a:rPr sz="1800" dirty="0">
                <a:solidFill>
                  <a:srgbClr val="6B6B6B"/>
                </a:solidFill>
              </a:rPr>
              <a:t>make </a:t>
            </a:r>
            <a:r>
              <a:rPr sz="1800" spc="-5" dirty="0">
                <a:solidFill>
                  <a:srgbClr val="6B6B6B"/>
                </a:solidFill>
              </a:rPr>
              <a:t>it more  competitive?</a:t>
            </a:r>
            <a:endParaRPr sz="1800"/>
          </a:p>
        </p:txBody>
      </p:sp>
      <p:sp>
        <p:nvSpPr>
          <p:cNvPr id="6" name="object 6"/>
          <p:cNvSpPr txBox="1"/>
          <p:nvPr/>
        </p:nvSpPr>
        <p:spPr>
          <a:xfrm>
            <a:off x="535940" y="2486659"/>
            <a:ext cx="93345" cy="248285"/>
          </a:xfrm>
          <a:prstGeom prst="rect">
            <a:avLst/>
          </a:prstGeom>
        </p:spPr>
        <p:txBody>
          <a:bodyPr vert="horz" wrap="square" lIns="0" tIns="13970" rIns="0" bIns="0" rtlCol="0">
            <a:spAutoFit/>
          </a:bodyPr>
          <a:lstStyle/>
          <a:p>
            <a:pPr marL="12700">
              <a:lnSpc>
                <a:spcPct val="100000"/>
              </a:lnSpc>
              <a:spcBef>
                <a:spcPts val="110"/>
              </a:spcBef>
            </a:pPr>
            <a:r>
              <a:rPr sz="1450" spc="-919" dirty="0">
                <a:solidFill>
                  <a:srgbClr val="B03E99"/>
                </a:solidFill>
                <a:latin typeface="UnDotum"/>
                <a:cs typeface="UnDotum"/>
              </a:rPr>
              <a:t></a:t>
            </a:r>
            <a:endParaRPr sz="1450">
              <a:latin typeface="UnDotum"/>
              <a:cs typeface="UnDotum"/>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359" y="317500"/>
            <a:ext cx="7493000" cy="115062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35940" y="1664970"/>
            <a:ext cx="113664" cy="314960"/>
          </a:xfrm>
          <a:prstGeom prst="rect">
            <a:avLst/>
          </a:prstGeom>
        </p:spPr>
        <p:txBody>
          <a:bodyPr vert="horz" wrap="square" lIns="0" tIns="12700" rIns="0" bIns="0" rtlCol="0">
            <a:spAutoFit/>
          </a:bodyPr>
          <a:lstStyle/>
          <a:p>
            <a:pPr marL="12700">
              <a:lnSpc>
                <a:spcPct val="100000"/>
              </a:lnSpc>
              <a:spcBef>
                <a:spcPts val="100"/>
              </a:spcBef>
            </a:pPr>
            <a:r>
              <a:rPr sz="1900" spc="-1210" dirty="0">
                <a:solidFill>
                  <a:srgbClr val="B03E99"/>
                </a:solidFill>
                <a:latin typeface="UnDotum"/>
                <a:cs typeface="UnDotum"/>
              </a:rPr>
              <a:t></a:t>
            </a:r>
            <a:endParaRPr sz="1900">
              <a:latin typeface="UnDotum"/>
              <a:cs typeface="UnDotum"/>
            </a:endParaRPr>
          </a:p>
        </p:txBody>
      </p:sp>
      <p:sp>
        <p:nvSpPr>
          <p:cNvPr id="4" name="object 4"/>
          <p:cNvSpPr txBox="1">
            <a:spLocks noGrp="1"/>
          </p:cNvSpPr>
          <p:nvPr>
            <p:ph type="title"/>
          </p:nvPr>
        </p:nvSpPr>
        <p:spPr>
          <a:xfrm>
            <a:off x="808990" y="1623059"/>
            <a:ext cx="6693534" cy="2802890"/>
          </a:xfrm>
          <a:prstGeom prst="rect">
            <a:avLst/>
          </a:prstGeom>
        </p:spPr>
        <p:txBody>
          <a:bodyPr vert="horz" wrap="square" lIns="0" tIns="24130" rIns="0" bIns="0" rtlCol="0">
            <a:spAutoFit/>
          </a:bodyPr>
          <a:lstStyle/>
          <a:p>
            <a:pPr marL="12700" marR="5080">
              <a:lnSpc>
                <a:spcPct val="97000"/>
              </a:lnSpc>
              <a:spcBef>
                <a:spcPts val="190"/>
              </a:spcBef>
            </a:pPr>
            <a:r>
              <a:rPr spc="-5" dirty="0"/>
              <a:t>Demand forecasting </a:t>
            </a:r>
            <a:r>
              <a:rPr dirty="0"/>
              <a:t>is the </a:t>
            </a:r>
            <a:r>
              <a:rPr spc="-5" dirty="0"/>
              <a:t>process of  estimating </a:t>
            </a:r>
            <a:r>
              <a:rPr dirty="0"/>
              <a:t>the </a:t>
            </a:r>
            <a:r>
              <a:rPr spc="-5" dirty="0"/>
              <a:t>future </a:t>
            </a:r>
            <a:r>
              <a:rPr dirty="0"/>
              <a:t>quantity and </a:t>
            </a:r>
            <a:r>
              <a:rPr spc="-5" dirty="0"/>
              <a:t>quality of  people</a:t>
            </a:r>
            <a:r>
              <a:rPr spc="-15" dirty="0"/>
              <a:t> </a:t>
            </a:r>
            <a:r>
              <a:rPr spc="-5" dirty="0"/>
              <a:t>required.</a:t>
            </a:r>
          </a:p>
          <a:p>
            <a:pPr marL="12700" marR="48895">
              <a:lnSpc>
                <a:spcPct val="97000"/>
              </a:lnSpc>
              <a:spcBef>
                <a:spcPts val="595"/>
              </a:spcBef>
            </a:pPr>
            <a:r>
              <a:rPr dirty="0"/>
              <a:t>The </a:t>
            </a:r>
            <a:r>
              <a:rPr spc="-5" dirty="0"/>
              <a:t>basis of </a:t>
            </a:r>
            <a:r>
              <a:rPr dirty="0"/>
              <a:t>the </a:t>
            </a:r>
            <a:r>
              <a:rPr spc="-5" dirty="0"/>
              <a:t>forecast </a:t>
            </a:r>
            <a:r>
              <a:rPr dirty="0"/>
              <a:t>must </a:t>
            </a:r>
            <a:r>
              <a:rPr spc="-5" dirty="0"/>
              <a:t>be </a:t>
            </a:r>
            <a:r>
              <a:rPr dirty="0"/>
              <a:t>the</a:t>
            </a:r>
            <a:r>
              <a:rPr spc="-114" dirty="0"/>
              <a:t> </a:t>
            </a:r>
            <a:r>
              <a:rPr dirty="0"/>
              <a:t>annual  </a:t>
            </a:r>
            <a:r>
              <a:rPr spc="-5" dirty="0"/>
              <a:t>budget and long-term corporate </a:t>
            </a:r>
            <a:r>
              <a:rPr dirty="0"/>
              <a:t>plan,  </a:t>
            </a:r>
            <a:r>
              <a:rPr spc="-5" dirty="0"/>
              <a:t>translated into activity levels for </a:t>
            </a:r>
            <a:r>
              <a:rPr spc="-10" dirty="0"/>
              <a:t>each  </a:t>
            </a:r>
            <a:r>
              <a:rPr spc="-5" dirty="0"/>
              <a:t>function and department</a:t>
            </a:r>
          </a:p>
        </p:txBody>
      </p:sp>
      <p:sp>
        <p:nvSpPr>
          <p:cNvPr id="5" name="object 5"/>
          <p:cNvSpPr txBox="1"/>
          <p:nvPr/>
        </p:nvSpPr>
        <p:spPr>
          <a:xfrm>
            <a:off x="535940" y="2893059"/>
            <a:ext cx="113664" cy="314960"/>
          </a:xfrm>
          <a:prstGeom prst="rect">
            <a:avLst/>
          </a:prstGeom>
        </p:spPr>
        <p:txBody>
          <a:bodyPr vert="horz" wrap="square" lIns="0" tIns="12700" rIns="0" bIns="0" rtlCol="0">
            <a:spAutoFit/>
          </a:bodyPr>
          <a:lstStyle/>
          <a:p>
            <a:pPr marL="12700">
              <a:lnSpc>
                <a:spcPct val="100000"/>
              </a:lnSpc>
              <a:spcBef>
                <a:spcPts val="100"/>
              </a:spcBef>
            </a:pPr>
            <a:r>
              <a:rPr sz="1900" spc="-1210" dirty="0">
                <a:solidFill>
                  <a:srgbClr val="B03E99"/>
                </a:solidFill>
                <a:latin typeface="UnDotum"/>
                <a:cs typeface="UnDotum"/>
              </a:rPr>
              <a:t></a:t>
            </a:r>
            <a:endParaRPr sz="1900">
              <a:latin typeface="UnDotum"/>
              <a:cs typeface="UnDotum"/>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769620"/>
            <a:ext cx="113664" cy="314960"/>
          </a:xfrm>
          <a:prstGeom prst="rect">
            <a:avLst/>
          </a:prstGeom>
        </p:spPr>
        <p:txBody>
          <a:bodyPr vert="horz" wrap="square" lIns="0" tIns="12700" rIns="0" bIns="0" rtlCol="0">
            <a:spAutoFit/>
          </a:bodyPr>
          <a:lstStyle/>
          <a:p>
            <a:pPr marL="12700">
              <a:lnSpc>
                <a:spcPct val="100000"/>
              </a:lnSpc>
              <a:spcBef>
                <a:spcPts val="100"/>
              </a:spcBef>
            </a:pPr>
            <a:r>
              <a:rPr sz="1900" spc="-1210" dirty="0">
                <a:solidFill>
                  <a:srgbClr val="B03E99"/>
                </a:solidFill>
                <a:latin typeface="UnDotum"/>
                <a:cs typeface="UnDotum"/>
              </a:rPr>
              <a:t></a:t>
            </a:r>
            <a:endParaRPr sz="1900">
              <a:latin typeface="UnDotum"/>
              <a:cs typeface="UnDotum"/>
            </a:endParaRPr>
          </a:p>
        </p:txBody>
      </p:sp>
      <p:sp>
        <p:nvSpPr>
          <p:cNvPr id="3" name="object 3"/>
          <p:cNvSpPr txBox="1">
            <a:spLocks noGrp="1"/>
          </p:cNvSpPr>
          <p:nvPr>
            <p:ph type="title"/>
          </p:nvPr>
        </p:nvSpPr>
        <p:spPr>
          <a:xfrm>
            <a:off x="808990" y="664209"/>
            <a:ext cx="7113270" cy="2249170"/>
          </a:xfrm>
          <a:prstGeom prst="rect">
            <a:avLst/>
          </a:prstGeom>
        </p:spPr>
        <p:txBody>
          <a:bodyPr vert="horz" wrap="square" lIns="0" tIns="12700" rIns="0" bIns="0" rtlCol="0">
            <a:spAutoFit/>
          </a:bodyPr>
          <a:lstStyle/>
          <a:p>
            <a:pPr marL="36195" marR="838835" indent="-24130">
              <a:lnSpc>
                <a:spcPct val="115999"/>
              </a:lnSpc>
              <a:spcBef>
                <a:spcPts val="100"/>
              </a:spcBef>
            </a:pPr>
            <a:r>
              <a:rPr spc="-5" dirty="0"/>
              <a:t>Demand forecasting </a:t>
            </a:r>
            <a:r>
              <a:rPr dirty="0"/>
              <a:t>must </a:t>
            </a:r>
            <a:r>
              <a:rPr spc="-5" dirty="0"/>
              <a:t>consider several  factors both internal and</a:t>
            </a:r>
            <a:r>
              <a:rPr spc="-10" dirty="0"/>
              <a:t> </a:t>
            </a:r>
            <a:r>
              <a:rPr spc="-5" dirty="0"/>
              <a:t>external.</a:t>
            </a:r>
          </a:p>
          <a:p>
            <a:pPr marL="12700" marR="5080">
              <a:lnSpc>
                <a:spcPct val="106400"/>
              </a:lnSpc>
              <a:spcBef>
                <a:spcPts val="310"/>
              </a:spcBef>
              <a:tabLst>
                <a:tab pos="2908300" algn="l"/>
              </a:tabLst>
            </a:pPr>
            <a:r>
              <a:rPr spc="-5" dirty="0"/>
              <a:t>Among external factors are competition(foreign  </a:t>
            </a:r>
            <a:r>
              <a:rPr dirty="0"/>
              <a:t>and </a:t>
            </a:r>
            <a:r>
              <a:rPr spc="-5" dirty="0"/>
              <a:t>domestic), economic climate, laws </a:t>
            </a:r>
            <a:r>
              <a:rPr dirty="0"/>
              <a:t>and  </a:t>
            </a:r>
            <a:r>
              <a:rPr spc="-5" dirty="0"/>
              <a:t>regulatory</a:t>
            </a:r>
            <a:r>
              <a:rPr spc="5" dirty="0"/>
              <a:t> </a:t>
            </a:r>
            <a:r>
              <a:rPr spc="-5" dirty="0"/>
              <a:t>bodies,	changes in technology</a:t>
            </a:r>
            <a:r>
              <a:rPr spc="-20" dirty="0"/>
              <a:t> </a:t>
            </a:r>
            <a:r>
              <a:rPr spc="-5" dirty="0"/>
              <a:t>and</a:t>
            </a:r>
          </a:p>
        </p:txBody>
      </p:sp>
      <p:sp>
        <p:nvSpPr>
          <p:cNvPr id="4" name="object 4"/>
          <p:cNvSpPr txBox="1"/>
          <p:nvPr/>
        </p:nvSpPr>
        <p:spPr>
          <a:xfrm>
            <a:off x="535940" y="1689100"/>
            <a:ext cx="113664" cy="314960"/>
          </a:xfrm>
          <a:prstGeom prst="rect">
            <a:avLst/>
          </a:prstGeom>
        </p:spPr>
        <p:txBody>
          <a:bodyPr vert="horz" wrap="square" lIns="0" tIns="12700" rIns="0" bIns="0" rtlCol="0">
            <a:spAutoFit/>
          </a:bodyPr>
          <a:lstStyle/>
          <a:p>
            <a:pPr marL="12700">
              <a:lnSpc>
                <a:spcPct val="100000"/>
              </a:lnSpc>
              <a:spcBef>
                <a:spcPts val="100"/>
              </a:spcBef>
            </a:pPr>
            <a:r>
              <a:rPr sz="1900" spc="-1210" dirty="0">
                <a:solidFill>
                  <a:srgbClr val="B03E99"/>
                </a:solidFill>
                <a:latin typeface="UnDotum"/>
                <a:cs typeface="UnDotum"/>
              </a:rPr>
              <a:t></a:t>
            </a:r>
            <a:endParaRPr sz="1900">
              <a:latin typeface="UnDotum"/>
              <a:cs typeface="UnDotum"/>
            </a:endParaRPr>
          </a:p>
        </p:txBody>
      </p:sp>
      <p:sp>
        <p:nvSpPr>
          <p:cNvPr id="5" name="object 5"/>
          <p:cNvSpPr txBox="1"/>
          <p:nvPr/>
        </p:nvSpPr>
        <p:spPr>
          <a:xfrm>
            <a:off x="808990" y="2889250"/>
            <a:ext cx="6814820" cy="2172970"/>
          </a:xfrm>
          <a:prstGeom prst="rect">
            <a:avLst/>
          </a:prstGeom>
        </p:spPr>
        <p:txBody>
          <a:bodyPr vert="horz" wrap="square" lIns="0" tIns="76200" rIns="0" bIns="0" rtlCol="0">
            <a:spAutoFit/>
          </a:bodyPr>
          <a:lstStyle/>
          <a:p>
            <a:pPr marL="36195">
              <a:lnSpc>
                <a:spcPct val="100000"/>
              </a:lnSpc>
              <a:spcBef>
                <a:spcPts val="600"/>
              </a:spcBef>
            </a:pPr>
            <a:r>
              <a:rPr sz="2600" spc="-5" dirty="0">
                <a:latin typeface="Trebuchet MS"/>
                <a:cs typeface="Trebuchet MS"/>
              </a:rPr>
              <a:t>social</a:t>
            </a:r>
            <a:r>
              <a:rPr sz="2600" spc="-20" dirty="0">
                <a:latin typeface="Trebuchet MS"/>
                <a:cs typeface="Trebuchet MS"/>
              </a:rPr>
              <a:t> </a:t>
            </a:r>
            <a:r>
              <a:rPr sz="2600" spc="-5" dirty="0">
                <a:latin typeface="Trebuchet MS"/>
                <a:cs typeface="Trebuchet MS"/>
              </a:rPr>
              <a:t>factors.</a:t>
            </a:r>
            <a:endParaRPr sz="2600">
              <a:latin typeface="Trebuchet MS"/>
              <a:cs typeface="Trebuchet MS"/>
            </a:endParaRPr>
          </a:p>
          <a:p>
            <a:pPr marL="12700" marR="5080">
              <a:lnSpc>
                <a:spcPct val="97000"/>
              </a:lnSpc>
              <a:spcBef>
                <a:spcPts val="590"/>
              </a:spcBef>
            </a:pPr>
            <a:r>
              <a:rPr sz="2600" spc="-5" dirty="0">
                <a:latin typeface="Trebuchet MS"/>
                <a:cs typeface="Trebuchet MS"/>
              </a:rPr>
              <a:t>Internal factors include budget constraints,  production levels, new products and services,  organizational structure and</a:t>
            </a:r>
            <a:r>
              <a:rPr sz="2600" spc="-25" dirty="0">
                <a:latin typeface="Trebuchet MS"/>
                <a:cs typeface="Trebuchet MS"/>
              </a:rPr>
              <a:t> </a:t>
            </a:r>
            <a:r>
              <a:rPr sz="2600" spc="-5" dirty="0">
                <a:latin typeface="Trebuchet MS"/>
                <a:cs typeface="Trebuchet MS"/>
              </a:rPr>
              <a:t>employee</a:t>
            </a:r>
            <a:endParaRPr sz="2600">
              <a:latin typeface="Trebuchet MS"/>
              <a:cs typeface="Trebuchet MS"/>
            </a:endParaRPr>
          </a:p>
          <a:p>
            <a:pPr marL="36195">
              <a:lnSpc>
                <a:spcPct val="100000"/>
              </a:lnSpc>
              <a:spcBef>
                <a:spcPts val="500"/>
              </a:spcBef>
            </a:pPr>
            <a:r>
              <a:rPr sz="2600" spc="-5" dirty="0">
                <a:latin typeface="Trebuchet MS"/>
                <a:cs typeface="Trebuchet MS"/>
              </a:rPr>
              <a:t>separation.</a:t>
            </a:r>
            <a:endParaRPr sz="2600">
              <a:latin typeface="Trebuchet MS"/>
              <a:cs typeface="Trebuchet MS"/>
            </a:endParaRPr>
          </a:p>
        </p:txBody>
      </p:sp>
      <p:sp>
        <p:nvSpPr>
          <p:cNvPr id="6" name="object 6"/>
          <p:cNvSpPr txBox="1"/>
          <p:nvPr/>
        </p:nvSpPr>
        <p:spPr>
          <a:xfrm>
            <a:off x="535940" y="3454400"/>
            <a:ext cx="113664" cy="314960"/>
          </a:xfrm>
          <a:prstGeom prst="rect">
            <a:avLst/>
          </a:prstGeom>
        </p:spPr>
        <p:txBody>
          <a:bodyPr vert="horz" wrap="square" lIns="0" tIns="12700" rIns="0" bIns="0" rtlCol="0">
            <a:spAutoFit/>
          </a:bodyPr>
          <a:lstStyle/>
          <a:p>
            <a:pPr marL="12700">
              <a:lnSpc>
                <a:spcPct val="100000"/>
              </a:lnSpc>
              <a:spcBef>
                <a:spcPts val="100"/>
              </a:spcBef>
            </a:pPr>
            <a:r>
              <a:rPr sz="1900" spc="-1210" dirty="0">
                <a:solidFill>
                  <a:srgbClr val="B03E99"/>
                </a:solidFill>
                <a:latin typeface="UnDotum"/>
                <a:cs typeface="UnDotum"/>
              </a:rPr>
              <a:t></a:t>
            </a:r>
            <a:endParaRPr sz="1900">
              <a:latin typeface="UnDotum"/>
              <a:cs typeface="UnDotum"/>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769620"/>
            <a:ext cx="113664" cy="314960"/>
          </a:xfrm>
          <a:prstGeom prst="rect">
            <a:avLst/>
          </a:prstGeom>
        </p:spPr>
        <p:txBody>
          <a:bodyPr vert="horz" wrap="square" lIns="0" tIns="12700" rIns="0" bIns="0" rtlCol="0">
            <a:spAutoFit/>
          </a:bodyPr>
          <a:lstStyle/>
          <a:p>
            <a:pPr marL="12700">
              <a:lnSpc>
                <a:spcPct val="100000"/>
              </a:lnSpc>
              <a:spcBef>
                <a:spcPts val="100"/>
              </a:spcBef>
            </a:pPr>
            <a:r>
              <a:rPr sz="1900" spc="-1210" dirty="0">
                <a:solidFill>
                  <a:srgbClr val="B03E99"/>
                </a:solidFill>
                <a:latin typeface="UnDotum"/>
                <a:cs typeface="UnDotum"/>
              </a:rPr>
              <a:t></a:t>
            </a:r>
            <a:endParaRPr sz="1900">
              <a:latin typeface="UnDotum"/>
              <a:cs typeface="UnDotum"/>
            </a:endParaRPr>
          </a:p>
        </p:txBody>
      </p:sp>
      <p:sp>
        <p:nvSpPr>
          <p:cNvPr id="3" name="object 3"/>
          <p:cNvSpPr txBox="1">
            <a:spLocks noGrp="1"/>
          </p:cNvSpPr>
          <p:nvPr>
            <p:ph type="title"/>
          </p:nvPr>
        </p:nvSpPr>
        <p:spPr>
          <a:xfrm>
            <a:off x="808990" y="727709"/>
            <a:ext cx="4470400" cy="421640"/>
          </a:xfrm>
          <a:prstGeom prst="rect">
            <a:avLst/>
          </a:prstGeom>
        </p:spPr>
        <p:txBody>
          <a:bodyPr vert="horz" wrap="square" lIns="0" tIns="12700" rIns="0" bIns="0" rtlCol="0">
            <a:spAutoFit/>
          </a:bodyPr>
          <a:lstStyle/>
          <a:p>
            <a:pPr marL="12700">
              <a:lnSpc>
                <a:spcPct val="100000"/>
              </a:lnSpc>
              <a:spcBef>
                <a:spcPts val="100"/>
              </a:spcBef>
            </a:pPr>
            <a:r>
              <a:rPr spc="-5" dirty="0"/>
              <a:t>Demand forecasting helps </a:t>
            </a:r>
            <a:r>
              <a:rPr dirty="0"/>
              <a:t>to</a:t>
            </a:r>
            <a:r>
              <a:rPr spc="-50" dirty="0"/>
              <a:t> </a:t>
            </a:r>
            <a:r>
              <a:rPr dirty="0"/>
              <a:t>:</a:t>
            </a:r>
          </a:p>
        </p:txBody>
      </p:sp>
      <p:sp>
        <p:nvSpPr>
          <p:cNvPr id="4" name="object 4"/>
          <p:cNvSpPr txBox="1"/>
          <p:nvPr/>
        </p:nvSpPr>
        <p:spPr>
          <a:xfrm>
            <a:off x="815339" y="1176020"/>
            <a:ext cx="7270750" cy="3475990"/>
          </a:xfrm>
          <a:prstGeom prst="rect">
            <a:avLst/>
          </a:prstGeom>
        </p:spPr>
        <p:txBody>
          <a:bodyPr vert="horz" wrap="square" lIns="0" tIns="32384" rIns="0" bIns="0" rtlCol="0">
            <a:spAutoFit/>
          </a:bodyPr>
          <a:lstStyle/>
          <a:p>
            <a:pPr marL="254000" marR="498475" indent="-228600">
              <a:lnSpc>
                <a:spcPts val="2680"/>
              </a:lnSpc>
              <a:spcBef>
                <a:spcPts val="254"/>
              </a:spcBef>
              <a:buClr>
                <a:srgbClr val="F8B538"/>
              </a:buClr>
              <a:buSzPct val="80434"/>
              <a:buFont typeface="UnDotum"/>
              <a:buChar char=""/>
              <a:tabLst>
                <a:tab pos="254000" algn="l"/>
              </a:tabLst>
            </a:pPr>
            <a:r>
              <a:rPr sz="2300" spc="-5" dirty="0">
                <a:solidFill>
                  <a:srgbClr val="6B6B6B"/>
                </a:solidFill>
                <a:latin typeface="Trebuchet MS"/>
                <a:cs typeface="Trebuchet MS"/>
              </a:rPr>
              <a:t>Quantify the jobs necessary for producing </a:t>
            </a:r>
            <a:r>
              <a:rPr sz="2300" dirty="0">
                <a:solidFill>
                  <a:srgbClr val="6B6B6B"/>
                </a:solidFill>
                <a:latin typeface="Trebuchet MS"/>
                <a:cs typeface="Trebuchet MS"/>
              </a:rPr>
              <a:t>a given  </a:t>
            </a:r>
            <a:r>
              <a:rPr sz="2300" spc="-5" dirty="0">
                <a:solidFill>
                  <a:srgbClr val="6B6B6B"/>
                </a:solidFill>
                <a:latin typeface="Trebuchet MS"/>
                <a:cs typeface="Trebuchet MS"/>
              </a:rPr>
              <a:t>number of</a:t>
            </a:r>
            <a:r>
              <a:rPr sz="2300" spc="5" dirty="0">
                <a:solidFill>
                  <a:srgbClr val="6B6B6B"/>
                </a:solidFill>
                <a:latin typeface="Trebuchet MS"/>
                <a:cs typeface="Trebuchet MS"/>
              </a:rPr>
              <a:t> </a:t>
            </a:r>
            <a:r>
              <a:rPr sz="2300" spc="-5" dirty="0">
                <a:solidFill>
                  <a:srgbClr val="6B6B6B"/>
                </a:solidFill>
                <a:latin typeface="Trebuchet MS"/>
                <a:cs typeface="Trebuchet MS"/>
              </a:rPr>
              <a:t>goods</a:t>
            </a:r>
            <a:endParaRPr sz="2300">
              <a:latin typeface="Trebuchet MS"/>
              <a:cs typeface="Trebuchet MS"/>
            </a:endParaRPr>
          </a:p>
          <a:p>
            <a:pPr marL="254000" marR="17780" indent="-228600">
              <a:lnSpc>
                <a:spcPts val="2670"/>
              </a:lnSpc>
              <a:spcBef>
                <a:spcPts val="509"/>
              </a:spcBef>
              <a:buClr>
                <a:srgbClr val="F8B538"/>
              </a:buClr>
              <a:buSzPct val="80434"/>
              <a:buFont typeface="UnDotum"/>
              <a:buChar char=""/>
              <a:tabLst>
                <a:tab pos="254000" algn="l"/>
              </a:tabLst>
            </a:pPr>
            <a:r>
              <a:rPr sz="2300" spc="-5" dirty="0">
                <a:solidFill>
                  <a:srgbClr val="6B6B6B"/>
                </a:solidFill>
                <a:latin typeface="Trebuchet MS"/>
                <a:cs typeface="Trebuchet MS"/>
              </a:rPr>
              <a:t>Prevent shortage </a:t>
            </a:r>
            <a:r>
              <a:rPr sz="2300" dirty="0">
                <a:solidFill>
                  <a:srgbClr val="6B6B6B"/>
                </a:solidFill>
                <a:latin typeface="Trebuchet MS"/>
                <a:cs typeface="Trebuchet MS"/>
              </a:rPr>
              <a:t>of </a:t>
            </a:r>
            <a:r>
              <a:rPr sz="2300" spc="-5" dirty="0">
                <a:solidFill>
                  <a:srgbClr val="6B6B6B"/>
                </a:solidFill>
                <a:latin typeface="Trebuchet MS"/>
                <a:cs typeface="Trebuchet MS"/>
              </a:rPr>
              <a:t>people </a:t>
            </a:r>
            <a:r>
              <a:rPr sz="2300" dirty="0">
                <a:solidFill>
                  <a:srgbClr val="6B6B6B"/>
                </a:solidFill>
                <a:latin typeface="Trebuchet MS"/>
                <a:cs typeface="Trebuchet MS"/>
              </a:rPr>
              <a:t>where </a:t>
            </a:r>
            <a:r>
              <a:rPr sz="2300" spc="-5" dirty="0">
                <a:solidFill>
                  <a:srgbClr val="6B6B6B"/>
                </a:solidFill>
                <a:latin typeface="Trebuchet MS"/>
                <a:cs typeface="Trebuchet MS"/>
              </a:rPr>
              <a:t>and when they </a:t>
            </a:r>
            <a:r>
              <a:rPr sz="2300" dirty="0">
                <a:solidFill>
                  <a:srgbClr val="6B6B6B"/>
                </a:solidFill>
                <a:latin typeface="Trebuchet MS"/>
                <a:cs typeface="Trebuchet MS"/>
              </a:rPr>
              <a:t>are  </a:t>
            </a:r>
            <a:r>
              <a:rPr sz="2300" spc="-5" dirty="0">
                <a:solidFill>
                  <a:srgbClr val="6B6B6B"/>
                </a:solidFill>
                <a:latin typeface="Trebuchet MS"/>
                <a:cs typeface="Trebuchet MS"/>
              </a:rPr>
              <a:t>needed most</a:t>
            </a:r>
            <a:endParaRPr sz="2300">
              <a:latin typeface="Trebuchet MS"/>
              <a:cs typeface="Trebuchet MS"/>
            </a:endParaRPr>
          </a:p>
          <a:p>
            <a:pPr marL="254000" indent="-228600">
              <a:lnSpc>
                <a:spcPct val="100000"/>
              </a:lnSpc>
              <a:spcBef>
                <a:spcPts val="345"/>
              </a:spcBef>
              <a:buClr>
                <a:srgbClr val="F8B538"/>
              </a:buClr>
              <a:buSzPct val="80434"/>
              <a:buFont typeface="UnDotum"/>
              <a:buChar char=""/>
              <a:tabLst>
                <a:tab pos="254000" algn="l"/>
              </a:tabLst>
            </a:pPr>
            <a:r>
              <a:rPr sz="2300" spc="-5" dirty="0">
                <a:solidFill>
                  <a:srgbClr val="6B6B6B"/>
                </a:solidFill>
                <a:latin typeface="Trebuchet MS"/>
                <a:cs typeface="Trebuchet MS"/>
              </a:rPr>
              <a:t>Determine </a:t>
            </a:r>
            <a:r>
              <a:rPr sz="2300" dirty="0">
                <a:solidFill>
                  <a:srgbClr val="6B6B6B"/>
                </a:solidFill>
                <a:latin typeface="Trebuchet MS"/>
                <a:cs typeface="Trebuchet MS"/>
              </a:rPr>
              <a:t>what </a:t>
            </a:r>
            <a:r>
              <a:rPr sz="2300" spc="-5" dirty="0">
                <a:solidFill>
                  <a:srgbClr val="6B6B6B"/>
                </a:solidFill>
                <a:latin typeface="Trebuchet MS"/>
                <a:cs typeface="Trebuchet MS"/>
              </a:rPr>
              <a:t>staff-mix </a:t>
            </a:r>
            <a:r>
              <a:rPr sz="2300" dirty="0">
                <a:solidFill>
                  <a:srgbClr val="6B6B6B"/>
                </a:solidFill>
                <a:latin typeface="Trebuchet MS"/>
                <a:cs typeface="Trebuchet MS"/>
              </a:rPr>
              <a:t>is desirable in the</a:t>
            </a:r>
            <a:r>
              <a:rPr sz="2300" spc="-5" dirty="0">
                <a:solidFill>
                  <a:srgbClr val="6B6B6B"/>
                </a:solidFill>
                <a:latin typeface="Trebuchet MS"/>
                <a:cs typeface="Trebuchet MS"/>
              </a:rPr>
              <a:t> future</a:t>
            </a:r>
            <a:endParaRPr sz="2300">
              <a:latin typeface="Trebuchet MS"/>
              <a:cs typeface="Trebuchet MS"/>
            </a:endParaRPr>
          </a:p>
          <a:p>
            <a:pPr marL="254000" marR="542290" indent="-254000">
              <a:lnSpc>
                <a:spcPts val="3180"/>
              </a:lnSpc>
              <a:spcBef>
                <a:spcPts val="165"/>
              </a:spcBef>
              <a:buClr>
                <a:srgbClr val="F8B538"/>
              </a:buClr>
              <a:buSzPct val="80434"/>
              <a:buFont typeface="UnDotum"/>
              <a:buChar char=""/>
              <a:tabLst>
                <a:tab pos="254000" algn="l"/>
              </a:tabLst>
            </a:pPr>
            <a:r>
              <a:rPr sz="2300" spc="-5" dirty="0">
                <a:solidFill>
                  <a:srgbClr val="6B6B6B"/>
                </a:solidFill>
                <a:latin typeface="Trebuchet MS"/>
                <a:cs typeface="Trebuchet MS"/>
              </a:rPr>
              <a:t>Monitor compliance </a:t>
            </a:r>
            <a:r>
              <a:rPr sz="2300" dirty="0">
                <a:solidFill>
                  <a:srgbClr val="6B6B6B"/>
                </a:solidFill>
                <a:latin typeface="Trebuchet MS"/>
                <a:cs typeface="Trebuchet MS"/>
              </a:rPr>
              <a:t>with </a:t>
            </a:r>
            <a:r>
              <a:rPr sz="2300" spc="-5" dirty="0">
                <a:solidFill>
                  <a:srgbClr val="6B6B6B"/>
                </a:solidFill>
                <a:latin typeface="Trebuchet MS"/>
                <a:cs typeface="Trebuchet MS"/>
              </a:rPr>
              <a:t>legal </a:t>
            </a:r>
            <a:r>
              <a:rPr sz="2300" dirty="0">
                <a:solidFill>
                  <a:srgbClr val="6B6B6B"/>
                </a:solidFill>
                <a:latin typeface="Trebuchet MS"/>
                <a:cs typeface="Trebuchet MS"/>
              </a:rPr>
              <a:t>requirements with  </a:t>
            </a:r>
            <a:r>
              <a:rPr sz="2300" spc="-5" dirty="0">
                <a:solidFill>
                  <a:srgbClr val="6B6B6B"/>
                </a:solidFill>
                <a:latin typeface="Trebuchet MS"/>
                <a:cs typeface="Trebuchet MS"/>
              </a:rPr>
              <a:t>regard to reservation of</a:t>
            </a:r>
            <a:r>
              <a:rPr sz="2300" spc="20" dirty="0">
                <a:solidFill>
                  <a:srgbClr val="6B6B6B"/>
                </a:solidFill>
                <a:latin typeface="Trebuchet MS"/>
                <a:cs typeface="Trebuchet MS"/>
              </a:rPr>
              <a:t> </a:t>
            </a:r>
            <a:r>
              <a:rPr sz="2300" spc="-5" dirty="0">
                <a:solidFill>
                  <a:srgbClr val="6B6B6B"/>
                </a:solidFill>
                <a:latin typeface="Trebuchet MS"/>
                <a:cs typeface="Trebuchet MS"/>
              </a:rPr>
              <a:t>jobs</a:t>
            </a:r>
            <a:endParaRPr sz="2300">
              <a:latin typeface="Trebuchet MS"/>
              <a:cs typeface="Trebuchet MS"/>
            </a:endParaRPr>
          </a:p>
          <a:p>
            <a:pPr marL="254000" indent="-228600">
              <a:lnSpc>
                <a:spcPct val="100000"/>
              </a:lnSpc>
              <a:spcBef>
                <a:spcPts val="234"/>
              </a:spcBef>
              <a:buClr>
                <a:srgbClr val="F8B538"/>
              </a:buClr>
              <a:buSzPct val="80434"/>
              <a:buFont typeface="UnDotum"/>
              <a:buChar char=""/>
              <a:tabLst>
                <a:tab pos="254000" algn="l"/>
              </a:tabLst>
            </a:pPr>
            <a:r>
              <a:rPr sz="2300" dirty="0">
                <a:solidFill>
                  <a:srgbClr val="6B6B6B"/>
                </a:solidFill>
                <a:latin typeface="Trebuchet MS"/>
                <a:cs typeface="Trebuchet MS"/>
              </a:rPr>
              <a:t>Asses </a:t>
            </a:r>
            <a:r>
              <a:rPr sz="2300" spc="-5" dirty="0">
                <a:solidFill>
                  <a:srgbClr val="6B6B6B"/>
                </a:solidFill>
                <a:latin typeface="Trebuchet MS"/>
                <a:cs typeface="Trebuchet MS"/>
              </a:rPr>
              <a:t>appropriate staffing </a:t>
            </a:r>
            <a:r>
              <a:rPr sz="2300" dirty="0">
                <a:solidFill>
                  <a:srgbClr val="6B6B6B"/>
                </a:solidFill>
                <a:latin typeface="Trebuchet MS"/>
                <a:cs typeface="Trebuchet MS"/>
              </a:rPr>
              <a:t>levels in </a:t>
            </a:r>
            <a:r>
              <a:rPr sz="2300" spc="-5" dirty="0">
                <a:solidFill>
                  <a:srgbClr val="6B6B6B"/>
                </a:solidFill>
                <a:latin typeface="Trebuchet MS"/>
                <a:cs typeface="Trebuchet MS"/>
              </a:rPr>
              <a:t>different parts</a:t>
            </a:r>
            <a:r>
              <a:rPr sz="2300" spc="35" dirty="0">
                <a:solidFill>
                  <a:srgbClr val="6B6B6B"/>
                </a:solidFill>
                <a:latin typeface="Trebuchet MS"/>
                <a:cs typeface="Trebuchet MS"/>
              </a:rPr>
              <a:t> </a:t>
            </a:r>
            <a:r>
              <a:rPr sz="2300" dirty="0">
                <a:solidFill>
                  <a:srgbClr val="6B6B6B"/>
                </a:solidFill>
                <a:latin typeface="Trebuchet MS"/>
                <a:cs typeface="Trebuchet MS"/>
              </a:rPr>
              <a:t>of</a:t>
            </a:r>
            <a:endParaRPr sz="2300">
              <a:latin typeface="Trebuchet MS"/>
              <a:cs typeface="Trebuchet MS"/>
            </a:endParaRPr>
          </a:p>
          <a:p>
            <a:pPr marL="290195">
              <a:lnSpc>
                <a:spcPct val="100000"/>
              </a:lnSpc>
              <a:spcBef>
                <a:spcPts val="420"/>
              </a:spcBef>
            </a:pPr>
            <a:r>
              <a:rPr sz="2300" spc="-5" dirty="0">
                <a:solidFill>
                  <a:srgbClr val="6B6B6B"/>
                </a:solidFill>
                <a:latin typeface="Trebuchet MS"/>
                <a:cs typeface="Trebuchet MS"/>
              </a:rPr>
              <a:t>the organization so as to </a:t>
            </a:r>
            <a:r>
              <a:rPr sz="2300" dirty="0">
                <a:solidFill>
                  <a:srgbClr val="6B6B6B"/>
                </a:solidFill>
                <a:latin typeface="Trebuchet MS"/>
                <a:cs typeface="Trebuchet MS"/>
              </a:rPr>
              <a:t>avoid </a:t>
            </a:r>
            <a:r>
              <a:rPr sz="2300" spc="-5" dirty="0">
                <a:solidFill>
                  <a:srgbClr val="6B6B6B"/>
                </a:solidFill>
                <a:latin typeface="Trebuchet MS"/>
                <a:cs typeface="Trebuchet MS"/>
              </a:rPr>
              <a:t>unnecessary</a:t>
            </a:r>
            <a:r>
              <a:rPr sz="2300" spc="55" dirty="0">
                <a:solidFill>
                  <a:srgbClr val="6B6B6B"/>
                </a:solidFill>
                <a:latin typeface="Trebuchet MS"/>
                <a:cs typeface="Trebuchet MS"/>
              </a:rPr>
              <a:t> </a:t>
            </a:r>
            <a:r>
              <a:rPr sz="2300" spc="-5" dirty="0">
                <a:solidFill>
                  <a:srgbClr val="6B6B6B"/>
                </a:solidFill>
                <a:latin typeface="Trebuchet MS"/>
                <a:cs typeface="Trebuchet MS"/>
              </a:rPr>
              <a:t>costs</a:t>
            </a:r>
            <a:endParaRPr sz="2300">
              <a:latin typeface="Trebuchet MS"/>
              <a:cs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359" y="317500"/>
            <a:ext cx="7493000" cy="115062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35940" y="1494790"/>
            <a:ext cx="113664" cy="2785110"/>
          </a:xfrm>
          <a:prstGeom prst="rect">
            <a:avLst/>
          </a:prstGeom>
        </p:spPr>
        <p:txBody>
          <a:bodyPr vert="horz" wrap="square" lIns="0" tIns="182880" rIns="0" bIns="0" rtlCol="0">
            <a:spAutoFit/>
          </a:bodyPr>
          <a:lstStyle/>
          <a:p>
            <a:pPr marL="12700">
              <a:lnSpc>
                <a:spcPct val="100000"/>
              </a:lnSpc>
              <a:spcBef>
                <a:spcPts val="1440"/>
              </a:spcBef>
            </a:pPr>
            <a:r>
              <a:rPr sz="1900" spc="-1210" dirty="0">
                <a:solidFill>
                  <a:srgbClr val="B03E99"/>
                </a:solidFill>
                <a:latin typeface="UnDotum"/>
                <a:cs typeface="UnDotum"/>
              </a:rPr>
              <a:t></a:t>
            </a:r>
            <a:endParaRPr sz="1900">
              <a:latin typeface="UnDotum"/>
              <a:cs typeface="UnDotum"/>
            </a:endParaRPr>
          </a:p>
          <a:p>
            <a:pPr marL="12700">
              <a:lnSpc>
                <a:spcPct val="100000"/>
              </a:lnSpc>
              <a:spcBef>
                <a:spcPts val="1340"/>
              </a:spcBef>
            </a:pPr>
            <a:r>
              <a:rPr sz="1900" spc="-1210" dirty="0">
                <a:solidFill>
                  <a:srgbClr val="B03E99"/>
                </a:solidFill>
                <a:latin typeface="UnDotum"/>
                <a:cs typeface="UnDotum"/>
              </a:rPr>
              <a:t></a:t>
            </a:r>
            <a:endParaRPr sz="1900">
              <a:latin typeface="UnDotum"/>
              <a:cs typeface="UnDotum"/>
            </a:endParaRPr>
          </a:p>
          <a:p>
            <a:pPr marL="12700">
              <a:lnSpc>
                <a:spcPct val="100000"/>
              </a:lnSpc>
              <a:spcBef>
                <a:spcPts val="1340"/>
              </a:spcBef>
            </a:pPr>
            <a:r>
              <a:rPr sz="1900" spc="-1210" dirty="0">
                <a:solidFill>
                  <a:srgbClr val="B03E99"/>
                </a:solidFill>
                <a:latin typeface="UnDotum"/>
                <a:cs typeface="UnDotum"/>
              </a:rPr>
              <a:t></a:t>
            </a:r>
            <a:endParaRPr sz="1900">
              <a:latin typeface="UnDotum"/>
              <a:cs typeface="UnDotum"/>
            </a:endParaRPr>
          </a:p>
          <a:p>
            <a:pPr marL="12700">
              <a:lnSpc>
                <a:spcPct val="100000"/>
              </a:lnSpc>
              <a:spcBef>
                <a:spcPts val="1350"/>
              </a:spcBef>
            </a:pPr>
            <a:r>
              <a:rPr sz="1900" spc="-1210" dirty="0">
                <a:solidFill>
                  <a:srgbClr val="B03E99"/>
                </a:solidFill>
                <a:latin typeface="UnDotum"/>
                <a:cs typeface="UnDotum"/>
              </a:rPr>
              <a:t></a:t>
            </a:r>
            <a:endParaRPr sz="1900">
              <a:latin typeface="UnDotum"/>
              <a:cs typeface="UnDotum"/>
            </a:endParaRPr>
          </a:p>
          <a:p>
            <a:pPr marL="12700">
              <a:lnSpc>
                <a:spcPct val="100000"/>
              </a:lnSpc>
              <a:spcBef>
                <a:spcPts val="1340"/>
              </a:spcBef>
            </a:pPr>
            <a:r>
              <a:rPr sz="1900" spc="-1210" dirty="0">
                <a:solidFill>
                  <a:srgbClr val="B03E99"/>
                </a:solidFill>
                <a:latin typeface="UnDotum"/>
                <a:cs typeface="UnDotum"/>
              </a:rPr>
              <a:t></a:t>
            </a:r>
            <a:endParaRPr sz="1900">
              <a:latin typeface="UnDotum"/>
              <a:cs typeface="UnDotum"/>
            </a:endParaRPr>
          </a:p>
          <a:p>
            <a:pPr marL="12700">
              <a:lnSpc>
                <a:spcPct val="100000"/>
              </a:lnSpc>
              <a:spcBef>
                <a:spcPts val="1340"/>
              </a:spcBef>
            </a:pPr>
            <a:r>
              <a:rPr sz="1900" spc="-1210" dirty="0">
                <a:solidFill>
                  <a:srgbClr val="B03E99"/>
                </a:solidFill>
                <a:latin typeface="UnDotum"/>
                <a:cs typeface="UnDotum"/>
              </a:rPr>
              <a:t></a:t>
            </a:r>
            <a:endParaRPr sz="1900">
              <a:latin typeface="UnDotum"/>
              <a:cs typeface="UnDotum"/>
            </a:endParaRPr>
          </a:p>
        </p:txBody>
      </p:sp>
      <p:sp>
        <p:nvSpPr>
          <p:cNvPr id="4" name="object 4"/>
          <p:cNvSpPr txBox="1">
            <a:spLocks noGrp="1"/>
          </p:cNvSpPr>
          <p:nvPr>
            <p:ph type="title"/>
          </p:nvPr>
        </p:nvSpPr>
        <p:spPr>
          <a:xfrm>
            <a:off x="808990" y="1559559"/>
            <a:ext cx="3376929" cy="2785110"/>
          </a:xfrm>
          <a:prstGeom prst="rect">
            <a:avLst/>
          </a:prstGeom>
        </p:spPr>
        <p:txBody>
          <a:bodyPr vert="horz" wrap="square" lIns="0" tIns="12065" rIns="0" bIns="0" rtlCol="0">
            <a:spAutoFit/>
          </a:bodyPr>
          <a:lstStyle/>
          <a:p>
            <a:pPr marL="12700" marR="5080">
              <a:lnSpc>
                <a:spcPct val="116100"/>
              </a:lnSpc>
              <a:spcBef>
                <a:spcPts val="95"/>
              </a:spcBef>
            </a:pPr>
            <a:r>
              <a:rPr spc="-5" dirty="0"/>
              <a:t>Managerial judgement  Ratio-trend analysis  Work study techniques  Delphi</a:t>
            </a:r>
            <a:r>
              <a:rPr spc="-15" dirty="0"/>
              <a:t> </a:t>
            </a:r>
            <a:r>
              <a:rPr spc="-5" dirty="0"/>
              <a:t>technique</a:t>
            </a:r>
          </a:p>
          <a:p>
            <a:pPr marL="12700" marR="807720">
              <a:lnSpc>
                <a:spcPct val="115999"/>
              </a:lnSpc>
            </a:pPr>
            <a:r>
              <a:rPr spc="-5" dirty="0"/>
              <a:t>Flow models  Other</a:t>
            </a:r>
            <a:r>
              <a:rPr spc="-70" dirty="0"/>
              <a:t> </a:t>
            </a:r>
            <a:r>
              <a:rPr spc="-5" dirty="0"/>
              <a:t>techniques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359" y="317500"/>
            <a:ext cx="7493000" cy="115062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35940" y="1664970"/>
            <a:ext cx="113664" cy="314960"/>
          </a:xfrm>
          <a:prstGeom prst="rect">
            <a:avLst/>
          </a:prstGeom>
        </p:spPr>
        <p:txBody>
          <a:bodyPr vert="horz" wrap="square" lIns="0" tIns="12700" rIns="0" bIns="0" rtlCol="0">
            <a:spAutoFit/>
          </a:bodyPr>
          <a:lstStyle/>
          <a:p>
            <a:pPr marL="12700">
              <a:lnSpc>
                <a:spcPct val="100000"/>
              </a:lnSpc>
              <a:spcBef>
                <a:spcPts val="100"/>
              </a:spcBef>
            </a:pPr>
            <a:r>
              <a:rPr sz="1900" spc="-1210" dirty="0">
                <a:solidFill>
                  <a:srgbClr val="B03E99"/>
                </a:solidFill>
                <a:latin typeface="UnDotum"/>
                <a:cs typeface="UnDotum"/>
              </a:rPr>
              <a:t></a:t>
            </a:r>
            <a:endParaRPr sz="1900">
              <a:latin typeface="UnDotum"/>
              <a:cs typeface="UnDotum"/>
            </a:endParaRPr>
          </a:p>
        </p:txBody>
      </p:sp>
      <p:sp>
        <p:nvSpPr>
          <p:cNvPr id="4" name="object 4"/>
          <p:cNvSpPr txBox="1">
            <a:spLocks noGrp="1"/>
          </p:cNvSpPr>
          <p:nvPr>
            <p:ph type="title"/>
          </p:nvPr>
        </p:nvSpPr>
        <p:spPr>
          <a:xfrm>
            <a:off x="808990" y="1623059"/>
            <a:ext cx="6746240" cy="2418080"/>
          </a:xfrm>
          <a:prstGeom prst="rect">
            <a:avLst/>
          </a:prstGeom>
        </p:spPr>
        <p:txBody>
          <a:bodyPr vert="horz" wrap="square" lIns="0" tIns="24130" rIns="0" bIns="0" rtlCol="0">
            <a:spAutoFit/>
          </a:bodyPr>
          <a:lstStyle/>
          <a:p>
            <a:pPr marL="12700" marR="125095" algn="just">
              <a:lnSpc>
                <a:spcPct val="97000"/>
              </a:lnSpc>
              <a:spcBef>
                <a:spcPts val="190"/>
              </a:spcBef>
            </a:pPr>
            <a:r>
              <a:rPr spc="-5" dirty="0"/>
              <a:t>In this all managers </a:t>
            </a:r>
            <a:r>
              <a:rPr dirty="0"/>
              <a:t>sit </a:t>
            </a:r>
            <a:r>
              <a:rPr spc="-5" dirty="0"/>
              <a:t>together, discuss </a:t>
            </a:r>
            <a:r>
              <a:rPr dirty="0"/>
              <a:t>and  </a:t>
            </a:r>
            <a:r>
              <a:rPr spc="-5" dirty="0"/>
              <a:t>arrive at </a:t>
            </a:r>
            <a:r>
              <a:rPr dirty="0"/>
              <a:t>a </a:t>
            </a:r>
            <a:r>
              <a:rPr spc="-5" dirty="0"/>
              <a:t>figure which would </a:t>
            </a:r>
            <a:r>
              <a:rPr spc="5" dirty="0"/>
              <a:t>be </a:t>
            </a:r>
            <a:r>
              <a:rPr dirty="0"/>
              <a:t>the </a:t>
            </a:r>
            <a:r>
              <a:rPr spc="-5" dirty="0"/>
              <a:t>future  demand for</a:t>
            </a:r>
            <a:r>
              <a:rPr spc="-20" dirty="0"/>
              <a:t> </a:t>
            </a:r>
            <a:r>
              <a:rPr spc="-5" dirty="0"/>
              <a:t>labour.</a:t>
            </a:r>
          </a:p>
          <a:p>
            <a:pPr marL="12700" marR="5080">
              <a:lnSpc>
                <a:spcPct val="97000"/>
              </a:lnSpc>
              <a:spcBef>
                <a:spcPts val="595"/>
              </a:spcBef>
              <a:tabLst>
                <a:tab pos="1854835" algn="l"/>
              </a:tabLst>
            </a:pPr>
            <a:r>
              <a:rPr spc="-5" dirty="0"/>
              <a:t>This technique may involve </a:t>
            </a:r>
            <a:r>
              <a:rPr dirty="0"/>
              <a:t>a </a:t>
            </a:r>
            <a:r>
              <a:rPr spc="-5" dirty="0"/>
              <a:t>‘bottom-up’ or  ‘top-down’	approach. </a:t>
            </a:r>
            <a:r>
              <a:rPr dirty="0"/>
              <a:t>A </a:t>
            </a:r>
            <a:r>
              <a:rPr spc="-5" dirty="0"/>
              <a:t>combination of both  could yield positive results.</a:t>
            </a:r>
          </a:p>
        </p:txBody>
      </p:sp>
      <p:sp>
        <p:nvSpPr>
          <p:cNvPr id="5" name="object 5"/>
          <p:cNvSpPr txBox="1"/>
          <p:nvPr/>
        </p:nvSpPr>
        <p:spPr>
          <a:xfrm>
            <a:off x="535940" y="2893059"/>
            <a:ext cx="113664" cy="314960"/>
          </a:xfrm>
          <a:prstGeom prst="rect">
            <a:avLst/>
          </a:prstGeom>
        </p:spPr>
        <p:txBody>
          <a:bodyPr vert="horz" wrap="square" lIns="0" tIns="12700" rIns="0" bIns="0" rtlCol="0">
            <a:spAutoFit/>
          </a:bodyPr>
          <a:lstStyle/>
          <a:p>
            <a:pPr marL="12700">
              <a:lnSpc>
                <a:spcPct val="100000"/>
              </a:lnSpc>
              <a:spcBef>
                <a:spcPts val="100"/>
              </a:spcBef>
            </a:pPr>
            <a:r>
              <a:rPr sz="1900" spc="-1210" dirty="0">
                <a:solidFill>
                  <a:srgbClr val="B03E99"/>
                </a:solidFill>
                <a:latin typeface="UnDotum"/>
                <a:cs typeface="UnDotum"/>
              </a:rPr>
              <a:t></a:t>
            </a:r>
            <a:endParaRPr sz="1900">
              <a:latin typeface="UnDotum"/>
              <a:cs typeface="UnDotum"/>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359" y="317500"/>
            <a:ext cx="7493000" cy="115062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35940" y="1494790"/>
            <a:ext cx="113664" cy="944880"/>
          </a:xfrm>
          <a:prstGeom prst="rect">
            <a:avLst/>
          </a:prstGeom>
        </p:spPr>
        <p:txBody>
          <a:bodyPr vert="horz" wrap="square" lIns="0" tIns="182880" rIns="0" bIns="0" rtlCol="0">
            <a:spAutoFit/>
          </a:bodyPr>
          <a:lstStyle/>
          <a:p>
            <a:pPr marL="12700">
              <a:lnSpc>
                <a:spcPct val="100000"/>
              </a:lnSpc>
              <a:spcBef>
                <a:spcPts val="1440"/>
              </a:spcBef>
            </a:pPr>
            <a:r>
              <a:rPr sz="1900" spc="-1210" dirty="0">
                <a:solidFill>
                  <a:srgbClr val="B03E99"/>
                </a:solidFill>
                <a:latin typeface="UnDotum"/>
                <a:cs typeface="UnDotum"/>
              </a:rPr>
              <a:t></a:t>
            </a:r>
            <a:endParaRPr sz="1900">
              <a:latin typeface="UnDotum"/>
              <a:cs typeface="UnDotum"/>
            </a:endParaRPr>
          </a:p>
          <a:p>
            <a:pPr marL="12700">
              <a:lnSpc>
                <a:spcPct val="100000"/>
              </a:lnSpc>
              <a:spcBef>
                <a:spcPts val="1340"/>
              </a:spcBef>
            </a:pPr>
            <a:r>
              <a:rPr sz="1900" spc="-1210" dirty="0">
                <a:solidFill>
                  <a:srgbClr val="B03E99"/>
                </a:solidFill>
                <a:latin typeface="UnDotum"/>
                <a:cs typeface="UnDotum"/>
              </a:rPr>
              <a:t></a:t>
            </a:r>
            <a:endParaRPr sz="1900">
              <a:latin typeface="UnDotum"/>
              <a:cs typeface="UnDotum"/>
            </a:endParaRPr>
          </a:p>
        </p:txBody>
      </p:sp>
      <p:sp>
        <p:nvSpPr>
          <p:cNvPr id="4" name="object 4"/>
          <p:cNvSpPr txBox="1">
            <a:spLocks noGrp="1"/>
          </p:cNvSpPr>
          <p:nvPr>
            <p:ph type="title"/>
          </p:nvPr>
        </p:nvSpPr>
        <p:spPr>
          <a:xfrm>
            <a:off x="808990" y="1559559"/>
            <a:ext cx="6598284" cy="2481580"/>
          </a:xfrm>
          <a:prstGeom prst="rect">
            <a:avLst/>
          </a:prstGeom>
        </p:spPr>
        <p:txBody>
          <a:bodyPr vert="horz" wrap="square" lIns="0" tIns="12700" rIns="0" bIns="0" rtlCol="0">
            <a:spAutoFit/>
          </a:bodyPr>
          <a:lstStyle/>
          <a:p>
            <a:pPr marL="12700" marR="5080">
              <a:lnSpc>
                <a:spcPct val="115999"/>
              </a:lnSpc>
              <a:spcBef>
                <a:spcPts val="100"/>
              </a:spcBef>
            </a:pPr>
            <a:r>
              <a:rPr spc="-5" dirty="0"/>
              <a:t>This is </a:t>
            </a:r>
            <a:r>
              <a:rPr dirty="0"/>
              <a:t>the </a:t>
            </a:r>
            <a:r>
              <a:rPr spc="-5" dirty="0"/>
              <a:t>quickest forecasting technique.  This technique involves studying past</a:t>
            </a:r>
            <a:r>
              <a:rPr spc="25" dirty="0"/>
              <a:t> </a:t>
            </a:r>
            <a:r>
              <a:rPr spc="-5" dirty="0"/>
              <a:t>ratios,</a:t>
            </a:r>
          </a:p>
          <a:p>
            <a:pPr marL="12700" marR="292100">
              <a:lnSpc>
                <a:spcPct val="96900"/>
              </a:lnSpc>
              <a:spcBef>
                <a:spcPts val="5"/>
              </a:spcBef>
            </a:pPr>
            <a:r>
              <a:rPr spc="-5" dirty="0"/>
              <a:t>say, </a:t>
            </a:r>
            <a:r>
              <a:rPr spc="-10" dirty="0"/>
              <a:t>between </a:t>
            </a:r>
            <a:r>
              <a:rPr dirty="0"/>
              <a:t>the </a:t>
            </a:r>
            <a:r>
              <a:rPr spc="-5" dirty="0"/>
              <a:t>number of </a:t>
            </a:r>
            <a:r>
              <a:rPr spc="-10" dirty="0"/>
              <a:t>workers </a:t>
            </a:r>
            <a:r>
              <a:rPr dirty="0"/>
              <a:t>and  </a:t>
            </a:r>
            <a:r>
              <a:rPr spc="-5" dirty="0"/>
              <a:t>sales </a:t>
            </a:r>
            <a:r>
              <a:rPr dirty="0"/>
              <a:t>in </a:t>
            </a:r>
            <a:r>
              <a:rPr spc="-5" dirty="0"/>
              <a:t>an organization </a:t>
            </a:r>
            <a:r>
              <a:rPr dirty="0"/>
              <a:t>and </a:t>
            </a:r>
            <a:r>
              <a:rPr spc="-5" dirty="0"/>
              <a:t>forecasting  future ratios, making some allowance </a:t>
            </a:r>
            <a:r>
              <a:rPr dirty="0"/>
              <a:t>for  </a:t>
            </a:r>
            <a:r>
              <a:rPr spc="-5" dirty="0"/>
              <a:t>changes in </a:t>
            </a:r>
            <a:r>
              <a:rPr dirty="0"/>
              <a:t>the </a:t>
            </a:r>
            <a:r>
              <a:rPr spc="-5" dirty="0"/>
              <a:t>organization </a:t>
            </a:r>
            <a:r>
              <a:rPr dirty="0"/>
              <a:t>or </a:t>
            </a:r>
            <a:r>
              <a:rPr spc="-5" dirty="0"/>
              <a:t>its</a:t>
            </a:r>
            <a:r>
              <a:rPr spc="-20" dirty="0"/>
              <a:t> </a:t>
            </a:r>
            <a:r>
              <a:rPr spc="-5" dirty="0"/>
              <a:t>method.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359" y="317500"/>
            <a:ext cx="7493000" cy="115062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35940" y="1664970"/>
            <a:ext cx="113664" cy="314960"/>
          </a:xfrm>
          <a:prstGeom prst="rect">
            <a:avLst/>
          </a:prstGeom>
        </p:spPr>
        <p:txBody>
          <a:bodyPr vert="horz" wrap="square" lIns="0" tIns="12700" rIns="0" bIns="0" rtlCol="0">
            <a:spAutoFit/>
          </a:bodyPr>
          <a:lstStyle/>
          <a:p>
            <a:pPr marL="12700">
              <a:lnSpc>
                <a:spcPct val="100000"/>
              </a:lnSpc>
              <a:spcBef>
                <a:spcPts val="100"/>
              </a:spcBef>
            </a:pPr>
            <a:r>
              <a:rPr sz="1900" spc="-1210" dirty="0">
                <a:solidFill>
                  <a:srgbClr val="B03E99"/>
                </a:solidFill>
                <a:latin typeface="UnDotum"/>
                <a:cs typeface="UnDotum"/>
              </a:rPr>
              <a:t></a:t>
            </a:r>
            <a:endParaRPr sz="1900">
              <a:latin typeface="UnDotum"/>
              <a:cs typeface="UnDotum"/>
            </a:endParaRPr>
          </a:p>
        </p:txBody>
      </p:sp>
      <p:sp>
        <p:nvSpPr>
          <p:cNvPr id="4" name="object 4"/>
          <p:cNvSpPr txBox="1">
            <a:spLocks noGrp="1"/>
          </p:cNvSpPr>
          <p:nvPr>
            <p:ph type="title"/>
          </p:nvPr>
        </p:nvSpPr>
        <p:spPr>
          <a:xfrm>
            <a:off x="808990" y="1623059"/>
            <a:ext cx="6772275" cy="1573530"/>
          </a:xfrm>
          <a:prstGeom prst="rect">
            <a:avLst/>
          </a:prstGeom>
        </p:spPr>
        <p:txBody>
          <a:bodyPr vert="horz" wrap="square" lIns="0" tIns="24765" rIns="0" bIns="0" rtlCol="0">
            <a:spAutoFit/>
          </a:bodyPr>
          <a:lstStyle/>
          <a:p>
            <a:pPr marL="12700" marR="5080">
              <a:lnSpc>
                <a:spcPct val="96900"/>
              </a:lnSpc>
              <a:spcBef>
                <a:spcPts val="195"/>
              </a:spcBef>
            </a:pPr>
            <a:r>
              <a:rPr spc="-5" dirty="0"/>
              <a:t>Work study techniques can </a:t>
            </a:r>
            <a:r>
              <a:rPr spc="5" dirty="0"/>
              <a:t>be </a:t>
            </a:r>
            <a:r>
              <a:rPr dirty="0"/>
              <a:t>used </a:t>
            </a:r>
            <a:r>
              <a:rPr spc="-5" dirty="0"/>
              <a:t>when it </a:t>
            </a:r>
            <a:r>
              <a:rPr dirty="0"/>
              <a:t>is  </a:t>
            </a:r>
            <a:r>
              <a:rPr spc="-5" dirty="0"/>
              <a:t>possible to apply work measurement to  calculate the length of operations </a:t>
            </a:r>
            <a:r>
              <a:rPr dirty="0"/>
              <a:t>and the  </a:t>
            </a:r>
            <a:r>
              <a:rPr spc="-5" dirty="0"/>
              <a:t>amount of labour</a:t>
            </a:r>
            <a:r>
              <a:rPr spc="-15" dirty="0"/>
              <a:t> </a:t>
            </a:r>
            <a:r>
              <a:rPr spc="-5" dirty="0"/>
              <a:t>required.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359" y="317500"/>
            <a:ext cx="7493000" cy="115062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35940" y="1675129"/>
            <a:ext cx="110489" cy="314960"/>
          </a:xfrm>
          <a:prstGeom prst="rect">
            <a:avLst/>
          </a:prstGeom>
        </p:spPr>
        <p:txBody>
          <a:bodyPr vert="horz" wrap="square" lIns="0" tIns="12700" rIns="0" bIns="0" rtlCol="0">
            <a:spAutoFit/>
          </a:bodyPr>
          <a:lstStyle/>
          <a:p>
            <a:pPr marL="12700">
              <a:lnSpc>
                <a:spcPct val="100000"/>
              </a:lnSpc>
              <a:spcBef>
                <a:spcPts val="100"/>
              </a:spcBef>
            </a:pPr>
            <a:r>
              <a:rPr sz="1900" dirty="0">
                <a:solidFill>
                  <a:srgbClr val="B03E99"/>
                </a:solidFill>
                <a:latin typeface="Arial"/>
                <a:cs typeface="Arial"/>
              </a:rPr>
              <a:t>•</a:t>
            </a:r>
            <a:endParaRPr sz="1900">
              <a:latin typeface="Arial"/>
              <a:cs typeface="Arial"/>
            </a:endParaRPr>
          </a:p>
        </p:txBody>
      </p:sp>
      <p:sp>
        <p:nvSpPr>
          <p:cNvPr id="4" name="object 4"/>
          <p:cNvSpPr txBox="1">
            <a:spLocks noGrp="1"/>
          </p:cNvSpPr>
          <p:nvPr>
            <p:ph type="title"/>
          </p:nvPr>
        </p:nvSpPr>
        <p:spPr>
          <a:xfrm>
            <a:off x="808990" y="1623059"/>
            <a:ext cx="6597015" cy="1649730"/>
          </a:xfrm>
          <a:prstGeom prst="rect">
            <a:avLst/>
          </a:prstGeom>
        </p:spPr>
        <p:txBody>
          <a:bodyPr vert="horz" wrap="square" lIns="0" tIns="35560" rIns="0" bIns="0" rtlCol="0">
            <a:spAutoFit/>
          </a:bodyPr>
          <a:lstStyle/>
          <a:p>
            <a:pPr marL="12700" marR="112395">
              <a:lnSpc>
                <a:spcPts val="3020"/>
              </a:lnSpc>
              <a:spcBef>
                <a:spcPts val="280"/>
              </a:spcBef>
            </a:pPr>
            <a:r>
              <a:rPr spc="-5" dirty="0"/>
              <a:t>This technique is </a:t>
            </a:r>
            <a:r>
              <a:rPr dirty="0"/>
              <a:t>the </a:t>
            </a:r>
            <a:r>
              <a:rPr spc="-5" dirty="0"/>
              <a:t>method of forecasting  personnel</a:t>
            </a:r>
            <a:r>
              <a:rPr spc="-10" dirty="0"/>
              <a:t> </a:t>
            </a:r>
            <a:r>
              <a:rPr spc="-5" dirty="0"/>
              <a:t>needs.</a:t>
            </a:r>
          </a:p>
          <a:p>
            <a:pPr marL="12700" marR="5080">
              <a:lnSpc>
                <a:spcPts val="3020"/>
              </a:lnSpc>
              <a:spcBef>
                <a:spcPts val="610"/>
              </a:spcBef>
            </a:pPr>
            <a:r>
              <a:rPr spc="-5" dirty="0"/>
              <a:t>It solicits estimates of personnel needs from  </a:t>
            </a:r>
            <a:r>
              <a:rPr dirty="0"/>
              <a:t>a </a:t>
            </a:r>
            <a:r>
              <a:rPr spc="-5" dirty="0"/>
              <a:t>group </a:t>
            </a:r>
            <a:r>
              <a:rPr dirty="0"/>
              <a:t>of </a:t>
            </a:r>
            <a:r>
              <a:rPr spc="-5" dirty="0"/>
              <a:t>experts, usually</a:t>
            </a:r>
            <a:r>
              <a:rPr spc="-30" dirty="0"/>
              <a:t> </a:t>
            </a:r>
            <a:r>
              <a:rPr spc="-5" dirty="0"/>
              <a:t>managers.</a:t>
            </a:r>
          </a:p>
        </p:txBody>
      </p:sp>
      <p:sp>
        <p:nvSpPr>
          <p:cNvPr id="5" name="object 5"/>
          <p:cNvSpPr txBox="1"/>
          <p:nvPr/>
        </p:nvSpPr>
        <p:spPr>
          <a:xfrm>
            <a:off x="535940" y="2519679"/>
            <a:ext cx="110489" cy="314960"/>
          </a:xfrm>
          <a:prstGeom prst="rect">
            <a:avLst/>
          </a:prstGeom>
        </p:spPr>
        <p:txBody>
          <a:bodyPr vert="horz" wrap="square" lIns="0" tIns="12700" rIns="0" bIns="0" rtlCol="0">
            <a:spAutoFit/>
          </a:bodyPr>
          <a:lstStyle/>
          <a:p>
            <a:pPr marL="12700">
              <a:lnSpc>
                <a:spcPct val="100000"/>
              </a:lnSpc>
              <a:spcBef>
                <a:spcPts val="100"/>
              </a:spcBef>
            </a:pPr>
            <a:r>
              <a:rPr sz="1900" dirty="0">
                <a:solidFill>
                  <a:srgbClr val="B03E99"/>
                </a:solidFill>
                <a:latin typeface="Arial"/>
                <a:cs typeface="Arial"/>
              </a:rPr>
              <a:t>•</a:t>
            </a:r>
            <a:endParaRPr sz="1900">
              <a:latin typeface="Arial"/>
              <a:cs typeface="Arial"/>
            </a:endParaRPr>
          </a:p>
        </p:txBody>
      </p:sp>
      <p:sp>
        <p:nvSpPr>
          <p:cNvPr id="6" name="object 6"/>
          <p:cNvSpPr txBox="1"/>
          <p:nvPr/>
        </p:nvSpPr>
        <p:spPr>
          <a:xfrm>
            <a:off x="535940" y="3364229"/>
            <a:ext cx="110489" cy="314960"/>
          </a:xfrm>
          <a:prstGeom prst="rect">
            <a:avLst/>
          </a:prstGeom>
        </p:spPr>
        <p:txBody>
          <a:bodyPr vert="horz" wrap="square" lIns="0" tIns="12700" rIns="0" bIns="0" rtlCol="0">
            <a:spAutoFit/>
          </a:bodyPr>
          <a:lstStyle/>
          <a:p>
            <a:pPr marL="12700">
              <a:lnSpc>
                <a:spcPct val="100000"/>
              </a:lnSpc>
              <a:spcBef>
                <a:spcPts val="100"/>
              </a:spcBef>
            </a:pPr>
            <a:r>
              <a:rPr sz="1900" dirty="0">
                <a:solidFill>
                  <a:srgbClr val="B03E99"/>
                </a:solidFill>
                <a:latin typeface="Arial"/>
                <a:cs typeface="Arial"/>
              </a:rPr>
              <a:t>•</a:t>
            </a:r>
            <a:endParaRPr sz="1900">
              <a:latin typeface="Arial"/>
              <a:cs typeface="Arial"/>
            </a:endParaRPr>
          </a:p>
        </p:txBody>
      </p:sp>
      <p:sp>
        <p:nvSpPr>
          <p:cNvPr id="7" name="object 7"/>
          <p:cNvSpPr txBox="1"/>
          <p:nvPr/>
        </p:nvSpPr>
        <p:spPr>
          <a:xfrm>
            <a:off x="808990" y="3310890"/>
            <a:ext cx="6553200" cy="2034539"/>
          </a:xfrm>
          <a:prstGeom prst="rect">
            <a:avLst/>
          </a:prstGeom>
        </p:spPr>
        <p:txBody>
          <a:bodyPr vert="horz" wrap="square" lIns="0" tIns="24130" rIns="0" bIns="0" rtlCol="0">
            <a:spAutoFit/>
          </a:bodyPr>
          <a:lstStyle/>
          <a:p>
            <a:pPr marL="12700" marR="5080">
              <a:lnSpc>
                <a:spcPct val="97000"/>
              </a:lnSpc>
              <a:spcBef>
                <a:spcPts val="190"/>
              </a:spcBef>
            </a:pPr>
            <a:r>
              <a:rPr sz="2600" dirty="0">
                <a:latin typeface="Trebuchet MS"/>
                <a:cs typeface="Trebuchet MS"/>
              </a:rPr>
              <a:t>The </a:t>
            </a:r>
            <a:r>
              <a:rPr sz="2600" spc="-5" dirty="0">
                <a:latin typeface="Trebuchet MS"/>
                <a:cs typeface="Trebuchet MS"/>
              </a:rPr>
              <a:t>HRP experts act as intermediaries,  summarize </a:t>
            </a:r>
            <a:r>
              <a:rPr sz="2600" dirty="0">
                <a:latin typeface="Trebuchet MS"/>
                <a:cs typeface="Trebuchet MS"/>
              </a:rPr>
              <a:t>the </a:t>
            </a:r>
            <a:r>
              <a:rPr sz="2600" spc="-5" dirty="0">
                <a:latin typeface="Trebuchet MS"/>
                <a:cs typeface="Trebuchet MS"/>
              </a:rPr>
              <a:t>various responses and report  </a:t>
            </a:r>
            <a:r>
              <a:rPr sz="2600" dirty="0">
                <a:latin typeface="Trebuchet MS"/>
                <a:cs typeface="Trebuchet MS"/>
              </a:rPr>
              <a:t>the </a:t>
            </a:r>
            <a:r>
              <a:rPr sz="2600" spc="-5" dirty="0">
                <a:latin typeface="Trebuchet MS"/>
                <a:cs typeface="Trebuchet MS"/>
              </a:rPr>
              <a:t>findings </a:t>
            </a:r>
            <a:r>
              <a:rPr sz="2600" dirty="0">
                <a:latin typeface="Trebuchet MS"/>
                <a:cs typeface="Trebuchet MS"/>
              </a:rPr>
              <a:t>back </a:t>
            </a:r>
            <a:r>
              <a:rPr sz="2600" spc="-5" dirty="0">
                <a:latin typeface="Trebuchet MS"/>
                <a:cs typeface="Trebuchet MS"/>
              </a:rPr>
              <a:t>to </a:t>
            </a:r>
            <a:r>
              <a:rPr sz="2600" dirty="0">
                <a:latin typeface="Trebuchet MS"/>
                <a:cs typeface="Trebuchet MS"/>
              </a:rPr>
              <a:t>the</a:t>
            </a:r>
            <a:r>
              <a:rPr sz="2600" spc="-50" dirty="0">
                <a:latin typeface="Trebuchet MS"/>
                <a:cs typeface="Trebuchet MS"/>
              </a:rPr>
              <a:t> </a:t>
            </a:r>
            <a:r>
              <a:rPr sz="2600" spc="-5" dirty="0">
                <a:latin typeface="Trebuchet MS"/>
                <a:cs typeface="Trebuchet MS"/>
              </a:rPr>
              <a:t>experts.</a:t>
            </a:r>
            <a:endParaRPr sz="2600">
              <a:latin typeface="Trebuchet MS"/>
              <a:cs typeface="Trebuchet MS"/>
            </a:endParaRPr>
          </a:p>
          <a:p>
            <a:pPr marL="12700" marR="318135">
              <a:lnSpc>
                <a:spcPts val="3020"/>
              </a:lnSpc>
              <a:spcBef>
                <a:spcPts val="695"/>
              </a:spcBef>
            </a:pPr>
            <a:r>
              <a:rPr sz="2600" spc="-5" dirty="0">
                <a:latin typeface="Trebuchet MS"/>
                <a:cs typeface="Trebuchet MS"/>
              </a:rPr>
              <a:t>Summaries and surveys are repeated until  </a:t>
            </a:r>
            <a:r>
              <a:rPr sz="2600" dirty="0">
                <a:latin typeface="Trebuchet MS"/>
                <a:cs typeface="Trebuchet MS"/>
              </a:rPr>
              <a:t>the </a:t>
            </a:r>
            <a:r>
              <a:rPr sz="2600" spc="-5" dirty="0">
                <a:latin typeface="Trebuchet MS"/>
                <a:cs typeface="Trebuchet MS"/>
              </a:rPr>
              <a:t>experts opinion begin to</a:t>
            </a:r>
            <a:r>
              <a:rPr sz="2600" spc="-20" dirty="0">
                <a:latin typeface="Trebuchet MS"/>
                <a:cs typeface="Trebuchet MS"/>
              </a:rPr>
              <a:t> </a:t>
            </a:r>
            <a:r>
              <a:rPr sz="2600" spc="-5" dirty="0">
                <a:latin typeface="Trebuchet MS"/>
                <a:cs typeface="Trebuchet MS"/>
              </a:rPr>
              <a:t>agree.</a:t>
            </a:r>
            <a:endParaRPr sz="2600">
              <a:latin typeface="Trebuchet MS"/>
              <a:cs typeface="Trebuchet MS"/>
            </a:endParaRPr>
          </a:p>
        </p:txBody>
      </p:sp>
      <p:sp>
        <p:nvSpPr>
          <p:cNvPr id="8" name="object 8"/>
          <p:cNvSpPr txBox="1"/>
          <p:nvPr/>
        </p:nvSpPr>
        <p:spPr>
          <a:xfrm>
            <a:off x="535940" y="4592320"/>
            <a:ext cx="110489" cy="314960"/>
          </a:xfrm>
          <a:prstGeom prst="rect">
            <a:avLst/>
          </a:prstGeom>
        </p:spPr>
        <p:txBody>
          <a:bodyPr vert="horz" wrap="square" lIns="0" tIns="12700" rIns="0" bIns="0" rtlCol="0">
            <a:spAutoFit/>
          </a:bodyPr>
          <a:lstStyle/>
          <a:p>
            <a:pPr marL="12700">
              <a:lnSpc>
                <a:spcPct val="100000"/>
              </a:lnSpc>
              <a:spcBef>
                <a:spcPts val="100"/>
              </a:spcBef>
            </a:pPr>
            <a:r>
              <a:rPr sz="1900" dirty="0">
                <a:solidFill>
                  <a:srgbClr val="B03E99"/>
                </a:solidFill>
                <a:latin typeface="Arial"/>
                <a:cs typeface="Arial"/>
              </a:rPr>
              <a:t>•</a:t>
            </a:r>
            <a:endParaRPr sz="19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359" y="317500"/>
            <a:ext cx="7493000" cy="115062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35940" y="1671320"/>
            <a:ext cx="113664" cy="314960"/>
          </a:xfrm>
          <a:prstGeom prst="rect">
            <a:avLst/>
          </a:prstGeom>
        </p:spPr>
        <p:txBody>
          <a:bodyPr vert="horz" wrap="square" lIns="0" tIns="12700" rIns="0" bIns="0" rtlCol="0">
            <a:spAutoFit/>
          </a:bodyPr>
          <a:lstStyle/>
          <a:p>
            <a:pPr marL="12700">
              <a:lnSpc>
                <a:spcPct val="100000"/>
              </a:lnSpc>
              <a:spcBef>
                <a:spcPts val="100"/>
              </a:spcBef>
            </a:pPr>
            <a:r>
              <a:rPr sz="1900" spc="-1210" dirty="0">
                <a:solidFill>
                  <a:srgbClr val="B03E99"/>
                </a:solidFill>
                <a:latin typeface="UnDotum"/>
                <a:cs typeface="UnDotum"/>
              </a:rPr>
              <a:t></a:t>
            </a:r>
            <a:endParaRPr sz="1900">
              <a:latin typeface="UnDotum"/>
              <a:cs typeface="UnDotum"/>
            </a:endParaRPr>
          </a:p>
        </p:txBody>
      </p:sp>
      <p:sp>
        <p:nvSpPr>
          <p:cNvPr id="4" name="object 4"/>
          <p:cNvSpPr txBox="1">
            <a:spLocks noGrp="1"/>
          </p:cNvSpPr>
          <p:nvPr>
            <p:ph type="title"/>
          </p:nvPr>
        </p:nvSpPr>
        <p:spPr>
          <a:xfrm>
            <a:off x="808990" y="1642109"/>
            <a:ext cx="6459855" cy="2874010"/>
          </a:xfrm>
          <a:prstGeom prst="rect">
            <a:avLst/>
          </a:prstGeom>
        </p:spPr>
        <p:txBody>
          <a:bodyPr vert="horz" wrap="square" lIns="0" tIns="12700" rIns="0" bIns="0" rtlCol="0">
            <a:spAutoFit/>
          </a:bodyPr>
          <a:lstStyle/>
          <a:p>
            <a:pPr marL="12700" marR="5080">
              <a:lnSpc>
                <a:spcPct val="99900"/>
              </a:lnSpc>
              <a:spcBef>
                <a:spcPts val="100"/>
              </a:spcBef>
            </a:pPr>
            <a:r>
              <a:rPr spc="-5" dirty="0"/>
              <a:t>In simple words, </a:t>
            </a:r>
            <a:r>
              <a:rPr dirty="0"/>
              <a:t>HRP </a:t>
            </a:r>
            <a:r>
              <a:rPr spc="-5" dirty="0"/>
              <a:t>is understood as </a:t>
            </a:r>
            <a:r>
              <a:rPr dirty="0"/>
              <a:t>the  </a:t>
            </a:r>
            <a:r>
              <a:rPr spc="-5" dirty="0"/>
              <a:t>process </a:t>
            </a:r>
            <a:r>
              <a:rPr dirty="0"/>
              <a:t>of </a:t>
            </a:r>
            <a:r>
              <a:rPr spc="-5" dirty="0"/>
              <a:t>forecasting </a:t>
            </a:r>
            <a:r>
              <a:rPr dirty="0"/>
              <a:t>an </a:t>
            </a:r>
            <a:r>
              <a:rPr spc="-5" dirty="0"/>
              <a:t>organization's  future demand for, and </a:t>
            </a:r>
            <a:r>
              <a:rPr dirty="0"/>
              <a:t>supply </a:t>
            </a:r>
            <a:r>
              <a:rPr spc="-5" dirty="0"/>
              <a:t>of, </a:t>
            </a:r>
            <a:r>
              <a:rPr dirty="0"/>
              <a:t>the </a:t>
            </a:r>
            <a:r>
              <a:rPr spc="-5" dirty="0"/>
              <a:t>right  </a:t>
            </a:r>
            <a:r>
              <a:rPr dirty="0"/>
              <a:t>type </a:t>
            </a:r>
            <a:r>
              <a:rPr spc="-5" dirty="0"/>
              <a:t>of people in </a:t>
            </a:r>
            <a:r>
              <a:rPr dirty="0"/>
              <a:t>the </a:t>
            </a:r>
            <a:r>
              <a:rPr spc="-5" dirty="0"/>
              <a:t>right</a:t>
            </a:r>
            <a:r>
              <a:rPr spc="-50" dirty="0"/>
              <a:t> </a:t>
            </a:r>
            <a:r>
              <a:rPr spc="-5" dirty="0"/>
              <a:t>number.</a:t>
            </a:r>
          </a:p>
          <a:p>
            <a:pPr marL="12700" marR="534670">
              <a:lnSpc>
                <a:spcPct val="100000"/>
              </a:lnSpc>
              <a:spcBef>
                <a:spcPts val="600"/>
              </a:spcBef>
            </a:pPr>
            <a:r>
              <a:rPr spc="-5" dirty="0"/>
              <a:t>After this </a:t>
            </a:r>
            <a:r>
              <a:rPr dirty="0"/>
              <a:t>only the </a:t>
            </a:r>
            <a:r>
              <a:rPr spc="-5" dirty="0"/>
              <a:t>HRM department can  initiate </a:t>
            </a:r>
            <a:r>
              <a:rPr dirty="0"/>
              <a:t>the </a:t>
            </a:r>
            <a:r>
              <a:rPr spc="-5" dirty="0"/>
              <a:t>recruitment and selection  process</a:t>
            </a:r>
          </a:p>
        </p:txBody>
      </p:sp>
      <p:sp>
        <p:nvSpPr>
          <p:cNvPr id="5" name="object 5"/>
          <p:cNvSpPr txBox="1"/>
          <p:nvPr/>
        </p:nvSpPr>
        <p:spPr>
          <a:xfrm>
            <a:off x="535940" y="3331209"/>
            <a:ext cx="113664" cy="314960"/>
          </a:xfrm>
          <a:prstGeom prst="rect">
            <a:avLst/>
          </a:prstGeom>
        </p:spPr>
        <p:txBody>
          <a:bodyPr vert="horz" wrap="square" lIns="0" tIns="12700" rIns="0" bIns="0" rtlCol="0">
            <a:spAutoFit/>
          </a:bodyPr>
          <a:lstStyle/>
          <a:p>
            <a:pPr marL="12700">
              <a:lnSpc>
                <a:spcPct val="100000"/>
              </a:lnSpc>
              <a:spcBef>
                <a:spcPts val="100"/>
              </a:spcBef>
            </a:pPr>
            <a:r>
              <a:rPr sz="1900" spc="-1210" dirty="0">
                <a:solidFill>
                  <a:srgbClr val="B03E99"/>
                </a:solidFill>
                <a:latin typeface="UnDotum"/>
                <a:cs typeface="UnDotum"/>
              </a:rPr>
              <a:t></a:t>
            </a:r>
            <a:endParaRPr sz="1900">
              <a:latin typeface="UnDotum"/>
              <a:cs typeface="UnDotum"/>
            </a:endParaRPr>
          </a:p>
        </p:txBody>
      </p:sp>
      <p:sp>
        <p:nvSpPr>
          <p:cNvPr id="6" name="object 6"/>
          <p:cNvSpPr txBox="1"/>
          <p:nvPr/>
        </p:nvSpPr>
        <p:spPr>
          <a:xfrm>
            <a:off x="535940" y="4594859"/>
            <a:ext cx="113664" cy="314960"/>
          </a:xfrm>
          <a:prstGeom prst="rect">
            <a:avLst/>
          </a:prstGeom>
        </p:spPr>
        <p:txBody>
          <a:bodyPr vert="horz" wrap="square" lIns="0" tIns="12700" rIns="0" bIns="0" rtlCol="0">
            <a:spAutoFit/>
          </a:bodyPr>
          <a:lstStyle/>
          <a:p>
            <a:pPr marL="12700">
              <a:lnSpc>
                <a:spcPct val="100000"/>
              </a:lnSpc>
              <a:spcBef>
                <a:spcPts val="100"/>
              </a:spcBef>
            </a:pPr>
            <a:r>
              <a:rPr sz="1900" spc="-1210" dirty="0">
                <a:solidFill>
                  <a:srgbClr val="B03E99"/>
                </a:solidFill>
                <a:latin typeface="UnDotum"/>
                <a:cs typeface="UnDotum"/>
              </a:rPr>
              <a:t></a:t>
            </a:r>
            <a:endParaRPr sz="1900">
              <a:latin typeface="UnDotum"/>
              <a:cs typeface="UnDotum"/>
            </a:endParaRPr>
          </a:p>
        </p:txBody>
      </p:sp>
      <p:sp>
        <p:nvSpPr>
          <p:cNvPr id="7" name="object 7"/>
          <p:cNvSpPr txBox="1"/>
          <p:nvPr/>
        </p:nvSpPr>
        <p:spPr>
          <a:xfrm>
            <a:off x="808990" y="4565650"/>
            <a:ext cx="6295390" cy="817880"/>
          </a:xfrm>
          <a:prstGeom prst="rect">
            <a:avLst/>
          </a:prstGeom>
        </p:spPr>
        <p:txBody>
          <a:bodyPr vert="horz" wrap="square" lIns="0" tIns="12700" rIns="0" bIns="0" rtlCol="0">
            <a:spAutoFit/>
          </a:bodyPr>
          <a:lstStyle/>
          <a:p>
            <a:pPr marL="12700" marR="5080">
              <a:lnSpc>
                <a:spcPct val="100000"/>
              </a:lnSpc>
              <a:spcBef>
                <a:spcPts val="100"/>
              </a:spcBef>
            </a:pPr>
            <a:r>
              <a:rPr sz="2600" spc="-5" dirty="0">
                <a:latin typeface="Trebuchet MS"/>
                <a:cs typeface="Trebuchet MS"/>
              </a:rPr>
              <a:t>Its called by manpower </a:t>
            </a:r>
            <a:r>
              <a:rPr sz="2600" dirty="0">
                <a:latin typeface="Trebuchet MS"/>
                <a:cs typeface="Trebuchet MS"/>
              </a:rPr>
              <a:t>planning, </a:t>
            </a:r>
            <a:r>
              <a:rPr sz="2600" spc="-5" dirty="0">
                <a:latin typeface="Trebuchet MS"/>
                <a:cs typeface="Trebuchet MS"/>
              </a:rPr>
              <a:t>personal  </a:t>
            </a:r>
            <a:r>
              <a:rPr sz="2600" dirty="0">
                <a:latin typeface="Trebuchet MS"/>
                <a:cs typeface="Trebuchet MS"/>
              </a:rPr>
              <a:t>planning </a:t>
            </a:r>
            <a:r>
              <a:rPr sz="2600" spc="-5" dirty="0">
                <a:latin typeface="Trebuchet MS"/>
                <a:cs typeface="Trebuchet MS"/>
              </a:rPr>
              <a:t>or employment</a:t>
            </a:r>
            <a:r>
              <a:rPr sz="2600" spc="-40" dirty="0">
                <a:latin typeface="Trebuchet MS"/>
                <a:cs typeface="Trebuchet MS"/>
              </a:rPr>
              <a:t> </a:t>
            </a:r>
            <a:r>
              <a:rPr sz="2600" dirty="0">
                <a:latin typeface="Trebuchet MS"/>
                <a:cs typeface="Trebuchet MS"/>
              </a:rPr>
              <a:t>planning</a:t>
            </a:r>
            <a:endParaRPr sz="2600">
              <a:latin typeface="Trebuchet MS"/>
              <a:cs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359" y="317500"/>
            <a:ext cx="7493000" cy="115062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808990" y="1623059"/>
            <a:ext cx="6689725" cy="2726690"/>
          </a:xfrm>
          <a:prstGeom prst="rect">
            <a:avLst/>
          </a:prstGeom>
        </p:spPr>
        <p:txBody>
          <a:bodyPr vert="horz" wrap="square" lIns="0" tIns="24130" rIns="0" bIns="0" rtlCol="0">
            <a:spAutoFit/>
          </a:bodyPr>
          <a:lstStyle/>
          <a:p>
            <a:pPr marL="12700" marR="5080" indent="420370">
              <a:lnSpc>
                <a:spcPct val="97000"/>
              </a:lnSpc>
              <a:spcBef>
                <a:spcPts val="190"/>
              </a:spcBef>
            </a:pPr>
            <a:r>
              <a:rPr sz="2600" spc="-5" dirty="0">
                <a:latin typeface="Trebuchet MS"/>
                <a:cs typeface="Trebuchet MS"/>
              </a:rPr>
              <a:t>Supply forecasting measures </a:t>
            </a:r>
            <a:r>
              <a:rPr sz="2600" dirty="0">
                <a:latin typeface="Trebuchet MS"/>
                <a:cs typeface="Trebuchet MS"/>
              </a:rPr>
              <a:t>the no </a:t>
            </a:r>
            <a:r>
              <a:rPr sz="2600" spc="-5" dirty="0">
                <a:latin typeface="Trebuchet MS"/>
                <a:cs typeface="Trebuchet MS"/>
              </a:rPr>
              <a:t>of  people likely to be available from within and  outside </a:t>
            </a:r>
            <a:r>
              <a:rPr sz="2600" dirty="0">
                <a:latin typeface="Trebuchet MS"/>
                <a:cs typeface="Trebuchet MS"/>
              </a:rPr>
              <a:t>an </a:t>
            </a:r>
            <a:r>
              <a:rPr sz="2600" spc="-5" dirty="0">
                <a:latin typeface="Trebuchet MS"/>
                <a:cs typeface="Trebuchet MS"/>
              </a:rPr>
              <a:t>organisation,after making  allowance for absenteeism, internal  movements </a:t>
            </a:r>
            <a:r>
              <a:rPr sz="2600" dirty="0">
                <a:latin typeface="Trebuchet MS"/>
                <a:cs typeface="Trebuchet MS"/>
              </a:rPr>
              <a:t>and </a:t>
            </a:r>
            <a:r>
              <a:rPr sz="2600" spc="-5" dirty="0">
                <a:latin typeface="Trebuchet MS"/>
                <a:cs typeface="Trebuchet MS"/>
              </a:rPr>
              <a:t>promotions, wastage </a:t>
            </a:r>
            <a:r>
              <a:rPr sz="2600" dirty="0">
                <a:latin typeface="Trebuchet MS"/>
                <a:cs typeface="Trebuchet MS"/>
              </a:rPr>
              <a:t>and  </a:t>
            </a:r>
            <a:r>
              <a:rPr sz="2600" spc="-5" dirty="0">
                <a:latin typeface="Trebuchet MS"/>
                <a:cs typeface="Trebuchet MS"/>
              </a:rPr>
              <a:t>changes in hours </a:t>
            </a:r>
            <a:r>
              <a:rPr sz="2600" dirty="0">
                <a:latin typeface="Trebuchet MS"/>
                <a:cs typeface="Trebuchet MS"/>
              </a:rPr>
              <a:t>and </a:t>
            </a:r>
            <a:r>
              <a:rPr sz="2600" spc="-5" dirty="0">
                <a:latin typeface="Trebuchet MS"/>
                <a:cs typeface="Trebuchet MS"/>
              </a:rPr>
              <a:t>other conditions of  </a:t>
            </a:r>
            <a:r>
              <a:rPr sz="2600" spc="-10" dirty="0">
                <a:latin typeface="Trebuchet MS"/>
                <a:cs typeface="Trebuchet MS"/>
              </a:rPr>
              <a:t>work.</a:t>
            </a:r>
            <a:endParaRPr sz="2600">
              <a:latin typeface="Trebuchet MS"/>
              <a:cs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359" y="317500"/>
            <a:ext cx="7493000" cy="115062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35940" y="1671320"/>
            <a:ext cx="113664" cy="314960"/>
          </a:xfrm>
          <a:prstGeom prst="rect">
            <a:avLst/>
          </a:prstGeom>
        </p:spPr>
        <p:txBody>
          <a:bodyPr vert="horz" wrap="square" lIns="0" tIns="12700" rIns="0" bIns="0" rtlCol="0">
            <a:spAutoFit/>
          </a:bodyPr>
          <a:lstStyle/>
          <a:p>
            <a:pPr marL="12700">
              <a:lnSpc>
                <a:spcPct val="100000"/>
              </a:lnSpc>
              <a:spcBef>
                <a:spcPts val="100"/>
              </a:spcBef>
            </a:pPr>
            <a:r>
              <a:rPr sz="1900" spc="-1210" dirty="0">
                <a:solidFill>
                  <a:srgbClr val="B03E99"/>
                </a:solidFill>
                <a:latin typeface="UnDotum"/>
                <a:cs typeface="UnDotum"/>
              </a:rPr>
              <a:t></a:t>
            </a:r>
            <a:endParaRPr sz="1900">
              <a:latin typeface="UnDotum"/>
              <a:cs typeface="UnDotum"/>
            </a:endParaRPr>
          </a:p>
        </p:txBody>
      </p:sp>
      <p:sp>
        <p:nvSpPr>
          <p:cNvPr id="4" name="object 4"/>
          <p:cNvSpPr txBox="1">
            <a:spLocks noGrp="1"/>
          </p:cNvSpPr>
          <p:nvPr>
            <p:ph type="title"/>
          </p:nvPr>
        </p:nvSpPr>
        <p:spPr>
          <a:xfrm>
            <a:off x="808990" y="1642109"/>
            <a:ext cx="6758940" cy="1761489"/>
          </a:xfrm>
          <a:prstGeom prst="rect">
            <a:avLst/>
          </a:prstGeom>
        </p:spPr>
        <p:txBody>
          <a:bodyPr vert="horz" wrap="square" lIns="0" tIns="12700" rIns="0" bIns="0" rtlCol="0">
            <a:spAutoFit/>
          </a:bodyPr>
          <a:lstStyle/>
          <a:p>
            <a:pPr marL="12700" marR="5080">
              <a:lnSpc>
                <a:spcPct val="100000"/>
              </a:lnSpc>
              <a:spcBef>
                <a:spcPts val="100"/>
              </a:spcBef>
            </a:pPr>
            <a:r>
              <a:rPr spc="-5" dirty="0"/>
              <a:t>Quantify </a:t>
            </a:r>
            <a:r>
              <a:rPr dirty="0"/>
              <a:t>no </a:t>
            </a:r>
            <a:r>
              <a:rPr spc="-5" dirty="0"/>
              <a:t>of people </a:t>
            </a:r>
            <a:r>
              <a:rPr dirty="0"/>
              <a:t>and </a:t>
            </a:r>
            <a:r>
              <a:rPr spc="-5" dirty="0"/>
              <a:t>positions expected  in near</a:t>
            </a:r>
            <a:r>
              <a:rPr spc="-10" dirty="0"/>
              <a:t> </a:t>
            </a:r>
            <a:r>
              <a:rPr spc="-5" dirty="0"/>
              <a:t>future.</a:t>
            </a:r>
          </a:p>
          <a:p>
            <a:pPr marL="12700" marR="2726055">
              <a:lnSpc>
                <a:spcPts val="3720"/>
              </a:lnSpc>
              <a:spcBef>
                <a:spcPts val="215"/>
              </a:spcBef>
            </a:pPr>
            <a:r>
              <a:rPr spc="-5" dirty="0"/>
              <a:t>Clarify </a:t>
            </a:r>
            <a:r>
              <a:rPr dirty="0"/>
              <a:t>the </a:t>
            </a:r>
            <a:r>
              <a:rPr spc="-5" dirty="0"/>
              <a:t>staff </a:t>
            </a:r>
            <a:r>
              <a:rPr dirty="0"/>
              <a:t>mixes.  </a:t>
            </a:r>
            <a:r>
              <a:rPr spc="-5" dirty="0"/>
              <a:t>Prevent shortage of</a:t>
            </a:r>
            <a:r>
              <a:rPr spc="-55" dirty="0"/>
              <a:t> </a:t>
            </a:r>
            <a:r>
              <a:rPr spc="-5" dirty="0"/>
              <a:t>people</a:t>
            </a:r>
          </a:p>
        </p:txBody>
      </p:sp>
      <p:sp>
        <p:nvSpPr>
          <p:cNvPr id="5" name="object 5"/>
          <p:cNvSpPr txBox="1"/>
          <p:nvPr/>
        </p:nvSpPr>
        <p:spPr>
          <a:xfrm>
            <a:off x="535940" y="2538729"/>
            <a:ext cx="113664" cy="1258570"/>
          </a:xfrm>
          <a:prstGeom prst="rect">
            <a:avLst/>
          </a:prstGeom>
        </p:spPr>
        <p:txBody>
          <a:bodyPr vert="horz" wrap="square" lIns="0" tIns="12700" rIns="0" bIns="0" rtlCol="0">
            <a:spAutoFit/>
          </a:bodyPr>
          <a:lstStyle/>
          <a:p>
            <a:pPr marL="12700">
              <a:lnSpc>
                <a:spcPct val="100000"/>
              </a:lnSpc>
              <a:spcBef>
                <a:spcPts val="100"/>
              </a:spcBef>
            </a:pPr>
            <a:r>
              <a:rPr sz="1900" spc="-1210" dirty="0">
                <a:solidFill>
                  <a:srgbClr val="B03E99"/>
                </a:solidFill>
                <a:latin typeface="UnDotum"/>
                <a:cs typeface="UnDotum"/>
              </a:rPr>
              <a:t></a:t>
            </a:r>
            <a:endParaRPr sz="1900">
              <a:latin typeface="UnDotum"/>
              <a:cs typeface="UnDotum"/>
            </a:endParaRPr>
          </a:p>
          <a:p>
            <a:pPr marL="12700">
              <a:lnSpc>
                <a:spcPct val="100000"/>
              </a:lnSpc>
              <a:spcBef>
                <a:spcPts val="1440"/>
              </a:spcBef>
            </a:pPr>
            <a:r>
              <a:rPr sz="1900" spc="-1210" dirty="0">
                <a:solidFill>
                  <a:srgbClr val="B03E99"/>
                </a:solidFill>
                <a:latin typeface="UnDotum"/>
                <a:cs typeface="UnDotum"/>
              </a:rPr>
              <a:t></a:t>
            </a:r>
            <a:endParaRPr sz="1900">
              <a:latin typeface="UnDotum"/>
              <a:cs typeface="UnDotum"/>
            </a:endParaRPr>
          </a:p>
          <a:p>
            <a:pPr marL="12700">
              <a:lnSpc>
                <a:spcPct val="100000"/>
              </a:lnSpc>
              <a:spcBef>
                <a:spcPts val="1430"/>
              </a:spcBef>
            </a:pPr>
            <a:r>
              <a:rPr sz="1900" spc="-1210" dirty="0">
                <a:solidFill>
                  <a:srgbClr val="B03E99"/>
                </a:solidFill>
                <a:latin typeface="UnDotum"/>
                <a:cs typeface="UnDotum"/>
              </a:rPr>
              <a:t></a:t>
            </a:r>
            <a:endParaRPr sz="1900">
              <a:latin typeface="UnDotum"/>
              <a:cs typeface="UnDotum"/>
            </a:endParaRPr>
          </a:p>
        </p:txBody>
      </p:sp>
      <p:sp>
        <p:nvSpPr>
          <p:cNvPr id="6" name="object 6"/>
          <p:cNvSpPr txBox="1"/>
          <p:nvPr/>
        </p:nvSpPr>
        <p:spPr>
          <a:xfrm>
            <a:off x="808990" y="3454400"/>
            <a:ext cx="5982970" cy="817880"/>
          </a:xfrm>
          <a:prstGeom prst="rect">
            <a:avLst/>
          </a:prstGeom>
        </p:spPr>
        <p:txBody>
          <a:bodyPr vert="horz" wrap="square" lIns="0" tIns="12700" rIns="0" bIns="0" rtlCol="0">
            <a:spAutoFit/>
          </a:bodyPr>
          <a:lstStyle/>
          <a:p>
            <a:pPr marL="12700" marR="5080">
              <a:lnSpc>
                <a:spcPct val="100000"/>
              </a:lnSpc>
              <a:spcBef>
                <a:spcPts val="100"/>
              </a:spcBef>
            </a:pPr>
            <a:r>
              <a:rPr sz="2600" spc="-5" dirty="0">
                <a:latin typeface="Trebuchet MS"/>
                <a:cs typeface="Trebuchet MS"/>
              </a:rPr>
              <a:t>Asses present staffing levels in different  parts </a:t>
            </a:r>
            <a:r>
              <a:rPr sz="2600" dirty="0">
                <a:latin typeface="Trebuchet MS"/>
                <a:cs typeface="Trebuchet MS"/>
              </a:rPr>
              <a:t>of</a:t>
            </a:r>
            <a:r>
              <a:rPr sz="2600" spc="-20" dirty="0">
                <a:latin typeface="Trebuchet MS"/>
                <a:cs typeface="Trebuchet MS"/>
              </a:rPr>
              <a:t> </a:t>
            </a:r>
            <a:r>
              <a:rPr sz="2600" spc="-5" dirty="0">
                <a:latin typeface="Trebuchet MS"/>
                <a:cs typeface="Trebuchet MS"/>
              </a:rPr>
              <a:t>organization.</a:t>
            </a:r>
            <a:endParaRPr sz="2600">
              <a:latin typeface="Trebuchet MS"/>
              <a:cs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359" y="317500"/>
            <a:ext cx="7493000" cy="115062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35940" y="1664970"/>
            <a:ext cx="113664" cy="314960"/>
          </a:xfrm>
          <a:prstGeom prst="rect">
            <a:avLst/>
          </a:prstGeom>
        </p:spPr>
        <p:txBody>
          <a:bodyPr vert="horz" wrap="square" lIns="0" tIns="12700" rIns="0" bIns="0" rtlCol="0">
            <a:spAutoFit/>
          </a:bodyPr>
          <a:lstStyle/>
          <a:p>
            <a:pPr marL="12700">
              <a:lnSpc>
                <a:spcPct val="100000"/>
              </a:lnSpc>
              <a:spcBef>
                <a:spcPts val="100"/>
              </a:spcBef>
            </a:pPr>
            <a:r>
              <a:rPr sz="1900" spc="-1210" dirty="0">
                <a:solidFill>
                  <a:srgbClr val="B03E99"/>
                </a:solidFill>
                <a:latin typeface="UnDotum"/>
                <a:cs typeface="UnDotum"/>
              </a:rPr>
              <a:t></a:t>
            </a:r>
            <a:endParaRPr sz="1900">
              <a:latin typeface="UnDotum"/>
              <a:cs typeface="UnDotum"/>
            </a:endParaRPr>
          </a:p>
        </p:txBody>
      </p:sp>
      <p:sp>
        <p:nvSpPr>
          <p:cNvPr id="4" name="object 4"/>
          <p:cNvSpPr txBox="1">
            <a:spLocks noGrp="1"/>
          </p:cNvSpPr>
          <p:nvPr>
            <p:ph type="title"/>
          </p:nvPr>
        </p:nvSpPr>
        <p:spPr>
          <a:xfrm>
            <a:off x="808990" y="1623059"/>
            <a:ext cx="3761104" cy="421640"/>
          </a:xfrm>
          <a:prstGeom prst="rect">
            <a:avLst/>
          </a:prstGeom>
        </p:spPr>
        <p:txBody>
          <a:bodyPr vert="horz" wrap="square" lIns="0" tIns="12700" rIns="0" bIns="0" rtlCol="0">
            <a:spAutoFit/>
          </a:bodyPr>
          <a:lstStyle/>
          <a:p>
            <a:pPr marL="12700">
              <a:lnSpc>
                <a:spcPct val="100000"/>
              </a:lnSpc>
              <a:spcBef>
                <a:spcPts val="100"/>
              </a:spcBef>
            </a:pPr>
            <a:r>
              <a:rPr spc="-5" dirty="0"/>
              <a:t>Existing </a:t>
            </a:r>
            <a:r>
              <a:rPr dirty="0"/>
              <a:t>human</a:t>
            </a:r>
            <a:r>
              <a:rPr spc="-60" dirty="0"/>
              <a:t> </a:t>
            </a:r>
            <a:r>
              <a:rPr spc="-5" dirty="0"/>
              <a:t>resources</a:t>
            </a:r>
          </a:p>
        </p:txBody>
      </p:sp>
      <p:sp>
        <p:nvSpPr>
          <p:cNvPr id="5" name="object 5"/>
          <p:cNvSpPr txBox="1"/>
          <p:nvPr/>
        </p:nvSpPr>
        <p:spPr>
          <a:xfrm>
            <a:off x="535940" y="2584450"/>
            <a:ext cx="113664" cy="314960"/>
          </a:xfrm>
          <a:prstGeom prst="rect">
            <a:avLst/>
          </a:prstGeom>
        </p:spPr>
        <p:txBody>
          <a:bodyPr vert="horz" wrap="square" lIns="0" tIns="12700" rIns="0" bIns="0" rtlCol="0">
            <a:spAutoFit/>
          </a:bodyPr>
          <a:lstStyle/>
          <a:p>
            <a:pPr marL="12700">
              <a:lnSpc>
                <a:spcPct val="100000"/>
              </a:lnSpc>
              <a:spcBef>
                <a:spcPts val="100"/>
              </a:spcBef>
            </a:pPr>
            <a:r>
              <a:rPr sz="1900" spc="-1210" dirty="0">
                <a:solidFill>
                  <a:srgbClr val="B03E99"/>
                </a:solidFill>
                <a:latin typeface="UnDotum"/>
                <a:cs typeface="UnDotum"/>
              </a:rPr>
              <a:t></a:t>
            </a:r>
            <a:endParaRPr sz="1900">
              <a:latin typeface="UnDotum"/>
              <a:cs typeface="UnDotum"/>
            </a:endParaRPr>
          </a:p>
        </p:txBody>
      </p:sp>
      <p:sp>
        <p:nvSpPr>
          <p:cNvPr id="6" name="object 6"/>
          <p:cNvSpPr txBox="1"/>
          <p:nvPr/>
        </p:nvSpPr>
        <p:spPr>
          <a:xfrm>
            <a:off x="808990" y="2543809"/>
            <a:ext cx="3823335" cy="421640"/>
          </a:xfrm>
          <a:prstGeom prst="rect">
            <a:avLst/>
          </a:prstGeom>
        </p:spPr>
        <p:txBody>
          <a:bodyPr vert="horz" wrap="square" lIns="0" tIns="12700" rIns="0" bIns="0" rtlCol="0">
            <a:spAutoFit/>
          </a:bodyPr>
          <a:lstStyle/>
          <a:p>
            <a:pPr marL="12700">
              <a:lnSpc>
                <a:spcPct val="100000"/>
              </a:lnSpc>
              <a:spcBef>
                <a:spcPts val="100"/>
              </a:spcBef>
            </a:pPr>
            <a:r>
              <a:rPr sz="2600" spc="-5" dirty="0">
                <a:latin typeface="Trebuchet MS"/>
                <a:cs typeface="Trebuchet MS"/>
              </a:rPr>
              <a:t>Internal sources of</a:t>
            </a:r>
            <a:r>
              <a:rPr sz="2600" spc="-40" dirty="0">
                <a:latin typeface="Trebuchet MS"/>
                <a:cs typeface="Trebuchet MS"/>
              </a:rPr>
              <a:t> </a:t>
            </a:r>
            <a:r>
              <a:rPr sz="2600" spc="-5" dirty="0">
                <a:latin typeface="Trebuchet MS"/>
                <a:cs typeface="Trebuchet MS"/>
              </a:rPr>
              <a:t>supply</a:t>
            </a:r>
            <a:endParaRPr sz="2600">
              <a:latin typeface="Trebuchet MS"/>
              <a:cs typeface="Trebuchet MS"/>
            </a:endParaRPr>
          </a:p>
        </p:txBody>
      </p:sp>
      <p:sp>
        <p:nvSpPr>
          <p:cNvPr id="7" name="object 7"/>
          <p:cNvSpPr txBox="1"/>
          <p:nvPr/>
        </p:nvSpPr>
        <p:spPr>
          <a:xfrm>
            <a:off x="535940" y="3505200"/>
            <a:ext cx="113664" cy="314960"/>
          </a:xfrm>
          <a:prstGeom prst="rect">
            <a:avLst/>
          </a:prstGeom>
        </p:spPr>
        <p:txBody>
          <a:bodyPr vert="horz" wrap="square" lIns="0" tIns="12700" rIns="0" bIns="0" rtlCol="0">
            <a:spAutoFit/>
          </a:bodyPr>
          <a:lstStyle/>
          <a:p>
            <a:pPr marL="12700">
              <a:lnSpc>
                <a:spcPct val="100000"/>
              </a:lnSpc>
              <a:spcBef>
                <a:spcPts val="100"/>
              </a:spcBef>
            </a:pPr>
            <a:r>
              <a:rPr sz="1900" spc="-1210" dirty="0">
                <a:solidFill>
                  <a:srgbClr val="B03E99"/>
                </a:solidFill>
                <a:latin typeface="UnDotum"/>
                <a:cs typeface="UnDotum"/>
              </a:rPr>
              <a:t></a:t>
            </a:r>
            <a:endParaRPr sz="1900">
              <a:latin typeface="UnDotum"/>
              <a:cs typeface="UnDotum"/>
            </a:endParaRPr>
          </a:p>
        </p:txBody>
      </p:sp>
      <p:sp>
        <p:nvSpPr>
          <p:cNvPr id="8" name="object 8"/>
          <p:cNvSpPr txBox="1"/>
          <p:nvPr/>
        </p:nvSpPr>
        <p:spPr>
          <a:xfrm>
            <a:off x="808990" y="3463290"/>
            <a:ext cx="3894454" cy="421640"/>
          </a:xfrm>
          <a:prstGeom prst="rect">
            <a:avLst/>
          </a:prstGeom>
        </p:spPr>
        <p:txBody>
          <a:bodyPr vert="horz" wrap="square" lIns="0" tIns="12700" rIns="0" bIns="0" rtlCol="0">
            <a:spAutoFit/>
          </a:bodyPr>
          <a:lstStyle/>
          <a:p>
            <a:pPr marL="12700">
              <a:lnSpc>
                <a:spcPct val="100000"/>
              </a:lnSpc>
              <a:spcBef>
                <a:spcPts val="100"/>
              </a:spcBef>
            </a:pPr>
            <a:r>
              <a:rPr sz="2600" spc="-5" dirty="0">
                <a:latin typeface="Trebuchet MS"/>
                <a:cs typeface="Trebuchet MS"/>
              </a:rPr>
              <a:t>External sources of</a:t>
            </a:r>
            <a:r>
              <a:rPr sz="2600" spc="-65" dirty="0">
                <a:latin typeface="Trebuchet MS"/>
                <a:cs typeface="Trebuchet MS"/>
              </a:rPr>
              <a:t> </a:t>
            </a:r>
            <a:r>
              <a:rPr sz="2600" dirty="0">
                <a:latin typeface="Trebuchet MS"/>
                <a:cs typeface="Trebuchet MS"/>
              </a:rPr>
              <a:t>supply</a:t>
            </a:r>
            <a:endParaRPr sz="2600">
              <a:latin typeface="Trebuchet MS"/>
              <a:cs typeface="Trebuchet M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359" y="317500"/>
            <a:ext cx="7493000" cy="115062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35940" y="1675129"/>
            <a:ext cx="110489" cy="314960"/>
          </a:xfrm>
          <a:prstGeom prst="rect">
            <a:avLst/>
          </a:prstGeom>
        </p:spPr>
        <p:txBody>
          <a:bodyPr vert="horz" wrap="square" lIns="0" tIns="12700" rIns="0" bIns="0" rtlCol="0">
            <a:spAutoFit/>
          </a:bodyPr>
          <a:lstStyle/>
          <a:p>
            <a:pPr marL="12700">
              <a:lnSpc>
                <a:spcPct val="100000"/>
              </a:lnSpc>
              <a:spcBef>
                <a:spcPts val="100"/>
              </a:spcBef>
            </a:pPr>
            <a:r>
              <a:rPr sz="1900" dirty="0">
                <a:solidFill>
                  <a:srgbClr val="B03E99"/>
                </a:solidFill>
                <a:latin typeface="Arial"/>
                <a:cs typeface="Arial"/>
              </a:rPr>
              <a:t>•</a:t>
            </a:r>
            <a:endParaRPr sz="1900">
              <a:latin typeface="Arial"/>
              <a:cs typeface="Arial"/>
            </a:endParaRPr>
          </a:p>
        </p:txBody>
      </p:sp>
      <p:sp>
        <p:nvSpPr>
          <p:cNvPr id="4" name="object 4"/>
          <p:cNvSpPr txBox="1">
            <a:spLocks noGrp="1"/>
          </p:cNvSpPr>
          <p:nvPr>
            <p:ph type="title"/>
          </p:nvPr>
        </p:nvSpPr>
        <p:spPr>
          <a:xfrm>
            <a:off x="808990" y="1623059"/>
            <a:ext cx="6644005" cy="421640"/>
          </a:xfrm>
          <a:prstGeom prst="rect">
            <a:avLst/>
          </a:prstGeom>
        </p:spPr>
        <p:txBody>
          <a:bodyPr vert="horz" wrap="square" lIns="0" tIns="12700" rIns="0" bIns="0" rtlCol="0">
            <a:spAutoFit/>
          </a:bodyPr>
          <a:lstStyle/>
          <a:p>
            <a:pPr marL="12700">
              <a:lnSpc>
                <a:spcPct val="100000"/>
              </a:lnSpc>
              <a:spcBef>
                <a:spcPts val="100"/>
              </a:spcBef>
            </a:pPr>
            <a:r>
              <a:rPr b="1" spc="-5" dirty="0">
                <a:latin typeface="Trebuchet MS"/>
                <a:cs typeface="Trebuchet MS"/>
              </a:rPr>
              <a:t>Skill inventories </a:t>
            </a:r>
            <a:r>
              <a:rPr dirty="0"/>
              <a:t>– info </a:t>
            </a:r>
            <a:r>
              <a:rPr spc="-5" dirty="0"/>
              <a:t>about</a:t>
            </a:r>
            <a:r>
              <a:rPr dirty="0"/>
              <a:t> </a:t>
            </a:r>
            <a:r>
              <a:rPr spc="-5" dirty="0"/>
              <a:t>non-managers.</a:t>
            </a:r>
          </a:p>
        </p:txBody>
      </p:sp>
      <p:sp>
        <p:nvSpPr>
          <p:cNvPr id="5" name="object 5"/>
          <p:cNvSpPr txBox="1"/>
          <p:nvPr/>
        </p:nvSpPr>
        <p:spPr>
          <a:xfrm>
            <a:off x="734059" y="2018030"/>
            <a:ext cx="5133975" cy="3247390"/>
          </a:xfrm>
          <a:prstGeom prst="rect">
            <a:avLst/>
          </a:prstGeom>
        </p:spPr>
        <p:txBody>
          <a:bodyPr vert="horz" wrap="square" lIns="0" tIns="77470" rIns="0" bIns="0" rtlCol="0">
            <a:spAutoFit/>
          </a:bodyPr>
          <a:lstStyle/>
          <a:p>
            <a:pPr marL="406400" indent="-394335">
              <a:lnSpc>
                <a:spcPct val="100000"/>
              </a:lnSpc>
              <a:spcBef>
                <a:spcPts val="610"/>
              </a:spcBef>
              <a:buAutoNum type="arabicPeriod"/>
              <a:tabLst>
                <a:tab pos="407034" algn="l"/>
              </a:tabLst>
            </a:pPr>
            <a:r>
              <a:rPr sz="2600" spc="-5" dirty="0">
                <a:latin typeface="Trebuchet MS"/>
                <a:cs typeface="Trebuchet MS"/>
              </a:rPr>
              <a:t>Personal</a:t>
            </a:r>
            <a:r>
              <a:rPr sz="2600" spc="-10" dirty="0">
                <a:latin typeface="Trebuchet MS"/>
                <a:cs typeface="Trebuchet MS"/>
              </a:rPr>
              <a:t> </a:t>
            </a:r>
            <a:r>
              <a:rPr sz="2600" spc="-5" dirty="0">
                <a:latin typeface="Trebuchet MS"/>
                <a:cs typeface="Trebuchet MS"/>
              </a:rPr>
              <a:t>data</a:t>
            </a:r>
            <a:endParaRPr sz="2600">
              <a:latin typeface="Trebuchet MS"/>
              <a:cs typeface="Trebuchet MS"/>
            </a:endParaRPr>
          </a:p>
          <a:p>
            <a:pPr marL="406400" indent="-394335">
              <a:lnSpc>
                <a:spcPct val="100000"/>
              </a:lnSpc>
              <a:spcBef>
                <a:spcPts val="509"/>
              </a:spcBef>
              <a:buAutoNum type="arabicPeriod"/>
              <a:tabLst>
                <a:tab pos="407034" algn="l"/>
              </a:tabLst>
            </a:pPr>
            <a:r>
              <a:rPr sz="2600" spc="-5" dirty="0">
                <a:latin typeface="Trebuchet MS"/>
                <a:cs typeface="Trebuchet MS"/>
              </a:rPr>
              <a:t>Skills</a:t>
            </a:r>
            <a:endParaRPr sz="2600">
              <a:latin typeface="Trebuchet MS"/>
              <a:cs typeface="Trebuchet MS"/>
            </a:endParaRPr>
          </a:p>
          <a:p>
            <a:pPr marL="406400" indent="-394335">
              <a:lnSpc>
                <a:spcPct val="100000"/>
              </a:lnSpc>
              <a:spcBef>
                <a:spcPts val="500"/>
              </a:spcBef>
              <a:buAutoNum type="arabicPeriod"/>
              <a:tabLst>
                <a:tab pos="407034" algn="l"/>
              </a:tabLst>
            </a:pPr>
            <a:r>
              <a:rPr sz="2600" spc="-5" dirty="0">
                <a:latin typeface="Trebuchet MS"/>
                <a:cs typeface="Trebuchet MS"/>
              </a:rPr>
              <a:t>Special</a:t>
            </a:r>
            <a:r>
              <a:rPr sz="2600" spc="-10" dirty="0">
                <a:latin typeface="Trebuchet MS"/>
                <a:cs typeface="Trebuchet MS"/>
              </a:rPr>
              <a:t> </a:t>
            </a:r>
            <a:r>
              <a:rPr sz="2600" spc="-5" dirty="0">
                <a:latin typeface="Trebuchet MS"/>
                <a:cs typeface="Trebuchet MS"/>
              </a:rPr>
              <a:t>qualifications</a:t>
            </a:r>
            <a:endParaRPr sz="2600">
              <a:latin typeface="Trebuchet MS"/>
              <a:cs typeface="Trebuchet MS"/>
            </a:endParaRPr>
          </a:p>
          <a:p>
            <a:pPr marL="406400" indent="-394335">
              <a:lnSpc>
                <a:spcPct val="100000"/>
              </a:lnSpc>
              <a:spcBef>
                <a:spcPts val="500"/>
              </a:spcBef>
              <a:buAutoNum type="arabicPeriod"/>
              <a:tabLst>
                <a:tab pos="407034" algn="l"/>
              </a:tabLst>
            </a:pPr>
            <a:r>
              <a:rPr sz="2600" spc="-5" dirty="0">
                <a:latin typeface="Trebuchet MS"/>
                <a:cs typeface="Trebuchet MS"/>
              </a:rPr>
              <a:t>Salary </a:t>
            </a:r>
            <a:r>
              <a:rPr sz="2600" dirty="0">
                <a:latin typeface="Trebuchet MS"/>
                <a:cs typeface="Trebuchet MS"/>
              </a:rPr>
              <a:t>and </a:t>
            </a:r>
            <a:r>
              <a:rPr sz="2600" spc="-5" dirty="0">
                <a:latin typeface="Trebuchet MS"/>
                <a:cs typeface="Trebuchet MS"/>
              </a:rPr>
              <a:t>job</a:t>
            </a:r>
            <a:r>
              <a:rPr sz="2600" spc="-25" dirty="0">
                <a:latin typeface="Trebuchet MS"/>
                <a:cs typeface="Trebuchet MS"/>
              </a:rPr>
              <a:t> </a:t>
            </a:r>
            <a:r>
              <a:rPr sz="2600" spc="-5" dirty="0">
                <a:latin typeface="Trebuchet MS"/>
                <a:cs typeface="Trebuchet MS"/>
              </a:rPr>
              <a:t>history</a:t>
            </a:r>
            <a:endParaRPr sz="2600">
              <a:latin typeface="Trebuchet MS"/>
              <a:cs typeface="Trebuchet MS"/>
            </a:endParaRPr>
          </a:p>
          <a:p>
            <a:pPr marL="406400" indent="-394335">
              <a:lnSpc>
                <a:spcPct val="100000"/>
              </a:lnSpc>
              <a:spcBef>
                <a:spcPts val="500"/>
              </a:spcBef>
              <a:buAutoNum type="arabicPeriod"/>
              <a:tabLst>
                <a:tab pos="407034" algn="l"/>
              </a:tabLst>
            </a:pPr>
            <a:r>
              <a:rPr sz="2600" spc="-5" dirty="0">
                <a:latin typeface="Trebuchet MS"/>
                <a:cs typeface="Trebuchet MS"/>
              </a:rPr>
              <a:t>Company</a:t>
            </a:r>
            <a:r>
              <a:rPr sz="2600" spc="-15" dirty="0">
                <a:latin typeface="Trebuchet MS"/>
                <a:cs typeface="Trebuchet MS"/>
              </a:rPr>
              <a:t> </a:t>
            </a:r>
            <a:r>
              <a:rPr sz="2600" spc="-5" dirty="0">
                <a:latin typeface="Trebuchet MS"/>
                <a:cs typeface="Trebuchet MS"/>
              </a:rPr>
              <a:t>data</a:t>
            </a:r>
            <a:endParaRPr sz="2600">
              <a:latin typeface="Trebuchet MS"/>
              <a:cs typeface="Trebuchet MS"/>
            </a:endParaRPr>
          </a:p>
          <a:p>
            <a:pPr marL="406400" indent="-394335">
              <a:lnSpc>
                <a:spcPct val="100000"/>
              </a:lnSpc>
              <a:spcBef>
                <a:spcPts val="509"/>
              </a:spcBef>
              <a:buAutoNum type="arabicPeriod"/>
              <a:tabLst>
                <a:tab pos="407034" algn="l"/>
              </a:tabLst>
            </a:pPr>
            <a:r>
              <a:rPr sz="2600" spc="-5" dirty="0">
                <a:latin typeface="Trebuchet MS"/>
                <a:cs typeface="Trebuchet MS"/>
              </a:rPr>
              <a:t>Capacity of</a:t>
            </a:r>
            <a:r>
              <a:rPr sz="2600" spc="-20" dirty="0">
                <a:latin typeface="Trebuchet MS"/>
                <a:cs typeface="Trebuchet MS"/>
              </a:rPr>
              <a:t> </a:t>
            </a:r>
            <a:r>
              <a:rPr sz="2600" spc="-5" dirty="0">
                <a:latin typeface="Trebuchet MS"/>
                <a:cs typeface="Trebuchet MS"/>
              </a:rPr>
              <a:t>individual</a:t>
            </a:r>
            <a:endParaRPr sz="2600">
              <a:latin typeface="Trebuchet MS"/>
              <a:cs typeface="Trebuchet MS"/>
            </a:endParaRPr>
          </a:p>
          <a:p>
            <a:pPr marL="406400" indent="-394335">
              <a:lnSpc>
                <a:spcPct val="100000"/>
              </a:lnSpc>
              <a:spcBef>
                <a:spcPts val="500"/>
              </a:spcBef>
              <a:buAutoNum type="arabicPeriod"/>
              <a:tabLst>
                <a:tab pos="407034" algn="l"/>
              </a:tabLst>
            </a:pPr>
            <a:r>
              <a:rPr sz="2600" spc="-5" dirty="0">
                <a:latin typeface="Trebuchet MS"/>
                <a:cs typeface="Trebuchet MS"/>
              </a:rPr>
              <a:t>Special preference of</a:t>
            </a:r>
            <a:r>
              <a:rPr sz="2600" spc="-75" dirty="0">
                <a:latin typeface="Trebuchet MS"/>
                <a:cs typeface="Trebuchet MS"/>
              </a:rPr>
              <a:t> </a:t>
            </a:r>
            <a:r>
              <a:rPr sz="2600" spc="-5" dirty="0">
                <a:latin typeface="Trebuchet MS"/>
                <a:cs typeface="Trebuchet MS"/>
              </a:rPr>
              <a:t>individual</a:t>
            </a:r>
            <a:endParaRPr sz="2600">
              <a:latin typeface="Trebuchet MS"/>
              <a:cs typeface="Trebuchet M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359" y="317500"/>
            <a:ext cx="7493000" cy="115062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35940" y="1517279"/>
            <a:ext cx="6570980" cy="4526915"/>
          </a:xfrm>
          <a:prstGeom prst="rect">
            <a:avLst/>
          </a:prstGeom>
        </p:spPr>
        <p:txBody>
          <a:bodyPr vert="horz" wrap="square" lIns="0" tIns="110489" rIns="0" bIns="0" rtlCol="0">
            <a:spAutoFit/>
          </a:bodyPr>
          <a:lstStyle/>
          <a:p>
            <a:pPr marL="285750" indent="-273050">
              <a:lnSpc>
                <a:spcPct val="100000"/>
              </a:lnSpc>
              <a:spcBef>
                <a:spcPts val="869"/>
              </a:spcBef>
              <a:buClr>
                <a:srgbClr val="B03E99"/>
              </a:buClr>
              <a:buSzPct val="72857"/>
              <a:buFont typeface="Arial"/>
              <a:buChar char="•"/>
              <a:tabLst>
                <a:tab pos="285115" algn="l"/>
                <a:tab pos="285750" algn="l"/>
              </a:tabLst>
            </a:pPr>
            <a:r>
              <a:rPr sz="3500" b="1" dirty="0">
                <a:latin typeface="Trebuchet MS"/>
                <a:cs typeface="Trebuchet MS"/>
              </a:rPr>
              <a:t>Management</a:t>
            </a:r>
            <a:r>
              <a:rPr sz="3500" b="1" spc="-10" dirty="0">
                <a:latin typeface="Trebuchet MS"/>
                <a:cs typeface="Trebuchet MS"/>
              </a:rPr>
              <a:t> </a:t>
            </a:r>
            <a:r>
              <a:rPr sz="3500" b="1" spc="-5" dirty="0">
                <a:latin typeface="Trebuchet MS"/>
                <a:cs typeface="Trebuchet MS"/>
              </a:rPr>
              <a:t>inventories</a:t>
            </a:r>
            <a:endParaRPr sz="3500">
              <a:latin typeface="Trebuchet MS"/>
              <a:cs typeface="Trebuchet MS"/>
            </a:endParaRPr>
          </a:p>
          <a:p>
            <a:pPr marL="649605" lvl="1" indent="-363855">
              <a:lnSpc>
                <a:spcPct val="100000"/>
              </a:lnSpc>
              <a:spcBef>
                <a:spcPts val="530"/>
              </a:spcBef>
              <a:buAutoNum type="arabicPeriod"/>
              <a:tabLst>
                <a:tab pos="650240" algn="l"/>
              </a:tabLst>
            </a:pPr>
            <a:r>
              <a:rPr sz="2400" spc="-5" dirty="0">
                <a:latin typeface="Trebuchet MS"/>
                <a:cs typeface="Trebuchet MS"/>
              </a:rPr>
              <a:t>Work history</a:t>
            </a:r>
            <a:endParaRPr sz="2400">
              <a:latin typeface="Trebuchet MS"/>
              <a:cs typeface="Trebuchet MS"/>
            </a:endParaRPr>
          </a:p>
          <a:p>
            <a:pPr marL="649605" lvl="1" indent="-363855">
              <a:lnSpc>
                <a:spcPct val="100000"/>
              </a:lnSpc>
              <a:spcBef>
                <a:spcPts val="500"/>
              </a:spcBef>
              <a:buAutoNum type="arabicPeriod"/>
              <a:tabLst>
                <a:tab pos="650240" algn="l"/>
              </a:tabLst>
            </a:pPr>
            <a:r>
              <a:rPr sz="2400" spc="-5" dirty="0">
                <a:latin typeface="Trebuchet MS"/>
                <a:cs typeface="Trebuchet MS"/>
              </a:rPr>
              <a:t>Strengths</a:t>
            </a:r>
            <a:endParaRPr sz="2400">
              <a:latin typeface="Trebuchet MS"/>
              <a:cs typeface="Trebuchet MS"/>
            </a:endParaRPr>
          </a:p>
          <a:p>
            <a:pPr marL="649605" lvl="1" indent="-363855">
              <a:lnSpc>
                <a:spcPct val="100000"/>
              </a:lnSpc>
              <a:spcBef>
                <a:spcPts val="509"/>
              </a:spcBef>
              <a:buAutoNum type="arabicPeriod"/>
              <a:tabLst>
                <a:tab pos="650240" algn="l"/>
              </a:tabLst>
            </a:pPr>
            <a:r>
              <a:rPr sz="2400" spc="-10" dirty="0">
                <a:latin typeface="Trebuchet MS"/>
                <a:cs typeface="Trebuchet MS"/>
              </a:rPr>
              <a:t>Weakness</a:t>
            </a:r>
            <a:endParaRPr sz="2400">
              <a:latin typeface="Trebuchet MS"/>
              <a:cs typeface="Trebuchet MS"/>
            </a:endParaRPr>
          </a:p>
          <a:p>
            <a:pPr marL="649605" lvl="1" indent="-363855">
              <a:lnSpc>
                <a:spcPct val="100000"/>
              </a:lnSpc>
              <a:spcBef>
                <a:spcPts val="500"/>
              </a:spcBef>
              <a:buAutoNum type="arabicPeriod"/>
              <a:tabLst>
                <a:tab pos="650240" algn="l"/>
              </a:tabLst>
            </a:pPr>
            <a:r>
              <a:rPr sz="2400" spc="-5" dirty="0">
                <a:latin typeface="Trebuchet MS"/>
                <a:cs typeface="Trebuchet MS"/>
              </a:rPr>
              <a:t>Promotion</a:t>
            </a:r>
            <a:r>
              <a:rPr sz="2400" spc="-10" dirty="0">
                <a:latin typeface="Trebuchet MS"/>
                <a:cs typeface="Trebuchet MS"/>
              </a:rPr>
              <a:t> potential</a:t>
            </a:r>
            <a:endParaRPr sz="2400">
              <a:latin typeface="Trebuchet MS"/>
              <a:cs typeface="Trebuchet MS"/>
            </a:endParaRPr>
          </a:p>
          <a:p>
            <a:pPr marL="649605" lvl="1" indent="-363855">
              <a:lnSpc>
                <a:spcPct val="100000"/>
              </a:lnSpc>
              <a:spcBef>
                <a:spcPts val="500"/>
              </a:spcBef>
              <a:buAutoNum type="arabicPeriod"/>
              <a:tabLst>
                <a:tab pos="650240" algn="l"/>
              </a:tabLst>
            </a:pPr>
            <a:r>
              <a:rPr sz="2400" spc="-5" dirty="0">
                <a:latin typeface="Trebuchet MS"/>
                <a:cs typeface="Trebuchet MS"/>
              </a:rPr>
              <a:t>Career</a:t>
            </a:r>
            <a:r>
              <a:rPr sz="2400" spc="-15" dirty="0">
                <a:latin typeface="Trebuchet MS"/>
                <a:cs typeface="Trebuchet MS"/>
              </a:rPr>
              <a:t> </a:t>
            </a:r>
            <a:r>
              <a:rPr sz="2400" spc="-5" dirty="0">
                <a:latin typeface="Trebuchet MS"/>
                <a:cs typeface="Trebuchet MS"/>
              </a:rPr>
              <a:t>goals</a:t>
            </a:r>
            <a:endParaRPr sz="2400">
              <a:latin typeface="Trebuchet MS"/>
              <a:cs typeface="Trebuchet MS"/>
            </a:endParaRPr>
          </a:p>
          <a:p>
            <a:pPr marL="649605" lvl="1" indent="-363855">
              <a:lnSpc>
                <a:spcPct val="100000"/>
              </a:lnSpc>
              <a:spcBef>
                <a:spcPts val="500"/>
              </a:spcBef>
              <a:buAutoNum type="arabicPeriod"/>
              <a:tabLst>
                <a:tab pos="650240" algn="l"/>
              </a:tabLst>
            </a:pPr>
            <a:r>
              <a:rPr sz="2400" spc="-5" dirty="0">
                <a:latin typeface="Trebuchet MS"/>
                <a:cs typeface="Trebuchet MS"/>
              </a:rPr>
              <a:t>Personal</a:t>
            </a:r>
            <a:r>
              <a:rPr sz="2400" spc="-10" dirty="0">
                <a:latin typeface="Trebuchet MS"/>
                <a:cs typeface="Trebuchet MS"/>
              </a:rPr>
              <a:t> data</a:t>
            </a:r>
            <a:endParaRPr sz="2400">
              <a:latin typeface="Trebuchet MS"/>
              <a:cs typeface="Trebuchet MS"/>
            </a:endParaRPr>
          </a:p>
          <a:p>
            <a:pPr marL="649605" lvl="1" indent="-363855">
              <a:lnSpc>
                <a:spcPct val="100000"/>
              </a:lnSpc>
              <a:spcBef>
                <a:spcPts val="500"/>
              </a:spcBef>
              <a:buAutoNum type="arabicPeriod"/>
              <a:tabLst>
                <a:tab pos="650240" algn="l"/>
              </a:tabLst>
            </a:pPr>
            <a:r>
              <a:rPr sz="2400" spc="-5" dirty="0">
                <a:latin typeface="Trebuchet MS"/>
                <a:cs typeface="Trebuchet MS"/>
              </a:rPr>
              <a:t>Number and </a:t>
            </a:r>
            <a:r>
              <a:rPr sz="2400" spc="-10" dirty="0">
                <a:latin typeface="Trebuchet MS"/>
                <a:cs typeface="Trebuchet MS"/>
              </a:rPr>
              <a:t>types </a:t>
            </a:r>
            <a:r>
              <a:rPr sz="2400" spc="-5" dirty="0">
                <a:latin typeface="Trebuchet MS"/>
                <a:cs typeface="Trebuchet MS"/>
              </a:rPr>
              <a:t>of employees</a:t>
            </a:r>
            <a:r>
              <a:rPr sz="2400" spc="-65" dirty="0">
                <a:latin typeface="Trebuchet MS"/>
                <a:cs typeface="Trebuchet MS"/>
              </a:rPr>
              <a:t> </a:t>
            </a:r>
            <a:r>
              <a:rPr sz="2400" spc="-5" dirty="0">
                <a:latin typeface="Trebuchet MS"/>
                <a:cs typeface="Trebuchet MS"/>
              </a:rPr>
              <a:t>supervised</a:t>
            </a:r>
            <a:endParaRPr sz="2400">
              <a:latin typeface="Trebuchet MS"/>
              <a:cs typeface="Trebuchet MS"/>
            </a:endParaRPr>
          </a:p>
          <a:p>
            <a:pPr marL="649605" lvl="1" indent="-363855">
              <a:lnSpc>
                <a:spcPct val="100000"/>
              </a:lnSpc>
              <a:spcBef>
                <a:spcPts val="509"/>
              </a:spcBef>
              <a:buAutoNum type="arabicPeriod"/>
              <a:tabLst>
                <a:tab pos="650240" algn="l"/>
              </a:tabLst>
            </a:pPr>
            <a:r>
              <a:rPr sz="2400" spc="-5" dirty="0">
                <a:latin typeface="Trebuchet MS"/>
                <a:cs typeface="Trebuchet MS"/>
              </a:rPr>
              <a:t>Total </a:t>
            </a:r>
            <a:r>
              <a:rPr sz="2400" spc="-10" dirty="0">
                <a:latin typeface="Trebuchet MS"/>
                <a:cs typeface="Trebuchet MS"/>
              </a:rPr>
              <a:t>budget </a:t>
            </a:r>
            <a:r>
              <a:rPr sz="2400" spc="-5" dirty="0">
                <a:latin typeface="Trebuchet MS"/>
                <a:cs typeface="Trebuchet MS"/>
              </a:rPr>
              <a:t>managed</a:t>
            </a:r>
            <a:endParaRPr sz="2400">
              <a:latin typeface="Trebuchet MS"/>
              <a:cs typeface="Trebuchet MS"/>
            </a:endParaRPr>
          </a:p>
          <a:p>
            <a:pPr marL="649605" lvl="1" indent="-363855">
              <a:lnSpc>
                <a:spcPct val="100000"/>
              </a:lnSpc>
              <a:spcBef>
                <a:spcPts val="500"/>
              </a:spcBef>
              <a:buAutoNum type="arabicPeriod"/>
              <a:tabLst>
                <a:tab pos="650240" algn="l"/>
              </a:tabLst>
            </a:pPr>
            <a:r>
              <a:rPr sz="2400" spc="-5" dirty="0">
                <a:latin typeface="Trebuchet MS"/>
                <a:cs typeface="Trebuchet MS"/>
              </a:rPr>
              <a:t>Previous </a:t>
            </a:r>
            <a:r>
              <a:rPr sz="2400" spc="-10" dirty="0">
                <a:latin typeface="Trebuchet MS"/>
                <a:cs typeface="Trebuchet MS"/>
              </a:rPr>
              <a:t>management</a:t>
            </a:r>
            <a:r>
              <a:rPr sz="2400" spc="-15" dirty="0">
                <a:latin typeface="Trebuchet MS"/>
                <a:cs typeface="Trebuchet MS"/>
              </a:rPr>
              <a:t> </a:t>
            </a:r>
            <a:r>
              <a:rPr sz="2400" spc="-10" dirty="0">
                <a:latin typeface="Trebuchet MS"/>
                <a:cs typeface="Trebuchet MS"/>
              </a:rPr>
              <a:t>duties.</a:t>
            </a:r>
            <a:endParaRPr sz="2400">
              <a:latin typeface="Trebuchet MS"/>
              <a:cs typeface="Trebuchet M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3840" y="292100"/>
            <a:ext cx="7461250" cy="117602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35940" y="1494790"/>
            <a:ext cx="113664" cy="3244850"/>
          </a:xfrm>
          <a:prstGeom prst="rect">
            <a:avLst/>
          </a:prstGeom>
        </p:spPr>
        <p:txBody>
          <a:bodyPr vert="horz" wrap="square" lIns="0" tIns="182880" rIns="0" bIns="0" rtlCol="0">
            <a:spAutoFit/>
          </a:bodyPr>
          <a:lstStyle/>
          <a:p>
            <a:pPr marL="12700">
              <a:lnSpc>
                <a:spcPct val="100000"/>
              </a:lnSpc>
              <a:spcBef>
                <a:spcPts val="1440"/>
              </a:spcBef>
            </a:pPr>
            <a:r>
              <a:rPr sz="1900" spc="-1210" dirty="0">
                <a:solidFill>
                  <a:srgbClr val="B03E99"/>
                </a:solidFill>
                <a:latin typeface="UnDotum"/>
                <a:cs typeface="UnDotum"/>
              </a:rPr>
              <a:t></a:t>
            </a:r>
            <a:endParaRPr sz="1900">
              <a:latin typeface="UnDotum"/>
              <a:cs typeface="UnDotum"/>
            </a:endParaRPr>
          </a:p>
          <a:p>
            <a:pPr marL="12700">
              <a:lnSpc>
                <a:spcPct val="100000"/>
              </a:lnSpc>
              <a:spcBef>
                <a:spcPts val="1340"/>
              </a:spcBef>
            </a:pPr>
            <a:r>
              <a:rPr sz="1900" spc="-1210" dirty="0">
                <a:solidFill>
                  <a:srgbClr val="B03E99"/>
                </a:solidFill>
                <a:latin typeface="UnDotum"/>
                <a:cs typeface="UnDotum"/>
              </a:rPr>
              <a:t></a:t>
            </a:r>
            <a:endParaRPr sz="1900">
              <a:latin typeface="UnDotum"/>
              <a:cs typeface="UnDotum"/>
            </a:endParaRPr>
          </a:p>
          <a:p>
            <a:pPr marL="12700">
              <a:lnSpc>
                <a:spcPct val="100000"/>
              </a:lnSpc>
              <a:spcBef>
                <a:spcPts val="1340"/>
              </a:spcBef>
            </a:pPr>
            <a:r>
              <a:rPr sz="1900" spc="-1210" dirty="0">
                <a:solidFill>
                  <a:srgbClr val="B03E99"/>
                </a:solidFill>
                <a:latin typeface="UnDotum"/>
                <a:cs typeface="UnDotum"/>
              </a:rPr>
              <a:t></a:t>
            </a:r>
            <a:endParaRPr sz="1900">
              <a:latin typeface="UnDotum"/>
              <a:cs typeface="UnDotum"/>
            </a:endParaRPr>
          </a:p>
          <a:p>
            <a:pPr marL="12700">
              <a:lnSpc>
                <a:spcPct val="100000"/>
              </a:lnSpc>
              <a:spcBef>
                <a:spcPts val="1350"/>
              </a:spcBef>
            </a:pPr>
            <a:r>
              <a:rPr sz="1900" spc="-1210" dirty="0">
                <a:solidFill>
                  <a:srgbClr val="B03E99"/>
                </a:solidFill>
                <a:latin typeface="UnDotum"/>
                <a:cs typeface="UnDotum"/>
              </a:rPr>
              <a:t></a:t>
            </a:r>
            <a:endParaRPr sz="1900">
              <a:latin typeface="UnDotum"/>
              <a:cs typeface="UnDotum"/>
            </a:endParaRPr>
          </a:p>
          <a:p>
            <a:pPr marL="12700">
              <a:lnSpc>
                <a:spcPct val="100000"/>
              </a:lnSpc>
              <a:spcBef>
                <a:spcPts val="1340"/>
              </a:spcBef>
            </a:pPr>
            <a:r>
              <a:rPr sz="1900" spc="-1210" dirty="0">
                <a:solidFill>
                  <a:srgbClr val="B03E99"/>
                </a:solidFill>
                <a:latin typeface="UnDotum"/>
                <a:cs typeface="UnDotum"/>
              </a:rPr>
              <a:t></a:t>
            </a:r>
            <a:endParaRPr sz="1900">
              <a:latin typeface="UnDotum"/>
              <a:cs typeface="UnDotum"/>
            </a:endParaRPr>
          </a:p>
          <a:p>
            <a:pPr marL="12700">
              <a:lnSpc>
                <a:spcPct val="100000"/>
              </a:lnSpc>
              <a:spcBef>
                <a:spcPts val="1340"/>
              </a:spcBef>
            </a:pPr>
            <a:r>
              <a:rPr sz="1900" spc="-1210" dirty="0">
                <a:solidFill>
                  <a:srgbClr val="B03E99"/>
                </a:solidFill>
                <a:latin typeface="UnDotum"/>
                <a:cs typeface="UnDotum"/>
              </a:rPr>
              <a:t></a:t>
            </a:r>
            <a:endParaRPr sz="1900">
              <a:latin typeface="UnDotum"/>
              <a:cs typeface="UnDotum"/>
            </a:endParaRPr>
          </a:p>
          <a:p>
            <a:pPr marL="12700">
              <a:lnSpc>
                <a:spcPct val="100000"/>
              </a:lnSpc>
              <a:spcBef>
                <a:spcPts val="1340"/>
              </a:spcBef>
            </a:pPr>
            <a:r>
              <a:rPr sz="1900" spc="-1210" dirty="0">
                <a:solidFill>
                  <a:srgbClr val="B03E99"/>
                </a:solidFill>
                <a:latin typeface="UnDotum"/>
                <a:cs typeface="UnDotum"/>
              </a:rPr>
              <a:t></a:t>
            </a:r>
            <a:endParaRPr sz="1900">
              <a:latin typeface="UnDotum"/>
              <a:cs typeface="UnDotum"/>
            </a:endParaRPr>
          </a:p>
        </p:txBody>
      </p:sp>
      <p:sp>
        <p:nvSpPr>
          <p:cNvPr id="4" name="object 4"/>
          <p:cNvSpPr txBox="1">
            <a:spLocks noGrp="1"/>
          </p:cNvSpPr>
          <p:nvPr>
            <p:ph type="title"/>
          </p:nvPr>
        </p:nvSpPr>
        <p:spPr>
          <a:xfrm>
            <a:off x="808990" y="1559559"/>
            <a:ext cx="4051300" cy="2785110"/>
          </a:xfrm>
          <a:prstGeom prst="rect">
            <a:avLst/>
          </a:prstGeom>
        </p:spPr>
        <p:txBody>
          <a:bodyPr vert="horz" wrap="square" lIns="0" tIns="12065" rIns="0" bIns="0" rtlCol="0">
            <a:spAutoFit/>
          </a:bodyPr>
          <a:lstStyle/>
          <a:p>
            <a:pPr marL="12700" marR="377825">
              <a:lnSpc>
                <a:spcPct val="116199"/>
              </a:lnSpc>
              <a:spcBef>
                <a:spcPts val="95"/>
              </a:spcBef>
            </a:pPr>
            <a:r>
              <a:rPr spc="-5" dirty="0"/>
              <a:t>HR planning and analysis  Equal employment  Staffing</a:t>
            </a:r>
          </a:p>
          <a:p>
            <a:pPr marL="12700" marR="5080">
              <a:lnSpc>
                <a:spcPct val="115999"/>
              </a:lnSpc>
            </a:pPr>
            <a:r>
              <a:rPr spc="-5" dirty="0"/>
              <a:t>HR development  Compensation and benefits  Health,saftey </a:t>
            </a:r>
            <a:r>
              <a:rPr dirty="0"/>
              <a:t>and</a:t>
            </a:r>
            <a:r>
              <a:rPr spc="-40" dirty="0"/>
              <a:t> </a:t>
            </a:r>
            <a:r>
              <a:rPr spc="-5" dirty="0"/>
              <a:t>security</a:t>
            </a:r>
          </a:p>
        </p:txBody>
      </p:sp>
      <p:sp>
        <p:nvSpPr>
          <p:cNvPr id="5" name="object 5"/>
          <p:cNvSpPr txBox="1"/>
          <p:nvPr/>
        </p:nvSpPr>
        <p:spPr>
          <a:xfrm>
            <a:off x="808990" y="4384040"/>
            <a:ext cx="4346575" cy="421640"/>
          </a:xfrm>
          <a:prstGeom prst="rect">
            <a:avLst/>
          </a:prstGeom>
        </p:spPr>
        <p:txBody>
          <a:bodyPr vert="horz" wrap="square" lIns="0" tIns="12700" rIns="0" bIns="0" rtlCol="0">
            <a:spAutoFit/>
          </a:bodyPr>
          <a:lstStyle/>
          <a:p>
            <a:pPr marL="12700">
              <a:lnSpc>
                <a:spcPct val="100000"/>
              </a:lnSpc>
              <a:spcBef>
                <a:spcPts val="100"/>
              </a:spcBef>
            </a:pPr>
            <a:r>
              <a:rPr sz="2600" spc="-5" dirty="0">
                <a:latin typeface="Trebuchet MS"/>
                <a:cs typeface="Trebuchet MS"/>
              </a:rPr>
              <a:t>Employee </a:t>
            </a:r>
            <a:r>
              <a:rPr sz="2600" dirty="0">
                <a:latin typeface="Trebuchet MS"/>
                <a:cs typeface="Trebuchet MS"/>
              </a:rPr>
              <a:t>and </a:t>
            </a:r>
            <a:r>
              <a:rPr sz="2600" spc="-5" dirty="0">
                <a:latin typeface="Trebuchet MS"/>
                <a:cs typeface="Trebuchet MS"/>
              </a:rPr>
              <a:t>labor</a:t>
            </a:r>
            <a:r>
              <a:rPr sz="2600" spc="-75" dirty="0">
                <a:latin typeface="Trebuchet MS"/>
                <a:cs typeface="Trebuchet MS"/>
              </a:rPr>
              <a:t> </a:t>
            </a:r>
            <a:r>
              <a:rPr sz="2600" spc="-5" dirty="0">
                <a:latin typeface="Trebuchet MS"/>
                <a:cs typeface="Trebuchet MS"/>
              </a:rPr>
              <a:t>relations</a:t>
            </a:r>
            <a:endParaRPr sz="2600">
              <a:latin typeface="Trebuchet MS"/>
              <a:cs typeface="Trebuchet M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3840" y="292100"/>
            <a:ext cx="7461250" cy="117602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35940" y="1664970"/>
            <a:ext cx="113664" cy="314960"/>
          </a:xfrm>
          <a:prstGeom prst="rect">
            <a:avLst/>
          </a:prstGeom>
        </p:spPr>
        <p:txBody>
          <a:bodyPr vert="horz" wrap="square" lIns="0" tIns="12700" rIns="0" bIns="0" rtlCol="0">
            <a:spAutoFit/>
          </a:bodyPr>
          <a:lstStyle/>
          <a:p>
            <a:pPr marL="12700">
              <a:lnSpc>
                <a:spcPct val="100000"/>
              </a:lnSpc>
              <a:spcBef>
                <a:spcPts val="100"/>
              </a:spcBef>
            </a:pPr>
            <a:r>
              <a:rPr sz="1900" spc="-1210" dirty="0">
                <a:solidFill>
                  <a:srgbClr val="B03E99"/>
                </a:solidFill>
                <a:latin typeface="UnDotum"/>
                <a:cs typeface="UnDotum"/>
              </a:rPr>
              <a:t></a:t>
            </a:r>
            <a:endParaRPr sz="1900">
              <a:latin typeface="UnDotum"/>
              <a:cs typeface="UnDotum"/>
            </a:endParaRPr>
          </a:p>
        </p:txBody>
      </p:sp>
      <p:sp>
        <p:nvSpPr>
          <p:cNvPr id="4" name="object 4"/>
          <p:cNvSpPr txBox="1">
            <a:spLocks noGrp="1"/>
          </p:cNvSpPr>
          <p:nvPr>
            <p:ph type="title"/>
          </p:nvPr>
        </p:nvSpPr>
        <p:spPr>
          <a:xfrm>
            <a:off x="808990" y="1623059"/>
            <a:ext cx="5717540" cy="805180"/>
          </a:xfrm>
          <a:prstGeom prst="rect">
            <a:avLst/>
          </a:prstGeom>
        </p:spPr>
        <p:txBody>
          <a:bodyPr vert="horz" wrap="square" lIns="0" tIns="12700" rIns="0" bIns="0" rtlCol="0">
            <a:spAutoFit/>
          </a:bodyPr>
          <a:lstStyle/>
          <a:p>
            <a:pPr marL="12700">
              <a:lnSpc>
                <a:spcPts val="3070"/>
              </a:lnSpc>
              <a:spcBef>
                <a:spcPts val="100"/>
              </a:spcBef>
            </a:pPr>
            <a:r>
              <a:rPr spc="-5" dirty="0"/>
              <a:t>Inflows and outflows</a:t>
            </a:r>
          </a:p>
          <a:p>
            <a:pPr marL="309880">
              <a:lnSpc>
                <a:spcPts val="3070"/>
              </a:lnSpc>
            </a:pPr>
            <a:r>
              <a:rPr spc="-5" dirty="0"/>
              <a:t>IS= current </a:t>
            </a:r>
            <a:r>
              <a:rPr dirty="0"/>
              <a:t>supply – </a:t>
            </a:r>
            <a:r>
              <a:rPr spc="-5" dirty="0"/>
              <a:t>outflow </a:t>
            </a:r>
            <a:r>
              <a:rPr dirty="0"/>
              <a:t>+</a:t>
            </a:r>
            <a:r>
              <a:rPr spc="-65" dirty="0"/>
              <a:t> </a:t>
            </a:r>
            <a:r>
              <a:rPr spc="-5" dirty="0"/>
              <a:t>inflow</a:t>
            </a:r>
          </a:p>
        </p:txBody>
      </p:sp>
      <p:sp>
        <p:nvSpPr>
          <p:cNvPr id="5" name="object 5"/>
          <p:cNvSpPr txBox="1"/>
          <p:nvPr/>
        </p:nvSpPr>
        <p:spPr>
          <a:xfrm>
            <a:off x="535940" y="2969259"/>
            <a:ext cx="113664" cy="314960"/>
          </a:xfrm>
          <a:prstGeom prst="rect">
            <a:avLst/>
          </a:prstGeom>
        </p:spPr>
        <p:txBody>
          <a:bodyPr vert="horz" wrap="square" lIns="0" tIns="12700" rIns="0" bIns="0" rtlCol="0">
            <a:spAutoFit/>
          </a:bodyPr>
          <a:lstStyle/>
          <a:p>
            <a:pPr marL="12700">
              <a:lnSpc>
                <a:spcPct val="100000"/>
              </a:lnSpc>
              <a:spcBef>
                <a:spcPts val="100"/>
              </a:spcBef>
            </a:pPr>
            <a:r>
              <a:rPr sz="1900" spc="-1210" dirty="0">
                <a:solidFill>
                  <a:srgbClr val="B03E99"/>
                </a:solidFill>
                <a:latin typeface="UnDotum"/>
                <a:cs typeface="UnDotum"/>
              </a:rPr>
              <a:t></a:t>
            </a:r>
            <a:endParaRPr sz="1900">
              <a:latin typeface="UnDotum"/>
              <a:cs typeface="UnDotum"/>
            </a:endParaRPr>
          </a:p>
        </p:txBody>
      </p:sp>
      <p:sp>
        <p:nvSpPr>
          <p:cNvPr id="6" name="object 6"/>
          <p:cNvSpPr txBox="1"/>
          <p:nvPr/>
        </p:nvSpPr>
        <p:spPr>
          <a:xfrm>
            <a:off x="808990" y="2863850"/>
            <a:ext cx="5658485" cy="1405890"/>
          </a:xfrm>
          <a:prstGeom prst="rect">
            <a:avLst/>
          </a:prstGeom>
        </p:spPr>
        <p:txBody>
          <a:bodyPr vert="horz" wrap="square" lIns="0" tIns="76200" rIns="0" bIns="0" rtlCol="0">
            <a:spAutoFit/>
          </a:bodyPr>
          <a:lstStyle/>
          <a:p>
            <a:pPr marL="12700">
              <a:lnSpc>
                <a:spcPct val="100000"/>
              </a:lnSpc>
              <a:spcBef>
                <a:spcPts val="600"/>
              </a:spcBef>
            </a:pPr>
            <a:r>
              <a:rPr sz="2600" spc="-5" dirty="0">
                <a:latin typeface="Trebuchet MS"/>
                <a:cs typeface="Trebuchet MS"/>
              </a:rPr>
              <a:t>Turnover</a:t>
            </a:r>
            <a:r>
              <a:rPr sz="2600" spc="-20" dirty="0">
                <a:latin typeface="Trebuchet MS"/>
                <a:cs typeface="Trebuchet MS"/>
              </a:rPr>
              <a:t> </a:t>
            </a:r>
            <a:r>
              <a:rPr sz="2600" spc="-5" dirty="0">
                <a:latin typeface="Trebuchet MS"/>
                <a:cs typeface="Trebuchet MS"/>
              </a:rPr>
              <a:t>rate</a:t>
            </a:r>
            <a:endParaRPr sz="2600">
              <a:latin typeface="Trebuchet MS"/>
              <a:cs typeface="Trebuchet MS"/>
            </a:endParaRPr>
          </a:p>
          <a:p>
            <a:pPr marL="234950" marR="5080">
              <a:lnSpc>
                <a:spcPts val="3629"/>
              </a:lnSpc>
              <a:spcBef>
                <a:spcPts val="195"/>
              </a:spcBef>
            </a:pPr>
            <a:r>
              <a:rPr sz="2600" u="heavy" spc="-5" dirty="0">
                <a:uFill>
                  <a:solidFill>
                    <a:srgbClr val="000000"/>
                  </a:solidFill>
                </a:uFill>
                <a:latin typeface="Trebuchet MS"/>
                <a:cs typeface="Trebuchet MS"/>
              </a:rPr>
              <a:t>No of seperations during </a:t>
            </a:r>
            <a:r>
              <a:rPr sz="2600" u="heavy" dirty="0">
                <a:uFill>
                  <a:solidFill>
                    <a:srgbClr val="000000"/>
                  </a:solidFill>
                </a:uFill>
                <a:latin typeface="Trebuchet MS"/>
                <a:cs typeface="Trebuchet MS"/>
              </a:rPr>
              <a:t>one </a:t>
            </a:r>
            <a:r>
              <a:rPr sz="2600" u="heavy" spc="-5" dirty="0">
                <a:uFill>
                  <a:solidFill>
                    <a:srgbClr val="000000"/>
                  </a:solidFill>
                </a:uFill>
                <a:latin typeface="Trebuchet MS"/>
                <a:cs typeface="Trebuchet MS"/>
              </a:rPr>
              <a:t>year </a:t>
            </a:r>
            <a:r>
              <a:rPr sz="2600" spc="-5" dirty="0">
                <a:latin typeface="Trebuchet MS"/>
                <a:cs typeface="Trebuchet MS"/>
              </a:rPr>
              <a:t> Avg no of employees during </a:t>
            </a:r>
            <a:r>
              <a:rPr sz="2600" dirty="0">
                <a:latin typeface="Trebuchet MS"/>
                <a:cs typeface="Trebuchet MS"/>
              </a:rPr>
              <a:t>the</a:t>
            </a:r>
            <a:r>
              <a:rPr sz="2600" spc="-55" dirty="0">
                <a:latin typeface="Trebuchet MS"/>
                <a:cs typeface="Trebuchet MS"/>
              </a:rPr>
              <a:t> </a:t>
            </a:r>
            <a:r>
              <a:rPr sz="2600" spc="-5" dirty="0">
                <a:latin typeface="Trebuchet MS"/>
                <a:cs typeface="Trebuchet MS"/>
              </a:rPr>
              <a:t>year</a:t>
            </a:r>
            <a:endParaRPr sz="2600">
              <a:latin typeface="Trebuchet MS"/>
              <a:cs typeface="Trebuchet MS"/>
            </a:endParaRPr>
          </a:p>
        </p:txBody>
      </p:sp>
      <p:sp>
        <p:nvSpPr>
          <p:cNvPr id="7" name="object 7"/>
          <p:cNvSpPr txBox="1"/>
          <p:nvPr/>
        </p:nvSpPr>
        <p:spPr>
          <a:xfrm>
            <a:off x="6623050" y="3387090"/>
            <a:ext cx="817880" cy="421640"/>
          </a:xfrm>
          <a:prstGeom prst="rect">
            <a:avLst/>
          </a:prstGeom>
        </p:spPr>
        <p:txBody>
          <a:bodyPr vert="horz" wrap="square" lIns="0" tIns="12700" rIns="0" bIns="0" rtlCol="0">
            <a:spAutoFit/>
          </a:bodyPr>
          <a:lstStyle/>
          <a:p>
            <a:pPr marL="12700">
              <a:lnSpc>
                <a:spcPct val="100000"/>
              </a:lnSpc>
              <a:spcBef>
                <a:spcPts val="100"/>
              </a:spcBef>
            </a:pPr>
            <a:r>
              <a:rPr sz="2600" dirty="0">
                <a:latin typeface="Trebuchet MS"/>
                <a:cs typeface="Trebuchet MS"/>
              </a:rPr>
              <a:t>×</a:t>
            </a:r>
            <a:r>
              <a:rPr sz="2600" spc="-80" dirty="0">
                <a:latin typeface="Trebuchet MS"/>
                <a:cs typeface="Trebuchet MS"/>
              </a:rPr>
              <a:t> </a:t>
            </a:r>
            <a:r>
              <a:rPr sz="2600" spc="-5" dirty="0">
                <a:latin typeface="Trebuchet MS"/>
                <a:cs typeface="Trebuchet MS"/>
              </a:rPr>
              <a:t>100</a:t>
            </a:r>
            <a:endParaRPr sz="2600">
              <a:latin typeface="Trebuchet MS"/>
              <a:cs typeface="Trebuchet M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359" y="317500"/>
            <a:ext cx="7493000" cy="115062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35940" y="1664970"/>
            <a:ext cx="113664" cy="314960"/>
          </a:xfrm>
          <a:prstGeom prst="rect">
            <a:avLst/>
          </a:prstGeom>
        </p:spPr>
        <p:txBody>
          <a:bodyPr vert="horz" wrap="square" lIns="0" tIns="12700" rIns="0" bIns="0" rtlCol="0">
            <a:spAutoFit/>
          </a:bodyPr>
          <a:lstStyle/>
          <a:p>
            <a:pPr marL="12700">
              <a:lnSpc>
                <a:spcPct val="100000"/>
              </a:lnSpc>
              <a:spcBef>
                <a:spcPts val="100"/>
              </a:spcBef>
            </a:pPr>
            <a:r>
              <a:rPr sz="1900" spc="-1210" dirty="0">
                <a:solidFill>
                  <a:srgbClr val="B03E99"/>
                </a:solidFill>
                <a:latin typeface="UnDotum"/>
                <a:cs typeface="UnDotum"/>
              </a:rPr>
              <a:t></a:t>
            </a:r>
            <a:endParaRPr sz="1900">
              <a:latin typeface="UnDotum"/>
              <a:cs typeface="UnDotum"/>
            </a:endParaRPr>
          </a:p>
        </p:txBody>
      </p:sp>
      <p:sp>
        <p:nvSpPr>
          <p:cNvPr id="4" name="object 4"/>
          <p:cNvSpPr txBox="1">
            <a:spLocks noGrp="1"/>
          </p:cNvSpPr>
          <p:nvPr>
            <p:ph type="title"/>
          </p:nvPr>
        </p:nvSpPr>
        <p:spPr>
          <a:xfrm>
            <a:off x="808990" y="1559559"/>
            <a:ext cx="5491480" cy="1405890"/>
          </a:xfrm>
          <a:prstGeom prst="rect">
            <a:avLst/>
          </a:prstGeom>
        </p:spPr>
        <p:txBody>
          <a:bodyPr vert="horz" wrap="square" lIns="0" tIns="76200" rIns="0" bIns="0" rtlCol="0">
            <a:spAutoFit/>
          </a:bodyPr>
          <a:lstStyle/>
          <a:p>
            <a:pPr marL="12700">
              <a:lnSpc>
                <a:spcPct val="100000"/>
              </a:lnSpc>
              <a:spcBef>
                <a:spcPts val="600"/>
              </a:spcBef>
            </a:pPr>
            <a:r>
              <a:rPr spc="-5" dirty="0"/>
              <a:t>Conditions of work and</a:t>
            </a:r>
            <a:r>
              <a:rPr spc="-30" dirty="0"/>
              <a:t> </a:t>
            </a:r>
            <a:r>
              <a:rPr spc="-5" dirty="0"/>
              <a:t>absenteeism.</a:t>
            </a:r>
          </a:p>
          <a:p>
            <a:pPr marL="36195" marR="1861820">
              <a:lnSpc>
                <a:spcPts val="3629"/>
              </a:lnSpc>
              <a:spcBef>
                <a:spcPts val="195"/>
              </a:spcBef>
            </a:pPr>
            <a:r>
              <a:rPr spc="-5" dirty="0"/>
              <a:t>Absenteeism </a:t>
            </a:r>
            <a:r>
              <a:rPr dirty="0"/>
              <a:t>is </a:t>
            </a:r>
            <a:r>
              <a:rPr spc="-5" dirty="0"/>
              <a:t>given by  </a:t>
            </a:r>
            <a:r>
              <a:rPr dirty="0"/>
              <a:t>no </a:t>
            </a:r>
            <a:r>
              <a:rPr spc="-5" dirty="0"/>
              <a:t>of </a:t>
            </a:r>
            <a:r>
              <a:rPr dirty="0"/>
              <a:t>persons – </a:t>
            </a:r>
            <a:r>
              <a:rPr spc="-5" dirty="0"/>
              <a:t>days</a:t>
            </a:r>
            <a:r>
              <a:rPr spc="-114" dirty="0"/>
              <a:t> </a:t>
            </a:r>
            <a:r>
              <a:rPr dirty="0"/>
              <a:t>lost</a:t>
            </a:r>
          </a:p>
        </p:txBody>
      </p:sp>
      <p:sp>
        <p:nvSpPr>
          <p:cNvPr id="5" name="object 5"/>
          <p:cNvSpPr/>
          <p:nvPr/>
        </p:nvSpPr>
        <p:spPr>
          <a:xfrm>
            <a:off x="845819" y="2915920"/>
            <a:ext cx="6139180" cy="0"/>
          </a:xfrm>
          <a:custGeom>
            <a:avLst/>
            <a:gdLst/>
            <a:ahLst/>
            <a:cxnLst/>
            <a:rect l="l" t="t" r="r" b="b"/>
            <a:pathLst>
              <a:path w="6139180">
                <a:moveTo>
                  <a:pt x="0" y="0"/>
                </a:moveTo>
                <a:lnTo>
                  <a:pt x="6139180" y="0"/>
                </a:lnTo>
              </a:path>
            </a:pathLst>
          </a:custGeom>
          <a:ln w="19050">
            <a:solidFill>
              <a:srgbClr val="000000"/>
            </a:solidFill>
          </a:ln>
        </p:spPr>
        <p:txBody>
          <a:bodyPr wrap="square" lIns="0" tIns="0" rIns="0" bIns="0" rtlCol="0"/>
          <a:lstStyle/>
          <a:p>
            <a:endParaRPr/>
          </a:p>
        </p:txBody>
      </p:sp>
      <p:sp>
        <p:nvSpPr>
          <p:cNvPr id="6" name="object 6"/>
          <p:cNvSpPr txBox="1"/>
          <p:nvPr/>
        </p:nvSpPr>
        <p:spPr>
          <a:xfrm>
            <a:off x="6794779" y="2543809"/>
            <a:ext cx="722630" cy="421640"/>
          </a:xfrm>
          <a:prstGeom prst="rect">
            <a:avLst/>
          </a:prstGeom>
        </p:spPr>
        <p:txBody>
          <a:bodyPr vert="horz" wrap="square" lIns="0" tIns="12700" rIns="0" bIns="0" rtlCol="0">
            <a:spAutoFit/>
          </a:bodyPr>
          <a:lstStyle/>
          <a:p>
            <a:pPr marL="12700">
              <a:lnSpc>
                <a:spcPct val="100000"/>
              </a:lnSpc>
              <a:spcBef>
                <a:spcPts val="100"/>
              </a:spcBef>
            </a:pPr>
            <a:r>
              <a:rPr sz="2600" spc="30" dirty="0">
                <a:latin typeface="Trebuchet MS"/>
                <a:cs typeface="Trebuchet MS"/>
              </a:rPr>
              <a:t>×</a:t>
            </a:r>
            <a:r>
              <a:rPr sz="2600" dirty="0">
                <a:latin typeface="Trebuchet MS"/>
                <a:cs typeface="Trebuchet MS"/>
              </a:rPr>
              <a:t>1</a:t>
            </a:r>
            <a:r>
              <a:rPr sz="2600" spc="-5" dirty="0">
                <a:latin typeface="Trebuchet MS"/>
                <a:cs typeface="Trebuchet MS"/>
              </a:rPr>
              <a:t>0</a:t>
            </a:r>
            <a:r>
              <a:rPr sz="2600" dirty="0">
                <a:latin typeface="Trebuchet MS"/>
                <a:cs typeface="Trebuchet MS"/>
              </a:rPr>
              <a:t>0</a:t>
            </a:r>
            <a:endParaRPr sz="2600">
              <a:latin typeface="Trebuchet MS"/>
              <a:cs typeface="Trebuchet MS"/>
            </a:endParaRPr>
          </a:p>
        </p:txBody>
      </p:sp>
      <p:sp>
        <p:nvSpPr>
          <p:cNvPr id="7" name="object 7"/>
          <p:cNvSpPr/>
          <p:nvPr/>
        </p:nvSpPr>
        <p:spPr>
          <a:xfrm>
            <a:off x="821689" y="3299459"/>
            <a:ext cx="4953000" cy="0"/>
          </a:xfrm>
          <a:custGeom>
            <a:avLst/>
            <a:gdLst/>
            <a:ahLst/>
            <a:cxnLst/>
            <a:rect l="l" t="t" r="r" b="b"/>
            <a:pathLst>
              <a:path w="4953000">
                <a:moveTo>
                  <a:pt x="0" y="0"/>
                </a:moveTo>
                <a:lnTo>
                  <a:pt x="4953000" y="0"/>
                </a:lnTo>
              </a:path>
            </a:pathLst>
          </a:custGeom>
          <a:ln w="19050">
            <a:solidFill>
              <a:srgbClr val="000000"/>
            </a:solidFill>
          </a:ln>
        </p:spPr>
        <p:txBody>
          <a:bodyPr wrap="square" lIns="0" tIns="0" rIns="0" bIns="0" rtlCol="0"/>
          <a:lstStyle/>
          <a:p>
            <a:endParaRPr/>
          </a:p>
        </p:txBody>
      </p:sp>
      <p:sp>
        <p:nvSpPr>
          <p:cNvPr id="8" name="object 8"/>
          <p:cNvSpPr txBox="1"/>
          <p:nvPr/>
        </p:nvSpPr>
        <p:spPr>
          <a:xfrm>
            <a:off x="833119" y="3387090"/>
            <a:ext cx="5754370" cy="421640"/>
          </a:xfrm>
          <a:prstGeom prst="rect">
            <a:avLst/>
          </a:prstGeom>
        </p:spPr>
        <p:txBody>
          <a:bodyPr vert="horz" wrap="square" lIns="0" tIns="12700" rIns="0" bIns="0" rtlCol="0">
            <a:spAutoFit/>
          </a:bodyPr>
          <a:lstStyle/>
          <a:p>
            <a:pPr marL="12700">
              <a:lnSpc>
                <a:spcPct val="100000"/>
              </a:lnSpc>
              <a:spcBef>
                <a:spcPts val="100"/>
              </a:spcBef>
            </a:pPr>
            <a:r>
              <a:rPr sz="2600" spc="-5" dirty="0">
                <a:latin typeface="Trebuchet MS"/>
                <a:cs typeface="Trebuchet MS"/>
              </a:rPr>
              <a:t>Avg </a:t>
            </a:r>
            <a:r>
              <a:rPr sz="2600" dirty="0">
                <a:latin typeface="Trebuchet MS"/>
                <a:cs typeface="Trebuchet MS"/>
              </a:rPr>
              <a:t>no </a:t>
            </a:r>
            <a:r>
              <a:rPr sz="2600" spc="-5" dirty="0">
                <a:latin typeface="Trebuchet MS"/>
                <a:cs typeface="Trebuchet MS"/>
              </a:rPr>
              <a:t>of persons </a:t>
            </a:r>
            <a:r>
              <a:rPr sz="2600" dirty="0">
                <a:latin typeface="Trebuchet MS"/>
                <a:cs typeface="Trebuchet MS"/>
              </a:rPr>
              <a:t>× no of </a:t>
            </a:r>
            <a:r>
              <a:rPr sz="2600" spc="-5" dirty="0">
                <a:latin typeface="Trebuchet MS"/>
                <a:cs typeface="Trebuchet MS"/>
              </a:rPr>
              <a:t>working</a:t>
            </a:r>
            <a:r>
              <a:rPr sz="2600" spc="-85" dirty="0">
                <a:latin typeface="Trebuchet MS"/>
                <a:cs typeface="Trebuchet MS"/>
              </a:rPr>
              <a:t> </a:t>
            </a:r>
            <a:r>
              <a:rPr sz="2600" spc="-5" dirty="0">
                <a:latin typeface="Trebuchet MS"/>
                <a:cs typeface="Trebuchet MS"/>
              </a:rPr>
              <a:t>days</a:t>
            </a:r>
            <a:endParaRPr sz="2600">
              <a:latin typeface="Trebuchet MS"/>
              <a:cs typeface="Trebuchet MS"/>
            </a:endParaRPr>
          </a:p>
        </p:txBody>
      </p:sp>
      <p:sp>
        <p:nvSpPr>
          <p:cNvPr id="9" name="object 9"/>
          <p:cNvSpPr txBox="1"/>
          <p:nvPr/>
        </p:nvSpPr>
        <p:spPr>
          <a:xfrm>
            <a:off x="535940" y="4349750"/>
            <a:ext cx="113664" cy="314960"/>
          </a:xfrm>
          <a:prstGeom prst="rect">
            <a:avLst/>
          </a:prstGeom>
        </p:spPr>
        <p:txBody>
          <a:bodyPr vert="horz" wrap="square" lIns="0" tIns="12700" rIns="0" bIns="0" rtlCol="0">
            <a:spAutoFit/>
          </a:bodyPr>
          <a:lstStyle/>
          <a:p>
            <a:pPr marL="12700">
              <a:lnSpc>
                <a:spcPct val="100000"/>
              </a:lnSpc>
              <a:spcBef>
                <a:spcPts val="100"/>
              </a:spcBef>
            </a:pPr>
            <a:r>
              <a:rPr sz="1900" spc="-1210" dirty="0">
                <a:solidFill>
                  <a:srgbClr val="B03E99"/>
                </a:solidFill>
                <a:latin typeface="UnDotum"/>
                <a:cs typeface="UnDotum"/>
              </a:rPr>
              <a:t></a:t>
            </a:r>
            <a:endParaRPr sz="1900">
              <a:latin typeface="UnDotum"/>
              <a:cs typeface="UnDotum"/>
            </a:endParaRPr>
          </a:p>
        </p:txBody>
      </p:sp>
      <p:sp>
        <p:nvSpPr>
          <p:cNvPr id="10" name="object 10"/>
          <p:cNvSpPr txBox="1"/>
          <p:nvPr/>
        </p:nvSpPr>
        <p:spPr>
          <a:xfrm>
            <a:off x="808990" y="4307840"/>
            <a:ext cx="2632075" cy="421640"/>
          </a:xfrm>
          <a:prstGeom prst="rect">
            <a:avLst/>
          </a:prstGeom>
        </p:spPr>
        <p:txBody>
          <a:bodyPr vert="horz" wrap="square" lIns="0" tIns="12700" rIns="0" bIns="0" rtlCol="0">
            <a:spAutoFit/>
          </a:bodyPr>
          <a:lstStyle/>
          <a:p>
            <a:pPr marL="12700">
              <a:lnSpc>
                <a:spcPct val="100000"/>
              </a:lnSpc>
              <a:spcBef>
                <a:spcPts val="100"/>
              </a:spcBef>
            </a:pPr>
            <a:r>
              <a:rPr sz="2600" spc="-5" dirty="0">
                <a:latin typeface="Trebuchet MS"/>
                <a:cs typeface="Trebuchet MS"/>
              </a:rPr>
              <a:t>Productivity</a:t>
            </a:r>
            <a:r>
              <a:rPr sz="2600" spc="-75" dirty="0">
                <a:latin typeface="Trebuchet MS"/>
                <a:cs typeface="Trebuchet MS"/>
              </a:rPr>
              <a:t> </a:t>
            </a:r>
            <a:r>
              <a:rPr sz="2600" spc="-5" dirty="0">
                <a:latin typeface="Trebuchet MS"/>
                <a:cs typeface="Trebuchet MS"/>
              </a:rPr>
              <a:t>level</a:t>
            </a:r>
            <a:endParaRPr sz="2600">
              <a:latin typeface="Trebuchet MS"/>
              <a:cs typeface="Trebuchet MS"/>
            </a:endParaRPr>
          </a:p>
        </p:txBody>
      </p:sp>
      <p:sp>
        <p:nvSpPr>
          <p:cNvPr id="11" name="object 11"/>
          <p:cNvSpPr txBox="1"/>
          <p:nvPr/>
        </p:nvSpPr>
        <p:spPr>
          <a:xfrm>
            <a:off x="535940" y="5269229"/>
            <a:ext cx="113664" cy="314960"/>
          </a:xfrm>
          <a:prstGeom prst="rect">
            <a:avLst/>
          </a:prstGeom>
        </p:spPr>
        <p:txBody>
          <a:bodyPr vert="horz" wrap="square" lIns="0" tIns="12700" rIns="0" bIns="0" rtlCol="0">
            <a:spAutoFit/>
          </a:bodyPr>
          <a:lstStyle/>
          <a:p>
            <a:pPr marL="12700">
              <a:lnSpc>
                <a:spcPct val="100000"/>
              </a:lnSpc>
              <a:spcBef>
                <a:spcPts val="100"/>
              </a:spcBef>
            </a:pPr>
            <a:r>
              <a:rPr sz="1900" spc="-1210" dirty="0">
                <a:solidFill>
                  <a:srgbClr val="B03E99"/>
                </a:solidFill>
                <a:latin typeface="UnDotum"/>
                <a:cs typeface="UnDotum"/>
              </a:rPr>
              <a:t></a:t>
            </a:r>
            <a:endParaRPr sz="1900">
              <a:latin typeface="UnDotum"/>
              <a:cs typeface="UnDotum"/>
            </a:endParaRPr>
          </a:p>
        </p:txBody>
      </p:sp>
      <p:sp>
        <p:nvSpPr>
          <p:cNvPr id="12" name="object 12"/>
          <p:cNvSpPr txBox="1"/>
          <p:nvPr/>
        </p:nvSpPr>
        <p:spPr>
          <a:xfrm>
            <a:off x="808990" y="5227320"/>
            <a:ext cx="3328670" cy="421640"/>
          </a:xfrm>
          <a:prstGeom prst="rect">
            <a:avLst/>
          </a:prstGeom>
        </p:spPr>
        <p:txBody>
          <a:bodyPr vert="horz" wrap="square" lIns="0" tIns="12700" rIns="0" bIns="0" rtlCol="0">
            <a:spAutoFit/>
          </a:bodyPr>
          <a:lstStyle/>
          <a:p>
            <a:pPr marL="12700">
              <a:lnSpc>
                <a:spcPct val="100000"/>
              </a:lnSpc>
              <a:spcBef>
                <a:spcPts val="100"/>
              </a:spcBef>
            </a:pPr>
            <a:r>
              <a:rPr sz="2600" spc="-5" dirty="0">
                <a:latin typeface="Trebuchet MS"/>
                <a:cs typeface="Trebuchet MS"/>
              </a:rPr>
              <a:t>Movement among</a:t>
            </a:r>
            <a:r>
              <a:rPr sz="2600" spc="-65" dirty="0">
                <a:latin typeface="Trebuchet MS"/>
                <a:cs typeface="Trebuchet MS"/>
              </a:rPr>
              <a:t> </a:t>
            </a:r>
            <a:r>
              <a:rPr sz="2600" spc="-5" dirty="0">
                <a:latin typeface="Trebuchet MS"/>
                <a:cs typeface="Trebuchet MS"/>
              </a:rPr>
              <a:t>jobs</a:t>
            </a:r>
            <a:endParaRPr sz="2600">
              <a:latin typeface="Trebuchet MS"/>
              <a:cs typeface="Trebuchet M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359" y="317500"/>
            <a:ext cx="7493000" cy="115062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35940" y="1664970"/>
            <a:ext cx="113664" cy="314960"/>
          </a:xfrm>
          <a:prstGeom prst="rect">
            <a:avLst/>
          </a:prstGeom>
        </p:spPr>
        <p:txBody>
          <a:bodyPr vert="horz" wrap="square" lIns="0" tIns="12700" rIns="0" bIns="0" rtlCol="0">
            <a:spAutoFit/>
          </a:bodyPr>
          <a:lstStyle/>
          <a:p>
            <a:pPr marL="12700">
              <a:lnSpc>
                <a:spcPct val="100000"/>
              </a:lnSpc>
              <a:spcBef>
                <a:spcPts val="100"/>
              </a:spcBef>
            </a:pPr>
            <a:r>
              <a:rPr sz="1900" spc="-1210" dirty="0">
                <a:solidFill>
                  <a:srgbClr val="B03E99"/>
                </a:solidFill>
                <a:latin typeface="UnDotum"/>
                <a:cs typeface="UnDotum"/>
              </a:rPr>
              <a:t></a:t>
            </a:r>
            <a:endParaRPr sz="1900">
              <a:latin typeface="UnDotum"/>
              <a:cs typeface="UnDotum"/>
            </a:endParaRPr>
          </a:p>
        </p:txBody>
      </p:sp>
      <p:sp>
        <p:nvSpPr>
          <p:cNvPr id="4" name="object 4"/>
          <p:cNvSpPr txBox="1">
            <a:spLocks noGrp="1"/>
          </p:cNvSpPr>
          <p:nvPr>
            <p:ph type="title"/>
          </p:nvPr>
        </p:nvSpPr>
        <p:spPr>
          <a:xfrm>
            <a:off x="808990" y="1623059"/>
            <a:ext cx="4655185" cy="421640"/>
          </a:xfrm>
          <a:prstGeom prst="rect">
            <a:avLst/>
          </a:prstGeom>
        </p:spPr>
        <p:txBody>
          <a:bodyPr vert="horz" wrap="square" lIns="0" tIns="12700" rIns="0" bIns="0" rtlCol="0">
            <a:spAutoFit/>
          </a:bodyPr>
          <a:lstStyle/>
          <a:p>
            <a:pPr marL="12700">
              <a:lnSpc>
                <a:spcPct val="100000"/>
              </a:lnSpc>
              <a:spcBef>
                <a:spcPts val="100"/>
              </a:spcBef>
            </a:pPr>
            <a:r>
              <a:rPr spc="-5" dirty="0"/>
              <a:t>New blood </a:t>
            </a:r>
            <a:r>
              <a:rPr dirty="0"/>
              <a:t>and </a:t>
            </a:r>
            <a:r>
              <a:rPr spc="-5" dirty="0"/>
              <a:t>new</a:t>
            </a:r>
            <a:r>
              <a:rPr spc="-70" dirty="0"/>
              <a:t> </a:t>
            </a:r>
            <a:r>
              <a:rPr spc="-5" dirty="0"/>
              <a:t>experience</a:t>
            </a:r>
          </a:p>
        </p:txBody>
      </p:sp>
      <p:sp>
        <p:nvSpPr>
          <p:cNvPr id="5" name="object 5"/>
          <p:cNvSpPr txBox="1"/>
          <p:nvPr/>
        </p:nvSpPr>
        <p:spPr>
          <a:xfrm>
            <a:off x="535940" y="2584450"/>
            <a:ext cx="113664" cy="314960"/>
          </a:xfrm>
          <a:prstGeom prst="rect">
            <a:avLst/>
          </a:prstGeom>
        </p:spPr>
        <p:txBody>
          <a:bodyPr vert="horz" wrap="square" lIns="0" tIns="12700" rIns="0" bIns="0" rtlCol="0">
            <a:spAutoFit/>
          </a:bodyPr>
          <a:lstStyle/>
          <a:p>
            <a:pPr marL="12700">
              <a:lnSpc>
                <a:spcPct val="100000"/>
              </a:lnSpc>
              <a:spcBef>
                <a:spcPts val="100"/>
              </a:spcBef>
            </a:pPr>
            <a:r>
              <a:rPr sz="1900" spc="-1210" dirty="0">
                <a:solidFill>
                  <a:srgbClr val="B03E99"/>
                </a:solidFill>
                <a:latin typeface="UnDotum"/>
                <a:cs typeface="UnDotum"/>
              </a:rPr>
              <a:t></a:t>
            </a:r>
            <a:endParaRPr sz="1900">
              <a:latin typeface="UnDotum"/>
              <a:cs typeface="UnDotum"/>
            </a:endParaRPr>
          </a:p>
        </p:txBody>
      </p:sp>
      <p:sp>
        <p:nvSpPr>
          <p:cNvPr id="6" name="object 6"/>
          <p:cNvSpPr txBox="1"/>
          <p:nvPr/>
        </p:nvSpPr>
        <p:spPr>
          <a:xfrm>
            <a:off x="808990" y="2543809"/>
            <a:ext cx="3949700" cy="421640"/>
          </a:xfrm>
          <a:prstGeom prst="rect">
            <a:avLst/>
          </a:prstGeom>
        </p:spPr>
        <p:txBody>
          <a:bodyPr vert="horz" wrap="square" lIns="0" tIns="12700" rIns="0" bIns="0" rtlCol="0">
            <a:spAutoFit/>
          </a:bodyPr>
          <a:lstStyle/>
          <a:p>
            <a:pPr marL="12700">
              <a:lnSpc>
                <a:spcPct val="100000"/>
              </a:lnSpc>
              <a:spcBef>
                <a:spcPts val="100"/>
              </a:spcBef>
            </a:pPr>
            <a:r>
              <a:rPr sz="2600" spc="-5" dirty="0">
                <a:latin typeface="Trebuchet MS"/>
                <a:cs typeface="Trebuchet MS"/>
              </a:rPr>
              <a:t>To replenish old</a:t>
            </a:r>
            <a:r>
              <a:rPr sz="2600" spc="-55" dirty="0">
                <a:latin typeface="Trebuchet MS"/>
                <a:cs typeface="Trebuchet MS"/>
              </a:rPr>
              <a:t> </a:t>
            </a:r>
            <a:r>
              <a:rPr sz="2600" spc="-5" dirty="0">
                <a:latin typeface="Trebuchet MS"/>
                <a:cs typeface="Trebuchet MS"/>
              </a:rPr>
              <a:t>personnel</a:t>
            </a:r>
            <a:endParaRPr sz="2600">
              <a:latin typeface="Trebuchet MS"/>
              <a:cs typeface="Trebuchet MS"/>
            </a:endParaRPr>
          </a:p>
        </p:txBody>
      </p:sp>
      <p:sp>
        <p:nvSpPr>
          <p:cNvPr id="7" name="object 7"/>
          <p:cNvSpPr txBox="1"/>
          <p:nvPr/>
        </p:nvSpPr>
        <p:spPr>
          <a:xfrm>
            <a:off x="535940" y="3505200"/>
            <a:ext cx="113664" cy="314960"/>
          </a:xfrm>
          <a:prstGeom prst="rect">
            <a:avLst/>
          </a:prstGeom>
        </p:spPr>
        <p:txBody>
          <a:bodyPr vert="horz" wrap="square" lIns="0" tIns="12700" rIns="0" bIns="0" rtlCol="0">
            <a:spAutoFit/>
          </a:bodyPr>
          <a:lstStyle/>
          <a:p>
            <a:pPr marL="12700">
              <a:lnSpc>
                <a:spcPct val="100000"/>
              </a:lnSpc>
              <a:spcBef>
                <a:spcPts val="100"/>
              </a:spcBef>
            </a:pPr>
            <a:r>
              <a:rPr sz="1900" spc="-1210" dirty="0">
                <a:solidFill>
                  <a:srgbClr val="B03E99"/>
                </a:solidFill>
                <a:latin typeface="UnDotum"/>
                <a:cs typeface="UnDotum"/>
              </a:rPr>
              <a:t></a:t>
            </a:r>
            <a:endParaRPr sz="1900">
              <a:latin typeface="UnDotum"/>
              <a:cs typeface="UnDotum"/>
            </a:endParaRPr>
          </a:p>
        </p:txBody>
      </p:sp>
      <p:sp>
        <p:nvSpPr>
          <p:cNvPr id="8" name="object 8"/>
          <p:cNvSpPr txBox="1"/>
          <p:nvPr/>
        </p:nvSpPr>
        <p:spPr>
          <a:xfrm>
            <a:off x="808990" y="3463290"/>
            <a:ext cx="6148705" cy="421640"/>
          </a:xfrm>
          <a:prstGeom prst="rect">
            <a:avLst/>
          </a:prstGeom>
        </p:spPr>
        <p:txBody>
          <a:bodyPr vert="horz" wrap="square" lIns="0" tIns="12700" rIns="0" bIns="0" rtlCol="0">
            <a:spAutoFit/>
          </a:bodyPr>
          <a:lstStyle/>
          <a:p>
            <a:pPr marL="12700">
              <a:lnSpc>
                <a:spcPct val="100000"/>
              </a:lnSpc>
              <a:spcBef>
                <a:spcPts val="100"/>
              </a:spcBef>
            </a:pPr>
            <a:r>
              <a:rPr sz="2600" spc="-5" dirty="0">
                <a:latin typeface="Trebuchet MS"/>
                <a:cs typeface="Trebuchet MS"/>
              </a:rPr>
              <a:t>Organizational growth </a:t>
            </a:r>
            <a:r>
              <a:rPr sz="2600" dirty="0">
                <a:latin typeface="Trebuchet MS"/>
                <a:cs typeface="Trebuchet MS"/>
              </a:rPr>
              <a:t>and</a:t>
            </a:r>
            <a:r>
              <a:rPr sz="2600" spc="-30" dirty="0">
                <a:latin typeface="Trebuchet MS"/>
                <a:cs typeface="Trebuchet MS"/>
              </a:rPr>
              <a:t> </a:t>
            </a:r>
            <a:r>
              <a:rPr sz="2600" spc="-5" dirty="0">
                <a:latin typeface="Trebuchet MS"/>
                <a:cs typeface="Trebuchet MS"/>
              </a:rPr>
              <a:t>diversification</a:t>
            </a:r>
            <a:endParaRPr sz="2600">
              <a:latin typeface="Trebuchet MS"/>
              <a:cs typeface="Trebuchet M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359" y="317500"/>
            <a:ext cx="7493000" cy="115062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35940" y="1664970"/>
            <a:ext cx="113664" cy="314960"/>
          </a:xfrm>
          <a:prstGeom prst="rect">
            <a:avLst/>
          </a:prstGeom>
        </p:spPr>
        <p:txBody>
          <a:bodyPr vert="horz" wrap="square" lIns="0" tIns="12700" rIns="0" bIns="0" rtlCol="0">
            <a:spAutoFit/>
          </a:bodyPr>
          <a:lstStyle/>
          <a:p>
            <a:pPr marL="12700">
              <a:lnSpc>
                <a:spcPct val="100000"/>
              </a:lnSpc>
              <a:spcBef>
                <a:spcPts val="100"/>
              </a:spcBef>
            </a:pPr>
            <a:r>
              <a:rPr sz="1900" spc="-1210" dirty="0">
                <a:solidFill>
                  <a:srgbClr val="B03E99"/>
                </a:solidFill>
                <a:latin typeface="UnDotum"/>
                <a:cs typeface="UnDotum"/>
              </a:rPr>
              <a:t></a:t>
            </a:r>
            <a:endParaRPr sz="1900">
              <a:latin typeface="UnDotum"/>
              <a:cs typeface="UnDotum"/>
            </a:endParaRPr>
          </a:p>
        </p:txBody>
      </p:sp>
      <p:sp>
        <p:nvSpPr>
          <p:cNvPr id="4" name="object 4"/>
          <p:cNvSpPr txBox="1">
            <a:spLocks noGrp="1"/>
          </p:cNvSpPr>
          <p:nvPr>
            <p:ph type="title"/>
          </p:nvPr>
        </p:nvSpPr>
        <p:spPr>
          <a:xfrm>
            <a:off x="808990" y="1623059"/>
            <a:ext cx="6136640" cy="1189990"/>
          </a:xfrm>
          <a:prstGeom prst="rect">
            <a:avLst/>
          </a:prstGeom>
        </p:spPr>
        <p:txBody>
          <a:bodyPr vert="horz" wrap="square" lIns="0" tIns="24130" rIns="0" bIns="0" rtlCol="0">
            <a:spAutoFit/>
          </a:bodyPr>
          <a:lstStyle/>
          <a:p>
            <a:pPr marL="12700" marR="5080">
              <a:lnSpc>
                <a:spcPct val="97000"/>
              </a:lnSpc>
              <a:spcBef>
                <a:spcPts val="190"/>
              </a:spcBef>
              <a:tabLst>
                <a:tab pos="3593465" algn="l"/>
              </a:tabLst>
            </a:pPr>
            <a:r>
              <a:rPr spc="-5" dirty="0"/>
              <a:t>After personal</a:t>
            </a:r>
            <a:r>
              <a:rPr spc="5" dirty="0"/>
              <a:t> </a:t>
            </a:r>
            <a:r>
              <a:rPr spc="-5" dirty="0"/>
              <a:t>demand	</a:t>
            </a:r>
            <a:r>
              <a:rPr dirty="0"/>
              <a:t>and supply </a:t>
            </a:r>
            <a:r>
              <a:rPr spc="-5" dirty="0"/>
              <a:t>are  forecast </a:t>
            </a:r>
            <a:r>
              <a:rPr dirty="0"/>
              <a:t>the </a:t>
            </a:r>
            <a:r>
              <a:rPr spc="-5" dirty="0"/>
              <a:t>vacancies should be filled </a:t>
            </a:r>
            <a:r>
              <a:rPr dirty="0"/>
              <a:t>at  </a:t>
            </a:r>
            <a:r>
              <a:rPr spc="-5" dirty="0"/>
              <a:t>right time with right</a:t>
            </a:r>
            <a:r>
              <a:rPr spc="-20" dirty="0"/>
              <a:t> </a:t>
            </a:r>
            <a:r>
              <a:rPr spc="-5" dirty="0"/>
              <a:t>employees.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359" y="267970"/>
            <a:ext cx="8481060" cy="88391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35940" y="1285240"/>
            <a:ext cx="110489" cy="314960"/>
          </a:xfrm>
          <a:prstGeom prst="rect">
            <a:avLst/>
          </a:prstGeom>
        </p:spPr>
        <p:txBody>
          <a:bodyPr vert="horz" wrap="square" lIns="0" tIns="12700" rIns="0" bIns="0" rtlCol="0">
            <a:spAutoFit/>
          </a:bodyPr>
          <a:lstStyle/>
          <a:p>
            <a:pPr marL="12700">
              <a:lnSpc>
                <a:spcPct val="100000"/>
              </a:lnSpc>
              <a:spcBef>
                <a:spcPts val="100"/>
              </a:spcBef>
            </a:pPr>
            <a:r>
              <a:rPr sz="1900" dirty="0">
                <a:solidFill>
                  <a:srgbClr val="B03E99"/>
                </a:solidFill>
                <a:latin typeface="Arial"/>
                <a:cs typeface="Arial"/>
              </a:rPr>
              <a:t>•</a:t>
            </a:r>
            <a:endParaRPr sz="1900">
              <a:latin typeface="Arial"/>
              <a:cs typeface="Arial"/>
            </a:endParaRPr>
          </a:p>
        </p:txBody>
      </p:sp>
      <p:sp>
        <p:nvSpPr>
          <p:cNvPr id="4" name="object 4"/>
          <p:cNvSpPr txBox="1"/>
          <p:nvPr/>
        </p:nvSpPr>
        <p:spPr>
          <a:xfrm>
            <a:off x="808990" y="1233170"/>
            <a:ext cx="7486650" cy="4723130"/>
          </a:xfrm>
          <a:prstGeom prst="rect">
            <a:avLst/>
          </a:prstGeom>
        </p:spPr>
        <p:txBody>
          <a:bodyPr vert="horz" wrap="square" lIns="0" tIns="24765" rIns="0" bIns="0" rtlCol="0">
            <a:spAutoFit/>
          </a:bodyPr>
          <a:lstStyle/>
          <a:p>
            <a:pPr marL="12700" marR="5715">
              <a:lnSpc>
                <a:spcPct val="96900"/>
              </a:lnSpc>
              <a:spcBef>
                <a:spcPts val="195"/>
              </a:spcBef>
            </a:pPr>
            <a:r>
              <a:rPr sz="2600" spc="-5" dirty="0">
                <a:latin typeface="Trebuchet MS"/>
                <a:cs typeface="Trebuchet MS"/>
              </a:rPr>
              <a:t>It includes </a:t>
            </a:r>
            <a:r>
              <a:rPr sz="2600" dirty="0">
                <a:latin typeface="Trebuchet MS"/>
                <a:cs typeface="Trebuchet MS"/>
              </a:rPr>
              <a:t>the </a:t>
            </a:r>
            <a:r>
              <a:rPr sz="2600" spc="-5" dirty="0">
                <a:latin typeface="Trebuchet MS"/>
                <a:cs typeface="Trebuchet MS"/>
              </a:rPr>
              <a:t>estimation of </a:t>
            </a:r>
            <a:r>
              <a:rPr sz="2600" dirty="0">
                <a:latin typeface="Trebuchet MS"/>
                <a:cs typeface="Trebuchet MS"/>
              </a:rPr>
              <a:t>how many </a:t>
            </a:r>
            <a:r>
              <a:rPr sz="2600" spc="-5" dirty="0">
                <a:latin typeface="Trebuchet MS"/>
                <a:cs typeface="Trebuchet MS"/>
              </a:rPr>
              <a:t>qualified  people are necessary </a:t>
            </a:r>
            <a:r>
              <a:rPr sz="2600" dirty="0">
                <a:latin typeface="Trebuchet MS"/>
                <a:cs typeface="Trebuchet MS"/>
              </a:rPr>
              <a:t>to </a:t>
            </a:r>
            <a:r>
              <a:rPr sz="2600" spc="-5" dirty="0">
                <a:latin typeface="Trebuchet MS"/>
                <a:cs typeface="Trebuchet MS"/>
              </a:rPr>
              <a:t>carry </a:t>
            </a:r>
            <a:r>
              <a:rPr sz="2600" dirty="0">
                <a:latin typeface="Trebuchet MS"/>
                <a:cs typeface="Trebuchet MS"/>
              </a:rPr>
              <a:t>out the </a:t>
            </a:r>
            <a:r>
              <a:rPr sz="2600" spc="-5" dirty="0">
                <a:latin typeface="Trebuchet MS"/>
                <a:cs typeface="Trebuchet MS"/>
              </a:rPr>
              <a:t>assigned  activities, </a:t>
            </a:r>
            <a:r>
              <a:rPr sz="2600" dirty="0">
                <a:latin typeface="Trebuchet MS"/>
                <a:cs typeface="Trebuchet MS"/>
              </a:rPr>
              <a:t>how many </a:t>
            </a:r>
            <a:r>
              <a:rPr sz="2600" spc="-5" dirty="0">
                <a:latin typeface="Trebuchet MS"/>
                <a:cs typeface="Trebuchet MS"/>
              </a:rPr>
              <a:t>people will be available, </a:t>
            </a:r>
            <a:r>
              <a:rPr sz="2600" dirty="0">
                <a:latin typeface="Trebuchet MS"/>
                <a:cs typeface="Trebuchet MS"/>
              </a:rPr>
              <a:t>and  </a:t>
            </a:r>
            <a:r>
              <a:rPr sz="2600" spc="-5" dirty="0">
                <a:latin typeface="Trebuchet MS"/>
                <a:cs typeface="Trebuchet MS"/>
              </a:rPr>
              <a:t>what, if anything, </a:t>
            </a:r>
            <a:r>
              <a:rPr sz="2600" dirty="0">
                <a:latin typeface="Trebuchet MS"/>
                <a:cs typeface="Trebuchet MS"/>
              </a:rPr>
              <a:t>must </a:t>
            </a:r>
            <a:r>
              <a:rPr sz="2600" spc="-5" dirty="0">
                <a:latin typeface="Trebuchet MS"/>
                <a:cs typeface="Trebuchet MS"/>
              </a:rPr>
              <a:t>be done </a:t>
            </a:r>
            <a:r>
              <a:rPr sz="2600" dirty="0">
                <a:latin typeface="Trebuchet MS"/>
                <a:cs typeface="Trebuchet MS"/>
              </a:rPr>
              <a:t>to </a:t>
            </a:r>
            <a:r>
              <a:rPr sz="2600" spc="-5" dirty="0">
                <a:latin typeface="Trebuchet MS"/>
                <a:cs typeface="Trebuchet MS"/>
              </a:rPr>
              <a:t>ensure </a:t>
            </a:r>
            <a:r>
              <a:rPr sz="2600" dirty="0">
                <a:latin typeface="Trebuchet MS"/>
                <a:cs typeface="Trebuchet MS"/>
              </a:rPr>
              <a:t>that  </a:t>
            </a:r>
            <a:r>
              <a:rPr sz="2600" spc="-5" dirty="0">
                <a:latin typeface="Trebuchet MS"/>
                <a:cs typeface="Trebuchet MS"/>
              </a:rPr>
              <a:t>personal supply equals personnel demand at the  appropriate point in </a:t>
            </a:r>
            <a:r>
              <a:rPr sz="2600" dirty="0">
                <a:latin typeface="Trebuchet MS"/>
                <a:cs typeface="Trebuchet MS"/>
              </a:rPr>
              <a:t>the</a:t>
            </a:r>
            <a:r>
              <a:rPr sz="2600" spc="-25" dirty="0">
                <a:latin typeface="Trebuchet MS"/>
                <a:cs typeface="Trebuchet MS"/>
              </a:rPr>
              <a:t> </a:t>
            </a:r>
            <a:r>
              <a:rPr sz="2600" spc="-5" dirty="0">
                <a:latin typeface="Trebuchet MS"/>
                <a:cs typeface="Trebuchet MS"/>
              </a:rPr>
              <a:t>future.</a:t>
            </a:r>
            <a:endParaRPr sz="2600">
              <a:latin typeface="Trebuchet MS"/>
              <a:cs typeface="Trebuchet MS"/>
            </a:endParaRPr>
          </a:p>
          <a:p>
            <a:pPr marL="12700" marR="5080">
              <a:lnSpc>
                <a:spcPct val="96900"/>
              </a:lnSpc>
              <a:spcBef>
                <a:spcPts val="605"/>
              </a:spcBef>
            </a:pPr>
            <a:r>
              <a:rPr sz="2600" spc="-5" dirty="0">
                <a:latin typeface="Trebuchet MS"/>
                <a:cs typeface="Trebuchet MS"/>
              </a:rPr>
              <a:t>Basically it’s </a:t>
            </a:r>
            <a:r>
              <a:rPr sz="2600" dirty="0">
                <a:latin typeface="Trebuchet MS"/>
                <a:cs typeface="Trebuchet MS"/>
              </a:rPr>
              <a:t>the </a:t>
            </a:r>
            <a:r>
              <a:rPr sz="2600" spc="-5" dirty="0">
                <a:latin typeface="Trebuchet MS"/>
                <a:cs typeface="Trebuchet MS"/>
              </a:rPr>
              <a:t>process by which </a:t>
            </a:r>
            <a:r>
              <a:rPr sz="2600" dirty="0">
                <a:latin typeface="Trebuchet MS"/>
                <a:cs typeface="Trebuchet MS"/>
              </a:rPr>
              <a:t>an </a:t>
            </a:r>
            <a:r>
              <a:rPr sz="2600" spc="-5" dirty="0">
                <a:latin typeface="Trebuchet MS"/>
                <a:cs typeface="Trebuchet MS"/>
              </a:rPr>
              <a:t>organization  ensures </a:t>
            </a:r>
            <a:r>
              <a:rPr sz="2600" dirty="0">
                <a:latin typeface="Trebuchet MS"/>
                <a:cs typeface="Trebuchet MS"/>
              </a:rPr>
              <a:t>that </a:t>
            </a:r>
            <a:r>
              <a:rPr sz="2600" spc="-5" dirty="0">
                <a:latin typeface="Trebuchet MS"/>
                <a:cs typeface="Trebuchet MS"/>
              </a:rPr>
              <a:t>it </a:t>
            </a:r>
            <a:r>
              <a:rPr sz="2600" dirty="0">
                <a:latin typeface="Trebuchet MS"/>
                <a:cs typeface="Trebuchet MS"/>
              </a:rPr>
              <a:t>has the </a:t>
            </a:r>
            <a:r>
              <a:rPr sz="2600" spc="-5" dirty="0">
                <a:latin typeface="Trebuchet MS"/>
                <a:cs typeface="Trebuchet MS"/>
              </a:rPr>
              <a:t>right number </a:t>
            </a:r>
            <a:r>
              <a:rPr sz="2600" dirty="0">
                <a:latin typeface="Trebuchet MS"/>
                <a:cs typeface="Trebuchet MS"/>
              </a:rPr>
              <a:t>&amp; </a:t>
            </a:r>
            <a:r>
              <a:rPr sz="2600" spc="-5" dirty="0">
                <a:latin typeface="Trebuchet MS"/>
                <a:cs typeface="Trebuchet MS"/>
              </a:rPr>
              <a:t>kind of  people, </a:t>
            </a:r>
            <a:r>
              <a:rPr sz="2600" dirty="0">
                <a:latin typeface="Trebuchet MS"/>
                <a:cs typeface="Trebuchet MS"/>
              </a:rPr>
              <a:t>at the </a:t>
            </a:r>
            <a:r>
              <a:rPr sz="2600" spc="-5" dirty="0">
                <a:latin typeface="Trebuchet MS"/>
                <a:cs typeface="Trebuchet MS"/>
              </a:rPr>
              <a:t>right place, </a:t>
            </a:r>
            <a:r>
              <a:rPr sz="2600" dirty="0">
                <a:latin typeface="Trebuchet MS"/>
                <a:cs typeface="Trebuchet MS"/>
              </a:rPr>
              <a:t>at the </a:t>
            </a:r>
            <a:r>
              <a:rPr sz="2600" spc="-5" dirty="0">
                <a:latin typeface="Trebuchet MS"/>
                <a:cs typeface="Trebuchet MS"/>
              </a:rPr>
              <a:t>right time,  capable of effectively </a:t>
            </a:r>
            <a:r>
              <a:rPr sz="2600" dirty="0">
                <a:latin typeface="Trebuchet MS"/>
                <a:cs typeface="Trebuchet MS"/>
              </a:rPr>
              <a:t>&amp; </a:t>
            </a:r>
            <a:r>
              <a:rPr sz="2600" spc="-5" dirty="0">
                <a:latin typeface="Trebuchet MS"/>
                <a:cs typeface="Trebuchet MS"/>
              </a:rPr>
              <a:t>efficiently completeing  </a:t>
            </a:r>
            <a:r>
              <a:rPr sz="2600" dirty="0">
                <a:latin typeface="Trebuchet MS"/>
                <a:cs typeface="Trebuchet MS"/>
              </a:rPr>
              <a:t>those </a:t>
            </a:r>
            <a:r>
              <a:rPr sz="2600" spc="-5" dirty="0">
                <a:latin typeface="Trebuchet MS"/>
                <a:cs typeface="Trebuchet MS"/>
              </a:rPr>
              <a:t>tasks </a:t>
            </a:r>
            <a:r>
              <a:rPr sz="2600" dirty="0">
                <a:latin typeface="Trebuchet MS"/>
                <a:cs typeface="Trebuchet MS"/>
              </a:rPr>
              <a:t>that </a:t>
            </a:r>
            <a:r>
              <a:rPr sz="2600" spc="-5" dirty="0">
                <a:latin typeface="Trebuchet MS"/>
                <a:cs typeface="Trebuchet MS"/>
              </a:rPr>
              <a:t>will </a:t>
            </a:r>
            <a:r>
              <a:rPr sz="2600" dirty="0">
                <a:latin typeface="Trebuchet MS"/>
                <a:cs typeface="Trebuchet MS"/>
              </a:rPr>
              <a:t>help the </a:t>
            </a:r>
            <a:r>
              <a:rPr sz="2600" spc="-5" dirty="0">
                <a:latin typeface="Trebuchet MS"/>
                <a:cs typeface="Trebuchet MS"/>
              </a:rPr>
              <a:t>organisation achieve  </a:t>
            </a:r>
            <a:r>
              <a:rPr sz="2600" dirty="0">
                <a:latin typeface="Trebuchet MS"/>
                <a:cs typeface="Trebuchet MS"/>
              </a:rPr>
              <a:t>its </a:t>
            </a:r>
            <a:r>
              <a:rPr sz="2600" spc="-5" dirty="0">
                <a:latin typeface="Trebuchet MS"/>
                <a:cs typeface="Trebuchet MS"/>
              </a:rPr>
              <a:t>overall</a:t>
            </a:r>
            <a:r>
              <a:rPr sz="2600" spc="-30" dirty="0">
                <a:latin typeface="Trebuchet MS"/>
                <a:cs typeface="Trebuchet MS"/>
              </a:rPr>
              <a:t> </a:t>
            </a:r>
            <a:r>
              <a:rPr sz="2600" spc="-5" dirty="0">
                <a:latin typeface="Trebuchet MS"/>
                <a:cs typeface="Trebuchet MS"/>
              </a:rPr>
              <a:t>objectives.</a:t>
            </a:r>
            <a:endParaRPr sz="2600">
              <a:latin typeface="Trebuchet MS"/>
              <a:cs typeface="Trebuchet MS"/>
            </a:endParaRPr>
          </a:p>
        </p:txBody>
      </p:sp>
      <p:sp>
        <p:nvSpPr>
          <p:cNvPr id="5" name="object 5"/>
          <p:cNvSpPr txBox="1"/>
          <p:nvPr/>
        </p:nvSpPr>
        <p:spPr>
          <a:xfrm>
            <a:off x="535940" y="3666490"/>
            <a:ext cx="110489" cy="314960"/>
          </a:xfrm>
          <a:prstGeom prst="rect">
            <a:avLst/>
          </a:prstGeom>
        </p:spPr>
        <p:txBody>
          <a:bodyPr vert="horz" wrap="square" lIns="0" tIns="12700" rIns="0" bIns="0" rtlCol="0">
            <a:spAutoFit/>
          </a:bodyPr>
          <a:lstStyle/>
          <a:p>
            <a:pPr marL="12700">
              <a:lnSpc>
                <a:spcPct val="100000"/>
              </a:lnSpc>
              <a:spcBef>
                <a:spcPts val="100"/>
              </a:spcBef>
            </a:pPr>
            <a:r>
              <a:rPr sz="1900" dirty="0">
                <a:solidFill>
                  <a:srgbClr val="B03E99"/>
                </a:solidFill>
                <a:latin typeface="Arial"/>
                <a:cs typeface="Arial"/>
              </a:rPr>
              <a:t>•</a:t>
            </a:r>
            <a:endParaRPr sz="190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359" y="317500"/>
            <a:ext cx="7493000" cy="115062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35940" y="1494790"/>
            <a:ext cx="113664" cy="944880"/>
          </a:xfrm>
          <a:prstGeom prst="rect">
            <a:avLst/>
          </a:prstGeom>
        </p:spPr>
        <p:txBody>
          <a:bodyPr vert="horz" wrap="square" lIns="0" tIns="182880" rIns="0" bIns="0" rtlCol="0">
            <a:spAutoFit/>
          </a:bodyPr>
          <a:lstStyle/>
          <a:p>
            <a:pPr marL="12700">
              <a:lnSpc>
                <a:spcPct val="100000"/>
              </a:lnSpc>
              <a:spcBef>
                <a:spcPts val="1440"/>
              </a:spcBef>
            </a:pPr>
            <a:r>
              <a:rPr sz="1900" spc="-1210" dirty="0">
                <a:solidFill>
                  <a:srgbClr val="B03E99"/>
                </a:solidFill>
                <a:latin typeface="UnDotum"/>
                <a:cs typeface="UnDotum"/>
              </a:rPr>
              <a:t></a:t>
            </a:r>
            <a:endParaRPr sz="1900">
              <a:latin typeface="UnDotum"/>
              <a:cs typeface="UnDotum"/>
            </a:endParaRPr>
          </a:p>
          <a:p>
            <a:pPr marL="12700">
              <a:lnSpc>
                <a:spcPct val="100000"/>
              </a:lnSpc>
              <a:spcBef>
                <a:spcPts val="1340"/>
              </a:spcBef>
            </a:pPr>
            <a:r>
              <a:rPr sz="1900" spc="-1210" dirty="0">
                <a:solidFill>
                  <a:srgbClr val="B03E99"/>
                </a:solidFill>
                <a:latin typeface="UnDotum"/>
                <a:cs typeface="UnDotum"/>
              </a:rPr>
              <a:t></a:t>
            </a:r>
            <a:endParaRPr sz="1900">
              <a:latin typeface="UnDotum"/>
              <a:cs typeface="UnDotum"/>
            </a:endParaRPr>
          </a:p>
        </p:txBody>
      </p:sp>
      <p:sp>
        <p:nvSpPr>
          <p:cNvPr id="4" name="object 4"/>
          <p:cNvSpPr txBox="1">
            <a:spLocks noGrp="1"/>
          </p:cNvSpPr>
          <p:nvPr>
            <p:ph type="title"/>
          </p:nvPr>
        </p:nvSpPr>
        <p:spPr>
          <a:prstGeom prst="rect">
            <a:avLst/>
          </a:prstGeom>
        </p:spPr>
        <p:txBody>
          <a:bodyPr vert="horz" wrap="square" lIns="0" tIns="12700" rIns="0" bIns="0" rtlCol="0">
            <a:spAutoFit/>
          </a:bodyPr>
          <a:lstStyle/>
          <a:p>
            <a:pPr marL="12700" marR="5080">
              <a:lnSpc>
                <a:spcPct val="115999"/>
              </a:lnSpc>
              <a:spcBef>
                <a:spcPts val="100"/>
              </a:spcBef>
            </a:pPr>
            <a:r>
              <a:rPr spc="-5" dirty="0"/>
              <a:t>Converting HR </a:t>
            </a:r>
            <a:r>
              <a:rPr dirty="0"/>
              <a:t>plan </a:t>
            </a:r>
            <a:r>
              <a:rPr spc="-5" dirty="0"/>
              <a:t>into action.  Action programmes</a:t>
            </a:r>
            <a:r>
              <a:rPr spc="-20" dirty="0"/>
              <a:t> </a:t>
            </a:r>
            <a:r>
              <a:rPr spc="-5" dirty="0"/>
              <a:t>are..</a:t>
            </a:r>
          </a:p>
        </p:txBody>
      </p:sp>
      <p:sp>
        <p:nvSpPr>
          <p:cNvPr id="5" name="object 5"/>
          <p:cNvSpPr txBox="1"/>
          <p:nvPr/>
        </p:nvSpPr>
        <p:spPr>
          <a:xfrm>
            <a:off x="1052830" y="2480310"/>
            <a:ext cx="3368040" cy="2452370"/>
          </a:xfrm>
          <a:prstGeom prst="rect">
            <a:avLst/>
          </a:prstGeom>
        </p:spPr>
        <p:txBody>
          <a:bodyPr vert="horz" wrap="square" lIns="0" tIns="54610" rIns="0" bIns="0" rtlCol="0">
            <a:spAutoFit/>
          </a:bodyPr>
          <a:lstStyle/>
          <a:p>
            <a:pPr marL="25400">
              <a:lnSpc>
                <a:spcPct val="100000"/>
              </a:lnSpc>
              <a:spcBef>
                <a:spcPts val="430"/>
              </a:spcBef>
            </a:pPr>
            <a:r>
              <a:rPr sz="1800" spc="-202" baseline="16203" dirty="0">
                <a:solidFill>
                  <a:srgbClr val="F8B538"/>
                </a:solidFill>
                <a:latin typeface="UnDotum"/>
                <a:cs typeface="UnDotum"/>
              </a:rPr>
              <a:t></a:t>
            </a:r>
            <a:r>
              <a:rPr sz="1800" spc="-127" baseline="16203" dirty="0">
                <a:solidFill>
                  <a:srgbClr val="F8B538"/>
                </a:solidFill>
                <a:latin typeface="UnDotum"/>
                <a:cs typeface="UnDotum"/>
              </a:rPr>
              <a:t> </a:t>
            </a:r>
            <a:r>
              <a:rPr sz="2000" spc="-5" dirty="0">
                <a:latin typeface="Trebuchet MS"/>
                <a:cs typeface="Trebuchet MS"/>
              </a:rPr>
              <a:t>Recruitment</a:t>
            </a:r>
            <a:endParaRPr sz="2000">
              <a:latin typeface="Trebuchet MS"/>
              <a:cs typeface="Trebuchet MS"/>
            </a:endParaRPr>
          </a:p>
          <a:p>
            <a:pPr marL="25400">
              <a:lnSpc>
                <a:spcPct val="100000"/>
              </a:lnSpc>
              <a:spcBef>
                <a:spcPts val="330"/>
              </a:spcBef>
            </a:pPr>
            <a:r>
              <a:rPr sz="1800" spc="-202" baseline="16203" dirty="0">
                <a:solidFill>
                  <a:srgbClr val="F8B538"/>
                </a:solidFill>
                <a:latin typeface="UnDotum"/>
                <a:cs typeface="UnDotum"/>
              </a:rPr>
              <a:t> </a:t>
            </a:r>
            <a:r>
              <a:rPr sz="2000" spc="-5" dirty="0">
                <a:latin typeface="Trebuchet MS"/>
                <a:cs typeface="Trebuchet MS"/>
              </a:rPr>
              <a:t>Selection </a:t>
            </a:r>
            <a:r>
              <a:rPr sz="2000" dirty="0">
                <a:latin typeface="Trebuchet MS"/>
                <a:cs typeface="Trebuchet MS"/>
              </a:rPr>
              <a:t>&amp;</a:t>
            </a:r>
            <a:r>
              <a:rPr sz="2000" spc="40" dirty="0">
                <a:latin typeface="Trebuchet MS"/>
                <a:cs typeface="Trebuchet MS"/>
              </a:rPr>
              <a:t> </a:t>
            </a:r>
            <a:r>
              <a:rPr sz="2000" spc="-5" dirty="0">
                <a:latin typeface="Trebuchet MS"/>
                <a:cs typeface="Trebuchet MS"/>
              </a:rPr>
              <a:t>placement</a:t>
            </a:r>
            <a:endParaRPr sz="2000">
              <a:latin typeface="Trebuchet MS"/>
              <a:cs typeface="Trebuchet MS"/>
            </a:endParaRPr>
          </a:p>
          <a:p>
            <a:pPr marL="25400">
              <a:lnSpc>
                <a:spcPct val="100000"/>
              </a:lnSpc>
              <a:spcBef>
                <a:spcPts val="330"/>
              </a:spcBef>
            </a:pPr>
            <a:r>
              <a:rPr sz="1800" spc="-202" baseline="16203" dirty="0">
                <a:solidFill>
                  <a:srgbClr val="F8B538"/>
                </a:solidFill>
                <a:latin typeface="UnDotum"/>
                <a:cs typeface="UnDotum"/>
              </a:rPr>
              <a:t> </a:t>
            </a:r>
            <a:r>
              <a:rPr sz="2000" dirty="0">
                <a:latin typeface="Trebuchet MS"/>
                <a:cs typeface="Trebuchet MS"/>
              </a:rPr>
              <a:t>Training </a:t>
            </a:r>
            <a:r>
              <a:rPr sz="2000" spc="-5" dirty="0">
                <a:latin typeface="Trebuchet MS"/>
                <a:cs typeface="Trebuchet MS"/>
              </a:rPr>
              <a:t>and</a:t>
            </a:r>
            <a:r>
              <a:rPr sz="2000" spc="15" dirty="0">
                <a:latin typeface="Trebuchet MS"/>
                <a:cs typeface="Trebuchet MS"/>
              </a:rPr>
              <a:t> </a:t>
            </a:r>
            <a:r>
              <a:rPr sz="2000" spc="-5" dirty="0">
                <a:latin typeface="Trebuchet MS"/>
                <a:cs typeface="Trebuchet MS"/>
              </a:rPr>
              <a:t>development</a:t>
            </a:r>
            <a:endParaRPr sz="2000">
              <a:latin typeface="Trebuchet MS"/>
              <a:cs typeface="Trebuchet MS"/>
            </a:endParaRPr>
          </a:p>
          <a:p>
            <a:pPr marL="25400">
              <a:lnSpc>
                <a:spcPct val="100000"/>
              </a:lnSpc>
              <a:spcBef>
                <a:spcPts val="330"/>
              </a:spcBef>
            </a:pPr>
            <a:r>
              <a:rPr sz="1800" spc="-202" baseline="16203" dirty="0">
                <a:solidFill>
                  <a:srgbClr val="F8B538"/>
                </a:solidFill>
                <a:latin typeface="UnDotum"/>
                <a:cs typeface="UnDotum"/>
              </a:rPr>
              <a:t> </a:t>
            </a:r>
            <a:r>
              <a:rPr sz="2000" spc="-5" dirty="0">
                <a:latin typeface="Trebuchet MS"/>
                <a:cs typeface="Trebuchet MS"/>
              </a:rPr>
              <a:t>Retraining </a:t>
            </a:r>
            <a:r>
              <a:rPr sz="2000" dirty="0">
                <a:latin typeface="Trebuchet MS"/>
                <a:cs typeface="Trebuchet MS"/>
              </a:rPr>
              <a:t>&amp;</a:t>
            </a:r>
            <a:r>
              <a:rPr sz="2000" spc="40" dirty="0">
                <a:latin typeface="Trebuchet MS"/>
                <a:cs typeface="Trebuchet MS"/>
              </a:rPr>
              <a:t> </a:t>
            </a:r>
            <a:r>
              <a:rPr sz="2000" spc="-5" dirty="0">
                <a:latin typeface="Trebuchet MS"/>
                <a:cs typeface="Trebuchet MS"/>
              </a:rPr>
              <a:t>redeployment</a:t>
            </a:r>
            <a:endParaRPr sz="2000">
              <a:latin typeface="Trebuchet MS"/>
              <a:cs typeface="Trebuchet MS"/>
            </a:endParaRPr>
          </a:p>
          <a:p>
            <a:pPr marL="25400">
              <a:lnSpc>
                <a:spcPct val="100000"/>
              </a:lnSpc>
              <a:spcBef>
                <a:spcPts val="330"/>
              </a:spcBef>
            </a:pPr>
            <a:r>
              <a:rPr sz="1800" spc="-202" baseline="16203" dirty="0">
                <a:solidFill>
                  <a:srgbClr val="F8B538"/>
                </a:solidFill>
                <a:latin typeface="UnDotum"/>
                <a:cs typeface="UnDotum"/>
              </a:rPr>
              <a:t> </a:t>
            </a:r>
            <a:r>
              <a:rPr sz="2000" dirty="0">
                <a:latin typeface="Trebuchet MS"/>
                <a:cs typeface="Trebuchet MS"/>
              </a:rPr>
              <a:t>The </a:t>
            </a:r>
            <a:r>
              <a:rPr sz="2000" spc="-5" dirty="0">
                <a:latin typeface="Trebuchet MS"/>
                <a:cs typeface="Trebuchet MS"/>
              </a:rPr>
              <a:t>retention</a:t>
            </a:r>
            <a:r>
              <a:rPr sz="2000" spc="30" dirty="0">
                <a:latin typeface="Trebuchet MS"/>
                <a:cs typeface="Trebuchet MS"/>
              </a:rPr>
              <a:t> </a:t>
            </a:r>
            <a:r>
              <a:rPr sz="2000" spc="-5" dirty="0">
                <a:latin typeface="Trebuchet MS"/>
                <a:cs typeface="Trebuchet MS"/>
              </a:rPr>
              <a:t>plan</a:t>
            </a:r>
            <a:endParaRPr sz="2000">
              <a:latin typeface="Trebuchet MS"/>
              <a:cs typeface="Trebuchet MS"/>
            </a:endParaRPr>
          </a:p>
          <a:p>
            <a:pPr marL="25400">
              <a:lnSpc>
                <a:spcPct val="100000"/>
              </a:lnSpc>
              <a:spcBef>
                <a:spcPts val="330"/>
              </a:spcBef>
            </a:pPr>
            <a:r>
              <a:rPr sz="1800" spc="-202" baseline="16203" dirty="0">
                <a:solidFill>
                  <a:srgbClr val="F8B538"/>
                </a:solidFill>
                <a:latin typeface="UnDotum"/>
                <a:cs typeface="UnDotum"/>
              </a:rPr>
              <a:t> </a:t>
            </a:r>
            <a:r>
              <a:rPr sz="2000" dirty="0">
                <a:latin typeface="Trebuchet MS"/>
                <a:cs typeface="Trebuchet MS"/>
              </a:rPr>
              <a:t>The </a:t>
            </a:r>
            <a:r>
              <a:rPr sz="2000" spc="-5" dirty="0">
                <a:latin typeface="Trebuchet MS"/>
                <a:cs typeface="Trebuchet MS"/>
              </a:rPr>
              <a:t>redundance</a:t>
            </a:r>
            <a:r>
              <a:rPr sz="2000" spc="25" dirty="0">
                <a:latin typeface="Trebuchet MS"/>
                <a:cs typeface="Trebuchet MS"/>
              </a:rPr>
              <a:t> </a:t>
            </a:r>
            <a:r>
              <a:rPr sz="2000" dirty="0">
                <a:latin typeface="Trebuchet MS"/>
                <a:cs typeface="Trebuchet MS"/>
              </a:rPr>
              <a:t>plan</a:t>
            </a:r>
            <a:endParaRPr sz="2000">
              <a:latin typeface="Trebuchet MS"/>
              <a:cs typeface="Trebuchet MS"/>
            </a:endParaRPr>
          </a:p>
          <a:p>
            <a:pPr marL="25400">
              <a:lnSpc>
                <a:spcPct val="100000"/>
              </a:lnSpc>
              <a:spcBef>
                <a:spcPts val="330"/>
              </a:spcBef>
            </a:pPr>
            <a:r>
              <a:rPr sz="1800" spc="-202" baseline="16203" dirty="0">
                <a:solidFill>
                  <a:srgbClr val="F8B538"/>
                </a:solidFill>
                <a:latin typeface="UnDotum"/>
                <a:cs typeface="UnDotum"/>
              </a:rPr>
              <a:t> </a:t>
            </a:r>
            <a:r>
              <a:rPr sz="2000" dirty="0">
                <a:latin typeface="Trebuchet MS"/>
                <a:cs typeface="Trebuchet MS"/>
              </a:rPr>
              <a:t>The succession</a:t>
            </a:r>
            <a:r>
              <a:rPr sz="2000" spc="20" dirty="0">
                <a:latin typeface="Trebuchet MS"/>
                <a:cs typeface="Trebuchet MS"/>
              </a:rPr>
              <a:t> </a:t>
            </a:r>
            <a:r>
              <a:rPr sz="2000" spc="-5" dirty="0">
                <a:latin typeface="Trebuchet MS"/>
                <a:cs typeface="Trebuchet MS"/>
              </a:rPr>
              <a:t>plan</a:t>
            </a:r>
            <a:endParaRPr sz="2000">
              <a:latin typeface="Trebuchet MS"/>
              <a:cs typeface="Trebuchet M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9" y="627379"/>
            <a:ext cx="2776220" cy="57404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864295"/>
                </a:solidFill>
                <a:latin typeface="Trebuchet MS"/>
                <a:cs typeface="Trebuchet MS"/>
              </a:rPr>
              <a:t>Recruitment</a:t>
            </a:r>
            <a:endParaRPr sz="1800">
              <a:latin typeface="Trebuchet MS"/>
              <a:cs typeface="Trebuchet MS"/>
            </a:endParaRPr>
          </a:p>
          <a:p>
            <a:pPr marL="354965">
              <a:lnSpc>
                <a:spcPct val="100000"/>
              </a:lnSpc>
            </a:pPr>
            <a:r>
              <a:rPr sz="1800" b="1" spc="-5" dirty="0">
                <a:solidFill>
                  <a:srgbClr val="864295"/>
                </a:solidFill>
                <a:latin typeface="Trebuchet MS"/>
                <a:cs typeface="Trebuchet MS"/>
              </a:rPr>
              <a:t>Selection </a:t>
            </a:r>
            <a:r>
              <a:rPr sz="1800" b="1" dirty="0">
                <a:solidFill>
                  <a:srgbClr val="864295"/>
                </a:solidFill>
                <a:latin typeface="Trebuchet MS"/>
                <a:cs typeface="Trebuchet MS"/>
              </a:rPr>
              <a:t>&amp;</a:t>
            </a:r>
            <a:r>
              <a:rPr sz="1800" b="1" spc="-70" dirty="0">
                <a:solidFill>
                  <a:srgbClr val="864295"/>
                </a:solidFill>
                <a:latin typeface="Trebuchet MS"/>
                <a:cs typeface="Trebuchet MS"/>
              </a:rPr>
              <a:t> </a:t>
            </a:r>
            <a:r>
              <a:rPr sz="1800" b="1" spc="-5" dirty="0">
                <a:solidFill>
                  <a:srgbClr val="864295"/>
                </a:solidFill>
                <a:latin typeface="Trebuchet MS"/>
                <a:cs typeface="Trebuchet MS"/>
              </a:rPr>
              <a:t>placement</a:t>
            </a:r>
            <a:endParaRPr sz="1800">
              <a:latin typeface="Trebuchet MS"/>
              <a:cs typeface="Trebuchet MS"/>
            </a:endParaRPr>
          </a:p>
        </p:txBody>
      </p:sp>
      <p:sp>
        <p:nvSpPr>
          <p:cNvPr id="3" name="object 3"/>
          <p:cNvSpPr txBox="1"/>
          <p:nvPr/>
        </p:nvSpPr>
        <p:spPr>
          <a:xfrm>
            <a:off x="510540" y="1569719"/>
            <a:ext cx="6731634" cy="4712970"/>
          </a:xfrm>
          <a:prstGeom prst="rect">
            <a:avLst/>
          </a:prstGeom>
        </p:spPr>
        <p:txBody>
          <a:bodyPr vert="horz" wrap="square" lIns="0" tIns="85090" rIns="0" bIns="0" rtlCol="0">
            <a:spAutoFit/>
          </a:bodyPr>
          <a:lstStyle/>
          <a:p>
            <a:pPr marR="2705100" algn="ctr">
              <a:lnSpc>
                <a:spcPct val="100000"/>
              </a:lnSpc>
              <a:spcBef>
                <a:spcPts val="670"/>
              </a:spcBef>
            </a:pPr>
            <a:r>
              <a:rPr sz="2850" baseline="13157" dirty="0">
                <a:solidFill>
                  <a:srgbClr val="B03E99"/>
                </a:solidFill>
                <a:latin typeface="UnDotum"/>
                <a:cs typeface="UnDotum"/>
              </a:rPr>
              <a:t> </a:t>
            </a:r>
            <a:r>
              <a:rPr sz="2600" spc="-5" dirty="0">
                <a:latin typeface="Trebuchet MS"/>
                <a:cs typeface="Trebuchet MS"/>
              </a:rPr>
              <a:t>If Shortage of</a:t>
            </a:r>
            <a:r>
              <a:rPr sz="2600" spc="-405" dirty="0">
                <a:latin typeface="Trebuchet MS"/>
                <a:cs typeface="Trebuchet MS"/>
              </a:rPr>
              <a:t> </a:t>
            </a:r>
            <a:r>
              <a:rPr sz="2600" spc="-5" dirty="0">
                <a:latin typeface="Trebuchet MS"/>
                <a:cs typeface="Trebuchet MS"/>
              </a:rPr>
              <a:t>employees</a:t>
            </a:r>
            <a:endParaRPr sz="2600">
              <a:latin typeface="Trebuchet MS"/>
              <a:cs typeface="Trebuchet MS"/>
            </a:endParaRPr>
          </a:p>
          <a:p>
            <a:pPr marR="2268220" algn="ctr">
              <a:lnSpc>
                <a:spcPct val="100000"/>
              </a:lnSpc>
              <a:spcBef>
                <a:spcPts val="570"/>
              </a:spcBef>
            </a:pPr>
            <a:r>
              <a:rPr sz="2600" dirty="0">
                <a:latin typeface="Trebuchet MS"/>
                <a:cs typeface="Trebuchet MS"/>
              </a:rPr>
              <a:t>-</a:t>
            </a:r>
            <a:r>
              <a:rPr sz="2600" spc="-10" dirty="0">
                <a:latin typeface="Trebuchet MS"/>
                <a:cs typeface="Trebuchet MS"/>
              </a:rPr>
              <a:t> </a:t>
            </a:r>
            <a:r>
              <a:rPr sz="2600" spc="-5" dirty="0">
                <a:latin typeface="Trebuchet MS"/>
                <a:cs typeface="Trebuchet MS"/>
              </a:rPr>
              <a:t>Do-</a:t>
            </a:r>
            <a:endParaRPr sz="2600">
              <a:latin typeface="Trebuchet MS"/>
              <a:cs typeface="Trebuchet MS"/>
            </a:endParaRPr>
          </a:p>
          <a:p>
            <a:pPr marR="2261235" algn="ctr">
              <a:lnSpc>
                <a:spcPct val="100000"/>
              </a:lnSpc>
              <a:spcBef>
                <a:spcPts val="570"/>
              </a:spcBef>
            </a:pPr>
            <a:r>
              <a:rPr sz="2600" spc="-5" dirty="0">
                <a:latin typeface="Trebuchet MS"/>
                <a:cs typeface="Trebuchet MS"/>
              </a:rPr>
              <a:t>Hire </a:t>
            </a:r>
            <a:r>
              <a:rPr sz="2600" dirty="0">
                <a:latin typeface="Trebuchet MS"/>
                <a:cs typeface="Trebuchet MS"/>
              </a:rPr>
              <a:t>new </a:t>
            </a:r>
            <a:r>
              <a:rPr sz="2600" spc="-5" dirty="0">
                <a:latin typeface="Trebuchet MS"/>
                <a:cs typeface="Trebuchet MS"/>
              </a:rPr>
              <a:t>full-time</a:t>
            </a:r>
            <a:r>
              <a:rPr sz="2600" spc="-90" dirty="0">
                <a:latin typeface="Trebuchet MS"/>
                <a:cs typeface="Trebuchet MS"/>
              </a:rPr>
              <a:t> </a:t>
            </a:r>
            <a:r>
              <a:rPr sz="2600" spc="-5" dirty="0">
                <a:latin typeface="Trebuchet MS"/>
                <a:cs typeface="Trebuchet MS"/>
              </a:rPr>
              <a:t>employees</a:t>
            </a:r>
            <a:endParaRPr sz="2600">
              <a:latin typeface="Trebuchet MS"/>
              <a:cs typeface="Trebuchet MS"/>
            </a:endParaRPr>
          </a:p>
          <a:p>
            <a:pPr marL="38100" marR="30480">
              <a:lnSpc>
                <a:spcPct val="118300"/>
              </a:lnSpc>
            </a:pPr>
            <a:r>
              <a:rPr sz="2600" spc="-5" dirty="0">
                <a:latin typeface="Trebuchet MS"/>
                <a:cs typeface="Trebuchet MS"/>
              </a:rPr>
              <a:t>Offer incentives for postponing retirement  Re-hire retired employees on part-time basis  Attempt to reduce</a:t>
            </a:r>
            <a:r>
              <a:rPr sz="2600" spc="-30" dirty="0">
                <a:latin typeface="Trebuchet MS"/>
                <a:cs typeface="Trebuchet MS"/>
              </a:rPr>
              <a:t> </a:t>
            </a:r>
            <a:r>
              <a:rPr sz="2600" spc="-5" dirty="0">
                <a:latin typeface="Trebuchet MS"/>
                <a:cs typeface="Trebuchet MS"/>
              </a:rPr>
              <a:t>turnover</a:t>
            </a:r>
            <a:endParaRPr sz="2600">
              <a:latin typeface="Trebuchet MS"/>
              <a:cs typeface="Trebuchet MS"/>
            </a:endParaRPr>
          </a:p>
          <a:p>
            <a:pPr marL="38100">
              <a:lnSpc>
                <a:spcPct val="100000"/>
              </a:lnSpc>
              <a:spcBef>
                <a:spcPts val="570"/>
              </a:spcBef>
            </a:pPr>
            <a:r>
              <a:rPr sz="2600" dirty="0">
                <a:latin typeface="Trebuchet MS"/>
                <a:cs typeface="Trebuchet MS"/>
              </a:rPr>
              <a:t>Bring in </a:t>
            </a:r>
            <a:r>
              <a:rPr sz="2600" spc="-5" dirty="0">
                <a:latin typeface="Trebuchet MS"/>
                <a:cs typeface="Trebuchet MS"/>
              </a:rPr>
              <a:t>over-time </a:t>
            </a:r>
            <a:r>
              <a:rPr sz="2600" dirty="0">
                <a:latin typeface="Trebuchet MS"/>
                <a:cs typeface="Trebuchet MS"/>
              </a:rPr>
              <a:t>for </a:t>
            </a:r>
            <a:r>
              <a:rPr sz="2600" spc="-5" dirty="0">
                <a:latin typeface="Trebuchet MS"/>
                <a:cs typeface="Trebuchet MS"/>
              </a:rPr>
              <a:t>present</a:t>
            </a:r>
            <a:r>
              <a:rPr sz="2600" spc="-70" dirty="0">
                <a:latin typeface="Trebuchet MS"/>
                <a:cs typeface="Trebuchet MS"/>
              </a:rPr>
              <a:t> </a:t>
            </a:r>
            <a:r>
              <a:rPr sz="2600" spc="-5" dirty="0">
                <a:latin typeface="Trebuchet MS"/>
                <a:cs typeface="Trebuchet MS"/>
              </a:rPr>
              <a:t>employees</a:t>
            </a:r>
            <a:endParaRPr sz="2600">
              <a:latin typeface="Trebuchet MS"/>
              <a:cs typeface="Trebuchet MS"/>
            </a:endParaRPr>
          </a:p>
          <a:p>
            <a:pPr marL="38100" marR="1029335">
              <a:lnSpc>
                <a:spcPct val="118300"/>
              </a:lnSpc>
              <a:spcBef>
                <a:spcPts val="5"/>
              </a:spcBef>
            </a:pPr>
            <a:r>
              <a:rPr sz="2600" spc="-5" dirty="0">
                <a:latin typeface="Trebuchet MS"/>
                <a:cs typeface="Trebuchet MS"/>
              </a:rPr>
              <a:t>Subcontract work </a:t>
            </a:r>
            <a:r>
              <a:rPr sz="2600" dirty="0">
                <a:latin typeface="Trebuchet MS"/>
                <a:cs typeface="Trebuchet MS"/>
              </a:rPr>
              <a:t>to </a:t>
            </a:r>
            <a:r>
              <a:rPr sz="2600" spc="-5" dirty="0">
                <a:latin typeface="Trebuchet MS"/>
                <a:cs typeface="Trebuchet MS"/>
              </a:rPr>
              <a:t>another company  Hire temporary</a:t>
            </a:r>
            <a:r>
              <a:rPr sz="2600" spc="-30" dirty="0">
                <a:latin typeface="Trebuchet MS"/>
                <a:cs typeface="Trebuchet MS"/>
              </a:rPr>
              <a:t> </a:t>
            </a:r>
            <a:r>
              <a:rPr sz="2600" spc="-5" dirty="0">
                <a:latin typeface="Trebuchet MS"/>
                <a:cs typeface="Trebuchet MS"/>
              </a:rPr>
              <a:t>employees</a:t>
            </a:r>
            <a:endParaRPr sz="2600">
              <a:latin typeface="Trebuchet MS"/>
              <a:cs typeface="Trebuchet MS"/>
            </a:endParaRPr>
          </a:p>
          <a:p>
            <a:pPr marL="38100">
              <a:lnSpc>
                <a:spcPct val="100000"/>
              </a:lnSpc>
              <a:spcBef>
                <a:spcPts val="570"/>
              </a:spcBef>
            </a:pPr>
            <a:r>
              <a:rPr sz="2600" spc="-5" dirty="0">
                <a:latin typeface="Trebuchet MS"/>
                <a:cs typeface="Trebuchet MS"/>
              </a:rPr>
              <a:t>Re-engineer to reduce</a:t>
            </a:r>
            <a:r>
              <a:rPr sz="2600" spc="-30" dirty="0">
                <a:latin typeface="Trebuchet MS"/>
                <a:cs typeface="Trebuchet MS"/>
              </a:rPr>
              <a:t> </a:t>
            </a:r>
            <a:r>
              <a:rPr sz="2600" spc="-5" dirty="0">
                <a:latin typeface="Trebuchet MS"/>
                <a:cs typeface="Trebuchet MS"/>
              </a:rPr>
              <a:t>needs</a:t>
            </a:r>
            <a:endParaRPr sz="2600">
              <a:latin typeface="Trebuchet MS"/>
              <a:cs typeface="Trebuchet M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671320"/>
            <a:ext cx="113664" cy="314960"/>
          </a:xfrm>
          <a:prstGeom prst="rect">
            <a:avLst/>
          </a:prstGeom>
        </p:spPr>
        <p:txBody>
          <a:bodyPr vert="horz" wrap="square" lIns="0" tIns="12700" rIns="0" bIns="0" rtlCol="0">
            <a:spAutoFit/>
          </a:bodyPr>
          <a:lstStyle/>
          <a:p>
            <a:pPr marL="12700">
              <a:lnSpc>
                <a:spcPct val="100000"/>
              </a:lnSpc>
              <a:spcBef>
                <a:spcPts val="100"/>
              </a:spcBef>
            </a:pPr>
            <a:r>
              <a:rPr sz="1900" spc="-1210" dirty="0">
                <a:solidFill>
                  <a:srgbClr val="B03E99"/>
                </a:solidFill>
                <a:latin typeface="UnDotum"/>
                <a:cs typeface="UnDotum"/>
              </a:rPr>
              <a:t></a:t>
            </a:r>
            <a:endParaRPr sz="1900">
              <a:latin typeface="UnDotum"/>
              <a:cs typeface="UnDotum"/>
            </a:endParaRPr>
          </a:p>
        </p:txBody>
      </p:sp>
      <p:sp>
        <p:nvSpPr>
          <p:cNvPr id="3" name="object 3"/>
          <p:cNvSpPr txBox="1">
            <a:spLocks noGrp="1"/>
          </p:cNvSpPr>
          <p:nvPr>
            <p:ph type="title"/>
          </p:nvPr>
        </p:nvSpPr>
        <p:spPr>
          <a:prstGeom prst="rect">
            <a:avLst/>
          </a:prstGeom>
        </p:spPr>
        <p:txBody>
          <a:bodyPr vert="horz" wrap="square" lIns="0" tIns="88900" rIns="0" bIns="0" rtlCol="0">
            <a:spAutoFit/>
          </a:bodyPr>
          <a:lstStyle/>
          <a:p>
            <a:pPr marL="12700">
              <a:lnSpc>
                <a:spcPct val="100000"/>
              </a:lnSpc>
              <a:spcBef>
                <a:spcPts val="700"/>
              </a:spcBef>
            </a:pPr>
            <a:r>
              <a:rPr spc="-5" dirty="0"/>
              <a:t>If surplus </a:t>
            </a:r>
            <a:r>
              <a:rPr dirty="0"/>
              <a:t>of </a:t>
            </a:r>
            <a:r>
              <a:rPr spc="-5" dirty="0"/>
              <a:t>employees is</a:t>
            </a:r>
            <a:r>
              <a:rPr spc="-60" dirty="0"/>
              <a:t> </a:t>
            </a:r>
            <a:r>
              <a:rPr spc="-5" dirty="0"/>
              <a:t>expected</a:t>
            </a:r>
          </a:p>
          <a:p>
            <a:pPr marL="1567815">
              <a:lnSpc>
                <a:spcPct val="100000"/>
              </a:lnSpc>
              <a:spcBef>
                <a:spcPts val="600"/>
              </a:spcBef>
            </a:pPr>
            <a:r>
              <a:rPr spc="-5" dirty="0"/>
              <a:t>-Do-</a:t>
            </a:r>
          </a:p>
        </p:txBody>
      </p:sp>
      <p:sp>
        <p:nvSpPr>
          <p:cNvPr id="4" name="object 4"/>
          <p:cNvSpPr txBox="1"/>
          <p:nvPr/>
        </p:nvSpPr>
        <p:spPr>
          <a:xfrm>
            <a:off x="535940" y="2509520"/>
            <a:ext cx="6009005" cy="3253740"/>
          </a:xfrm>
          <a:prstGeom prst="rect">
            <a:avLst/>
          </a:prstGeom>
        </p:spPr>
        <p:txBody>
          <a:bodyPr vert="horz" wrap="square" lIns="0" tIns="13335" rIns="0" bIns="0" rtlCol="0">
            <a:spAutoFit/>
          </a:bodyPr>
          <a:lstStyle/>
          <a:p>
            <a:pPr marL="12700" marR="5080">
              <a:lnSpc>
                <a:spcPct val="119100"/>
              </a:lnSpc>
              <a:spcBef>
                <a:spcPts val="105"/>
              </a:spcBef>
            </a:pPr>
            <a:r>
              <a:rPr sz="2600" dirty="0">
                <a:latin typeface="Trebuchet MS"/>
                <a:cs typeface="Trebuchet MS"/>
              </a:rPr>
              <a:t>Do not </a:t>
            </a:r>
            <a:r>
              <a:rPr sz="2600" spc="-5" dirty="0">
                <a:latin typeface="Trebuchet MS"/>
                <a:cs typeface="Trebuchet MS"/>
              </a:rPr>
              <a:t>replace employees who leave  Offer incentives for early retirement  Transfer or reassign excess employees  </a:t>
            </a:r>
            <a:r>
              <a:rPr sz="2600" dirty="0">
                <a:latin typeface="Trebuchet MS"/>
                <a:cs typeface="Trebuchet MS"/>
              </a:rPr>
              <a:t>Use </a:t>
            </a:r>
            <a:r>
              <a:rPr sz="2600" spc="-5" dirty="0">
                <a:latin typeface="Trebuchet MS"/>
                <a:cs typeface="Trebuchet MS"/>
              </a:rPr>
              <a:t>slack time for employees training</a:t>
            </a:r>
            <a:r>
              <a:rPr sz="2600" spc="-55" dirty="0">
                <a:latin typeface="Trebuchet MS"/>
                <a:cs typeface="Trebuchet MS"/>
              </a:rPr>
              <a:t> </a:t>
            </a:r>
            <a:r>
              <a:rPr sz="2600" spc="-5" dirty="0">
                <a:latin typeface="Trebuchet MS"/>
                <a:cs typeface="Trebuchet MS"/>
              </a:rPr>
              <a:t>or</a:t>
            </a:r>
            <a:endParaRPr sz="2600">
              <a:latin typeface="Trebuchet MS"/>
              <a:cs typeface="Trebuchet MS"/>
            </a:endParaRPr>
          </a:p>
          <a:p>
            <a:pPr marL="285750">
              <a:lnSpc>
                <a:spcPct val="100000"/>
              </a:lnSpc>
            </a:pPr>
            <a:r>
              <a:rPr sz="2600" spc="-5" dirty="0">
                <a:latin typeface="Trebuchet MS"/>
                <a:cs typeface="Trebuchet MS"/>
              </a:rPr>
              <a:t>equipment</a:t>
            </a:r>
            <a:r>
              <a:rPr sz="2600" spc="-15" dirty="0">
                <a:latin typeface="Trebuchet MS"/>
                <a:cs typeface="Trebuchet MS"/>
              </a:rPr>
              <a:t> </a:t>
            </a:r>
            <a:r>
              <a:rPr sz="2600" spc="-5" dirty="0">
                <a:latin typeface="Trebuchet MS"/>
                <a:cs typeface="Trebuchet MS"/>
              </a:rPr>
              <a:t>maintenance</a:t>
            </a:r>
            <a:endParaRPr sz="2600">
              <a:latin typeface="Trebuchet MS"/>
              <a:cs typeface="Trebuchet MS"/>
            </a:endParaRPr>
          </a:p>
          <a:p>
            <a:pPr marL="12700" marR="3194050">
              <a:lnSpc>
                <a:spcPct val="118900"/>
              </a:lnSpc>
              <a:spcBef>
                <a:spcPts val="10"/>
              </a:spcBef>
            </a:pPr>
            <a:r>
              <a:rPr sz="2600" spc="-5" dirty="0">
                <a:latin typeface="Trebuchet MS"/>
                <a:cs typeface="Trebuchet MS"/>
              </a:rPr>
              <a:t>Reduce work</a:t>
            </a:r>
            <a:r>
              <a:rPr sz="2600" spc="-85" dirty="0">
                <a:latin typeface="Trebuchet MS"/>
                <a:cs typeface="Trebuchet MS"/>
              </a:rPr>
              <a:t> </a:t>
            </a:r>
            <a:r>
              <a:rPr sz="2600" spc="-5" dirty="0">
                <a:latin typeface="Trebuchet MS"/>
                <a:cs typeface="Trebuchet MS"/>
              </a:rPr>
              <a:t>hours  Pay off</a:t>
            </a:r>
            <a:r>
              <a:rPr sz="2600" spc="-50" dirty="0">
                <a:latin typeface="Trebuchet MS"/>
                <a:cs typeface="Trebuchet MS"/>
              </a:rPr>
              <a:t> </a:t>
            </a:r>
            <a:r>
              <a:rPr sz="2600" spc="-5" dirty="0">
                <a:latin typeface="Trebuchet MS"/>
                <a:cs typeface="Trebuchet MS"/>
              </a:rPr>
              <a:t>employee</a:t>
            </a:r>
            <a:endParaRPr sz="2600">
              <a:latin typeface="Trebuchet MS"/>
              <a:cs typeface="Trebuchet M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359" y="317500"/>
            <a:ext cx="7493000" cy="115062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35940" y="1494790"/>
            <a:ext cx="113664" cy="1404620"/>
          </a:xfrm>
          <a:prstGeom prst="rect">
            <a:avLst/>
          </a:prstGeom>
        </p:spPr>
        <p:txBody>
          <a:bodyPr vert="horz" wrap="square" lIns="0" tIns="182880" rIns="0" bIns="0" rtlCol="0">
            <a:spAutoFit/>
          </a:bodyPr>
          <a:lstStyle/>
          <a:p>
            <a:pPr marL="12700">
              <a:lnSpc>
                <a:spcPct val="100000"/>
              </a:lnSpc>
              <a:spcBef>
                <a:spcPts val="1440"/>
              </a:spcBef>
            </a:pPr>
            <a:r>
              <a:rPr sz="1900" spc="-1210" dirty="0">
                <a:solidFill>
                  <a:srgbClr val="B03E99"/>
                </a:solidFill>
                <a:latin typeface="UnDotum"/>
                <a:cs typeface="UnDotum"/>
              </a:rPr>
              <a:t></a:t>
            </a:r>
            <a:endParaRPr sz="1900">
              <a:latin typeface="UnDotum"/>
              <a:cs typeface="UnDotum"/>
            </a:endParaRPr>
          </a:p>
          <a:p>
            <a:pPr marL="12700">
              <a:lnSpc>
                <a:spcPct val="100000"/>
              </a:lnSpc>
              <a:spcBef>
                <a:spcPts val="1340"/>
              </a:spcBef>
            </a:pPr>
            <a:r>
              <a:rPr sz="1900" spc="-1210" dirty="0">
                <a:solidFill>
                  <a:srgbClr val="B03E99"/>
                </a:solidFill>
                <a:latin typeface="UnDotum"/>
                <a:cs typeface="UnDotum"/>
              </a:rPr>
              <a:t></a:t>
            </a:r>
            <a:endParaRPr sz="1900">
              <a:latin typeface="UnDotum"/>
              <a:cs typeface="UnDotum"/>
            </a:endParaRPr>
          </a:p>
          <a:p>
            <a:pPr marL="12700">
              <a:lnSpc>
                <a:spcPct val="100000"/>
              </a:lnSpc>
              <a:spcBef>
                <a:spcPts val="1340"/>
              </a:spcBef>
            </a:pPr>
            <a:r>
              <a:rPr sz="1900" spc="-1210" dirty="0">
                <a:solidFill>
                  <a:srgbClr val="B03E99"/>
                </a:solidFill>
                <a:latin typeface="UnDotum"/>
                <a:cs typeface="UnDotum"/>
              </a:rPr>
              <a:t></a:t>
            </a:r>
            <a:endParaRPr sz="1900">
              <a:latin typeface="UnDotum"/>
              <a:cs typeface="UnDotum"/>
            </a:endParaRPr>
          </a:p>
        </p:txBody>
      </p:sp>
      <p:sp>
        <p:nvSpPr>
          <p:cNvPr id="4" name="object 4"/>
          <p:cNvSpPr txBox="1">
            <a:spLocks noGrp="1"/>
          </p:cNvSpPr>
          <p:nvPr>
            <p:ph type="title"/>
          </p:nvPr>
        </p:nvSpPr>
        <p:spPr>
          <a:xfrm>
            <a:off x="808990" y="1559559"/>
            <a:ext cx="5869940" cy="2249170"/>
          </a:xfrm>
          <a:prstGeom prst="rect">
            <a:avLst/>
          </a:prstGeom>
        </p:spPr>
        <p:txBody>
          <a:bodyPr vert="horz" wrap="square" lIns="0" tIns="12700" rIns="0" bIns="0" rtlCol="0">
            <a:spAutoFit/>
          </a:bodyPr>
          <a:lstStyle/>
          <a:p>
            <a:pPr marL="12700" marR="852805">
              <a:lnSpc>
                <a:spcPct val="115999"/>
              </a:lnSpc>
              <a:spcBef>
                <a:spcPts val="100"/>
              </a:spcBef>
              <a:tabLst>
                <a:tab pos="2449830" algn="l"/>
              </a:tabLst>
            </a:pPr>
            <a:r>
              <a:rPr spc="-5" dirty="0"/>
              <a:t>It covers </a:t>
            </a:r>
            <a:r>
              <a:rPr dirty="0"/>
              <a:t>no. </a:t>
            </a:r>
            <a:r>
              <a:rPr spc="-5" dirty="0"/>
              <a:t>of	trainees</a:t>
            </a:r>
            <a:r>
              <a:rPr spc="-75" dirty="0"/>
              <a:t> </a:t>
            </a:r>
            <a:r>
              <a:rPr spc="-5" dirty="0"/>
              <a:t>required  It necessary for existing</a:t>
            </a:r>
            <a:r>
              <a:rPr spc="-15" dirty="0"/>
              <a:t> </a:t>
            </a:r>
            <a:r>
              <a:rPr spc="-5" dirty="0"/>
              <a:t>staff</a:t>
            </a:r>
          </a:p>
          <a:p>
            <a:pPr marL="12700" marR="5080">
              <a:lnSpc>
                <a:spcPct val="106400"/>
              </a:lnSpc>
              <a:spcBef>
                <a:spcPts val="310"/>
              </a:spcBef>
            </a:pPr>
            <a:r>
              <a:rPr spc="-5" dirty="0"/>
              <a:t>Identification of resource personal for  conducting development programmes  Frequency of training </a:t>
            </a:r>
            <a:r>
              <a:rPr dirty="0"/>
              <a:t>and</a:t>
            </a:r>
            <a:r>
              <a:rPr spc="-40" dirty="0"/>
              <a:t> </a:t>
            </a:r>
            <a:r>
              <a:rPr spc="-5" dirty="0"/>
              <a:t>development</a:t>
            </a:r>
          </a:p>
        </p:txBody>
      </p:sp>
      <p:sp>
        <p:nvSpPr>
          <p:cNvPr id="5" name="object 5"/>
          <p:cNvSpPr txBox="1"/>
          <p:nvPr/>
        </p:nvSpPr>
        <p:spPr>
          <a:xfrm>
            <a:off x="535940" y="3429000"/>
            <a:ext cx="113664" cy="314960"/>
          </a:xfrm>
          <a:prstGeom prst="rect">
            <a:avLst/>
          </a:prstGeom>
        </p:spPr>
        <p:txBody>
          <a:bodyPr vert="horz" wrap="square" lIns="0" tIns="12700" rIns="0" bIns="0" rtlCol="0">
            <a:spAutoFit/>
          </a:bodyPr>
          <a:lstStyle/>
          <a:p>
            <a:pPr marL="12700">
              <a:lnSpc>
                <a:spcPct val="100000"/>
              </a:lnSpc>
              <a:spcBef>
                <a:spcPts val="100"/>
              </a:spcBef>
            </a:pPr>
            <a:r>
              <a:rPr sz="1900" spc="-1210" dirty="0">
                <a:solidFill>
                  <a:srgbClr val="B03E99"/>
                </a:solidFill>
                <a:latin typeface="UnDotum"/>
                <a:cs typeface="UnDotum"/>
              </a:rPr>
              <a:t></a:t>
            </a:r>
            <a:endParaRPr sz="1900">
              <a:latin typeface="UnDotum"/>
              <a:cs typeface="UnDotum"/>
            </a:endParaRPr>
          </a:p>
        </p:txBody>
      </p:sp>
      <p:sp>
        <p:nvSpPr>
          <p:cNvPr id="6" name="object 6"/>
          <p:cNvSpPr txBox="1"/>
          <p:nvPr/>
        </p:nvSpPr>
        <p:spPr>
          <a:xfrm>
            <a:off x="808990" y="3708400"/>
            <a:ext cx="2616835" cy="944880"/>
          </a:xfrm>
          <a:prstGeom prst="rect">
            <a:avLst/>
          </a:prstGeom>
        </p:spPr>
        <p:txBody>
          <a:bodyPr vert="horz" wrap="square" lIns="0" tIns="12700" rIns="0" bIns="0" rtlCol="0">
            <a:spAutoFit/>
          </a:bodyPr>
          <a:lstStyle/>
          <a:p>
            <a:pPr marL="12700" marR="5080">
              <a:lnSpc>
                <a:spcPct val="115999"/>
              </a:lnSpc>
              <a:spcBef>
                <a:spcPts val="100"/>
              </a:spcBef>
            </a:pPr>
            <a:r>
              <a:rPr sz="2600" spc="-5" dirty="0">
                <a:latin typeface="Trebuchet MS"/>
                <a:cs typeface="Trebuchet MS"/>
              </a:rPr>
              <a:t>programmes  Budget</a:t>
            </a:r>
            <a:r>
              <a:rPr sz="2600" spc="-70" dirty="0">
                <a:latin typeface="Trebuchet MS"/>
                <a:cs typeface="Trebuchet MS"/>
              </a:rPr>
              <a:t> </a:t>
            </a:r>
            <a:r>
              <a:rPr sz="2600" spc="-5" dirty="0">
                <a:latin typeface="Trebuchet MS"/>
                <a:cs typeface="Trebuchet MS"/>
              </a:rPr>
              <a:t>allocation</a:t>
            </a:r>
            <a:endParaRPr sz="2600">
              <a:latin typeface="Trebuchet MS"/>
              <a:cs typeface="Trebuchet MS"/>
            </a:endParaRPr>
          </a:p>
        </p:txBody>
      </p:sp>
      <p:sp>
        <p:nvSpPr>
          <p:cNvPr id="7" name="object 7"/>
          <p:cNvSpPr txBox="1"/>
          <p:nvPr/>
        </p:nvSpPr>
        <p:spPr>
          <a:xfrm>
            <a:off x="535940" y="4273550"/>
            <a:ext cx="113664" cy="314960"/>
          </a:xfrm>
          <a:prstGeom prst="rect">
            <a:avLst/>
          </a:prstGeom>
        </p:spPr>
        <p:txBody>
          <a:bodyPr vert="horz" wrap="square" lIns="0" tIns="12700" rIns="0" bIns="0" rtlCol="0">
            <a:spAutoFit/>
          </a:bodyPr>
          <a:lstStyle/>
          <a:p>
            <a:pPr marL="12700">
              <a:lnSpc>
                <a:spcPct val="100000"/>
              </a:lnSpc>
              <a:spcBef>
                <a:spcPts val="100"/>
              </a:spcBef>
            </a:pPr>
            <a:r>
              <a:rPr sz="1900" spc="-1210" dirty="0">
                <a:solidFill>
                  <a:srgbClr val="B03E99"/>
                </a:solidFill>
                <a:latin typeface="UnDotum"/>
                <a:cs typeface="UnDotum"/>
              </a:rPr>
              <a:t></a:t>
            </a:r>
            <a:endParaRPr sz="1900">
              <a:latin typeface="UnDotum"/>
              <a:cs typeface="UnDotum"/>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0540" y="1564197"/>
            <a:ext cx="5866130" cy="1223645"/>
          </a:xfrm>
          <a:prstGeom prst="rect">
            <a:avLst/>
          </a:prstGeom>
        </p:spPr>
        <p:txBody>
          <a:bodyPr vert="horz" wrap="square" lIns="0" tIns="71120" rIns="0" bIns="0" rtlCol="0">
            <a:spAutoFit/>
          </a:bodyPr>
          <a:lstStyle/>
          <a:p>
            <a:pPr marL="38100">
              <a:lnSpc>
                <a:spcPct val="100000"/>
              </a:lnSpc>
              <a:spcBef>
                <a:spcPts val="560"/>
              </a:spcBef>
            </a:pPr>
            <a:r>
              <a:rPr sz="2850" spc="-284" baseline="10233" dirty="0">
                <a:solidFill>
                  <a:srgbClr val="B03E99"/>
                </a:solidFill>
                <a:latin typeface="UnDotum"/>
                <a:cs typeface="UnDotum"/>
              </a:rPr>
              <a:t> </a:t>
            </a:r>
            <a:r>
              <a:rPr sz="2600" spc="-5" dirty="0"/>
              <a:t>Retraining and</a:t>
            </a:r>
            <a:r>
              <a:rPr sz="2600" spc="40" dirty="0"/>
              <a:t> </a:t>
            </a:r>
            <a:r>
              <a:rPr sz="2600" spc="-5" dirty="0"/>
              <a:t>redeployment:</a:t>
            </a:r>
            <a:endParaRPr sz="2600">
              <a:latin typeface="UnDotum"/>
              <a:cs typeface="UnDotum"/>
            </a:endParaRPr>
          </a:p>
          <a:p>
            <a:pPr marL="558800" marR="30480" indent="-228600">
              <a:lnSpc>
                <a:spcPts val="2680"/>
              </a:lnSpc>
              <a:spcBef>
                <a:spcPts val="570"/>
              </a:spcBef>
            </a:pPr>
            <a:r>
              <a:rPr sz="2775" spc="-592" baseline="7507" dirty="0">
                <a:solidFill>
                  <a:srgbClr val="F8B538"/>
                </a:solidFill>
                <a:latin typeface="UnDotum"/>
                <a:cs typeface="UnDotum"/>
              </a:rPr>
              <a:t> </a:t>
            </a:r>
            <a:r>
              <a:rPr sz="2300" spc="-5" dirty="0">
                <a:solidFill>
                  <a:srgbClr val="6B6B6B"/>
                </a:solidFill>
              </a:rPr>
              <a:t>New </a:t>
            </a:r>
            <a:r>
              <a:rPr sz="2300" dirty="0">
                <a:solidFill>
                  <a:srgbClr val="6B6B6B"/>
                </a:solidFill>
              </a:rPr>
              <a:t>skill should </a:t>
            </a:r>
            <a:r>
              <a:rPr sz="2300" spc="-5" dirty="0">
                <a:solidFill>
                  <a:srgbClr val="6B6B6B"/>
                </a:solidFill>
              </a:rPr>
              <a:t>be imported to existing  employee</a:t>
            </a:r>
            <a:endParaRPr sz="2300">
              <a:latin typeface="UnDotum"/>
              <a:cs typeface="UnDotum"/>
            </a:endParaRPr>
          </a:p>
        </p:txBody>
      </p:sp>
      <p:sp>
        <p:nvSpPr>
          <p:cNvPr id="3" name="object 3"/>
          <p:cNvSpPr txBox="1"/>
          <p:nvPr/>
        </p:nvSpPr>
        <p:spPr>
          <a:xfrm>
            <a:off x="802640" y="3152140"/>
            <a:ext cx="5800725" cy="2595880"/>
          </a:xfrm>
          <a:prstGeom prst="rect">
            <a:avLst/>
          </a:prstGeom>
        </p:spPr>
        <p:txBody>
          <a:bodyPr vert="horz" wrap="square" lIns="0" tIns="74930" rIns="0" bIns="0" rtlCol="0">
            <a:spAutoFit/>
          </a:bodyPr>
          <a:lstStyle/>
          <a:p>
            <a:pPr marL="38100">
              <a:lnSpc>
                <a:spcPct val="100000"/>
              </a:lnSpc>
              <a:spcBef>
                <a:spcPts val="590"/>
              </a:spcBef>
            </a:pPr>
            <a:r>
              <a:rPr sz="3375" spc="-44" baseline="8641" dirty="0">
                <a:solidFill>
                  <a:srgbClr val="F8B538"/>
                </a:solidFill>
                <a:latin typeface="UnDotum"/>
                <a:cs typeface="UnDotum"/>
              </a:rPr>
              <a:t></a:t>
            </a:r>
            <a:r>
              <a:rPr sz="2800" spc="-30" dirty="0">
                <a:solidFill>
                  <a:srgbClr val="6B6B6B"/>
                </a:solidFill>
                <a:latin typeface="Trebuchet MS"/>
                <a:cs typeface="Trebuchet MS"/>
              </a:rPr>
              <a:t>Retention</a:t>
            </a:r>
            <a:r>
              <a:rPr sz="2800" spc="-20" dirty="0">
                <a:solidFill>
                  <a:srgbClr val="6B6B6B"/>
                </a:solidFill>
                <a:latin typeface="Trebuchet MS"/>
                <a:cs typeface="Trebuchet MS"/>
              </a:rPr>
              <a:t> </a:t>
            </a:r>
            <a:r>
              <a:rPr sz="2800" spc="-10" dirty="0">
                <a:solidFill>
                  <a:srgbClr val="6B6B6B"/>
                </a:solidFill>
                <a:latin typeface="Trebuchet MS"/>
                <a:cs typeface="Trebuchet MS"/>
              </a:rPr>
              <a:t>plan:</a:t>
            </a:r>
            <a:endParaRPr sz="2800">
              <a:latin typeface="Trebuchet MS"/>
              <a:cs typeface="Trebuchet MS"/>
            </a:endParaRPr>
          </a:p>
          <a:p>
            <a:pPr marL="504190" indent="-228600">
              <a:lnSpc>
                <a:spcPct val="100000"/>
              </a:lnSpc>
              <a:spcBef>
                <a:spcPts val="350"/>
              </a:spcBef>
              <a:buClr>
                <a:srgbClr val="F8B538"/>
              </a:buClr>
              <a:buSzPct val="60000"/>
              <a:buFont typeface="UnDotum"/>
              <a:buChar char=""/>
              <a:tabLst>
                <a:tab pos="504190" algn="l"/>
              </a:tabLst>
            </a:pPr>
            <a:r>
              <a:rPr sz="2000" dirty="0">
                <a:latin typeface="Trebuchet MS"/>
                <a:cs typeface="Trebuchet MS"/>
              </a:rPr>
              <a:t>Compensation</a:t>
            </a:r>
            <a:r>
              <a:rPr sz="2000" spc="-15" dirty="0">
                <a:latin typeface="Trebuchet MS"/>
                <a:cs typeface="Trebuchet MS"/>
              </a:rPr>
              <a:t> </a:t>
            </a:r>
            <a:r>
              <a:rPr sz="2000" spc="-5" dirty="0">
                <a:latin typeface="Trebuchet MS"/>
                <a:cs typeface="Trebuchet MS"/>
              </a:rPr>
              <a:t>plan</a:t>
            </a:r>
            <a:endParaRPr sz="2000">
              <a:latin typeface="Trebuchet MS"/>
              <a:cs typeface="Trebuchet MS"/>
            </a:endParaRPr>
          </a:p>
          <a:p>
            <a:pPr marL="504190" indent="-228600">
              <a:lnSpc>
                <a:spcPct val="100000"/>
              </a:lnSpc>
              <a:spcBef>
                <a:spcPts val="330"/>
              </a:spcBef>
              <a:buClr>
                <a:srgbClr val="F8B538"/>
              </a:buClr>
              <a:buSzPct val="60000"/>
              <a:buFont typeface="UnDotum"/>
              <a:buChar char=""/>
              <a:tabLst>
                <a:tab pos="504190" algn="l"/>
              </a:tabLst>
            </a:pPr>
            <a:r>
              <a:rPr sz="2000" dirty="0">
                <a:latin typeface="Trebuchet MS"/>
                <a:cs typeface="Trebuchet MS"/>
              </a:rPr>
              <a:t>Performance</a:t>
            </a:r>
            <a:r>
              <a:rPr sz="2000" spc="-10" dirty="0">
                <a:latin typeface="Trebuchet MS"/>
                <a:cs typeface="Trebuchet MS"/>
              </a:rPr>
              <a:t> </a:t>
            </a:r>
            <a:r>
              <a:rPr sz="2000" dirty="0">
                <a:latin typeface="Trebuchet MS"/>
                <a:cs typeface="Trebuchet MS"/>
              </a:rPr>
              <a:t>appraisal</a:t>
            </a:r>
            <a:endParaRPr sz="2000">
              <a:latin typeface="Trebuchet MS"/>
              <a:cs typeface="Trebuchet MS"/>
            </a:endParaRPr>
          </a:p>
          <a:p>
            <a:pPr marL="504190" indent="-228600">
              <a:lnSpc>
                <a:spcPct val="100000"/>
              </a:lnSpc>
              <a:spcBef>
                <a:spcPts val="330"/>
              </a:spcBef>
              <a:buClr>
                <a:srgbClr val="F8B538"/>
              </a:buClr>
              <a:buSzPct val="60000"/>
              <a:buFont typeface="UnDotum"/>
              <a:buChar char=""/>
              <a:tabLst>
                <a:tab pos="504190" algn="l"/>
              </a:tabLst>
            </a:pPr>
            <a:r>
              <a:rPr sz="2000" spc="-5" dirty="0">
                <a:latin typeface="Trebuchet MS"/>
                <a:cs typeface="Trebuchet MS"/>
              </a:rPr>
              <a:t>Employees leaving </a:t>
            </a:r>
            <a:r>
              <a:rPr sz="2000" dirty="0">
                <a:latin typeface="Trebuchet MS"/>
                <a:cs typeface="Trebuchet MS"/>
              </a:rPr>
              <a:t>in search of </a:t>
            </a:r>
            <a:r>
              <a:rPr sz="2000" spc="-5" dirty="0">
                <a:latin typeface="Trebuchet MS"/>
                <a:cs typeface="Trebuchet MS"/>
              </a:rPr>
              <a:t>green</a:t>
            </a:r>
            <a:r>
              <a:rPr sz="2000" spc="-20" dirty="0">
                <a:latin typeface="Trebuchet MS"/>
                <a:cs typeface="Trebuchet MS"/>
              </a:rPr>
              <a:t> </a:t>
            </a:r>
            <a:r>
              <a:rPr sz="2000" spc="-5" dirty="0">
                <a:latin typeface="Trebuchet MS"/>
                <a:cs typeface="Trebuchet MS"/>
              </a:rPr>
              <a:t>pastures</a:t>
            </a:r>
            <a:endParaRPr sz="2000">
              <a:latin typeface="Trebuchet MS"/>
              <a:cs typeface="Trebuchet MS"/>
            </a:endParaRPr>
          </a:p>
          <a:p>
            <a:pPr marL="504190" indent="-228600">
              <a:lnSpc>
                <a:spcPct val="100000"/>
              </a:lnSpc>
              <a:spcBef>
                <a:spcPts val="330"/>
              </a:spcBef>
              <a:buClr>
                <a:srgbClr val="F8B538"/>
              </a:buClr>
              <a:buSzPct val="60000"/>
              <a:buFont typeface="UnDotum"/>
              <a:buChar char=""/>
              <a:tabLst>
                <a:tab pos="504190" algn="l"/>
              </a:tabLst>
            </a:pPr>
            <a:r>
              <a:rPr sz="2000" dirty="0">
                <a:latin typeface="Trebuchet MS"/>
                <a:cs typeface="Trebuchet MS"/>
              </a:rPr>
              <a:t>The </a:t>
            </a:r>
            <a:r>
              <a:rPr sz="2000" spc="-5" dirty="0">
                <a:latin typeface="Trebuchet MS"/>
                <a:cs typeface="Trebuchet MS"/>
              </a:rPr>
              <a:t>induction</a:t>
            </a:r>
            <a:r>
              <a:rPr sz="2000" spc="-20" dirty="0">
                <a:latin typeface="Trebuchet MS"/>
                <a:cs typeface="Trebuchet MS"/>
              </a:rPr>
              <a:t> </a:t>
            </a:r>
            <a:r>
              <a:rPr sz="2000" dirty="0">
                <a:latin typeface="Trebuchet MS"/>
                <a:cs typeface="Trebuchet MS"/>
              </a:rPr>
              <a:t>criss</a:t>
            </a:r>
            <a:endParaRPr sz="2000">
              <a:latin typeface="Trebuchet MS"/>
              <a:cs typeface="Trebuchet MS"/>
            </a:endParaRPr>
          </a:p>
          <a:p>
            <a:pPr marL="504190" indent="-228600">
              <a:lnSpc>
                <a:spcPct val="100000"/>
              </a:lnSpc>
              <a:spcBef>
                <a:spcPts val="320"/>
              </a:spcBef>
              <a:buClr>
                <a:srgbClr val="F8B538"/>
              </a:buClr>
              <a:buSzPct val="60000"/>
              <a:buFont typeface="UnDotum"/>
              <a:buChar char=""/>
              <a:tabLst>
                <a:tab pos="504190" algn="l"/>
              </a:tabLst>
            </a:pPr>
            <a:r>
              <a:rPr sz="2000" spc="-5" dirty="0">
                <a:latin typeface="Trebuchet MS"/>
                <a:cs typeface="Trebuchet MS"/>
              </a:rPr>
              <a:t>Shortages</a:t>
            </a:r>
            <a:endParaRPr sz="2000">
              <a:latin typeface="Trebuchet MS"/>
              <a:cs typeface="Trebuchet MS"/>
            </a:endParaRPr>
          </a:p>
          <a:p>
            <a:pPr marL="504190" indent="-228600">
              <a:lnSpc>
                <a:spcPct val="100000"/>
              </a:lnSpc>
              <a:spcBef>
                <a:spcPts val="330"/>
              </a:spcBef>
              <a:buClr>
                <a:srgbClr val="F8B538"/>
              </a:buClr>
              <a:buSzPct val="60000"/>
              <a:buFont typeface="UnDotum"/>
              <a:buChar char=""/>
              <a:tabLst>
                <a:tab pos="504190" algn="l"/>
              </a:tabLst>
            </a:pPr>
            <a:r>
              <a:rPr sz="2000" spc="-5" dirty="0">
                <a:latin typeface="Trebuchet MS"/>
                <a:cs typeface="Trebuchet MS"/>
              </a:rPr>
              <a:t>Unstable</a:t>
            </a:r>
            <a:r>
              <a:rPr sz="2000" spc="-15" dirty="0">
                <a:latin typeface="Trebuchet MS"/>
                <a:cs typeface="Trebuchet MS"/>
              </a:rPr>
              <a:t> </a:t>
            </a:r>
            <a:r>
              <a:rPr sz="2000" spc="-5" dirty="0">
                <a:latin typeface="Trebuchet MS"/>
                <a:cs typeface="Trebuchet MS"/>
              </a:rPr>
              <a:t>recruits</a:t>
            </a:r>
            <a:endParaRPr sz="2000">
              <a:latin typeface="Trebuchet MS"/>
              <a:cs typeface="Trebuchet M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359" y="317500"/>
            <a:ext cx="7493000" cy="115062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35940" y="1494790"/>
            <a:ext cx="113664" cy="1404620"/>
          </a:xfrm>
          <a:prstGeom prst="rect">
            <a:avLst/>
          </a:prstGeom>
        </p:spPr>
        <p:txBody>
          <a:bodyPr vert="horz" wrap="square" lIns="0" tIns="182880" rIns="0" bIns="0" rtlCol="0">
            <a:spAutoFit/>
          </a:bodyPr>
          <a:lstStyle/>
          <a:p>
            <a:pPr marL="12700">
              <a:lnSpc>
                <a:spcPct val="100000"/>
              </a:lnSpc>
              <a:spcBef>
                <a:spcPts val="1440"/>
              </a:spcBef>
            </a:pPr>
            <a:r>
              <a:rPr sz="1900" spc="-1210" dirty="0">
                <a:solidFill>
                  <a:srgbClr val="B03E99"/>
                </a:solidFill>
                <a:latin typeface="UnDotum"/>
                <a:cs typeface="UnDotum"/>
              </a:rPr>
              <a:t></a:t>
            </a:r>
            <a:endParaRPr sz="1900">
              <a:latin typeface="UnDotum"/>
              <a:cs typeface="UnDotum"/>
            </a:endParaRPr>
          </a:p>
          <a:p>
            <a:pPr marL="12700">
              <a:lnSpc>
                <a:spcPct val="100000"/>
              </a:lnSpc>
              <a:spcBef>
                <a:spcPts val="1340"/>
              </a:spcBef>
            </a:pPr>
            <a:r>
              <a:rPr sz="1900" spc="-1210" dirty="0">
                <a:solidFill>
                  <a:srgbClr val="B03E99"/>
                </a:solidFill>
                <a:latin typeface="UnDotum"/>
                <a:cs typeface="UnDotum"/>
              </a:rPr>
              <a:t></a:t>
            </a:r>
            <a:endParaRPr sz="1900">
              <a:latin typeface="UnDotum"/>
              <a:cs typeface="UnDotum"/>
            </a:endParaRPr>
          </a:p>
          <a:p>
            <a:pPr marL="12700">
              <a:lnSpc>
                <a:spcPct val="100000"/>
              </a:lnSpc>
              <a:spcBef>
                <a:spcPts val="1340"/>
              </a:spcBef>
            </a:pPr>
            <a:r>
              <a:rPr sz="1900" spc="-1210" dirty="0">
                <a:solidFill>
                  <a:srgbClr val="B03E99"/>
                </a:solidFill>
                <a:latin typeface="UnDotum"/>
                <a:cs typeface="UnDotum"/>
              </a:rPr>
              <a:t></a:t>
            </a:r>
            <a:endParaRPr sz="1900">
              <a:latin typeface="UnDotum"/>
              <a:cs typeface="UnDotum"/>
            </a:endParaRPr>
          </a:p>
        </p:txBody>
      </p:sp>
      <p:sp>
        <p:nvSpPr>
          <p:cNvPr id="4" name="object 4"/>
          <p:cNvSpPr txBox="1">
            <a:spLocks noGrp="1"/>
          </p:cNvSpPr>
          <p:nvPr>
            <p:ph type="title"/>
          </p:nvPr>
        </p:nvSpPr>
        <p:spPr>
          <a:xfrm>
            <a:off x="808990" y="1559559"/>
            <a:ext cx="6658609" cy="944880"/>
          </a:xfrm>
          <a:prstGeom prst="rect">
            <a:avLst/>
          </a:prstGeom>
        </p:spPr>
        <p:txBody>
          <a:bodyPr vert="horz" wrap="square" lIns="0" tIns="12700" rIns="0" bIns="0" rtlCol="0">
            <a:spAutoFit/>
          </a:bodyPr>
          <a:lstStyle/>
          <a:p>
            <a:pPr marL="12700" marR="5080">
              <a:lnSpc>
                <a:spcPct val="115999"/>
              </a:lnSpc>
              <a:spcBef>
                <a:spcPts val="100"/>
              </a:spcBef>
            </a:pPr>
            <a:r>
              <a:rPr dirty="0"/>
              <a:t>Who </a:t>
            </a:r>
            <a:r>
              <a:rPr spc="-5" dirty="0"/>
              <a:t>is to </a:t>
            </a:r>
            <a:r>
              <a:rPr spc="5" dirty="0"/>
              <a:t>be </a:t>
            </a:r>
            <a:r>
              <a:rPr spc="-5" dirty="0"/>
              <a:t>redundant </a:t>
            </a:r>
            <a:r>
              <a:rPr dirty="0"/>
              <a:t>and </a:t>
            </a:r>
            <a:r>
              <a:rPr spc="-5" dirty="0"/>
              <a:t>where </a:t>
            </a:r>
            <a:r>
              <a:rPr dirty="0"/>
              <a:t>and </a:t>
            </a:r>
            <a:r>
              <a:rPr spc="-5" dirty="0"/>
              <a:t>when  </a:t>
            </a:r>
            <a:r>
              <a:rPr dirty="0"/>
              <a:t>Plans </a:t>
            </a:r>
            <a:r>
              <a:rPr spc="-5" dirty="0"/>
              <a:t>for re-development or</a:t>
            </a:r>
            <a:r>
              <a:rPr spc="-45" dirty="0"/>
              <a:t> </a:t>
            </a:r>
            <a:r>
              <a:rPr spc="-5" dirty="0"/>
              <a:t>re-training</a:t>
            </a:r>
          </a:p>
        </p:txBody>
      </p:sp>
      <p:sp>
        <p:nvSpPr>
          <p:cNvPr id="5" name="object 5"/>
          <p:cNvSpPr txBox="1"/>
          <p:nvPr/>
        </p:nvSpPr>
        <p:spPr>
          <a:xfrm>
            <a:off x="808990" y="2543809"/>
            <a:ext cx="6040755" cy="2109470"/>
          </a:xfrm>
          <a:prstGeom prst="rect">
            <a:avLst/>
          </a:prstGeom>
        </p:spPr>
        <p:txBody>
          <a:bodyPr vert="horz" wrap="square" lIns="0" tIns="35560" rIns="0" bIns="0" rtlCol="0">
            <a:spAutoFit/>
          </a:bodyPr>
          <a:lstStyle/>
          <a:p>
            <a:pPr marL="12700" marR="666115">
              <a:lnSpc>
                <a:spcPts val="3020"/>
              </a:lnSpc>
              <a:spcBef>
                <a:spcPts val="280"/>
              </a:spcBef>
            </a:pPr>
            <a:r>
              <a:rPr sz="2600" spc="-5" dirty="0">
                <a:latin typeface="Trebuchet MS"/>
                <a:cs typeface="Trebuchet MS"/>
              </a:rPr>
              <a:t>Steps </a:t>
            </a:r>
            <a:r>
              <a:rPr sz="2600" dirty="0">
                <a:latin typeface="Trebuchet MS"/>
                <a:cs typeface="Trebuchet MS"/>
              </a:rPr>
              <a:t>to </a:t>
            </a:r>
            <a:r>
              <a:rPr sz="2600" spc="-5" dirty="0">
                <a:latin typeface="Trebuchet MS"/>
                <a:cs typeface="Trebuchet MS"/>
              </a:rPr>
              <a:t>be taken to help redundant  employees finding </a:t>
            </a:r>
            <a:r>
              <a:rPr sz="2600" dirty="0">
                <a:latin typeface="Trebuchet MS"/>
                <a:cs typeface="Trebuchet MS"/>
              </a:rPr>
              <a:t>new</a:t>
            </a:r>
            <a:r>
              <a:rPr sz="2600" spc="-25" dirty="0">
                <a:latin typeface="Trebuchet MS"/>
                <a:cs typeface="Trebuchet MS"/>
              </a:rPr>
              <a:t> </a:t>
            </a:r>
            <a:r>
              <a:rPr sz="2600" spc="-5" dirty="0">
                <a:latin typeface="Trebuchet MS"/>
                <a:cs typeface="Trebuchet MS"/>
              </a:rPr>
              <a:t>jobs</a:t>
            </a:r>
            <a:endParaRPr sz="2600">
              <a:latin typeface="Trebuchet MS"/>
              <a:cs typeface="Trebuchet MS"/>
            </a:endParaRPr>
          </a:p>
          <a:p>
            <a:pPr marL="12700" marR="5080">
              <a:lnSpc>
                <a:spcPct val="106600"/>
              </a:lnSpc>
              <a:spcBef>
                <a:spcPts val="215"/>
              </a:spcBef>
            </a:pPr>
            <a:r>
              <a:rPr sz="2600" spc="-5" dirty="0">
                <a:latin typeface="Trebuchet MS"/>
                <a:cs typeface="Trebuchet MS"/>
              </a:rPr>
              <a:t>Policy for declaring redundancies  Programme for consulting with </a:t>
            </a:r>
            <a:r>
              <a:rPr sz="2600" dirty="0">
                <a:latin typeface="Trebuchet MS"/>
                <a:cs typeface="Trebuchet MS"/>
              </a:rPr>
              <a:t>unions </a:t>
            </a:r>
            <a:r>
              <a:rPr sz="2600" spc="-5" dirty="0">
                <a:latin typeface="Trebuchet MS"/>
                <a:cs typeface="Trebuchet MS"/>
              </a:rPr>
              <a:t>or  staff</a:t>
            </a:r>
            <a:r>
              <a:rPr sz="2600" spc="-15" dirty="0">
                <a:latin typeface="Trebuchet MS"/>
                <a:cs typeface="Trebuchet MS"/>
              </a:rPr>
              <a:t> </a:t>
            </a:r>
            <a:r>
              <a:rPr sz="2600" spc="-5" dirty="0">
                <a:latin typeface="Trebuchet MS"/>
                <a:cs typeface="Trebuchet MS"/>
              </a:rPr>
              <a:t>associations</a:t>
            </a:r>
            <a:endParaRPr sz="2600">
              <a:latin typeface="Trebuchet MS"/>
              <a:cs typeface="Trebuchet MS"/>
            </a:endParaRPr>
          </a:p>
        </p:txBody>
      </p:sp>
      <p:sp>
        <p:nvSpPr>
          <p:cNvPr id="6" name="object 6"/>
          <p:cNvSpPr txBox="1"/>
          <p:nvPr/>
        </p:nvSpPr>
        <p:spPr>
          <a:xfrm>
            <a:off x="535940" y="3258820"/>
            <a:ext cx="113664" cy="944880"/>
          </a:xfrm>
          <a:prstGeom prst="rect">
            <a:avLst/>
          </a:prstGeom>
        </p:spPr>
        <p:txBody>
          <a:bodyPr vert="horz" wrap="square" lIns="0" tIns="182880" rIns="0" bIns="0" rtlCol="0">
            <a:spAutoFit/>
          </a:bodyPr>
          <a:lstStyle/>
          <a:p>
            <a:pPr marL="12700">
              <a:lnSpc>
                <a:spcPct val="100000"/>
              </a:lnSpc>
              <a:spcBef>
                <a:spcPts val="1440"/>
              </a:spcBef>
            </a:pPr>
            <a:r>
              <a:rPr sz="1900" spc="-1210" dirty="0">
                <a:solidFill>
                  <a:srgbClr val="B03E99"/>
                </a:solidFill>
                <a:latin typeface="UnDotum"/>
                <a:cs typeface="UnDotum"/>
              </a:rPr>
              <a:t></a:t>
            </a:r>
            <a:endParaRPr sz="1900">
              <a:latin typeface="UnDotum"/>
              <a:cs typeface="UnDotum"/>
            </a:endParaRPr>
          </a:p>
          <a:p>
            <a:pPr marL="12700">
              <a:lnSpc>
                <a:spcPct val="100000"/>
              </a:lnSpc>
              <a:spcBef>
                <a:spcPts val="1340"/>
              </a:spcBef>
            </a:pPr>
            <a:r>
              <a:rPr sz="1900" spc="-1210" dirty="0">
                <a:solidFill>
                  <a:srgbClr val="B03E99"/>
                </a:solidFill>
                <a:latin typeface="UnDotum"/>
                <a:cs typeface="UnDotum"/>
              </a:rPr>
              <a:t></a:t>
            </a:r>
            <a:endParaRPr sz="1900">
              <a:latin typeface="UnDotum"/>
              <a:cs typeface="UnDotum"/>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3840" y="292100"/>
            <a:ext cx="7461250" cy="117602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35940" y="1494790"/>
            <a:ext cx="113664" cy="2785110"/>
          </a:xfrm>
          <a:prstGeom prst="rect">
            <a:avLst/>
          </a:prstGeom>
        </p:spPr>
        <p:txBody>
          <a:bodyPr vert="horz" wrap="square" lIns="0" tIns="182880" rIns="0" bIns="0" rtlCol="0">
            <a:spAutoFit/>
          </a:bodyPr>
          <a:lstStyle/>
          <a:p>
            <a:pPr marL="12700">
              <a:lnSpc>
                <a:spcPct val="100000"/>
              </a:lnSpc>
              <a:spcBef>
                <a:spcPts val="1440"/>
              </a:spcBef>
            </a:pPr>
            <a:r>
              <a:rPr sz="1900" spc="-1210" dirty="0">
                <a:solidFill>
                  <a:srgbClr val="B03E99"/>
                </a:solidFill>
                <a:latin typeface="UnDotum"/>
                <a:cs typeface="UnDotum"/>
              </a:rPr>
              <a:t></a:t>
            </a:r>
            <a:endParaRPr sz="1900">
              <a:latin typeface="UnDotum"/>
              <a:cs typeface="UnDotum"/>
            </a:endParaRPr>
          </a:p>
          <a:p>
            <a:pPr marL="12700">
              <a:lnSpc>
                <a:spcPct val="100000"/>
              </a:lnSpc>
              <a:spcBef>
                <a:spcPts val="1340"/>
              </a:spcBef>
            </a:pPr>
            <a:r>
              <a:rPr sz="1900" spc="-1210" dirty="0">
                <a:solidFill>
                  <a:srgbClr val="B03E99"/>
                </a:solidFill>
                <a:latin typeface="UnDotum"/>
                <a:cs typeface="UnDotum"/>
              </a:rPr>
              <a:t></a:t>
            </a:r>
            <a:endParaRPr sz="1900">
              <a:latin typeface="UnDotum"/>
              <a:cs typeface="UnDotum"/>
            </a:endParaRPr>
          </a:p>
          <a:p>
            <a:pPr marL="12700">
              <a:lnSpc>
                <a:spcPct val="100000"/>
              </a:lnSpc>
              <a:spcBef>
                <a:spcPts val="1340"/>
              </a:spcBef>
            </a:pPr>
            <a:r>
              <a:rPr sz="1900" spc="-1210" dirty="0">
                <a:solidFill>
                  <a:srgbClr val="B03E99"/>
                </a:solidFill>
                <a:latin typeface="UnDotum"/>
                <a:cs typeface="UnDotum"/>
              </a:rPr>
              <a:t></a:t>
            </a:r>
            <a:endParaRPr sz="1900">
              <a:latin typeface="UnDotum"/>
              <a:cs typeface="UnDotum"/>
            </a:endParaRPr>
          </a:p>
          <a:p>
            <a:pPr marL="12700">
              <a:lnSpc>
                <a:spcPct val="100000"/>
              </a:lnSpc>
              <a:spcBef>
                <a:spcPts val="1350"/>
              </a:spcBef>
            </a:pPr>
            <a:r>
              <a:rPr sz="1900" spc="-1210" dirty="0">
                <a:solidFill>
                  <a:srgbClr val="B03E99"/>
                </a:solidFill>
                <a:latin typeface="UnDotum"/>
                <a:cs typeface="UnDotum"/>
              </a:rPr>
              <a:t></a:t>
            </a:r>
            <a:endParaRPr sz="1900">
              <a:latin typeface="UnDotum"/>
              <a:cs typeface="UnDotum"/>
            </a:endParaRPr>
          </a:p>
          <a:p>
            <a:pPr marL="12700">
              <a:lnSpc>
                <a:spcPct val="100000"/>
              </a:lnSpc>
              <a:spcBef>
                <a:spcPts val="1340"/>
              </a:spcBef>
            </a:pPr>
            <a:r>
              <a:rPr sz="1900" spc="-1210" dirty="0">
                <a:solidFill>
                  <a:srgbClr val="B03E99"/>
                </a:solidFill>
                <a:latin typeface="UnDotum"/>
                <a:cs typeface="UnDotum"/>
              </a:rPr>
              <a:t></a:t>
            </a:r>
            <a:endParaRPr sz="1900">
              <a:latin typeface="UnDotum"/>
              <a:cs typeface="UnDotum"/>
            </a:endParaRPr>
          </a:p>
          <a:p>
            <a:pPr marL="12700">
              <a:lnSpc>
                <a:spcPct val="100000"/>
              </a:lnSpc>
              <a:spcBef>
                <a:spcPts val="1340"/>
              </a:spcBef>
            </a:pPr>
            <a:r>
              <a:rPr sz="1900" spc="-1210" dirty="0">
                <a:solidFill>
                  <a:srgbClr val="B03E99"/>
                </a:solidFill>
                <a:latin typeface="UnDotum"/>
                <a:cs typeface="UnDotum"/>
              </a:rPr>
              <a:t></a:t>
            </a:r>
            <a:endParaRPr sz="1900">
              <a:latin typeface="UnDotum"/>
              <a:cs typeface="UnDotum"/>
            </a:endParaRPr>
          </a:p>
        </p:txBody>
      </p:sp>
      <p:sp>
        <p:nvSpPr>
          <p:cNvPr id="4" name="object 4"/>
          <p:cNvSpPr txBox="1">
            <a:spLocks noGrp="1"/>
          </p:cNvSpPr>
          <p:nvPr>
            <p:ph type="title"/>
          </p:nvPr>
        </p:nvSpPr>
        <p:spPr>
          <a:xfrm>
            <a:off x="808990" y="1559559"/>
            <a:ext cx="4121785" cy="944880"/>
          </a:xfrm>
          <a:prstGeom prst="rect">
            <a:avLst/>
          </a:prstGeom>
        </p:spPr>
        <p:txBody>
          <a:bodyPr vert="horz" wrap="square" lIns="0" tIns="76200" rIns="0" bIns="0" rtlCol="0">
            <a:spAutoFit/>
          </a:bodyPr>
          <a:lstStyle/>
          <a:p>
            <a:pPr marL="12700">
              <a:lnSpc>
                <a:spcPct val="100000"/>
              </a:lnSpc>
              <a:spcBef>
                <a:spcPts val="600"/>
              </a:spcBef>
            </a:pPr>
            <a:r>
              <a:rPr spc="-5" dirty="0"/>
              <a:t>Analysis of</a:t>
            </a:r>
            <a:r>
              <a:rPr spc="-15" dirty="0"/>
              <a:t> </a:t>
            </a:r>
            <a:r>
              <a:rPr spc="-5" dirty="0"/>
              <a:t>demand</a:t>
            </a:r>
          </a:p>
          <a:p>
            <a:pPr marL="12700">
              <a:lnSpc>
                <a:spcPct val="100000"/>
              </a:lnSpc>
              <a:spcBef>
                <a:spcPts val="500"/>
              </a:spcBef>
            </a:pPr>
            <a:r>
              <a:rPr spc="-5" dirty="0"/>
              <a:t>Audit of existing</a:t>
            </a:r>
            <a:r>
              <a:rPr spc="-40" dirty="0"/>
              <a:t> </a:t>
            </a:r>
            <a:r>
              <a:rPr spc="-5" dirty="0"/>
              <a:t>executives</a:t>
            </a:r>
          </a:p>
        </p:txBody>
      </p:sp>
      <p:sp>
        <p:nvSpPr>
          <p:cNvPr id="5" name="object 5"/>
          <p:cNvSpPr txBox="1"/>
          <p:nvPr/>
        </p:nvSpPr>
        <p:spPr>
          <a:xfrm>
            <a:off x="808990" y="2480309"/>
            <a:ext cx="5044440" cy="3168650"/>
          </a:xfrm>
          <a:prstGeom prst="rect">
            <a:avLst/>
          </a:prstGeom>
        </p:spPr>
        <p:txBody>
          <a:bodyPr vert="horz" wrap="square" lIns="0" tIns="12700" rIns="0" bIns="0" rtlCol="0">
            <a:spAutoFit/>
          </a:bodyPr>
          <a:lstStyle/>
          <a:p>
            <a:pPr marL="12700" marR="5080">
              <a:lnSpc>
                <a:spcPct val="115999"/>
              </a:lnSpc>
              <a:spcBef>
                <a:spcPts val="100"/>
              </a:spcBef>
            </a:pPr>
            <a:r>
              <a:rPr sz="2600" dirty="0">
                <a:latin typeface="Trebuchet MS"/>
                <a:cs typeface="Trebuchet MS"/>
              </a:rPr>
              <a:t>Planning </a:t>
            </a:r>
            <a:r>
              <a:rPr sz="2600" spc="-5" dirty="0">
                <a:latin typeface="Trebuchet MS"/>
                <a:cs typeface="Trebuchet MS"/>
              </a:rPr>
              <a:t>of individual career path  Career</a:t>
            </a:r>
            <a:r>
              <a:rPr sz="2600" spc="-20" dirty="0">
                <a:latin typeface="Trebuchet MS"/>
                <a:cs typeface="Trebuchet MS"/>
              </a:rPr>
              <a:t> </a:t>
            </a:r>
            <a:r>
              <a:rPr sz="2600" spc="-5" dirty="0">
                <a:latin typeface="Trebuchet MS"/>
                <a:cs typeface="Trebuchet MS"/>
              </a:rPr>
              <a:t>counseling</a:t>
            </a:r>
            <a:endParaRPr sz="2600">
              <a:latin typeface="Trebuchet MS"/>
              <a:cs typeface="Trebuchet MS"/>
            </a:endParaRPr>
          </a:p>
          <a:p>
            <a:pPr marL="12700" marR="77470" indent="99060">
              <a:lnSpc>
                <a:spcPct val="106600"/>
              </a:lnSpc>
              <a:spcBef>
                <a:spcPts val="295"/>
              </a:spcBef>
            </a:pPr>
            <a:r>
              <a:rPr sz="2600" spc="-5" dirty="0">
                <a:latin typeface="Trebuchet MS"/>
                <a:cs typeface="Trebuchet MS"/>
              </a:rPr>
              <a:t>Accelerated promotions  Performance related training </a:t>
            </a:r>
            <a:r>
              <a:rPr sz="2600" dirty="0">
                <a:latin typeface="Trebuchet MS"/>
                <a:cs typeface="Trebuchet MS"/>
              </a:rPr>
              <a:t>and  </a:t>
            </a:r>
            <a:r>
              <a:rPr sz="2600" spc="-5" dirty="0">
                <a:latin typeface="Trebuchet MS"/>
                <a:cs typeface="Trebuchet MS"/>
              </a:rPr>
              <a:t>development</a:t>
            </a:r>
            <a:endParaRPr sz="2600">
              <a:latin typeface="Trebuchet MS"/>
              <a:cs typeface="Trebuchet MS"/>
            </a:endParaRPr>
          </a:p>
          <a:p>
            <a:pPr marL="12700" marR="575310">
              <a:lnSpc>
                <a:spcPct val="115999"/>
              </a:lnSpc>
            </a:pPr>
            <a:r>
              <a:rPr sz="2600" spc="-5" dirty="0">
                <a:latin typeface="Trebuchet MS"/>
                <a:cs typeface="Trebuchet MS"/>
              </a:rPr>
              <a:t>Planned strategic recruitment  Filling </a:t>
            </a:r>
            <a:r>
              <a:rPr sz="2600" dirty="0">
                <a:latin typeface="Trebuchet MS"/>
                <a:cs typeface="Trebuchet MS"/>
              </a:rPr>
              <a:t>the</a:t>
            </a:r>
            <a:r>
              <a:rPr sz="2600" spc="-25" dirty="0">
                <a:latin typeface="Trebuchet MS"/>
                <a:cs typeface="Trebuchet MS"/>
              </a:rPr>
              <a:t> </a:t>
            </a:r>
            <a:r>
              <a:rPr sz="2600" dirty="0">
                <a:latin typeface="Trebuchet MS"/>
                <a:cs typeface="Trebuchet MS"/>
              </a:rPr>
              <a:t>openings</a:t>
            </a:r>
            <a:endParaRPr sz="2600">
              <a:latin typeface="Trebuchet MS"/>
              <a:cs typeface="Trebuchet MS"/>
            </a:endParaRPr>
          </a:p>
        </p:txBody>
      </p:sp>
      <p:sp>
        <p:nvSpPr>
          <p:cNvPr id="6" name="object 6"/>
          <p:cNvSpPr txBox="1"/>
          <p:nvPr/>
        </p:nvSpPr>
        <p:spPr>
          <a:xfrm>
            <a:off x="535940" y="4639309"/>
            <a:ext cx="113664" cy="944880"/>
          </a:xfrm>
          <a:prstGeom prst="rect">
            <a:avLst/>
          </a:prstGeom>
        </p:spPr>
        <p:txBody>
          <a:bodyPr vert="horz" wrap="square" lIns="0" tIns="182880" rIns="0" bIns="0" rtlCol="0">
            <a:spAutoFit/>
          </a:bodyPr>
          <a:lstStyle/>
          <a:p>
            <a:pPr marL="12700">
              <a:lnSpc>
                <a:spcPct val="100000"/>
              </a:lnSpc>
              <a:spcBef>
                <a:spcPts val="1440"/>
              </a:spcBef>
            </a:pPr>
            <a:r>
              <a:rPr sz="1900" spc="-1210" dirty="0">
                <a:solidFill>
                  <a:srgbClr val="B03E99"/>
                </a:solidFill>
                <a:latin typeface="UnDotum"/>
                <a:cs typeface="UnDotum"/>
              </a:rPr>
              <a:t></a:t>
            </a:r>
            <a:endParaRPr sz="1900">
              <a:latin typeface="UnDotum"/>
              <a:cs typeface="UnDotum"/>
            </a:endParaRPr>
          </a:p>
          <a:p>
            <a:pPr marL="12700">
              <a:lnSpc>
                <a:spcPct val="100000"/>
              </a:lnSpc>
              <a:spcBef>
                <a:spcPts val="1340"/>
              </a:spcBef>
            </a:pPr>
            <a:r>
              <a:rPr sz="1900" spc="-1210" dirty="0">
                <a:solidFill>
                  <a:srgbClr val="B03E99"/>
                </a:solidFill>
                <a:latin typeface="UnDotum"/>
                <a:cs typeface="UnDotum"/>
              </a:rPr>
              <a:t></a:t>
            </a:r>
            <a:endParaRPr sz="1900">
              <a:latin typeface="UnDotum"/>
              <a:cs typeface="UnDotum"/>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359" y="317500"/>
            <a:ext cx="7493000" cy="115062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35940" y="1494790"/>
            <a:ext cx="113664" cy="944880"/>
          </a:xfrm>
          <a:prstGeom prst="rect">
            <a:avLst/>
          </a:prstGeom>
        </p:spPr>
        <p:txBody>
          <a:bodyPr vert="horz" wrap="square" lIns="0" tIns="182880" rIns="0" bIns="0" rtlCol="0">
            <a:spAutoFit/>
          </a:bodyPr>
          <a:lstStyle/>
          <a:p>
            <a:pPr marL="12700">
              <a:lnSpc>
                <a:spcPct val="100000"/>
              </a:lnSpc>
              <a:spcBef>
                <a:spcPts val="1440"/>
              </a:spcBef>
            </a:pPr>
            <a:r>
              <a:rPr sz="1900" spc="-1210" dirty="0">
                <a:solidFill>
                  <a:srgbClr val="B03E99"/>
                </a:solidFill>
                <a:latin typeface="UnDotum"/>
                <a:cs typeface="UnDotum"/>
              </a:rPr>
              <a:t></a:t>
            </a:r>
            <a:endParaRPr sz="1900">
              <a:latin typeface="UnDotum"/>
              <a:cs typeface="UnDotum"/>
            </a:endParaRPr>
          </a:p>
          <a:p>
            <a:pPr marL="12700">
              <a:lnSpc>
                <a:spcPct val="100000"/>
              </a:lnSpc>
              <a:spcBef>
                <a:spcPts val="1340"/>
              </a:spcBef>
            </a:pPr>
            <a:r>
              <a:rPr sz="1900" spc="-1210" dirty="0">
                <a:solidFill>
                  <a:srgbClr val="B03E99"/>
                </a:solidFill>
                <a:latin typeface="UnDotum"/>
                <a:cs typeface="UnDotum"/>
              </a:rPr>
              <a:t></a:t>
            </a:r>
            <a:endParaRPr sz="1900">
              <a:latin typeface="UnDotum"/>
              <a:cs typeface="UnDotum"/>
            </a:endParaRPr>
          </a:p>
        </p:txBody>
      </p:sp>
      <p:sp>
        <p:nvSpPr>
          <p:cNvPr id="4" name="object 4"/>
          <p:cNvSpPr txBox="1">
            <a:spLocks noGrp="1"/>
          </p:cNvSpPr>
          <p:nvPr>
            <p:ph type="title"/>
          </p:nvPr>
        </p:nvSpPr>
        <p:spPr>
          <a:xfrm>
            <a:off x="808990" y="1559559"/>
            <a:ext cx="6254750" cy="2557780"/>
          </a:xfrm>
          <a:prstGeom prst="rect">
            <a:avLst/>
          </a:prstGeom>
        </p:spPr>
        <p:txBody>
          <a:bodyPr vert="horz" wrap="square" lIns="0" tIns="50165" rIns="0" bIns="0" rtlCol="0">
            <a:spAutoFit/>
          </a:bodyPr>
          <a:lstStyle/>
          <a:p>
            <a:pPr marL="12700" marR="22860">
              <a:lnSpc>
                <a:spcPct val="106600"/>
              </a:lnSpc>
              <a:spcBef>
                <a:spcPts val="395"/>
              </a:spcBef>
            </a:pPr>
            <a:r>
              <a:rPr spc="-5" dirty="0"/>
              <a:t>Establish </a:t>
            </a:r>
            <a:r>
              <a:rPr dirty="0"/>
              <a:t>the </a:t>
            </a:r>
            <a:r>
              <a:rPr spc="-5" dirty="0"/>
              <a:t>reporting procedures  Identifying who are in post </a:t>
            </a:r>
            <a:r>
              <a:rPr dirty="0"/>
              <a:t>and those who  </a:t>
            </a:r>
            <a:r>
              <a:rPr spc="-5" dirty="0"/>
              <a:t>are in </a:t>
            </a:r>
            <a:r>
              <a:rPr dirty="0"/>
              <a:t>pipe</a:t>
            </a:r>
            <a:r>
              <a:rPr spc="-15" dirty="0"/>
              <a:t> </a:t>
            </a:r>
            <a:r>
              <a:rPr dirty="0"/>
              <a:t>line</a:t>
            </a:r>
          </a:p>
          <a:p>
            <a:pPr marL="12700" marR="5080">
              <a:lnSpc>
                <a:spcPct val="97000"/>
              </a:lnSpc>
              <a:spcBef>
                <a:spcPts val="590"/>
              </a:spcBef>
            </a:pPr>
            <a:r>
              <a:rPr spc="-5" dirty="0"/>
              <a:t>It </a:t>
            </a:r>
            <a:r>
              <a:rPr dirty="0"/>
              <a:t>should </a:t>
            </a:r>
            <a:r>
              <a:rPr spc="-5" dirty="0"/>
              <a:t>report employment costs against  budget and trends in wastage and  employment ratios</a:t>
            </a:r>
          </a:p>
        </p:txBody>
      </p:sp>
      <p:sp>
        <p:nvSpPr>
          <p:cNvPr id="5" name="object 5"/>
          <p:cNvSpPr txBox="1"/>
          <p:nvPr/>
        </p:nvSpPr>
        <p:spPr>
          <a:xfrm>
            <a:off x="535940" y="2969259"/>
            <a:ext cx="113664" cy="314960"/>
          </a:xfrm>
          <a:prstGeom prst="rect">
            <a:avLst/>
          </a:prstGeom>
        </p:spPr>
        <p:txBody>
          <a:bodyPr vert="horz" wrap="square" lIns="0" tIns="12700" rIns="0" bIns="0" rtlCol="0">
            <a:spAutoFit/>
          </a:bodyPr>
          <a:lstStyle/>
          <a:p>
            <a:pPr marL="12700">
              <a:lnSpc>
                <a:spcPct val="100000"/>
              </a:lnSpc>
              <a:spcBef>
                <a:spcPts val="100"/>
              </a:spcBef>
            </a:pPr>
            <a:r>
              <a:rPr sz="1900" spc="-1210" dirty="0">
                <a:solidFill>
                  <a:srgbClr val="B03E99"/>
                </a:solidFill>
                <a:latin typeface="UnDotum"/>
                <a:cs typeface="UnDotum"/>
              </a:rPr>
              <a:t></a:t>
            </a:r>
            <a:endParaRPr sz="1900">
              <a:latin typeface="UnDotum"/>
              <a:cs typeface="UnDotum"/>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3840" y="292100"/>
            <a:ext cx="7461250" cy="117602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10540" y="1624329"/>
            <a:ext cx="5788025" cy="391160"/>
          </a:xfrm>
          <a:prstGeom prst="rect">
            <a:avLst/>
          </a:prstGeom>
        </p:spPr>
        <p:txBody>
          <a:bodyPr vert="horz" wrap="square" lIns="0" tIns="12700" rIns="0" bIns="0" rtlCol="0">
            <a:spAutoFit/>
          </a:bodyPr>
          <a:lstStyle/>
          <a:p>
            <a:pPr marL="38100">
              <a:lnSpc>
                <a:spcPct val="100000"/>
              </a:lnSpc>
              <a:spcBef>
                <a:spcPts val="100"/>
              </a:spcBef>
            </a:pPr>
            <a:r>
              <a:rPr sz="2625" baseline="11111" dirty="0">
                <a:solidFill>
                  <a:srgbClr val="B03E99"/>
                </a:solidFill>
                <a:latin typeface="UnDotum"/>
                <a:cs typeface="UnDotum"/>
              </a:rPr>
              <a:t> </a:t>
            </a:r>
            <a:r>
              <a:rPr sz="2400" spc="-5" dirty="0"/>
              <a:t>Institute of </a:t>
            </a:r>
            <a:r>
              <a:rPr sz="2400" spc="-10" dirty="0"/>
              <a:t>Applied </a:t>
            </a:r>
            <a:r>
              <a:rPr sz="2400" spc="-5" dirty="0"/>
              <a:t>Manpower</a:t>
            </a:r>
            <a:r>
              <a:rPr sz="2400" spc="-190" dirty="0"/>
              <a:t> </a:t>
            </a:r>
            <a:r>
              <a:rPr sz="2400" spc="-5" dirty="0"/>
              <a:t>Research</a:t>
            </a:r>
            <a:endParaRPr sz="2400">
              <a:latin typeface="UnDotum"/>
              <a:cs typeface="UnDotum"/>
            </a:endParaRPr>
          </a:p>
        </p:txBody>
      </p:sp>
      <p:sp>
        <p:nvSpPr>
          <p:cNvPr id="4" name="object 4"/>
          <p:cNvSpPr txBox="1"/>
          <p:nvPr/>
        </p:nvSpPr>
        <p:spPr>
          <a:xfrm>
            <a:off x="510540" y="2405379"/>
            <a:ext cx="6952615" cy="3831590"/>
          </a:xfrm>
          <a:prstGeom prst="rect">
            <a:avLst/>
          </a:prstGeom>
        </p:spPr>
        <p:txBody>
          <a:bodyPr vert="horz" wrap="square" lIns="0" tIns="12700" rIns="0" bIns="0" rtlCol="0">
            <a:spAutoFit/>
          </a:bodyPr>
          <a:lstStyle/>
          <a:p>
            <a:pPr marL="38100">
              <a:lnSpc>
                <a:spcPct val="100000"/>
              </a:lnSpc>
              <a:spcBef>
                <a:spcPts val="100"/>
              </a:spcBef>
            </a:pPr>
            <a:r>
              <a:rPr sz="2625" baseline="11111" dirty="0">
                <a:solidFill>
                  <a:srgbClr val="B03E99"/>
                </a:solidFill>
                <a:latin typeface="UnDotum"/>
                <a:cs typeface="UnDotum"/>
              </a:rPr>
              <a:t> </a:t>
            </a:r>
            <a:r>
              <a:rPr sz="2400" spc="-10" dirty="0">
                <a:latin typeface="Trebuchet MS"/>
                <a:cs typeface="Trebuchet MS"/>
              </a:rPr>
              <a:t>Requisites </a:t>
            </a:r>
            <a:r>
              <a:rPr sz="2400" spc="-5" dirty="0">
                <a:latin typeface="Trebuchet MS"/>
                <a:cs typeface="Trebuchet MS"/>
              </a:rPr>
              <a:t>for successful</a:t>
            </a:r>
            <a:r>
              <a:rPr sz="2400" spc="-125" dirty="0">
                <a:latin typeface="Trebuchet MS"/>
                <a:cs typeface="Trebuchet MS"/>
              </a:rPr>
              <a:t> </a:t>
            </a:r>
            <a:r>
              <a:rPr sz="2400" spc="-5" dirty="0">
                <a:latin typeface="Trebuchet MS"/>
                <a:cs typeface="Trebuchet MS"/>
              </a:rPr>
              <a:t>HRP</a:t>
            </a:r>
            <a:endParaRPr sz="2400">
              <a:latin typeface="Trebuchet MS"/>
              <a:cs typeface="Trebuchet MS"/>
            </a:endParaRPr>
          </a:p>
          <a:p>
            <a:pPr marL="356235">
              <a:lnSpc>
                <a:spcPct val="100000"/>
              </a:lnSpc>
              <a:spcBef>
                <a:spcPts val="40"/>
              </a:spcBef>
              <a:tabLst>
                <a:tab pos="2272030" algn="l"/>
              </a:tabLst>
            </a:pPr>
            <a:r>
              <a:rPr sz="2475" spc="15" baseline="8417" dirty="0">
                <a:solidFill>
                  <a:srgbClr val="F8B538"/>
                </a:solidFill>
                <a:latin typeface="UnDotum"/>
                <a:cs typeface="UnDotum"/>
              </a:rPr>
              <a:t></a:t>
            </a:r>
            <a:r>
              <a:rPr sz="2100" spc="10" dirty="0">
                <a:solidFill>
                  <a:srgbClr val="6B6B6B"/>
                </a:solidFill>
                <a:latin typeface="Trebuchet MS"/>
                <a:cs typeface="Trebuchet MS"/>
              </a:rPr>
              <a:t>Recognize</a:t>
            </a:r>
            <a:r>
              <a:rPr sz="2100" spc="5" dirty="0">
                <a:solidFill>
                  <a:srgbClr val="6B6B6B"/>
                </a:solidFill>
                <a:latin typeface="Trebuchet MS"/>
                <a:cs typeface="Trebuchet MS"/>
              </a:rPr>
              <a:t> </a:t>
            </a:r>
            <a:r>
              <a:rPr sz="2100" dirty="0">
                <a:solidFill>
                  <a:srgbClr val="6B6B6B"/>
                </a:solidFill>
                <a:latin typeface="Trebuchet MS"/>
                <a:cs typeface="Trebuchet MS"/>
              </a:rPr>
              <a:t>of	</a:t>
            </a:r>
            <a:r>
              <a:rPr sz="2100" spc="-5" dirty="0">
                <a:solidFill>
                  <a:srgbClr val="6B6B6B"/>
                </a:solidFill>
                <a:latin typeface="Trebuchet MS"/>
                <a:cs typeface="Trebuchet MS"/>
              </a:rPr>
              <a:t>corporate</a:t>
            </a:r>
            <a:r>
              <a:rPr sz="2100" spc="-10" dirty="0">
                <a:solidFill>
                  <a:srgbClr val="6B6B6B"/>
                </a:solidFill>
                <a:latin typeface="Trebuchet MS"/>
                <a:cs typeface="Trebuchet MS"/>
              </a:rPr>
              <a:t> </a:t>
            </a:r>
            <a:r>
              <a:rPr sz="2100" spc="-5" dirty="0">
                <a:solidFill>
                  <a:srgbClr val="6B6B6B"/>
                </a:solidFill>
                <a:latin typeface="Trebuchet MS"/>
                <a:cs typeface="Trebuchet MS"/>
              </a:rPr>
              <a:t>planning</a:t>
            </a:r>
            <a:endParaRPr sz="2100">
              <a:latin typeface="Trebuchet MS"/>
              <a:cs typeface="Trebuchet MS"/>
            </a:endParaRPr>
          </a:p>
          <a:p>
            <a:pPr marL="356235">
              <a:lnSpc>
                <a:spcPct val="100000"/>
              </a:lnSpc>
              <a:spcBef>
                <a:spcPts val="50"/>
              </a:spcBef>
            </a:pPr>
            <a:r>
              <a:rPr sz="2475" spc="22" baseline="8417" dirty="0">
                <a:solidFill>
                  <a:srgbClr val="F8B538"/>
                </a:solidFill>
                <a:latin typeface="UnDotum"/>
                <a:cs typeface="UnDotum"/>
              </a:rPr>
              <a:t></a:t>
            </a:r>
            <a:r>
              <a:rPr sz="2100" spc="15" dirty="0">
                <a:solidFill>
                  <a:srgbClr val="6B6B6B"/>
                </a:solidFill>
                <a:latin typeface="Trebuchet MS"/>
                <a:cs typeface="Trebuchet MS"/>
              </a:rPr>
              <a:t>Backing </a:t>
            </a:r>
            <a:r>
              <a:rPr sz="2100" spc="-5" dirty="0">
                <a:solidFill>
                  <a:srgbClr val="6B6B6B"/>
                </a:solidFill>
                <a:latin typeface="Trebuchet MS"/>
                <a:cs typeface="Trebuchet MS"/>
              </a:rPr>
              <a:t>of top management </a:t>
            </a:r>
            <a:r>
              <a:rPr sz="2100" dirty="0">
                <a:solidFill>
                  <a:srgbClr val="6B6B6B"/>
                </a:solidFill>
                <a:latin typeface="Trebuchet MS"/>
                <a:cs typeface="Trebuchet MS"/>
              </a:rPr>
              <a:t>for</a:t>
            </a:r>
            <a:r>
              <a:rPr sz="2100" spc="-5" dirty="0">
                <a:solidFill>
                  <a:srgbClr val="6B6B6B"/>
                </a:solidFill>
                <a:latin typeface="Trebuchet MS"/>
                <a:cs typeface="Trebuchet MS"/>
              </a:rPr>
              <a:t> </a:t>
            </a:r>
            <a:r>
              <a:rPr sz="2100" dirty="0">
                <a:solidFill>
                  <a:srgbClr val="6B6B6B"/>
                </a:solidFill>
                <a:latin typeface="Trebuchet MS"/>
                <a:cs typeface="Trebuchet MS"/>
              </a:rPr>
              <a:t>HRP</a:t>
            </a:r>
            <a:endParaRPr sz="2100">
              <a:latin typeface="Trebuchet MS"/>
              <a:cs typeface="Trebuchet MS"/>
            </a:endParaRPr>
          </a:p>
          <a:p>
            <a:pPr marL="356235">
              <a:lnSpc>
                <a:spcPct val="100000"/>
              </a:lnSpc>
              <a:spcBef>
                <a:spcPts val="40"/>
              </a:spcBef>
            </a:pPr>
            <a:r>
              <a:rPr sz="2475" spc="52" baseline="8417" dirty="0">
                <a:solidFill>
                  <a:srgbClr val="F8B538"/>
                </a:solidFill>
                <a:latin typeface="UnDotum"/>
                <a:cs typeface="UnDotum"/>
              </a:rPr>
              <a:t></a:t>
            </a:r>
            <a:r>
              <a:rPr sz="2100" spc="35" dirty="0">
                <a:solidFill>
                  <a:srgbClr val="6B6B6B"/>
                </a:solidFill>
                <a:latin typeface="Trebuchet MS"/>
                <a:cs typeface="Trebuchet MS"/>
              </a:rPr>
              <a:t>HRP </a:t>
            </a:r>
            <a:r>
              <a:rPr sz="2100" spc="-5" dirty="0">
                <a:solidFill>
                  <a:srgbClr val="6B6B6B"/>
                </a:solidFill>
                <a:latin typeface="Trebuchet MS"/>
                <a:cs typeface="Trebuchet MS"/>
              </a:rPr>
              <a:t>responsibilities </a:t>
            </a:r>
            <a:r>
              <a:rPr sz="2100" dirty="0">
                <a:solidFill>
                  <a:srgbClr val="6B6B6B"/>
                </a:solidFill>
                <a:latin typeface="Trebuchet MS"/>
                <a:cs typeface="Trebuchet MS"/>
              </a:rPr>
              <a:t>should be</a:t>
            </a:r>
            <a:r>
              <a:rPr sz="2100" spc="-45" dirty="0">
                <a:solidFill>
                  <a:srgbClr val="6B6B6B"/>
                </a:solidFill>
                <a:latin typeface="Trebuchet MS"/>
                <a:cs typeface="Trebuchet MS"/>
              </a:rPr>
              <a:t> </a:t>
            </a:r>
            <a:r>
              <a:rPr sz="2100" spc="-5" dirty="0">
                <a:solidFill>
                  <a:srgbClr val="6B6B6B"/>
                </a:solidFill>
                <a:latin typeface="Trebuchet MS"/>
                <a:cs typeface="Trebuchet MS"/>
              </a:rPr>
              <a:t>centralized</a:t>
            </a:r>
            <a:endParaRPr sz="2100">
              <a:latin typeface="Trebuchet MS"/>
              <a:cs typeface="Trebuchet MS"/>
            </a:endParaRPr>
          </a:p>
          <a:p>
            <a:pPr marL="584835" marR="475615" indent="-228600">
              <a:lnSpc>
                <a:spcPts val="2190"/>
              </a:lnSpc>
              <a:spcBef>
                <a:spcPts val="395"/>
              </a:spcBef>
            </a:pPr>
            <a:r>
              <a:rPr sz="2475" spc="15" baseline="8417" dirty="0">
                <a:solidFill>
                  <a:srgbClr val="F8B538"/>
                </a:solidFill>
                <a:latin typeface="UnDotum"/>
                <a:cs typeface="UnDotum"/>
              </a:rPr>
              <a:t></a:t>
            </a:r>
            <a:r>
              <a:rPr sz="2100" spc="10" dirty="0">
                <a:solidFill>
                  <a:srgbClr val="6B6B6B"/>
                </a:solidFill>
                <a:latin typeface="Trebuchet MS"/>
                <a:cs typeface="Trebuchet MS"/>
              </a:rPr>
              <a:t>Personnel </a:t>
            </a:r>
            <a:r>
              <a:rPr sz="2100" spc="-5" dirty="0">
                <a:solidFill>
                  <a:srgbClr val="6B6B6B"/>
                </a:solidFill>
                <a:latin typeface="Trebuchet MS"/>
                <a:cs typeface="Trebuchet MS"/>
              </a:rPr>
              <a:t>record </a:t>
            </a:r>
            <a:r>
              <a:rPr sz="2100" dirty="0">
                <a:solidFill>
                  <a:srgbClr val="6B6B6B"/>
                </a:solidFill>
                <a:latin typeface="Trebuchet MS"/>
                <a:cs typeface="Trebuchet MS"/>
              </a:rPr>
              <a:t>must be </a:t>
            </a:r>
            <a:r>
              <a:rPr sz="2100" spc="-5" dirty="0">
                <a:solidFill>
                  <a:srgbClr val="6B6B6B"/>
                </a:solidFill>
                <a:latin typeface="Trebuchet MS"/>
                <a:cs typeface="Trebuchet MS"/>
              </a:rPr>
              <a:t>complete, up-date and  readily</a:t>
            </a:r>
            <a:r>
              <a:rPr sz="2100" spc="-10" dirty="0">
                <a:solidFill>
                  <a:srgbClr val="6B6B6B"/>
                </a:solidFill>
                <a:latin typeface="Trebuchet MS"/>
                <a:cs typeface="Trebuchet MS"/>
              </a:rPr>
              <a:t> </a:t>
            </a:r>
            <a:r>
              <a:rPr sz="2100" spc="-5" dirty="0">
                <a:solidFill>
                  <a:srgbClr val="6B6B6B"/>
                </a:solidFill>
                <a:latin typeface="Trebuchet MS"/>
                <a:cs typeface="Trebuchet MS"/>
              </a:rPr>
              <a:t>available</a:t>
            </a:r>
            <a:endParaRPr sz="2100">
              <a:latin typeface="Trebuchet MS"/>
              <a:cs typeface="Trebuchet MS"/>
            </a:endParaRPr>
          </a:p>
          <a:p>
            <a:pPr marL="584835" marR="30480" indent="-228600">
              <a:lnSpc>
                <a:spcPts val="2190"/>
              </a:lnSpc>
              <a:spcBef>
                <a:spcPts val="380"/>
              </a:spcBef>
            </a:pPr>
            <a:r>
              <a:rPr sz="2475" spc="52" baseline="8417" dirty="0">
                <a:solidFill>
                  <a:srgbClr val="F8B538"/>
                </a:solidFill>
                <a:latin typeface="UnDotum"/>
                <a:cs typeface="UnDotum"/>
              </a:rPr>
              <a:t></a:t>
            </a:r>
            <a:r>
              <a:rPr sz="2100" spc="35" dirty="0">
                <a:solidFill>
                  <a:srgbClr val="6B6B6B"/>
                </a:solidFill>
                <a:latin typeface="Trebuchet MS"/>
                <a:cs typeface="Trebuchet MS"/>
              </a:rPr>
              <a:t>The </a:t>
            </a:r>
            <a:r>
              <a:rPr sz="2100" spc="-5" dirty="0">
                <a:solidFill>
                  <a:srgbClr val="6B6B6B"/>
                </a:solidFill>
                <a:latin typeface="Trebuchet MS"/>
                <a:cs typeface="Trebuchet MS"/>
              </a:rPr>
              <a:t>time horizon of plan should </a:t>
            </a:r>
            <a:r>
              <a:rPr sz="2100" dirty="0">
                <a:solidFill>
                  <a:srgbClr val="6B6B6B"/>
                </a:solidFill>
                <a:latin typeface="Trebuchet MS"/>
                <a:cs typeface="Trebuchet MS"/>
              </a:rPr>
              <a:t>be long for </a:t>
            </a:r>
            <a:r>
              <a:rPr sz="2100" spc="-10" dirty="0">
                <a:solidFill>
                  <a:srgbClr val="6B6B6B"/>
                </a:solidFill>
                <a:latin typeface="Trebuchet MS"/>
                <a:cs typeface="Trebuchet MS"/>
              </a:rPr>
              <a:t>remedial  </a:t>
            </a:r>
            <a:r>
              <a:rPr sz="2100" spc="-5" dirty="0">
                <a:solidFill>
                  <a:srgbClr val="6B6B6B"/>
                </a:solidFill>
                <a:latin typeface="Trebuchet MS"/>
                <a:cs typeface="Trebuchet MS"/>
              </a:rPr>
              <a:t>action</a:t>
            </a:r>
            <a:endParaRPr sz="2100">
              <a:latin typeface="Trebuchet MS"/>
              <a:cs typeface="Trebuchet MS"/>
            </a:endParaRPr>
          </a:p>
          <a:p>
            <a:pPr marL="356235">
              <a:lnSpc>
                <a:spcPct val="100000"/>
              </a:lnSpc>
              <a:spcBef>
                <a:spcPts val="25"/>
              </a:spcBef>
            </a:pPr>
            <a:r>
              <a:rPr sz="2475" spc="52" baseline="8417" dirty="0">
                <a:solidFill>
                  <a:srgbClr val="F8B538"/>
                </a:solidFill>
                <a:latin typeface="UnDotum"/>
                <a:cs typeface="UnDotum"/>
              </a:rPr>
              <a:t></a:t>
            </a:r>
            <a:r>
              <a:rPr sz="2100" spc="35" dirty="0">
                <a:solidFill>
                  <a:srgbClr val="6B6B6B"/>
                </a:solidFill>
                <a:latin typeface="Trebuchet MS"/>
                <a:cs typeface="Trebuchet MS"/>
              </a:rPr>
              <a:t>The </a:t>
            </a:r>
            <a:r>
              <a:rPr sz="2100" spc="-5" dirty="0">
                <a:solidFill>
                  <a:srgbClr val="6B6B6B"/>
                </a:solidFill>
                <a:latin typeface="Trebuchet MS"/>
                <a:cs typeface="Trebuchet MS"/>
              </a:rPr>
              <a:t>techniques of </a:t>
            </a:r>
            <a:r>
              <a:rPr sz="2100" dirty="0">
                <a:solidFill>
                  <a:srgbClr val="6B6B6B"/>
                </a:solidFill>
                <a:latin typeface="Trebuchet MS"/>
                <a:cs typeface="Trebuchet MS"/>
              </a:rPr>
              <a:t>planning </a:t>
            </a:r>
            <a:r>
              <a:rPr sz="2100" spc="-5" dirty="0">
                <a:solidFill>
                  <a:srgbClr val="6B6B6B"/>
                </a:solidFill>
                <a:latin typeface="Trebuchet MS"/>
                <a:cs typeface="Trebuchet MS"/>
              </a:rPr>
              <a:t>should </a:t>
            </a:r>
            <a:r>
              <a:rPr sz="2100" dirty="0">
                <a:solidFill>
                  <a:srgbClr val="6B6B6B"/>
                </a:solidFill>
                <a:latin typeface="Trebuchet MS"/>
                <a:cs typeface="Trebuchet MS"/>
              </a:rPr>
              <a:t>be </a:t>
            </a:r>
            <a:r>
              <a:rPr sz="2100" spc="-5" dirty="0">
                <a:solidFill>
                  <a:srgbClr val="6B6B6B"/>
                </a:solidFill>
                <a:latin typeface="Trebuchet MS"/>
                <a:cs typeface="Trebuchet MS"/>
              </a:rPr>
              <a:t>best</a:t>
            </a:r>
            <a:r>
              <a:rPr sz="2100" spc="-45" dirty="0">
                <a:solidFill>
                  <a:srgbClr val="6B6B6B"/>
                </a:solidFill>
                <a:latin typeface="Trebuchet MS"/>
                <a:cs typeface="Trebuchet MS"/>
              </a:rPr>
              <a:t> </a:t>
            </a:r>
            <a:r>
              <a:rPr sz="2100" spc="-5" dirty="0">
                <a:solidFill>
                  <a:srgbClr val="6B6B6B"/>
                </a:solidFill>
                <a:latin typeface="Trebuchet MS"/>
                <a:cs typeface="Trebuchet MS"/>
              </a:rPr>
              <a:t>suit</a:t>
            </a:r>
            <a:endParaRPr sz="2100">
              <a:latin typeface="Trebuchet MS"/>
              <a:cs typeface="Trebuchet MS"/>
            </a:endParaRPr>
          </a:p>
          <a:p>
            <a:pPr marL="356235">
              <a:lnSpc>
                <a:spcPct val="100000"/>
              </a:lnSpc>
              <a:spcBef>
                <a:spcPts val="50"/>
              </a:spcBef>
            </a:pPr>
            <a:r>
              <a:rPr sz="2475" spc="37" baseline="8417" dirty="0">
                <a:solidFill>
                  <a:srgbClr val="F8B538"/>
                </a:solidFill>
                <a:latin typeface="UnDotum"/>
                <a:cs typeface="UnDotum"/>
              </a:rPr>
              <a:t></a:t>
            </a:r>
            <a:r>
              <a:rPr sz="2100" spc="25" dirty="0">
                <a:solidFill>
                  <a:srgbClr val="6B6B6B"/>
                </a:solidFill>
                <a:latin typeface="Trebuchet MS"/>
                <a:cs typeface="Trebuchet MS"/>
              </a:rPr>
              <a:t>Plans </a:t>
            </a:r>
            <a:r>
              <a:rPr sz="2100" spc="-5" dirty="0">
                <a:solidFill>
                  <a:srgbClr val="6B6B6B"/>
                </a:solidFill>
                <a:latin typeface="Trebuchet MS"/>
                <a:cs typeface="Trebuchet MS"/>
              </a:rPr>
              <a:t>should </a:t>
            </a:r>
            <a:r>
              <a:rPr sz="2100" dirty="0">
                <a:solidFill>
                  <a:srgbClr val="6B6B6B"/>
                </a:solidFill>
                <a:latin typeface="Trebuchet MS"/>
                <a:cs typeface="Trebuchet MS"/>
              </a:rPr>
              <a:t>be </a:t>
            </a:r>
            <a:r>
              <a:rPr sz="2100" spc="-5" dirty="0">
                <a:solidFill>
                  <a:srgbClr val="6B6B6B"/>
                </a:solidFill>
                <a:latin typeface="Trebuchet MS"/>
                <a:cs typeface="Trebuchet MS"/>
              </a:rPr>
              <a:t>prepared by skill</a:t>
            </a:r>
            <a:r>
              <a:rPr sz="2100" spc="-15" dirty="0">
                <a:solidFill>
                  <a:srgbClr val="6B6B6B"/>
                </a:solidFill>
                <a:latin typeface="Trebuchet MS"/>
                <a:cs typeface="Trebuchet MS"/>
              </a:rPr>
              <a:t> </a:t>
            </a:r>
            <a:r>
              <a:rPr sz="2100" spc="-5" dirty="0">
                <a:solidFill>
                  <a:srgbClr val="6B6B6B"/>
                </a:solidFill>
                <a:latin typeface="Trebuchet MS"/>
                <a:cs typeface="Trebuchet MS"/>
              </a:rPr>
              <a:t>level</a:t>
            </a:r>
            <a:endParaRPr sz="2100">
              <a:latin typeface="Trebuchet MS"/>
              <a:cs typeface="Trebuchet MS"/>
            </a:endParaRPr>
          </a:p>
          <a:p>
            <a:pPr marL="584835" marR="547370" indent="-228600">
              <a:lnSpc>
                <a:spcPts val="2190"/>
              </a:lnSpc>
              <a:spcBef>
                <a:spcPts val="385"/>
              </a:spcBef>
            </a:pPr>
            <a:r>
              <a:rPr sz="2475" spc="37" baseline="8417" dirty="0">
                <a:solidFill>
                  <a:srgbClr val="F8B538"/>
                </a:solidFill>
                <a:latin typeface="UnDotum"/>
                <a:cs typeface="UnDotum"/>
              </a:rPr>
              <a:t></a:t>
            </a:r>
            <a:r>
              <a:rPr sz="2100" spc="25" dirty="0">
                <a:solidFill>
                  <a:srgbClr val="6B6B6B"/>
                </a:solidFill>
                <a:latin typeface="Trebuchet MS"/>
                <a:cs typeface="Trebuchet MS"/>
              </a:rPr>
              <a:t>Data </a:t>
            </a:r>
            <a:r>
              <a:rPr sz="2100" spc="-5" dirty="0">
                <a:solidFill>
                  <a:srgbClr val="6B6B6B"/>
                </a:solidFill>
                <a:latin typeface="Trebuchet MS"/>
                <a:cs typeface="Trebuchet MS"/>
              </a:rPr>
              <a:t>collection, analysis, techniques </a:t>
            </a:r>
            <a:r>
              <a:rPr sz="2100" dirty="0">
                <a:solidFill>
                  <a:srgbClr val="6B6B6B"/>
                </a:solidFill>
                <a:latin typeface="Trebuchet MS"/>
                <a:cs typeface="Trebuchet MS"/>
              </a:rPr>
              <a:t>of </a:t>
            </a:r>
            <a:r>
              <a:rPr sz="2100" spc="-5" dirty="0">
                <a:solidFill>
                  <a:srgbClr val="6B6B6B"/>
                </a:solidFill>
                <a:latin typeface="Trebuchet MS"/>
                <a:cs typeface="Trebuchet MS"/>
              </a:rPr>
              <a:t>planning  should </a:t>
            </a:r>
            <a:r>
              <a:rPr sz="2100" dirty="0">
                <a:solidFill>
                  <a:srgbClr val="6B6B6B"/>
                </a:solidFill>
                <a:latin typeface="Trebuchet MS"/>
                <a:cs typeface="Trebuchet MS"/>
              </a:rPr>
              <a:t>be </a:t>
            </a:r>
            <a:r>
              <a:rPr sz="2100" spc="-5" dirty="0">
                <a:solidFill>
                  <a:srgbClr val="6B6B6B"/>
                </a:solidFill>
                <a:latin typeface="Trebuchet MS"/>
                <a:cs typeface="Trebuchet MS"/>
              </a:rPr>
              <a:t>constantly</a:t>
            </a:r>
            <a:r>
              <a:rPr sz="2100" spc="-10" dirty="0">
                <a:solidFill>
                  <a:srgbClr val="6B6B6B"/>
                </a:solidFill>
                <a:latin typeface="Trebuchet MS"/>
                <a:cs typeface="Trebuchet MS"/>
              </a:rPr>
              <a:t> </a:t>
            </a:r>
            <a:r>
              <a:rPr sz="2100" spc="-5" dirty="0">
                <a:solidFill>
                  <a:srgbClr val="6B6B6B"/>
                </a:solidFill>
                <a:latin typeface="Trebuchet MS"/>
                <a:cs typeface="Trebuchet MS"/>
              </a:rPr>
              <a:t>revised</a:t>
            </a:r>
            <a:endParaRPr sz="2100">
              <a:latin typeface="Trebuchet MS"/>
              <a:cs typeface="Trebuchet M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359" y="317500"/>
            <a:ext cx="7493000" cy="115062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10540" y="1624329"/>
            <a:ext cx="7124065" cy="4358640"/>
          </a:xfrm>
          <a:prstGeom prst="rect">
            <a:avLst/>
          </a:prstGeom>
        </p:spPr>
        <p:txBody>
          <a:bodyPr vert="horz" wrap="square" lIns="0" tIns="87630" rIns="0" bIns="0" rtlCol="0">
            <a:spAutoFit/>
          </a:bodyPr>
          <a:lstStyle/>
          <a:p>
            <a:pPr marL="311150" marR="636905" indent="-273050">
              <a:lnSpc>
                <a:spcPct val="77500"/>
              </a:lnSpc>
              <a:spcBef>
                <a:spcPts val="690"/>
              </a:spcBef>
              <a:buClr>
                <a:srgbClr val="B03E99"/>
              </a:buClr>
              <a:buSzPct val="72727"/>
              <a:buFont typeface="UnDotum"/>
              <a:buChar char=""/>
              <a:tabLst>
                <a:tab pos="311150" algn="l"/>
              </a:tabLst>
            </a:pPr>
            <a:r>
              <a:rPr sz="2200" spc="-10" dirty="0">
                <a:latin typeface="Trebuchet MS"/>
                <a:cs typeface="Trebuchet MS"/>
              </a:rPr>
              <a:t>People </a:t>
            </a:r>
            <a:r>
              <a:rPr sz="2200" spc="-5" dirty="0">
                <a:latin typeface="Trebuchet MS"/>
                <a:cs typeface="Trebuchet MS"/>
              </a:rPr>
              <a:t>question </a:t>
            </a:r>
            <a:r>
              <a:rPr sz="2200" dirty="0">
                <a:latin typeface="Trebuchet MS"/>
                <a:cs typeface="Trebuchet MS"/>
              </a:rPr>
              <a:t>the </a:t>
            </a:r>
            <a:r>
              <a:rPr sz="2200" spc="-5" dirty="0">
                <a:latin typeface="Trebuchet MS"/>
                <a:cs typeface="Trebuchet MS"/>
              </a:rPr>
              <a:t>importance of </a:t>
            </a:r>
            <a:r>
              <a:rPr sz="2200" spc="-10" dirty="0">
                <a:latin typeface="Trebuchet MS"/>
                <a:cs typeface="Trebuchet MS"/>
              </a:rPr>
              <a:t>making </a:t>
            </a:r>
            <a:r>
              <a:rPr sz="2200" spc="-5" dirty="0">
                <a:latin typeface="Trebuchet MS"/>
                <a:cs typeface="Trebuchet MS"/>
              </a:rPr>
              <a:t>HR  practices future oriented and role </a:t>
            </a:r>
            <a:r>
              <a:rPr sz="2200" spc="-10" dirty="0">
                <a:latin typeface="Trebuchet MS"/>
                <a:cs typeface="Trebuchet MS"/>
              </a:rPr>
              <a:t>assigned </a:t>
            </a:r>
            <a:r>
              <a:rPr sz="2200" spc="-5" dirty="0">
                <a:latin typeface="Trebuchet MS"/>
                <a:cs typeface="Trebuchet MS"/>
              </a:rPr>
              <a:t>to HR  practitioners in </a:t>
            </a:r>
            <a:r>
              <a:rPr sz="2200" spc="-10" dirty="0">
                <a:latin typeface="Trebuchet MS"/>
                <a:cs typeface="Trebuchet MS"/>
              </a:rPr>
              <a:t>formulation </a:t>
            </a:r>
            <a:r>
              <a:rPr sz="2200" spc="-5" dirty="0">
                <a:latin typeface="Trebuchet MS"/>
                <a:cs typeface="Trebuchet MS"/>
              </a:rPr>
              <a:t>of </a:t>
            </a:r>
            <a:r>
              <a:rPr sz="2200" spc="-10" dirty="0">
                <a:latin typeface="Trebuchet MS"/>
                <a:cs typeface="Trebuchet MS"/>
              </a:rPr>
              <a:t>organizational  </a:t>
            </a:r>
            <a:r>
              <a:rPr sz="2200" spc="-5" dirty="0">
                <a:latin typeface="Trebuchet MS"/>
                <a:cs typeface="Trebuchet MS"/>
              </a:rPr>
              <a:t>strategies</a:t>
            </a:r>
            <a:endParaRPr sz="2200">
              <a:latin typeface="Trebuchet MS"/>
              <a:cs typeface="Trebuchet MS"/>
            </a:endParaRPr>
          </a:p>
          <a:p>
            <a:pPr marL="311150" marR="262890" indent="-273050" algn="just">
              <a:lnSpc>
                <a:spcPct val="77500"/>
              </a:lnSpc>
              <a:spcBef>
                <a:spcPts val="565"/>
              </a:spcBef>
              <a:buClr>
                <a:srgbClr val="B03E99"/>
              </a:buClr>
              <a:buSzPct val="72727"/>
              <a:buFont typeface="UnDotum"/>
              <a:buChar char=""/>
              <a:tabLst>
                <a:tab pos="311150" algn="l"/>
              </a:tabLst>
            </a:pPr>
            <a:r>
              <a:rPr sz="2200" spc="-5" dirty="0">
                <a:latin typeface="Trebuchet MS"/>
                <a:cs typeface="Trebuchet MS"/>
              </a:rPr>
              <a:t>HR practitioners </a:t>
            </a:r>
            <a:r>
              <a:rPr sz="2200" spc="-10" dirty="0">
                <a:latin typeface="Trebuchet MS"/>
                <a:cs typeface="Trebuchet MS"/>
              </a:rPr>
              <a:t>are </a:t>
            </a:r>
            <a:r>
              <a:rPr sz="2200" spc="-5" dirty="0">
                <a:latin typeface="Trebuchet MS"/>
                <a:cs typeface="Trebuchet MS"/>
              </a:rPr>
              <a:t>perceived as expert in handling  personnel matters, but </a:t>
            </a:r>
            <a:r>
              <a:rPr sz="2200" spc="-10" dirty="0">
                <a:latin typeface="Trebuchet MS"/>
                <a:cs typeface="Trebuchet MS"/>
              </a:rPr>
              <a:t>are </a:t>
            </a:r>
            <a:r>
              <a:rPr sz="2200" spc="-5" dirty="0">
                <a:latin typeface="Trebuchet MS"/>
                <a:cs typeface="Trebuchet MS"/>
              </a:rPr>
              <a:t>not experts in managing  </a:t>
            </a:r>
            <a:r>
              <a:rPr sz="2200" spc="-10" dirty="0">
                <a:latin typeface="Trebuchet MS"/>
                <a:cs typeface="Trebuchet MS"/>
              </a:rPr>
              <a:t>business.</a:t>
            </a:r>
            <a:endParaRPr sz="2200">
              <a:latin typeface="Trebuchet MS"/>
              <a:cs typeface="Trebuchet MS"/>
            </a:endParaRPr>
          </a:p>
          <a:p>
            <a:pPr marL="311150" marR="1036955" indent="-273050">
              <a:lnSpc>
                <a:spcPct val="77300"/>
              </a:lnSpc>
              <a:spcBef>
                <a:spcPts val="580"/>
              </a:spcBef>
              <a:buClr>
                <a:srgbClr val="B03E99"/>
              </a:buClr>
              <a:buSzPct val="72727"/>
              <a:buFont typeface="UnDotum"/>
              <a:buChar char=""/>
              <a:tabLst>
                <a:tab pos="311150" algn="l"/>
              </a:tabLst>
            </a:pPr>
            <a:r>
              <a:rPr sz="2200" spc="-5" dirty="0">
                <a:latin typeface="Trebuchet MS"/>
                <a:cs typeface="Trebuchet MS"/>
              </a:rPr>
              <a:t>HR </a:t>
            </a:r>
            <a:r>
              <a:rPr sz="2200" spc="-10" dirty="0">
                <a:latin typeface="Trebuchet MS"/>
                <a:cs typeface="Trebuchet MS"/>
              </a:rPr>
              <a:t>information </a:t>
            </a:r>
            <a:r>
              <a:rPr sz="2200" spc="-5" dirty="0">
                <a:latin typeface="Trebuchet MS"/>
                <a:cs typeface="Trebuchet MS"/>
              </a:rPr>
              <a:t>often is incompatible with </a:t>
            </a:r>
            <a:r>
              <a:rPr sz="2200" dirty="0">
                <a:latin typeface="Trebuchet MS"/>
                <a:cs typeface="Trebuchet MS"/>
              </a:rPr>
              <a:t>the  </a:t>
            </a:r>
            <a:r>
              <a:rPr sz="2200" spc="-5" dirty="0">
                <a:latin typeface="Trebuchet MS"/>
                <a:cs typeface="Trebuchet MS"/>
              </a:rPr>
              <a:t>information used in strategy</a:t>
            </a:r>
            <a:r>
              <a:rPr sz="2200" spc="-55" dirty="0">
                <a:latin typeface="Trebuchet MS"/>
                <a:cs typeface="Trebuchet MS"/>
              </a:rPr>
              <a:t> </a:t>
            </a:r>
            <a:r>
              <a:rPr sz="2200" spc="-5" dirty="0">
                <a:latin typeface="Trebuchet MS"/>
                <a:cs typeface="Trebuchet MS"/>
              </a:rPr>
              <a:t>formulation.</a:t>
            </a:r>
            <a:endParaRPr sz="2200">
              <a:latin typeface="Trebuchet MS"/>
              <a:cs typeface="Trebuchet MS"/>
            </a:endParaRPr>
          </a:p>
          <a:p>
            <a:pPr marL="311150" marR="30480" indent="-273050">
              <a:lnSpc>
                <a:spcPct val="77300"/>
              </a:lnSpc>
              <a:spcBef>
                <a:spcPts val="580"/>
              </a:spcBef>
              <a:buClr>
                <a:srgbClr val="B03E99"/>
              </a:buClr>
              <a:buSzPct val="72727"/>
              <a:buFont typeface="UnDotum"/>
              <a:buChar char=""/>
              <a:tabLst>
                <a:tab pos="311150" algn="l"/>
              </a:tabLst>
            </a:pPr>
            <a:r>
              <a:rPr sz="2200" spc="-5" dirty="0">
                <a:latin typeface="Trebuchet MS"/>
                <a:cs typeface="Trebuchet MS"/>
              </a:rPr>
              <a:t>Conflicts </a:t>
            </a:r>
            <a:r>
              <a:rPr sz="2200" spc="-10" dirty="0">
                <a:latin typeface="Trebuchet MS"/>
                <a:cs typeface="Trebuchet MS"/>
              </a:rPr>
              <a:t>may </a:t>
            </a:r>
            <a:r>
              <a:rPr sz="2200" spc="-5" dirty="0">
                <a:latin typeface="Trebuchet MS"/>
                <a:cs typeface="Trebuchet MS"/>
              </a:rPr>
              <a:t>exist between </a:t>
            </a:r>
            <a:r>
              <a:rPr sz="2200" spc="-10" dirty="0">
                <a:latin typeface="Trebuchet MS"/>
                <a:cs typeface="Trebuchet MS"/>
              </a:rPr>
              <a:t>short </a:t>
            </a:r>
            <a:r>
              <a:rPr sz="2200" spc="-5" dirty="0">
                <a:latin typeface="Trebuchet MS"/>
                <a:cs typeface="Trebuchet MS"/>
              </a:rPr>
              <a:t>term and long term  HR</a:t>
            </a:r>
            <a:r>
              <a:rPr sz="2200" spc="-10" dirty="0">
                <a:latin typeface="Trebuchet MS"/>
                <a:cs typeface="Trebuchet MS"/>
              </a:rPr>
              <a:t> </a:t>
            </a:r>
            <a:r>
              <a:rPr sz="2200" spc="-5" dirty="0">
                <a:latin typeface="Trebuchet MS"/>
                <a:cs typeface="Trebuchet MS"/>
              </a:rPr>
              <a:t>needs.</a:t>
            </a:r>
            <a:endParaRPr sz="2200">
              <a:latin typeface="Trebuchet MS"/>
              <a:cs typeface="Trebuchet MS"/>
            </a:endParaRPr>
          </a:p>
          <a:p>
            <a:pPr marL="311150" marR="954405" indent="-273050">
              <a:lnSpc>
                <a:spcPct val="77300"/>
              </a:lnSpc>
              <a:spcBef>
                <a:spcPts val="580"/>
              </a:spcBef>
              <a:buClr>
                <a:srgbClr val="B03E99"/>
              </a:buClr>
              <a:buSzPct val="72727"/>
              <a:buFont typeface="UnDotum"/>
              <a:buChar char=""/>
              <a:tabLst>
                <a:tab pos="311150" algn="l"/>
              </a:tabLst>
            </a:pPr>
            <a:r>
              <a:rPr sz="2200" spc="-5" dirty="0">
                <a:latin typeface="Trebuchet MS"/>
                <a:cs typeface="Trebuchet MS"/>
              </a:rPr>
              <a:t>Conflicts between quantitative and qualitative  </a:t>
            </a:r>
            <a:r>
              <a:rPr sz="2200" spc="-10" dirty="0">
                <a:latin typeface="Trebuchet MS"/>
                <a:cs typeface="Trebuchet MS"/>
              </a:rPr>
              <a:t>approaches </a:t>
            </a:r>
            <a:r>
              <a:rPr sz="2200" dirty="0">
                <a:latin typeface="Trebuchet MS"/>
                <a:cs typeface="Trebuchet MS"/>
              </a:rPr>
              <a:t>to</a:t>
            </a:r>
            <a:r>
              <a:rPr sz="2200" spc="-15" dirty="0">
                <a:latin typeface="Trebuchet MS"/>
                <a:cs typeface="Trebuchet MS"/>
              </a:rPr>
              <a:t> </a:t>
            </a:r>
            <a:r>
              <a:rPr sz="2200" spc="-5" dirty="0">
                <a:latin typeface="Trebuchet MS"/>
                <a:cs typeface="Trebuchet MS"/>
              </a:rPr>
              <a:t>HRP.</a:t>
            </a:r>
            <a:endParaRPr sz="2200">
              <a:latin typeface="Trebuchet MS"/>
              <a:cs typeface="Trebuchet MS"/>
            </a:endParaRPr>
          </a:p>
          <a:p>
            <a:pPr marL="311150" marR="190500" indent="-273050">
              <a:lnSpc>
                <a:spcPct val="77300"/>
              </a:lnSpc>
              <a:spcBef>
                <a:spcPts val="580"/>
              </a:spcBef>
              <a:buClr>
                <a:srgbClr val="B03E99"/>
              </a:buClr>
              <a:buSzPct val="72727"/>
              <a:buFont typeface="UnDotum"/>
              <a:buChar char=""/>
              <a:tabLst>
                <a:tab pos="311150" algn="l"/>
              </a:tabLst>
            </a:pPr>
            <a:r>
              <a:rPr sz="2200" spc="-5" dirty="0">
                <a:latin typeface="Trebuchet MS"/>
                <a:cs typeface="Trebuchet MS"/>
              </a:rPr>
              <a:t>Non-involvement of operating managers renders HRP  ineffective.</a:t>
            </a:r>
            <a:endParaRPr sz="2200">
              <a:latin typeface="Trebuchet MS"/>
              <a:cs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359" y="317500"/>
            <a:ext cx="7493000" cy="90805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35940" y="1386840"/>
            <a:ext cx="3906520" cy="360680"/>
          </a:xfrm>
          <a:prstGeom prst="rect">
            <a:avLst/>
          </a:prstGeom>
        </p:spPr>
        <p:txBody>
          <a:bodyPr vert="horz" wrap="square" lIns="0" tIns="12700" rIns="0" bIns="0" rtlCol="0">
            <a:spAutoFit/>
          </a:bodyPr>
          <a:lstStyle/>
          <a:p>
            <a:pPr marL="12700">
              <a:lnSpc>
                <a:spcPct val="100000"/>
              </a:lnSpc>
              <a:spcBef>
                <a:spcPts val="100"/>
              </a:spcBef>
              <a:tabLst>
                <a:tab pos="526415" algn="l"/>
              </a:tabLst>
            </a:pPr>
            <a:r>
              <a:rPr sz="1600" spc="-5" dirty="0">
                <a:solidFill>
                  <a:srgbClr val="B03E99"/>
                </a:solidFill>
              </a:rPr>
              <a:t>1.	</a:t>
            </a:r>
            <a:r>
              <a:rPr sz="2200" spc="-5" dirty="0"/>
              <a:t>FUTURE PERSONNEL</a:t>
            </a:r>
            <a:r>
              <a:rPr sz="2200" spc="-75" dirty="0"/>
              <a:t> </a:t>
            </a:r>
            <a:r>
              <a:rPr sz="2200" spc="-10" dirty="0"/>
              <a:t>NEEDS</a:t>
            </a:r>
            <a:endParaRPr sz="2200"/>
          </a:p>
        </p:txBody>
      </p:sp>
      <p:sp>
        <p:nvSpPr>
          <p:cNvPr id="4" name="object 4"/>
          <p:cNvSpPr txBox="1"/>
          <p:nvPr/>
        </p:nvSpPr>
        <p:spPr>
          <a:xfrm>
            <a:off x="935989" y="1691639"/>
            <a:ext cx="97155" cy="624840"/>
          </a:xfrm>
          <a:prstGeom prst="rect">
            <a:avLst/>
          </a:prstGeom>
        </p:spPr>
        <p:txBody>
          <a:bodyPr vert="horz" wrap="square" lIns="0" tIns="68580" rIns="0" bIns="0" rtlCol="0">
            <a:spAutoFit/>
          </a:bodyPr>
          <a:lstStyle/>
          <a:p>
            <a:pPr marL="12700">
              <a:lnSpc>
                <a:spcPct val="100000"/>
              </a:lnSpc>
              <a:spcBef>
                <a:spcPts val="540"/>
              </a:spcBef>
            </a:pPr>
            <a:r>
              <a:rPr sz="1600" dirty="0">
                <a:solidFill>
                  <a:srgbClr val="F8B538"/>
                </a:solidFill>
                <a:latin typeface="Arial"/>
                <a:cs typeface="Arial"/>
              </a:rPr>
              <a:t>•</a:t>
            </a:r>
            <a:endParaRPr sz="1600">
              <a:latin typeface="Arial"/>
              <a:cs typeface="Arial"/>
            </a:endParaRPr>
          </a:p>
          <a:p>
            <a:pPr marL="12700">
              <a:lnSpc>
                <a:spcPct val="100000"/>
              </a:lnSpc>
              <a:spcBef>
                <a:spcPts val="440"/>
              </a:spcBef>
            </a:pPr>
            <a:r>
              <a:rPr sz="1600" dirty="0">
                <a:solidFill>
                  <a:srgbClr val="F8B538"/>
                </a:solidFill>
                <a:latin typeface="Arial"/>
                <a:cs typeface="Arial"/>
              </a:rPr>
              <a:t>•</a:t>
            </a:r>
            <a:endParaRPr sz="1600">
              <a:latin typeface="Arial"/>
              <a:cs typeface="Arial"/>
            </a:endParaRPr>
          </a:p>
        </p:txBody>
      </p:sp>
      <p:sp>
        <p:nvSpPr>
          <p:cNvPr id="5" name="object 5"/>
          <p:cNvSpPr txBox="1"/>
          <p:nvPr/>
        </p:nvSpPr>
        <p:spPr>
          <a:xfrm>
            <a:off x="935989" y="2918459"/>
            <a:ext cx="97155" cy="269240"/>
          </a:xfrm>
          <a:prstGeom prst="rect">
            <a:avLst/>
          </a:prstGeom>
        </p:spPr>
        <p:txBody>
          <a:bodyPr vert="horz" wrap="square" lIns="0" tIns="12700" rIns="0" bIns="0" rtlCol="0">
            <a:spAutoFit/>
          </a:bodyPr>
          <a:lstStyle/>
          <a:p>
            <a:pPr marL="12700">
              <a:lnSpc>
                <a:spcPct val="100000"/>
              </a:lnSpc>
              <a:spcBef>
                <a:spcPts val="100"/>
              </a:spcBef>
            </a:pPr>
            <a:r>
              <a:rPr sz="1600" dirty="0">
                <a:solidFill>
                  <a:srgbClr val="F8B538"/>
                </a:solidFill>
                <a:latin typeface="Arial"/>
                <a:cs typeface="Arial"/>
              </a:rPr>
              <a:t>•</a:t>
            </a:r>
            <a:endParaRPr sz="1600">
              <a:latin typeface="Arial"/>
              <a:cs typeface="Arial"/>
            </a:endParaRPr>
          </a:p>
        </p:txBody>
      </p:sp>
      <p:sp>
        <p:nvSpPr>
          <p:cNvPr id="6" name="object 6"/>
          <p:cNvSpPr txBox="1"/>
          <p:nvPr/>
        </p:nvSpPr>
        <p:spPr>
          <a:xfrm>
            <a:off x="935989" y="4027170"/>
            <a:ext cx="97155" cy="269240"/>
          </a:xfrm>
          <a:prstGeom prst="rect">
            <a:avLst/>
          </a:prstGeom>
        </p:spPr>
        <p:txBody>
          <a:bodyPr vert="horz" wrap="square" lIns="0" tIns="12700" rIns="0" bIns="0" rtlCol="0">
            <a:spAutoFit/>
          </a:bodyPr>
          <a:lstStyle/>
          <a:p>
            <a:pPr marL="12700">
              <a:lnSpc>
                <a:spcPct val="100000"/>
              </a:lnSpc>
              <a:spcBef>
                <a:spcPts val="100"/>
              </a:spcBef>
            </a:pPr>
            <a:r>
              <a:rPr sz="1600" dirty="0">
                <a:solidFill>
                  <a:srgbClr val="F8B538"/>
                </a:solidFill>
                <a:latin typeface="Arial"/>
                <a:cs typeface="Arial"/>
              </a:rPr>
              <a:t>•</a:t>
            </a:r>
            <a:endParaRPr sz="1600">
              <a:latin typeface="Arial"/>
              <a:cs typeface="Arial"/>
            </a:endParaRPr>
          </a:p>
        </p:txBody>
      </p:sp>
      <p:sp>
        <p:nvSpPr>
          <p:cNvPr id="7" name="object 7"/>
          <p:cNvSpPr txBox="1"/>
          <p:nvPr/>
        </p:nvSpPr>
        <p:spPr>
          <a:xfrm>
            <a:off x="935989" y="4564379"/>
            <a:ext cx="97155" cy="269240"/>
          </a:xfrm>
          <a:prstGeom prst="rect">
            <a:avLst/>
          </a:prstGeom>
        </p:spPr>
        <p:txBody>
          <a:bodyPr vert="horz" wrap="square" lIns="0" tIns="12700" rIns="0" bIns="0" rtlCol="0">
            <a:spAutoFit/>
          </a:bodyPr>
          <a:lstStyle/>
          <a:p>
            <a:pPr marL="12700">
              <a:lnSpc>
                <a:spcPct val="100000"/>
              </a:lnSpc>
              <a:spcBef>
                <a:spcPts val="100"/>
              </a:spcBef>
            </a:pPr>
            <a:r>
              <a:rPr sz="1600" dirty="0">
                <a:solidFill>
                  <a:srgbClr val="F8B538"/>
                </a:solidFill>
                <a:latin typeface="Arial"/>
                <a:cs typeface="Arial"/>
              </a:rPr>
              <a:t>•</a:t>
            </a:r>
            <a:endParaRPr sz="1600">
              <a:latin typeface="Arial"/>
              <a:cs typeface="Arial"/>
            </a:endParaRPr>
          </a:p>
        </p:txBody>
      </p:sp>
      <p:sp>
        <p:nvSpPr>
          <p:cNvPr id="8" name="object 8"/>
          <p:cNvSpPr txBox="1"/>
          <p:nvPr/>
        </p:nvSpPr>
        <p:spPr>
          <a:xfrm>
            <a:off x="935989" y="5199379"/>
            <a:ext cx="97155" cy="269240"/>
          </a:xfrm>
          <a:prstGeom prst="rect">
            <a:avLst/>
          </a:prstGeom>
        </p:spPr>
        <p:txBody>
          <a:bodyPr vert="horz" wrap="square" lIns="0" tIns="12700" rIns="0" bIns="0" rtlCol="0">
            <a:spAutoFit/>
          </a:bodyPr>
          <a:lstStyle/>
          <a:p>
            <a:pPr marL="12700">
              <a:lnSpc>
                <a:spcPct val="100000"/>
              </a:lnSpc>
              <a:spcBef>
                <a:spcPts val="100"/>
              </a:spcBef>
            </a:pPr>
            <a:r>
              <a:rPr sz="1600" dirty="0">
                <a:solidFill>
                  <a:srgbClr val="F8B538"/>
                </a:solidFill>
                <a:latin typeface="Arial"/>
                <a:cs typeface="Arial"/>
              </a:rPr>
              <a:t>•</a:t>
            </a:r>
            <a:endParaRPr sz="1600">
              <a:latin typeface="Arial"/>
              <a:cs typeface="Arial"/>
            </a:endParaRPr>
          </a:p>
        </p:txBody>
      </p:sp>
      <p:sp>
        <p:nvSpPr>
          <p:cNvPr id="9" name="object 9"/>
          <p:cNvSpPr txBox="1"/>
          <p:nvPr/>
        </p:nvSpPr>
        <p:spPr>
          <a:xfrm>
            <a:off x="535940" y="1718309"/>
            <a:ext cx="7833359" cy="4255770"/>
          </a:xfrm>
          <a:prstGeom prst="rect">
            <a:avLst/>
          </a:prstGeom>
        </p:spPr>
        <p:txBody>
          <a:bodyPr vert="horz" wrap="square" lIns="0" tIns="12700" rIns="0" bIns="0" rtlCol="0">
            <a:spAutoFit/>
          </a:bodyPr>
          <a:lstStyle/>
          <a:p>
            <a:pPr marL="927100">
              <a:lnSpc>
                <a:spcPts val="2380"/>
              </a:lnSpc>
              <a:spcBef>
                <a:spcPts val="100"/>
              </a:spcBef>
            </a:pPr>
            <a:r>
              <a:rPr sz="2000" spc="-5" dirty="0">
                <a:solidFill>
                  <a:srgbClr val="6B6B6B"/>
                </a:solidFill>
                <a:latin typeface="Trebuchet MS"/>
                <a:cs typeface="Trebuchet MS"/>
              </a:rPr>
              <a:t>Surplus </a:t>
            </a:r>
            <a:r>
              <a:rPr sz="2000" dirty="0">
                <a:solidFill>
                  <a:srgbClr val="6B6B6B"/>
                </a:solidFill>
                <a:latin typeface="Trebuchet MS"/>
                <a:cs typeface="Trebuchet MS"/>
              </a:rPr>
              <a:t>or </a:t>
            </a:r>
            <a:r>
              <a:rPr sz="2000" spc="-5" dirty="0">
                <a:solidFill>
                  <a:srgbClr val="6B6B6B"/>
                </a:solidFill>
                <a:latin typeface="Trebuchet MS"/>
                <a:cs typeface="Trebuchet MS"/>
              </a:rPr>
              <a:t>deficiency in staff</a:t>
            </a:r>
            <a:r>
              <a:rPr sz="2000" dirty="0">
                <a:solidFill>
                  <a:srgbClr val="6B6B6B"/>
                </a:solidFill>
                <a:latin typeface="Trebuchet MS"/>
                <a:cs typeface="Trebuchet MS"/>
              </a:rPr>
              <a:t> </a:t>
            </a:r>
            <a:r>
              <a:rPr sz="2000" spc="-5" dirty="0">
                <a:solidFill>
                  <a:srgbClr val="6B6B6B"/>
                </a:solidFill>
                <a:latin typeface="Trebuchet MS"/>
                <a:cs typeface="Trebuchet MS"/>
              </a:rPr>
              <a:t>strength</a:t>
            </a:r>
            <a:endParaRPr sz="2000">
              <a:latin typeface="Trebuchet MS"/>
              <a:cs typeface="Trebuchet MS"/>
            </a:endParaRPr>
          </a:p>
          <a:p>
            <a:pPr marL="927100" marR="5080">
              <a:lnSpc>
                <a:spcPct val="77500"/>
              </a:lnSpc>
              <a:spcBef>
                <a:spcPts val="520"/>
              </a:spcBef>
            </a:pPr>
            <a:r>
              <a:rPr sz="2000" spc="-5" dirty="0">
                <a:solidFill>
                  <a:srgbClr val="6B6B6B"/>
                </a:solidFill>
                <a:latin typeface="Trebuchet MS"/>
                <a:cs typeface="Trebuchet MS"/>
              </a:rPr>
              <a:t>Results </a:t>
            </a:r>
            <a:r>
              <a:rPr sz="2000" dirty="0">
                <a:solidFill>
                  <a:srgbClr val="6B6B6B"/>
                </a:solidFill>
                <a:latin typeface="Trebuchet MS"/>
                <a:cs typeface="Trebuchet MS"/>
              </a:rPr>
              <a:t>in </a:t>
            </a:r>
            <a:r>
              <a:rPr sz="2000" spc="-5" dirty="0">
                <a:solidFill>
                  <a:srgbClr val="6B6B6B"/>
                </a:solidFill>
                <a:latin typeface="Trebuchet MS"/>
                <a:cs typeface="Trebuchet MS"/>
              </a:rPr>
              <a:t>the </a:t>
            </a:r>
            <a:r>
              <a:rPr sz="2000" dirty="0">
                <a:solidFill>
                  <a:srgbClr val="6B6B6B"/>
                </a:solidFill>
                <a:latin typeface="Trebuchet MS"/>
                <a:cs typeface="Trebuchet MS"/>
              </a:rPr>
              <a:t>anomaly of </a:t>
            </a:r>
            <a:r>
              <a:rPr sz="2000" spc="-5" dirty="0">
                <a:solidFill>
                  <a:srgbClr val="6B6B6B"/>
                </a:solidFill>
                <a:latin typeface="Trebuchet MS"/>
                <a:cs typeface="Trebuchet MS"/>
              </a:rPr>
              <a:t>surplus labour with </a:t>
            </a:r>
            <a:r>
              <a:rPr sz="2000" dirty="0">
                <a:solidFill>
                  <a:srgbClr val="6B6B6B"/>
                </a:solidFill>
                <a:latin typeface="Trebuchet MS"/>
                <a:cs typeface="Trebuchet MS"/>
              </a:rPr>
              <a:t>the lack of </a:t>
            </a:r>
            <a:r>
              <a:rPr sz="2000" spc="-5" dirty="0">
                <a:solidFill>
                  <a:srgbClr val="6B6B6B"/>
                </a:solidFill>
                <a:latin typeface="Trebuchet MS"/>
                <a:cs typeface="Trebuchet MS"/>
              </a:rPr>
              <a:t>top  executives</a:t>
            </a:r>
            <a:endParaRPr sz="2000">
              <a:latin typeface="Trebuchet MS"/>
              <a:cs typeface="Trebuchet MS"/>
            </a:endParaRPr>
          </a:p>
          <a:p>
            <a:pPr marL="12700">
              <a:lnSpc>
                <a:spcPts val="2625"/>
              </a:lnSpc>
              <a:tabLst>
                <a:tab pos="526415" algn="l"/>
              </a:tabLst>
            </a:pPr>
            <a:r>
              <a:rPr sz="1600" spc="-5" dirty="0">
                <a:solidFill>
                  <a:srgbClr val="B03E99"/>
                </a:solidFill>
                <a:latin typeface="Trebuchet MS"/>
                <a:cs typeface="Trebuchet MS"/>
              </a:rPr>
              <a:t>1.	</a:t>
            </a:r>
            <a:r>
              <a:rPr sz="2200" spc="-10" dirty="0">
                <a:latin typeface="Trebuchet MS"/>
                <a:cs typeface="Trebuchet MS"/>
              </a:rPr>
              <a:t>COPING </a:t>
            </a:r>
            <a:r>
              <a:rPr sz="2200" spc="-5" dirty="0">
                <a:latin typeface="Trebuchet MS"/>
                <a:cs typeface="Trebuchet MS"/>
              </a:rPr>
              <a:t>WITH </a:t>
            </a:r>
            <a:r>
              <a:rPr sz="2200" spc="-10" dirty="0">
                <a:latin typeface="Trebuchet MS"/>
                <a:cs typeface="Trebuchet MS"/>
              </a:rPr>
              <a:t>CHANGE</a:t>
            </a:r>
            <a:endParaRPr sz="2200">
              <a:latin typeface="Trebuchet MS"/>
              <a:cs typeface="Trebuchet MS"/>
            </a:endParaRPr>
          </a:p>
          <a:p>
            <a:pPr marL="927100">
              <a:lnSpc>
                <a:spcPts val="2115"/>
              </a:lnSpc>
            </a:pPr>
            <a:r>
              <a:rPr sz="2000" spc="-5" dirty="0">
                <a:solidFill>
                  <a:srgbClr val="6B6B6B"/>
                </a:solidFill>
                <a:latin typeface="Trebuchet MS"/>
                <a:cs typeface="Trebuchet MS"/>
              </a:rPr>
              <a:t>Enables an enterprise to </a:t>
            </a:r>
            <a:r>
              <a:rPr sz="2000" dirty="0">
                <a:solidFill>
                  <a:srgbClr val="6B6B6B"/>
                </a:solidFill>
                <a:latin typeface="Trebuchet MS"/>
                <a:cs typeface="Trebuchet MS"/>
              </a:rPr>
              <a:t>cope </a:t>
            </a:r>
            <a:r>
              <a:rPr sz="2000" spc="-5" dirty="0">
                <a:solidFill>
                  <a:srgbClr val="6B6B6B"/>
                </a:solidFill>
                <a:latin typeface="Trebuchet MS"/>
                <a:cs typeface="Trebuchet MS"/>
              </a:rPr>
              <a:t>with changes in</a:t>
            </a:r>
            <a:r>
              <a:rPr sz="2000" spc="40" dirty="0">
                <a:solidFill>
                  <a:srgbClr val="6B6B6B"/>
                </a:solidFill>
                <a:latin typeface="Trebuchet MS"/>
                <a:cs typeface="Trebuchet MS"/>
              </a:rPr>
              <a:t> </a:t>
            </a:r>
            <a:r>
              <a:rPr sz="2000" spc="-5" dirty="0">
                <a:solidFill>
                  <a:srgbClr val="6B6B6B"/>
                </a:solidFill>
                <a:latin typeface="Trebuchet MS"/>
                <a:cs typeface="Trebuchet MS"/>
              </a:rPr>
              <a:t>competitive</a:t>
            </a:r>
            <a:endParaRPr sz="2000">
              <a:latin typeface="Trebuchet MS"/>
              <a:cs typeface="Trebuchet MS"/>
            </a:endParaRPr>
          </a:p>
          <a:p>
            <a:pPr marL="927100" marR="857885">
              <a:lnSpc>
                <a:spcPct val="77500"/>
              </a:lnSpc>
              <a:spcBef>
                <a:spcPts val="270"/>
              </a:spcBef>
            </a:pPr>
            <a:r>
              <a:rPr sz="2000" dirty="0">
                <a:solidFill>
                  <a:srgbClr val="6B6B6B"/>
                </a:solidFill>
                <a:latin typeface="Trebuchet MS"/>
                <a:cs typeface="Trebuchet MS"/>
              </a:rPr>
              <a:t>forces, </a:t>
            </a:r>
            <a:r>
              <a:rPr sz="2000" spc="-5" dirty="0">
                <a:solidFill>
                  <a:srgbClr val="6B6B6B"/>
                </a:solidFill>
                <a:latin typeface="Trebuchet MS"/>
                <a:cs typeface="Trebuchet MS"/>
              </a:rPr>
              <a:t>markets, technology, products </a:t>
            </a:r>
            <a:r>
              <a:rPr sz="2000" dirty="0">
                <a:solidFill>
                  <a:srgbClr val="6B6B6B"/>
                </a:solidFill>
                <a:latin typeface="Trebuchet MS"/>
                <a:cs typeface="Trebuchet MS"/>
              </a:rPr>
              <a:t>&amp; </a:t>
            </a:r>
            <a:r>
              <a:rPr sz="2000" spc="-5" dirty="0">
                <a:solidFill>
                  <a:srgbClr val="6B6B6B"/>
                </a:solidFill>
                <a:latin typeface="Trebuchet MS"/>
                <a:cs typeface="Trebuchet MS"/>
              </a:rPr>
              <a:t>government  regulations</a:t>
            </a:r>
            <a:endParaRPr sz="2000">
              <a:latin typeface="Trebuchet MS"/>
              <a:cs typeface="Trebuchet MS"/>
            </a:endParaRPr>
          </a:p>
          <a:p>
            <a:pPr marL="12700">
              <a:lnSpc>
                <a:spcPts val="2620"/>
              </a:lnSpc>
              <a:tabLst>
                <a:tab pos="526415" algn="l"/>
              </a:tabLst>
            </a:pPr>
            <a:r>
              <a:rPr sz="1600" spc="-5" dirty="0">
                <a:solidFill>
                  <a:srgbClr val="B03E99"/>
                </a:solidFill>
                <a:latin typeface="Trebuchet MS"/>
                <a:cs typeface="Trebuchet MS"/>
              </a:rPr>
              <a:t>1.	</a:t>
            </a:r>
            <a:r>
              <a:rPr sz="2200" spc="-5" dirty="0">
                <a:latin typeface="Trebuchet MS"/>
                <a:cs typeface="Trebuchet MS"/>
              </a:rPr>
              <a:t>CREATING HIGHLY TALENTED</a:t>
            </a:r>
            <a:r>
              <a:rPr sz="2200" spc="-20" dirty="0">
                <a:latin typeface="Trebuchet MS"/>
                <a:cs typeface="Trebuchet MS"/>
              </a:rPr>
              <a:t> </a:t>
            </a:r>
            <a:r>
              <a:rPr sz="2200" spc="-10" dirty="0">
                <a:latin typeface="Trebuchet MS"/>
                <a:cs typeface="Trebuchet MS"/>
              </a:rPr>
              <a:t>PERSONNEL</a:t>
            </a:r>
            <a:endParaRPr sz="2200">
              <a:latin typeface="Trebuchet MS"/>
              <a:cs typeface="Trebuchet MS"/>
            </a:endParaRPr>
          </a:p>
          <a:p>
            <a:pPr marL="927100" marR="205740">
              <a:lnSpc>
                <a:spcPct val="77900"/>
              </a:lnSpc>
              <a:spcBef>
                <a:spcPts val="509"/>
              </a:spcBef>
            </a:pPr>
            <a:r>
              <a:rPr sz="2000" spc="-5" dirty="0">
                <a:solidFill>
                  <a:srgbClr val="6B6B6B"/>
                </a:solidFill>
                <a:latin typeface="Trebuchet MS"/>
                <a:cs typeface="Trebuchet MS"/>
              </a:rPr>
              <a:t>HR </a:t>
            </a:r>
            <a:r>
              <a:rPr sz="2000" dirty="0">
                <a:solidFill>
                  <a:srgbClr val="6B6B6B"/>
                </a:solidFill>
                <a:latin typeface="Trebuchet MS"/>
                <a:cs typeface="Trebuchet MS"/>
              </a:rPr>
              <a:t>manager must use his/her </a:t>
            </a:r>
            <a:r>
              <a:rPr sz="2000" spc="-5" dirty="0">
                <a:solidFill>
                  <a:srgbClr val="6B6B6B"/>
                </a:solidFill>
                <a:latin typeface="Trebuchet MS"/>
                <a:cs typeface="Trebuchet MS"/>
              </a:rPr>
              <a:t>ingenuity to attract </a:t>
            </a:r>
            <a:r>
              <a:rPr sz="2000" dirty="0">
                <a:solidFill>
                  <a:srgbClr val="6B6B6B"/>
                </a:solidFill>
                <a:latin typeface="Trebuchet MS"/>
                <a:cs typeface="Trebuchet MS"/>
              </a:rPr>
              <a:t>&amp; retain  </a:t>
            </a:r>
            <a:r>
              <a:rPr sz="2000" spc="-5" dirty="0">
                <a:solidFill>
                  <a:srgbClr val="6B6B6B"/>
                </a:solidFill>
                <a:latin typeface="Trebuchet MS"/>
                <a:cs typeface="Trebuchet MS"/>
              </a:rPr>
              <a:t>qualified </a:t>
            </a:r>
            <a:r>
              <a:rPr sz="2000" dirty="0">
                <a:solidFill>
                  <a:srgbClr val="6B6B6B"/>
                </a:solidFill>
                <a:latin typeface="Trebuchet MS"/>
                <a:cs typeface="Trebuchet MS"/>
              </a:rPr>
              <a:t>&amp; </a:t>
            </a:r>
            <a:r>
              <a:rPr sz="2000" spc="-5" dirty="0">
                <a:solidFill>
                  <a:srgbClr val="6B6B6B"/>
                </a:solidFill>
                <a:latin typeface="Trebuchet MS"/>
                <a:cs typeface="Trebuchet MS"/>
              </a:rPr>
              <a:t>skilled</a:t>
            </a:r>
            <a:r>
              <a:rPr sz="2000" spc="-10" dirty="0">
                <a:solidFill>
                  <a:srgbClr val="6B6B6B"/>
                </a:solidFill>
                <a:latin typeface="Trebuchet MS"/>
                <a:cs typeface="Trebuchet MS"/>
              </a:rPr>
              <a:t> </a:t>
            </a:r>
            <a:r>
              <a:rPr sz="2000" spc="-5" dirty="0">
                <a:solidFill>
                  <a:srgbClr val="6B6B6B"/>
                </a:solidFill>
                <a:latin typeface="Trebuchet MS"/>
                <a:cs typeface="Trebuchet MS"/>
              </a:rPr>
              <a:t>personnel</a:t>
            </a:r>
            <a:endParaRPr sz="2000">
              <a:latin typeface="Trebuchet MS"/>
              <a:cs typeface="Trebuchet MS"/>
            </a:endParaRPr>
          </a:p>
          <a:p>
            <a:pPr marL="927100">
              <a:lnSpc>
                <a:spcPts val="2355"/>
              </a:lnSpc>
            </a:pPr>
            <a:r>
              <a:rPr sz="2000" spc="-5" dirty="0">
                <a:solidFill>
                  <a:srgbClr val="6B6B6B"/>
                </a:solidFill>
                <a:latin typeface="Trebuchet MS"/>
                <a:cs typeface="Trebuchet MS"/>
              </a:rPr>
              <a:t>Succession planning</a:t>
            </a:r>
            <a:endParaRPr sz="2000">
              <a:latin typeface="Trebuchet MS"/>
              <a:cs typeface="Trebuchet MS"/>
            </a:endParaRPr>
          </a:p>
          <a:p>
            <a:pPr marL="12700">
              <a:lnSpc>
                <a:spcPts val="2620"/>
              </a:lnSpc>
              <a:tabLst>
                <a:tab pos="526415" algn="l"/>
              </a:tabLst>
            </a:pPr>
            <a:r>
              <a:rPr sz="1600" spc="-5" dirty="0">
                <a:solidFill>
                  <a:srgbClr val="B03E99"/>
                </a:solidFill>
                <a:latin typeface="Trebuchet MS"/>
                <a:cs typeface="Trebuchet MS"/>
              </a:rPr>
              <a:t>1.	</a:t>
            </a:r>
            <a:r>
              <a:rPr sz="2200" spc="-10" dirty="0">
                <a:latin typeface="Trebuchet MS"/>
                <a:cs typeface="Trebuchet MS"/>
              </a:rPr>
              <a:t>PROTECTION </a:t>
            </a:r>
            <a:r>
              <a:rPr sz="2200" spc="-5" dirty="0">
                <a:latin typeface="Trebuchet MS"/>
                <a:cs typeface="Trebuchet MS"/>
              </a:rPr>
              <a:t>OF </a:t>
            </a:r>
            <a:r>
              <a:rPr sz="2200" spc="-10" dirty="0">
                <a:latin typeface="Trebuchet MS"/>
                <a:cs typeface="Trebuchet MS"/>
              </a:rPr>
              <a:t>WEAKER SECTIONS</a:t>
            </a:r>
            <a:endParaRPr sz="2200">
              <a:latin typeface="Trebuchet MS"/>
              <a:cs typeface="Trebuchet MS"/>
            </a:endParaRPr>
          </a:p>
          <a:p>
            <a:pPr marL="927100">
              <a:lnSpc>
                <a:spcPts val="2115"/>
              </a:lnSpc>
            </a:pPr>
            <a:r>
              <a:rPr sz="2000" spc="-5" dirty="0">
                <a:solidFill>
                  <a:srgbClr val="6B6B6B"/>
                </a:solidFill>
                <a:latin typeface="Trebuchet MS"/>
                <a:cs typeface="Trebuchet MS"/>
              </a:rPr>
              <a:t>SC/ST </a:t>
            </a:r>
            <a:r>
              <a:rPr sz="2000" dirty="0">
                <a:solidFill>
                  <a:srgbClr val="6B6B6B"/>
                </a:solidFill>
                <a:latin typeface="Trebuchet MS"/>
                <a:cs typeface="Trebuchet MS"/>
              </a:rPr>
              <a:t>candidates, </a:t>
            </a:r>
            <a:r>
              <a:rPr sz="2000" spc="-5" dirty="0">
                <a:solidFill>
                  <a:srgbClr val="6B6B6B"/>
                </a:solidFill>
                <a:latin typeface="Trebuchet MS"/>
                <a:cs typeface="Trebuchet MS"/>
              </a:rPr>
              <a:t>physically handicapped, children </a:t>
            </a:r>
            <a:r>
              <a:rPr sz="2000" dirty="0">
                <a:solidFill>
                  <a:srgbClr val="6B6B6B"/>
                </a:solidFill>
                <a:latin typeface="Trebuchet MS"/>
                <a:cs typeface="Trebuchet MS"/>
              </a:rPr>
              <a:t>of</a:t>
            </a:r>
            <a:r>
              <a:rPr sz="2000" spc="-5" dirty="0">
                <a:solidFill>
                  <a:srgbClr val="6B6B6B"/>
                </a:solidFill>
                <a:latin typeface="Trebuchet MS"/>
                <a:cs typeface="Trebuchet MS"/>
              </a:rPr>
              <a:t> the</a:t>
            </a:r>
            <a:endParaRPr sz="2000">
              <a:latin typeface="Trebuchet MS"/>
              <a:cs typeface="Trebuchet MS"/>
            </a:endParaRPr>
          </a:p>
          <a:p>
            <a:pPr marL="927100" marR="81280">
              <a:lnSpc>
                <a:spcPct val="77900"/>
              </a:lnSpc>
              <a:spcBef>
                <a:spcPts val="260"/>
              </a:spcBef>
            </a:pPr>
            <a:r>
              <a:rPr sz="2000" spc="-5" dirty="0">
                <a:solidFill>
                  <a:srgbClr val="6B6B6B"/>
                </a:solidFill>
                <a:latin typeface="Trebuchet MS"/>
                <a:cs typeface="Trebuchet MS"/>
              </a:rPr>
              <a:t>socially disabled </a:t>
            </a:r>
            <a:r>
              <a:rPr sz="2000" dirty="0">
                <a:solidFill>
                  <a:srgbClr val="6B6B6B"/>
                </a:solidFill>
                <a:latin typeface="Trebuchet MS"/>
                <a:cs typeface="Trebuchet MS"/>
              </a:rPr>
              <a:t>&amp; </a:t>
            </a:r>
            <a:r>
              <a:rPr sz="2000" spc="-5" dirty="0">
                <a:solidFill>
                  <a:srgbClr val="6B6B6B"/>
                </a:solidFill>
                <a:latin typeface="Trebuchet MS"/>
                <a:cs typeface="Trebuchet MS"/>
              </a:rPr>
              <a:t>physically oppressed and backward class  citizens.</a:t>
            </a:r>
            <a:endParaRPr sz="2000">
              <a:latin typeface="Trebuchet MS"/>
              <a:cs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359" y="317500"/>
            <a:ext cx="7493000" cy="115062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35940" y="1624329"/>
            <a:ext cx="4447540" cy="391160"/>
          </a:xfrm>
          <a:prstGeom prst="rect">
            <a:avLst/>
          </a:prstGeom>
        </p:spPr>
        <p:txBody>
          <a:bodyPr vert="horz" wrap="square" lIns="0" tIns="12700" rIns="0" bIns="0" rtlCol="0">
            <a:spAutoFit/>
          </a:bodyPr>
          <a:lstStyle/>
          <a:p>
            <a:pPr marL="12700">
              <a:lnSpc>
                <a:spcPct val="100000"/>
              </a:lnSpc>
              <a:spcBef>
                <a:spcPts val="100"/>
              </a:spcBef>
              <a:tabLst>
                <a:tab pos="558165" algn="l"/>
              </a:tabLst>
            </a:pPr>
            <a:r>
              <a:rPr sz="2400" spc="-5" dirty="0"/>
              <a:t>5.	INTERNATIONAL</a:t>
            </a:r>
            <a:r>
              <a:rPr sz="2400" spc="-70" dirty="0"/>
              <a:t> </a:t>
            </a:r>
            <a:r>
              <a:rPr sz="2400" spc="-5" dirty="0"/>
              <a:t>STRATEGIES</a:t>
            </a:r>
            <a:endParaRPr sz="2400"/>
          </a:p>
        </p:txBody>
      </p:sp>
      <p:sp>
        <p:nvSpPr>
          <p:cNvPr id="4" name="object 4"/>
          <p:cNvSpPr txBox="1"/>
          <p:nvPr/>
        </p:nvSpPr>
        <p:spPr>
          <a:xfrm>
            <a:off x="935989" y="2043430"/>
            <a:ext cx="100330" cy="281940"/>
          </a:xfrm>
          <a:prstGeom prst="rect">
            <a:avLst/>
          </a:prstGeom>
        </p:spPr>
        <p:txBody>
          <a:bodyPr vert="horz" wrap="square" lIns="0" tIns="16510" rIns="0" bIns="0" rtlCol="0">
            <a:spAutoFit/>
          </a:bodyPr>
          <a:lstStyle/>
          <a:p>
            <a:pPr marL="12700">
              <a:lnSpc>
                <a:spcPct val="100000"/>
              </a:lnSpc>
              <a:spcBef>
                <a:spcPts val="130"/>
              </a:spcBef>
            </a:pPr>
            <a:r>
              <a:rPr sz="1650" spc="10" dirty="0">
                <a:solidFill>
                  <a:srgbClr val="F8B538"/>
                </a:solidFill>
                <a:latin typeface="Arial"/>
                <a:cs typeface="Arial"/>
              </a:rPr>
              <a:t>•</a:t>
            </a:r>
            <a:endParaRPr sz="1650">
              <a:latin typeface="Arial"/>
              <a:cs typeface="Arial"/>
            </a:endParaRPr>
          </a:p>
        </p:txBody>
      </p:sp>
      <p:sp>
        <p:nvSpPr>
          <p:cNvPr id="5" name="object 5"/>
          <p:cNvSpPr txBox="1"/>
          <p:nvPr/>
        </p:nvSpPr>
        <p:spPr>
          <a:xfrm>
            <a:off x="935989" y="3336290"/>
            <a:ext cx="100330" cy="281940"/>
          </a:xfrm>
          <a:prstGeom prst="rect">
            <a:avLst/>
          </a:prstGeom>
        </p:spPr>
        <p:txBody>
          <a:bodyPr vert="horz" wrap="square" lIns="0" tIns="16510" rIns="0" bIns="0" rtlCol="0">
            <a:spAutoFit/>
          </a:bodyPr>
          <a:lstStyle/>
          <a:p>
            <a:pPr marL="12700">
              <a:lnSpc>
                <a:spcPct val="100000"/>
              </a:lnSpc>
              <a:spcBef>
                <a:spcPts val="130"/>
              </a:spcBef>
            </a:pPr>
            <a:r>
              <a:rPr sz="1650" spc="10" dirty="0">
                <a:solidFill>
                  <a:srgbClr val="F8B538"/>
                </a:solidFill>
                <a:latin typeface="Arial"/>
                <a:cs typeface="Arial"/>
              </a:rPr>
              <a:t>•</a:t>
            </a:r>
            <a:endParaRPr sz="1650">
              <a:latin typeface="Arial"/>
              <a:cs typeface="Arial"/>
            </a:endParaRPr>
          </a:p>
        </p:txBody>
      </p:sp>
      <p:sp>
        <p:nvSpPr>
          <p:cNvPr id="6" name="object 6"/>
          <p:cNvSpPr txBox="1"/>
          <p:nvPr/>
        </p:nvSpPr>
        <p:spPr>
          <a:xfrm>
            <a:off x="935989" y="5223509"/>
            <a:ext cx="100330" cy="281940"/>
          </a:xfrm>
          <a:prstGeom prst="rect">
            <a:avLst/>
          </a:prstGeom>
        </p:spPr>
        <p:txBody>
          <a:bodyPr vert="horz" wrap="square" lIns="0" tIns="16510" rIns="0" bIns="0" rtlCol="0">
            <a:spAutoFit/>
          </a:bodyPr>
          <a:lstStyle/>
          <a:p>
            <a:pPr marL="12700">
              <a:lnSpc>
                <a:spcPct val="100000"/>
              </a:lnSpc>
              <a:spcBef>
                <a:spcPts val="130"/>
              </a:spcBef>
            </a:pPr>
            <a:r>
              <a:rPr sz="1650" spc="10" dirty="0">
                <a:solidFill>
                  <a:srgbClr val="F8B538"/>
                </a:solidFill>
                <a:latin typeface="Arial"/>
                <a:cs typeface="Arial"/>
              </a:rPr>
              <a:t>•</a:t>
            </a:r>
            <a:endParaRPr sz="1650">
              <a:latin typeface="Arial"/>
              <a:cs typeface="Arial"/>
            </a:endParaRPr>
          </a:p>
        </p:txBody>
      </p:sp>
      <p:sp>
        <p:nvSpPr>
          <p:cNvPr id="7" name="object 7"/>
          <p:cNvSpPr txBox="1"/>
          <p:nvPr/>
        </p:nvSpPr>
        <p:spPr>
          <a:xfrm>
            <a:off x="935989" y="5958840"/>
            <a:ext cx="100330" cy="281940"/>
          </a:xfrm>
          <a:prstGeom prst="rect">
            <a:avLst/>
          </a:prstGeom>
        </p:spPr>
        <p:txBody>
          <a:bodyPr vert="horz" wrap="square" lIns="0" tIns="16510" rIns="0" bIns="0" rtlCol="0">
            <a:spAutoFit/>
          </a:bodyPr>
          <a:lstStyle/>
          <a:p>
            <a:pPr marL="12700">
              <a:lnSpc>
                <a:spcPct val="100000"/>
              </a:lnSpc>
              <a:spcBef>
                <a:spcPts val="130"/>
              </a:spcBef>
            </a:pPr>
            <a:r>
              <a:rPr sz="1650" spc="10" dirty="0">
                <a:solidFill>
                  <a:srgbClr val="F8B538"/>
                </a:solidFill>
                <a:latin typeface="Arial"/>
                <a:cs typeface="Arial"/>
              </a:rPr>
              <a:t>•</a:t>
            </a:r>
            <a:endParaRPr sz="1650">
              <a:latin typeface="Arial"/>
              <a:cs typeface="Arial"/>
            </a:endParaRPr>
          </a:p>
        </p:txBody>
      </p:sp>
      <p:sp>
        <p:nvSpPr>
          <p:cNvPr id="8" name="object 8"/>
          <p:cNvSpPr txBox="1"/>
          <p:nvPr/>
        </p:nvSpPr>
        <p:spPr>
          <a:xfrm>
            <a:off x="535940" y="2011679"/>
            <a:ext cx="7037070" cy="4260850"/>
          </a:xfrm>
          <a:prstGeom prst="rect">
            <a:avLst/>
          </a:prstGeom>
        </p:spPr>
        <p:txBody>
          <a:bodyPr vert="horz" wrap="square" lIns="0" tIns="56515" rIns="0" bIns="0" rtlCol="0">
            <a:spAutoFit/>
          </a:bodyPr>
          <a:lstStyle/>
          <a:p>
            <a:pPr marL="927100" marR="485775">
              <a:lnSpc>
                <a:spcPts val="2190"/>
              </a:lnSpc>
              <a:spcBef>
                <a:spcPts val="445"/>
              </a:spcBef>
            </a:pPr>
            <a:r>
              <a:rPr sz="2100" spc="-5" dirty="0">
                <a:solidFill>
                  <a:srgbClr val="6B6B6B"/>
                </a:solidFill>
                <a:latin typeface="Trebuchet MS"/>
                <a:cs typeface="Trebuchet MS"/>
              </a:rPr>
              <a:t>Fill </a:t>
            </a:r>
            <a:r>
              <a:rPr sz="2100" spc="-10" dirty="0">
                <a:solidFill>
                  <a:srgbClr val="6B6B6B"/>
                </a:solidFill>
                <a:latin typeface="Trebuchet MS"/>
                <a:cs typeface="Trebuchet MS"/>
              </a:rPr>
              <a:t>key </a:t>
            </a:r>
            <a:r>
              <a:rPr sz="2100" dirty="0">
                <a:solidFill>
                  <a:srgbClr val="6B6B6B"/>
                </a:solidFill>
                <a:latin typeface="Trebuchet MS"/>
                <a:cs typeface="Trebuchet MS"/>
              </a:rPr>
              <a:t>jobs </a:t>
            </a:r>
            <a:r>
              <a:rPr sz="2100" spc="-5" dirty="0">
                <a:solidFill>
                  <a:srgbClr val="6B6B6B"/>
                </a:solidFill>
                <a:latin typeface="Trebuchet MS"/>
                <a:cs typeface="Trebuchet MS"/>
              </a:rPr>
              <a:t>with foreign nationals and re-  assignment </a:t>
            </a:r>
            <a:r>
              <a:rPr sz="2100" dirty="0">
                <a:solidFill>
                  <a:srgbClr val="6B6B6B"/>
                </a:solidFill>
                <a:latin typeface="Trebuchet MS"/>
                <a:cs typeface="Trebuchet MS"/>
              </a:rPr>
              <a:t>of </a:t>
            </a:r>
            <a:r>
              <a:rPr sz="2100" spc="-5" dirty="0">
                <a:solidFill>
                  <a:srgbClr val="6B6B6B"/>
                </a:solidFill>
                <a:latin typeface="Trebuchet MS"/>
                <a:cs typeface="Trebuchet MS"/>
              </a:rPr>
              <a:t>employees </a:t>
            </a:r>
            <a:r>
              <a:rPr sz="2100" dirty="0">
                <a:solidFill>
                  <a:srgbClr val="6B6B6B"/>
                </a:solidFill>
                <a:latin typeface="Trebuchet MS"/>
                <a:cs typeface="Trebuchet MS"/>
              </a:rPr>
              <a:t>from </a:t>
            </a:r>
            <a:r>
              <a:rPr sz="2100" spc="-5" dirty="0">
                <a:solidFill>
                  <a:srgbClr val="6B6B6B"/>
                </a:solidFill>
                <a:latin typeface="Trebuchet MS"/>
                <a:cs typeface="Trebuchet MS"/>
              </a:rPr>
              <a:t>within </a:t>
            </a:r>
            <a:r>
              <a:rPr sz="2100" dirty="0">
                <a:solidFill>
                  <a:srgbClr val="6B6B6B"/>
                </a:solidFill>
                <a:latin typeface="Trebuchet MS"/>
                <a:cs typeface="Trebuchet MS"/>
              </a:rPr>
              <a:t>or </a:t>
            </a:r>
            <a:r>
              <a:rPr sz="2100" spc="-5" dirty="0">
                <a:solidFill>
                  <a:srgbClr val="6B6B6B"/>
                </a:solidFill>
                <a:latin typeface="Trebuchet MS"/>
                <a:cs typeface="Trebuchet MS"/>
              </a:rPr>
              <a:t>across  national borders</a:t>
            </a:r>
            <a:endParaRPr sz="2100">
              <a:latin typeface="Trebuchet MS"/>
              <a:cs typeface="Trebuchet MS"/>
            </a:endParaRPr>
          </a:p>
          <a:p>
            <a:pPr marL="558165" indent="-546100">
              <a:lnSpc>
                <a:spcPct val="100000"/>
              </a:lnSpc>
              <a:spcBef>
                <a:spcPts val="204"/>
              </a:spcBef>
              <a:buAutoNum type="arabicPeriod" startAt="6"/>
              <a:tabLst>
                <a:tab pos="558165" algn="l"/>
                <a:tab pos="558800" algn="l"/>
              </a:tabLst>
            </a:pPr>
            <a:r>
              <a:rPr sz="2400" spc="-5" dirty="0">
                <a:latin typeface="Trebuchet MS"/>
                <a:cs typeface="Trebuchet MS"/>
              </a:rPr>
              <a:t>FOUNDATION FOR PERSONNEL</a:t>
            </a:r>
            <a:r>
              <a:rPr sz="2400" spc="-15" dirty="0">
                <a:latin typeface="Trebuchet MS"/>
                <a:cs typeface="Trebuchet MS"/>
              </a:rPr>
              <a:t> </a:t>
            </a:r>
            <a:r>
              <a:rPr sz="2400" spc="-5" dirty="0">
                <a:latin typeface="Trebuchet MS"/>
                <a:cs typeface="Trebuchet MS"/>
              </a:rPr>
              <a:t>FUNCTIONS</a:t>
            </a:r>
            <a:endParaRPr sz="2400">
              <a:latin typeface="Trebuchet MS"/>
              <a:cs typeface="Trebuchet MS"/>
            </a:endParaRPr>
          </a:p>
          <a:p>
            <a:pPr marL="927100" marR="5080">
              <a:lnSpc>
                <a:spcPts val="2190"/>
              </a:lnSpc>
              <a:spcBef>
                <a:spcPts val="515"/>
              </a:spcBef>
              <a:tabLst>
                <a:tab pos="3838575" algn="l"/>
              </a:tabLst>
            </a:pPr>
            <a:r>
              <a:rPr sz="2100" spc="-5" dirty="0">
                <a:solidFill>
                  <a:srgbClr val="6B6B6B"/>
                </a:solidFill>
                <a:latin typeface="Trebuchet MS"/>
                <a:cs typeface="Trebuchet MS"/>
              </a:rPr>
              <a:t>Provides information </a:t>
            </a:r>
            <a:r>
              <a:rPr sz="2100" dirty="0">
                <a:solidFill>
                  <a:srgbClr val="6B6B6B"/>
                </a:solidFill>
                <a:latin typeface="Trebuchet MS"/>
                <a:cs typeface="Trebuchet MS"/>
              </a:rPr>
              <a:t>for </a:t>
            </a:r>
            <a:r>
              <a:rPr sz="2100" spc="-5" dirty="0">
                <a:solidFill>
                  <a:srgbClr val="6B6B6B"/>
                </a:solidFill>
                <a:latin typeface="Trebuchet MS"/>
                <a:cs typeface="Trebuchet MS"/>
              </a:rPr>
              <a:t>designing </a:t>
            </a:r>
            <a:r>
              <a:rPr sz="2100" dirty="0">
                <a:solidFill>
                  <a:srgbClr val="6B6B6B"/>
                </a:solidFill>
                <a:latin typeface="Trebuchet MS"/>
                <a:cs typeface="Trebuchet MS"/>
              </a:rPr>
              <a:t>&amp; </a:t>
            </a:r>
            <a:r>
              <a:rPr sz="2100" spc="-5" dirty="0">
                <a:solidFill>
                  <a:srgbClr val="6B6B6B"/>
                </a:solidFill>
                <a:latin typeface="Trebuchet MS"/>
                <a:cs typeface="Trebuchet MS"/>
              </a:rPr>
              <a:t>implementing  recruiting, selection, personnel  movement(transfers,	promotions, layoffs) </a:t>
            </a:r>
            <a:r>
              <a:rPr sz="2100" dirty="0">
                <a:solidFill>
                  <a:srgbClr val="6B6B6B"/>
                </a:solidFill>
                <a:latin typeface="Trebuchet MS"/>
                <a:cs typeface="Trebuchet MS"/>
              </a:rPr>
              <a:t>&amp;  </a:t>
            </a:r>
            <a:r>
              <a:rPr sz="2100" spc="-5" dirty="0">
                <a:solidFill>
                  <a:srgbClr val="6B6B6B"/>
                </a:solidFill>
                <a:latin typeface="Trebuchet MS"/>
                <a:cs typeface="Trebuchet MS"/>
              </a:rPr>
              <a:t>training </a:t>
            </a:r>
            <a:r>
              <a:rPr sz="2100" dirty="0">
                <a:solidFill>
                  <a:srgbClr val="6B6B6B"/>
                </a:solidFill>
                <a:latin typeface="Trebuchet MS"/>
                <a:cs typeface="Trebuchet MS"/>
              </a:rPr>
              <a:t>&amp;</a:t>
            </a:r>
            <a:r>
              <a:rPr sz="2100" spc="10" dirty="0">
                <a:solidFill>
                  <a:srgbClr val="6B6B6B"/>
                </a:solidFill>
                <a:latin typeface="Trebuchet MS"/>
                <a:cs typeface="Trebuchet MS"/>
              </a:rPr>
              <a:t> </a:t>
            </a:r>
            <a:r>
              <a:rPr sz="2100" spc="-5" dirty="0">
                <a:solidFill>
                  <a:srgbClr val="6B6B6B"/>
                </a:solidFill>
                <a:latin typeface="Trebuchet MS"/>
                <a:cs typeface="Trebuchet MS"/>
              </a:rPr>
              <a:t>development</a:t>
            </a:r>
            <a:endParaRPr sz="2100">
              <a:latin typeface="Trebuchet MS"/>
              <a:cs typeface="Trebuchet MS"/>
            </a:endParaRPr>
          </a:p>
          <a:p>
            <a:pPr marL="527050" marR="1475105" indent="-514350">
              <a:lnSpc>
                <a:spcPts val="2500"/>
              </a:lnSpc>
              <a:spcBef>
                <a:spcPts val="615"/>
              </a:spcBef>
              <a:buFont typeface="Trebuchet MS"/>
              <a:buAutoNum type="arabicPeriod" startAt="7"/>
              <a:tabLst>
                <a:tab pos="558165" algn="l"/>
                <a:tab pos="558800" algn="l"/>
              </a:tabLst>
            </a:pPr>
            <a:r>
              <a:rPr dirty="0"/>
              <a:t>	</a:t>
            </a:r>
            <a:r>
              <a:rPr sz="2400" spc="-5" dirty="0">
                <a:latin typeface="Trebuchet MS"/>
                <a:cs typeface="Trebuchet MS"/>
              </a:rPr>
              <a:t>INCREASING INVESTMENTS </a:t>
            </a:r>
            <a:r>
              <a:rPr sz="2400" dirty="0">
                <a:latin typeface="Trebuchet MS"/>
                <a:cs typeface="Trebuchet MS"/>
              </a:rPr>
              <a:t>IN </a:t>
            </a:r>
            <a:r>
              <a:rPr sz="2400" spc="-5" dirty="0">
                <a:latin typeface="Trebuchet MS"/>
                <a:cs typeface="Trebuchet MS"/>
              </a:rPr>
              <a:t>HUMAN  RESOURCES</a:t>
            </a:r>
            <a:endParaRPr sz="2400">
              <a:latin typeface="Trebuchet MS"/>
              <a:cs typeface="Trebuchet MS"/>
            </a:endParaRPr>
          </a:p>
          <a:p>
            <a:pPr marL="927100">
              <a:lnSpc>
                <a:spcPct val="100000"/>
              </a:lnSpc>
              <a:spcBef>
                <a:spcPts val="150"/>
              </a:spcBef>
            </a:pPr>
            <a:r>
              <a:rPr sz="2100" dirty="0">
                <a:solidFill>
                  <a:srgbClr val="6B6B6B"/>
                </a:solidFill>
                <a:latin typeface="Trebuchet MS"/>
                <a:cs typeface="Trebuchet MS"/>
              </a:rPr>
              <a:t>Human </a:t>
            </a:r>
            <a:r>
              <a:rPr sz="2100" spc="-5" dirty="0">
                <a:solidFill>
                  <a:srgbClr val="6B6B6B"/>
                </a:solidFill>
                <a:latin typeface="Trebuchet MS"/>
                <a:cs typeface="Trebuchet MS"/>
              </a:rPr>
              <a:t>assets increase in</a:t>
            </a:r>
            <a:r>
              <a:rPr sz="2100" spc="-10" dirty="0">
                <a:solidFill>
                  <a:srgbClr val="6B6B6B"/>
                </a:solidFill>
                <a:latin typeface="Trebuchet MS"/>
                <a:cs typeface="Trebuchet MS"/>
              </a:rPr>
              <a:t> </a:t>
            </a:r>
            <a:r>
              <a:rPr sz="2100" spc="-5" dirty="0">
                <a:solidFill>
                  <a:srgbClr val="6B6B6B"/>
                </a:solidFill>
                <a:latin typeface="Trebuchet MS"/>
                <a:cs typeface="Trebuchet MS"/>
              </a:rPr>
              <a:t>value</a:t>
            </a:r>
            <a:endParaRPr sz="2100">
              <a:latin typeface="Trebuchet MS"/>
              <a:cs typeface="Trebuchet MS"/>
            </a:endParaRPr>
          </a:p>
          <a:p>
            <a:pPr marL="558165" indent="-546100">
              <a:lnSpc>
                <a:spcPct val="100000"/>
              </a:lnSpc>
              <a:spcBef>
                <a:spcPts val="220"/>
              </a:spcBef>
              <a:buAutoNum type="arabicPeriod" startAt="8"/>
              <a:tabLst>
                <a:tab pos="558165" algn="l"/>
                <a:tab pos="558800" algn="l"/>
              </a:tabLst>
            </a:pPr>
            <a:r>
              <a:rPr sz="2400" spc="-5" dirty="0">
                <a:latin typeface="Trebuchet MS"/>
                <a:cs typeface="Trebuchet MS"/>
              </a:rPr>
              <a:t>RESISTANCE TO CHANGE AND</a:t>
            </a:r>
            <a:r>
              <a:rPr sz="2400" spc="-10" dirty="0">
                <a:latin typeface="Trebuchet MS"/>
                <a:cs typeface="Trebuchet MS"/>
              </a:rPr>
              <a:t> </a:t>
            </a:r>
            <a:r>
              <a:rPr sz="2400" spc="-5" dirty="0">
                <a:latin typeface="Trebuchet MS"/>
                <a:cs typeface="Trebuchet MS"/>
              </a:rPr>
              <a:t>MOVE</a:t>
            </a:r>
            <a:endParaRPr sz="2400">
              <a:latin typeface="Trebuchet MS"/>
              <a:cs typeface="Trebuchet MS"/>
            </a:endParaRPr>
          </a:p>
          <a:p>
            <a:pPr marL="927100">
              <a:lnSpc>
                <a:spcPct val="100000"/>
              </a:lnSpc>
              <a:spcBef>
                <a:spcPts val="170"/>
              </a:spcBef>
            </a:pPr>
            <a:r>
              <a:rPr sz="2100" spc="-5" dirty="0">
                <a:solidFill>
                  <a:srgbClr val="6B6B6B"/>
                </a:solidFill>
                <a:latin typeface="Trebuchet MS"/>
                <a:cs typeface="Trebuchet MS"/>
              </a:rPr>
              <a:t>Proper </a:t>
            </a:r>
            <a:r>
              <a:rPr sz="2100" dirty="0">
                <a:solidFill>
                  <a:srgbClr val="6B6B6B"/>
                </a:solidFill>
                <a:latin typeface="Trebuchet MS"/>
                <a:cs typeface="Trebuchet MS"/>
              </a:rPr>
              <a:t>planning </a:t>
            </a:r>
            <a:r>
              <a:rPr sz="2100" spc="-5" dirty="0">
                <a:solidFill>
                  <a:srgbClr val="6B6B6B"/>
                </a:solidFill>
                <a:latin typeface="Trebuchet MS"/>
                <a:cs typeface="Trebuchet MS"/>
              </a:rPr>
              <a:t>is required to </a:t>
            </a:r>
            <a:r>
              <a:rPr sz="2100" dirty="0">
                <a:solidFill>
                  <a:srgbClr val="6B6B6B"/>
                </a:solidFill>
                <a:latin typeface="Trebuchet MS"/>
                <a:cs typeface="Trebuchet MS"/>
              </a:rPr>
              <a:t>do</a:t>
            </a:r>
            <a:r>
              <a:rPr sz="2100" spc="5" dirty="0">
                <a:solidFill>
                  <a:srgbClr val="6B6B6B"/>
                </a:solidFill>
                <a:latin typeface="Trebuchet MS"/>
                <a:cs typeface="Trebuchet MS"/>
              </a:rPr>
              <a:t> </a:t>
            </a:r>
            <a:r>
              <a:rPr sz="2100" spc="-5" dirty="0">
                <a:solidFill>
                  <a:srgbClr val="6B6B6B"/>
                </a:solidFill>
                <a:latin typeface="Trebuchet MS"/>
                <a:cs typeface="Trebuchet MS"/>
              </a:rPr>
              <a:t>this</a:t>
            </a:r>
            <a:endParaRPr sz="2100">
              <a:latin typeface="Trebuchet MS"/>
              <a:cs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359" y="317500"/>
            <a:ext cx="7493000" cy="115062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35940" y="1623059"/>
            <a:ext cx="2983865" cy="421640"/>
          </a:xfrm>
          <a:prstGeom prst="rect">
            <a:avLst/>
          </a:prstGeom>
        </p:spPr>
        <p:txBody>
          <a:bodyPr vert="horz" wrap="square" lIns="0" tIns="12700" rIns="0" bIns="0" rtlCol="0">
            <a:spAutoFit/>
          </a:bodyPr>
          <a:lstStyle/>
          <a:p>
            <a:pPr marL="12700">
              <a:lnSpc>
                <a:spcPct val="100000"/>
              </a:lnSpc>
              <a:spcBef>
                <a:spcPts val="100"/>
              </a:spcBef>
              <a:tabLst>
                <a:tab pos="505459" algn="l"/>
              </a:tabLst>
            </a:pPr>
            <a:r>
              <a:rPr dirty="0"/>
              <a:t>9.	</a:t>
            </a:r>
            <a:r>
              <a:rPr spc="-5" dirty="0"/>
              <a:t>OTHER</a:t>
            </a:r>
            <a:r>
              <a:rPr spc="-65" dirty="0"/>
              <a:t> </a:t>
            </a:r>
            <a:r>
              <a:rPr spc="-5" dirty="0"/>
              <a:t>BENEFITS</a:t>
            </a:r>
          </a:p>
        </p:txBody>
      </p:sp>
      <p:sp>
        <p:nvSpPr>
          <p:cNvPr id="4" name="object 4"/>
          <p:cNvSpPr txBox="1"/>
          <p:nvPr/>
        </p:nvSpPr>
        <p:spPr>
          <a:xfrm>
            <a:off x="935989" y="2106929"/>
            <a:ext cx="107314" cy="306070"/>
          </a:xfrm>
          <a:prstGeom prst="rect">
            <a:avLst/>
          </a:prstGeom>
        </p:spPr>
        <p:txBody>
          <a:bodyPr vert="horz" wrap="square" lIns="0" tIns="11430" rIns="0" bIns="0" rtlCol="0">
            <a:spAutoFit/>
          </a:bodyPr>
          <a:lstStyle/>
          <a:p>
            <a:pPr marL="12700">
              <a:lnSpc>
                <a:spcPct val="100000"/>
              </a:lnSpc>
              <a:spcBef>
                <a:spcPts val="90"/>
              </a:spcBef>
            </a:pPr>
            <a:r>
              <a:rPr sz="1850" spc="-5" dirty="0">
                <a:solidFill>
                  <a:srgbClr val="F8B538"/>
                </a:solidFill>
                <a:latin typeface="Arial"/>
                <a:cs typeface="Arial"/>
              </a:rPr>
              <a:t>•</a:t>
            </a:r>
            <a:endParaRPr sz="1850">
              <a:latin typeface="Arial"/>
              <a:cs typeface="Arial"/>
            </a:endParaRPr>
          </a:p>
        </p:txBody>
      </p:sp>
      <p:sp>
        <p:nvSpPr>
          <p:cNvPr id="5" name="object 5"/>
          <p:cNvSpPr txBox="1"/>
          <p:nvPr/>
        </p:nvSpPr>
        <p:spPr>
          <a:xfrm>
            <a:off x="1450339" y="2071370"/>
            <a:ext cx="6132830" cy="2606040"/>
          </a:xfrm>
          <a:prstGeom prst="rect">
            <a:avLst/>
          </a:prstGeom>
        </p:spPr>
        <p:txBody>
          <a:bodyPr vert="horz" wrap="square" lIns="0" tIns="32384" rIns="0" bIns="0" rtlCol="0">
            <a:spAutoFit/>
          </a:bodyPr>
          <a:lstStyle/>
          <a:p>
            <a:pPr marL="12700" marR="295275">
              <a:lnSpc>
                <a:spcPts val="2680"/>
              </a:lnSpc>
              <a:spcBef>
                <a:spcPts val="254"/>
              </a:spcBef>
            </a:pPr>
            <a:r>
              <a:rPr sz="2300" dirty="0">
                <a:solidFill>
                  <a:srgbClr val="6B6B6B"/>
                </a:solidFill>
                <a:latin typeface="Trebuchet MS"/>
                <a:cs typeface="Trebuchet MS"/>
              </a:rPr>
              <a:t>Upper </a:t>
            </a:r>
            <a:r>
              <a:rPr sz="2300" spc="-5" dirty="0">
                <a:solidFill>
                  <a:srgbClr val="6B6B6B"/>
                </a:solidFill>
                <a:latin typeface="Trebuchet MS"/>
                <a:cs typeface="Trebuchet MS"/>
              </a:rPr>
              <a:t>management has </a:t>
            </a:r>
            <a:r>
              <a:rPr sz="2300" dirty="0">
                <a:solidFill>
                  <a:srgbClr val="6B6B6B"/>
                </a:solidFill>
                <a:latin typeface="Trebuchet MS"/>
                <a:cs typeface="Trebuchet MS"/>
              </a:rPr>
              <a:t>a </a:t>
            </a:r>
            <a:r>
              <a:rPr sz="2300" spc="-5" dirty="0">
                <a:solidFill>
                  <a:srgbClr val="6B6B6B"/>
                </a:solidFill>
                <a:latin typeface="Trebuchet MS"/>
                <a:cs typeface="Trebuchet MS"/>
              </a:rPr>
              <a:t>better </a:t>
            </a:r>
            <a:r>
              <a:rPr sz="2300" dirty="0">
                <a:solidFill>
                  <a:srgbClr val="6B6B6B"/>
                </a:solidFill>
                <a:latin typeface="Trebuchet MS"/>
                <a:cs typeface="Trebuchet MS"/>
              </a:rPr>
              <a:t>view of the  HR dimensions </a:t>
            </a:r>
            <a:r>
              <a:rPr sz="2300" spc="-5" dirty="0">
                <a:solidFill>
                  <a:srgbClr val="6B6B6B"/>
                </a:solidFill>
                <a:latin typeface="Trebuchet MS"/>
                <a:cs typeface="Trebuchet MS"/>
              </a:rPr>
              <a:t>of </a:t>
            </a:r>
            <a:r>
              <a:rPr sz="2300" dirty="0">
                <a:solidFill>
                  <a:srgbClr val="6B6B6B"/>
                </a:solidFill>
                <a:latin typeface="Trebuchet MS"/>
                <a:cs typeface="Trebuchet MS"/>
              </a:rPr>
              <a:t>business</a:t>
            </a:r>
            <a:r>
              <a:rPr sz="2300" spc="-5" dirty="0">
                <a:solidFill>
                  <a:srgbClr val="6B6B6B"/>
                </a:solidFill>
                <a:latin typeface="Trebuchet MS"/>
                <a:cs typeface="Trebuchet MS"/>
              </a:rPr>
              <a:t> decision</a:t>
            </a:r>
            <a:endParaRPr sz="2300">
              <a:latin typeface="Trebuchet MS"/>
              <a:cs typeface="Trebuchet MS"/>
            </a:endParaRPr>
          </a:p>
          <a:p>
            <a:pPr marL="12700">
              <a:lnSpc>
                <a:spcPct val="100000"/>
              </a:lnSpc>
              <a:spcBef>
                <a:spcPts val="345"/>
              </a:spcBef>
            </a:pPr>
            <a:r>
              <a:rPr sz="2300" spc="-5" dirty="0">
                <a:solidFill>
                  <a:srgbClr val="6B6B6B"/>
                </a:solidFill>
                <a:latin typeface="Trebuchet MS"/>
                <a:cs typeface="Trebuchet MS"/>
              </a:rPr>
              <a:t>More time </a:t>
            </a:r>
            <a:r>
              <a:rPr sz="2300" dirty="0">
                <a:solidFill>
                  <a:srgbClr val="6B6B6B"/>
                </a:solidFill>
                <a:latin typeface="Trebuchet MS"/>
                <a:cs typeface="Trebuchet MS"/>
              </a:rPr>
              <a:t>is </a:t>
            </a:r>
            <a:r>
              <a:rPr sz="2300" spc="-5" dirty="0">
                <a:solidFill>
                  <a:srgbClr val="6B6B6B"/>
                </a:solidFill>
                <a:latin typeface="Trebuchet MS"/>
                <a:cs typeface="Trebuchet MS"/>
              </a:rPr>
              <a:t>provided </a:t>
            </a:r>
            <a:r>
              <a:rPr sz="2300" dirty="0">
                <a:solidFill>
                  <a:srgbClr val="6B6B6B"/>
                </a:solidFill>
                <a:latin typeface="Trebuchet MS"/>
                <a:cs typeface="Trebuchet MS"/>
              </a:rPr>
              <a:t>to </a:t>
            </a:r>
            <a:r>
              <a:rPr sz="2300" spc="-5" dirty="0">
                <a:solidFill>
                  <a:srgbClr val="6B6B6B"/>
                </a:solidFill>
                <a:latin typeface="Trebuchet MS"/>
                <a:cs typeface="Trebuchet MS"/>
              </a:rPr>
              <a:t>locate</a:t>
            </a:r>
            <a:r>
              <a:rPr sz="2300" spc="20" dirty="0">
                <a:solidFill>
                  <a:srgbClr val="6B6B6B"/>
                </a:solidFill>
                <a:latin typeface="Trebuchet MS"/>
                <a:cs typeface="Trebuchet MS"/>
              </a:rPr>
              <a:t> </a:t>
            </a:r>
            <a:r>
              <a:rPr sz="2300" dirty="0">
                <a:solidFill>
                  <a:srgbClr val="6B6B6B"/>
                </a:solidFill>
                <a:latin typeface="Trebuchet MS"/>
                <a:cs typeface="Trebuchet MS"/>
              </a:rPr>
              <a:t>talent</a:t>
            </a:r>
            <a:endParaRPr sz="2300">
              <a:latin typeface="Trebuchet MS"/>
              <a:cs typeface="Trebuchet MS"/>
            </a:endParaRPr>
          </a:p>
          <a:p>
            <a:pPr marL="12700" marR="5080">
              <a:lnSpc>
                <a:spcPts val="2680"/>
              </a:lnSpc>
              <a:spcBef>
                <a:spcPts val="565"/>
              </a:spcBef>
            </a:pPr>
            <a:r>
              <a:rPr sz="2300" spc="-5" dirty="0">
                <a:solidFill>
                  <a:srgbClr val="6B6B6B"/>
                </a:solidFill>
                <a:latin typeface="Trebuchet MS"/>
                <a:cs typeface="Trebuchet MS"/>
              </a:rPr>
              <a:t>Better opportunities exist to </a:t>
            </a:r>
            <a:r>
              <a:rPr sz="2300" dirty="0">
                <a:solidFill>
                  <a:srgbClr val="6B6B6B"/>
                </a:solidFill>
                <a:latin typeface="Trebuchet MS"/>
                <a:cs typeface="Trebuchet MS"/>
              </a:rPr>
              <a:t>include </a:t>
            </a:r>
            <a:r>
              <a:rPr sz="2300" spc="-5" dirty="0">
                <a:solidFill>
                  <a:srgbClr val="6B6B6B"/>
                </a:solidFill>
                <a:latin typeface="Trebuchet MS"/>
                <a:cs typeface="Trebuchet MS"/>
              </a:rPr>
              <a:t>women </a:t>
            </a:r>
            <a:r>
              <a:rPr sz="2300" dirty="0">
                <a:solidFill>
                  <a:srgbClr val="6B6B6B"/>
                </a:solidFill>
                <a:latin typeface="Trebuchet MS"/>
                <a:cs typeface="Trebuchet MS"/>
              </a:rPr>
              <a:t>&amp;  </a:t>
            </a:r>
            <a:r>
              <a:rPr sz="2300" spc="-5" dirty="0">
                <a:solidFill>
                  <a:srgbClr val="6B6B6B"/>
                </a:solidFill>
                <a:latin typeface="Trebuchet MS"/>
                <a:cs typeface="Trebuchet MS"/>
              </a:rPr>
              <a:t>minority </a:t>
            </a:r>
            <a:r>
              <a:rPr sz="2300" dirty="0">
                <a:solidFill>
                  <a:srgbClr val="6B6B6B"/>
                </a:solidFill>
                <a:latin typeface="Trebuchet MS"/>
                <a:cs typeface="Trebuchet MS"/>
              </a:rPr>
              <a:t>groups </a:t>
            </a:r>
            <a:r>
              <a:rPr sz="2300" spc="5" dirty="0">
                <a:solidFill>
                  <a:srgbClr val="6B6B6B"/>
                </a:solidFill>
                <a:latin typeface="Trebuchet MS"/>
                <a:cs typeface="Trebuchet MS"/>
              </a:rPr>
              <a:t>in </a:t>
            </a:r>
            <a:r>
              <a:rPr sz="2300" dirty="0">
                <a:solidFill>
                  <a:srgbClr val="6B6B6B"/>
                </a:solidFill>
                <a:latin typeface="Trebuchet MS"/>
                <a:cs typeface="Trebuchet MS"/>
              </a:rPr>
              <a:t>future </a:t>
            </a:r>
            <a:r>
              <a:rPr sz="2300" spc="-5" dirty="0">
                <a:solidFill>
                  <a:srgbClr val="6B6B6B"/>
                </a:solidFill>
                <a:latin typeface="Trebuchet MS"/>
                <a:cs typeface="Trebuchet MS"/>
              </a:rPr>
              <a:t>growth</a:t>
            </a:r>
            <a:r>
              <a:rPr sz="2300" spc="-35" dirty="0">
                <a:solidFill>
                  <a:srgbClr val="6B6B6B"/>
                </a:solidFill>
                <a:latin typeface="Trebuchet MS"/>
                <a:cs typeface="Trebuchet MS"/>
              </a:rPr>
              <a:t> </a:t>
            </a:r>
            <a:r>
              <a:rPr sz="2300" dirty="0">
                <a:solidFill>
                  <a:srgbClr val="6B6B6B"/>
                </a:solidFill>
                <a:latin typeface="Trebuchet MS"/>
                <a:cs typeface="Trebuchet MS"/>
              </a:rPr>
              <a:t>plans</a:t>
            </a:r>
            <a:endParaRPr sz="2300">
              <a:latin typeface="Trebuchet MS"/>
              <a:cs typeface="Trebuchet MS"/>
            </a:endParaRPr>
          </a:p>
          <a:p>
            <a:pPr marL="12700" marR="581660">
              <a:lnSpc>
                <a:spcPts val="2680"/>
              </a:lnSpc>
              <a:spcBef>
                <a:spcPts val="490"/>
              </a:spcBef>
            </a:pPr>
            <a:r>
              <a:rPr sz="2300" spc="-5" dirty="0">
                <a:solidFill>
                  <a:srgbClr val="6B6B6B"/>
                </a:solidFill>
                <a:latin typeface="Trebuchet MS"/>
                <a:cs typeface="Trebuchet MS"/>
              </a:rPr>
              <a:t>Better </a:t>
            </a:r>
            <a:r>
              <a:rPr sz="2300" dirty="0">
                <a:solidFill>
                  <a:srgbClr val="6B6B6B"/>
                </a:solidFill>
                <a:latin typeface="Trebuchet MS"/>
                <a:cs typeface="Trebuchet MS"/>
              </a:rPr>
              <a:t>planning </a:t>
            </a:r>
            <a:r>
              <a:rPr sz="2300" spc="-5" dirty="0">
                <a:solidFill>
                  <a:srgbClr val="6B6B6B"/>
                </a:solidFill>
                <a:latin typeface="Trebuchet MS"/>
                <a:cs typeface="Trebuchet MS"/>
              </a:rPr>
              <a:t>of assignments to </a:t>
            </a:r>
            <a:r>
              <a:rPr sz="2300" dirty="0">
                <a:solidFill>
                  <a:srgbClr val="6B6B6B"/>
                </a:solidFill>
                <a:latin typeface="Trebuchet MS"/>
                <a:cs typeface="Trebuchet MS"/>
              </a:rPr>
              <a:t>develop  </a:t>
            </a:r>
            <a:r>
              <a:rPr sz="2300" spc="-5" dirty="0">
                <a:solidFill>
                  <a:srgbClr val="6B6B6B"/>
                </a:solidFill>
                <a:latin typeface="Trebuchet MS"/>
                <a:cs typeface="Trebuchet MS"/>
              </a:rPr>
              <a:t>managers can be</a:t>
            </a:r>
            <a:r>
              <a:rPr sz="2300" spc="20" dirty="0">
                <a:solidFill>
                  <a:srgbClr val="6B6B6B"/>
                </a:solidFill>
                <a:latin typeface="Trebuchet MS"/>
                <a:cs typeface="Trebuchet MS"/>
              </a:rPr>
              <a:t> </a:t>
            </a:r>
            <a:r>
              <a:rPr sz="2300" spc="-5" dirty="0">
                <a:solidFill>
                  <a:srgbClr val="6B6B6B"/>
                </a:solidFill>
                <a:latin typeface="Trebuchet MS"/>
                <a:cs typeface="Trebuchet MS"/>
              </a:rPr>
              <a:t>done</a:t>
            </a:r>
            <a:endParaRPr sz="2300">
              <a:latin typeface="Trebuchet MS"/>
              <a:cs typeface="Trebuchet MS"/>
            </a:endParaRPr>
          </a:p>
        </p:txBody>
      </p:sp>
      <p:sp>
        <p:nvSpPr>
          <p:cNvPr id="6" name="object 6"/>
          <p:cNvSpPr txBox="1"/>
          <p:nvPr/>
        </p:nvSpPr>
        <p:spPr>
          <a:xfrm>
            <a:off x="935989" y="2727705"/>
            <a:ext cx="107314" cy="830580"/>
          </a:xfrm>
          <a:prstGeom prst="rect">
            <a:avLst/>
          </a:prstGeom>
        </p:spPr>
        <p:txBody>
          <a:bodyPr vert="horz" wrap="square" lIns="0" tIns="133350" rIns="0" bIns="0" rtlCol="0">
            <a:spAutoFit/>
          </a:bodyPr>
          <a:lstStyle/>
          <a:p>
            <a:pPr marL="12700">
              <a:lnSpc>
                <a:spcPct val="100000"/>
              </a:lnSpc>
              <a:spcBef>
                <a:spcPts val="1050"/>
              </a:spcBef>
            </a:pPr>
            <a:r>
              <a:rPr sz="1850" spc="-5" dirty="0">
                <a:solidFill>
                  <a:srgbClr val="F8B538"/>
                </a:solidFill>
                <a:latin typeface="Arial"/>
                <a:cs typeface="Arial"/>
              </a:rPr>
              <a:t>•</a:t>
            </a:r>
            <a:endParaRPr sz="1850">
              <a:latin typeface="Arial"/>
              <a:cs typeface="Arial"/>
            </a:endParaRPr>
          </a:p>
          <a:p>
            <a:pPr marL="12700">
              <a:lnSpc>
                <a:spcPct val="100000"/>
              </a:lnSpc>
              <a:spcBef>
                <a:spcPts val="950"/>
              </a:spcBef>
            </a:pPr>
            <a:r>
              <a:rPr sz="1850" spc="-5" dirty="0">
                <a:solidFill>
                  <a:srgbClr val="F8B538"/>
                </a:solidFill>
                <a:latin typeface="Arial"/>
                <a:cs typeface="Arial"/>
              </a:rPr>
              <a:t>•</a:t>
            </a:r>
            <a:endParaRPr sz="1850">
              <a:latin typeface="Arial"/>
              <a:cs typeface="Arial"/>
            </a:endParaRPr>
          </a:p>
        </p:txBody>
      </p:sp>
      <p:sp>
        <p:nvSpPr>
          <p:cNvPr id="7" name="object 7"/>
          <p:cNvSpPr txBox="1"/>
          <p:nvPr/>
        </p:nvSpPr>
        <p:spPr>
          <a:xfrm>
            <a:off x="935989" y="3995420"/>
            <a:ext cx="107314" cy="306070"/>
          </a:xfrm>
          <a:prstGeom prst="rect">
            <a:avLst/>
          </a:prstGeom>
        </p:spPr>
        <p:txBody>
          <a:bodyPr vert="horz" wrap="square" lIns="0" tIns="11430" rIns="0" bIns="0" rtlCol="0">
            <a:spAutoFit/>
          </a:bodyPr>
          <a:lstStyle/>
          <a:p>
            <a:pPr marL="12700">
              <a:lnSpc>
                <a:spcPct val="100000"/>
              </a:lnSpc>
              <a:spcBef>
                <a:spcPts val="90"/>
              </a:spcBef>
            </a:pPr>
            <a:r>
              <a:rPr sz="1850" spc="-5" dirty="0">
                <a:solidFill>
                  <a:srgbClr val="F8B538"/>
                </a:solidFill>
                <a:latin typeface="Arial"/>
                <a:cs typeface="Arial"/>
              </a:rPr>
              <a:t>•</a:t>
            </a:r>
            <a:endParaRPr sz="185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359" y="317500"/>
            <a:ext cx="7493000" cy="83438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35940" y="1309370"/>
            <a:ext cx="6083935" cy="421640"/>
          </a:xfrm>
          <a:prstGeom prst="rect">
            <a:avLst/>
          </a:prstGeom>
        </p:spPr>
        <p:txBody>
          <a:bodyPr vert="horz" wrap="square" lIns="0" tIns="12700" rIns="0" bIns="0" rtlCol="0">
            <a:spAutoFit/>
          </a:bodyPr>
          <a:lstStyle/>
          <a:p>
            <a:pPr marL="12700">
              <a:lnSpc>
                <a:spcPct val="100000"/>
              </a:lnSpc>
              <a:spcBef>
                <a:spcPts val="100"/>
              </a:spcBef>
              <a:tabLst>
                <a:tab pos="583565" algn="l"/>
              </a:tabLst>
            </a:pPr>
            <a:r>
              <a:rPr sz="1900" spc="-5" dirty="0">
                <a:solidFill>
                  <a:srgbClr val="B03E99"/>
                </a:solidFill>
              </a:rPr>
              <a:t>I.	</a:t>
            </a:r>
            <a:r>
              <a:rPr spc="-5" dirty="0"/>
              <a:t>TYPE </a:t>
            </a:r>
            <a:r>
              <a:rPr dirty="0"/>
              <a:t>&amp; </a:t>
            </a:r>
            <a:r>
              <a:rPr spc="-5" dirty="0"/>
              <a:t>STRATEGY </a:t>
            </a:r>
            <a:r>
              <a:rPr dirty="0"/>
              <a:t>OF</a:t>
            </a:r>
            <a:r>
              <a:rPr spc="-85" dirty="0"/>
              <a:t> </a:t>
            </a:r>
            <a:r>
              <a:rPr spc="-5" dirty="0"/>
              <a:t>ORGANISATION</a:t>
            </a:r>
            <a:endParaRPr sz="1900"/>
          </a:p>
        </p:txBody>
      </p:sp>
      <p:sp>
        <p:nvSpPr>
          <p:cNvPr id="4" name="object 4"/>
          <p:cNvSpPr txBox="1"/>
          <p:nvPr/>
        </p:nvSpPr>
        <p:spPr>
          <a:xfrm>
            <a:off x="1600200" y="2133600"/>
            <a:ext cx="2590800" cy="533400"/>
          </a:xfrm>
          <a:prstGeom prst="rect">
            <a:avLst/>
          </a:prstGeom>
          <a:ln w="39894">
            <a:solidFill>
              <a:srgbClr val="852949"/>
            </a:solidFill>
          </a:ln>
        </p:spPr>
        <p:txBody>
          <a:bodyPr vert="horz" wrap="square" lIns="0" tIns="121920" rIns="0" bIns="0" rtlCol="0">
            <a:spAutoFit/>
          </a:bodyPr>
          <a:lstStyle/>
          <a:p>
            <a:pPr marL="570230">
              <a:lnSpc>
                <a:spcPct val="100000"/>
              </a:lnSpc>
              <a:spcBef>
                <a:spcPts val="960"/>
              </a:spcBef>
            </a:pPr>
            <a:r>
              <a:rPr sz="1800" spc="-5" dirty="0">
                <a:latin typeface="Carlito"/>
                <a:cs typeface="Carlito"/>
              </a:rPr>
              <a:t>Internal</a:t>
            </a:r>
            <a:r>
              <a:rPr sz="1800" spc="-15" dirty="0">
                <a:latin typeface="Carlito"/>
                <a:cs typeface="Carlito"/>
              </a:rPr>
              <a:t> </a:t>
            </a:r>
            <a:r>
              <a:rPr sz="1800" spc="-5" dirty="0">
                <a:latin typeface="Carlito"/>
                <a:cs typeface="Carlito"/>
              </a:rPr>
              <a:t>growth</a:t>
            </a:r>
            <a:endParaRPr sz="1800">
              <a:latin typeface="Carlito"/>
              <a:cs typeface="Carlito"/>
            </a:endParaRPr>
          </a:p>
        </p:txBody>
      </p:sp>
      <p:sp>
        <p:nvSpPr>
          <p:cNvPr id="5" name="object 5"/>
          <p:cNvSpPr txBox="1"/>
          <p:nvPr/>
        </p:nvSpPr>
        <p:spPr>
          <a:xfrm>
            <a:off x="1600200" y="2971800"/>
            <a:ext cx="2590800" cy="533400"/>
          </a:xfrm>
          <a:prstGeom prst="rect">
            <a:avLst/>
          </a:prstGeom>
          <a:ln w="39894">
            <a:solidFill>
              <a:srgbClr val="852949"/>
            </a:solidFill>
          </a:ln>
        </p:spPr>
        <p:txBody>
          <a:bodyPr vert="horz" wrap="square" lIns="0" tIns="123189" rIns="0" bIns="0" rtlCol="0">
            <a:spAutoFit/>
          </a:bodyPr>
          <a:lstStyle/>
          <a:p>
            <a:pPr algn="ctr">
              <a:lnSpc>
                <a:spcPct val="100000"/>
              </a:lnSpc>
              <a:spcBef>
                <a:spcPts val="969"/>
              </a:spcBef>
            </a:pPr>
            <a:r>
              <a:rPr sz="1800" spc="-5" dirty="0">
                <a:latin typeface="Carlito"/>
                <a:cs typeface="Carlito"/>
              </a:rPr>
              <a:t>Informal</a:t>
            </a:r>
            <a:endParaRPr sz="1800">
              <a:latin typeface="Carlito"/>
              <a:cs typeface="Carlito"/>
            </a:endParaRPr>
          </a:p>
        </p:txBody>
      </p:sp>
      <p:sp>
        <p:nvSpPr>
          <p:cNvPr id="6" name="object 6"/>
          <p:cNvSpPr txBox="1"/>
          <p:nvPr/>
        </p:nvSpPr>
        <p:spPr>
          <a:xfrm>
            <a:off x="1600200" y="4800600"/>
            <a:ext cx="2590800" cy="533400"/>
          </a:xfrm>
          <a:prstGeom prst="rect">
            <a:avLst/>
          </a:prstGeom>
          <a:ln w="39894">
            <a:solidFill>
              <a:srgbClr val="852949"/>
            </a:solidFill>
          </a:ln>
        </p:spPr>
        <p:txBody>
          <a:bodyPr vert="horz" wrap="square" lIns="0" tIns="123190" rIns="0" bIns="0" rtlCol="0">
            <a:spAutoFit/>
          </a:bodyPr>
          <a:lstStyle/>
          <a:p>
            <a:pPr algn="ctr">
              <a:lnSpc>
                <a:spcPct val="100000"/>
              </a:lnSpc>
              <a:spcBef>
                <a:spcPts val="970"/>
              </a:spcBef>
            </a:pPr>
            <a:r>
              <a:rPr sz="1800" spc="-5" dirty="0">
                <a:latin typeface="Carlito"/>
                <a:cs typeface="Carlito"/>
              </a:rPr>
              <a:t>Inflexible</a:t>
            </a:r>
            <a:endParaRPr sz="1800">
              <a:latin typeface="Carlito"/>
              <a:cs typeface="Carlito"/>
            </a:endParaRPr>
          </a:p>
        </p:txBody>
      </p:sp>
      <p:sp>
        <p:nvSpPr>
          <p:cNvPr id="7" name="object 7"/>
          <p:cNvSpPr txBox="1"/>
          <p:nvPr/>
        </p:nvSpPr>
        <p:spPr>
          <a:xfrm>
            <a:off x="4800600" y="2133600"/>
            <a:ext cx="2590800" cy="533400"/>
          </a:xfrm>
          <a:prstGeom prst="rect">
            <a:avLst/>
          </a:prstGeom>
          <a:ln w="39894">
            <a:solidFill>
              <a:srgbClr val="852949"/>
            </a:solidFill>
          </a:ln>
        </p:spPr>
        <p:txBody>
          <a:bodyPr vert="horz" wrap="square" lIns="0" tIns="121920" rIns="0" bIns="0" rtlCol="0">
            <a:spAutoFit/>
          </a:bodyPr>
          <a:lstStyle/>
          <a:p>
            <a:pPr marL="186055">
              <a:lnSpc>
                <a:spcPct val="100000"/>
              </a:lnSpc>
              <a:spcBef>
                <a:spcPts val="960"/>
              </a:spcBef>
            </a:pPr>
            <a:r>
              <a:rPr sz="1800" spc="-5" dirty="0">
                <a:latin typeface="Carlito"/>
                <a:cs typeface="Carlito"/>
              </a:rPr>
              <a:t>Growth through </a:t>
            </a:r>
            <a:r>
              <a:rPr sz="1800" dirty="0">
                <a:latin typeface="Carlito"/>
                <a:cs typeface="Carlito"/>
              </a:rPr>
              <a:t>M &amp;</a:t>
            </a:r>
            <a:r>
              <a:rPr sz="1800" spc="-35" dirty="0">
                <a:latin typeface="Carlito"/>
                <a:cs typeface="Carlito"/>
              </a:rPr>
              <a:t> </a:t>
            </a:r>
            <a:r>
              <a:rPr sz="1800" dirty="0">
                <a:latin typeface="Carlito"/>
                <a:cs typeface="Carlito"/>
              </a:rPr>
              <a:t>A</a:t>
            </a:r>
            <a:endParaRPr sz="1800">
              <a:latin typeface="Carlito"/>
              <a:cs typeface="Carlito"/>
            </a:endParaRPr>
          </a:p>
        </p:txBody>
      </p:sp>
      <p:sp>
        <p:nvSpPr>
          <p:cNvPr id="8" name="object 8"/>
          <p:cNvSpPr txBox="1"/>
          <p:nvPr/>
        </p:nvSpPr>
        <p:spPr>
          <a:xfrm>
            <a:off x="1600200" y="3886200"/>
            <a:ext cx="2590800" cy="533400"/>
          </a:xfrm>
          <a:prstGeom prst="rect">
            <a:avLst/>
          </a:prstGeom>
          <a:ln w="39894">
            <a:solidFill>
              <a:srgbClr val="852949"/>
            </a:solidFill>
          </a:ln>
        </p:spPr>
        <p:txBody>
          <a:bodyPr vert="horz" wrap="square" lIns="0" tIns="123190" rIns="0" bIns="0" rtlCol="0">
            <a:spAutoFit/>
          </a:bodyPr>
          <a:lstStyle/>
          <a:p>
            <a:pPr algn="ctr">
              <a:lnSpc>
                <a:spcPct val="100000"/>
              </a:lnSpc>
              <a:spcBef>
                <a:spcPts val="970"/>
              </a:spcBef>
            </a:pPr>
            <a:r>
              <a:rPr sz="1800" spc="-5" dirty="0">
                <a:latin typeface="Carlito"/>
                <a:cs typeface="Carlito"/>
              </a:rPr>
              <a:t>Reactive</a:t>
            </a:r>
            <a:endParaRPr sz="1800">
              <a:latin typeface="Carlito"/>
              <a:cs typeface="Carlito"/>
            </a:endParaRPr>
          </a:p>
        </p:txBody>
      </p:sp>
      <p:sp>
        <p:nvSpPr>
          <p:cNvPr id="9" name="object 9"/>
          <p:cNvSpPr txBox="1"/>
          <p:nvPr/>
        </p:nvSpPr>
        <p:spPr>
          <a:xfrm>
            <a:off x="4800600" y="4800600"/>
            <a:ext cx="2590800" cy="533400"/>
          </a:xfrm>
          <a:prstGeom prst="rect">
            <a:avLst/>
          </a:prstGeom>
          <a:ln w="39894">
            <a:solidFill>
              <a:srgbClr val="852949"/>
            </a:solidFill>
          </a:ln>
        </p:spPr>
        <p:txBody>
          <a:bodyPr vert="horz" wrap="square" lIns="0" tIns="123190" rIns="0" bIns="0" rtlCol="0">
            <a:spAutoFit/>
          </a:bodyPr>
          <a:lstStyle/>
          <a:p>
            <a:pPr marL="151130" algn="ctr">
              <a:lnSpc>
                <a:spcPct val="100000"/>
              </a:lnSpc>
              <a:spcBef>
                <a:spcPts val="970"/>
              </a:spcBef>
            </a:pPr>
            <a:r>
              <a:rPr sz="1800" spc="-5" dirty="0">
                <a:latin typeface="Carlito"/>
                <a:cs typeface="Carlito"/>
              </a:rPr>
              <a:t>Flexible</a:t>
            </a:r>
            <a:endParaRPr sz="1800">
              <a:latin typeface="Carlito"/>
              <a:cs typeface="Carlito"/>
            </a:endParaRPr>
          </a:p>
        </p:txBody>
      </p:sp>
      <p:sp>
        <p:nvSpPr>
          <p:cNvPr id="10" name="object 10"/>
          <p:cNvSpPr txBox="1"/>
          <p:nvPr/>
        </p:nvSpPr>
        <p:spPr>
          <a:xfrm>
            <a:off x="4800600" y="3886200"/>
            <a:ext cx="2590800" cy="533400"/>
          </a:xfrm>
          <a:prstGeom prst="rect">
            <a:avLst/>
          </a:prstGeom>
          <a:ln w="39894">
            <a:solidFill>
              <a:srgbClr val="852949"/>
            </a:solidFill>
          </a:ln>
        </p:spPr>
        <p:txBody>
          <a:bodyPr vert="horz" wrap="square" lIns="0" tIns="123190" rIns="0" bIns="0" rtlCol="0">
            <a:spAutoFit/>
          </a:bodyPr>
          <a:lstStyle/>
          <a:p>
            <a:pPr marL="861060">
              <a:lnSpc>
                <a:spcPct val="100000"/>
              </a:lnSpc>
              <a:spcBef>
                <a:spcPts val="970"/>
              </a:spcBef>
            </a:pPr>
            <a:r>
              <a:rPr sz="1800" spc="-5" dirty="0">
                <a:latin typeface="Carlito"/>
                <a:cs typeface="Carlito"/>
              </a:rPr>
              <a:t>Proactive</a:t>
            </a:r>
            <a:endParaRPr sz="1800">
              <a:latin typeface="Carlito"/>
              <a:cs typeface="Carlito"/>
            </a:endParaRPr>
          </a:p>
        </p:txBody>
      </p:sp>
      <p:sp>
        <p:nvSpPr>
          <p:cNvPr id="11" name="object 11"/>
          <p:cNvSpPr txBox="1"/>
          <p:nvPr/>
        </p:nvSpPr>
        <p:spPr>
          <a:xfrm>
            <a:off x="4800600" y="2971800"/>
            <a:ext cx="2590800" cy="533400"/>
          </a:xfrm>
          <a:prstGeom prst="rect">
            <a:avLst/>
          </a:prstGeom>
          <a:ln w="39894">
            <a:solidFill>
              <a:srgbClr val="852949"/>
            </a:solidFill>
          </a:ln>
        </p:spPr>
        <p:txBody>
          <a:bodyPr vert="horz" wrap="square" lIns="0" tIns="123189" rIns="0" bIns="0" rtlCol="0">
            <a:spAutoFit/>
          </a:bodyPr>
          <a:lstStyle/>
          <a:p>
            <a:pPr marR="146050" algn="ctr">
              <a:lnSpc>
                <a:spcPct val="100000"/>
              </a:lnSpc>
              <a:spcBef>
                <a:spcPts val="969"/>
              </a:spcBef>
            </a:pPr>
            <a:r>
              <a:rPr sz="1800" spc="-5" dirty="0">
                <a:latin typeface="Carlito"/>
                <a:cs typeface="Carlito"/>
              </a:rPr>
              <a:t>Formal</a:t>
            </a:r>
            <a:endParaRPr sz="1800">
              <a:latin typeface="Carlito"/>
              <a:cs typeface="Carli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359" y="317500"/>
            <a:ext cx="7493000" cy="83438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35940" y="1309370"/>
            <a:ext cx="7651750" cy="421640"/>
          </a:xfrm>
          <a:prstGeom prst="rect">
            <a:avLst/>
          </a:prstGeom>
        </p:spPr>
        <p:txBody>
          <a:bodyPr vert="horz" wrap="square" lIns="0" tIns="12700" rIns="0" bIns="0" rtlCol="0">
            <a:spAutoFit/>
          </a:bodyPr>
          <a:lstStyle/>
          <a:p>
            <a:pPr marL="12700">
              <a:lnSpc>
                <a:spcPct val="100000"/>
              </a:lnSpc>
              <a:spcBef>
                <a:spcPts val="100"/>
              </a:spcBef>
              <a:tabLst>
                <a:tab pos="514984" algn="l"/>
              </a:tabLst>
            </a:pPr>
            <a:r>
              <a:rPr spc="-5" dirty="0"/>
              <a:t>II.	ORGANIZATIONAL GROWTH CYCLES </a:t>
            </a:r>
            <a:r>
              <a:rPr dirty="0"/>
              <a:t>&amp;</a:t>
            </a:r>
            <a:r>
              <a:rPr spc="-45" dirty="0"/>
              <a:t> </a:t>
            </a:r>
            <a:r>
              <a:rPr spc="-5" dirty="0"/>
              <a:t>PLANNING</a:t>
            </a:r>
          </a:p>
        </p:txBody>
      </p:sp>
      <p:sp>
        <p:nvSpPr>
          <p:cNvPr id="4" name="object 4"/>
          <p:cNvSpPr txBox="1"/>
          <p:nvPr/>
        </p:nvSpPr>
        <p:spPr>
          <a:xfrm>
            <a:off x="935989" y="1671065"/>
            <a:ext cx="107314" cy="1131570"/>
          </a:xfrm>
          <a:prstGeom prst="rect">
            <a:avLst/>
          </a:prstGeom>
        </p:spPr>
        <p:txBody>
          <a:bodyPr vert="horz" wrap="square" lIns="0" tIns="99060" rIns="0" bIns="0" rtlCol="0">
            <a:spAutoFit/>
          </a:bodyPr>
          <a:lstStyle/>
          <a:p>
            <a:pPr marL="12700">
              <a:lnSpc>
                <a:spcPct val="100000"/>
              </a:lnSpc>
              <a:spcBef>
                <a:spcPts val="780"/>
              </a:spcBef>
            </a:pPr>
            <a:r>
              <a:rPr sz="1850" spc="-5" dirty="0">
                <a:solidFill>
                  <a:srgbClr val="F8B538"/>
                </a:solidFill>
                <a:latin typeface="Arial"/>
                <a:cs typeface="Arial"/>
              </a:rPr>
              <a:t>•</a:t>
            </a:r>
            <a:endParaRPr sz="1850">
              <a:latin typeface="Arial"/>
              <a:cs typeface="Arial"/>
            </a:endParaRPr>
          </a:p>
          <a:p>
            <a:pPr marL="12700">
              <a:lnSpc>
                <a:spcPct val="100000"/>
              </a:lnSpc>
              <a:spcBef>
                <a:spcPts val="680"/>
              </a:spcBef>
            </a:pPr>
            <a:r>
              <a:rPr sz="1850" spc="-5" dirty="0">
                <a:solidFill>
                  <a:srgbClr val="F8B538"/>
                </a:solidFill>
                <a:latin typeface="Arial"/>
                <a:cs typeface="Arial"/>
              </a:rPr>
              <a:t>•</a:t>
            </a:r>
            <a:endParaRPr sz="1850">
              <a:latin typeface="Arial"/>
              <a:cs typeface="Arial"/>
            </a:endParaRPr>
          </a:p>
          <a:p>
            <a:pPr marL="12700">
              <a:lnSpc>
                <a:spcPct val="100000"/>
              </a:lnSpc>
              <a:spcBef>
                <a:spcPts val="690"/>
              </a:spcBef>
            </a:pPr>
            <a:r>
              <a:rPr sz="1850" spc="-5" dirty="0">
                <a:solidFill>
                  <a:srgbClr val="F8B538"/>
                </a:solidFill>
                <a:latin typeface="Arial"/>
                <a:cs typeface="Arial"/>
              </a:rPr>
              <a:t>•</a:t>
            </a:r>
            <a:endParaRPr sz="1850">
              <a:latin typeface="Arial"/>
              <a:cs typeface="Arial"/>
            </a:endParaRPr>
          </a:p>
        </p:txBody>
      </p:sp>
      <p:sp>
        <p:nvSpPr>
          <p:cNvPr id="5" name="object 5"/>
          <p:cNvSpPr txBox="1"/>
          <p:nvPr/>
        </p:nvSpPr>
        <p:spPr>
          <a:xfrm>
            <a:off x="1507489" y="1704340"/>
            <a:ext cx="7015480" cy="2113280"/>
          </a:xfrm>
          <a:prstGeom prst="rect">
            <a:avLst/>
          </a:prstGeom>
        </p:spPr>
        <p:txBody>
          <a:bodyPr vert="horz" wrap="square" lIns="0" tIns="12700" rIns="0" bIns="0" rtlCol="0">
            <a:spAutoFit/>
          </a:bodyPr>
          <a:lstStyle/>
          <a:p>
            <a:pPr marL="12700" marR="1520190">
              <a:lnSpc>
                <a:spcPct val="105400"/>
              </a:lnSpc>
              <a:spcBef>
                <a:spcPts val="100"/>
              </a:spcBef>
            </a:pPr>
            <a:r>
              <a:rPr sz="2300" spc="-5" dirty="0">
                <a:solidFill>
                  <a:srgbClr val="6B6B6B"/>
                </a:solidFill>
                <a:latin typeface="Trebuchet MS"/>
                <a:cs typeface="Trebuchet MS"/>
              </a:rPr>
              <a:t>Embryonic stage </a:t>
            </a:r>
            <a:r>
              <a:rPr sz="2300" dirty="0">
                <a:solidFill>
                  <a:srgbClr val="6B6B6B"/>
                </a:solidFill>
                <a:latin typeface="Trebuchet MS"/>
                <a:cs typeface="Trebuchet MS"/>
              </a:rPr>
              <a:t>– No personnel planning  </a:t>
            </a:r>
            <a:r>
              <a:rPr sz="2300" spc="-5" dirty="0">
                <a:solidFill>
                  <a:srgbClr val="6B6B6B"/>
                </a:solidFill>
                <a:latin typeface="Trebuchet MS"/>
                <a:cs typeface="Trebuchet MS"/>
              </a:rPr>
              <a:t>Growth stage </a:t>
            </a:r>
            <a:r>
              <a:rPr sz="2300" dirty="0">
                <a:solidFill>
                  <a:srgbClr val="6B6B6B"/>
                </a:solidFill>
                <a:latin typeface="Trebuchet MS"/>
                <a:cs typeface="Trebuchet MS"/>
              </a:rPr>
              <a:t>– HR </a:t>
            </a:r>
            <a:r>
              <a:rPr sz="2300" spc="-5" dirty="0">
                <a:solidFill>
                  <a:srgbClr val="6B6B6B"/>
                </a:solidFill>
                <a:latin typeface="Trebuchet MS"/>
                <a:cs typeface="Trebuchet MS"/>
              </a:rPr>
              <a:t>forecasting </a:t>
            </a:r>
            <a:r>
              <a:rPr sz="2300" dirty="0">
                <a:solidFill>
                  <a:srgbClr val="6B6B6B"/>
                </a:solidFill>
                <a:latin typeface="Trebuchet MS"/>
                <a:cs typeface="Trebuchet MS"/>
              </a:rPr>
              <a:t>is</a:t>
            </a:r>
            <a:r>
              <a:rPr sz="2300" spc="40" dirty="0">
                <a:solidFill>
                  <a:srgbClr val="6B6B6B"/>
                </a:solidFill>
                <a:latin typeface="Trebuchet MS"/>
                <a:cs typeface="Trebuchet MS"/>
              </a:rPr>
              <a:t> </a:t>
            </a:r>
            <a:r>
              <a:rPr sz="2300" spc="-5" dirty="0">
                <a:solidFill>
                  <a:srgbClr val="6B6B6B"/>
                </a:solidFill>
                <a:latin typeface="Trebuchet MS"/>
                <a:cs typeface="Trebuchet MS"/>
              </a:rPr>
              <a:t>essential</a:t>
            </a:r>
            <a:endParaRPr sz="2300">
              <a:latin typeface="Trebuchet MS"/>
              <a:cs typeface="Trebuchet MS"/>
            </a:endParaRPr>
          </a:p>
          <a:p>
            <a:pPr marL="12700" marR="598170">
              <a:lnSpc>
                <a:spcPts val="2410"/>
              </a:lnSpc>
              <a:spcBef>
                <a:spcPts val="509"/>
              </a:spcBef>
            </a:pPr>
            <a:r>
              <a:rPr sz="2300" spc="-5" dirty="0">
                <a:solidFill>
                  <a:srgbClr val="6B6B6B"/>
                </a:solidFill>
                <a:latin typeface="Trebuchet MS"/>
                <a:cs typeface="Trebuchet MS"/>
              </a:rPr>
              <a:t>Maturity stage </a:t>
            </a:r>
            <a:r>
              <a:rPr sz="2300" dirty="0">
                <a:solidFill>
                  <a:srgbClr val="6B6B6B"/>
                </a:solidFill>
                <a:latin typeface="Trebuchet MS"/>
                <a:cs typeface="Trebuchet MS"/>
              </a:rPr>
              <a:t>– Planning more </a:t>
            </a:r>
            <a:r>
              <a:rPr sz="2300" spc="-5" dirty="0">
                <a:solidFill>
                  <a:srgbClr val="6B6B6B"/>
                </a:solidFill>
                <a:latin typeface="Trebuchet MS"/>
                <a:cs typeface="Trebuchet MS"/>
              </a:rPr>
              <a:t>formalized </a:t>
            </a:r>
            <a:r>
              <a:rPr sz="2300" dirty="0">
                <a:solidFill>
                  <a:srgbClr val="6B6B6B"/>
                </a:solidFill>
                <a:latin typeface="Trebuchet MS"/>
                <a:cs typeface="Trebuchet MS"/>
              </a:rPr>
              <a:t>&amp; less  </a:t>
            </a:r>
            <a:r>
              <a:rPr sz="2300" spc="-5" dirty="0">
                <a:solidFill>
                  <a:srgbClr val="6B6B6B"/>
                </a:solidFill>
                <a:latin typeface="Trebuchet MS"/>
                <a:cs typeface="Trebuchet MS"/>
              </a:rPr>
              <a:t>flexible</a:t>
            </a:r>
            <a:endParaRPr sz="2300">
              <a:latin typeface="Trebuchet MS"/>
              <a:cs typeface="Trebuchet MS"/>
            </a:endParaRPr>
          </a:p>
          <a:p>
            <a:pPr marL="12700" marR="5080">
              <a:lnSpc>
                <a:spcPts val="2400"/>
              </a:lnSpc>
              <a:spcBef>
                <a:spcPts val="509"/>
              </a:spcBef>
            </a:pPr>
            <a:r>
              <a:rPr sz="2300" dirty="0">
                <a:solidFill>
                  <a:srgbClr val="6B6B6B"/>
                </a:solidFill>
                <a:latin typeface="Trebuchet MS"/>
                <a:cs typeface="Trebuchet MS"/>
              </a:rPr>
              <a:t>Declining </a:t>
            </a:r>
            <a:r>
              <a:rPr sz="2300" spc="-5" dirty="0">
                <a:solidFill>
                  <a:srgbClr val="6B6B6B"/>
                </a:solidFill>
                <a:latin typeface="Trebuchet MS"/>
                <a:cs typeface="Trebuchet MS"/>
              </a:rPr>
              <a:t>stage </a:t>
            </a:r>
            <a:r>
              <a:rPr sz="2300" dirty="0">
                <a:solidFill>
                  <a:srgbClr val="6B6B6B"/>
                </a:solidFill>
                <a:latin typeface="Trebuchet MS"/>
                <a:cs typeface="Trebuchet MS"/>
              </a:rPr>
              <a:t>– Planning </a:t>
            </a:r>
            <a:r>
              <a:rPr sz="2300" spc="-5" dirty="0">
                <a:solidFill>
                  <a:srgbClr val="6B6B6B"/>
                </a:solidFill>
                <a:latin typeface="Trebuchet MS"/>
                <a:cs typeface="Trebuchet MS"/>
              </a:rPr>
              <a:t>for layoff, retrenchment </a:t>
            </a:r>
            <a:r>
              <a:rPr sz="2300" dirty="0">
                <a:solidFill>
                  <a:srgbClr val="6B6B6B"/>
                </a:solidFill>
                <a:latin typeface="Trebuchet MS"/>
                <a:cs typeface="Trebuchet MS"/>
              </a:rPr>
              <a:t>&amp;  </a:t>
            </a:r>
            <a:r>
              <a:rPr sz="2300" spc="-5" dirty="0">
                <a:solidFill>
                  <a:srgbClr val="6B6B6B"/>
                </a:solidFill>
                <a:latin typeface="Trebuchet MS"/>
                <a:cs typeface="Trebuchet MS"/>
              </a:rPr>
              <a:t>retirement</a:t>
            </a:r>
            <a:endParaRPr sz="2300">
              <a:latin typeface="Trebuchet MS"/>
              <a:cs typeface="Trebuchet MS"/>
            </a:endParaRPr>
          </a:p>
        </p:txBody>
      </p:sp>
      <p:sp>
        <p:nvSpPr>
          <p:cNvPr id="6" name="object 6"/>
          <p:cNvSpPr txBox="1"/>
          <p:nvPr/>
        </p:nvSpPr>
        <p:spPr>
          <a:xfrm>
            <a:off x="935989" y="3171190"/>
            <a:ext cx="107314" cy="306070"/>
          </a:xfrm>
          <a:prstGeom prst="rect">
            <a:avLst/>
          </a:prstGeom>
        </p:spPr>
        <p:txBody>
          <a:bodyPr vert="horz" wrap="square" lIns="0" tIns="11430" rIns="0" bIns="0" rtlCol="0">
            <a:spAutoFit/>
          </a:bodyPr>
          <a:lstStyle/>
          <a:p>
            <a:pPr marL="12700">
              <a:lnSpc>
                <a:spcPct val="100000"/>
              </a:lnSpc>
              <a:spcBef>
                <a:spcPts val="90"/>
              </a:spcBef>
            </a:pPr>
            <a:r>
              <a:rPr sz="1850" spc="-5" dirty="0">
                <a:solidFill>
                  <a:srgbClr val="F8B538"/>
                </a:solidFill>
                <a:latin typeface="Arial"/>
                <a:cs typeface="Arial"/>
              </a:rPr>
              <a:t>•</a:t>
            </a:r>
            <a:endParaRPr sz="1850">
              <a:latin typeface="Arial"/>
              <a:cs typeface="Arial"/>
            </a:endParaRPr>
          </a:p>
        </p:txBody>
      </p:sp>
      <p:sp>
        <p:nvSpPr>
          <p:cNvPr id="7" name="object 7"/>
          <p:cNvSpPr txBox="1"/>
          <p:nvPr/>
        </p:nvSpPr>
        <p:spPr>
          <a:xfrm>
            <a:off x="535940" y="3817620"/>
            <a:ext cx="5581015" cy="421640"/>
          </a:xfrm>
          <a:prstGeom prst="rect">
            <a:avLst/>
          </a:prstGeom>
        </p:spPr>
        <p:txBody>
          <a:bodyPr vert="horz" wrap="square" lIns="0" tIns="12700" rIns="0" bIns="0" rtlCol="0">
            <a:spAutoFit/>
          </a:bodyPr>
          <a:lstStyle/>
          <a:p>
            <a:pPr marL="12700">
              <a:lnSpc>
                <a:spcPct val="100000"/>
              </a:lnSpc>
              <a:spcBef>
                <a:spcPts val="100"/>
              </a:spcBef>
              <a:tabLst>
                <a:tab pos="606425" algn="l"/>
              </a:tabLst>
            </a:pPr>
            <a:r>
              <a:rPr sz="2600" spc="-5" dirty="0">
                <a:latin typeface="Trebuchet MS"/>
                <a:cs typeface="Trebuchet MS"/>
              </a:rPr>
              <a:t>III.	ENVIRONMENTAL</a:t>
            </a:r>
            <a:r>
              <a:rPr sz="2600" spc="-65" dirty="0">
                <a:latin typeface="Trebuchet MS"/>
                <a:cs typeface="Trebuchet MS"/>
              </a:rPr>
              <a:t> </a:t>
            </a:r>
            <a:r>
              <a:rPr sz="2600" spc="-5" dirty="0">
                <a:latin typeface="Trebuchet MS"/>
                <a:cs typeface="Trebuchet MS"/>
              </a:rPr>
              <a:t>UNCERTAINITIES</a:t>
            </a:r>
            <a:endParaRPr sz="2600">
              <a:latin typeface="Trebuchet MS"/>
              <a:cs typeface="Trebuchet MS"/>
            </a:endParaRPr>
          </a:p>
        </p:txBody>
      </p:sp>
      <p:sp>
        <p:nvSpPr>
          <p:cNvPr id="8" name="object 8"/>
          <p:cNvSpPr txBox="1"/>
          <p:nvPr/>
        </p:nvSpPr>
        <p:spPr>
          <a:xfrm>
            <a:off x="935989" y="4178045"/>
            <a:ext cx="107314" cy="764540"/>
          </a:xfrm>
          <a:prstGeom prst="rect">
            <a:avLst/>
          </a:prstGeom>
        </p:spPr>
        <p:txBody>
          <a:bodyPr vert="horz" wrap="square" lIns="0" tIns="100330" rIns="0" bIns="0" rtlCol="0">
            <a:spAutoFit/>
          </a:bodyPr>
          <a:lstStyle/>
          <a:p>
            <a:pPr marL="12700">
              <a:lnSpc>
                <a:spcPct val="100000"/>
              </a:lnSpc>
              <a:spcBef>
                <a:spcPts val="790"/>
              </a:spcBef>
            </a:pPr>
            <a:r>
              <a:rPr sz="1850" spc="-5" dirty="0">
                <a:solidFill>
                  <a:srgbClr val="F8B538"/>
                </a:solidFill>
                <a:latin typeface="Arial"/>
                <a:cs typeface="Arial"/>
              </a:rPr>
              <a:t>•</a:t>
            </a:r>
            <a:endParaRPr sz="1850">
              <a:latin typeface="Arial"/>
              <a:cs typeface="Arial"/>
            </a:endParaRPr>
          </a:p>
          <a:p>
            <a:pPr marL="12700">
              <a:lnSpc>
                <a:spcPct val="100000"/>
              </a:lnSpc>
              <a:spcBef>
                <a:spcPts val="690"/>
              </a:spcBef>
            </a:pPr>
            <a:r>
              <a:rPr sz="1850" spc="-5" dirty="0">
                <a:solidFill>
                  <a:srgbClr val="F8B538"/>
                </a:solidFill>
                <a:latin typeface="Arial"/>
                <a:cs typeface="Arial"/>
              </a:rPr>
              <a:t>•</a:t>
            </a:r>
            <a:endParaRPr sz="1850">
              <a:latin typeface="Arial"/>
              <a:cs typeface="Arial"/>
            </a:endParaRPr>
          </a:p>
        </p:txBody>
      </p:sp>
      <p:sp>
        <p:nvSpPr>
          <p:cNvPr id="9" name="object 9"/>
          <p:cNvSpPr txBox="1"/>
          <p:nvPr/>
        </p:nvSpPr>
        <p:spPr>
          <a:xfrm>
            <a:off x="1507489" y="4215129"/>
            <a:ext cx="7084059" cy="1678939"/>
          </a:xfrm>
          <a:prstGeom prst="rect">
            <a:avLst/>
          </a:prstGeom>
        </p:spPr>
        <p:txBody>
          <a:bodyPr vert="horz" wrap="square" lIns="0" tIns="12700" rIns="0" bIns="0" rtlCol="0">
            <a:spAutoFit/>
          </a:bodyPr>
          <a:lstStyle/>
          <a:p>
            <a:pPr marL="12700" marR="1112520">
              <a:lnSpc>
                <a:spcPct val="105100"/>
              </a:lnSpc>
              <a:spcBef>
                <a:spcPts val="100"/>
              </a:spcBef>
            </a:pPr>
            <a:r>
              <a:rPr sz="2300" spc="-5" dirty="0">
                <a:solidFill>
                  <a:srgbClr val="6B6B6B"/>
                </a:solidFill>
                <a:latin typeface="Trebuchet MS"/>
                <a:cs typeface="Trebuchet MS"/>
              </a:rPr>
              <a:t>Political, social </a:t>
            </a:r>
            <a:r>
              <a:rPr sz="2300" dirty="0">
                <a:solidFill>
                  <a:srgbClr val="6B6B6B"/>
                </a:solidFill>
                <a:latin typeface="Trebuchet MS"/>
                <a:cs typeface="Trebuchet MS"/>
              </a:rPr>
              <a:t>&amp; </a:t>
            </a:r>
            <a:r>
              <a:rPr sz="2300" spc="-5" dirty="0">
                <a:solidFill>
                  <a:srgbClr val="6B6B6B"/>
                </a:solidFill>
                <a:latin typeface="Trebuchet MS"/>
                <a:cs typeface="Trebuchet MS"/>
              </a:rPr>
              <a:t>economic changes  Balancing programmes </a:t>
            </a:r>
            <a:r>
              <a:rPr sz="2300" dirty="0">
                <a:solidFill>
                  <a:srgbClr val="6B6B6B"/>
                </a:solidFill>
                <a:latin typeface="Trebuchet MS"/>
                <a:cs typeface="Trebuchet MS"/>
              </a:rPr>
              <a:t>are built </a:t>
            </a:r>
            <a:r>
              <a:rPr sz="2300" spc="-5" dirty="0">
                <a:solidFill>
                  <a:srgbClr val="6B6B6B"/>
                </a:solidFill>
                <a:latin typeface="Trebuchet MS"/>
                <a:cs typeface="Trebuchet MS"/>
              </a:rPr>
              <a:t>into the</a:t>
            </a:r>
            <a:r>
              <a:rPr sz="2300" spc="25" dirty="0">
                <a:solidFill>
                  <a:srgbClr val="6B6B6B"/>
                </a:solidFill>
                <a:latin typeface="Trebuchet MS"/>
                <a:cs typeface="Trebuchet MS"/>
              </a:rPr>
              <a:t> </a:t>
            </a:r>
            <a:r>
              <a:rPr sz="2300" dirty="0">
                <a:solidFill>
                  <a:srgbClr val="6B6B6B"/>
                </a:solidFill>
                <a:latin typeface="Trebuchet MS"/>
                <a:cs typeface="Trebuchet MS"/>
              </a:rPr>
              <a:t>HRM</a:t>
            </a:r>
            <a:endParaRPr sz="2300">
              <a:latin typeface="Trebuchet MS"/>
              <a:cs typeface="Trebuchet MS"/>
            </a:endParaRPr>
          </a:p>
          <a:p>
            <a:pPr marL="12700" marR="5080">
              <a:lnSpc>
                <a:spcPct val="87100"/>
              </a:lnSpc>
              <a:spcBef>
                <a:spcPts val="5"/>
              </a:spcBef>
            </a:pPr>
            <a:r>
              <a:rPr sz="2300" spc="-5" dirty="0">
                <a:solidFill>
                  <a:srgbClr val="6B6B6B"/>
                </a:solidFill>
                <a:latin typeface="Trebuchet MS"/>
                <a:cs typeface="Trebuchet MS"/>
              </a:rPr>
              <a:t>programme through succession planning, promotion  channels, layoffs, flexi time, job sharing, </a:t>
            </a:r>
            <a:r>
              <a:rPr sz="2300" dirty="0">
                <a:solidFill>
                  <a:srgbClr val="6B6B6B"/>
                </a:solidFill>
                <a:latin typeface="Trebuchet MS"/>
                <a:cs typeface="Trebuchet MS"/>
              </a:rPr>
              <a:t>retirement,  </a:t>
            </a:r>
            <a:r>
              <a:rPr sz="2300" spc="-5" dirty="0">
                <a:solidFill>
                  <a:srgbClr val="6B6B6B"/>
                </a:solidFill>
                <a:latin typeface="Trebuchet MS"/>
                <a:cs typeface="Trebuchet MS"/>
              </a:rPr>
              <a:t>VRS,</a:t>
            </a:r>
            <a:r>
              <a:rPr sz="2300" spc="5" dirty="0">
                <a:solidFill>
                  <a:srgbClr val="6B6B6B"/>
                </a:solidFill>
                <a:latin typeface="Trebuchet MS"/>
                <a:cs typeface="Trebuchet MS"/>
              </a:rPr>
              <a:t> </a:t>
            </a:r>
            <a:r>
              <a:rPr sz="2300" spc="-5" dirty="0">
                <a:solidFill>
                  <a:srgbClr val="6B6B6B"/>
                </a:solidFill>
                <a:latin typeface="Trebuchet MS"/>
                <a:cs typeface="Trebuchet MS"/>
              </a:rPr>
              <a:t>etc….</a:t>
            </a:r>
            <a:endParaRPr sz="2300">
              <a:latin typeface="Trebuchet MS"/>
              <a:cs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359" y="317500"/>
            <a:ext cx="7493000" cy="90805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35940" y="1385570"/>
            <a:ext cx="2918460" cy="421640"/>
          </a:xfrm>
          <a:prstGeom prst="rect">
            <a:avLst/>
          </a:prstGeom>
        </p:spPr>
        <p:txBody>
          <a:bodyPr vert="horz" wrap="square" lIns="0" tIns="12700" rIns="0" bIns="0" rtlCol="0">
            <a:spAutoFit/>
          </a:bodyPr>
          <a:lstStyle/>
          <a:p>
            <a:pPr marL="12700">
              <a:lnSpc>
                <a:spcPct val="100000"/>
              </a:lnSpc>
              <a:spcBef>
                <a:spcPts val="100"/>
              </a:spcBef>
              <a:tabLst>
                <a:tab pos="617220" algn="l"/>
              </a:tabLst>
            </a:pPr>
            <a:r>
              <a:rPr spc="-5" dirty="0"/>
              <a:t>IV.	TIME</a:t>
            </a:r>
            <a:r>
              <a:rPr spc="-75" dirty="0"/>
              <a:t> </a:t>
            </a:r>
            <a:r>
              <a:rPr spc="-5" dirty="0"/>
              <a:t>HORIZONS</a:t>
            </a:r>
          </a:p>
        </p:txBody>
      </p:sp>
      <p:sp>
        <p:nvSpPr>
          <p:cNvPr id="4" name="object 4"/>
          <p:cNvSpPr txBox="1"/>
          <p:nvPr/>
        </p:nvSpPr>
        <p:spPr>
          <a:xfrm>
            <a:off x="935989" y="1868170"/>
            <a:ext cx="107314" cy="306070"/>
          </a:xfrm>
          <a:prstGeom prst="rect">
            <a:avLst/>
          </a:prstGeom>
        </p:spPr>
        <p:txBody>
          <a:bodyPr vert="horz" wrap="square" lIns="0" tIns="11430" rIns="0" bIns="0" rtlCol="0">
            <a:spAutoFit/>
          </a:bodyPr>
          <a:lstStyle/>
          <a:p>
            <a:pPr marL="12700">
              <a:lnSpc>
                <a:spcPct val="100000"/>
              </a:lnSpc>
              <a:spcBef>
                <a:spcPts val="90"/>
              </a:spcBef>
            </a:pPr>
            <a:r>
              <a:rPr sz="1850" spc="-5" dirty="0">
                <a:solidFill>
                  <a:srgbClr val="F8B538"/>
                </a:solidFill>
                <a:latin typeface="Arial"/>
                <a:cs typeface="Arial"/>
              </a:rPr>
              <a:t>•</a:t>
            </a:r>
            <a:endParaRPr sz="1850">
              <a:latin typeface="Arial"/>
              <a:cs typeface="Arial"/>
            </a:endParaRPr>
          </a:p>
        </p:txBody>
      </p:sp>
      <p:sp>
        <p:nvSpPr>
          <p:cNvPr id="5" name="object 5"/>
          <p:cNvSpPr txBox="1"/>
          <p:nvPr/>
        </p:nvSpPr>
        <p:spPr>
          <a:xfrm>
            <a:off x="1507489" y="1833879"/>
            <a:ext cx="3955415" cy="375920"/>
          </a:xfrm>
          <a:prstGeom prst="rect">
            <a:avLst/>
          </a:prstGeom>
        </p:spPr>
        <p:txBody>
          <a:bodyPr vert="horz" wrap="square" lIns="0" tIns="12700" rIns="0" bIns="0" rtlCol="0">
            <a:spAutoFit/>
          </a:bodyPr>
          <a:lstStyle/>
          <a:p>
            <a:pPr marL="12700">
              <a:lnSpc>
                <a:spcPct val="100000"/>
              </a:lnSpc>
              <a:spcBef>
                <a:spcPts val="100"/>
              </a:spcBef>
            </a:pPr>
            <a:r>
              <a:rPr sz="2300" spc="-5" dirty="0">
                <a:solidFill>
                  <a:srgbClr val="6B6B6B"/>
                </a:solidFill>
                <a:latin typeface="Trebuchet MS"/>
                <a:cs typeface="Trebuchet MS"/>
              </a:rPr>
              <a:t>Short-term </a:t>
            </a:r>
            <a:r>
              <a:rPr sz="2300" dirty="0">
                <a:solidFill>
                  <a:srgbClr val="6B6B6B"/>
                </a:solidFill>
                <a:latin typeface="Trebuchet MS"/>
                <a:cs typeface="Trebuchet MS"/>
              </a:rPr>
              <a:t>&amp; </a:t>
            </a:r>
            <a:r>
              <a:rPr sz="2300" spc="-5" dirty="0">
                <a:solidFill>
                  <a:srgbClr val="6B6B6B"/>
                </a:solidFill>
                <a:latin typeface="Trebuchet MS"/>
                <a:cs typeface="Trebuchet MS"/>
              </a:rPr>
              <a:t>Long-term</a:t>
            </a:r>
            <a:r>
              <a:rPr sz="2300" spc="-30" dirty="0">
                <a:solidFill>
                  <a:srgbClr val="6B6B6B"/>
                </a:solidFill>
                <a:latin typeface="Trebuchet MS"/>
                <a:cs typeface="Trebuchet MS"/>
              </a:rPr>
              <a:t> </a:t>
            </a:r>
            <a:r>
              <a:rPr sz="2300" dirty="0">
                <a:solidFill>
                  <a:srgbClr val="6B6B6B"/>
                </a:solidFill>
                <a:latin typeface="Trebuchet MS"/>
                <a:cs typeface="Trebuchet MS"/>
              </a:rPr>
              <a:t>plans</a:t>
            </a:r>
            <a:endParaRPr sz="2300">
              <a:latin typeface="Trebuchet MS"/>
              <a:cs typeface="Trebuchet MS"/>
            </a:endParaRPr>
          </a:p>
        </p:txBody>
      </p:sp>
      <p:sp>
        <p:nvSpPr>
          <p:cNvPr id="6" name="object 6"/>
          <p:cNvSpPr txBox="1"/>
          <p:nvPr/>
        </p:nvSpPr>
        <p:spPr>
          <a:xfrm>
            <a:off x="535940" y="2247900"/>
            <a:ext cx="7842884" cy="421640"/>
          </a:xfrm>
          <a:prstGeom prst="rect">
            <a:avLst/>
          </a:prstGeom>
        </p:spPr>
        <p:txBody>
          <a:bodyPr vert="horz" wrap="square" lIns="0" tIns="12700" rIns="0" bIns="0" rtlCol="0">
            <a:spAutoFit/>
          </a:bodyPr>
          <a:lstStyle/>
          <a:p>
            <a:pPr marL="12700">
              <a:lnSpc>
                <a:spcPct val="100000"/>
              </a:lnSpc>
              <a:spcBef>
                <a:spcPts val="100"/>
              </a:spcBef>
              <a:tabLst>
                <a:tab pos="623570" algn="l"/>
              </a:tabLst>
            </a:pPr>
            <a:r>
              <a:rPr sz="2600" spc="-5" dirty="0">
                <a:latin typeface="Trebuchet MS"/>
                <a:cs typeface="Trebuchet MS"/>
              </a:rPr>
              <a:t>V.	TYPE </a:t>
            </a:r>
            <a:r>
              <a:rPr sz="2600" dirty="0">
                <a:latin typeface="Trebuchet MS"/>
                <a:cs typeface="Trebuchet MS"/>
              </a:rPr>
              <a:t>&amp; QUALITY </a:t>
            </a:r>
            <a:r>
              <a:rPr sz="2600" spc="-5" dirty="0">
                <a:latin typeface="Trebuchet MS"/>
                <a:cs typeface="Trebuchet MS"/>
              </a:rPr>
              <a:t>OF FORECASTING</a:t>
            </a:r>
            <a:r>
              <a:rPr sz="2600" spc="-50" dirty="0">
                <a:latin typeface="Trebuchet MS"/>
                <a:cs typeface="Trebuchet MS"/>
              </a:rPr>
              <a:t> </a:t>
            </a:r>
            <a:r>
              <a:rPr sz="2600" spc="-5" dirty="0">
                <a:latin typeface="Trebuchet MS"/>
                <a:cs typeface="Trebuchet MS"/>
              </a:rPr>
              <a:t>INFORMATION</a:t>
            </a:r>
            <a:endParaRPr sz="2600">
              <a:latin typeface="Trebuchet MS"/>
              <a:cs typeface="Trebuchet MS"/>
            </a:endParaRPr>
          </a:p>
        </p:txBody>
      </p:sp>
      <p:sp>
        <p:nvSpPr>
          <p:cNvPr id="7" name="object 7"/>
          <p:cNvSpPr txBox="1"/>
          <p:nvPr/>
        </p:nvSpPr>
        <p:spPr>
          <a:xfrm>
            <a:off x="935989" y="2731770"/>
            <a:ext cx="107314" cy="306070"/>
          </a:xfrm>
          <a:prstGeom prst="rect">
            <a:avLst/>
          </a:prstGeom>
        </p:spPr>
        <p:txBody>
          <a:bodyPr vert="horz" wrap="square" lIns="0" tIns="11430" rIns="0" bIns="0" rtlCol="0">
            <a:spAutoFit/>
          </a:bodyPr>
          <a:lstStyle/>
          <a:p>
            <a:pPr marL="12700">
              <a:lnSpc>
                <a:spcPct val="100000"/>
              </a:lnSpc>
              <a:spcBef>
                <a:spcPts val="90"/>
              </a:spcBef>
            </a:pPr>
            <a:r>
              <a:rPr sz="1850" spc="-5" dirty="0">
                <a:solidFill>
                  <a:srgbClr val="F8B538"/>
                </a:solidFill>
                <a:latin typeface="Arial"/>
                <a:cs typeface="Arial"/>
              </a:rPr>
              <a:t>•</a:t>
            </a:r>
            <a:endParaRPr sz="1850">
              <a:latin typeface="Arial"/>
              <a:cs typeface="Arial"/>
            </a:endParaRPr>
          </a:p>
        </p:txBody>
      </p:sp>
      <p:sp>
        <p:nvSpPr>
          <p:cNvPr id="8" name="object 8"/>
          <p:cNvSpPr txBox="1"/>
          <p:nvPr/>
        </p:nvSpPr>
        <p:spPr>
          <a:xfrm>
            <a:off x="535940" y="2697479"/>
            <a:ext cx="7849234" cy="1176020"/>
          </a:xfrm>
          <a:prstGeom prst="rect">
            <a:avLst/>
          </a:prstGeom>
        </p:spPr>
        <p:txBody>
          <a:bodyPr vert="horz" wrap="square" lIns="0" tIns="33020" rIns="0" bIns="0" rtlCol="0">
            <a:spAutoFit/>
          </a:bodyPr>
          <a:lstStyle/>
          <a:p>
            <a:pPr marL="984250" marR="5080">
              <a:lnSpc>
                <a:spcPts val="2670"/>
              </a:lnSpc>
              <a:spcBef>
                <a:spcPts val="260"/>
              </a:spcBef>
            </a:pPr>
            <a:r>
              <a:rPr sz="2300" spc="-5" dirty="0">
                <a:solidFill>
                  <a:srgbClr val="6B6B6B"/>
                </a:solidFill>
                <a:latin typeface="Trebuchet MS"/>
                <a:cs typeface="Trebuchet MS"/>
              </a:rPr>
              <a:t>Type </a:t>
            </a:r>
            <a:r>
              <a:rPr sz="2300" dirty="0">
                <a:solidFill>
                  <a:srgbClr val="6B6B6B"/>
                </a:solidFill>
                <a:latin typeface="Trebuchet MS"/>
                <a:cs typeface="Trebuchet MS"/>
              </a:rPr>
              <a:t>of </a:t>
            </a:r>
            <a:r>
              <a:rPr sz="2300" spc="-5" dirty="0">
                <a:solidFill>
                  <a:srgbClr val="6B6B6B"/>
                </a:solidFill>
                <a:latin typeface="Trebuchet MS"/>
                <a:cs typeface="Trebuchet MS"/>
              </a:rPr>
              <a:t>information which should </a:t>
            </a:r>
            <a:r>
              <a:rPr sz="2300" dirty="0">
                <a:solidFill>
                  <a:srgbClr val="6B6B6B"/>
                </a:solidFill>
                <a:latin typeface="Trebuchet MS"/>
                <a:cs typeface="Trebuchet MS"/>
              </a:rPr>
              <a:t>be used in </a:t>
            </a:r>
            <a:r>
              <a:rPr sz="2300" spc="-5" dirty="0">
                <a:solidFill>
                  <a:srgbClr val="6B6B6B"/>
                </a:solidFill>
                <a:latin typeface="Trebuchet MS"/>
                <a:cs typeface="Trebuchet MS"/>
              </a:rPr>
              <a:t>making  forecasts</a:t>
            </a:r>
            <a:endParaRPr sz="2300">
              <a:latin typeface="Trebuchet MS"/>
              <a:cs typeface="Trebuchet MS"/>
            </a:endParaRPr>
          </a:p>
          <a:p>
            <a:pPr marL="12700">
              <a:lnSpc>
                <a:spcPct val="100000"/>
              </a:lnSpc>
              <a:spcBef>
                <a:spcPts val="440"/>
              </a:spcBef>
              <a:tabLst>
                <a:tab pos="617220" algn="l"/>
              </a:tabLst>
            </a:pPr>
            <a:r>
              <a:rPr sz="2600" spc="-5" dirty="0">
                <a:latin typeface="Trebuchet MS"/>
                <a:cs typeface="Trebuchet MS"/>
              </a:rPr>
              <a:t>VI.	NATURE OF JOBS BEING</a:t>
            </a:r>
            <a:r>
              <a:rPr sz="2600" spc="-20" dirty="0">
                <a:latin typeface="Trebuchet MS"/>
                <a:cs typeface="Trebuchet MS"/>
              </a:rPr>
              <a:t> </a:t>
            </a:r>
            <a:r>
              <a:rPr sz="2600" spc="-5" dirty="0">
                <a:latin typeface="Trebuchet MS"/>
                <a:cs typeface="Trebuchet MS"/>
              </a:rPr>
              <a:t>FILLED</a:t>
            </a:r>
            <a:endParaRPr sz="2600">
              <a:latin typeface="Trebuchet MS"/>
              <a:cs typeface="Trebuchet MS"/>
            </a:endParaRPr>
          </a:p>
        </p:txBody>
      </p:sp>
      <p:sp>
        <p:nvSpPr>
          <p:cNvPr id="9" name="object 9"/>
          <p:cNvSpPr txBox="1"/>
          <p:nvPr/>
        </p:nvSpPr>
        <p:spPr>
          <a:xfrm>
            <a:off x="935989" y="3934459"/>
            <a:ext cx="107314" cy="306070"/>
          </a:xfrm>
          <a:prstGeom prst="rect">
            <a:avLst/>
          </a:prstGeom>
        </p:spPr>
        <p:txBody>
          <a:bodyPr vert="horz" wrap="square" lIns="0" tIns="11430" rIns="0" bIns="0" rtlCol="0">
            <a:spAutoFit/>
          </a:bodyPr>
          <a:lstStyle/>
          <a:p>
            <a:pPr marL="12700">
              <a:lnSpc>
                <a:spcPct val="100000"/>
              </a:lnSpc>
              <a:spcBef>
                <a:spcPts val="90"/>
              </a:spcBef>
            </a:pPr>
            <a:r>
              <a:rPr sz="1850" spc="-5" dirty="0">
                <a:solidFill>
                  <a:srgbClr val="F8B538"/>
                </a:solidFill>
                <a:latin typeface="Arial"/>
                <a:cs typeface="Arial"/>
              </a:rPr>
              <a:t>•</a:t>
            </a:r>
            <a:endParaRPr sz="1850">
              <a:latin typeface="Arial"/>
              <a:cs typeface="Arial"/>
            </a:endParaRPr>
          </a:p>
        </p:txBody>
      </p:sp>
      <p:sp>
        <p:nvSpPr>
          <p:cNvPr id="10" name="object 10"/>
          <p:cNvSpPr txBox="1"/>
          <p:nvPr/>
        </p:nvSpPr>
        <p:spPr>
          <a:xfrm>
            <a:off x="535940" y="3900170"/>
            <a:ext cx="7418070" cy="1176020"/>
          </a:xfrm>
          <a:prstGeom prst="rect">
            <a:avLst/>
          </a:prstGeom>
        </p:spPr>
        <p:txBody>
          <a:bodyPr vert="horz" wrap="square" lIns="0" tIns="32384" rIns="0" bIns="0" rtlCol="0">
            <a:spAutoFit/>
          </a:bodyPr>
          <a:lstStyle/>
          <a:p>
            <a:pPr marL="984250" marR="5080">
              <a:lnSpc>
                <a:spcPts val="2680"/>
              </a:lnSpc>
              <a:spcBef>
                <a:spcPts val="254"/>
              </a:spcBef>
              <a:tabLst>
                <a:tab pos="7251065" algn="l"/>
              </a:tabLst>
            </a:pPr>
            <a:r>
              <a:rPr sz="2300" spc="5" dirty="0">
                <a:solidFill>
                  <a:srgbClr val="6B6B6B"/>
                </a:solidFill>
                <a:latin typeface="Trebuchet MS"/>
                <a:cs typeface="Trebuchet MS"/>
              </a:rPr>
              <a:t>D</a:t>
            </a:r>
            <a:r>
              <a:rPr sz="2300" spc="-5" dirty="0">
                <a:solidFill>
                  <a:srgbClr val="6B6B6B"/>
                </a:solidFill>
                <a:latin typeface="Trebuchet MS"/>
                <a:cs typeface="Trebuchet MS"/>
              </a:rPr>
              <a:t>i</a:t>
            </a:r>
            <a:r>
              <a:rPr sz="2300" spc="5" dirty="0">
                <a:solidFill>
                  <a:srgbClr val="6B6B6B"/>
                </a:solidFill>
                <a:latin typeface="Trebuchet MS"/>
                <a:cs typeface="Trebuchet MS"/>
              </a:rPr>
              <a:t>f</a:t>
            </a:r>
            <a:r>
              <a:rPr sz="2300" spc="-5" dirty="0">
                <a:solidFill>
                  <a:srgbClr val="6B6B6B"/>
                </a:solidFill>
                <a:latin typeface="Trebuchet MS"/>
                <a:cs typeface="Trebuchet MS"/>
              </a:rPr>
              <a:t>f</a:t>
            </a:r>
            <a:r>
              <a:rPr sz="2300" dirty="0">
                <a:solidFill>
                  <a:srgbClr val="6B6B6B"/>
                </a:solidFill>
                <a:latin typeface="Trebuchet MS"/>
                <a:cs typeface="Trebuchet MS"/>
              </a:rPr>
              <a:t>eren</a:t>
            </a:r>
            <a:r>
              <a:rPr sz="2300" spc="-5" dirty="0">
                <a:solidFill>
                  <a:srgbClr val="6B6B6B"/>
                </a:solidFill>
                <a:latin typeface="Trebuchet MS"/>
                <a:cs typeface="Trebuchet MS"/>
              </a:rPr>
              <a:t>c</a:t>
            </a:r>
            <a:r>
              <a:rPr sz="2300" dirty="0">
                <a:solidFill>
                  <a:srgbClr val="6B6B6B"/>
                </a:solidFill>
                <a:latin typeface="Trebuchet MS"/>
                <a:cs typeface="Trebuchet MS"/>
              </a:rPr>
              <a:t>e </a:t>
            </a:r>
            <a:r>
              <a:rPr sz="2300" spc="10" dirty="0">
                <a:solidFill>
                  <a:srgbClr val="6B6B6B"/>
                </a:solidFill>
                <a:latin typeface="Trebuchet MS"/>
                <a:cs typeface="Trebuchet MS"/>
              </a:rPr>
              <a:t>i</a:t>
            </a:r>
            <a:r>
              <a:rPr sz="2300" dirty="0">
                <a:solidFill>
                  <a:srgbClr val="6B6B6B"/>
                </a:solidFill>
                <a:latin typeface="Trebuchet MS"/>
                <a:cs typeface="Trebuchet MS"/>
              </a:rPr>
              <a:t>n</a:t>
            </a:r>
            <a:r>
              <a:rPr sz="2300" spc="-5" dirty="0">
                <a:solidFill>
                  <a:srgbClr val="6B6B6B"/>
                </a:solidFill>
                <a:latin typeface="Trebuchet MS"/>
                <a:cs typeface="Trebuchet MS"/>
              </a:rPr>
              <a:t> </a:t>
            </a:r>
            <a:r>
              <a:rPr sz="2300" dirty="0">
                <a:solidFill>
                  <a:srgbClr val="6B6B6B"/>
                </a:solidFill>
                <a:latin typeface="Trebuchet MS"/>
                <a:cs typeface="Trebuchet MS"/>
              </a:rPr>
              <a:t>e</a:t>
            </a:r>
            <a:r>
              <a:rPr sz="2300" spc="-5" dirty="0">
                <a:solidFill>
                  <a:srgbClr val="6B6B6B"/>
                </a:solidFill>
                <a:latin typeface="Trebuchet MS"/>
                <a:cs typeface="Trebuchet MS"/>
              </a:rPr>
              <a:t>mp</a:t>
            </a:r>
            <a:r>
              <a:rPr sz="2300" dirty="0">
                <a:solidFill>
                  <a:srgbClr val="6B6B6B"/>
                </a:solidFill>
                <a:latin typeface="Trebuchet MS"/>
                <a:cs typeface="Trebuchet MS"/>
              </a:rPr>
              <a:t>loying</a:t>
            </a:r>
            <a:r>
              <a:rPr sz="2300" spc="-5" dirty="0">
                <a:solidFill>
                  <a:srgbClr val="6B6B6B"/>
                </a:solidFill>
                <a:latin typeface="Trebuchet MS"/>
                <a:cs typeface="Trebuchet MS"/>
              </a:rPr>
              <a:t> </a:t>
            </a:r>
            <a:r>
              <a:rPr sz="2300" dirty="0">
                <a:solidFill>
                  <a:srgbClr val="6B6B6B"/>
                </a:solidFill>
                <a:latin typeface="Trebuchet MS"/>
                <a:cs typeface="Trebuchet MS"/>
              </a:rPr>
              <a:t>a </a:t>
            </a:r>
            <a:r>
              <a:rPr sz="2300" spc="-5" dirty="0">
                <a:solidFill>
                  <a:srgbClr val="6B6B6B"/>
                </a:solidFill>
                <a:latin typeface="Trebuchet MS"/>
                <a:cs typeface="Trebuchet MS"/>
              </a:rPr>
              <a:t>s</a:t>
            </a:r>
            <a:r>
              <a:rPr sz="2300" dirty="0">
                <a:solidFill>
                  <a:srgbClr val="6B6B6B"/>
                </a:solidFill>
                <a:latin typeface="Trebuchet MS"/>
                <a:cs typeface="Trebuchet MS"/>
              </a:rPr>
              <a:t>ho</a:t>
            </a:r>
            <a:r>
              <a:rPr sz="2300" spc="-5" dirty="0">
                <a:solidFill>
                  <a:srgbClr val="6B6B6B"/>
                </a:solidFill>
                <a:latin typeface="Trebuchet MS"/>
                <a:cs typeface="Trebuchet MS"/>
              </a:rPr>
              <a:t>p</a:t>
            </a:r>
            <a:r>
              <a:rPr sz="2300" spc="10" dirty="0">
                <a:solidFill>
                  <a:srgbClr val="6B6B6B"/>
                </a:solidFill>
                <a:latin typeface="Trebuchet MS"/>
                <a:cs typeface="Trebuchet MS"/>
              </a:rPr>
              <a:t>-</a:t>
            </a:r>
            <a:r>
              <a:rPr sz="2300" spc="-5" dirty="0">
                <a:solidFill>
                  <a:srgbClr val="6B6B6B"/>
                </a:solidFill>
                <a:latin typeface="Trebuchet MS"/>
                <a:cs typeface="Trebuchet MS"/>
              </a:rPr>
              <a:t>f</a:t>
            </a:r>
            <a:r>
              <a:rPr sz="2300" dirty="0">
                <a:solidFill>
                  <a:srgbClr val="6B6B6B"/>
                </a:solidFill>
                <a:latin typeface="Trebuchet MS"/>
                <a:cs typeface="Trebuchet MS"/>
              </a:rPr>
              <a:t>lo</a:t>
            </a:r>
            <a:r>
              <a:rPr sz="2300" spc="-5" dirty="0">
                <a:solidFill>
                  <a:srgbClr val="6B6B6B"/>
                </a:solidFill>
                <a:latin typeface="Trebuchet MS"/>
                <a:cs typeface="Trebuchet MS"/>
              </a:rPr>
              <a:t>o</a:t>
            </a:r>
            <a:r>
              <a:rPr sz="2300" dirty="0">
                <a:solidFill>
                  <a:srgbClr val="6B6B6B"/>
                </a:solidFill>
                <a:latin typeface="Trebuchet MS"/>
                <a:cs typeface="Trebuchet MS"/>
              </a:rPr>
              <a:t>r</a:t>
            </a:r>
            <a:r>
              <a:rPr sz="2300" spc="5" dirty="0">
                <a:solidFill>
                  <a:srgbClr val="6B6B6B"/>
                </a:solidFill>
                <a:latin typeface="Trebuchet MS"/>
                <a:cs typeface="Trebuchet MS"/>
              </a:rPr>
              <a:t> w</a:t>
            </a:r>
            <a:r>
              <a:rPr sz="2300" spc="-5" dirty="0">
                <a:solidFill>
                  <a:srgbClr val="6B6B6B"/>
                </a:solidFill>
                <a:latin typeface="Trebuchet MS"/>
                <a:cs typeface="Trebuchet MS"/>
              </a:rPr>
              <a:t>o</a:t>
            </a:r>
            <a:r>
              <a:rPr sz="2300" dirty="0">
                <a:solidFill>
                  <a:srgbClr val="6B6B6B"/>
                </a:solidFill>
                <a:latin typeface="Trebuchet MS"/>
                <a:cs typeface="Trebuchet MS"/>
              </a:rPr>
              <a:t>r</a:t>
            </a:r>
            <a:r>
              <a:rPr sz="2300" spc="5" dirty="0">
                <a:solidFill>
                  <a:srgbClr val="6B6B6B"/>
                </a:solidFill>
                <a:latin typeface="Trebuchet MS"/>
                <a:cs typeface="Trebuchet MS"/>
              </a:rPr>
              <a:t>k</a:t>
            </a:r>
            <a:r>
              <a:rPr sz="2300" dirty="0">
                <a:solidFill>
                  <a:srgbClr val="6B6B6B"/>
                </a:solidFill>
                <a:latin typeface="Trebuchet MS"/>
                <a:cs typeface="Trebuchet MS"/>
              </a:rPr>
              <a:t>er &amp;	a  </a:t>
            </a:r>
            <a:r>
              <a:rPr sz="2300" spc="-5" dirty="0">
                <a:solidFill>
                  <a:srgbClr val="6B6B6B"/>
                </a:solidFill>
                <a:latin typeface="Trebuchet MS"/>
                <a:cs typeface="Trebuchet MS"/>
              </a:rPr>
              <a:t>managerial</a:t>
            </a:r>
            <a:r>
              <a:rPr sz="2300" spc="-10" dirty="0">
                <a:solidFill>
                  <a:srgbClr val="6B6B6B"/>
                </a:solidFill>
                <a:latin typeface="Trebuchet MS"/>
                <a:cs typeface="Trebuchet MS"/>
              </a:rPr>
              <a:t> </a:t>
            </a:r>
            <a:r>
              <a:rPr sz="2300" dirty="0">
                <a:solidFill>
                  <a:srgbClr val="6B6B6B"/>
                </a:solidFill>
                <a:latin typeface="Trebuchet MS"/>
                <a:cs typeface="Trebuchet MS"/>
              </a:rPr>
              <a:t>personnel</a:t>
            </a:r>
            <a:endParaRPr sz="2300">
              <a:latin typeface="Trebuchet MS"/>
              <a:cs typeface="Trebuchet MS"/>
            </a:endParaRPr>
          </a:p>
          <a:p>
            <a:pPr marL="12700">
              <a:lnSpc>
                <a:spcPct val="100000"/>
              </a:lnSpc>
              <a:spcBef>
                <a:spcPts val="425"/>
              </a:spcBef>
              <a:tabLst>
                <a:tab pos="708660" algn="l"/>
              </a:tabLst>
            </a:pPr>
            <a:r>
              <a:rPr sz="2600" spc="-5" dirty="0">
                <a:latin typeface="Trebuchet MS"/>
                <a:cs typeface="Trebuchet MS"/>
              </a:rPr>
              <a:t>VII.	OFF-LOADING THE</a:t>
            </a:r>
            <a:r>
              <a:rPr sz="2600" spc="5" dirty="0">
                <a:latin typeface="Trebuchet MS"/>
                <a:cs typeface="Trebuchet MS"/>
              </a:rPr>
              <a:t> </a:t>
            </a:r>
            <a:r>
              <a:rPr sz="2600" spc="-5" dirty="0">
                <a:latin typeface="Trebuchet MS"/>
                <a:cs typeface="Trebuchet MS"/>
              </a:rPr>
              <a:t>WORK</a:t>
            </a:r>
            <a:endParaRPr sz="2600">
              <a:latin typeface="Trebuchet MS"/>
              <a:cs typeface="Trebuchet M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1510</Words>
  <Application>Microsoft Office PowerPoint</Application>
  <PresentationFormat>On-screen Show (4:3)</PresentationFormat>
  <Paragraphs>307</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Slide 1</vt:lpstr>
      <vt:lpstr>In simple words, HRP is understood as the  process of forecasting an organization's  future demand for, and supply of, the right  type of people in the right number. After this only the HRM department can  initiate the recruitment and selection  process</vt:lpstr>
      <vt:lpstr>Slide 3</vt:lpstr>
      <vt:lpstr>1. FUTURE PERSONNEL NEEDS</vt:lpstr>
      <vt:lpstr>5. INTERNATIONAL STRATEGIES</vt:lpstr>
      <vt:lpstr>9. OTHER BENEFITS</vt:lpstr>
      <vt:lpstr>I. TYPE &amp; STRATEGY OF ORGANISATION</vt:lpstr>
      <vt:lpstr>II. ORGANIZATIONAL GROWTH CYCLES &amp; PLANNING</vt:lpstr>
      <vt:lpstr>IV. TIME HORIZONS</vt:lpstr>
      <vt:lpstr>Slide 10</vt:lpstr>
      <vt:lpstr>HR plans need to be based on Organizational Objectives.</vt:lpstr>
      <vt:lpstr>Demand forecasting is the process of  estimating the future quantity and quality of  people required. The basis of the forecast must be the annual  budget and long-term corporate plan,  translated into activity levels for each  function and department</vt:lpstr>
      <vt:lpstr>Demand forecasting must consider several  factors both internal and external. Among external factors are competition(foreign  and domestic), economic climate, laws and  regulatory bodies, changes in technology and</vt:lpstr>
      <vt:lpstr>Demand forecasting helps to :</vt:lpstr>
      <vt:lpstr>Managerial judgement  Ratio-trend analysis  Work study techniques  Delphi technique Flow models  Other techniques</vt:lpstr>
      <vt:lpstr>In this all managers sit together, discuss and  arrive at a figure which would be the future  demand for labour. This technique may involve a ‘bottom-up’ or  ‘top-down’ approach. A combination of both  could yield positive results.</vt:lpstr>
      <vt:lpstr>This is the quickest forecasting technique.  This technique involves studying past ratios, say, between the number of workers and  sales in an organization and forecasting  future ratios, making some allowance for  changes in the organization or its method.</vt:lpstr>
      <vt:lpstr>Work study techniques can be used when it is  possible to apply work measurement to  calculate the length of operations and the  amount of labour required.</vt:lpstr>
      <vt:lpstr>This technique is the method of forecasting  personnel needs. It solicits estimates of personnel needs from  a group of experts, usually managers.</vt:lpstr>
      <vt:lpstr>Slide 20</vt:lpstr>
      <vt:lpstr>Quantify no of people and positions expected  in near future. Clarify the staff mixes.  Prevent shortage of people</vt:lpstr>
      <vt:lpstr>Existing human resources</vt:lpstr>
      <vt:lpstr>Skill inventories – info about non-managers.</vt:lpstr>
      <vt:lpstr>Slide 24</vt:lpstr>
      <vt:lpstr>HR planning and analysis  Equal employment  Staffing HR development  Compensation and benefits  Health,saftey and security</vt:lpstr>
      <vt:lpstr>Inflows and outflows IS= current supply – outflow + inflow</vt:lpstr>
      <vt:lpstr>Conditions of work and absenteeism. Absenteeism is given by  no of persons – days lost</vt:lpstr>
      <vt:lpstr>New blood and new experience</vt:lpstr>
      <vt:lpstr>After personal demand and supply are  forecast the vacancies should be filled at  right time with right employees.</vt:lpstr>
      <vt:lpstr>Converting HR plan into action.  Action programmes are..</vt:lpstr>
      <vt:lpstr>Recruitment Selection &amp; placement</vt:lpstr>
      <vt:lpstr>If surplus of employees is expected -Do-</vt:lpstr>
      <vt:lpstr>It covers no. of trainees required  It necessary for existing staff Identification of resource personal for  conducting development programmes  Frequency of training and development</vt:lpstr>
      <vt:lpstr> Retraining and redeployment:  New skill should be imported to existing  employee</vt:lpstr>
      <vt:lpstr>Who is to be redundant and where and when  Plans for re-development or re-training</vt:lpstr>
      <vt:lpstr>Analysis of demand Audit of existing executives</vt:lpstr>
      <vt:lpstr>Establish the reporting procedures  Identifying who are in post and those who  are in pipe line It should report employment costs against  budget and trends in wastage and  employment ratios</vt:lpstr>
      <vt:lpstr> Institute of Applied Manpower Research</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asus</cp:lastModifiedBy>
  <cp:revision>1</cp:revision>
  <dcterms:created xsi:type="dcterms:W3CDTF">2021-04-29T16:40:01Z</dcterms:created>
  <dcterms:modified xsi:type="dcterms:W3CDTF">2021-04-29T17:25:44Z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2013-03-24T00:00:00Z</vt:filetime>
  </property>
  <property fmtid="{D5CDD505-2E9C-101B-9397-08002B2CF9AE}" pid="3" name="Creator">
    <vt:lpwstr>pdftk 1.44 - www.pdftk.com</vt:lpwstr>
  </property>
  <property fmtid="{D5CDD505-2E9C-101B-9397-08002B2CF9AE}" pid="4" name="LastSaved">
    <vt:filetime>2021-04-29T00:00:00Z</vt:filetime>
  </property>
</Properties>
</file>