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5287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800" y="762000"/>
            <a:ext cx="38100" cy="6096000"/>
          </a:xfrm>
          <a:custGeom>
            <a:avLst/>
            <a:gdLst/>
            <a:ahLst/>
            <a:cxnLst/>
            <a:rect l="l" t="t" r="r" b="b"/>
            <a:pathLst>
              <a:path w="38100" h="6096000">
                <a:moveTo>
                  <a:pt x="0" y="6095998"/>
                </a:moveTo>
                <a:lnTo>
                  <a:pt x="38100" y="6095998"/>
                </a:lnTo>
                <a:lnTo>
                  <a:pt x="38100" y="0"/>
                </a:lnTo>
                <a:lnTo>
                  <a:pt x="0" y="0"/>
                </a:lnTo>
                <a:lnTo>
                  <a:pt x="0" y="6095998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9144000" y="0"/>
                </a:moveTo>
                <a:lnTo>
                  <a:pt x="0" y="0"/>
                </a:lnTo>
                <a:lnTo>
                  <a:pt x="0" y="762000"/>
                </a:lnTo>
                <a:lnTo>
                  <a:pt x="9144000" y="762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99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0" y="762000"/>
                </a:moveTo>
                <a:lnTo>
                  <a:pt x="9144000" y="762000"/>
                </a:lnTo>
                <a:lnTo>
                  <a:pt x="9144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5089" y="145796"/>
            <a:ext cx="5433821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60067" y="1905825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031" y="0"/>
                </a:lnTo>
              </a:path>
            </a:pathLst>
          </a:custGeom>
          <a:ln w="27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4838" y="1296225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61" y="0"/>
                </a:lnTo>
              </a:path>
            </a:pathLst>
          </a:custGeom>
          <a:ln w="27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13252" y="4819903"/>
            <a:ext cx="397510" cy="118110"/>
          </a:xfrm>
          <a:custGeom>
            <a:avLst/>
            <a:gdLst/>
            <a:ahLst/>
            <a:cxnLst/>
            <a:rect l="l" t="t" r="r" b="b"/>
            <a:pathLst>
              <a:path w="397510" h="118110">
                <a:moveTo>
                  <a:pt x="102235" y="0"/>
                </a:moveTo>
                <a:lnTo>
                  <a:pt x="0" y="56896"/>
                </a:lnTo>
                <a:lnTo>
                  <a:pt x="93852" y="114300"/>
                </a:lnTo>
                <a:lnTo>
                  <a:pt x="99822" y="117856"/>
                </a:lnTo>
                <a:lnTo>
                  <a:pt x="107696" y="115951"/>
                </a:lnTo>
                <a:lnTo>
                  <a:pt x="111251" y="109982"/>
                </a:lnTo>
                <a:lnTo>
                  <a:pt x="114935" y="104013"/>
                </a:lnTo>
                <a:lnTo>
                  <a:pt x="113030" y="96266"/>
                </a:lnTo>
                <a:lnTo>
                  <a:pt x="71813" y="71066"/>
                </a:lnTo>
                <a:lnTo>
                  <a:pt x="24892" y="70104"/>
                </a:lnTo>
                <a:lnTo>
                  <a:pt x="25400" y="44704"/>
                </a:lnTo>
                <a:lnTo>
                  <a:pt x="74145" y="44704"/>
                </a:lnTo>
                <a:lnTo>
                  <a:pt x="114553" y="22225"/>
                </a:lnTo>
                <a:lnTo>
                  <a:pt x="116839" y="14478"/>
                </a:lnTo>
                <a:lnTo>
                  <a:pt x="113411" y="8382"/>
                </a:lnTo>
                <a:lnTo>
                  <a:pt x="109982" y="2159"/>
                </a:lnTo>
                <a:lnTo>
                  <a:pt x="102235" y="0"/>
                </a:lnTo>
                <a:close/>
              </a:path>
              <a:path w="397510" h="118110">
                <a:moveTo>
                  <a:pt x="72409" y="45667"/>
                </a:moveTo>
                <a:lnTo>
                  <a:pt x="50308" y="57938"/>
                </a:lnTo>
                <a:lnTo>
                  <a:pt x="71813" y="71066"/>
                </a:lnTo>
                <a:lnTo>
                  <a:pt x="396494" y="77724"/>
                </a:lnTo>
                <a:lnTo>
                  <a:pt x="397001" y="52324"/>
                </a:lnTo>
                <a:lnTo>
                  <a:pt x="72409" y="45667"/>
                </a:lnTo>
                <a:close/>
              </a:path>
              <a:path w="397510" h="118110">
                <a:moveTo>
                  <a:pt x="25400" y="44704"/>
                </a:moveTo>
                <a:lnTo>
                  <a:pt x="24892" y="70104"/>
                </a:lnTo>
                <a:lnTo>
                  <a:pt x="71813" y="71066"/>
                </a:lnTo>
                <a:lnTo>
                  <a:pt x="67533" y="68453"/>
                </a:lnTo>
                <a:lnTo>
                  <a:pt x="31369" y="68453"/>
                </a:lnTo>
                <a:lnTo>
                  <a:pt x="31750" y="46609"/>
                </a:lnTo>
                <a:lnTo>
                  <a:pt x="70714" y="46609"/>
                </a:lnTo>
                <a:lnTo>
                  <a:pt x="72409" y="45667"/>
                </a:lnTo>
                <a:lnTo>
                  <a:pt x="25400" y="44704"/>
                </a:lnTo>
                <a:close/>
              </a:path>
              <a:path w="397510" h="118110">
                <a:moveTo>
                  <a:pt x="31750" y="46609"/>
                </a:moveTo>
                <a:lnTo>
                  <a:pt x="31369" y="68453"/>
                </a:lnTo>
                <a:lnTo>
                  <a:pt x="50308" y="57938"/>
                </a:lnTo>
                <a:lnTo>
                  <a:pt x="31750" y="46609"/>
                </a:lnTo>
                <a:close/>
              </a:path>
              <a:path w="397510" h="118110">
                <a:moveTo>
                  <a:pt x="50308" y="57938"/>
                </a:moveTo>
                <a:lnTo>
                  <a:pt x="31369" y="68453"/>
                </a:lnTo>
                <a:lnTo>
                  <a:pt x="67533" y="68453"/>
                </a:lnTo>
                <a:lnTo>
                  <a:pt x="50308" y="57938"/>
                </a:lnTo>
                <a:close/>
              </a:path>
              <a:path w="397510" h="118110">
                <a:moveTo>
                  <a:pt x="70714" y="46609"/>
                </a:moveTo>
                <a:lnTo>
                  <a:pt x="31750" y="46609"/>
                </a:lnTo>
                <a:lnTo>
                  <a:pt x="50308" y="57938"/>
                </a:lnTo>
                <a:lnTo>
                  <a:pt x="70714" y="46609"/>
                </a:lnTo>
                <a:close/>
              </a:path>
              <a:path w="397510" h="118110">
                <a:moveTo>
                  <a:pt x="74145" y="44704"/>
                </a:moveTo>
                <a:lnTo>
                  <a:pt x="25400" y="44704"/>
                </a:lnTo>
                <a:lnTo>
                  <a:pt x="72409" y="45667"/>
                </a:lnTo>
                <a:lnTo>
                  <a:pt x="74145" y="447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29000" y="1619503"/>
            <a:ext cx="397510" cy="118110"/>
          </a:xfrm>
          <a:custGeom>
            <a:avLst/>
            <a:gdLst/>
            <a:ahLst/>
            <a:cxnLst/>
            <a:rect l="l" t="t" r="r" b="b"/>
            <a:pathLst>
              <a:path w="397510" h="118110">
                <a:moveTo>
                  <a:pt x="102235" y="0"/>
                </a:moveTo>
                <a:lnTo>
                  <a:pt x="0" y="56896"/>
                </a:lnTo>
                <a:lnTo>
                  <a:pt x="93852" y="114300"/>
                </a:lnTo>
                <a:lnTo>
                  <a:pt x="99822" y="117856"/>
                </a:lnTo>
                <a:lnTo>
                  <a:pt x="107569" y="115950"/>
                </a:lnTo>
                <a:lnTo>
                  <a:pt x="114935" y="104012"/>
                </a:lnTo>
                <a:lnTo>
                  <a:pt x="113029" y="96266"/>
                </a:lnTo>
                <a:lnTo>
                  <a:pt x="71813" y="71066"/>
                </a:lnTo>
                <a:lnTo>
                  <a:pt x="24891" y="70104"/>
                </a:lnTo>
                <a:lnTo>
                  <a:pt x="25400" y="44704"/>
                </a:lnTo>
                <a:lnTo>
                  <a:pt x="74145" y="44704"/>
                </a:lnTo>
                <a:lnTo>
                  <a:pt x="114553" y="22225"/>
                </a:lnTo>
                <a:lnTo>
                  <a:pt x="116712" y="14478"/>
                </a:lnTo>
                <a:lnTo>
                  <a:pt x="113284" y="8382"/>
                </a:lnTo>
                <a:lnTo>
                  <a:pt x="109982" y="2159"/>
                </a:lnTo>
                <a:lnTo>
                  <a:pt x="102235" y="0"/>
                </a:lnTo>
                <a:close/>
              </a:path>
              <a:path w="397510" h="118110">
                <a:moveTo>
                  <a:pt x="72409" y="45667"/>
                </a:moveTo>
                <a:lnTo>
                  <a:pt x="50308" y="57938"/>
                </a:lnTo>
                <a:lnTo>
                  <a:pt x="71813" y="71066"/>
                </a:lnTo>
                <a:lnTo>
                  <a:pt x="396494" y="77724"/>
                </a:lnTo>
                <a:lnTo>
                  <a:pt x="397001" y="52324"/>
                </a:lnTo>
                <a:lnTo>
                  <a:pt x="72409" y="45667"/>
                </a:lnTo>
                <a:close/>
              </a:path>
              <a:path w="397510" h="118110">
                <a:moveTo>
                  <a:pt x="25400" y="44704"/>
                </a:moveTo>
                <a:lnTo>
                  <a:pt x="24891" y="70104"/>
                </a:lnTo>
                <a:lnTo>
                  <a:pt x="71813" y="71066"/>
                </a:lnTo>
                <a:lnTo>
                  <a:pt x="67533" y="68453"/>
                </a:lnTo>
                <a:lnTo>
                  <a:pt x="31369" y="68453"/>
                </a:lnTo>
                <a:lnTo>
                  <a:pt x="31750" y="46609"/>
                </a:lnTo>
                <a:lnTo>
                  <a:pt x="70714" y="46609"/>
                </a:lnTo>
                <a:lnTo>
                  <a:pt x="72409" y="45667"/>
                </a:lnTo>
                <a:lnTo>
                  <a:pt x="25400" y="44704"/>
                </a:lnTo>
                <a:close/>
              </a:path>
              <a:path w="397510" h="118110">
                <a:moveTo>
                  <a:pt x="31750" y="46609"/>
                </a:moveTo>
                <a:lnTo>
                  <a:pt x="31369" y="68453"/>
                </a:lnTo>
                <a:lnTo>
                  <a:pt x="50308" y="57938"/>
                </a:lnTo>
                <a:lnTo>
                  <a:pt x="31750" y="46609"/>
                </a:lnTo>
                <a:close/>
              </a:path>
              <a:path w="397510" h="118110">
                <a:moveTo>
                  <a:pt x="50308" y="57938"/>
                </a:moveTo>
                <a:lnTo>
                  <a:pt x="31369" y="68453"/>
                </a:lnTo>
                <a:lnTo>
                  <a:pt x="67533" y="68453"/>
                </a:lnTo>
                <a:lnTo>
                  <a:pt x="50308" y="57938"/>
                </a:lnTo>
                <a:close/>
              </a:path>
              <a:path w="397510" h="118110">
                <a:moveTo>
                  <a:pt x="70714" y="46609"/>
                </a:moveTo>
                <a:lnTo>
                  <a:pt x="31750" y="46609"/>
                </a:lnTo>
                <a:lnTo>
                  <a:pt x="50308" y="57938"/>
                </a:lnTo>
                <a:lnTo>
                  <a:pt x="70714" y="46609"/>
                </a:lnTo>
                <a:close/>
              </a:path>
              <a:path w="397510" h="118110">
                <a:moveTo>
                  <a:pt x="74145" y="44704"/>
                </a:moveTo>
                <a:lnTo>
                  <a:pt x="25400" y="44704"/>
                </a:lnTo>
                <a:lnTo>
                  <a:pt x="72409" y="45667"/>
                </a:lnTo>
                <a:lnTo>
                  <a:pt x="74145" y="447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4044" y="142748"/>
            <a:ext cx="53759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050" y="1822450"/>
            <a:ext cx="8401050" cy="456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119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295400"/>
            <a:ext cx="0" cy="5562600"/>
          </a:xfrm>
          <a:custGeom>
            <a:avLst/>
            <a:gdLst/>
            <a:ahLst/>
            <a:cxnLst/>
            <a:rect l="l" t="t" r="r" b="b"/>
            <a:pathLst>
              <a:path h="5562600">
                <a:moveTo>
                  <a:pt x="0" y="0"/>
                </a:moveTo>
                <a:lnTo>
                  <a:pt x="0" y="55625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4" name="object 4"/>
            <p:cNvSpPr/>
            <p:nvPr/>
          </p:nvSpPr>
          <p:spPr>
            <a:xfrm>
              <a:off x="395287" y="1295400"/>
              <a:ext cx="0" cy="5562600"/>
            </a:xfrm>
            <a:custGeom>
              <a:avLst/>
              <a:gdLst/>
              <a:ahLst/>
              <a:cxnLst/>
              <a:rect l="l" t="t" r="r" b="b"/>
              <a:pathLst>
                <a:path h="5562600">
                  <a:moveTo>
                    <a:pt x="0" y="0"/>
                  </a:moveTo>
                  <a:lnTo>
                    <a:pt x="0" y="55625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295400"/>
              <a:ext cx="38100" cy="5562600"/>
            </a:xfrm>
            <a:custGeom>
              <a:avLst/>
              <a:gdLst/>
              <a:ahLst/>
              <a:cxnLst/>
              <a:rect l="l" t="t" r="r" b="b"/>
              <a:pathLst>
                <a:path w="38100" h="5562600">
                  <a:moveTo>
                    <a:pt x="0" y="5562598"/>
                  </a:moveTo>
                  <a:lnTo>
                    <a:pt x="38100" y="55625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5625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91440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144000" y="1295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0" y="1295400"/>
                  </a:moveTo>
                  <a:lnTo>
                    <a:pt x="9144000" y="1295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8132" y="133603"/>
            <a:ext cx="39668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 marR="5080" indent="-43370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HUMAN</a:t>
            </a:r>
            <a:r>
              <a:rPr sz="3200" spc="-90" dirty="0"/>
              <a:t> </a:t>
            </a:r>
            <a:r>
              <a:rPr sz="3200" dirty="0"/>
              <a:t>RESOURCE  MANAGEMENT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365250" y="1822450"/>
            <a:ext cx="6642100" cy="3594100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5250">
              <a:latin typeface="Times New Roman"/>
              <a:cs typeface="Times New Roman"/>
            </a:endParaRPr>
          </a:p>
          <a:p>
            <a:pPr marL="1191260" marR="1186180" algn="ctr">
              <a:lnSpc>
                <a:spcPct val="100000"/>
              </a:lnSpc>
            </a:pPr>
            <a:r>
              <a:rPr sz="4400" b="1" dirty="0">
                <a:latin typeface="Times New Roman"/>
                <a:cs typeface="Times New Roman"/>
              </a:rPr>
              <a:t>RECRUITMENT  AND    SELECTION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4850" y="5861050"/>
            <a:ext cx="5346700" cy="740587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62865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495"/>
              </a:spcBef>
            </a:pPr>
            <a:r>
              <a:rPr lang="en-US" sz="4400" b="1" smtClean="0">
                <a:latin typeface="Comic Sans MS"/>
                <a:cs typeface="Comic Sans MS"/>
              </a:rPr>
              <a:t>PRERNA BHATI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9156700" cy="774700"/>
            <a:chOff x="-6350" y="0"/>
            <a:chExt cx="9156700" cy="774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9052" y="0"/>
            <a:ext cx="44869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8485" marR="5080" indent="-565785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STRATEGIC</a:t>
            </a:r>
            <a:r>
              <a:rPr spc="-60" dirty="0"/>
              <a:t> </a:t>
            </a:r>
            <a:r>
              <a:rPr spc="-5" dirty="0"/>
              <a:t>RECRUITING  DECISIONS Cont . .</a:t>
            </a:r>
            <a:r>
              <a:rPr spc="10" dirty="0"/>
              <a:t> </a:t>
            </a:r>
            <a:r>
              <a:rPr spc="-5" dirty="0"/>
              <a:t>.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0850" y="1898650"/>
          <a:ext cx="8629650" cy="293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4740"/>
                <a:gridCol w="4975225"/>
              </a:tblGrid>
              <a:tr h="173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ladio Uralic"/>
                          <a:cs typeface="Palladio Uralic"/>
                        </a:rPr>
                        <a:t>5. TEMPORARY</a:t>
                      </a:r>
                      <a:r>
                        <a:rPr sz="1800" b="1" spc="-55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WORKERS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280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5" dirty="0">
                          <a:latin typeface="TeXGyrePagella"/>
                          <a:cs typeface="TeXGyrePagella"/>
                        </a:rPr>
                        <a:t>This </a:t>
                      </a:r>
                      <a:r>
                        <a:rPr sz="1800" spc="-10" dirty="0">
                          <a:latin typeface="TeXGyrePagella"/>
                          <a:cs typeface="TeXGyrePagella"/>
                        </a:rPr>
                        <a:t>is based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on </a:t>
                      </a:r>
                      <a:r>
                        <a:rPr sz="1800" spc="50" dirty="0">
                          <a:latin typeface="Georgia"/>
                          <a:cs typeface="Georgia"/>
                        </a:rPr>
                        <a:t>“try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before you </a:t>
                      </a:r>
                      <a:r>
                        <a:rPr sz="1800" spc="75" dirty="0">
                          <a:latin typeface="Georgia"/>
                          <a:cs typeface="Georgia"/>
                        </a:rPr>
                        <a:t>buy” 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approach .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Employers who use temporary  employees can hire their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own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temporary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staff  or use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agencies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supplying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temporary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workers.  Such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firms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supply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workers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on a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rate-per-day 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or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per-week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basis.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ladio Uralic"/>
                          <a:cs typeface="Palladio Uralic"/>
                        </a:rPr>
                        <a:t>6. SEASONAL</a:t>
                      </a:r>
                      <a:r>
                        <a:rPr sz="1800" b="1" spc="-5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EMPLOYEES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0010" algn="just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dirty="0">
                          <a:latin typeface="TeXGyrePagella"/>
                          <a:cs typeface="TeXGyrePagella"/>
                        </a:rPr>
                        <a:t>Seasonal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employees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are </a:t>
                      </a:r>
                      <a:r>
                        <a:rPr sz="1800" spc="-10" dirty="0">
                          <a:latin typeface="TeXGyrePagella"/>
                          <a:cs typeface="TeXGyrePagella"/>
                        </a:rPr>
                        <a:t>hired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to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work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on a 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part-time basis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by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companies that need extra  help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during a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particular season, typically the  Christmas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season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or crops</a:t>
                      </a:r>
                      <a:r>
                        <a:rPr sz="1800" spc="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harvesting.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231775" y="0"/>
            <a:ext cx="182880" cy="6858000"/>
            <a:chOff x="231775" y="0"/>
            <a:chExt cx="182880" cy="6858000"/>
          </a:xfrm>
        </p:grpSpPr>
        <p:sp>
          <p:nvSpPr>
            <p:cNvPr id="8" name="object 8"/>
            <p:cNvSpPr/>
            <p:nvPr/>
          </p:nvSpPr>
          <p:spPr>
            <a:xfrm>
              <a:off x="25082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0"/>
              <a:ext cx="38100" cy="6858000"/>
            </a:xfrm>
            <a:custGeom>
              <a:avLst/>
              <a:gdLst/>
              <a:ahLst/>
              <a:cxnLst/>
              <a:rect l="l" t="t" r="r" b="b"/>
              <a:pathLst>
                <a:path w="38100" h="6858000">
                  <a:moveTo>
                    <a:pt x="0" y="6857998"/>
                  </a:moveTo>
                  <a:lnTo>
                    <a:pt x="38100" y="6857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7414" y="231140"/>
            <a:ext cx="6510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SOURCES OF</a:t>
            </a:r>
            <a:r>
              <a:rPr sz="3600" spc="-260" dirty="0"/>
              <a:t> </a:t>
            </a:r>
            <a:r>
              <a:rPr sz="3600" dirty="0"/>
              <a:t>RECRUITMENT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749300" y="3562350"/>
            <a:ext cx="2241550" cy="1936750"/>
            <a:chOff x="749300" y="3562350"/>
            <a:chExt cx="2241550" cy="1936750"/>
          </a:xfrm>
        </p:grpSpPr>
        <p:sp>
          <p:nvSpPr>
            <p:cNvPr id="10" name="object 10"/>
            <p:cNvSpPr/>
            <p:nvPr/>
          </p:nvSpPr>
          <p:spPr>
            <a:xfrm>
              <a:off x="2590800" y="3581400"/>
              <a:ext cx="381000" cy="685800"/>
            </a:xfrm>
            <a:custGeom>
              <a:avLst/>
              <a:gdLst/>
              <a:ahLst/>
              <a:cxnLst/>
              <a:rect l="l" t="t" r="r" b="b"/>
              <a:pathLst>
                <a:path w="381000" h="685800">
                  <a:moveTo>
                    <a:pt x="285750" y="0"/>
                  </a:moveTo>
                  <a:lnTo>
                    <a:pt x="95250" y="0"/>
                  </a:lnTo>
                  <a:lnTo>
                    <a:pt x="95250" y="514350"/>
                  </a:lnTo>
                  <a:lnTo>
                    <a:pt x="0" y="514350"/>
                  </a:lnTo>
                  <a:lnTo>
                    <a:pt x="190500" y="685800"/>
                  </a:lnTo>
                  <a:lnTo>
                    <a:pt x="381000" y="514350"/>
                  </a:lnTo>
                  <a:lnTo>
                    <a:pt x="285750" y="51435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800" y="3581400"/>
              <a:ext cx="381000" cy="685800"/>
            </a:xfrm>
            <a:custGeom>
              <a:avLst/>
              <a:gdLst/>
              <a:ahLst/>
              <a:cxnLst/>
              <a:rect l="l" t="t" r="r" b="b"/>
              <a:pathLst>
                <a:path w="381000" h="685800">
                  <a:moveTo>
                    <a:pt x="0" y="514350"/>
                  </a:moveTo>
                  <a:lnTo>
                    <a:pt x="95250" y="51435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514350"/>
                  </a:lnTo>
                  <a:lnTo>
                    <a:pt x="381000" y="514350"/>
                  </a:lnTo>
                  <a:lnTo>
                    <a:pt x="190500" y="685800"/>
                  </a:lnTo>
                  <a:lnTo>
                    <a:pt x="0" y="5143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" y="4191000"/>
              <a:ext cx="2057400" cy="1295400"/>
            </a:xfrm>
            <a:custGeom>
              <a:avLst/>
              <a:gdLst/>
              <a:ahLst/>
              <a:cxnLst/>
              <a:rect l="l" t="t" r="r" b="b"/>
              <a:pathLst>
                <a:path w="2057400" h="1295400">
                  <a:moveTo>
                    <a:pt x="1028700" y="0"/>
                  </a:moveTo>
                  <a:lnTo>
                    <a:pt x="970325" y="1025"/>
                  </a:lnTo>
                  <a:lnTo>
                    <a:pt x="912805" y="4064"/>
                  </a:lnTo>
                  <a:lnTo>
                    <a:pt x="856226" y="9062"/>
                  </a:lnTo>
                  <a:lnTo>
                    <a:pt x="800675" y="15965"/>
                  </a:lnTo>
                  <a:lnTo>
                    <a:pt x="746239" y="24718"/>
                  </a:lnTo>
                  <a:lnTo>
                    <a:pt x="693004" y="35266"/>
                  </a:lnTo>
                  <a:lnTo>
                    <a:pt x="641058" y="47555"/>
                  </a:lnTo>
                  <a:lnTo>
                    <a:pt x="590488" y="61530"/>
                  </a:lnTo>
                  <a:lnTo>
                    <a:pt x="541379" y="77136"/>
                  </a:lnTo>
                  <a:lnTo>
                    <a:pt x="493820" y="94319"/>
                  </a:lnTo>
                  <a:lnTo>
                    <a:pt x="447896" y="113024"/>
                  </a:lnTo>
                  <a:lnTo>
                    <a:pt x="403695" y="133197"/>
                  </a:lnTo>
                  <a:lnTo>
                    <a:pt x="361303" y="154782"/>
                  </a:lnTo>
                  <a:lnTo>
                    <a:pt x="320808" y="177726"/>
                  </a:lnTo>
                  <a:lnTo>
                    <a:pt x="282296" y="201973"/>
                  </a:lnTo>
                  <a:lnTo>
                    <a:pt x="245855" y="227469"/>
                  </a:lnTo>
                  <a:lnTo>
                    <a:pt x="211570" y="254159"/>
                  </a:lnTo>
                  <a:lnTo>
                    <a:pt x="179529" y="281989"/>
                  </a:lnTo>
                  <a:lnTo>
                    <a:pt x="149818" y="310903"/>
                  </a:lnTo>
                  <a:lnTo>
                    <a:pt x="122525" y="340848"/>
                  </a:lnTo>
                  <a:lnTo>
                    <a:pt x="97736" y="371769"/>
                  </a:lnTo>
                  <a:lnTo>
                    <a:pt x="75538" y="403611"/>
                  </a:lnTo>
                  <a:lnTo>
                    <a:pt x="39263" y="469838"/>
                  </a:lnTo>
                  <a:lnTo>
                    <a:pt x="14395" y="539094"/>
                  </a:lnTo>
                  <a:lnTo>
                    <a:pt x="1628" y="610941"/>
                  </a:lnTo>
                  <a:lnTo>
                    <a:pt x="0" y="647700"/>
                  </a:lnTo>
                  <a:lnTo>
                    <a:pt x="1628" y="684458"/>
                  </a:lnTo>
                  <a:lnTo>
                    <a:pt x="14395" y="756305"/>
                  </a:lnTo>
                  <a:lnTo>
                    <a:pt x="39263" y="825561"/>
                  </a:lnTo>
                  <a:lnTo>
                    <a:pt x="75538" y="891788"/>
                  </a:lnTo>
                  <a:lnTo>
                    <a:pt x="97736" y="923630"/>
                  </a:lnTo>
                  <a:lnTo>
                    <a:pt x="122525" y="954551"/>
                  </a:lnTo>
                  <a:lnTo>
                    <a:pt x="149818" y="984496"/>
                  </a:lnTo>
                  <a:lnTo>
                    <a:pt x="179529" y="1013410"/>
                  </a:lnTo>
                  <a:lnTo>
                    <a:pt x="211570" y="1041240"/>
                  </a:lnTo>
                  <a:lnTo>
                    <a:pt x="245855" y="1067930"/>
                  </a:lnTo>
                  <a:lnTo>
                    <a:pt x="282296" y="1093426"/>
                  </a:lnTo>
                  <a:lnTo>
                    <a:pt x="320808" y="1117673"/>
                  </a:lnTo>
                  <a:lnTo>
                    <a:pt x="361303" y="1140617"/>
                  </a:lnTo>
                  <a:lnTo>
                    <a:pt x="403695" y="1162202"/>
                  </a:lnTo>
                  <a:lnTo>
                    <a:pt x="447896" y="1182375"/>
                  </a:lnTo>
                  <a:lnTo>
                    <a:pt x="493820" y="1201080"/>
                  </a:lnTo>
                  <a:lnTo>
                    <a:pt x="541379" y="1218263"/>
                  </a:lnTo>
                  <a:lnTo>
                    <a:pt x="590488" y="1233869"/>
                  </a:lnTo>
                  <a:lnTo>
                    <a:pt x="641058" y="1247844"/>
                  </a:lnTo>
                  <a:lnTo>
                    <a:pt x="693004" y="1260133"/>
                  </a:lnTo>
                  <a:lnTo>
                    <a:pt x="746239" y="1270681"/>
                  </a:lnTo>
                  <a:lnTo>
                    <a:pt x="800675" y="1279434"/>
                  </a:lnTo>
                  <a:lnTo>
                    <a:pt x="856226" y="1286337"/>
                  </a:lnTo>
                  <a:lnTo>
                    <a:pt x="912805" y="1291335"/>
                  </a:lnTo>
                  <a:lnTo>
                    <a:pt x="970325" y="1294374"/>
                  </a:lnTo>
                  <a:lnTo>
                    <a:pt x="1028700" y="1295400"/>
                  </a:lnTo>
                  <a:lnTo>
                    <a:pt x="1087080" y="1294374"/>
                  </a:lnTo>
                  <a:lnTo>
                    <a:pt x="1144605" y="1291335"/>
                  </a:lnTo>
                  <a:lnTo>
                    <a:pt x="1201189" y="1286337"/>
                  </a:lnTo>
                  <a:lnTo>
                    <a:pt x="1256743" y="1279434"/>
                  </a:lnTo>
                  <a:lnTo>
                    <a:pt x="1311183" y="1270681"/>
                  </a:lnTo>
                  <a:lnTo>
                    <a:pt x="1364419" y="1260133"/>
                  </a:lnTo>
                  <a:lnTo>
                    <a:pt x="1416367" y="1247844"/>
                  </a:lnTo>
                  <a:lnTo>
                    <a:pt x="1466939" y="1233869"/>
                  </a:lnTo>
                  <a:lnTo>
                    <a:pt x="1516048" y="1218263"/>
                  </a:lnTo>
                  <a:lnTo>
                    <a:pt x="1563608" y="1201080"/>
                  </a:lnTo>
                  <a:lnTo>
                    <a:pt x="1609531" y="1182375"/>
                  </a:lnTo>
                  <a:lnTo>
                    <a:pt x="1653731" y="1162202"/>
                  </a:lnTo>
                  <a:lnTo>
                    <a:pt x="1696122" y="1140617"/>
                  </a:lnTo>
                  <a:lnTo>
                    <a:pt x="1736615" y="1117673"/>
                  </a:lnTo>
                  <a:lnTo>
                    <a:pt x="1775126" y="1093426"/>
                  </a:lnTo>
                  <a:lnTo>
                    <a:pt x="1811565" y="1067930"/>
                  </a:lnTo>
                  <a:lnTo>
                    <a:pt x="1845848" y="1041240"/>
                  </a:lnTo>
                  <a:lnTo>
                    <a:pt x="1877887" y="1013410"/>
                  </a:lnTo>
                  <a:lnTo>
                    <a:pt x="1907596" y="984496"/>
                  </a:lnTo>
                  <a:lnTo>
                    <a:pt x="1934887" y="954551"/>
                  </a:lnTo>
                  <a:lnTo>
                    <a:pt x="1959674" y="923630"/>
                  </a:lnTo>
                  <a:lnTo>
                    <a:pt x="1981869" y="891788"/>
                  </a:lnTo>
                  <a:lnTo>
                    <a:pt x="2018140" y="825561"/>
                  </a:lnTo>
                  <a:lnTo>
                    <a:pt x="2043006" y="756305"/>
                  </a:lnTo>
                  <a:lnTo>
                    <a:pt x="2055771" y="684458"/>
                  </a:lnTo>
                  <a:lnTo>
                    <a:pt x="2057400" y="647700"/>
                  </a:lnTo>
                  <a:lnTo>
                    <a:pt x="2055771" y="610941"/>
                  </a:lnTo>
                  <a:lnTo>
                    <a:pt x="2043006" y="539094"/>
                  </a:lnTo>
                  <a:lnTo>
                    <a:pt x="2018140" y="469838"/>
                  </a:lnTo>
                  <a:lnTo>
                    <a:pt x="1981869" y="403611"/>
                  </a:lnTo>
                  <a:lnTo>
                    <a:pt x="1959674" y="371769"/>
                  </a:lnTo>
                  <a:lnTo>
                    <a:pt x="1934887" y="340848"/>
                  </a:lnTo>
                  <a:lnTo>
                    <a:pt x="1907596" y="310903"/>
                  </a:lnTo>
                  <a:lnTo>
                    <a:pt x="1877887" y="281989"/>
                  </a:lnTo>
                  <a:lnTo>
                    <a:pt x="1845848" y="254159"/>
                  </a:lnTo>
                  <a:lnTo>
                    <a:pt x="1811565" y="227469"/>
                  </a:lnTo>
                  <a:lnTo>
                    <a:pt x="1775126" y="201973"/>
                  </a:lnTo>
                  <a:lnTo>
                    <a:pt x="1736615" y="177726"/>
                  </a:lnTo>
                  <a:lnTo>
                    <a:pt x="1696122" y="154782"/>
                  </a:lnTo>
                  <a:lnTo>
                    <a:pt x="1653731" y="133197"/>
                  </a:lnTo>
                  <a:lnTo>
                    <a:pt x="1609531" y="113024"/>
                  </a:lnTo>
                  <a:lnTo>
                    <a:pt x="1563608" y="94319"/>
                  </a:lnTo>
                  <a:lnTo>
                    <a:pt x="1516048" y="77136"/>
                  </a:lnTo>
                  <a:lnTo>
                    <a:pt x="1466939" y="61530"/>
                  </a:lnTo>
                  <a:lnTo>
                    <a:pt x="1416367" y="47555"/>
                  </a:lnTo>
                  <a:lnTo>
                    <a:pt x="1364419" y="35266"/>
                  </a:lnTo>
                  <a:lnTo>
                    <a:pt x="1311183" y="24718"/>
                  </a:lnTo>
                  <a:lnTo>
                    <a:pt x="1256743" y="15965"/>
                  </a:lnTo>
                  <a:lnTo>
                    <a:pt x="1201189" y="9062"/>
                  </a:lnTo>
                  <a:lnTo>
                    <a:pt x="1144605" y="4064"/>
                  </a:lnTo>
                  <a:lnTo>
                    <a:pt x="1087080" y="1025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" y="4191000"/>
              <a:ext cx="2057400" cy="1295400"/>
            </a:xfrm>
            <a:custGeom>
              <a:avLst/>
              <a:gdLst/>
              <a:ahLst/>
              <a:cxnLst/>
              <a:rect l="l" t="t" r="r" b="b"/>
              <a:pathLst>
                <a:path w="2057400" h="1295400">
                  <a:moveTo>
                    <a:pt x="0" y="647700"/>
                  </a:moveTo>
                  <a:lnTo>
                    <a:pt x="6455" y="574721"/>
                  </a:lnTo>
                  <a:lnTo>
                    <a:pt x="25360" y="504115"/>
                  </a:lnTo>
                  <a:lnTo>
                    <a:pt x="56018" y="436319"/>
                  </a:lnTo>
                  <a:lnTo>
                    <a:pt x="97736" y="371769"/>
                  </a:lnTo>
                  <a:lnTo>
                    <a:pt x="122525" y="340848"/>
                  </a:lnTo>
                  <a:lnTo>
                    <a:pt x="149818" y="310903"/>
                  </a:lnTo>
                  <a:lnTo>
                    <a:pt x="179529" y="281989"/>
                  </a:lnTo>
                  <a:lnTo>
                    <a:pt x="211570" y="254159"/>
                  </a:lnTo>
                  <a:lnTo>
                    <a:pt x="245855" y="227469"/>
                  </a:lnTo>
                  <a:lnTo>
                    <a:pt x="282296" y="201973"/>
                  </a:lnTo>
                  <a:lnTo>
                    <a:pt x="320808" y="177726"/>
                  </a:lnTo>
                  <a:lnTo>
                    <a:pt x="361303" y="154782"/>
                  </a:lnTo>
                  <a:lnTo>
                    <a:pt x="403695" y="133197"/>
                  </a:lnTo>
                  <a:lnTo>
                    <a:pt x="447896" y="113024"/>
                  </a:lnTo>
                  <a:lnTo>
                    <a:pt x="493820" y="94319"/>
                  </a:lnTo>
                  <a:lnTo>
                    <a:pt x="541379" y="77136"/>
                  </a:lnTo>
                  <a:lnTo>
                    <a:pt x="590488" y="61530"/>
                  </a:lnTo>
                  <a:lnTo>
                    <a:pt x="641058" y="47555"/>
                  </a:lnTo>
                  <a:lnTo>
                    <a:pt x="693004" y="35266"/>
                  </a:lnTo>
                  <a:lnTo>
                    <a:pt x="746239" y="24718"/>
                  </a:lnTo>
                  <a:lnTo>
                    <a:pt x="800675" y="15965"/>
                  </a:lnTo>
                  <a:lnTo>
                    <a:pt x="856226" y="9062"/>
                  </a:lnTo>
                  <a:lnTo>
                    <a:pt x="912805" y="4064"/>
                  </a:lnTo>
                  <a:lnTo>
                    <a:pt x="970325" y="1025"/>
                  </a:lnTo>
                  <a:lnTo>
                    <a:pt x="1028700" y="0"/>
                  </a:lnTo>
                  <a:lnTo>
                    <a:pt x="1087080" y="1025"/>
                  </a:lnTo>
                  <a:lnTo>
                    <a:pt x="1144605" y="4064"/>
                  </a:lnTo>
                  <a:lnTo>
                    <a:pt x="1201189" y="9062"/>
                  </a:lnTo>
                  <a:lnTo>
                    <a:pt x="1256743" y="15965"/>
                  </a:lnTo>
                  <a:lnTo>
                    <a:pt x="1311183" y="24718"/>
                  </a:lnTo>
                  <a:lnTo>
                    <a:pt x="1364419" y="35266"/>
                  </a:lnTo>
                  <a:lnTo>
                    <a:pt x="1416367" y="47555"/>
                  </a:lnTo>
                  <a:lnTo>
                    <a:pt x="1466939" y="61530"/>
                  </a:lnTo>
                  <a:lnTo>
                    <a:pt x="1516048" y="77136"/>
                  </a:lnTo>
                  <a:lnTo>
                    <a:pt x="1563608" y="94319"/>
                  </a:lnTo>
                  <a:lnTo>
                    <a:pt x="1609531" y="113024"/>
                  </a:lnTo>
                  <a:lnTo>
                    <a:pt x="1653731" y="133197"/>
                  </a:lnTo>
                  <a:lnTo>
                    <a:pt x="1696122" y="154782"/>
                  </a:lnTo>
                  <a:lnTo>
                    <a:pt x="1736615" y="177726"/>
                  </a:lnTo>
                  <a:lnTo>
                    <a:pt x="1775126" y="201973"/>
                  </a:lnTo>
                  <a:lnTo>
                    <a:pt x="1811565" y="227469"/>
                  </a:lnTo>
                  <a:lnTo>
                    <a:pt x="1845848" y="254159"/>
                  </a:lnTo>
                  <a:lnTo>
                    <a:pt x="1877887" y="281989"/>
                  </a:lnTo>
                  <a:lnTo>
                    <a:pt x="1907596" y="310903"/>
                  </a:lnTo>
                  <a:lnTo>
                    <a:pt x="1934887" y="340848"/>
                  </a:lnTo>
                  <a:lnTo>
                    <a:pt x="1959674" y="371769"/>
                  </a:lnTo>
                  <a:lnTo>
                    <a:pt x="1981869" y="403611"/>
                  </a:lnTo>
                  <a:lnTo>
                    <a:pt x="2018140" y="469838"/>
                  </a:lnTo>
                  <a:lnTo>
                    <a:pt x="2043006" y="539094"/>
                  </a:lnTo>
                  <a:lnTo>
                    <a:pt x="2055771" y="610941"/>
                  </a:lnTo>
                  <a:lnTo>
                    <a:pt x="2057400" y="647700"/>
                  </a:lnTo>
                  <a:lnTo>
                    <a:pt x="2055771" y="684458"/>
                  </a:lnTo>
                  <a:lnTo>
                    <a:pt x="2050944" y="720678"/>
                  </a:lnTo>
                  <a:lnTo>
                    <a:pt x="2032042" y="791284"/>
                  </a:lnTo>
                  <a:lnTo>
                    <a:pt x="2001387" y="859080"/>
                  </a:lnTo>
                  <a:lnTo>
                    <a:pt x="1959674" y="923630"/>
                  </a:lnTo>
                  <a:lnTo>
                    <a:pt x="1934887" y="954551"/>
                  </a:lnTo>
                  <a:lnTo>
                    <a:pt x="1907596" y="984496"/>
                  </a:lnTo>
                  <a:lnTo>
                    <a:pt x="1877887" y="1013410"/>
                  </a:lnTo>
                  <a:lnTo>
                    <a:pt x="1845848" y="1041240"/>
                  </a:lnTo>
                  <a:lnTo>
                    <a:pt x="1811565" y="1067930"/>
                  </a:lnTo>
                  <a:lnTo>
                    <a:pt x="1775126" y="1093426"/>
                  </a:lnTo>
                  <a:lnTo>
                    <a:pt x="1736615" y="1117673"/>
                  </a:lnTo>
                  <a:lnTo>
                    <a:pt x="1696122" y="1140617"/>
                  </a:lnTo>
                  <a:lnTo>
                    <a:pt x="1653731" y="1162202"/>
                  </a:lnTo>
                  <a:lnTo>
                    <a:pt x="1609531" y="1182375"/>
                  </a:lnTo>
                  <a:lnTo>
                    <a:pt x="1563608" y="1201080"/>
                  </a:lnTo>
                  <a:lnTo>
                    <a:pt x="1516048" y="1218263"/>
                  </a:lnTo>
                  <a:lnTo>
                    <a:pt x="1466939" y="1233869"/>
                  </a:lnTo>
                  <a:lnTo>
                    <a:pt x="1416367" y="1247844"/>
                  </a:lnTo>
                  <a:lnTo>
                    <a:pt x="1364419" y="1260133"/>
                  </a:lnTo>
                  <a:lnTo>
                    <a:pt x="1311183" y="1270681"/>
                  </a:lnTo>
                  <a:lnTo>
                    <a:pt x="1256743" y="1279434"/>
                  </a:lnTo>
                  <a:lnTo>
                    <a:pt x="1201189" y="1286337"/>
                  </a:lnTo>
                  <a:lnTo>
                    <a:pt x="1144605" y="1291335"/>
                  </a:lnTo>
                  <a:lnTo>
                    <a:pt x="1087080" y="1294374"/>
                  </a:lnTo>
                  <a:lnTo>
                    <a:pt x="1028700" y="1295400"/>
                  </a:lnTo>
                  <a:lnTo>
                    <a:pt x="970325" y="1294374"/>
                  </a:lnTo>
                  <a:lnTo>
                    <a:pt x="912805" y="1291335"/>
                  </a:lnTo>
                  <a:lnTo>
                    <a:pt x="856226" y="1286337"/>
                  </a:lnTo>
                  <a:lnTo>
                    <a:pt x="800675" y="1279434"/>
                  </a:lnTo>
                  <a:lnTo>
                    <a:pt x="746239" y="1270681"/>
                  </a:lnTo>
                  <a:lnTo>
                    <a:pt x="693004" y="1260133"/>
                  </a:lnTo>
                  <a:lnTo>
                    <a:pt x="641058" y="1247844"/>
                  </a:lnTo>
                  <a:lnTo>
                    <a:pt x="590488" y="1233869"/>
                  </a:lnTo>
                  <a:lnTo>
                    <a:pt x="541379" y="1218263"/>
                  </a:lnTo>
                  <a:lnTo>
                    <a:pt x="493820" y="1201080"/>
                  </a:lnTo>
                  <a:lnTo>
                    <a:pt x="447896" y="1182375"/>
                  </a:lnTo>
                  <a:lnTo>
                    <a:pt x="403695" y="1162202"/>
                  </a:lnTo>
                  <a:lnTo>
                    <a:pt x="361303" y="1140617"/>
                  </a:lnTo>
                  <a:lnTo>
                    <a:pt x="320808" y="1117673"/>
                  </a:lnTo>
                  <a:lnTo>
                    <a:pt x="282296" y="1093426"/>
                  </a:lnTo>
                  <a:lnTo>
                    <a:pt x="245855" y="1067930"/>
                  </a:lnTo>
                  <a:lnTo>
                    <a:pt x="211570" y="1041240"/>
                  </a:lnTo>
                  <a:lnTo>
                    <a:pt x="179529" y="1013410"/>
                  </a:lnTo>
                  <a:lnTo>
                    <a:pt x="149818" y="984496"/>
                  </a:lnTo>
                  <a:lnTo>
                    <a:pt x="122525" y="954551"/>
                  </a:lnTo>
                  <a:lnTo>
                    <a:pt x="97736" y="923630"/>
                  </a:lnTo>
                  <a:lnTo>
                    <a:pt x="75538" y="891788"/>
                  </a:lnTo>
                  <a:lnTo>
                    <a:pt x="39263" y="825561"/>
                  </a:lnTo>
                  <a:lnTo>
                    <a:pt x="14395" y="756305"/>
                  </a:lnTo>
                  <a:lnTo>
                    <a:pt x="1628" y="684458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5903" y="4537329"/>
            <a:ext cx="1270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INTERNAL  SOURCES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30500" y="4178300"/>
            <a:ext cx="2235200" cy="1320800"/>
            <a:chOff x="2730500" y="4178300"/>
            <a:chExt cx="2235200" cy="1320800"/>
          </a:xfrm>
        </p:grpSpPr>
        <p:sp>
          <p:nvSpPr>
            <p:cNvPr id="16" name="object 16"/>
            <p:cNvSpPr/>
            <p:nvPr/>
          </p:nvSpPr>
          <p:spPr>
            <a:xfrm>
              <a:off x="2743200" y="4191000"/>
              <a:ext cx="2209800" cy="1295400"/>
            </a:xfrm>
            <a:custGeom>
              <a:avLst/>
              <a:gdLst/>
              <a:ahLst/>
              <a:cxnLst/>
              <a:rect l="l" t="t" r="r" b="b"/>
              <a:pathLst>
                <a:path w="2209800" h="1295400">
                  <a:moveTo>
                    <a:pt x="1104900" y="0"/>
                  </a:moveTo>
                  <a:lnTo>
                    <a:pt x="1044275" y="958"/>
                  </a:lnTo>
                  <a:lnTo>
                    <a:pt x="984506" y="3800"/>
                  </a:lnTo>
                  <a:lnTo>
                    <a:pt x="925675" y="8476"/>
                  </a:lnTo>
                  <a:lnTo>
                    <a:pt x="867868" y="14937"/>
                  </a:lnTo>
                  <a:lnTo>
                    <a:pt x="811168" y="23133"/>
                  </a:lnTo>
                  <a:lnTo>
                    <a:pt x="755660" y="33015"/>
                  </a:lnTo>
                  <a:lnTo>
                    <a:pt x="701427" y="44535"/>
                  </a:lnTo>
                  <a:lnTo>
                    <a:pt x="648555" y="57641"/>
                  </a:lnTo>
                  <a:lnTo>
                    <a:pt x="597127" y="72286"/>
                  </a:lnTo>
                  <a:lnTo>
                    <a:pt x="547228" y="88420"/>
                  </a:lnTo>
                  <a:lnTo>
                    <a:pt x="498942" y="105993"/>
                  </a:lnTo>
                  <a:lnTo>
                    <a:pt x="452353" y="124955"/>
                  </a:lnTo>
                  <a:lnTo>
                    <a:pt x="407546" y="145259"/>
                  </a:lnTo>
                  <a:lnTo>
                    <a:pt x="364604" y="166853"/>
                  </a:lnTo>
                  <a:lnTo>
                    <a:pt x="323611" y="189690"/>
                  </a:lnTo>
                  <a:lnTo>
                    <a:pt x="284653" y="213719"/>
                  </a:lnTo>
                  <a:lnTo>
                    <a:pt x="247814" y="238891"/>
                  </a:lnTo>
                  <a:lnTo>
                    <a:pt x="213177" y="265157"/>
                  </a:lnTo>
                  <a:lnTo>
                    <a:pt x="180826" y="292468"/>
                  </a:lnTo>
                  <a:lnTo>
                    <a:pt x="150847" y="320773"/>
                  </a:lnTo>
                  <a:lnTo>
                    <a:pt x="123323" y="350025"/>
                  </a:lnTo>
                  <a:lnTo>
                    <a:pt x="98339" y="380172"/>
                  </a:lnTo>
                  <a:lnTo>
                    <a:pt x="75979" y="411167"/>
                  </a:lnTo>
                  <a:lnTo>
                    <a:pt x="39467" y="475500"/>
                  </a:lnTo>
                  <a:lnTo>
                    <a:pt x="14460" y="542628"/>
                  </a:lnTo>
                  <a:lnTo>
                    <a:pt x="1634" y="612158"/>
                  </a:lnTo>
                  <a:lnTo>
                    <a:pt x="0" y="647700"/>
                  </a:lnTo>
                  <a:lnTo>
                    <a:pt x="1634" y="683241"/>
                  </a:lnTo>
                  <a:lnTo>
                    <a:pt x="14460" y="752771"/>
                  </a:lnTo>
                  <a:lnTo>
                    <a:pt x="39467" y="819899"/>
                  </a:lnTo>
                  <a:lnTo>
                    <a:pt x="75979" y="884232"/>
                  </a:lnTo>
                  <a:lnTo>
                    <a:pt x="98339" y="915227"/>
                  </a:lnTo>
                  <a:lnTo>
                    <a:pt x="123323" y="945374"/>
                  </a:lnTo>
                  <a:lnTo>
                    <a:pt x="150847" y="974626"/>
                  </a:lnTo>
                  <a:lnTo>
                    <a:pt x="180826" y="1002931"/>
                  </a:lnTo>
                  <a:lnTo>
                    <a:pt x="213177" y="1030242"/>
                  </a:lnTo>
                  <a:lnTo>
                    <a:pt x="247814" y="1056508"/>
                  </a:lnTo>
                  <a:lnTo>
                    <a:pt x="284653" y="1081680"/>
                  </a:lnTo>
                  <a:lnTo>
                    <a:pt x="323611" y="1105709"/>
                  </a:lnTo>
                  <a:lnTo>
                    <a:pt x="364604" y="1128546"/>
                  </a:lnTo>
                  <a:lnTo>
                    <a:pt x="407546" y="1150140"/>
                  </a:lnTo>
                  <a:lnTo>
                    <a:pt x="452353" y="1170444"/>
                  </a:lnTo>
                  <a:lnTo>
                    <a:pt x="498942" y="1189406"/>
                  </a:lnTo>
                  <a:lnTo>
                    <a:pt x="547228" y="1206979"/>
                  </a:lnTo>
                  <a:lnTo>
                    <a:pt x="597127" y="1223113"/>
                  </a:lnTo>
                  <a:lnTo>
                    <a:pt x="648555" y="1237758"/>
                  </a:lnTo>
                  <a:lnTo>
                    <a:pt x="701427" y="1250864"/>
                  </a:lnTo>
                  <a:lnTo>
                    <a:pt x="755660" y="1262384"/>
                  </a:lnTo>
                  <a:lnTo>
                    <a:pt x="811168" y="1272266"/>
                  </a:lnTo>
                  <a:lnTo>
                    <a:pt x="867868" y="1280462"/>
                  </a:lnTo>
                  <a:lnTo>
                    <a:pt x="925675" y="1286923"/>
                  </a:lnTo>
                  <a:lnTo>
                    <a:pt x="984506" y="1291599"/>
                  </a:lnTo>
                  <a:lnTo>
                    <a:pt x="1044275" y="1294441"/>
                  </a:lnTo>
                  <a:lnTo>
                    <a:pt x="1104900" y="1295400"/>
                  </a:lnTo>
                  <a:lnTo>
                    <a:pt x="1165524" y="1294441"/>
                  </a:lnTo>
                  <a:lnTo>
                    <a:pt x="1225293" y="1291599"/>
                  </a:lnTo>
                  <a:lnTo>
                    <a:pt x="1284124" y="1286923"/>
                  </a:lnTo>
                  <a:lnTo>
                    <a:pt x="1341931" y="1280462"/>
                  </a:lnTo>
                  <a:lnTo>
                    <a:pt x="1398631" y="1272266"/>
                  </a:lnTo>
                  <a:lnTo>
                    <a:pt x="1454139" y="1262384"/>
                  </a:lnTo>
                  <a:lnTo>
                    <a:pt x="1508372" y="1250864"/>
                  </a:lnTo>
                  <a:lnTo>
                    <a:pt x="1561244" y="1237758"/>
                  </a:lnTo>
                  <a:lnTo>
                    <a:pt x="1612672" y="1223113"/>
                  </a:lnTo>
                  <a:lnTo>
                    <a:pt x="1662571" y="1206979"/>
                  </a:lnTo>
                  <a:lnTo>
                    <a:pt x="1710857" y="1189406"/>
                  </a:lnTo>
                  <a:lnTo>
                    <a:pt x="1757446" y="1170444"/>
                  </a:lnTo>
                  <a:lnTo>
                    <a:pt x="1802253" y="1150140"/>
                  </a:lnTo>
                  <a:lnTo>
                    <a:pt x="1845195" y="1128546"/>
                  </a:lnTo>
                  <a:lnTo>
                    <a:pt x="1886188" y="1105709"/>
                  </a:lnTo>
                  <a:lnTo>
                    <a:pt x="1925146" y="1081680"/>
                  </a:lnTo>
                  <a:lnTo>
                    <a:pt x="1961985" y="1056508"/>
                  </a:lnTo>
                  <a:lnTo>
                    <a:pt x="1996622" y="1030242"/>
                  </a:lnTo>
                  <a:lnTo>
                    <a:pt x="2028973" y="1002931"/>
                  </a:lnTo>
                  <a:lnTo>
                    <a:pt x="2058952" y="974626"/>
                  </a:lnTo>
                  <a:lnTo>
                    <a:pt x="2086476" y="945374"/>
                  </a:lnTo>
                  <a:lnTo>
                    <a:pt x="2111460" y="915227"/>
                  </a:lnTo>
                  <a:lnTo>
                    <a:pt x="2133820" y="884232"/>
                  </a:lnTo>
                  <a:lnTo>
                    <a:pt x="2170332" y="819899"/>
                  </a:lnTo>
                  <a:lnTo>
                    <a:pt x="2195339" y="752771"/>
                  </a:lnTo>
                  <a:lnTo>
                    <a:pt x="2208165" y="683241"/>
                  </a:lnTo>
                  <a:lnTo>
                    <a:pt x="2209800" y="647700"/>
                  </a:lnTo>
                  <a:lnTo>
                    <a:pt x="2208165" y="612158"/>
                  </a:lnTo>
                  <a:lnTo>
                    <a:pt x="2195339" y="542628"/>
                  </a:lnTo>
                  <a:lnTo>
                    <a:pt x="2170332" y="475500"/>
                  </a:lnTo>
                  <a:lnTo>
                    <a:pt x="2133820" y="411167"/>
                  </a:lnTo>
                  <a:lnTo>
                    <a:pt x="2111460" y="380172"/>
                  </a:lnTo>
                  <a:lnTo>
                    <a:pt x="2086476" y="350025"/>
                  </a:lnTo>
                  <a:lnTo>
                    <a:pt x="2058952" y="320773"/>
                  </a:lnTo>
                  <a:lnTo>
                    <a:pt x="2028973" y="292468"/>
                  </a:lnTo>
                  <a:lnTo>
                    <a:pt x="1996622" y="265157"/>
                  </a:lnTo>
                  <a:lnTo>
                    <a:pt x="1961985" y="238891"/>
                  </a:lnTo>
                  <a:lnTo>
                    <a:pt x="1925146" y="213719"/>
                  </a:lnTo>
                  <a:lnTo>
                    <a:pt x="1886188" y="189690"/>
                  </a:lnTo>
                  <a:lnTo>
                    <a:pt x="1845195" y="166853"/>
                  </a:lnTo>
                  <a:lnTo>
                    <a:pt x="1802253" y="145259"/>
                  </a:lnTo>
                  <a:lnTo>
                    <a:pt x="1757446" y="124955"/>
                  </a:lnTo>
                  <a:lnTo>
                    <a:pt x="1710857" y="105993"/>
                  </a:lnTo>
                  <a:lnTo>
                    <a:pt x="1662571" y="88420"/>
                  </a:lnTo>
                  <a:lnTo>
                    <a:pt x="1612672" y="72286"/>
                  </a:lnTo>
                  <a:lnTo>
                    <a:pt x="1561244" y="57641"/>
                  </a:lnTo>
                  <a:lnTo>
                    <a:pt x="1508372" y="44535"/>
                  </a:lnTo>
                  <a:lnTo>
                    <a:pt x="1454139" y="33015"/>
                  </a:lnTo>
                  <a:lnTo>
                    <a:pt x="1398631" y="23133"/>
                  </a:lnTo>
                  <a:lnTo>
                    <a:pt x="1341931" y="14937"/>
                  </a:lnTo>
                  <a:lnTo>
                    <a:pt x="1284124" y="8476"/>
                  </a:lnTo>
                  <a:lnTo>
                    <a:pt x="1225293" y="3800"/>
                  </a:lnTo>
                  <a:lnTo>
                    <a:pt x="1165524" y="958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43200" y="4191000"/>
              <a:ext cx="2209800" cy="1295400"/>
            </a:xfrm>
            <a:custGeom>
              <a:avLst/>
              <a:gdLst/>
              <a:ahLst/>
              <a:cxnLst/>
              <a:rect l="l" t="t" r="r" b="b"/>
              <a:pathLst>
                <a:path w="2209800" h="1295400">
                  <a:moveTo>
                    <a:pt x="0" y="647700"/>
                  </a:moveTo>
                  <a:lnTo>
                    <a:pt x="6483" y="577118"/>
                  </a:lnTo>
                  <a:lnTo>
                    <a:pt x="25483" y="508739"/>
                  </a:lnTo>
                  <a:lnTo>
                    <a:pt x="56327" y="442959"/>
                  </a:lnTo>
                  <a:lnTo>
                    <a:pt x="98339" y="380172"/>
                  </a:lnTo>
                  <a:lnTo>
                    <a:pt x="123323" y="350025"/>
                  </a:lnTo>
                  <a:lnTo>
                    <a:pt x="150847" y="320773"/>
                  </a:lnTo>
                  <a:lnTo>
                    <a:pt x="180826" y="292468"/>
                  </a:lnTo>
                  <a:lnTo>
                    <a:pt x="213177" y="265157"/>
                  </a:lnTo>
                  <a:lnTo>
                    <a:pt x="247814" y="238891"/>
                  </a:lnTo>
                  <a:lnTo>
                    <a:pt x="284653" y="213719"/>
                  </a:lnTo>
                  <a:lnTo>
                    <a:pt x="323611" y="189690"/>
                  </a:lnTo>
                  <a:lnTo>
                    <a:pt x="364604" y="166853"/>
                  </a:lnTo>
                  <a:lnTo>
                    <a:pt x="407546" y="145259"/>
                  </a:lnTo>
                  <a:lnTo>
                    <a:pt x="452353" y="124955"/>
                  </a:lnTo>
                  <a:lnTo>
                    <a:pt x="498942" y="105993"/>
                  </a:lnTo>
                  <a:lnTo>
                    <a:pt x="547228" y="88420"/>
                  </a:lnTo>
                  <a:lnTo>
                    <a:pt x="597127" y="72286"/>
                  </a:lnTo>
                  <a:lnTo>
                    <a:pt x="648555" y="57641"/>
                  </a:lnTo>
                  <a:lnTo>
                    <a:pt x="701427" y="44535"/>
                  </a:lnTo>
                  <a:lnTo>
                    <a:pt x="755660" y="33015"/>
                  </a:lnTo>
                  <a:lnTo>
                    <a:pt x="811168" y="23133"/>
                  </a:lnTo>
                  <a:lnTo>
                    <a:pt x="867868" y="14937"/>
                  </a:lnTo>
                  <a:lnTo>
                    <a:pt x="925675" y="8476"/>
                  </a:lnTo>
                  <a:lnTo>
                    <a:pt x="984506" y="3800"/>
                  </a:lnTo>
                  <a:lnTo>
                    <a:pt x="1044275" y="958"/>
                  </a:lnTo>
                  <a:lnTo>
                    <a:pt x="1104900" y="0"/>
                  </a:lnTo>
                  <a:lnTo>
                    <a:pt x="1165524" y="958"/>
                  </a:lnTo>
                  <a:lnTo>
                    <a:pt x="1225293" y="3800"/>
                  </a:lnTo>
                  <a:lnTo>
                    <a:pt x="1284124" y="8476"/>
                  </a:lnTo>
                  <a:lnTo>
                    <a:pt x="1341931" y="14937"/>
                  </a:lnTo>
                  <a:lnTo>
                    <a:pt x="1398631" y="23133"/>
                  </a:lnTo>
                  <a:lnTo>
                    <a:pt x="1454139" y="33015"/>
                  </a:lnTo>
                  <a:lnTo>
                    <a:pt x="1508372" y="44535"/>
                  </a:lnTo>
                  <a:lnTo>
                    <a:pt x="1561244" y="57641"/>
                  </a:lnTo>
                  <a:lnTo>
                    <a:pt x="1612672" y="72286"/>
                  </a:lnTo>
                  <a:lnTo>
                    <a:pt x="1662571" y="88420"/>
                  </a:lnTo>
                  <a:lnTo>
                    <a:pt x="1710857" y="105993"/>
                  </a:lnTo>
                  <a:lnTo>
                    <a:pt x="1757446" y="124955"/>
                  </a:lnTo>
                  <a:lnTo>
                    <a:pt x="1802253" y="145259"/>
                  </a:lnTo>
                  <a:lnTo>
                    <a:pt x="1845195" y="166853"/>
                  </a:lnTo>
                  <a:lnTo>
                    <a:pt x="1886188" y="189690"/>
                  </a:lnTo>
                  <a:lnTo>
                    <a:pt x="1925146" y="213719"/>
                  </a:lnTo>
                  <a:lnTo>
                    <a:pt x="1961985" y="238891"/>
                  </a:lnTo>
                  <a:lnTo>
                    <a:pt x="1996622" y="265157"/>
                  </a:lnTo>
                  <a:lnTo>
                    <a:pt x="2028973" y="292468"/>
                  </a:lnTo>
                  <a:lnTo>
                    <a:pt x="2058952" y="320773"/>
                  </a:lnTo>
                  <a:lnTo>
                    <a:pt x="2086476" y="350025"/>
                  </a:lnTo>
                  <a:lnTo>
                    <a:pt x="2111460" y="380172"/>
                  </a:lnTo>
                  <a:lnTo>
                    <a:pt x="2133820" y="411167"/>
                  </a:lnTo>
                  <a:lnTo>
                    <a:pt x="2170332" y="475500"/>
                  </a:lnTo>
                  <a:lnTo>
                    <a:pt x="2195339" y="542628"/>
                  </a:lnTo>
                  <a:lnTo>
                    <a:pt x="2208165" y="612158"/>
                  </a:lnTo>
                  <a:lnTo>
                    <a:pt x="2209800" y="647700"/>
                  </a:lnTo>
                  <a:lnTo>
                    <a:pt x="2208165" y="683241"/>
                  </a:lnTo>
                  <a:lnTo>
                    <a:pt x="2203316" y="718281"/>
                  </a:lnTo>
                  <a:lnTo>
                    <a:pt x="2184316" y="786660"/>
                  </a:lnTo>
                  <a:lnTo>
                    <a:pt x="2153472" y="852440"/>
                  </a:lnTo>
                  <a:lnTo>
                    <a:pt x="2111460" y="915227"/>
                  </a:lnTo>
                  <a:lnTo>
                    <a:pt x="2086476" y="945374"/>
                  </a:lnTo>
                  <a:lnTo>
                    <a:pt x="2058952" y="974626"/>
                  </a:lnTo>
                  <a:lnTo>
                    <a:pt x="2028973" y="1002931"/>
                  </a:lnTo>
                  <a:lnTo>
                    <a:pt x="1996622" y="1030242"/>
                  </a:lnTo>
                  <a:lnTo>
                    <a:pt x="1961985" y="1056508"/>
                  </a:lnTo>
                  <a:lnTo>
                    <a:pt x="1925146" y="1081680"/>
                  </a:lnTo>
                  <a:lnTo>
                    <a:pt x="1886188" y="1105709"/>
                  </a:lnTo>
                  <a:lnTo>
                    <a:pt x="1845195" y="1128546"/>
                  </a:lnTo>
                  <a:lnTo>
                    <a:pt x="1802253" y="1150140"/>
                  </a:lnTo>
                  <a:lnTo>
                    <a:pt x="1757446" y="1170444"/>
                  </a:lnTo>
                  <a:lnTo>
                    <a:pt x="1710857" y="1189406"/>
                  </a:lnTo>
                  <a:lnTo>
                    <a:pt x="1662571" y="1206979"/>
                  </a:lnTo>
                  <a:lnTo>
                    <a:pt x="1612672" y="1223113"/>
                  </a:lnTo>
                  <a:lnTo>
                    <a:pt x="1561244" y="1237758"/>
                  </a:lnTo>
                  <a:lnTo>
                    <a:pt x="1508372" y="1250864"/>
                  </a:lnTo>
                  <a:lnTo>
                    <a:pt x="1454139" y="1262384"/>
                  </a:lnTo>
                  <a:lnTo>
                    <a:pt x="1398631" y="1272266"/>
                  </a:lnTo>
                  <a:lnTo>
                    <a:pt x="1341931" y="1280462"/>
                  </a:lnTo>
                  <a:lnTo>
                    <a:pt x="1284124" y="1286923"/>
                  </a:lnTo>
                  <a:lnTo>
                    <a:pt x="1225293" y="1291599"/>
                  </a:lnTo>
                  <a:lnTo>
                    <a:pt x="1165524" y="1294441"/>
                  </a:lnTo>
                  <a:lnTo>
                    <a:pt x="1104900" y="1295400"/>
                  </a:lnTo>
                  <a:lnTo>
                    <a:pt x="1044275" y="1294441"/>
                  </a:lnTo>
                  <a:lnTo>
                    <a:pt x="984506" y="1291599"/>
                  </a:lnTo>
                  <a:lnTo>
                    <a:pt x="925675" y="1286923"/>
                  </a:lnTo>
                  <a:lnTo>
                    <a:pt x="867868" y="1280462"/>
                  </a:lnTo>
                  <a:lnTo>
                    <a:pt x="811168" y="1272266"/>
                  </a:lnTo>
                  <a:lnTo>
                    <a:pt x="755660" y="1262384"/>
                  </a:lnTo>
                  <a:lnTo>
                    <a:pt x="701427" y="1250864"/>
                  </a:lnTo>
                  <a:lnTo>
                    <a:pt x="648555" y="1237758"/>
                  </a:lnTo>
                  <a:lnTo>
                    <a:pt x="597127" y="1223113"/>
                  </a:lnTo>
                  <a:lnTo>
                    <a:pt x="547228" y="1206979"/>
                  </a:lnTo>
                  <a:lnTo>
                    <a:pt x="498942" y="1189406"/>
                  </a:lnTo>
                  <a:lnTo>
                    <a:pt x="452353" y="1170444"/>
                  </a:lnTo>
                  <a:lnTo>
                    <a:pt x="407546" y="1150140"/>
                  </a:lnTo>
                  <a:lnTo>
                    <a:pt x="364604" y="1128546"/>
                  </a:lnTo>
                  <a:lnTo>
                    <a:pt x="323611" y="1105709"/>
                  </a:lnTo>
                  <a:lnTo>
                    <a:pt x="284653" y="1081680"/>
                  </a:lnTo>
                  <a:lnTo>
                    <a:pt x="247814" y="1056508"/>
                  </a:lnTo>
                  <a:lnTo>
                    <a:pt x="213177" y="1030242"/>
                  </a:lnTo>
                  <a:lnTo>
                    <a:pt x="180826" y="1002931"/>
                  </a:lnTo>
                  <a:lnTo>
                    <a:pt x="150847" y="974626"/>
                  </a:lnTo>
                  <a:lnTo>
                    <a:pt x="123323" y="945374"/>
                  </a:lnTo>
                  <a:lnTo>
                    <a:pt x="98339" y="915227"/>
                  </a:lnTo>
                  <a:lnTo>
                    <a:pt x="75979" y="884232"/>
                  </a:lnTo>
                  <a:lnTo>
                    <a:pt x="39467" y="819899"/>
                  </a:lnTo>
                  <a:lnTo>
                    <a:pt x="14460" y="752771"/>
                  </a:lnTo>
                  <a:lnTo>
                    <a:pt x="1634" y="683241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05352" y="4537329"/>
            <a:ext cx="128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EXT</a:t>
            </a:r>
            <a:r>
              <a:rPr sz="1800" b="1" dirty="0">
                <a:latin typeface="Palladio Uralic"/>
                <a:cs typeface="Palladio Uralic"/>
              </a:rPr>
              <a:t>E</a:t>
            </a:r>
            <a:r>
              <a:rPr sz="1800" b="1" spc="-10" dirty="0">
                <a:latin typeface="Palladio Uralic"/>
                <a:cs typeface="Palladio Uralic"/>
              </a:rPr>
              <a:t>RNAL  </a:t>
            </a:r>
            <a:r>
              <a:rPr sz="1800" b="1" spc="-5" dirty="0">
                <a:latin typeface="Palladio Uralic"/>
                <a:cs typeface="Palladio Uralic"/>
              </a:rPr>
              <a:t>SOURCES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1600" y="1371600"/>
            <a:ext cx="2819400" cy="2057400"/>
          </a:xfrm>
          <a:custGeom>
            <a:avLst/>
            <a:gdLst/>
            <a:ahLst/>
            <a:cxnLst/>
            <a:rect l="l" t="t" r="r" b="b"/>
            <a:pathLst>
              <a:path w="2819400" h="2057400">
                <a:moveTo>
                  <a:pt x="0" y="1028700"/>
                </a:moveTo>
                <a:lnTo>
                  <a:pt x="1409700" y="0"/>
                </a:lnTo>
                <a:lnTo>
                  <a:pt x="2819400" y="1028700"/>
                </a:lnTo>
                <a:lnTo>
                  <a:pt x="1409700" y="2057400"/>
                </a:lnTo>
                <a:lnTo>
                  <a:pt x="0" y="10287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86788" y="2129993"/>
            <a:ext cx="159004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Palladio Uralic"/>
                <a:cs typeface="Palladio Uralic"/>
              </a:rPr>
              <a:t>SOURCES</a:t>
            </a:r>
            <a:r>
              <a:rPr sz="1600" b="1" spc="-25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OF</a:t>
            </a:r>
            <a:endParaRPr sz="1600">
              <a:latin typeface="Palladio Uralic"/>
              <a:cs typeface="Palladio Ural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Palladio Uralic"/>
                <a:cs typeface="Palladio Uralic"/>
              </a:rPr>
              <a:t>RECRUITMENT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78500" y="1587500"/>
            <a:ext cx="2311400" cy="4273550"/>
            <a:chOff x="5778500" y="1587500"/>
            <a:chExt cx="2311400" cy="4273550"/>
          </a:xfrm>
        </p:grpSpPr>
        <p:sp>
          <p:nvSpPr>
            <p:cNvPr id="22" name="object 22"/>
            <p:cNvSpPr/>
            <p:nvPr/>
          </p:nvSpPr>
          <p:spPr>
            <a:xfrm>
              <a:off x="6323076" y="1674876"/>
              <a:ext cx="1676400" cy="1708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35700" y="1587499"/>
              <a:ext cx="1851025" cy="1883410"/>
            </a:xfrm>
            <a:custGeom>
              <a:avLst/>
              <a:gdLst/>
              <a:ahLst/>
              <a:cxnLst/>
              <a:rect l="l" t="t" r="r" b="b"/>
              <a:pathLst>
                <a:path w="1851025" h="1883410">
                  <a:moveTo>
                    <a:pt x="1779905" y="71120"/>
                  </a:moveTo>
                  <a:lnTo>
                    <a:pt x="1762125" y="71120"/>
                  </a:lnTo>
                  <a:lnTo>
                    <a:pt x="1762125" y="88900"/>
                  </a:lnTo>
                  <a:lnTo>
                    <a:pt x="1762125" y="1794510"/>
                  </a:lnTo>
                  <a:lnTo>
                    <a:pt x="88900" y="1794510"/>
                  </a:lnTo>
                  <a:lnTo>
                    <a:pt x="88900" y="88900"/>
                  </a:lnTo>
                  <a:lnTo>
                    <a:pt x="1762125" y="88900"/>
                  </a:lnTo>
                  <a:lnTo>
                    <a:pt x="1762125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794510"/>
                  </a:lnTo>
                  <a:lnTo>
                    <a:pt x="71120" y="1812290"/>
                  </a:lnTo>
                  <a:lnTo>
                    <a:pt x="1779905" y="1812290"/>
                  </a:lnTo>
                  <a:lnTo>
                    <a:pt x="1779905" y="1794637"/>
                  </a:lnTo>
                  <a:lnTo>
                    <a:pt x="1779905" y="1794510"/>
                  </a:lnTo>
                  <a:lnTo>
                    <a:pt x="1779905" y="88900"/>
                  </a:lnTo>
                  <a:lnTo>
                    <a:pt x="1779905" y="71120"/>
                  </a:lnTo>
                  <a:close/>
                </a:path>
                <a:path w="1851025" h="1883410">
                  <a:moveTo>
                    <a:pt x="1851025" y="0"/>
                  </a:moveTo>
                  <a:lnTo>
                    <a:pt x="1797685" y="0"/>
                  </a:lnTo>
                  <a:lnTo>
                    <a:pt x="1797685" y="53340"/>
                  </a:lnTo>
                  <a:lnTo>
                    <a:pt x="1797685" y="1830070"/>
                  </a:lnTo>
                  <a:lnTo>
                    <a:pt x="53340" y="1830070"/>
                  </a:lnTo>
                  <a:lnTo>
                    <a:pt x="53340" y="53340"/>
                  </a:lnTo>
                  <a:lnTo>
                    <a:pt x="1797685" y="53340"/>
                  </a:lnTo>
                  <a:lnTo>
                    <a:pt x="179768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830070"/>
                  </a:lnTo>
                  <a:lnTo>
                    <a:pt x="0" y="1883410"/>
                  </a:lnTo>
                  <a:lnTo>
                    <a:pt x="1851025" y="1883410"/>
                  </a:lnTo>
                  <a:lnTo>
                    <a:pt x="1851025" y="1830197"/>
                  </a:lnTo>
                  <a:lnTo>
                    <a:pt x="1851025" y="1830070"/>
                  </a:lnTo>
                  <a:lnTo>
                    <a:pt x="1851025" y="53340"/>
                  </a:lnTo>
                  <a:lnTo>
                    <a:pt x="1851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65876" y="4189476"/>
              <a:ext cx="2136648" cy="1584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78500" y="4102099"/>
              <a:ext cx="2311400" cy="1758950"/>
            </a:xfrm>
            <a:custGeom>
              <a:avLst/>
              <a:gdLst/>
              <a:ahLst/>
              <a:cxnLst/>
              <a:rect l="l" t="t" r="r" b="b"/>
              <a:pathLst>
                <a:path w="2311400" h="1758950">
                  <a:moveTo>
                    <a:pt x="2240280" y="71120"/>
                  </a:moveTo>
                  <a:lnTo>
                    <a:pt x="2222500" y="71120"/>
                  </a:lnTo>
                  <a:lnTo>
                    <a:pt x="2222500" y="88900"/>
                  </a:lnTo>
                  <a:lnTo>
                    <a:pt x="2222500" y="1670050"/>
                  </a:lnTo>
                  <a:lnTo>
                    <a:pt x="88900" y="1670050"/>
                  </a:lnTo>
                  <a:lnTo>
                    <a:pt x="88900" y="88900"/>
                  </a:lnTo>
                  <a:lnTo>
                    <a:pt x="2222500" y="88900"/>
                  </a:lnTo>
                  <a:lnTo>
                    <a:pt x="22225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670050"/>
                  </a:lnTo>
                  <a:lnTo>
                    <a:pt x="71120" y="1687830"/>
                  </a:lnTo>
                  <a:lnTo>
                    <a:pt x="2240280" y="1687830"/>
                  </a:lnTo>
                  <a:lnTo>
                    <a:pt x="2240280" y="1670443"/>
                  </a:lnTo>
                  <a:lnTo>
                    <a:pt x="2240280" y="1670050"/>
                  </a:lnTo>
                  <a:lnTo>
                    <a:pt x="2240280" y="88900"/>
                  </a:lnTo>
                  <a:lnTo>
                    <a:pt x="2240280" y="71120"/>
                  </a:lnTo>
                  <a:close/>
                </a:path>
                <a:path w="2311400" h="1758950">
                  <a:moveTo>
                    <a:pt x="2311400" y="0"/>
                  </a:moveTo>
                  <a:lnTo>
                    <a:pt x="2258060" y="0"/>
                  </a:lnTo>
                  <a:lnTo>
                    <a:pt x="2258060" y="53340"/>
                  </a:lnTo>
                  <a:lnTo>
                    <a:pt x="2258060" y="1705610"/>
                  </a:lnTo>
                  <a:lnTo>
                    <a:pt x="53340" y="1705610"/>
                  </a:lnTo>
                  <a:lnTo>
                    <a:pt x="53340" y="53340"/>
                  </a:lnTo>
                  <a:lnTo>
                    <a:pt x="2258060" y="53340"/>
                  </a:lnTo>
                  <a:lnTo>
                    <a:pt x="22580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705610"/>
                  </a:lnTo>
                  <a:lnTo>
                    <a:pt x="0" y="1758950"/>
                  </a:lnTo>
                  <a:lnTo>
                    <a:pt x="2311400" y="1758950"/>
                  </a:lnTo>
                  <a:lnTo>
                    <a:pt x="2311400" y="1705991"/>
                  </a:lnTo>
                  <a:lnTo>
                    <a:pt x="2311400" y="1705610"/>
                  </a:lnTo>
                  <a:lnTo>
                    <a:pt x="2311400" y="53340"/>
                  </a:lnTo>
                  <a:lnTo>
                    <a:pt x="2311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7445" y="1876512"/>
            <a:ext cx="447309" cy="105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045" y="1876512"/>
            <a:ext cx="447309" cy="105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4045" y="5684989"/>
            <a:ext cx="447309" cy="105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7445" y="5684989"/>
            <a:ext cx="447309" cy="105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2667000"/>
            <a:ext cx="2209800" cy="2209800"/>
          </a:xfrm>
          <a:custGeom>
            <a:avLst/>
            <a:gdLst/>
            <a:ahLst/>
            <a:cxnLst/>
            <a:rect l="l" t="t" r="r" b="b"/>
            <a:pathLst>
              <a:path w="2209800" h="2209800">
                <a:moveTo>
                  <a:pt x="0" y="1104900"/>
                </a:moveTo>
                <a:lnTo>
                  <a:pt x="1104900" y="0"/>
                </a:lnTo>
                <a:lnTo>
                  <a:pt x="2209800" y="1104900"/>
                </a:lnTo>
                <a:lnTo>
                  <a:pt x="1104900" y="2209800"/>
                </a:lnTo>
                <a:lnTo>
                  <a:pt x="0" y="1104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5410200"/>
            <a:ext cx="3048000" cy="685800"/>
          </a:xfrm>
          <a:custGeom>
            <a:avLst/>
            <a:gdLst/>
            <a:ahLst/>
            <a:cxnLst/>
            <a:rect l="l" t="t" r="r" b="b"/>
            <a:pathLst>
              <a:path w="3048000" h="685800">
                <a:moveTo>
                  <a:pt x="3048000" y="0"/>
                </a:moveTo>
                <a:lnTo>
                  <a:pt x="0" y="0"/>
                </a:lnTo>
                <a:lnTo>
                  <a:pt x="0" y="685800"/>
                </a:lnTo>
                <a:lnTo>
                  <a:pt x="3048000" y="685800"/>
                </a:lnTo>
                <a:lnTo>
                  <a:pt x="304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0" y="2590800"/>
            <a:ext cx="3048000" cy="685800"/>
          </a:xfrm>
          <a:custGeom>
            <a:avLst/>
            <a:gdLst/>
            <a:ahLst/>
            <a:cxnLst/>
            <a:rect l="l" t="t" r="r" b="b"/>
            <a:pathLst>
              <a:path w="3048000" h="685800">
                <a:moveTo>
                  <a:pt x="0" y="685800"/>
                </a:moveTo>
                <a:lnTo>
                  <a:pt x="3048000" y="685800"/>
                </a:lnTo>
                <a:lnTo>
                  <a:pt x="3048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5400" y="1676400"/>
            <a:ext cx="3048000" cy="685800"/>
          </a:xfrm>
          <a:custGeom>
            <a:avLst/>
            <a:gdLst/>
            <a:ahLst/>
            <a:cxnLst/>
            <a:rect l="l" t="t" r="r" b="b"/>
            <a:pathLst>
              <a:path w="3048000" h="685800">
                <a:moveTo>
                  <a:pt x="3048000" y="0"/>
                </a:moveTo>
                <a:lnTo>
                  <a:pt x="0" y="0"/>
                </a:lnTo>
                <a:lnTo>
                  <a:pt x="0" y="685800"/>
                </a:lnTo>
                <a:lnTo>
                  <a:pt x="3048000" y="685800"/>
                </a:lnTo>
                <a:lnTo>
                  <a:pt x="304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3505200"/>
            <a:ext cx="3048000" cy="685800"/>
          </a:xfrm>
          <a:custGeom>
            <a:avLst/>
            <a:gdLst/>
            <a:ahLst/>
            <a:cxnLst/>
            <a:rect l="l" t="t" r="r" b="b"/>
            <a:pathLst>
              <a:path w="3048000" h="685800">
                <a:moveTo>
                  <a:pt x="0" y="685800"/>
                </a:moveTo>
                <a:lnTo>
                  <a:pt x="3048000" y="685800"/>
                </a:lnTo>
                <a:lnTo>
                  <a:pt x="3048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5400" y="4419600"/>
            <a:ext cx="3048000" cy="762000"/>
          </a:xfrm>
          <a:custGeom>
            <a:avLst/>
            <a:gdLst/>
            <a:ahLst/>
            <a:cxnLst/>
            <a:rect l="l" t="t" r="r" b="b"/>
            <a:pathLst>
              <a:path w="3048000" h="762000">
                <a:moveTo>
                  <a:pt x="0" y="762000"/>
                </a:moveTo>
                <a:lnTo>
                  <a:pt x="3048000" y="762000"/>
                </a:lnTo>
                <a:lnTo>
                  <a:pt x="3048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0875" y="3171825"/>
            <a:ext cx="1295400" cy="1266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" y="28194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952500"/>
                </a:moveTo>
                <a:lnTo>
                  <a:pt x="952500" y="0"/>
                </a:lnTo>
                <a:lnTo>
                  <a:pt x="1905000" y="952500"/>
                </a:lnTo>
                <a:lnTo>
                  <a:pt x="952500" y="1905000"/>
                </a:lnTo>
                <a:lnTo>
                  <a:pt x="0" y="9525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15" name="object 15"/>
            <p:cNvSpPr/>
            <p:nvPr/>
          </p:nvSpPr>
          <p:spPr>
            <a:xfrm>
              <a:off x="250825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739640" y="1886711"/>
            <a:ext cx="3781425" cy="3895725"/>
            <a:chOff x="4739640" y="1886711"/>
            <a:chExt cx="3781425" cy="3895725"/>
          </a:xfrm>
        </p:grpSpPr>
        <p:sp>
          <p:nvSpPr>
            <p:cNvPr id="21" name="object 21"/>
            <p:cNvSpPr/>
            <p:nvPr/>
          </p:nvSpPr>
          <p:spPr>
            <a:xfrm>
              <a:off x="4739640" y="1886711"/>
              <a:ext cx="123444" cy="3893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95716" y="1886711"/>
              <a:ext cx="124968" cy="3895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781169" y="1663700"/>
          <a:ext cx="3716654" cy="445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65"/>
                <a:gridCol w="3048000"/>
                <a:gridCol w="304800"/>
              </a:tblGrid>
              <a:tr h="229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98550" marR="763905" indent="-326390">
                        <a:lnSpc>
                          <a:spcPts val="2150"/>
                        </a:lnSpc>
                        <a:spcBef>
                          <a:spcPts val="500"/>
                        </a:spcBef>
                      </a:pP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Job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Posting &amp;  Bidding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635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480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00760" marR="993140" algn="ctr">
                        <a:lnSpc>
                          <a:spcPts val="2150"/>
                        </a:lnSpc>
                      </a:pP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Promotions</a:t>
                      </a:r>
                      <a:r>
                        <a:rPr sz="1800" b="1" spc="-7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and 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Transfers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308735" marR="129857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ladio Uralic"/>
                          <a:cs typeface="Palladio Uralic"/>
                        </a:rPr>
                        <a:t>Employee 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Referrals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678815" marR="673100" indent="-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Palladio Uralic"/>
                          <a:cs typeface="Palladio Uralic"/>
                        </a:rPr>
                        <a:t>Re-recruiting </a:t>
                      </a:r>
                      <a:r>
                        <a:rPr sz="1600" b="1" spc="-10" dirty="0">
                          <a:latin typeface="Palladio Uralic"/>
                          <a:cs typeface="Palladio Uralic"/>
                        </a:rPr>
                        <a:t>former  </a:t>
                      </a:r>
                      <a:r>
                        <a:rPr sz="1600" b="1" spc="-5" dirty="0">
                          <a:latin typeface="Palladio Uralic"/>
                          <a:cs typeface="Palladio Uralic"/>
                        </a:rPr>
                        <a:t>Employees &amp;</a:t>
                      </a:r>
                      <a:r>
                        <a:rPr sz="1600" b="1" spc="-4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600" b="1" spc="-10" dirty="0">
                          <a:latin typeface="Palladio Uralic"/>
                          <a:cs typeface="Palladio Uralic"/>
                        </a:rPr>
                        <a:t>Applicants</a:t>
                      </a:r>
                      <a:endParaRPr sz="1600">
                        <a:latin typeface="Palladio Uralic"/>
                        <a:cs typeface="Palladio Uralic"/>
                      </a:endParaRPr>
                    </a:p>
                  </a:txBody>
                  <a:tcPr marL="0" marR="0" marT="635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13460" marR="516890" indent="-487680">
                        <a:lnSpc>
                          <a:spcPts val="2150"/>
                        </a:lnSpc>
                        <a:spcBef>
                          <a:spcPts val="509"/>
                        </a:spcBef>
                      </a:pP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Internal</a:t>
                      </a:r>
                      <a:r>
                        <a:rPr sz="1800" b="1" spc="-9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Recruiting 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Data</a:t>
                      </a:r>
                      <a:r>
                        <a:rPr sz="1800" b="1" spc="-3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base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647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1231798" y="3470275"/>
            <a:ext cx="1270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INTERNAL</a:t>
            </a:r>
            <a:endParaRPr sz="1800">
              <a:latin typeface="Palladio Uralic"/>
              <a:cs typeface="Palladio Uralic"/>
            </a:endParaRPr>
          </a:p>
          <a:p>
            <a:pPr marL="76200">
              <a:lnSpc>
                <a:spcPct val="100000"/>
              </a:lnSpc>
            </a:pPr>
            <a:r>
              <a:rPr sz="1800" b="1" dirty="0">
                <a:latin typeface="Palladio Uralic"/>
                <a:cs typeface="Palladio Uralic"/>
              </a:rPr>
              <a:t>SOURCES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07414" y="231140"/>
            <a:ext cx="6510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SOURCES OF</a:t>
            </a:r>
            <a:r>
              <a:rPr sz="3600" spc="-260" dirty="0"/>
              <a:t> </a:t>
            </a:r>
            <a:r>
              <a:rPr sz="3600" dirty="0"/>
              <a:t>RECRUITMENT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4" name="object 4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4713" y="193040"/>
            <a:ext cx="8265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SOURCES OF RECRUITMENT </a:t>
            </a:r>
            <a:r>
              <a:rPr sz="3600" spc="-5" dirty="0"/>
              <a:t>Cont </a:t>
            </a:r>
            <a:r>
              <a:rPr sz="3600" dirty="0"/>
              <a:t>. .</a:t>
            </a:r>
            <a:r>
              <a:rPr sz="3600" spc="-320" dirty="0"/>
              <a:t> </a:t>
            </a:r>
            <a:r>
              <a:rPr sz="3600" dirty="0"/>
              <a:t>.</a:t>
            </a:r>
            <a:endParaRPr sz="36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03250" y="1394967"/>
          <a:ext cx="8401050" cy="514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191000"/>
              </a:tblGrid>
              <a:tr h="8229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b="1" spc="-5" dirty="0">
                          <a:latin typeface="Palladio Uralic"/>
                          <a:cs typeface="Palladio Uralic"/>
                        </a:rPr>
                        <a:t>INTERNAL</a:t>
                      </a:r>
                      <a:r>
                        <a:rPr sz="3200" b="1" spc="-5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3200" b="1" dirty="0">
                          <a:latin typeface="Palladio Uralic"/>
                          <a:cs typeface="Palladio Uralic"/>
                        </a:rPr>
                        <a:t>SOURCES</a:t>
                      </a:r>
                      <a:endParaRPr sz="3200">
                        <a:latin typeface="Palladio Uralic"/>
                        <a:cs typeface="Palladio Uralic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01039">
                <a:tc>
                  <a:txBody>
                    <a:bodyPr/>
                    <a:lstStyle/>
                    <a:p>
                      <a:pPr marL="1141730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2000" b="1" dirty="0">
                          <a:latin typeface="Palladio Uralic"/>
                          <a:cs typeface="Palladio Uralic"/>
                        </a:rPr>
                        <a:t>ADVANTAGES</a:t>
                      </a:r>
                      <a:endParaRPr sz="2000">
                        <a:latin typeface="Palladio Uralic"/>
                        <a:cs typeface="Palladio Uralic"/>
                      </a:endParaRPr>
                    </a:p>
                  </a:txBody>
                  <a:tcPr marL="0" marR="0" marT="248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9319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2000" b="1" dirty="0">
                          <a:latin typeface="Palladio Uralic"/>
                          <a:cs typeface="Palladio Uralic"/>
                        </a:rPr>
                        <a:t>DISADVANTAGES</a:t>
                      </a:r>
                      <a:endParaRPr sz="2000">
                        <a:latin typeface="Palladio Uralic"/>
                        <a:cs typeface="Palladio Uralic"/>
                      </a:endParaRPr>
                    </a:p>
                  </a:txBody>
                  <a:tcPr marL="0" marR="0" marT="248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180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Morale of</a:t>
                      </a:r>
                      <a:r>
                        <a:rPr sz="2000" spc="-4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Promotee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Better assessment of</a:t>
                      </a:r>
                      <a:r>
                        <a:rPr sz="2000" spc="-4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abilities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Lower cost for some</a:t>
                      </a:r>
                      <a:r>
                        <a:rPr sz="2000" spc="-8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jobs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eXGyrePagella"/>
                          <a:cs typeface="TeXGyrePagella"/>
                        </a:rPr>
                        <a:t>Motivator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for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good</a:t>
                      </a:r>
                      <a:r>
                        <a:rPr sz="2000" spc="-7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performance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406400" marR="1242060" indent="-315595">
                        <a:lnSpc>
                          <a:spcPct val="150000"/>
                        </a:lnSpc>
                        <a:buFont typeface="Wingdings"/>
                        <a:buChar char=""/>
                        <a:tabLst>
                          <a:tab pos="419100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Causes a succession</a:t>
                      </a:r>
                      <a:r>
                        <a:rPr sz="2000" spc="-11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of 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promotions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20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Have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to hire only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at entry</a:t>
                      </a:r>
                      <a:r>
                        <a:rPr sz="2000" spc="-7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level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 indent="-264160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Wingdings"/>
                        <a:buChar char=""/>
                        <a:tabLst>
                          <a:tab pos="356235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Inbreeding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44805" marR="647700" indent="-253365">
                        <a:lnSpc>
                          <a:spcPct val="150000"/>
                        </a:lnSpc>
                        <a:buFont typeface="Wingdings"/>
                        <a:buChar char=""/>
                        <a:tabLst>
                          <a:tab pos="356235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Possible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morale problems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of 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those not</a:t>
                      </a:r>
                      <a:r>
                        <a:rPr sz="2000" spc="-3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promoted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295275" marR="1158875" indent="-295275">
                        <a:lnSpc>
                          <a:spcPct val="150000"/>
                        </a:lnSpc>
                        <a:buFont typeface="Wingdings"/>
                        <a:buChar char=""/>
                        <a:tabLst>
                          <a:tab pos="295275" algn="l"/>
                        </a:tabLst>
                      </a:pPr>
                      <a:r>
                        <a:rPr sz="2000" spc="25" dirty="0">
                          <a:latin typeface="Georgia"/>
                          <a:cs typeface="Georgia"/>
                        </a:rPr>
                        <a:t>“Political” </a:t>
                      </a:r>
                      <a:r>
                        <a:rPr sz="2000" spc="10" dirty="0">
                          <a:latin typeface="Georgia"/>
                          <a:cs typeface="Georgia"/>
                        </a:rPr>
                        <a:t>infighting</a:t>
                      </a:r>
                      <a:r>
                        <a:rPr sz="20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latin typeface="Georgia"/>
                          <a:cs typeface="Georgia"/>
                        </a:rPr>
                        <a:t>for 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promotions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5600" indent="-26416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"/>
                        <a:tabLst>
                          <a:tab pos="356235" algn="l"/>
                        </a:tabLst>
                      </a:pPr>
                      <a:r>
                        <a:rPr sz="2000" spc="-5" dirty="0">
                          <a:latin typeface="TeXGyrePagella"/>
                          <a:cs typeface="TeXGyrePagella"/>
                        </a:rPr>
                        <a:t>Need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for</a:t>
                      </a:r>
                      <a:r>
                        <a:rPr sz="2000" spc="-3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management-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2806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Development</a:t>
                      </a:r>
                      <a:r>
                        <a:rPr sz="2000" spc="-1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program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44045" y="5076912"/>
            <a:ext cx="447675" cy="106045"/>
            <a:chOff x="8044045" y="5076912"/>
            <a:chExt cx="447675" cy="106045"/>
          </a:xfrm>
        </p:grpSpPr>
        <p:sp>
          <p:nvSpPr>
            <p:cNvPr id="3" name="object 3"/>
            <p:cNvSpPr/>
            <p:nvPr/>
          </p:nvSpPr>
          <p:spPr>
            <a:xfrm>
              <a:off x="8044045" y="5076912"/>
              <a:ext cx="447309" cy="105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3400" y="5106162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85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67445" y="5076912"/>
            <a:ext cx="447675" cy="106045"/>
            <a:chOff x="4767445" y="5076912"/>
            <a:chExt cx="447675" cy="106045"/>
          </a:xfrm>
        </p:grpSpPr>
        <p:sp>
          <p:nvSpPr>
            <p:cNvPr id="6" name="object 6"/>
            <p:cNvSpPr/>
            <p:nvPr/>
          </p:nvSpPr>
          <p:spPr>
            <a:xfrm>
              <a:off x="4767445" y="5076912"/>
              <a:ext cx="447309" cy="105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1549" y="5106162"/>
              <a:ext cx="323850" cy="0"/>
            </a:xfrm>
            <a:custGeom>
              <a:avLst/>
              <a:gdLst/>
              <a:ahLst/>
              <a:cxnLst/>
              <a:rect l="l" t="t" r="r" b="b"/>
              <a:pathLst>
                <a:path w="323850">
                  <a:moveTo>
                    <a:pt x="0" y="0"/>
                  </a:moveTo>
                  <a:lnTo>
                    <a:pt x="323850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10" name="object 10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4713" y="193040"/>
            <a:ext cx="8265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SOURCES OF RECRUITMENT </a:t>
            </a:r>
            <a:r>
              <a:rPr sz="3600" spc="-5" dirty="0"/>
              <a:t>Cont </a:t>
            </a:r>
            <a:r>
              <a:rPr sz="3600" dirty="0"/>
              <a:t>. .</a:t>
            </a:r>
            <a:r>
              <a:rPr sz="3600" spc="-320" dirty="0"/>
              <a:t> </a:t>
            </a:r>
            <a:r>
              <a:rPr sz="3600" dirty="0"/>
              <a:t>.</a:t>
            </a:r>
            <a:endParaRPr sz="3600"/>
          </a:p>
        </p:txBody>
      </p:sp>
      <p:sp>
        <p:nvSpPr>
          <p:cNvPr id="15" name="object 15"/>
          <p:cNvSpPr/>
          <p:nvPr/>
        </p:nvSpPr>
        <p:spPr>
          <a:xfrm>
            <a:off x="762000" y="1981200"/>
            <a:ext cx="7391400" cy="2895600"/>
          </a:xfrm>
          <a:custGeom>
            <a:avLst/>
            <a:gdLst/>
            <a:ahLst/>
            <a:cxnLst/>
            <a:rect l="l" t="t" r="r" b="b"/>
            <a:pathLst>
              <a:path w="7391400" h="2895600">
                <a:moveTo>
                  <a:pt x="0" y="1790700"/>
                </a:moveTo>
                <a:lnTo>
                  <a:pt x="1104900" y="685800"/>
                </a:lnTo>
                <a:lnTo>
                  <a:pt x="2209800" y="1790700"/>
                </a:lnTo>
                <a:lnTo>
                  <a:pt x="1104900" y="2895600"/>
                </a:lnTo>
                <a:lnTo>
                  <a:pt x="0" y="1790700"/>
                </a:lnTo>
                <a:close/>
              </a:path>
              <a:path w="7391400" h="2895600">
                <a:moveTo>
                  <a:pt x="4343400" y="685800"/>
                </a:moveTo>
                <a:lnTo>
                  <a:pt x="7391400" y="685800"/>
                </a:lnTo>
                <a:lnTo>
                  <a:pt x="7391400" y="0"/>
                </a:lnTo>
                <a:lnTo>
                  <a:pt x="4343400" y="0"/>
                </a:lnTo>
                <a:lnTo>
                  <a:pt x="4343400" y="685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07811" y="2022094"/>
            <a:ext cx="204279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 marR="5080" indent="-3733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Schools Colleges</a:t>
            </a:r>
            <a:r>
              <a:rPr sz="1800" b="1" spc="-60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&amp;  </a:t>
            </a:r>
            <a:r>
              <a:rPr sz="1800" b="1" spc="-5" dirty="0">
                <a:latin typeface="Palladio Uralic"/>
                <a:cs typeface="Palladio Uralic"/>
              </a:rPr>
              <a:t>Universities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5400" y="2895600"/>
            <a:ext cx="3048000" cy="6858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43000" marR="1134745" algn="ctr">
              <a:lnSpc>
                <a:spcPts val="2150"/>
              </a:lnSpc>
              <a:spcBef>
                <a:spcPts val="505"/>
              </a:spcBef>
            </a:pPr>
            <a:r>
              <a:rPr sz="1800" b="1" spc="-5" dirty="0">
                <a:latin typeface="Palladio Uralic"/>
                <a:cs typeface="Palladio Uralic"/>
              </a:rPr>
              <a:t>Labor  U</a:t>
            </a:r>
            <a:r>
              <a:rPr sz="1800" b="1" dirty="0">
                <a:latin typeface="Palladio Uralic"/>
                <a:cs typeface="Palladio Uralic"/>
              </a:rPr>
              <a:t>n</a:t>
            </a:r>
            <a:r>
              <a:rPr sz="1800" b="1" spc="-5" dirty="0">
                <a:latin typeface="Palladio Uralic"/>
                <a:cs typeface="Palladio Uralic"/>
              </a:rPr>
              <a:t>ions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05400" y="3810000"/>
            <a:ext cx="3048000" cy="6858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marL="752475">
              <a:lnSpc>
                <a:spcPct val="100000"/>
              </a:lnSpc>
              <a:spcBef>
                <a:spcPts val="1495"/>
              </a:spcBef>
            </a:pPr>
            <a:r>
              <a:rPr sz="1800" b="1" spc="-5" dirty="0">
                <a:latin typeface="Palladio Uralic"/>
                <a:cs typeface="Palladio Uralic"/>
              </a:rPr>
              <a:t>Media</a:t>
            </a:r>
            <a:r>
              <a:rPr sz="1800" b="1" spc="-25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Sources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92700" y="4711700"/>
            <a:ext cx="3073400" cy="711200"/>
            <a:chOff x="5092700" y="4711700"/>
            <a:chExt cx="3073400" cy="711200"/>
          </a:xfrm>
        </p:grpSpPr>
        <p:sp>
          <p:nvSpPr>
            <p:cNvPr id="20" name="object 20"/>
            <p:cNvSpPr/>
            <p:nvPr/>
          </p:nvSpPr>
          <p:spPr>
            <a:xfrm>
              <a:off x="5105400" y="4724400"/>
              <a:ext cx="3048000" cy="685800"/>
            </a:xfrm>
            <a:custGeom>
              <a:avLst/>
              <a:gdLst/>
              <a:ahLst/>
              <a:cxnLst/>
              <a:rect l="l" t="t" r="r" b="b"/>
              <a:pathLst>
                <a:path w="3048000" h="685800">
                  <a:moveTo>
                    <a:pt x="30480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3048000" y="6858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05400" y="4724400"/>
              <a:ext cx="3048000" cy="685800"/>
            </a:xfrm>
            <a:custGeom>
              <a:avLst/>
              <a:gdLst/>
              <a:ahLst/>
              <a:cxnLst/>
              <a:rect l="l" t="t" r="r" b="b"/>
              <a:pathLst>
                <a:path w="3048000" h="685800">
                  <a:moveTo>
                    <a:pt x="0" y="685800"/>
                  </a:moveTo>
                  <a:lnTo>
                    <a:pt x="3048000" y="6858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05400" y="4724400"/>
            <a:ext cx="3048000" cy="6858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1495"/>
              </a:spcBef>
            </a:pPr>
            <a:r>
              <a:rPr sz="1800" b="1" spc="-5" dirty="0">
                <a:latin typeface="Palladio Uralic"/>
                <a:cs typeface="Palladio Uralic"/>
              </a:rPr>
              <a:t>Employment</a:t>
            </a:r>
            <a:r>
              <a:rPr sz="1800" b="1" spc="-15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Agencies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01700" y="2806700"/>
            <a:ext cx="3584575" cy="1930400"/>
            <a:chOff x="901700" y="2806700"/>
            <a:chExt cx="3584575" cy="1930400"/>
          </a:xfrm>
        </p:grpSpPr>
        <p:sp>
          <p:nvSpPr>
            <p:cNvPr id="24" name="object 24"/>
            <p:cNvSpPr/>
            <p:nvPr/>
          </p:nvSpPr>
          <p:spPr>
            <a:xfrm>
              <a:off x="3190875" y="3171825"/>
              <a:ext cx="1295400" cy="1266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4400" y="2819400"/>
              <a:ext cx="1905000" cy="1905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0" y="952500"/>
                  </a:moveTo>
                  <a:lnTo>
                    <a:pt x="952500" y="0"/>
                  </a:lnTo>
                  <a:lnTo>
                    <a:pt x="1905000" y="952500"/>
                  </a:lnTo>
                  <a:lnTo>
                    <a:pt x="952500" y="1905000"/>
                  </a:lnTo>
                  <a:lnTo>
                    <a:pt x="0" y="9525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25702" y="3470275"/>
            <a:ext cx="1283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EXTERNAL</a:t>
            </a:r>
            <a:endParaRPr sz="1800">
              <a:latin typeface="Palladio Uralic"/>
              <a:cs typeface="Palladio Uralic"/>
            </a:endParaRPr>
          </a:p>
          <a:p>
            <a:pPr marL="82550">
              <a:lnSpc>
                <a:spcPct val="100000"/>
              </a:lnSpc>
            </a:pPr>
            <a:r>
              <a:rPr sz="1800" b="1" dirty="0">
                <a:latin typeface="Palladio Uralic"/>
                <a:cs typeface="Palladio Uralic"/>
              </a:rPr>
              <a:t>SOURCES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739640" y="2171700"/>
            <a:ext cx="3781425" cy="3001010"/>
            <a:chOff x="4739640" y="2171700"/>
            <a:chExt cx="3781425" cy="3001010"/>
          </a:xfrm>
        </p:grpSpPr>
        <p:sp>
          <p:nvSpPr>
            <p:cNvPr id="28" name="object 28"/>
            <p:cNvSpPr/>
            <p:nvPr/>
          </p:nvSpPr>
          <p:spPr>
            <a:xfrm>
              <a:off x="4757928" y="2171700"/>
              <a:ext cx="466344" cy="124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00600" y="2209800"/>
              <a:ext cx="381000" cy="1905"/>
            </a:xfrm>
            <a:custGeom>
              <a:avLst/>
              <a:gdLst/>
              <a:ahLst/>
              <a:cxnLst/>
              <a:rect l="l" t="t" r="r" b="b"/>
              <a:pathLst>
                <a:path w="381000" h="1905">
                  <a:moveTo>
                    <a:pt x="0" y="0"/>
                  </a:moveTo>
                  <a:lnTo>
                    <a:pt x="381000" y="16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39640" y="2191511"/>
              <a:ext cx="123444" cy="2979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00600" y="2210561"/>
              <a:ext cx="1270" cy="2894965"/>
            </a:xfrm>
            <a:custGeom>
              <a:avLst/>
              <a:gdLst/>
              <a:ahLst/>
              <a:cxnLst/>
              <a:rect l="l" t="t" r="r" b="b"/>
              <a:pathLst>
                <a:path w="1270" h="2894965">
                  <a:moveTo>
                    <a:pt x="762" y="0"/>
                  </a:moveTo>
                  <a:lnTo>
                    <a:pt x="0" y="289483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34528" y="2171700"/>
              <a:ext cx="466344" cy="124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77200" y="2209800"/>
              <a:ext cx="381000" cy="1905"/>
            </a:xfrm>
            <a:custGeom>
              <a:avLst/>
              <a:gdLst/>
              <a:ahLst/>
              <a:cxnLst/>
              <a:rect l="l" t="t" r="r" b="b"/>
              <a:pathLst>
                <a:path w="381000" h="1905">
                  <a:moveTo>
                    <a:pt x="0" y="0"/>
                  </a:moveTo>
                  <a:lnTo>
                    <a:pt x="381000" y="16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5716" y="2191511"/>
              <a:ext cx="124968" cy="29809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57438" y="2211451"/>
              <a:ext cx="1905" cy="2894965"/>
            </a:xfrm>
            <a:custGeom>
              <a:avLst/>
              <a:gdLst/>
              <a:ahLst/>
              <a:cxnLst/>
              <a:rect l="l" t="t" r="r" b="b"/>
              <a:pathLst>
                <a:path w="1904" h="2894965">
                  <a:moveTo>
                    <a:pt x="1523" y="0"/>
                  </a:moveTo>
                  <a:lnTo>
                    <a:pt x="0" y="289471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4" name="object 4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4713" y="193040"/>
            <a:ext cx="82651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SOURCES OF RECRUITMENT </a:t>
            </a:r>
            <a:r>
              <a:rPr sz="3600" spc="-5" dirty="0"/>
              <a:t>Cont </a:t>
            </a:r>
            <a:r>
              <a:rPr sz="3600" dirty="0"/>
              <a:t>. .</a:t>
            </a:r>
            <a:r>
              <a:rPr sz="3600" spc="-320" dirty="0"/>
              <a:t> </a:t>
            </a:r>
            <a:r>
              <a:rPr sz="3600" dirty="0"/>
              <a:t>.</a:t>
            </a:r>
            <a:endParaRPr sz="36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03250" y="1284605"/>
          <a:ext cx="8401050" cy="514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191000"/>
              </a:tblGrid>
              <a:tr h="8229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3200" b="1" dirty="0">
                          <a:latin typeface="Palladio Uralic"/>
                          <a:cs typeface="Palladio Uralic"/>
                        </a:rPr>
                        <a:t>EXTERNAL</a:t>
                      </a:r>
                      <a:r>
                        <a:rPr sz="3200" b="1" spc="-6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3200" b="1" dirty="0">
                          <a:latin typeface="Palladio Uralic"/>
                          <a:cs typeface="Palladio Uralic"/>
                        </a:rPr>
                        <a:t>SOURCES</a:t>
                      </a:r>
                      <a:endParaRPr sz="3200">
                        <a:latin typeface="Palladio Uralic"/>
                        <a:cs typeface="Palladio Uralic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01039">
                <a:tc>
                  <a:txBody>
                    <a:bodyPr/>
                    <a:lstStyle/>
                    <a:p>
                      <a:pPr marL="1141730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2000" b="1" dirty="0">
                          <a:latin typeface="Palladio Uralic"/>
                          <a:cs typeface="Palladio Uralic"/>
                        </a:rPr>
                        <a:t>ADVANTAGES</a:t>
                      </a:r>
                      <a:endParaRPr sz="2000">
                        <a:latin typeface="Palladio Uralic"/>
                        <a:cs typeface="Palladio Uralic"/>
                      </a:endParaRPr>
                    </a:p>
                  </a:txBody>
                  <a:tcPr marL="0" marR="0" marT="248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9319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2000" b="1" dirty="0">
                          <a:latin typeface="Palladio Uralic"/>
                          <a:cs typeface="Palladio Uralic"/>
                        </a:rPr>
                        <a:t>DISADVANTAGES</a:t>
                      </a:r>
                      <a:endParaRPr sz="2000">
                        <a:latin typeface="Palladio Uralic"/>
                        <a:cs typeface="Palladio Uralic"/>
                      </a:endParaRPr>
                    </a:p>
                  </a:txBody>
                  <a:tcPr marL="0" marR="0" marT="248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180">
                <a:tc>
                  <a:txBody>
                    <a:bodyPr/>
                    <a:lstStyle/>
                    <a:p>
                      <a:pPr marL="327660" indent="-236220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Wingdings"/>
                        <a:buChar char=""/>
                        <a:tabLst>
                          <a:tab pos="327660" algn="l"/>
                        </a:tabLst>
                      </a:pPr>
                      <a:r>
                        <a:rPr sz="1800" spc="90" dirty="0">
                          <a:latin typeface="Georgia"/>
                          <a:cs typeface="Georgia"/>
                        </a:rPr>
                        <a:t>New </a:t>
                      </a:r>
                      <a:r>
                        <a:rPr sz="1800" spc="60" dirty="0">
                          <a:latin typeface="Georgia"/>
                          <a:cs typeface="Georgia"/>
                        </a:rPr>
                        <a:t>“blood”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brings</a:t>
                      </a:r>
                      <a:r>
                        <a:rPr sz="1800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45" dirty="0">
                          <a:latin typeface="Georgia"/>
                          <a:cs typeface="Georgia"/>
                        </a:rPr>
                        <a:t>new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5" dirty="0">
                          <a:latin typeface="TeXGyrePagella"/>
                          <a:cs typeface="TeXGyrePagella"/>
                        </a:rPr>
                        <a:t>perspectives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27660" indent="-236220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Wingdings"/>
                        <a:buChar char=""/>
                        <a:tabLst>
                          <a:tab pos="327660" algn="l"/>
                        </a:tabLst>
                      </a:pPr>
                      <a:r>
                        <a:rPr sz="1800" spc="-5" dirty="0">
                          <a:latin typeface="TeXGyrePagella"/>
                          <a:cs typeface="TeXGyrePagella"/>
                        </a:rPr>
                        <a:t>Cheaper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and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faster than</a:t>
                      </a:r>
                      <a:r>
                        <a:rPr sz="1800" spc="1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training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27660" indent="-236220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Wingdings"/>
                        <a:buChar char=""/>
                        <a:tabLst>
                          <a:tab pos="327660" algn="l"/>
                        </a:tabLst>
                      </a:pPr>
                      <a:r>
                        <a:rPr sz="1800" spc="-5" dirty="0">
                          <a:latin typeface="TeXGyrePagella"/>
                          <a:cs typeface="TeXGyrePagella"/>
                        </a:rPr>
                        <a:t>Professionals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91440" marR="315595">
                        <a:lnSpc>
                          <a:spcPct val="15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27660" algn="l"/>
                        </a:tabLst>
                      </a:pPr>
                      <a:r>
                        <a:rPr sz="1800" spc="-5" dirty="0">
                          <a:latin typeface="TeXGyrePagella"/>
                          <a:cs typeface="TeXGyrePagella"/>
                        </a:rPr>
                        <a:t>No group of political supporters in  company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27660" indent="-236220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Wingdings"/>
                        <a:buChar char=""/>
                        <a:tabLst>
                          <a:tab pos="327660" algn="l"/>
                        </a:tabLst>
                      </a:pPr>
                      <a:r>
                        <a:rPr sz="1800" spc="-5" dirty="0">
                          <a:latin typeface="TeXGyrePagella"/>
                          <a:cs typeface="TeXGyrePagella"/>
                        </a:rPr>
                        <a:t>Organization</a:t>
                      </a:r>
                      <a:r>
                        <a:rPr sz="1800" spc="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already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27660" indent="-236220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Wingdings"/>
                        <a:buChar char=""/>
                        <a:tabLst>
                          <a:tab pos="327660" algn="l"/>
                        </a:tabLst>
                      </a:pPr>
                      <a:r>
                        <a:rPr sz="1800" dirty="0">
                          <a:latin typeface="TeXGyrePagella"/>
                          <a:cs typeface="TeXGyrePagella"/>
                        </a:rPr>
                        <a:t>May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bring new industry</a:t>
                      </a:r>
                      <a:r>
                        <a:rPr sz="1800" spc="-1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insights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 indent="-236220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Wingdings"/>
                        <a:buChar char=""/>
                        <a:tabLst>
                          <a:tab pos="328295" algn="l"/>
                        </a:tabLst>
                      </a:pPr>
                      <a:r>
                        <a:rPr sz="1800" dirty="0">
                          <a:latin typeface="TeXGyrePagella"/>
                          <a:cs typeface="TeXGyrePagella"/>
                        </a:rPr>
                        <a:t>May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not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select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someone who</a:t>
                      </a:r>
                      <a:r>
                        <a:rPr sz="1800" spc="-1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will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1877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55" dirty="0">
                          <a:latin typeface="Georgia"/>
                          <a:cs typeface="Georgia"/>
                        </a:rPr>
                        <a:t>“fit”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the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job or</a:t>
                      </a:r>
                      <a:r>
                        <a:rPr sz="1800" spc="-3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organization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18770" marR="653415" indent="-227329">
                        <a:lnSpc>
                          <a:spcPct val="150000"/>
                        </a:lnSpc>
                        <a:buFont typeface="Wingdings"/>
                        <a:buChar char=""/>
                        <a:tabLst>
                          <a:tab pos="328295" algn="l"/>
                        </a:tabLst>
                      </a:pPr>
                      <a:r>
                        <a:rPr sz="1800" dirty="0">
                          <a:latin typeface="TeXGyrePagella"/>
                          <a:cs typeface="TeXGyrePagella"/>
                        </a:rPr>
                        <a:t>May cause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morale problems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for  internal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28295" indent="-236220">
                        <a:lnSpc>
                          <a:spcPct val="100000"/>
                        </a:lnSpc>
                        <a:spcBef>
                          <a:spcPts val="1085"/>
                        </a:spcBef>
                        <a:buFont typeface="Wingdings"/>
                        <a:buChar char=""/>
                        <a:tabLst>
                          <a:tab pos="328295" algn="l"/>
                        </a:tabLst>
                      </a:pPr>
                      <a:r>
                        <a:rPr sz="1800" spc="-5" dirty="0">
                          <a:latin typeface="TeXGyrePagella"/>
                          <a:cs typeface="TeXGyrePagella"/>
                        </a:rPr>
                        <a:t>Candidates not selected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  <a:p>
                      <a:pPr marL="318770" marR="262255" indent="-227329">
                        <a:lnSpc>
                          <a:spcPct val="150000"/>
                        </a:lnSpc>
                        <a:buFont typeface="Wingdings"/>
                        <a:buChar char=""/>
                        <a:tabLst>
                          <a:tab pos="328295" algn="l"/>
                        </a:tabLst>
                      </a:pPr>
                      <a:r>
                        <a:rPr sz="1800" spc="10" dirty="0">
                          <a:latin typeface="Georgia"/>
                          <a:cs typeface="Georgia"/>
                        </a:rPr>
                        <a:t>Longer 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“adjustment”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or 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orientation 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time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2081" y="193040"/>
            <a:ext cx="7937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INTERNET RECRUITING</a:t>
            </a:r>
            <a:r>
              <a:rPr sz="3600" spc="-190" dirty="0"/>
              <a:t> </a:t>
            </a:r>
            <a:r>
              <a:rPr sz="3600" spc="-5" dirty="0"/>
              <a:t>METHODS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838200" y="1752600"/>
            <a:ext cx="4419600" cy="1219200"/>
          </a:xfrm>
          <a:custGeom>
            <a:avLst/>
            <a:gdLst/>
            <a:ahLst/>
            <a:cxnLst/>
            <a:rect l="l" t="t" r="r" b="b"/>
            <a:pathLst>
              <a:path w="4419600" h="1219200">
                <a:moveTo>
                  <a:pt x="0" y="1219200"/>
                </a:moveTo>
                <a:lnTo>
                  <a:pt x="4419600" y="1219200"/>
                </a:lnTo>
                <a:lnTo>
                  <a:pt x="4419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8200" y="1752600"/>
            <a:ext cx="4419600" cy="1219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2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5"/>
              </a:spcBef>
            </a:pPr>
            <a:r>
              <a:rPr sz="2400" b="1" spc="-5" dirty="0">
                <a:latin typeface="Palladio Uralic"/>
                <a:cs typeface="Palladio Uralic"/>
              </a:rPr>
              <a:t>INTERNET</a:t>
            </a:r>
            <a:r>
              <a:rPr sz="2400" b="1" spc="-20" dirty="0">
                <a:latin typeface="Palladio Uralic"/>
                <a:cs typeface="Palladio Uralic"/>
              </a:rPr>
              <a:t> </a:t>
            </a:r>
            <a:r>
              <a:rPr sz="2400" b="1" spc="-5" dirty="0">
                <a:latin typeface="Palladio Uralic"/>
                <a:cs typeface="Palladio Uralic"/>
              </a:rPr>
              <a:t>RECRUITING</a:t>
            </a:r>
            <a:endParaRPr sz="24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Palladio Uralic"/>
                <a:cs typeface="Palladio Uralic"/>
              </a:rPr>
              <a:t>METHODS</a:t>
            </a:r>
            <a:endParaRPr sz="24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7400" y="3505200"/>
            <a:ext cx="2819400" cy="2590800"/>
          </a:xfrm>
          <a:custGeom>
            <a:avLst/>
            <a:gdLst/>
            <a:ahLst/>
            <a:cxnLst/>
            <a:rect l="l" t="t" r="r" b="b"/>
            <a:pathLst>
              <a:path w="2819400" h="2590800">
                <a:moveTo>
                  <a:pt x="0" y="1143000"/>
                </a:moveTo>
                <a:lnTo>
                  <a:pt x="2819400" y="1143000"/>
                </a:lnTo>
                <a:lnTo>
                  <a:pt x="2819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  <a:path w="2819400" h="2590800">
                <a:moveTo>
                  <a:pt x="0" y="2590800"/>
                </a:moveTo>
                <a:lnTo>
                  <a:pt x="2819400" y="2590800"/>
                </a:lnTo>
                <a:lnTo>
                  <a:pt x="2819400" y="1447800"/>
                </a:lnTo>
                <a:lnTo>
                  <a:pt x="0" y="1447800"/>
                </a:lnTo>
                <a:lnTo>
                  <a:pt x="0" y="2590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65045" y="3860672"/>
            <a:ext cx="2405380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265" indent="-3041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96900" algn="l"/>
              </a:tabLst>
            </a:pPr>
            <a:r>
              <a:rPr sz="2400" b="1" spc="-5" dirty="0">
                <a:latin typeface="Palladio Uralic"/>
                <a:cs typeface="Palladio Uralic"/>
              </a:rPr>
              <a:t>Job</a:t>
            </a:r>
            <a:r>
              <a:rPr sz="2400" b="1" spc="-20" dirty="0">
                <a:latin typeface="Palladio Uralic"/>
                <a:cs typeface="Palladio Uralic"/>
              </a:rPr>
              <a:t> </a:t>
            </a:r>
            <a:r>
              <a:rPr sz="2400" b="1" spc="-10" dirty="0">
                <a:latin typeface="Palladio Uralic"/>
                <a:cs typeface="Palladio Uralic"/>
              </a:rPr>
              <a:t>Boards</a:t>
            </a:r>
            <a:endParaRPr sz="24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buFont typeface="Palladio Uralic"/>
              <a:buAutoNum type="arabicPeriod"/>
            </a:pPr>
            <a:endParaRPr sz="29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Palladio Uralic"/>
              <a:buAutoNum type="arabicPeriod"/>
            </a:pPr>
            <a:endParaRPr sz="3050">
              <a:latin typeface="Palladio Uralic"/>
              <a:cs typeface="Palladio Uralic"/>
            </a:endParaRPr>
          </a:p>
          <a:p>
            <a:pPr marL="315595" indent="-316230">
              <a:lnSpc>
                <a:spcPct val="100000"/>
              </a:lnSpc>
              <a:buAutoNum type="arabicPeriod"/>
              <a:tabLst>
                <a:tab pos="316230" algn="l"/>
              </a:tabLst>
            </a:pPr>
            <a:r>
              <a:rPr sz="2400" b="1" dirty="0">
                <a:latin typeface="Palladio Uralic"/>
                <a:cs typeface="Palladio Uralic"/>
              </a:rPr>
              <a:t>Employer</a:t>
            </a:r>
            <a:r>
              <a:rPr sz="2400" b="1" spc="-80" dirty="0">
                <a:latin typeface="Palladio Uralic"/>
                <a:cs typeface="Palladio Uralic"/>
              </a:rPr>
              <a:t> </a:t>
            </a:r>
            <a:r>
              <a:rPr sz="2400" b="1" dirty="0">
                <a:latin typeface="Palladio Uralic"/>
                <a:cs typeface="Palladio Uralic"/>
              </a:rPr>
              <a:t>Web</a:t>
            </a:r>
            <a:endParaRPr sz="24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Palladio Uralic"/>
                <a:cs typeface="Palladio Uralic"/>
              </a:rPr>
              <a:t>Sites</a:t>
            </a:r>
            <a:endParaRPr sz="2400">
              <a:latin typeface="Palladio Uralic"/>
              <a:cs typeface="Palladio Ural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20724" y="1206500"/>
            <a:ext cx="7479030" cy="5359400"/>
            <a:chOff x="1220724" y="1206500"/>
            <a:chExt cx="7479030" cy="5359400"/>
          </a:xfrm>
        </p:grpSpPr>
        <p:sp>
          <p:nvSpPr>
            <p:cNvPr id="14" name="object 14"/>
            <p:cNvSpPr/>
            <p:nvPr/>
          </p:nvSpPr>
          <p:spPr>
            <a:xfrm>
              <a:off x="1220724" y="2951988"/>
              <a:ext cx="150875" cy="26761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5400" y="2971800"/>
              <a:ext cx="1905" cy="2590800"/>
            </a:xfrm>
            <a:custGeom>
              <a:avLst/>
              <a:gdLst/>
              <a:ahLst/>
              <a:cxnLst/>
              <a:rect l="l" t="t" r="r" b="b"/>
              <a:pathLst>
                <a:path w="1905" h="2590800">
                  <a:moveTo>
                    <a:pt x="1650" y="0"/>
                  </a:moveTo>
                  <a:lnTo>
                    <a:pt x="0" y="2590800"/>
                  </a:lnTo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2728" y="3822192"/>
              <a:ext cx="1045463" cy="481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5400" y="3939966"/>
              <a:ext cx="762635" cy="200025"/>
            </a:xfrm>
            <a:custGeom>
              <a:avLst/>
              <a:gdLst/>
              <a:ahLst/>
              <a:cxnLst/>
              <a:rect l="l" t="t" r="r" b="b"/>
              <a:pathLst>
                <a:path w="762635" h="200025">
                  <a:moveTo>
                    <a:pt x="635679" y="122207"/>
                  </a:moveTo>
                  <a:lnTo>
                    <a:pt x="573277" y="158450"/>
                  </a:lnTo>
                  <a:lnTo>
                    <a:pt x="566705" y="164264"/>
                  </a:lnTo>
                  <a:lnTo>
                    <a:pt x="562990" y="171912"/>
                  </a:lnTo>
                  <a:lnTo>
                    <a:pt x="562419" y="180417"/>
                  </a:lnTo>
                  <a:lnTo>
                    <a:pt x="565276" y="188803"/>
                  </a:lnTo>
                  <a:lnTo>
                    <a:pt x="571091" y="195429"/>
                  </a:lnTo>
                  <a:lnTo>
                    <a:pt x="578738" y="199137"/>
                  </a:lnTo>
                  <a:lnTo>
                    <a:pt x="587244" y="199679"/>
                  </a:lnTo>
                  <a:lnTo>
                    <a:pt x="595630" y="196804"/>
                  </a:lnTo>
                  <a:lnTo>
                    <a:pt x="723839" y="122382"/>
                  </a:lnTo>
                  <a:lnTo>
                    <a:pt x="635679" y="122207"/>
                  </a:lnTo>
                  <a:close/>
                </a:path>
                <a:path w="762635" h="200025">
                  <a:moveTo>
                    <a:pt x="673845" y="100040"/>
                  </a:moveTo>
                  <a:lnTo>
                    <a:pt x="635679" y="122207"/>
                  </a:lnTo>
                  <a:lnTo>
                    <a:pt x="717931" y="122382"/>
                  </a:lnTo>
                  <a:lnTo>
                    <a:pt x="717939" y="119334"/>
                  </a:lnTo>
                  <a:lnTo>
                    <a:pt x="706755" y="119334"/>
                  </a:lnTo>
                  <a:lnTo>
                    <a:pt x="673845" y="100040"/>
                  </a:lnTo>
                  <a:close/>
                </a:path>
                <a:path w="762635" h="200025">
                  <a:moveTo>
                    <a:pt x="587696" y="0"/>
                  </a:moveTo>
                  <a:lnTo>
                    <a:pt x="579215" y="541"/>
                  </a:lnTo>
                  <a:lnTo>
                    <a:pt x="571543" y="4250"/>
                  </a:lnTo>
                  <a:lnTo>
                    <a:pt x="565657" y="10876"/>
                  </a:lnTo>
                  <a:lnTo>
                    <a:pt x="562780" y="19190"/>
                  </a:lnTo>
                  <a:lnTo>
                    <a:pt x="563308" y="27672"/>
                  </a:lnTo>
                  <a:lnTo>
                    <a:pt x="566979" y="35343"/>
                  </a:lnTo>
                  <a:lnTo>
                    <a:pt x="573532" y="41229"/>
                  </a:lnTo>
                  <a:lnTo>
                    <a:pt x="635838" y="77757"/>
                  </a:lnTo>
                  <a:lnTo>
                    <a:pt x="718057" y="77932"/>
                  </a:lnTo>
                  <a:lnTo>
                    <a:pt x="717931" y="122382"/>
                  </a:lnTo>
                  <a:lnTo>
                    <a:pt x="723839" y="122382"/>
                  </a:lnTo>
                  <a:lnTo>
                    <a:pt x="762126" y="100157"/>
                  </a:lnTo>
                  <a:lnTo>
                    <a:pt x="596011" y="2875"/>
                  </a:lnTo>
                  <a:lnTo>
                    <a:pt x="587696" y="0"/>
                  </a:lnTo>
                  <a:close/>
                </a:path>
                <a:path w="762635" h="200025">
                  <a:moveTo>
                    <a:pt x="0" y="76408"/>
                  </a:moveTo>
                  <a:lnTo>
                    <a:pt x="0" y="120858"/>
                  </a:lnTo>
                  <a:lnTo>
                    <a:pt x="635679" y="122207"/>
                  </a:lnTo>
                  <a:lnTo>
                    <a:pt x="673845" y="100040"/>
                  </a:lnTo>
                  <a:lnTo>
                    <a:pt x="635838" y="77757"/>
                  </a:lnTo>
                  <a:lnTo>
                    <a:pt x="0" y="76408"/>
                  </a:lnTo>
                  <a:close/>
                </a:path>
                <a:path w="762635" h="200025">
                  <a:moveTo>
                    <a:pt x="706882" y="80853"/>
                  </a:moveTo>
                  <a:lnTo>
                    <a:pt x="673845" y="100040"/>
                  </a:lnTo>
                  <a:lnTo>
                    <a:pt x="706755" y="119334"/>
                  </a:lnTo>
                  <a:lnTo>
                    <a:pt x="706882" y="80853"/>
                  </a:lnTo>
                  <a:close/>
                </a:path>
                <a:path w="762635" h="200025">
                  <a:moveTo>
                    <a:pt x="718049" y="80853"/>
                  </a:moveTo>
                  <a:lnTo>
                    <a:pt x="706882" y="80853"/>
                  </a:lnTo>
                  <a:lnTo>
                    <a:pt x="706755" y="119334"/>
                  </a:lnTo>
                  <a:lnTo>
                    <a:pt x="717939" y="119334"/>
                  </a:lnTo>
                  <a:lnTo>
                    <a:pt x="718049" y="80853"/>
                  </a:lnTo>
                  <a:close/>
                </a:path>
                <a:path w="762635" h="200025">
                  <a:moveTo>
                    <a:pt x="635838" y="77757"/>
                  </a:moveTo>
                  <a:lnTo>
                    <a:pt x="673845" y="100040"/>
                  </a:lnTo>
                  <a:lnTo>
                    <a:pt x="706882" y="80853"/>
                  </a:lnTo>
                  <a:lnTo>
                    <a:pt x="718049" y="80853"/>
                  </a:lnTo>
                  <a:lnTo>
                    <a:pt x="718057" y="77932"/>
                  </a:lnTo>
                  <a:lnTo>
                    <a:pt x="635838" y="77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2728" y="5344667"/>
              <a:ext cx="1045463" cy="481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5400" y="5462440"/>
              <a:ext cx="762635" cy="200025"/>
            </a:xfrm>
            <a:custGeom>
              <a:avLst/>
              <a:gdLst/>
              <a:ahLst/>
              <a:cxnLst/>
              <a:rect l="l" t="t" r="r" b="b"/>
              <a:pathLst>
                <a:path w="762635" h="200025">
                  <a:moveTo>
                    <a:pt x="635804" y="122083"/>
                  </a:moveTo>
                  <a:lnTo>
                    <a:pt x="573277" y="158350"/>
                  </a:lnTo>
                  <a:lnTo>
                    <a:pt x="566705" y="164202"/>
                  </a:lnTo>
                  <a:lnTo>
                    <a:pt x="562990" y="171868"/>
                  </a:lnTo>
                  <a:lnTo>
                    <a:pt x="562419" y="180369"/>
                  </a:lnTo>
                  <a:lnTo>
                    <a:pt x="565276" y="188729"/>
                  </a:lnTo>
                  <a:lnTo>
                    <a:pt x="571091" y="195334"/>
                  </a:lnTo>
                  <a:lnTo>
                    <a:pt x="578738" y="199052"/>
                  </a:lnTo>
                  <a:lnTo>
                    <a:pt x="587244" y="199625"/>
                  </a:lnTo>
                  <a:lnTo>
                    <a:pt x="595630" y="196793"/>
                  </a:lnTo>
                  <a:lnTo>
                    <a:pt x="724053" y="122257"/>
                  </a:lnTo>
                  <a:lnTo>
                    <a:pt x="635804" y="122083"/>
                  </a:lnTo>
                  <a:close/>
                </a:path>
                <a:path w="762635" h="200025">
                  <a:moveTo>
                    <a:pt x="673906" y="99982"/>
                  </a:moveTo>
                  <a:lnTo>
                    <a:pt x="635804" y="122083"/>
                  </a:lnTo>
                  <a:lnTo>
                    <a:pt x="717931" y="122257"/>
                  </a:lnTo>
                  <a:lnTo>
                    <a:pt x="717939" y="119209"/>
                  </a:lnTo>
                  <a:lnTo>
                    <a:pt x="706755" y="119209"/>
                  </a:lnTo>
                  <a:lnTo>
                    <a:pt x="673906" y="99982"/>
                  </a:lnTo>
                  <a:close/>
                </a:path>
                <a:path w="762635" h="200025">
                  <a:moveTo>
                    <a:pt x="587696" y="0"/>
                  </a:moveTo>
                  <a:lnTo>
                    <a:pt x="579215" y="527"/>
                  </a:lnTo>
                  <a:lnTo>
                    <a:pt x="571543" y="4198"/>
                  </a:lnTo>
                  <a:lnTo>
                    <a:pt x="565657" y="10751"/>
                  </a:lnTo>
                  <a:lnTo>
                    <a:pt x="562780" y="19085"/>
                  </a:lnTo>
                  <a:lnTo>
                    <a:pt x="563308" y="27610"/>
                  </a:lnTo>
                  <a:lnTo>
                    <a:pt x="566979" y="35325"/>
                  </a:lnTo>
                  <a:lnTo>
                    <a:pt x="573532" y="41231"/>
                  </a:lnTo>
                  <a:lnTo>
                    <a:pt x="635722" y="77632"/>
                  </a:lnTo>
                  <a:lnTo>
                    <a:pt x="718057" y="77807"/>
                  </a:lnTo>
                  <a:lnTo>
                    <a:pt x="717931" y="122257"/>
                  </a:lnTo>
                  <a:lnTo>
                    <a:pt x="724053" y="122257"/>
                  </a:lnTo>
                  <a:lnTo>
                    <a:pt x="762126" y="100159"/>
                  </a:lnTo>
                  <a:lnTo>
                    <a:pt x="596011" y="2877"/>
                  </a:lnTo>
                  <a:lnTo>
                    <a:pt x="587696" y="0"/>
                  </a:lnTo>
                  <a:close/>
                </a:path>
                <a:path w="762635" h="200025">
                  <a:moveTo>
                    <a:pt x="0" y="76283"/>
                  </a:moveTo>
                  <a:lnTo>
                    <a:pt x="0" y="120733"/>
                  </a:lnTo>
                  <a:lnTo>
                    <a:pt x="635804" y="122083"/>
                  </a:lnTo>
                  <a:lnTo>
                    <a:pt x="673906" y="99982"/>
                  </a:lnTo>
                  <a:lnTo>
                    <a:pt x="635722" y="77632"/>
                  </a:lnTo>
                  <a:lnTo>
                    <a:pt x="0" y="76283"/>
                  </a:lnTo>
                  <a:close/>
                </a:path>
                <a:path w="762635" h="200025">
                  <a:moveTo>
                    <a:pt x="706882" y="80855"/>
                  </a:moveTo>
                  <a:lnTo>
                    <a:pt x="673906" y="99982"/>
                  </a:lnTo>
                  <a:lnTo>
                    <a:pt x="706755" y="119209"/>
                  </a:lnTo>
                  <a:lnTo>
                    <a:pt x="706882" y="80855"/>
                  </a:lnTo>
                  <a:close/>
                </a:path>
                <a:path w="762635" h="200025">
                  <a:moveTo>
                    <a:pt x="718049" y="80855"/>
                  </a:moveTo>
                  <a:lnTo>
                    <a:pt x="706882" y="80855"/>
                  </a:lnTo>
                  <a:lnTo>
                    <a:pt x="706755" y="119209"/>
                  </a:lnTo>
                  <a:lnTo>
                    <a:pt x="717939" y="119209"/>
                  </a:lnTo>
                  <a:lnTo>
                    <a:pt x="718049" y="80855"/>
                  </a:lnTo>
                  <a:close/>
                </a:path>
                <a:path w="762635" h="200025">
                  <a:moveTo>
                    <a:pt x="635722" y="77632"/>
                  </a:moveTo>
                  <a:lnTo>
                    <a:pt x="673906" y="99982"/>
                  </a:lnTo>
                  <a:lnTo>
                    <a:pt x="706882" y="80855"/>
                  </a:lnTo>
                  <a:lnTo>
                    <a:pt x="718049" y="80855"/>
                  </a:lnTo>
                  <a:lnTo>
                    <a:pt x="718057" y="77807"/>
                  </a:lnTo>
                  <a:lnTo>
                    <a:pt x="635722" y="776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65876" y="1293876"/>
              <a:ext cx="2712720" cy="612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78500" y="1206499"/>
              <a:ext cx="2887980" cy="787400"/>
            </a:xfrm>
            <a:custGeom>
              <a:avLst/>
              <a:gdLst/>
              <a:ahLst/>
              <a:cxnLst/>
              <a:rect l="l" t="t" r="r" b="b"/>
              <a:pathLst>
                <a:path w="2887979" h="787400">
                  <a:moveTo>
                    <a:pt x="2816479" y="71120"/>
                  </a:moveTo>
                  <a:lnTo>
                    <a:pt x="2798699" y="71120"/>
                  </a:lnTo>
                  <a:lnTo>
                    <a:pt x="2798699" y="88900"/>
                  </a:lnTo>
                  <a:lnTo>
                    <a:pt x="2798699" y="698500"/>
                  </a:lnTo>
                  <a:lnTo>
                    <a:pt x="88900" y="698500"/>
                  </a:lnTo>
                  <a:lnTo>
                    <a:pt x="88900" y="88900"/>
                  </a:lnTo>
                  <a:lnTo>
                    <a:pt x="2798699" y="88900"/>
                  </a:lnTo>
                  <a:lnTo>
                    <a:pt x="2798699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698500"/>
                  </a:lnTo>
                  <a:lnTo>
                    <a:pt x="71120" y="716280"/>
                  </a:lnTo>
                  <a:lnTo>
                    <a:pt x="2816479" y="716280"/>
                  </a:lnTo>
                  <a:lnTo>
                    <a:pt x="2816479" y="698500"/>
                  </a:lnTo>
                  <a:lnTo>
                    <a:pt x="2816479" y="88900"/>
                  </a:lnTo>
                  <a:lnTo>
                    <a:pt x="2816479" y="71120"/>
                  </a:lnTo>
                  <a:close/>
                </a:path>
                <a:path w="2887979" h="787400">
                  <a:moveTo>
                    <a:pt x="2887599" y="0"/>
                  </a:moveTo>
                  <a:lnTo>
                    <a:pt x="2834259" y="0"/>
                  </a:lnTo>
                  <a:lnTo>
                    <a:pt x="2834259" y="53340"/>
                  </a:lnTo>
                  <a:lnTo>
                    <a:pt x="2834259" y="734060"/>
                  </a:lnTo>
                  <a:lnTo>
                    <a:pt x="53340" y="734060"/>
                  </a:lnTo>
                  <a:lnTo>
                    <a:pt x="53340" y="53340"/>
                  </a:lnTo>
                  <a:lnTo>
                    <a:pt x="2834259" y="53340"/>
                  </a:lnTo>
                  <a:lnTo>
                    <a:pt x="2834259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34060"/>
                  </a:lnTo>
                  <a:lnTo>
                    <a:pt x="0" y="787400"/>
                  </a:lnTo>
                  <a:lnTo>
                    <a:pt x="2887599" y="787400"/>
                  </a:lnTo>
                  <a:lnTo>
                    <a:pt x="2887599" y="734060"/>
                  </a:lnTo>
                  <a:lnTo>
                    <a:pt x="2887599" y="53340"/>
                  </a:lnTo>
                  <a:lnTo>
                    <a:pt x="28875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5876" y="2132075"/>
              <a:ext cx="2746248" cy="536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78500" y="2044699"/>
              <a:ext cx="2921000" cy="711200"/>
            </a:xfrm>
            <a:custGeom>
              <a:avLst/>
              <a:gdLst/>
              <a:ahLst/>
              <a:cxnLst/>
              <a:rect l="l" t="t" r="r" b="b"/>
              <a:pathLst>
                <a:path w="2921000" h="711200">
                  <a:moveTo>
                    <a:pt x="2849880" y="71120"/>
                  </a:moveTo>
                  <a:lnTo>
                    <a:pt x="2832100" y="71120"/>
                  </a:lnTo>
                  <a:lnTo>
                    <a:pt x="2832100" y="88900"/>
                  </a:lnTo>
                  <a:lnTo>
                    <a:pt x="2832100" y="622300"/>
                  </a:lnTo>
                  <a:lnTo>
                    <a:pt x="88900" y="622300"/>
                  </a:lnTo>
                  <a:lnTo>
                    <a:pt x="88900" y="88900"/>
                  </a:lnTo>
                  <a:lnTo>
                    <a:pt x="2832100" y="88900"/>
                  </a:lnTo>
                  <a:lnTo>
                    <a:pt x="28321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622300"/>
                  </a:lnTo>
                  <a:lnTo>
                    <a:pt x="71120" y="640080"/>
                  </a:lnTo>
                  <a:lnTo>
                    <a:pt x="2849880" y="640080"/>
                  </a:lnTo>
                  <a:lnTo>
                    <a:pt x="2849880" y="622300"/>
                  </a:lnTo>
                  <a:lnTo>
                    <a:pt x="2849880" y="88900"/>
                  </a:lnTo>
                  <a:lnTo>
                    <a:pt x="2849880" y="71120"/>
                  </a:lnTo>
                  <a:close/>
                </a:path>
                <a:path w="2921000" h="711200">
                  <a:moveTo>
                    <a:pt x="2921000" y="0"/>
                  </a:moveTo>
                  <a:lnTo>
                    <a:pt x="2867660" y="0"/>
                  </a:lnTo>
                  <a:lnTo>
                    <a:pt x="2867660" y="53340"/>
                  </a:lnTo>
                  <a:lnTo>
                    <a:pt x="2867660" y="657860"/>
                  </a:lnTo>
                  <a:lnTo>
                    <a:pt x="53340" y="657860"/>
                  </a:lnTo>
                  <a:lnTo>
                    <a:pt x="53340" y="53340"/>
                  </a:lnTo>
                  <a:lnTo>
                    <a:pt x="2867660" y="53340"/>
                  </a:lnTo>
                  <a:lnTo>
                    <a:pt x="28676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57860"/>
                  </a:lnTo>
                  <a:lnTo>
                    <a:pt x="0" y="711200"/>
                  </a:lnTo>
                  <a:lnTo>
                    <a:pt x="2921000" y="711200"/>
                  </a:lnTo>
                  <a:lnTo>
                    <a:pt x="2921000" y="657860"/>
                  </a:lnTo>
                  <a:lnTo>
                    <a:pt x="2921000" y="53340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65876" y="2894076"/>
              <a:ext cx="2746248" cy="6888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78500" y="2806699"/>
              <a:ext cx="2921000" cy="863600"/>
            </a:xfrm>
            <a:custGeom>
              <a:avLst/>
              <a:gdLst/>
              <a:ahLst/>
              <a:cxnLst/>
              <a:rect l="l" t="t" r="r" b="b"/>
              <a:pathLst>
                <a:path w="2921000" h="863600">
                  <a:moveTo>
                    <a:pt x="2849880" y="71120"/>
                  </a:moveTo>
                  <a:lnTo>
                    <a:pt x="2832100" y="71120"/>
                  </a:lnTo>
                  <a:lnTo>
                    <a:pt x="2832100" y="88900"/>
                  </a:lnTo>
                  <a:lnTo>
                    <a:pt x="2832100" y="774700"/>
                  </a:lnTo>
                  <a:lnTo>
                    <a:pt x="88900" y="774700"/>
                  </a:lnTo>
                  <a:lnTo>
                    <a:pt x="88900" y="88900"/>
                  </a:lnTo>
                  <a:lnTo>
                    <a:pt x="2832100" y="88900"/>
                  </a:lnTo>
                  <a:lnTo>
                    <a:pt x="28321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774700"/>
                  </a:lnTo>
                  <a:lnTo>
                    <a:pt x="71120" y="792480"/>
                  </a:lnTo>
                  <a:lnTo>
                    <a:pt x="2849880" y="792480"/>
                  </a:lnTo>
                  <a:lnTo>
                    <a:pt x="2849880" y="774700"/>
                  </a:lnTo>
                  <a:lnTo>
                    <a:pt x="2849880" y="88900"/>
                  </a:lnTo>
                  <a:lnTo>
                    <a:pt x="2849880" y="71120"/>
                  </a:lnTo>
                  <a:close/>
                </a:path>
                <a:path w="2921000" h="863600">
                  <a:moveTo>
                    <a:pt x="2921000" y="0"/>
                  </a:moveTo>
                  <a:lnTo>
                    <a:pt x="2867660" y="0"/>
                  </a:lnTo>
                  <a:lnTo>
                    <a:pt x="2867660" y="53340"/>
                  </a:lnTo>
                  <a:lnTo>
                    <a:pt x="2867660" y="810260"/>
                  </a:lnTo>
                  <a:lnTo>
                    <a:pt x="53340" y="810260"/>
                  </a:lnTo>
                  <a:lnTo>
                    <a:pt x="53340" y="53340"/>
                  </a:lnTo>
                  <a:lnTo>
                    <a:pt x="2867660" y="53340"/>
                  </a:lnTo>
                  <a:lnTo>
                    <a:pt x="28676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810260"/>
                  </a:lnTo>
                  <a:lnTo>
                    <a:pt x="0" y="863600"/>
                  </a:lnTo>
                  <a:lnTo>
                    <a:pt x="2921000" y="863600"/>
                  </a:lnTo>
                  <a:lnTo>
                    <a:pt x="2921000" y="810260"/>
                  </a:lnTo>
                  <a:lnTo>
                    <a:pt x="2921000" y="53340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5876" y="4799076"/>
              <a:ext cx="2746248" cy="612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78500" y="4711700"/>
              <a:ext cx="2921000" cy="787400"/>
            </a:xfrm>
            <a:custGeom>
              <a:avLst/>
              <a:gdLst/>
              <a:ahLst/>
              <a:cxnLst/>
              <a:rect l="l" t="t" r="r" b="b"/>
              <a:pathLst>
                <a:path w="2921000" h="787400">
                  <a:moveTo>
                    <a:pt x="2849880" y="71120"/>
                  </a:moveTo>
                  <a:lnTo>
                    <a:pt x="2832100" y="71120"/>
                  </a:lnTo>
                  <a:lnTo>
                    <a:pt x="2832100" y="88900"/>
                  </a:lnTo>
                  <a:lnTo>
                    <a:pt x="2832100" y="698500"/>
                  </a:lnTo>
                  <a:lnTo>
                    <a:pt x="88900" y="698500"/>
                  </a:lnTo>
                  <a:lnTo>
                    <a:pt x="88900" y="88900"/>
                  </a:lnTo>
                  <a:lnTo>
                    <a:pt x="2832100" y="88900"/>
                  </a:lnTo>
                  <a:lnTo>
                    <a:pt x="28321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698500"/>
                  </a:lnTo>
                  <a:lnTo>
                    <a:pt x="71120" y="716280"/>
                  </a:lnTo>
                  <a:lnTo>
                    <a:pt x="2849880" y="716280"/>
                  </a:lnTo>
                  <a:lnTo>
                    <a:pt x="2849880" y="698500"/>
                  </a:lnTo>
                  <a:lnTo>
                    <a:pt x="2849880" y="88900"/>
                  </a:lnTo>
                  <a:lnTo>
                    <a:pt x="2849880" y="71120"/>
                  </a:lnTo>
                  <a:close/>
                </a:path>
                <a:path w="2921000" h="787400">
                  <a:moveTo>
                    <a:pt x="2921000" y="0"/>
                  </a:moveTo>
                  <a:lnTo>
                    <a:pt x="2867660" y="0"/>
                  </a:lnTo>
                  <a:lnTo>
                    <a:pt x="2867660" y="53340"/>
                  </a:lnTo>
                  <a:lnTo>
                    <a:pt x="2867660" y="734060"/>
                  </a:lnTo>
                  <a:lnTo>
                    <a:pt x="53340" y="734060"/>
                  </a:lnTo>
                  <a:lnTo>
                    <a:pt x="53340" y="53340"/>
                  </a:lnTo>
                  <a:lnTo>
                    <a:pt x="2867660" y="53340"/>
                  </a:lnTo>
                  <a:lnTo>
                    <a:pt x="28676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734060"/>
                  </a:lnTo>
                  <a:lnTo>
                    <a:pt x="0" y="787400"/>
                  </a:lnTo>
                  <a:lnTo>
                    <a:pt x="2921000" y="787400"/>
                  </a:lnTo>
                  <a:lnTo>
                    <a:pt x="2921000" y="734060"/>
                  </a:lnTo>
                  <a:lnTo>
                    <a:pt x="2921000" y="53340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65876" y="3808476"/>
              <a:ext cx="2746248" cy="6888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78500" y="3721099"/>
              <a:ext cx="2921000" cy="863600"/>
            </a:xfrm>
            <a:custGeom>
              <a:avLst/>
              <a:gdLst/>
              <a:ahLst/>
              <a:cxnLst/>
              <a:rect l="l" t="t" r="r" b="b"/>
              <a:pathLst>
                <a:path w="2921000" h="863600">
                  <a:moveTo>
                    <a:pt x="2849880" y="71120"/>
                  </a:moveTo>
                  <a:lnTo>
                    <a:pt x="2832100" y="71120"/>
                  </a:lnTo>
                  <a:lnTo>
                    <a:pt x="2832100" y="88900"/>
                  </a:lnTo>
                  <a:lnTo>
                    <a:pt x="2832100" y="774700"/>
                  </a:lnTo>
                  <a:lnTo>
                    <a:pt x="88900" y="774700"/>
                  </a:lnTo>
                  <a:lnTo>
                    <a:pt x="88900" y="88900"/>
                  </a:lnTo>
                  <a:lnTo>
                    <a:pt x="2832100" y="88900"/>
                  </a:lnTo>
                  <a:lnTo>
                    <a:pt x="28321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774700"/>
                  </a:lnTo>
                  <a:lnTo>
                    <a:pt x="71120" y="792480"/>
                  </a:lnTo>
                  <a:lnTo>
                    <a:pt x="2849880" y="792480"/>
                  </a:lnTo>
                  <a:lnTo>
                    <a:pt x="2849880" y="774700"/>
                  </a:lnTo>
                  <a:lnTo>
                    <a:pt x="2849880" y="88900"/>
                  </a:lnTo>
                  <a:lnTo>
                    <a:pt x="2849880" y="71120"/>
                  </a:lnTo>
                  <a:close/>
                </a:path>
                <a:path w="2921000" h="863600">
                  <a:moveTo>
                    <a:pt x="2921000" y="0"/>
                  </a:moveTo>
                  <a:lnTo>
                    <a:pt x="2867660" y="0"/>
                  </a:lnTo>
                  <a:lnTo>
                    <a:pt x="2867660" y="53340"/>
                  </a:lnTo>
                  <a:lnTo>
                    <a:pt x="2867660" y="810260"/>
                  </a:lnTo>
                  <a:lnTo>
                    <a:pt x="53340" y="810260"/>
                  </a:lnTo>
                  <a:lnTo>
                    <a:pt x="53340" y="53340"/>
                  </a:lnTo>
                  <a:lnTo>
                    <a:pt x="2867660" y="53340"/>
                  </a:lnTo>
                  <a:lnTo>
                    <a:pt x="28676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810260"/>
                  </a:lnTo>
                  <a:lnTo>
                    <a:pt x="0" y="863600"/>
                  </a:lnTo>
                  <a:lnTo>
                    <a:pt x="2921000" y="863600"/>
                  </a:lnTo>
                  <a:lnTo>
                    <a:pt x="2921000" y="810260"/>
                  </a:lnTo>
                  <a:lnTo>
                    <a:pt x="2921000" y="53340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65876" y="5760720"/>
              <a:ext cx="2746248" cy="7178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78500" y="5674359"/>
              <a:ext cx="2921000" cy="891540"/>
            </a:xfrm>
            <a:custGeom>
              <a:avLst/>
              <a:gdLst/>
              <a:ahLst/>
              <a:cxnLst/>
              <a:rect l="l" t="t" r="r" b="b"/>
              <a:pathLst>
                <a:path w="2921000" h="891540">
                  <a:moveTo>
                    <a:pt x="2849880" y="71120"/>
                  </a:moveTo>
                  <a:lnTo>
                    <a:pt x="2832100" y="71120"/>
                  </a:lnTo>
                  <a:lnTo>
                    <a:pt x="2832100" y="88900"/>
                  </a:lnTo>
                  <a:lnTo>
                    <a:pt x="2832100" y="802640"/>
                  </a:lnTo>
                  <a:lnTo>
                    <a:pt x="88900" y="802640"/>
                  </a:lnTo>
                  <a:lnTo>
                    <a:pt x="88900" y="88900"/>
                  </a:lnTo>
                  <a:lnTo>
                    <a:pt x="2832100" y="88900"/>
                  </a:lnTo>
                  <a:lnTo>
                    <a:pt x="28321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802640"/>
                  </a:lnTo>
                  <a:lnTo>
                    <a:pt x="71120" y="820420"/>
                  </a:lnTo>
                  <a:lnTo>
                    <a:pt x="2849880" y="820420"/>
                  </a:lnTo>
                  <a:lnTo>
                    <a:pt x="2849880" y="802640"/>
                  </a:lnTo>
                  <a:lnTo>
                    <a:pt x="2849880" y="88900"/>
                  </a:lnTo>
                  <a:lnTo>
                    <a:pt x="2849880" y="88265"/>
                  </a:lnTo>
                  <a:lnTo>
                    <a:pt x="2849880" y="71120"/>
                  </a:lnTo>
                  <a:close/>
                </a:path>
                <a:path w="2921000" h="891540">
                  <a:moveTo>
                    <a:pt x="2921000" y="0"/>
                  </a:moveTo>
                  <a:lnTo>
                    <a:pt x="2867660" y="0"/>
                  </a:lnTo>
                  <a:lnTo>
                    <a:pt x="2867660" y="53340"/>
                  </a:lnTo>
                  <a:lnTo>
                    <a:pt x="2867660" y="838200"/>
                  </a:lnTo>
                  <a:lnTo>
                    <a:pt x="53340" y="838200"/>
                  </a:lnTo>
                  <a:lnTo>
                    <a:pt x="53340" y="53340"/>
                  </a:lnTo>
                  <a:lnTo>
                    <a:pt x="2867660" y="53340"/>
                  </a:lnTo>
                  <a:lnTo>
                    <a:pt x="28676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838200"/>
                  </a:lnTo>
                  <a:lnTo>
                    <a:pt x="0" y="891540"/>
                  </a:lnTo>
                  <a:lnTo>
                    <a:pt x="2921000" y="891540"/>
                  </a:lnTo>
                  <a:lnTo>
                    <a:pt x="2921000" y="838200"/>
                  </a:lnTo>
                  <a:lnTo>
                    <a:pt x="2921000" y="53340"/>
                  </a:lnTo>
                  <a:lnTo>
                    <a:pt x="2921000" y="52705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4" name="object 4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26360" y="0"/>
            <a:ext cx="48907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INTERNET</a:t>
            </a:r>
            <a:r>
              <a:rPr sz="3200" spc="-114" dirty="0"/>
              <a:t> </a:t>
            </a:r>
            <a:r>
              <a:rPr sz="3200" dirty="0"/>
              <a:t>RECRUITING  METHODS Cont . .</a:t>
            </a:r>
            <a:r>
              <a:rPr sz="3200" spc="-90" dirty="0"/>
              <a:t> </a:t>
            </a:r>
            <a:r>
              <a:rPr sz="3200" dirty="0"/>
              <a:t>.</a:t>
            </a:r>
            <a:endParaRPr sz="32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27050" y="1822450"/>
          <a:ext cx="8401050" cy="4561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191000"/>
              </a:tblGrid>
              <a:tr h="94487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05"/>
                        </a:spcBef>
                      </a:pPr>
                      <a:r>
                        <a:rPr sz="2800" b="1" spc="-5" dirty="0">
                          <a:latin typeface="Palladio Uralic"/>
                          <a:cs typeface="Palladio Uralic"/>
                        </a:rPr>
                        <a:t>ADVANTAGES</a:t>
                      </a:r>
                      <a:endParaRPr sz="2800">
                        <a:latin typeface="Palladio Uralic"/>
                        <a:cs typeface="Palladio Uralic"/>
                      </a:endParaRPr>
                    </a:p>
                  </a:txBody>
                  <a:tcPr marL="0" marR="0" marT="330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2605"/>
                        </a:spcBef>
                      </a:pPr>
                      <a:r>
                        <a:rPr sz="2800" b="1" spc="-5" dirty="0">
                          <a:latin typeface="Palladio Uralic"/>
                          <a:cs typeface="Palladio Uralic"/>
                        </a:rPr>
                        <a:t>DISADVANTAGES</a:t>
                      </a:r>
                      <a:endParaRPr sz="2800">
                        <a:latin typeface="Palladio Uralic"/>
                        <a:cs typeface="Palladio Uralic"/>
                      </a:endParaRPr>
                    </a:p>
                  </a:txBody>
                  <a:tcPr marL="0" marR="0" marT="330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3117">
                <a:tc>
                  <a:txBody>
                    <a:bodyPr/>
                    <a:lstStyle/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spc="-5" dirty="0">
                          <a:latin typeface="TeXGyrePagella"/>
                          <a:cs typeface="TeXGyrePagella"/>
                        </a:rPr>
                        <a:t>Cost</a:t>
                      </a:r>
                      <a:r>
                        <a:rPr sz="2000" spc="-2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savings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Time</a:t>
                      </a:r>
                      <a:r>
                        <a:rPr sz="2000" spc="-2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savings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4965" indent="-26416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"/>
                        <a:tabLst>
                          <a:tab pos="355600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Expanded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pool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of</a:t>
                      </a:r>
                      <a:r>
                        <a:rPr sz="2000" spc="-4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applicants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0" indent="-264160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Wingdings"/>
                        <a:buChar char=""/>
                        <a:tabLst>
                          <a:tab pos="356235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More unqualified</a:t>
                      </a:r>
                      <a:r>
                        <a:rPr sz="2000" spc="-8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applicants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55600" indent="-26416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/>
                        <a:buChar char=""/>
                        <a:tabLst>
                          <a:tab pos="356235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Additional work for HR</a:t>
                      </a:r>
                      <a:r>
                        <a:rPr sz="2000" spc="-8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staff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4480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5" dirty="0">
                          <a:latin typeface="TeXGyrePagella"/>
                          <a:cs typeface="TeXGyrePagella"/>
                        </a:rPr>
                        <a:t>members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44805" marR="404495" indent="-253365">
                        <a:lnSpc>
                          <a:spcPct val="150000"/>
                        </a:lnSpc>
                        <a:buFont typeface="Wingdings"/>
                        <a:buChar char=""/>
                        <a:tabLst>
                          <a:tab pos="356235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Many applicants are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not 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seriously seeking</a:t>
                      </a:r>
                      <a:r>
                        <a:rPr sz="2000" spc="-9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employment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  <a:p>
                      <a:pPr marL="344805" marR="234950" indent="-253365">
                        <a:lnSpc>
                          <a:spcPct val="15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56235" algn="l"/>
                        </a:tabLst>
                      </a:pPr>
                      <a:r>
                        <a:rPr sz="2000" dirty="0">
                          <a:latin typeface="TeXGyrePagella"/>
                          <a:cs typeface="TeXGyrePagella"/>
                        </a:rPr>
                        <a:t>Access limited or unavailable</a:t>
                      </a:r>
                      <a:r>
                        <a:rPr sz="2000" spc="-12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spc="-5" dirty="0">
                          <a:latin typeface="TeXGyrePagella"/>
                          <a:cs typeface="TeXGyrePagella"/>
                        </a:rPr>
                        <a:t>to 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some</a:t>
                      </a:r>
                      <a:r>
                        <a:rPr sz="2000" spc="-20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2000" dirty="0">
                          <a:latin typeface="TeXGyrePagella"/>
                          <a:cs typeface="TeXGyrePagella"/>
                        </a:rPr>
                        <a:t>applicants</a:t>
                      </a:r>
                      <a:endParaRPr sz="2000">
                        <a:latin typeface="TeXGyrePagella"/>
                        <a:cs typeface="TeXGyrePagella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47469" y="225044"/>
            <a:ext cx="5446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RECRUITING</a:t>
            </a:r>
            <a:r>
              <a:rPr sz="3200" spc="-65" dirty="0"/>
              <a:t> EVALUATION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895350" y="2038350"/>
            <a:ext cx="3152775" cy="162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5377" y="2297430"/>
            <a:ext cx="28206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eXGyrePagella"/>
                <a:cs typeface="TeXGyrePagella"/>
              </a:rPr>
              <a:t>As </a:t>
            </a:r>
            <a:r>
              <a:rPr sz="1400" spc="-5" dirty="0">
                <a:latin typeface="TeXGyrePagella"/>
                <a:cs typeface="TeXGyrePagella"/>
              </a:rPr>
              <a:t>the </a:t>
            </a:r>
            <a:r>
              <a:rPr sz="1400" dirty="0">
                <a:latin typeface="TeXGyrePagella"/>
                <a:cs typeface="TeXGyrePagella"/>
              </a:rPr>
              <a:t>goal of a </a:t>
            </a:r>
            <a:r>
              <a:rPr sz="1400" spc="-5" dirty="0">
                <a:latin typeface="TeXGyrePagella"/>
                <a:cs typeface="TeXGyrePagella"/>
              </a:rPr>
              <a:t>good </a:t>
            </a:r>
            <a:r>
              <a:rPr sz="1400" dirty="0">
                <a:latin typeface="TeXGyrePagella"/>
                <a:cs typeface="TeXGyrePagella"/>
              </a:rPr>
              <a:t>recruitment  program is </a:t>
            </a:r>
            <a:r>
              <a:rPr sz="1400" spc="-5" dirty="0">
                <a:latin typeface="TeXGyrePagella"/>
                <a:cs typeface="TeXGyrePagella"/>
              </a:rPr>
              <a:t>to </a:t>
            </a:r>
            <a:r>
              <a:rPr sz="1400" dirty="0">
                <a:latin typeface="TeXGyrePagella"/>
                <a:cs typeface="TeXGyrePagella"/>
              </a:rPr>
              <a:t>generate a </a:t>
            </a:r>
            <a:r>
              <a:rPr sz="1400" spc="-5" dirty="0">
                <a:latin typeface="TeXGyrePagella"/>
                <a:cs typeface="TeXGyrePagella"/>
              </a:rPr>
              <a:t>large pool  </a:t>
            </a:r>
            <a:r>
              <a:rPr sz="1400" dirty="0">
                <a:latin typeface="TeXGyrePagella"/>
                <a:cs typeface="TeXGyrePagella"/>
              </a:rPr>
              <a:t>of </a:t>
            </a:r>
            <a:r>
              <a:rPr sz="1400" spc="-5" dirty="0">
                <a:latin typeface="TeXGyrePagella"/>
                <a:cs typeface="TeXGyrePagella"/>
              </a:rPr>
              <a:t>applicants </a:t>
            </a:r>
            <a:r>
              <a:rPr sz="1400" dirty="0">
                <a:latin typeface="TeXGyrePagella"/>
                <a:cs typeface="TeXGyrePagella"/>
              </a:rPr>
              <a:t>from </a:t>
            </a:r>
            <a:r>
              <a:rPr sz="1400" spc="-5" dirty="0">
                <a:latin typeface="TeXGyrePagella"/>
                <a:cs typeface="TeXGyrePagella"/>
              </a:rPr>
              <a:t>which to</a:t>
            </a:r>
            <a:r>
              <a:rPr sz="1400" spc="-75" dirty="0">
                <a:latin typeface="TeXGyrePagella"/>
                <a:cs typeface="TeXGyrePagella"/>
              </a:rPr>
              <a:t> </a:t>
            </a:r>
            <a:r>
              <a:rPr sz="1400" dirty="0">
                <a:latin typeface="TeXGyrePagella"/>
                <a:cs typeface="TeXGyrePagella"/>
              </a:rPr>
              <a:t>choose,  quantity is a natural </a:t>
            </a:r>
            <a:r>
              <a:rPr sz="1400" spc="-5" dirty="0">
                <a:latin typeface="TeXGyrePagella"/>
                <a:cs typeface="TeXGyrePagella"/>
              </a:rPr>
              <a:t>place to begin  evaluation</a:t>
            </a:r>
            <a:endParaRPr sz="1400">
              <a:latin typeface="TeXGyrePagella"/>
              <a:cs typeface="TeXGyrePagell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91150" y="4629150"/>
            <a:ext cx="3228975" cy="161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23738" y="4722622"/>
            <a:ext cx="2969895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eXGyrePagella"/>
                <a:cs typeface="TeXGyrePagella"/>
              </a:rPr>
              <a:t>In </a:t>
            </a:r>
            <a:r>
              <a:rPr sz="1300" spc="-5" dirty="0">
                <a:latin typeface="TeXGyrePagella"/>
                <a:cs typeface="TeXGyrePagella"/>
              </a:rPr>
              <a:t>a cost/benefit analysis to evaluate  recruiting efforts, costs may include  </a:t>
            </a:r>
            <a:r>
              <a:rPr sz="1300" spc="-15" dirty="0">
                <a:latin typeface="Georgia"/>
                <a:cs typeface="Georgia"/>
              </a:rPr>
              <a:t>both </a:t>
            </a:r>
            <a:r>
              <a:rPr sz="1300" spc="-10" dirty="0">
                <a:latin typeface="Georgia"/>
                <a:cs typeface="Georgia"/>
              </a:rPr>
              <a:t>direct </a:t>
            </a:r>
            <a:r>
              <a:rPr sz="1300" spc="-15" dirty="0">
                <a:latin typeface="Georgia"/>
                <a:cs typeface="Georgia"/>
              </a:rPr>
              <a:t>costs </a:t>
            </a:r>
            <a:r>
              <a:rPr sz="1300" dirty="0">
                <a:latin typeface="Georgia"/>
                <a:cs typeface="Georgia"/>
              </a:rPr>
              <a:t>(advertising, </a:t>
            </a:r>
            <a:r>
              <a:rPr sz="1300" spc="-5" dirty="0">
                <a:latin typeface="Georgia"/>
                <a:cs typeface="Georgia"/>
              </a:rPr>
              <a:t>recruiters’  </a:t>
            </a:r>
            <a:r>
              <a:rPr sz="1300" spc="-5" dirty="0">
                <a:latin typeface="TeXGyrePagella"/>
                <a:cs typeface="TeXGyrePagella"/>
              </a:rPr>
              <a:t>salaries, </a:t>
            </a:r>
            <a:r>
              <a:rPr sz="1300" spc="-10" dirty="0">
                <a:latin typeface="TeXGyrePagella"/>
                <a:cs typeface="TeXGyrePagella"/>
              </a:rPr>
              <a:t>travel, </a:t>
            </a:r>
            <a:r>
              <a:rPr sz="1300" spc="-5" dirty="0">
                <a:latin typeface="TeXGyrePagella"/>
                <a:cs typeface="TeXGyrePagella"/>
              </a:rPr>
              <a:t>agency fees, telephone)  and </a:t>
            </a:r>
            <a:r>
              <a:rPr sz="1300" spc="-10" dirty="0">
                <a:latin typeface="TeXGyrePagella"/>
                <a:cs typeface="TeXGyrePagella"/>
              </a:rPr>
              <a:t>the </a:t>
            </a:r>
            <a:r>
              <a:rPr sz="1300" spc="-5" dirty="0">
                <a:latin typeface="TeXGyrePagella"/>
                <a:cs typeface="TeXGyrePagella"/>
              </a:rPr>
              <a:t>indirect costs (involvement of  operating managers, </a:t>
            </a:r>
            <a:r>
              <a:rPr sz="1300" spc="-10" dirty="0">
                <a:latin typeface="TeXGyrePagella"/>
                <a:cs typeface="TeXGyrePagella"/>
              </a:rPr>
              <a:t>public </a:t>
            </a:r>
            <a:r>
              <a:rPr sz="1300" spc="-5" dirty="0">
                <a:latin typeface="TeXGyrePagella"/>
                <a:cs typeface="TeXGyrePagella"/>
              </a:rPr>
              <a:t>relations,  image).</a:t>
            </a:r>
            <a:endParaRPr sz="1300">
              <a:latin typeface="TeXGyrePagella"/>
              <a:cs typeface="TeXGyrePagell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8900" y="1358900"/>
            <a:ext cx="2159000" cy="787400"/>
            <a:chOff x="1358900" y="1358900"/>
            <a:chExt cx="2159000" cy="787400"/>
          </a:xfrm>
        </p:grpSpPr>
        <p:sp>
          <p:nvSpPr>
            <p:cNvPr id="14" name="object 14"/>
            <p:cNvSpPr/>
            <p:nvPr/>
          </p:nvSpPr>
          <p:spPr>
            <a:xfrm>
              <a:off x="1371600" y="13716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574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685800"/>
                  </a:lnTo>
                  <a:lnTo>
                    <a:pt x="5994" y="715440"/>
                  </a:lnTo>
                  <a:lnTo>
                    <a:pt x="22336" y="739663"/>
                  </a:lnTo>
                  <a:lnTo>
                    <a:pt x="46559" y="756005"/>
                  </a:lnTo>
                  <a:lnTo>
                    <a:pt x="76200" y="762000"/>
                  </a:lnTo>
                  <a:lnTo>
                    <a:pt x="2057400" y="762000"/>
                  </a:lnTo>
                  <a:lnTo>
                    <a:pt x="2087040" y="756005"/>
                  </a:lnTo>
                  <a:lnTo>
                    <a:pt x="2111263" y="739663"/>
                  </a:lnTo>
                  <a:lnTo>
                    <a:pt x="2127605" y="715440"/>
                  </a:lnTo>
                  <a:lnTo>
                    <a:pt x="2133600" y="685800"/>
                  </a:lnTo>
                  <a:lnTo>
                    <a:pt x="2133600" y="76200"/>
                  </a:lnTo>
                  <a:lnTo>
                    <a:pt x="2127605" y="46559"/>
                  </a:lnTo>
                  <a:lnTo>
                    <a:pt x="2111263" y="22336"/>
                  </a:lnTo>
                  <a:lnTo>
                    <a:pt x="2087040" y="599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1600" y="13716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057400" y="0"/>
                  </a:lnTo>
                  <a:lnTo>
                    <a:pt x="2087040" y="5994"/>
                  </a:lnTo>
                  <a:lnTo>
                    <a:pt x="2111263" y="22336"/>
                  </a:lnTo>
                  <a:lnTo>
                    <a:pt x="2127605" y="46559"/>
                  </a:lnTo>
                  <a:lnTo>
                    <a:pt x="2133600" y="76200"/>
                  </a:lnTo>
                  <a:lnTo>
                    <a:pt x="2133600" y="685800"/>
                  </a:lnTo>
                  <a:lnTo>
                    <a:pt x="2127605" y="715440"/>
                  </a:lnTo>
                  <a:lnTo>
                    <a:pt x="2111263" y="739663"/>
                  </a:lnTo>
                  <a:lnTo>
                    <a:pt x="2087040" y="756005"/>
                  </a:lnTo>
                  <a:lnTo>
                    <a:pt x="2057400" y="762000"/>
                  </a:lnTo>
                  <a:lnTo>
                    <a:pt x="76200" y="762000"/>
                  </a:lnTo>
                  <a:lnTo>
                    <a:pt x="46559" y="756005"/>
                  </a:lnTo>
                  <a:lnTo>
                    <a:pt x="22336" y="739663"/>
                  </a:lnTo>
                  <a:lnTo>
                    <a:pt x="5994" y="715440"/>
                  </a:lnTo>
                  <a:lnTo>
                    <a:pt x="0" y="6858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6492" y="13938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2083943" y="0"/>
                  </a:moveTo>
                  <a:lnTo>
                    <a:pt x="0" y="0"/>
                  </a:lnTo>
                  <a:lnTo>
                    <a:pt x="0" y="717359"/>
                  </a:lnTo>
                  <a:lnTo>
                    <a:pt x="2083943" y="717359"/>
                  </a:lnTo>
                  <a:lnTo>
                    <a:pt x="2083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6492" y="13938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0" y="717359"/>
                  </a:moveTo>
                  <a:lnTo>
                    <a:pt x="2083943" y="717359"/>
                  </a:lnTo>
                  <a:lnTo>
                    <a:pt x="2083943" y="0"/>
                  </a:lnTo>
                  <a:lnTo>
                    <a:pt x="0" y="0"/>
                  </a:lnTo>
                  <a:lnTo>
                    <a:pt x="0" y="7173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20025" y="1482598"/>
            <a:ext cx="202755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12445" marR="463550" indent="-33655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Palladio Uralic"/>
                <a:cs typeface="Palladio Uralic"/>
              </a:rPr>
              <a:t>Quantity</a:t>
            </a:r>
            <a:r>
              <a:rPr sz="1600" b="1" spc="-70" dirty="0">
                <a:latin typeface="Palladio Uralic"/>
                <a:cs typeface="Palladio Uralic"/>
              </a:rPr>
              <a:t> </a:t>
            </a:r>
            <a:r>
              <a:rPr sz="1600" b="1" spc="-10" dirty="0">
                <a:latin typeface="Palladio Uralic"/>
                <a:cs typeface="Palladio Uralic"/>
              </a:rPr>
              <a:t>of  Applicants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5350" y="4638675"/>
            <a:ext cx="3152775" cy="1619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2141" y="5003038"/>
            <a:ext cx="278511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eXGyrePagella"/>
                <a:cs typeface="TeXGyrePagella"/>
              </a:rPr>
              <a:t>A </a:t>
            </a:r>
            <a:r>
              <a:rPr sz="1400" spc="-5" dirty="0">
                <a:latin typeface="TeXGyrePagella"/>
                <a:cs typeface="TeXGyrePagella"/>
              </a:rPr>
              <a:t>comparison </a:t>
            </a:r>
            <a:r>
              <a:rPr sz="1400" dirty="0">
                <a:latin typeface="TeXGyrePagella"/>
                <a:cs typeface="TeXGyrePagella"/>
              </a:rPr>
              <a:t>of </a:t>
            </a:r>
            <a:r>
              <a:rPr sz="1400" spc="-5" dirty="0">
                <a:latin typeface="TeXGyrePagella"/>
                <a:cs typeface="TeXGyrePagella"/>
              </a:rPr>
              <a:t>the </a:t>
            </a:r>
            <a:r>
              <a:rPr sz="1400" dirty="0">
                <a:latin typeface="TeXGyrePagella"/>
                <a:cs typeface="TeXGyrePagella"/>
              </a:rPr>
              <a:t>number of  </a:t>
            </a:r>
            <a:r>
              <a:rPr sz="1400" spc="-5" dirty="0">
                <a:latin typeface="TeXGyrePagella"/>
                <a:cs typeface="TeXGyrePagella"/>
              </a:rPr>
              <a:t>applicants </a:t>
            </a:r>
            <a:r>
              <a:rPr sz="1400" dirty="0">
                <a:latin typeface="TeXGyrePagella"/>
                <a:cs typeface="TeXGyrePagella"/>
              </a:rPr>
              <a:t>at one stage of </a:t>
            </a:r>
            <a:r>
              <a:rPr sz="1400" spc="-5" dirty="0">
                <a:latin typeface="TeXGyrePagella"/>
                <a:cs typeface="TeXGyrePagella"/>
              </a:rPr>
              <a:t>the  </a:t>
            </a:r>
            <a:r>
              <a:rPr sz="1400" dirty="0">
                <a:latin typeface="TeXGyrePagella"/>
                <a:cs typeface="TeXGyrePagella"/>
              </a:rPr>
              <a:t>recruiting process </a:t>
            </a:r>
            <a:r>
              <a:rPr sz="1400" spc="-5" dirty="0">
                <a:latin typeface="TeXGyrePagella"/>
                <a:cs typeface="TeXGyrePagella"/>
              </a:rPr>
              <a:t>to the </a:t>
            </a:r>
            <a:r>
              <a:rPr sz="1400" dirty="0">
                <a:latin typeface="TeXGyrePagella"/>
                <a:cs typeface="TeXGyrePagella"/>
              </a:rPr>
              <a:t>number</a:t>
            </a:r>
            <a:r>
              <a:rPr sz="1400" spc="-90" dirty="0">
                <a:latin typeface="TeXGyrePagella"/>
                <a:cs typeface="TeXGyrePagella"/>
              </a:rPr>
              <a:t> </a:t>
            </a:r>
            <a:r>
              <a:rPr sz="1400" dirty="0">
                <a:latin typeface="TeXGyrePagella"/>
                <a:cs typeface="TeXGyrePagella"/>
              </a:rPr>
              <a:t>at  </a:t>
            </a:r>
            <a:r>
              <a:rPr sz="1400" spc="-5" dirty="0">
                <a:latin typeface="TeXGyrePagella"/>
                <a:cs typeface="TeXGyrePagella"/>
              </a:rPr>
              <a:t>the next stage.</a:t>
            </a:r>
            <a:endParaRPr sz="1400">
              <a:latin typeface="TeXGyrePagella"/>
              <a:cs typeface="TeXGyrePagell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14950" y="2038350"/>
            <a:ext cx="3228975" cy="161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35346" y="2321813"/>
            <a:ext cx="299593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eXGyrePagella"/>
                <a:cs typeface="TeXGyrePagella"/>
              </a:rPr>
              <a:t>In </a:t>
            </a:r>
            <a:r>
              <a:rPr sz="1300" spc="-5" dirty="0">
                <a:latin typeface="TeXGyrePagella"/>
                <a:cs typeface="TeXGyrePagella"/>
              </a:rPr>
              <a:t>addition to quantity, </a:t>
            </a:r>
            <a:r>
              <a:rPr sz="1300" spc="-10" dirty="0">
                <a:latin typeface="TeXGyrePagella"/>
                <a:cs typeface="TeXGyrePagella"/>
              </a:rPr>
              <a:t>the </a:t>
            </a:r>
            <a:r>
              <a:rPr sz="1300" spc="-5" dirty="0">
                <a:latin typeface="TeXGyrePagella"/>
                <a:cs typeface="TeXGyrePagella"/>
              </a:rPr>
              <a:t>issue arises  as to whether or </a:t>
            </a:r>
            <a:r>
              <a:rPr sz="1300" spc="-10" dirty="0">
                <a:latin typeface="TeXGyrePagella"/>
                <a:cs typeface="TeXGyrePagella"/>
              </a:rPr>
              <a:t>not the qualifications </a:t>
            </a:r>
            <a:r>
              <a:rPr sz="1300" spc="-5" dirty="0">
                <a:latin typeface="TeXGyrePagella"/>
                <a:cs typeface="TeXGyrePagella"/>
              </a:rPr>
              <a:t>of  </a:t>
            </a:r>
            <a:r>
              <a:rPr sz="1300" spc="-10" dirty="0">
                <a:latin typeface="TeXGyrePagella"/>
                <a:cs typeface="TeXGyrePagella"/>
              </a:rPr>
              <a:t>the </a:t>
            </a:r>
            <a:r>
              <a:rPr sz="1300" spc="-5" dirty="0">
                <a:latin typeface="TeXGyrePagella"/>
                <a:cs typeface="TeXGyrePagella"/>
              </a:rPr>
              <a:t>applicant </a:t>
            </a:r>
            <a:r>
              <a:rPr sz="1300" spc="-10" dirty="0">
                <a:latin typeface="TeXGyrePagella"/>
                <a:cs typeface="TeXGyrePagella"/>
              </a:rPr>
              <a:t>pool </a:t>
            </a:r>
            <a:r>
              <a:rPr sz="1300" spc="-5" dirty="0">
                <a:latin typeface="TeXGyrePagella"/>
                <a:cs typeface="TeXGyrePagella"/>
              </a:rPr>
              <a:t>are sufficient to </a:t>
            </a:r>
            <a:r>
              <a:rPr sz="1300" spc="-10" dirty="0">
                <a:latin typeface="TeXGyrePagella"/>
                <a:cs typeface="TeXGyrePagella"/>
              </a:rPr>
              <a:t>fill  the </a:t>
            </a:r>
            <a:r>
              <a:rPr sz="1300" spc="-5" dirty="0">
                <a:latin typeface="TeXGyrePagella"/>
                <a:cs typeface="TeXGyrePagella"/>
              </a:rPr>
              <a:t>job openings. Do </a:t>
            </a:r>
            <a:r>
              <a:rPr sz="1300" spc="-10" dirty="0">
                <a:latin typeface="TeXGyrePagella"/>
                <a:cs typeface="TeXGyrePagella"/>
              </a:rPr>
              <a:t>the </a:t>
            </a:r>
            <a:r>
              <a:rPr sz="1300" spc="-5" dirty="0">
                <a:latin typeface="TeXGyrePagella"/>
                <a:cs typeface="TeXGyrePagella"/>
              </a:rPr>
              <a:t>applicants meet  job specification and do </a:t>
            </a:r>
            <a:r>
              <a:rPr sz="1300" spc="-10" dirty="0">
                <a:latin typeface="TeXGyrePagella"/>
                <a:cs typeface="TeXGyrePagella"/>
              </a:rPr>
              <a:t>they </a:t>
            </a:r>
            <a:r>
              <a:rPr sz="1300" spc="-5" dirty="0">
                <a:latin typeface="TeXGyrePagella"/>
                <a:cs typeface="TeXGyrePagella"/>
              </a:rPr>
              <a:t>perform  </a:t>
            </a:r>
            <a:r>
              <a:rPr sz="1300" spc="-10" dirty="0">
                <a:latin typeface="TeXGyrePagella"/>
                <a:cs typeface="TeXGyrePagella"/>
              </a:rPr>
              <a:t>the </a:t>
            </a:r>
            <a:r>
              <a:rPr sz="1300" spc="-5" dirty="0">
                <a:latin typeface="TeXGyrePagella"/>
                <a:cs typeface="TeXGyrePagella"/>
              </a:rPr>
              <a:t>jobs well after</a:t>
            </a:r>
            <a:r>
              <a:rPr sz="1300" spc="25" dirty="0">
                <a:latin typeface="TeXGyrePagella"/>
                <a:cs typeface="TeXGyrePagella"/>
              </a:rPr>
              <a:t> </a:t>
            </a:r>
            <a:r>
              <a:rPr sz="1300" spc="-5" dirty="0">
                <a:latin typeface="TeXGyrePagella"/>
                <a:cs typeface="TeXGyrePagella"/>
              </a:rPr>
              <a:t>hire?</a:t>
            </a:r>
            <a:endParaRPr sz="1300">
              <a:latin typeface="TeXGyrePagella"/>
              <a:cs typeface="TeXGyrePagell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30900" y="1358900"/>
            <a:ext cx="2159000" cy="787400"/>
            <a:chOff x="5930900" y="1358900"/>
            <a:chExt cx="2159000" cy="787400"/>
          </a:xfrm>
        </p:grpSpPr>
        <p:sp>
          <p:nvSpPr>
            <p:cNvPr id="24" name="object 24"/>
            <p:cNvSpPr/>
            <p:nvPr/>
          </p:nvSpPr>
          <p:spPr>
            <a:xfrm>
              <a:off x="5943600" y="13716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574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685800"/>
                  </a:lnTo>
                  <a:lnTo>
                    <a:pt x="5994" y="715440"/>
                  </a:lnTo>
                  <a:lnTo>
                    <a:pt x="22336" y="739663"/>
                  </a:lnTo>
                  <a:lnTo>
                    <a:pt x="46559" y="756005"/>
                  </a:lnTo>
                  <a:lnTo>
                    <a:pt x="76200" y="762000"/>
                  </a:lnTo>
                  <a:lnTo>
                    <a:pt x="2057400" y="762000"/>
                  </a:lnTo>
                  <a:lnTo>
                    <a:pt x="2087040" y="756005"/>
                  </a:lnTo>
                  <a:lnTo>
                    <a:pt x="2111263" y="739663"/>
                  </a:lnTo>
                  <a:lnTo>
                    <a:pt x="2127605" y="715440"/>
                  </a:lnTo>
                  <a:lnTo>
                    <a:pt x="2133600" y="685800"/>
                  </a:lnTo>
                  <a:lnTo>
                    <a:pt x="2133600" y="76200"/>
                  </a:lnTo>
                  <a:lnTo>
                    <a:pt x="2127605" y="46559"/>
                  </a:lnTo>
                  <a:lnTo>
                    <a:pt x="2111263" y="22336"/>
                  </a:lnTo>
                  <a:lnTo>
                    <a:pt x="2087040" y="599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43600" y="13716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057400" y="0"/>
                  </a:lnTo>
                  <a:lnTo>
                    <a:pt x="2087040" y="5994"/>
                  </a:lnTo>
                  <a:lnTo>
                    <a:pt x="2111263" y="22336"/>
                  </a:lnTo>
                  <a:lnTo>
                    <a:pt x="2127605" y="46559"/>
                  </a:lnTo>
                  <a:lnTo>
                    <a:pt x="2133600" y="76200"/>
                  </a:lnTo>
                  <a:lnTo>
                    <a:pt x="2133600" y="685800"/>
                  </a:lnTo>
                  <a:lnTo>
                    <a:pt x="2127605" y="715440"/>
                  </a:lnTo>
                  <a:lnTo>
                    <a:pt x="2111263" y="739663"/>
                  </a:lnTo>
                  <a:lnTo>
                    <a:pt x="2087040" y="756005"/>
                  </a:lnTo>
                  <a:lnTo>
                    <a:pt x="2057400" y="762000"/>
                  </a:lnTo>
                  <a:lnTo>
                    <a:pt x="76200" y="762000"/>
                  </a:lnTo>
                  <a:lnTo>
                    <a:pt x="46559" y="756005"/>
                  </a:lnTo>
                  <a:lnTo>
                    <a:pt x="22336" y="739663"/>
                  </a:lnTo>
                  <a:lnTo>
                    <a:pt x="5994" y="715440"/>
                  </a:lnTo>
                  <a:lnTo>
                    <a:pt x="0" y="6858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68492" y="13938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2083942" y="0"/>
                  </a:moveTo>
                  <a:lnTo>
                    <a:pt x="0" y="0"/>
                  </a:lnTo>
                  <a:lnTo>
                    <a:pt x="0" y="717359"/>
                  </a:lnTo>
                  <a:lnTo>
                    <a:pt x="2083942" y="717359"/>
                  </a:lnTo>
                  <a:lnTo>
                    <a:pt x="2083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68492" y="13938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0" y="717359"/>
                  </a:moveTo>
                  <a:lnTo>
                    <a:pt x="2083942" y="717359"/>
                  </a:lnTo>
                  <a:lnTo>
                    <a:pt x="2083942" y="0"/>
                  </a:lnTo>
                  <a:lnTo>
                    <a:pt x="0" y="0"/>
                  </a:lnTo>
                  <a:lnTo>
                    <a:pt x="0" y="7173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92025" y="1378356"/>
            <a:ext cx="2027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080" marR="495300" indent="28575">
              <a:lnSpc>
                <a:spcPct val="125000"/>
              </a:lnSpc>
              <a:spcBef>
                <a:spcPts val="100"/>
              </a:spcBef>
            </a:pPr>
            <a:r>
              <a:rPr sz="1600" b="1" spc="-5" dirty="0">
                <a:latin typeface="Palladio Uralic"/>
                <a:cs typeface="Palladio Uralic"/>
              </a:rPr>
              <a:t>Quality </a:t>
            </a:r>
            <a:r>
              <a:rPr sz="1600" b="1" spc="-10" dirty="0">
                <a:latin typeface="Palladio Uralic"/>
                <a:cs typeface="Palladio Uralic"/>
              </a:rPr>
              <a:t>of  </a:t>
            </a:r>
            <a:r>
              <a:rPr sz="1600" b="1" spc="-15" dirty="0">
                <a:latin typeface="Palladio Uralic"/>
                <a:cs typeface="Palladio Uralic"/>
              </a:rPr>
              <a:t>A</a:t>
            </a:r>
            <a:r>
              <a:rPr sz="1600" b="1" spc="-5" dirty="0">
                <a:latin typeface="Palladio Uralic"/>
                <a:cs typeface="Palladio Uralic"/>
              </a:rPr>
              <a:t>p</a:t>
            </a:r>
            <a:r>
              <a:rPr sz="1600" b="1" spc="-15" dirty="0">
                <a:latin typeface="Palladio Uralic"/>
                <a:cs typeface="Palladio Uralic"/>
              </a:rPr>
              <a:t>p</a:t>
            </a:r>
            <a:r>
              <a:rPr sz="1600" b="1" spc="-5" dirty="0">
                <a:latin typeface="Palladio Uralic"/>
                <a:cs typeface="Palladio Uralic"/>
              </a:rPr>
              <a:t>l</a:t>
            </a:r>
            <a:r>
              <a:rPr sz="1600" b="1" spc="-15" dirty="0">
                <a:latin typeface="Palladio Uralic"/>
                <a:cs typeface="Palladio Uralic"/>
              </a:rPr>
              <a:t>i</a:t>
            </a:r>
            <a:r>
              <a:rPr sz="1600" b="1" spc="-5" dirty="0">
                <a:latin typeface="Palladio Uralic"/>
                <a:cs typeface="Palladio Uralic"/>
              </a:rPr>
              <a:t>can</a:t>
            </a:r>
            <a:r>
              <a:rPr sz="1600" b="1" spc="-15" dirty="0">
                <a:latin typeface="Palladio Uralic"/>
                <a:cs typeface="Palladio Uralic"/>
              </a:rPr>
              <a:t>t</a:t>
            </a:r>
            <a:r>
              <a:rPr sz="1600" b="1" spc="-5" dirty="0">
                <a:latin typeface="Palladio Uralic"/>
                <a:cs typeface="Palladio Uralic"/>
              </a:rPr>
              <a:t>s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58900" y="3949700"/>
            <a:ext cx="2159000" cy="787400"/>
            <a:chOff x="1358900" y="3949700"/>
            <a:chExt cx="2159000" cy="787400"/>
          </a:xfrm>
        </p:grpSpPr>
        <p:sp>
          <p:nvSpPr>
            <p:cNvPr id="30" name="object 30"/>
            <p:cNvSpPr/>
            <p:nvPr/>
          </p:nvSpPr>
          <p:spPr>
            <a:xfrm>
              <a:off x="1371600" y="39624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574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685800"/>
                  </a:lnTo>
                  <a:lnTo>
                    <a:pt x="5994" y="715440"/>
                  </a:lnTo>
                  <a:lnTo>
                    <a:pt x="22336" y="739663"/>
                  </a:lnTo>
                  <a:lnTo>
                    <a:pt x="46559" y="756005"/>
                  </a:lnTo>
                  <a:lnTo>
                    <a:pt x="76200" y="762000"/>
                  </a:lnTo>
                  <a:lnTo>
                    <a:pt x="2057400" y="762000"/>
                  </a:lnTo>
                  <a:lnTo>
                    <a:pt x="2087040" y="756005"/>
                  </a:lnTo>
                  <a:lnTo>
                    <a:pt x="2111263" y="739663"/>
                  </a:lnTo>
                  <a:lnTo>
                    <a:pt x="2127605" y="715440"/>
                  </a:lnTo>
                  <a:lnTo>
                    <a:pt x="2133600" y="685800"/>
                  </a:lnTo>
                  <a:lnTo>
                    <a:pt x="2133600" y="76200"/>
                  </a:lnTo>
                  <a:lnTo>
                    <a:pt x="2127605" y="46559"/>
                  </a:lnTo>
                  <a:lnTo>
                    <a:pt x="2111263" y="22336"/>
                  </a:lnTo>
                  <a:lnTo>
                    <a:pt x="2087040" y="599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71600" y="39624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057400" y="0"/>
                  </a:lnTo>
                  <a:lnTo>
                    <a:pt x="2087040" y="5994"/>
                  </a:lnTo>
                  <a:lnTo>
                    <a:pt x="2111263" y="22336"/>
                  </a:lnTo>
                  <a:lnTo>
                    <a:pt x="2127605" y="46559"/>
                  </a:lnTo>
                  <a:lnTo>
                    <a:pt x="2133600" y="76200"/>
                  </a:lnTo>
                  <a:lnTo>
                    <a:pt x="2133600" y="685800"/>
                  </a:lnTo>
                  <a:lnTo>
                    <a:pt x="2127605" y="715440"/>
                  </a:lnTo>
                  <a:lnTo>
                    <a:pt x="2111263" y="739663"/>
                  </a:lnTo>
                  <a:lnTo>
                    <a:pt x="2087040" y="756005"/>
                  </a:lnTo>
                  <a:lnTo>
                    <a:pt x="2057400" y="762000"/>
                  </a:lnTo>
                  <a:lnTo>
                    <a:pt x="76200" y="762000"/>
                  </a:lnTo>
                  <a:lnTo>
                    <a:pt x="46559" y="756005"/>
                  </a:lnTo>
                  <a:lnTo>
                    <a:pt x="22336" y="739663"/>
                  </a:lnTo>
                  <a:lnTo>
                    <a:pt x="5994" y="715440"/>
                  </a:lnTo>
                  <a:lnTo>
                    <a:pt x="0" y="6858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96492" y="39846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2083943" y="0"/>
                  </a:moveTo>
                  <a:lnTo>
                    <a:pt x="0" y="0"/>
                  </a:lnTo>
                  <a:lnTo>
                    <a:pt x="0" y="717359"/>
                  </a:lnTo>
                  <a:lnTo>
                    <a:pt x="2083943" y="717359"/>
                  </a:lnTo>
                  <a:lnTo>
                    <a:pt x="2083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96492" y="39846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0" y="717359"/>
                  </a:moveTo>
                  <a:lnTo>
                    <a:pt x="2083943" y="717359"/>
                  </a:lnTo>
                  <a:lnTo>
                    <a:pt x="2083943" y="0"/>
                  </a:lnTo>
                  <a:lnTo>
                    <a:pt x="0" y="0"/>
                  </a:lnTo>
                  <a:lnTo>
                    <a:pt x="0" y="7173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20025" y="4183760"/>
            <a:ext cx="2037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Yield</a:t>
            </a:r>
            <a:r>
              <a:rPr sz="1600" b="1" spc="-20" dirty="0">
                <a:latin typeface="Palladio Uralic"/>
                <a:cs typeface="Palladio Uralic"/>
              </a:rPr>
              <a:t> </a:t>
            </a:r>
            <a:r>
              <a:rPr sz="1600" b="1" spc="-10" dirty="0">
                <a:latin typeface="Palladio Uralic"/>
                <a:cs typeface="Palladio Uralic"/>
              </a:rPr>
              <a:t>Ratio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30900" y="3949700"/>
            <a:ext cx="2159000" cy="787400"/>
            <a:chOff x="5930900" y="3949700"/>
            <a:chExt cx="2159000" cy="787400"/>
          </a:xfrm>
        </p:grpSpPr>
        <p:sp>
          <p:nvSpPr>
            <p:cNvPr id="36" name="object 36"/>
            <p:cNvSpPr/>
            <p:nvPr/>
          </p:nvSpPr>
          <p:spPr>
            <a:xfrm>
              <a:off x="5943600" y="39624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574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685800"/>
                  </a:lnTo>
                  <a:lnTo>
                    <a:pt x="5994" y="715440"/>
                  </a:lnTo>
                  <a:lnTo>
                    <a:pt x="22336" y="739663"/>
                  </a:lnTo>
                  <a:lnTo>
                    <a:pt x="46559" y="756005"/>
                  </a:lnTo>
                  <a:lnTo>
                    <a:pt x="76200" y="762000"/>
                  </a:lnTo>
                  <a:lnTo>
                    <a:pt x="2057400" y="762000"/>
                  </a:lnTo>
                  <a:lnTo>
                    <a:pt x="2087040" y="756005"/>
                  </a:lnTo>
                  <a:lnTo>
                    <a:pt x="2111263" y="739663"/>
                  </a:lnTo>
                  <a:lnTo>
                    <a:pt x="2127605" y="715440"/>
                  </a:lnTo>
                  <a:lnTo>
                    <a:pt x="2133600" y="685800"/>
                  </a:lnTo>
                  <a:lnTo>
                    <a:pt x="2133600" y="76200"/>
                  </a:lnTo>
                  <a:lnTo>
                    <a:pt x="2127605" y="46559"/>
                  </a:lnTo>
                  <a:lnTo>
                    <a:pt x="2111263" y="22336"/>
                  </a:lnTo>
                  <a:lnTo>
                    <a:pt x="2087040" y="599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43600" y="39624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057400" y="0"/>
                  </a:lnTo>
                  <a:lnTo>
                    <a:pt x="2087040" y="5994"/>
                  </a:lnTo>
                  <a:lnTo>
                    <a:pt x="2111263" y="22336"/>
                  </a:lnTo>
                  <a:lnTo>
                    <a:pt x="2127605" y="46559"/>
                  </a:lnTo>
                  <a:lnTo>
                    <a:pt x="2133600" y="76200"/>
                  </a:lnTo>
                  <a:lnTo>
                    <a:pt x="2133600" y="685800"/>
                  </a:lnTo>
                  <a:lnTo>
                    <a:pt x="2127605" y="715440"/>
                  </a:lnTo>
                  <a:lnTo>
                    <a:pt x="2111263" y="739663"/>
                  </a:lnTo>
                  <a:lnTo>
                    <a:pt x="2087040" y="756005"/>
                  </a:lnTo>
                  <a:lnTo>
                    <a:pt x="2057400" y="762000"/>
                  </a:lnTo>
                  <a:lnTo>
                    <a:pt x="76200" y="762000"/>
                  </a:lnTo>
                  <a:lnTo>
                    <a:pt x="46559" y="756005"/>
                  </a:lnTo>
                  <a:lnTo>
                    <a:pt x="22336" y="739663"/>
                  </a:lnTo>
                  <a:lnTo>
                    <a:pt x="5994" y="715440"/>
                  </a:lnTo>
                  <a:lnTo>
                    <a:pt x="0" y="6858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68492" y="39846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2083942" y="0"/>
                  </a:moveTo>
                  <a:lnTo>
                    <a:pt x="0" y="0"/>
                  </a:lnTo>
                  <a:lnTo>
                    <a:pt x="0" y="717359"/>
                  </a:lnTo>
                  <a:lnTo>
                    <a:pt x="2083942" y="717359"/>
                  </a:lnTo>
                  <a:lnTo>
                    <a:pt x="2083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68492" y="39846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0" y="717359"/>
                  </a:moveTo>
                  <a:lnTo>
                    <a:pt x="2083942" y="717359"/>
                  </a:lnTo>
                  <a:lnTo>
                    <a:pt x="2083942" y="0"/>
                  </a:lnTo>
                  <a:lnTo>
                    <a:pt x="0" y="0"/>
                  </a:lnTo>
                  <a:lnTo>
                    <a:pt x="0" y="7173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992025" y="4074033"/>
            <a:ext cx="204787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56845" marR="3810" indent="-154305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latin typeface="Palladio Uralic"/>
                <a:cs typeface="Palladio Uralic"/>
              </a:rPr>
              <a:t>Evaluating</a:t>
            </a:r>
            <a:r>
              <a:rPr sz="1600" b="1" spc="-55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Recruiting  </a:t>
            </a:r>
            <a:r>
              <a:rPr sz="1600" b="1" spc="-10" dirty="0">
                <a:latin typeface="Palladio Uralic"/>
                <a:cs typeface="Palladio Uralic"/>
              </a:rPr>
              <a:t>Costs </a:t>
            </a:r>
            <a:r>
              <a:rPr sz="1600" b="1" spc="-5" dirty="0">
                <a:latin typeface="Palladio Uralic"/>
                <a:cs typeface="Palladio Uralic"/>
              </a:rPr>
              <a:t>and</a:t>
            </a:r>
            <a:r>
              <a:rPr sz="1600" b="1" spc="-25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Benefits</a:t>
            </a:r>
            <a:endParaRPr sz="16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4158" y="225044"/>
            <a:ext cx="7013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RECRUITING </a:t>
            </a:r>
            <a:r>
              <a:rPr sz="3200" spc="-65" dirty="0"/>
              <a:t>EVALUATION </a:t>
            </a:r>
            <a:r>
              <a:rPr sz="3200" dirty="0"/>
              <a:t>Cont . .</a:t>
            </a:r>
            <a:r>
              <a:rPr sz="3200" spc="-25" dirty="0"/>
              <a:t> </a:t>
            </a:r>
            <a:r>
              <a:rPr sz="3200" dirty="0"/>
              <a:t>.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5257800" y="2133600"/>
            <a:ext cx="2667000" cy="6096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065"/>
              </a:spcBef>
            </a:pPr>
            <a:r>
              <a:rPr sz="2000" b="1" spc="5" dirty="0">
                <a:latin typeface="Palladio Uralic"/>
                <a:cs typeface="Palladio Uralic"/>
              </a:rPr>
              <a:t>300</a:t>
            </a:r>
            <a:r>
              <a:rPr sz="2000" b="1" spc="-40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Applicants</a:t>
            </a:r>
            <a:endParaRPr sz="20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57800" y="3352800"/>
            <a:ext cx="2667000" cy="3048000"/>
          </a:xfrm>
          <a:custGeom>
            <a:avLst/>
            <a:gdLst/>
            <a:ahLst/>
            <a:cxnLst/>
            <a:rect l="l" t="t" r="r" b="b"/>
            <a:pathLst>
              <a:path w="2667000" h="3048000">
                <a:moveTo>
                  <a:pt x="0" y="609600"/>
                </a:moveTo>
                <a:lnTo>
                  <a:pt x="2667000" y="609600"/>
                </a:lnTo>
                <a:lnTo>
                  <a:pt x="2667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  <a:path w="2667000" h="3048000">
                <a:moveTo>
                  <a:pt x="0" y="1828800"/>
                </a:moveTo>
                <a:lnTo>
                  <a:pt x="2667000" y="1828800"/>
                </a:lnTo>
                <a:lnTo>
                  <a:pt x="2667000" y="1219200"/>
                </a:lnTo>
                <a:lnTo>
                  <a:pt x="0" y="1219200"/>
                </a:lnTo>
                <a:lnTo>
                  <a:pt x="0" y="1828800"/>
                </a:lnTo>
                <a:close/>
              </a:path>
              <a:path w="2667000" h="3048000">
                <a:moveTo>
                  <a:pt x="0" y="3048000"/>
                </a:moveTo>
                <a:lnTo>
                  <a:pt x="2667000" y="3048000"/>
                </a:lnTo>
                <a:lnTo>
                  <a:pt x="2667000" y="2438400"/>
                </a:lnTo>
                <a:lnTo>
                  <a:pt x="0" y="2438400"/>
                </a:lnTo>
                <a:lnTo>
                  <a:pt x="0" y="30480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90497" y="2763138"/>
            <a:ext cx="6084570" cy="3481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4896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Palladio Uralic"/>
                <a:cs typeface="Palladio Uralic"/>
              </a:rPr>
              <a:t>Initial </a:t>
            </a:r>
            <a:r>
              <a:rPr sz="1600" b="1" spc="-5" dirty="0">
                <a:latin typeface="Palladio Uralic"/>
                <a:cs typeface="Palladio Uralic"/>
              </a:rPr>
              <a:t>Contacts/Final </a:t>
            </a:r>
            <a:r>
              <a:rPr sz="1600" b="1" spc="-10" dirty="0">
                <a:latin typeface="Palladio Uralic"/>
                <a:cs typeface="Palladio Uralic"/>
              </a:rPr>
              <a:t>Interview  </a:t>
            </a:r>
            <a:r>
              <a:rPr sz="1600" b="1" spc="-5" dirty="0">
                <a:latin typeface="Palladio Uralic"/>
                <a:cs typeface="Palladio Uralic"/>
              </a:rPr>
              <a:t>(Yield ratio =</a:t>
            </a:r>
            <a:r>
              <a:rPr sz="1600" b="1" spc="1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3:1)</a:t>
            </a:r>
            <a:endParaRPr sz="16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Palladio Uralic"/>
              <a:cs typeface="Palladio Uralic"/>
            </a:endParaRPr>
          </a:p>
          <a:p>
            <a:pPr marL="3716020" algn="ctr">
              <a:lnSpc>
                <a:spcPct val="100000"/>
              </a:lnSpc>
            </a:pPr>
            <a:r>
              <a:rPr sz="2000" b="1" spc="5" dirty="0">
                <a:latin typeface="Palladio Uralic"/>
                <a:cs typeface="Palladio Uralic"/>
              </a:rPr>
              <a:t>100 </a:t>
            </a:r>
            <a:r>
              <a:rPr sz="2000" b="1" dirty="0">
                <a:latin typeface="Palladio Uralic"/>
                <a:cs typeface="Palladio Uralic"/>
              </a:rPr>
              <a:t>Final</a:t>
            </a:r>
            <a:r>
              <a:rPr sz="2000" b="1" spc="-110" dirty="0">
                <a:latin typeface="Palladio Uralic"/>
                <a:cs typeface="Palladio Uralic"/>
              </a:rPr>
              <a:t> </a:t>
            </a:r>
            <a:r>
              <a:rPr sz="2000" b="1" spc="-5" dirty="0">
                <a:latin typeface="Palladio Uralic"/>
                <a:cs typeface="Palladio Uralic"/>
              </a:rPr>
              <a:t>Interviews</a:t>
            </a:r>
            <a:endParaRPr sz="2000">
              <a:latin typeface="Palladio Uralic"/>
              <a:cs typeface="Palladio Uralic"/>
            </a:endParaRPr>
          </a:p>
          <a:p>
            <a:pPr marL="428625" marR="3564254" algn="ctr">
              <a:lnSpc>
                <a:spcPct val="100000"/>
              </a:lnSpc>
              <a:spcBef>
                <a:spcPts val="1185"/>
              </a:spcBef>
            </a:pPr>
            <a:r>
              <a:rPr sz="1600" b="1" spc="-10" dirty="0">
                <a:latin typeface="Palladio Uralic"/>
                <a:cs typeface="Palladio Uralic"/>
              </a:rPr>
              <a:t>Final</a:t>
            </a:r>
            <a:r>
              <a:rPr sz="1600" b="1" spc="-65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Interview/Offers  (Yield ratio =</a:t>
            </a:r>
            <a:r>
              <a:rPr sz="1600" b="1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2:1)</a:t>
            </a:r>
            <a:endParaRPr sz="16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Palladio Uralic"/>
              <a:cs typeface="Palladio Uralic"/>
            </a:endParaRPr>
          </a:p>
          <a:p>
            <a:pPr marL="3717925" algn="ctr">
              <a:lnSpc>
                <a:spcPct val="100000"/>
              </a:lnSpc>
            </a:pPr>
            <a:r>
              <a:rPr sz="2000" b="1" dirty="0">
                <a:latin typeface="Palladio Uralic"/>
                <a:cs typeface="Palladio Uralic"/>
              </a:rPr>
              <a:t>50</a:t>
            </a:r>
            <a:r>
              <a:rPr sz="2000" b="1" spc="-35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Offers</a:t>
            </a:r>
            <a:endParaRPr sz="2000">
              <a:latin typeface="Palladio Uralic"/>
              <a:cs typeface="Palladio Uralic"/>
            </a:endParaRPr>
          </a:p>
          <a:p>
            <a:pPr marL="675005" marR="3810000" indent="1270" algn="ctr">
              <a:lnSpc>
                <a:spcPct val="100000"/>
              </a:lnSpc>
              <a:spcBef>
                <a:spcPts val="1185"/>
              </a:spcBef>
            </a:pPr>
            <a:r>
              <a:rPr sz="1600" b="1" spc="-5" dirty="0">
                <a:latin typeface="Palladio Uralic"/>
                <a:cs typeface="Palladio Uralic"/>
              </a:rPr>
              <a:t>Offers/Hires  (Yield ratio =</a:t>
            </a:r>
            <a:r>
              <a:rPr sz="1600" b="1" spc="-35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2:1)</a:t>
            </a:r>
            <a:endParaRPr sz="16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Palladio Uralic"/>
              <a:cs typeface="Palladio Uralic"/>
            </a:endParaRPr>
          </a:p>
          <a:p>
            <a:pPr marL="3718560" algn="ctr">
              <a:lnSpc>
                <a:spcPct val="100000"/>
              </a:lnSpc>
            </a:pPr>
            <a:r>
              <a:rPr sz="2000" b="1" dirty="0">
                <a:latin typeface="Palladio Uralic"/>
                <a:cs typeface="Palladio Uralic"/>
              </a:rPr>
              <a:t>25</a:t>
            </a:r>
            <a:r>
              <a:rPr sz="2000" b="1" spc="-35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Hires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16040" y="2723388"/>
            <a:ext cx="425450" cy="3226435"/>
            <a:chOff x="6416040" y="2723388"/>
            <a:chExt cx="425450" cy="3226435"/>
          </a:xfrm>
        </p:grpSpPr>
        <p:sp>
          <p:nvSpPr>
            <p:cNvPr id="13" name="object 13"/>
            <p:cNvSpPr/>
            <p:nvPr/>
          </p:nvSpPr>
          <p:spPr>
            <a:xfrm>
              <a:off x="6416040" y="2723388"/>
              <a:ext cx="423671" cy="787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680" y="2743200"/>
              <a:ext cx="171450" cy="534035"/>
            </a:xfrm>
            <a:custGeom>
              <a:avLst/>
              <a:gdLst/>
              <a:ahLst/>
              <a:cxnLst/>
              <a:rect l="l" t="t" r="r" b="b"/>
              <a:pathLst>
                <a:path w="171450" h="534035">
                  <a:moveTo>
                    <a:pt x="16551" y="362297"/>
                  </a:moveTo>
                  <a:lnTo>
                    <a:pt x="9376" y="364744"/>
                  </a:lnTo>
                  <a:lnTo>
                    <a:pt x="3694" y="369722"/>
                  </a:lnTo>
                  <a:lnTo>
                    <a:pt x="502" y="376285"/>
                  </a:lnTo>
                  <a:lnTo>
                    <a:pt x="0" y="383585"/>
                  </a:lnTo>
                  <a:lnTo>
                    <a:pt x="2391" y="390778"/>
                  </a:lnTo>
                  <a:lnTo>
                    <a:pt x="85068" y="533526"/>
                  </a:lnTo>
                  <a:lnTo>
                    <a:pt x="107302" y="495680"/>
                  </a:lnTo>
                  <a:lnTo>
                    <a:pt x="66145" y="495680"/>
                  </a:lnTo>
                  <a:lnTo>
                    <a:pt x="66362" y="425084"/>
                  </a:lnTo>
                  <a:lnTo>
                    <a:pt x="35411" y="371601"/>
                  </a:lnTo>
                  <a:lnTo>
                    <a:pt x="30378" y="365976"/>
                  </a:lnTo>
                  <a:lnTo>
                    <a:pt x="23822" y="362791"/>
                  </a:lnTo>
                  <a:lnTo>
                    <a:pt x="16551" y="362297"/>
                  </a:lnTo>
                  <a:close/>
                </a:path>
                <a:path w="171450" h="534035">
                  <a:moveTo>
                    <a:pt x="66362" y="425084"/>
                  </a:moveTo>
                  <a:lnTo>
                    <a:pt x="66145" y="495680"/>
                  </a:lnTo>
                  <a:lnTo>
                    <a:pt x="104245" y="495680"/>
                  </a:lnTo>
                  <a:lnTo>
                    <a:pt x="104274" y="486155"/>
                  </a:lnTo>
                  <a:lnTo>
                    <a:pt x="68812" y="486028"/>
                  </a:lnTo>
                  <a:lnTo>
                    <a:pt x="85352" y="457898"/>
                  </a:lnTo>
                  <a:lnTo>
                    <a:pt x="66362" y="425084"/>
                  </a:lnTo>
                  <a:close/>
                </a:path>
                <a:path w="171450" h="534035">
                  <a:moveTo>
                    <a:pt x="154781" y="362660"/>
                  </a:moveTo>
                  <a:lnTo>
                    <a:pt x="104461" y="425398"/>
                  </a:lnTo>
                  <a:lnTo>
                    <a:pt x="104245" y="495680"/>
                  </a:lnTo>
                  <a:lnTo>
                    <a:pt x="107302" y="495680"/>
                  </a:lnTo>
                  <a:lnTo>
                    <a:pt x="168634" y="391287"/>
                  </a:lnTo>
                  <a:lnTo>
                    <a:pt x="171100" y="384091"/>
                  </a:lnTo>
                  <a:lnTo>
                    <a:pt x="170650" y="376777"/>
                  </a:lnTo>
                  <a:lnTo>
                    <a:pt x="167509" y="370177"/>
                  </a:lnTo>
                  <a:lnTo>
                    <a:pt x="161903" y="365125"/>
                  </a:lnTo>
                  <a:lnTo>
                    <a:pt x="154781" y="362660"/>
                  </a:lnTo>
                  <a:close/>
                </a:path>
                <a:path w="171450" h="534035">
                  <a:moveTo>
                    <a:pt x="85352" y="457898"/>
                  </a:moveTo>
                  <a:lnTo>
                    <a:pt x="68812" y="486028"/>
                  </a:lnTo>
                  <a:lnTo>
                    <a:pt x="101705" y="486155"/>
                  </a:lnTo>
                  <a:lnTo>
                    <a:pt x="85352" y="457898"/>
                  </a:lnTo>
                  <a:close/>
                </a:path>
                <a:path w="171450" h="534035">
                  <a:moveTo>
                    <a:pt x="104461" y="425398"/>
                  </a:moveTo>
                  <a:lnTo>
                    <a:pt x="85352" y="457898"/>
                  </a:lnTo>
                  <a:lnTo>
                    <a:pt x="101705" y="486155"/>
                  </a:lnTo>
                  <a:lnTo>
                    <a:pt x="104274" y="486155"/>
                  </a:lnTo>
                  <a:lnTo>
                    <a:pt x="104461" y="425398"/>
                  </a:lnTo>
                  <a:close/>
                </a:path>
                <a:path w="171450" h="534035">
                  <a:moveTo>
                    <a:pt x="105769" y="0"/>
                  </a:moveTo>
                  <a:lnTo>
                    <a:pt x="67669" y="0"/>
                  </a:lnTo>
                  <a:lnTo>
                    <a:pt x="66362" y="425084"/>
                  </a:lnTo>
                  <a:lnTo>
                    <a:pt x="85352" y="457898"/>
                  </a:lnTo>
                  <a:lnTo>
                    <a:pt x="104461" y="425398"/>
                  </a:lnTo>
                  <a:lnTo>
                    <a:pt x="10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17564" y="3942588"/>
              <a:ext cx="423671" cy="7879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44276" y="3962400"/>
              <a:ext cx="171450" cy="534035"/>
            </a:xfrm>
            <a:custGeom>
              <a:avLst/>
              <a:gdLst/>
              <a:ahLst/>
              <a:cxnLst/>
              <a:rect l="l" t="t" r="r" b="b"/>
              <a:pathLst>
                <a:path w="171450" h="534035">
                  <a:moveTo>
                    <a:pt x="16498" y="362297"/>
                  </a:moveTo>
                  <a:lnTo>
                    <a:pt x="9304" y="364744"/>
                  </a:lnTo>
                  <a:lnTo>
                    <a:pt x="3679" y="369722"/>
                  </a:lnTo>
                  <a:lnTo>
                    <a:pt x="494" y="376285"/>
                  </a:lnTo>
                  <a:lnTo>
                    <a:pt x="0" y="383585"/>
                  </a:lnTo>
                  <a:lnTo>
                    <a:pt x="2446" y="390779"/>
                  </a:lnTo>
                  <a:lnTo>
                    <a:pt x="85123" y="533526"/>
                  </a:lnTo>
                  <a:lnTo>
                    <a:pt x="107358" y="495681"/>
                  </a:lnTo>
                  <a:lnTo>
                    <a:pt x="66200" y="495681"/>
                  </a:lnTo>
                  <a:lnTo>
                    <a:pt x="66399" y="425169"/>
                  </a:lnTo>
                  <a:lnTo>
                    <a:pt x="35339" y="371601"/>
                  </a:lnTo>
                  <a:lnTo>
                    <a:pt x="30360" y="365976"/>
                  </a:lnTo>
                  <a:lnTo>
                    <a:pt x="23798" y="362791"/>
                  </a:lnTo>
                  <a:lnTo>
                    <a:pt x="16498" y="362297"/>
                  </a:lnTo>
                  <a:close/>
                </a:path>
                <a:path w="171450" h="534035">
                  <a:moveTo>
                    <a:pt x="66399" y="425169"/>
                  </a:moveTo>
                  <a:lnTo>
                    <a:pt x="66200" y="495681"/>
                  </a:lnTo>
                  <a:lnTo>
                    <a:pt x="104300" y="495681"/>
                  </a:lnTo>
                  <a:lnTo>
                    <a:pt x="104327" y="486156"/>
                  </a:lnTo>
                  <a:lnTo>
                    <a:pt x="68867" y="486029"/>
                  </a:lnTo>
                  <a:lnTo>
                    <a:pt x="85376" y="457898"/>
                  </a:lnTo>
                  <a:lnTo>
                    <a:pt x="66399" y="425169"/>
                  </a:lnTo>
                  <a:close/>
                </a:path>
                <a:path w="171450" h="534035">
                  <a:moveTo>
                    <a:pt x="154709" y="362660"/>
                  </a:moveTo>
                  <a:lnTo>
                    <a:pt x="104499" y="425313"/>
                  </a:lnTo>
                  <a:lnTo>
                    <a:pt x="104300" y="495681"/>
                  </a:lnTo>
                  <a:lnTo>
                    <a:pt x="107358" y="495681"/>
                  </a:lnTo>
                  <a:lnTo>
                    <a:pt x="168689" y="391287"/>
                  </a:lnTo>
                  <a:lnTo>
                    <a:pt x="171154" y="384091"/>
                  </a:lnTo>
                  <a:lnTo>
                    <a:pt x="170689" y="376777"/>
                  </a:lnTo>
                  <a:lnTo>
                    <a:pt x="167511" y="370177"/>
                  </a:lnTo>
                  <a:lnTo>
                    <a:pt x="161831" y="365125"/>
                  </a:lnTo>
                  <a:lnTo>
                    <a:pt x="154709" y="362660"/>
                  </a:lnTo>
                  <a:close/>
                </a:path>
                <a:path w="171450" h="534035">
                  <a:moveTo>
                    <a:pt x="85376" y="457898"/>
                  </a:moveTo>
                  <a:lnTo>
                    <a:pt x="68867" y="486029"/>
                  </a:lnTo>
                  <a:lnTo>
                    <a:pt x="101760" y="486156"/>
                  </a:lnTo>
                  <a:lnTo>
                    <a:pt x="85376" y="457898"/>
                  </a:lnTo>
                  <a:close/>
                </a:path>
                <a:path w="171450" h="534035">
                  <a:moveTo>
                    <a:pt x="104499" y="425313"/>
                  </a:moveTo>
                  <a:lnTo>
                    <a:pt x="85376" y="457898"/>
                  </a:lnTo>
                  <a:lnTo>
                    <a:pt x="101760" y="486156"/>
                  </a:lnTo>
                  <a:lnTo>
                    <a:pt x="104327" y="486156"/>
                  </a:lnTo>
                  <a:lnTo>
                    <a:pt x="104499" y="425313"/>
                  </a:lnTo>
                  <a:close/>
                </a:path>
                <a:path w="171450" h="534035">
                  <a:moveTo>
                    <a:pt x="105697" y="0"/>
                  </a:moveTo>
                  <a:lnTo>
                    <a:pt x="67597" y="0"/>
                  </a:lnTo>
                  <a:lnTo>
                    <a:pt x="66576" y="362297"/>
                  </a:lnTo>
                  <a:lnTo>
                    <a:pt x="66483" y="425313"/>
                  </a:lnTo>
                  <a:lnTo>
                    <a:pt x="85376" y="457898"/>
                  </a:lnTo>
                  <a:lnTo>
                    <a:pt x="104499" y="425313"/>
                  </a:lnTo>
                  <a:lnTo>
                    <a:pt x="1056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17564" y="5161788"/>
              <a:ext cx="423671" cy="787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44276" y="5181600"/>
              <a:ext cx="171450" cy="534035"/>
            </a:xfrm>
            <a:custGeom>
              <a:avLst/>
              <a:gdLst/>
              <a:ahLst/>
              <a:cxnLst/>
              <a:rect l="l" t="t" r="r" b="b"/>
              <a:pathLst>
                <a:path w="171450" h="534035">
                  <a:moveTo>
                    <a:pt x="16498" y="362297"/>
                  </a:moveTo>
                  <a:lnTo>
                    <a:pt x="9304" y="364744"/>
                  </a:lnTo>
                  <a:lnTo>
                    <a:pt x="3679" y="369722"/>
                  </a:lnTo>
                  <a:lnTo>
                    <a:pt x="494" y="376285"/>
                  </a:lnTo>
                  <a:lnTo>
                    <a:pt x="0" y="383585"/>
                  </a:lnTo>
                  <a:lnTo>
                    <a:pt x="2446" y="390778"/>
                  </a:lnTo>
                  <a:lnTo>
                    <a:pt x="85123" y="533488"/>
                  </a:lnTo>
                  <a:lnTo>
                    <a:pt x="107311" y="495731"/>
                  </a:lnTo>
                  <a:lnTo>
                    <a:pt x="66200" y="495617"/>
                  </a:lnTo>
                  <a:lnTo>
                    <a:pt x="66399" y="425157"/>
                  </a:lnTo>
                  <a:lnTo>
                    <a:pt x="35339" y="371602"/>
                  </a:lnTo>
                  <a:lnTo>
                    <a:pt x="30360" y="365976"/>
                  </a:lnTo>
                  <a:lnTo>
                    <a:pt x="23798" y="362791"/>
                  </a:lnTo>
                  <a:lnTo>
                    <a:pt x="16498" y="362297"/>
                  </a:lnTo>
                  <a:close/>
                </a:path>
                <a:path w="171450" h="534035">
                  <a:moveTo>
                    <a:pt x="66399" y="425157"/>
                  </a:moveTo>
                  <a:lnTo>
                    <a:pt x="66200" y="495617"/>
                  </a:lnTo>
                  <a:lnTo>
                    <a:pt x="104300" y="495731"/>
                  </a:lnTo>
                  <a:lnTo>
                    <a:pt x="104327" y="486130"/>
                  </a:lnTo>
                  <a:lnTo>
                    <a:pt x="68867" y="486028"/>
                  </a:lnTo>
                  <a:lnTo>
                    <a:pt x="85381" y="457888"/>
                  </a:lnTo>
                  <a:lnTo>
                    <a:pt x="66399" y="425157"/>
                  </a:lnTo>
                  <a:close/>
                </a:path>
                <a:path w="171450" h="534035">
                  <a:moveTo>
                    <a:pt x="154709" y="362660"/>
                  </a:moveTo>
                  <a:lnTo>
                    <a:pt x="104499" y="425313"/>
                  </a:lnTo>
                  <a:lnTo>
                    <a:pt x="104300" y="495731"/>
                  </a:lnTo>
                  <a:lnTo>
                    <a:pt x="107311" y="495731"/>
                  </a:lnTo>
                  <a:lnTo>
                    <a:pt x="168689" y="391287"/>
                  </a:lnTo>
                  <a:lnTo>
                    <a:pt x="171154" y="384091"/>
                  </a:lnTo>
                  <a:lnTo>
                    <a:pt x="170689" y="376777"/>
                  </a:lnTo>
                  <a:lnTo>
                    <a:pt x="167511" y="370177"/>
                  </a:lnTo>
                  <a:lnTo>
                    <a:pt x="161831" y="365125"/>
                  </a:lnTo>
                  <a:lnTo>
                    <a:pt x="154709" y="362660"/>
                  </a:lnTo>
                  <a:close/>
                </a:path>
                <a:path w="171450" h="534035">
                  <a:moveTo>
                    <a:pt x="85381" y="457888"/>
                  </a:moveTo>
                  <a:lnTo>
                    <a:pt x="68867" y="486028"/>
                  </a:lnTo>
                  <a:lnTo>
                    <a:pt x="101760" y="486130"/>
                  </a:lnTo>
                  <a:lnTo>
                    <a:pt x="85381" y="457888"/>
                  </a:lnTo>
                  <a:close/>
                </a:path>
                <a:path w="171450" h="534035">
                  <a:moveTo>
                    <a:pt x="104499" y="425313"/>
                  </a:moveTo>
                  <a:lnTo>
                    <a:pt x="85381" y="457888"/>
                  </a:lnTo>
                  <a:lnTo>
                    <a:pt x="101760" y="486130"/>
                  </a:lnTo>
                  <a:lnTo>
                    <a:pt x="104327" y="486130"/>
                  </a:lnTo>
                  <a:lnTo>
                    <a:pt x="104499" y="425313"/>
                  </a:lnTo>
                  <a:close/>
                </a:path>
                <a:path w="171450" h="534035">
                  <a:moveTo>
                    <a:pt x="105697" y="0"/>
                  </a:moveTo>
                  <a:lnTo>
                    <a:pt x="67597" y="0"/>
                  </a:lnTo>
                  <a:lnTo>
                    <a:pt x="66576" y="362297"/>
                  </a:lnTo>
                  <a:lnTo>
                    <a:pt x="66489" y="425313"/>
                  </a:lnTo>
                  <a:lnTo>
                    <a:pt x="85381" y="457888"/>
                  </a:lnTo>
                  <a:lnTo>
                    <a:pt x="104499" y="425313"/>
                  </a:lnTo>
                  <a:lnTo>
                    <a:pt x="1056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2140" y="1154938"/>
            <a:ext cx="73793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Palladio Uralic"/>
                <a:cs typeface="Palladio Uralic"/>
              </a:rPr>
              <a:t>Using Yield </a:t>
            </a:r>
            <a:r>
              <a:rPr sz="2400" b="1" spc="-5" dirty="0">
                <a:latin typeface="Palladio Uralic"/>
                <a:cs typeface="Palladio Uralic"/>
              </a:rPr>
              <a:t>Ratios </a:t>
            </a:r>
            <a:r>
              <a:rPr sz="2400" b="1" dirty="0">
                <a:latin typeface="Palladio Uralic"/>
                <a:cs typeface="Palladio Uralic"/>
              </a:rPr>
              <a:t>to Determine Needed</a:t>
            </a:r>
            <a:r>
              <a:rPr sz="2400" b="1" spc="-145" dirty="0">
                <a:latin typeface="Palladio Uralic"/>
                <a:cs typeface="Palladio Uralic"/>
              </a:rPr>
              <a:t> </a:t>
            </a:r>
            <a:r>
              <a:rPr sz="2400" b="1" dirty="0">
                <a:latin typeface="Palladio Uralic"/>
                <a:cs typeface="Palladio Uralic"/>
              </a:rPr>
              <a:t>Applicants:</a:t>
            </a:r>
            <a:endParaRPr sz="24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3145" y="359156"/>
            <a:ext cx="7678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AFTER STUDYING THIS CHAPTER YOU SHOULD BE ABLE</a:t>
            </a:r>
            <a:r>
              <a:rPr sz="2000" spc="-305" dirty="0"/>
              <a:t> </a:t>
            </a:r>
            <a:r>
              <a:rPr sz="2000" spc="-10" dirty="0"/>
              <a:t>TO:</a:t>
            </a:r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1219200" y="1219200"/>
            <a:ext cx="7543800" cy="5486400"/>
          </a:xfrm>
          <a:custGeom>
            <a:avLst/>
            <a:gdLst/>
            <a:ahLst/>
            <a:cxnLst/>
            <a:rect l="l" t="t" r="r" b="b"/>
            <a:pathLst>
              <a:path w="7543800" h="5486400">
                <a:moveTo>
                  <a:pt x="0" y="5486400"/>
                </a:moveTo>
                <a:lnTo>
                  <a:pt x="7543800" y="5486400"/>
                </a:lnTo>
                <a:lnTo>
                  <a:pt x="7543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7794" y="1525651"/>
            <a:ext cx="2948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eXGyrePagella"/>
                <a:cs typeface="TeXGyrePagella"/>
              </a:rPr>
              <a:t>recruitment and</a:t>
            </a:r>
            <a:r>
              <a:rPr sz="2000" spc="-114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selection.</a:t>
            </a:r>
            <a:endParaRPr sz="2000">
              <a:latin typeface="TeXGyrePagella"/>
              <a:cs typeface="TeXGyrePagell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1675" y="4909565"/>
            <a:ext cx="2778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  <a:tabLst>
                <a:tab pos="699770" algn="l"/>
                <a:tab pos="812165" algn="l"/>
                <a:tab pos="1316990" algn="l"/>
                <a:tab pos="1786255" algn="l"/>
              </a:tabLst>
            </a:pPr>
            <a:r>
              <a:rPr sz="2000" spc="-20" dirty="0">
                <a:latin typeface="TeXGyrePagella"/>
                <a:cs typeface="TeXGyrePagella"/>
              </a:rPr>
              <a:t>t</a:t>
            </a:r>
            <a:r>
              <a:rPr sz="2000" spc="-5" dirty="0">
                <a:latin typeface="TeXGyrePagella"/>
                <a:cs typeface="TeXGyrePagella"/>
              </a:rPr>
              <a:t>h</a:t>
            </a:r>
            <a:r>
              <a:rPr sz="2000" dirty="0">
                <a:latin typeface="TeXGyrePagella"/>
                <a:cs typeface="TeXGyrePagella"/>
              </a:rPr>
              <a:t>e		</a:t>
            </a:r>
            <a:r>
              <a:rPr sz="2000" spc="-5" dirty="0">
                <a:latin typeface="TeXGyrePagella"/>
                <a:cs typeface="TeXGyrePagella"/>
              </a:rPr>
              <a:t>t</a:t>
            </a:r>
            <a:r>
              <a:rPr sz="2000" spc="-10" dirty="0">
                <a:latin typeface="TeXGyrePagella"/>
                <a:cs typeface="TeXGyrePagella"/>
              </a:rPr>
              <a:t>h</a:t>
            </a:r>
            <a:r>
              <a:rPr sz="2000" dirty="0">
                <a:latin typeface="TeXGyrePagella"/>
                <a:cs typeface="TeXGyrePagella"/>
              </a:rPr>
              <a:t>ree	me</a:t>
            </a:r>
            <a:r>
              <a:rPr sz="2000" spc="-10" dirty="0">
                <a:latin typeface="TeXGyrePagella"/>
                <a:cs typeface="TeXGyrePagella"/>
              </a:rPr>
              <a:t>t</a:t>
            </a:r>
            <a:r>
              <a:rPr sz="2000" spc="-5" dirty="0">
                <a:latin typeface="TeXGyrePagella"/>
                <a:cs typeface="TeXGyrePagella"/>
              </a:rPr>
              <a:t>hods  tes</a:t>
            </a:r>
            <a:r>
              <a:rPr sz="2000" spc="-10" dirty="0">
                <a:latin typeface="TeXGyrePagella"/>
                <a:cs typeface="TeXGyrePagella"/>
              </a:rPr>
              <a:t>t</a:t>
            </a:r>
            <a:r>
              <a:rPr sz="2000" dirty="0">
                <a:latin typeface="TeXGyrePagella"/>
                <a:cs typeface="TeXGyrePagella"/>
              </a:rPr>
              <a:t>s	and	int</a:t>
            </a:r>
            <a:r>
              <a:rPr sz="2000" spc="-15" dirty="0">
                <a:latin typeface="TeXGyrePagella"/>
                <a:cs typeface="TeXGyrePagella"/>
              </a:rPr>
              <a:t>e</a:t>
            </a:r>
            <a:r>
              <a:rPr sz="2000" dirty="0">
                <a:latin typeface="TeXGyrePagella"/>
                <a:cs typeface="TeXGyrePagella"/>
              </a:rPr>
              <a:t>rviewing</a:t>
            </a:r>
            <a:endParaRPr sz="2000">
              <a:latin typeface="TeXGyrePagella"/>
              <a:cs typeface="TeXGyrePagell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1057" y="4909565"/>
            <a:ext cx="97281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  <a:tabLst>
                <a:tab pos="735965" algn="l"/>
              </a:tabLst>
            </a:pPr>
            <a:r>
              <a:rPr sz="2000" spc="-5" dirty="0">
                <a:latin typeface="TeXGyrePagella"/>
                <a:cs typeface="TeXGyrePagella"/>
              </a:rPr>
              <a:t>e.g.,  u</a:t>
            </a:r>
            <a:r>
              <a:rPr sz="2000" spc="-10" dirty="0">
                <a:latin typeface="TeXGyrePagella"/>
                <a:cs typeface="TeXGyrePagella"/>
              </a:rPr>
              <a:t>s</a:t>
            </a:r>
            <a:r>
              <a:rPr sz="2000" dirty="0">
                <a:latin typeface="TeXGyrePagella"/>
                <a:cs typeface="TeXGyrePagella"/>
              </a:rPr>
              <a:t>ed	in</a:t>
            </a:r>
            <a:endParaRPr sz="2000">
              <a:latin typeface="TeXGyrePagella"/>
              <a:cs typeface="TeXGyrePagell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5857" y="4909565"/>
            <a:ext cx="13633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eXGyrePagella"/>
                <a:cs typeface="TeXGyrePagella"/>
              </a:rPr>
              <a:t>i</a:t>
            </a:r>
            <a:r>
              <a:rPr sz="2000" spc="-15" dirty="0">
                <a:latin typeface="TeXGyrePagella"/>
                <a:cs typeface="TeXGyrePagella"/>
              </a:rPr>
              <a:t>n</a:t>
            </a:r>
            <a:r>
              <a:rPr sz="2000" spc="-10" dirty="0">
                <a:latin typeface="TeXGyrePagella"/>
                <a:cs typeface="TeXGyrePagella"/>
              </a:rPr>
              <a:t>f</a:t>
            </a:r>
            <a:r>
              <a:rPr sz="2000" dirty="0">
                <a:latin typeface="TeXGyrePagella"/>
                <a:cs typeface="TeXGyrePagella"/>
              </a:rPr>
              <a:t>or</a:t>
            </a:r>
            <a:r>
              <a:rPr sz="2000" spc="-20" dirty="0">
                <a:latin typeface="TeXGyrePagella"/>
                <a:cs typeface="TeXGyrePagella"/>
              </a:rPr>
              <a:t>m</a:t>
            </a:r>
            <a:r>
              <a:rPr sz="2000" dirty="0">
                <a:latin typeface="TeXGyrePagella"/>
                <a:cs typeface="TeXGyrePagella"/>
              </a:rPr>
              <a:t>ation  em</a:t>
            </a:r>
            <a:r>
              <a:rPr sz="2000" spc="-25" dirty="0">
                <a:latin typeface="TeXGyrePagella"/>
                <a:cs typeface="TeXGyrePagella"/>
              </a:rPr>
              <a:t>p</a:t>
            </a:r>
            <a:r>
              <a:rPr sz="2000" dirty="0">
                <a:latin typeface="TeXGyrePagella"/>
                <a:cs typeface="TeXGyrePagella"/>
              </a:rPr>
              <a:t>loyee</a:t>
            </a:r>
            <a:endParaRPr sz="2000">
              <a:latin typeface="TeXGyrePagella"/>
              <a:cs typeface="TeXGyrePagell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4394" y="1040431"/>
            <a:ext cx="7235825" cy="480949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520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  <a:tab pos="2283460" algn="l"/>
                <a:tab pos="3109595" algn="l"/>
                <a:tab pos="4925060" algn="l"/>
                <a:tab pos="6268085" algn="l"/>
              </a:tabLst>
            </a:pPr>
            <a:r>
              <a:rPr sz="2000" dirty="0">
                <a:latin typeface="TeXGyrePagella"/>
                <a:cs typeface="TeXGyrePagella"/>
              </a:rPr>
              <a:t>Understand	and	Differentiate	</a:t>
            </a:r>
            <a:r>
              <a:rPr sz="2000" spc="-5" dirty="0">
                <a:latin typeface="TeXGyrePagella"/>
                <a:cs typeface="TeXGyrePagella"/>
              </a:rPr>
              <a:t>between	strategic</a:t>
            </a:r>
            <a:endParaRPr sz="200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CC66"/>
              </a:buClr>
              <a:buFont typeface="Wingdings"/>
              <a:buChar char=""/>
            </a:pPr>
            <a:endParaRPr sz="2250">
              <a:latin typeface="TeXGyrePagella"/>
              <a:cs typeface="TeXGyrePagella"/>
            </a:endParaRPr>
          </a:p>
          <a:p>
            <a:pPr marL="608330" indent="-596265">
              <a:lnSpc>
                <a:spcPct val="100000"/>
              </a:lnSpc>
              <a:buClr>
                <a:srgbClr val="FFCC66"/>
              </a:buClr>
              <a:buSzPct val="150000"/>
              <a:buFont typeface="Wingdings"/>
              <a:buChar char=""/>
              <a:tabLst>
                <a:tab pos="608330" algn="l"/>
                <a:tab pos="608965" algn="l"/>
              </a:tabLst>
            </a:pPr>
            <a:r>
              <a:rPr sz="2000" spc="-5" dirty="0">
                <a:latin typeface="TeXGyrePagella"/>
                <a:cs typeface="TeXGyrePagella"/>
              </a:rPr>
              <a:t>Identify the </a:t>
            </a:r>
            <a:r>
              <a:rPr sz="2000" dirty="0">
                <a:latin typeface="TeXGyrePagella"/>
                <a:cs typeface="TeXGyrePagella"/>
              </a:rPr>
              <a:t>dual </a:t>
            </a:r>
            <a:r>
              <a:rPr sz="2000" spc="-5" dirty="0">
                <a:latin typeface="TeXGyrePagella"/>
                <a:cs typeface="TeXGyrePagella"/>
              </a:rPr>
              <a:t>goals of</a:t>
            </a:r>
            <a:r>
              <a:rPr sz="2000" spc="-4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recruiting.</a:t>
            </a:r>
            <a:endParaRPr sz="2000">
              <a:latin typeface="TeXGyrePagella"/>
              <a:cs typeface="TeXGyrePagella"/>
            </a:endParaRPr>
          </a:p>
          <a:p>
            <a:pPr marL="546100" marR="5080" indent="-533400">
              <a:lnSpc>
                <a:spcPct val="100000"/>
              </a:lnSpc>
              <a:spcBef>
                <a:spcPts val="720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dirty="0">
                <a:latin typeface="TeXGyrePagella"/>
                <a:cs typeface="TeXGyrePagella"/>
              </a:rPr>
              <a:t>Comprehend </a:t>
            </a:r>
            <a:r>
              <a:rPr sz="2000" spc="-5" dirty="0">
                <a:latin typeface="TeXGyrePagella"/>
                <a:cs typeface="TeXGyrePagella"/>
              </a:rPr>
              <a:t>recruitment process from organizational </a:t>
            </a:r>
            <a:r>
              <a:rPr sz="2000" spc="5" dirty="0">
                <a:latin typeface="TeXGyrePagella"/>
                <a:cs typeface="TeXGyrePagella"/>
              </a:rPr>
              <a:t>as  </a:t>
            </a:r>
            <a:r>
              <a:rPr sz="2000" dirty="0">
                <a:latin typeface="TeXGyrePagella"/>
                <a:cs typeface="TeXGyrePagella"/>
              </a:rPr>
              <a:t>well as individual</a:t>
            </a:r>
            <a:r>
              <a:rPr sz="2000" spc="-40" dirty="0">
                <a:latin typeface="TeXGyrePagella"/>
                <a:cs typeface="TeXGyrePagella"/>
              </a:rPr>
              <a:t> </a:t>
            </a:r>
            <a:r>
              <a:rPr sz="2000" spc="-5" dirty="0">
                <a:latin typeface="TeXGyrePagella"/>
                <a:cs typeface="TeXGyrePagella"/>
              </a:rPr>
              <a:t>perspective.</a:t>
            </a:r>
            <a:endParaRPr sz="2000">
              <a:latin typeface="TeXGyrePagella"/>
              <a:cs typeface="TeXGyrePagella"/>
            </a:endParaRPr>
          </a:p>
          <a:p>
            <a:pPr marL="546100" indent="-533400">
              <a:lnSpc>
                <a:spcPct val="100000"/>
              </a:lnSpc>
              <a:spcBef>
                <a:spcPts val="725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dirty="0">
                <a:latin typeface="TeXGyrePagella"/>
                <a:cs typeface="TeXGyrePagella"/>
              </a:rPr>
              <a:t>Identify what strategic decisions are involved in</a:t>
            </a:r>
            <a:r>
              <a:rPr sz="2000" spc="-8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recruiting.</a:t>
            </a:r>
            <a:endParaRPr sz="2000">
              <a:latin typeface="TeXGyrePagella"/>
              <a:cs typeface="TeXGyrePagella"/>
            </a:endParaRPr>
          </a:p>
          <a:p>
            <a:pPr marL="546100" marR="5715" indent="-533400">
              <a:lnSpc>
                <a:spcPct val="100000"/>
              </a:lnSpc>
              <a:spcBef>
                <a:spcPts val="720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dirty="0">
                <a:latin typeface="TeXGyrePagella"/>
                <a:cs typeface="TeXGyrePagella"/>
              </a:rPr>
              <a:t>Explain </a:t>
            </a:r>
            <a:r>
              <a:rPr sz="2000" spc="-5" dirty="0">
                <a:latin typeface="TeXGyrePagella"/>
                <a:cs typeface="TeXGyrePagella"/>
              </a:rPr>
              <a:t>the major recruitment methods and analyze their  </a:t>
            </a:r>
            <a:r>
              <a:rPr sz="2000" dirty="0">
                <a:latin typeface="TeXGyrePagella"/>
                <a:cs typeface="TeXGyrePagella"/>
              </a:rPr>
              <a:t>advantages and</a:t>
            </a:r>
            <a:r>
              <a:rPr sz="2000" spc="-4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disadvantages.</a:t>
            </a:r>
            <a:endParaRPr sz="2000">
              <a:latin typeface="TeXGyrePagella"/>
              <a:cs typeface="TeXGyrePagella"/>
            </a:endParaRPr>
          </a:p>
          <a:p>
            <a:pPr marL="546100" indent="-533400">
              <a:lnSpc>
                <a:spcPct val="100000"/>
              </a:lnSpc>
              <a:spcBef>
                <a:spcPts val="720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spc="-5" dirty="0">
                <a:latin typeface="TeXGyrePagella"/>
                <a:cs typeface="TeXGyrePagella"/>
              </a:rPr>
              <a:t>Identify the basic </a:t>
            </a:r>
            <a:r>
              <a:rPr sz="2000" dirty="0">
                <a:latin typeface="TeXGyrePagella"/>
                <a:cs typeface="TeXGyrePagella"/>
              </a:rPr>
              <a:t>selection</a:t>
            </a:r>
            <a:r>
              <a:rPr sz="2000" spc="-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criteria.</a:t>
            </a:r>
            <a:endParaRPr sz="2000">
              <a:latin typeface="TeXGyrePagella"/>
              <a:cs typeface="TeXGyrePagella"/>
            </a:endParaRPr>
          </a:p>
          <a:p>
            <a:pPr marL="546100" indent="-533400">
              <a:lnSpc>
                <a:spcPct val="100000"/>
              </a:lnSpc>
              <a:spcBef>
                <a:spcPts val="720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dirty="0">
                <a:latin typeface="TeXGyrePagella"/>
                <a:cs typeface="TeXGyrePagella"/>
              </a:rPr>
              <a:t>Design and administer an effective selection</a:t>
            </a:r>
            <a:r>
              <a:rPr sz="2000" spc="-80" dirty="0">
                <a:latin typeface="TeXGyrePagella"/>
                <a:cs typeface="TeXGyrePagella"/>
              </a:rPr>
              <a:t> </a:t>
            </a:r>
            <a:r>
              <a:rPr sz="2000" spc="-5" dirty="0">
                <a:latin typeface="TeXGyrePagella"/>
                <a:cs typeface="TeXGyrePagella"/>
              </a:rPr>
              <a:t>process.</a:t>
            </a:r>
            <a:endParaRPr sz="2000">
              <a:latin typeface="TeXGyrePagella"/>
              <a:cs typeface="TeXGyrePagella"/>
            </a:endParaRPr>
          </a:p>
          <a:p>
            <a:pPr marL="546100" indent="-533400">
              <a:lnSpc>
                <a:spcPct val="100000"/>
              </a:lnSpc>
              <a:spcBef>
                <a:spcPts val="720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dirty="0">
                <a:latin typeface="TeXGyrePagella"/>
                <a:cs typeface="TeXGyrePagella"/>
              </a:rPr>
              <a:t>Evaluate</a:t>
            </a:r>
            <a:endParaRPr sz="2000">
              <a:latin typeface="TeXGyrePagella"/>
              <a:cs typeface="TeXGyrePagella"/>
            </a:endParaRPr>
          </a:p>
          <a:p>
            <a:pPr marL="546100" marR="5533390">
              <a:lnSpc>
                <a:spcPct val="100000"/>
              </a:lnSpc>
            </a:pPr>
            <a:r>
              <a:rPr sz="2000" spc="-5" dirty="0">
                <a:latin typeface="TeXGyrePagella"/>
                <a:cs typeface="TeXGyrePagella"/>
              </a:rPr>
              <a:t>g</a:t>
            </a:r>
            <a:r>
              <a:rPr sz="2000" spc="5" dirty="0">
                <a:latin typeface="TeXGyrePagella"/>
                <a:cs typeface="TeXGyrePagella"/>
              </a:rPr>
              <a:t>a</a:t>
            </a:r>
            <a:r>
              <a:rPr sz="2000" spc="-5" dirty="0">
                <a:latin typeface="TeXGyrePagella"/>
                <a:cs typeface="TeXGyrePagella"/>
              </a:rPr>
              <a:t>t</a:t>
            </a:r>
            <a:r>
              <a:rPr sz="2000" spc="-10" dirty="0">
                <a:latin typeface="TeXGyrePagella"/>
                <a:cs typeface="TeXGyrePagella"/>
              </a:rPr>
              <a:t>h</a:t>
            </a:r>
            <a:r>
              <a:rPr sz="2000" dirty="0">
                <a:latin typeface="TeXGyrePagella"/>
                <a:cs typeface="TeXGyrePagella"/>
              </a:rPr>
              <a:t>eri</a:t>
            </a:r>
            <a:r>
              <a:rPr sz="2000" spc="-10" dirty="0">
                <a:latin typeface="TeXGyrePagella"/>
                <a:cs typeface="TeXGyrePagella"/>
              </a:rPr>
              <a:t>n</a:t>
            </a:r>
            <a:r>
              <a:rPr sz="2000" spc="-5" dirty="0">
                <a:latin typeface="TeXGyrePagella"/>
                <a:cs typeface="TeXGyrePagella"/>
              </a:rPr>
              <a:t>g,  </a:t>
            </a:r>
            <a:r>
              <a:rPr sz="2000" dirty="0">
                <a:latin typeface="TeXGyrePagella"/>
                <a:cs typeface="TeXGyrePagella"/>
              </a:rPr>
              <a:t>selection.</a:t>
            </a:r>
            <a:endParaRPr sz="2000">
              <a:latin typeface="TeXGyrePagella"/>
              <a:cs typeface="TeXGyrePagell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4394" y="5915355"/>
            <a:ext cx="7233920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3400">
              <a:lnSpc>
                <a:spcPct val="100000"/>
              </a:lnSpc>
              <a:spcBef>
                <a:spcPts val="100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dirty="0">
                <a:latin typeface="TeXGyrePagella"/>
                <a:cs typeface="TeXGyrePagella"/>
              </a:rPr>
              <a:t>Appreciate </a:t>
            </a:r>
            <a:r>
              <a:rPr sz="2000" spc="-5" dirty="0">
                <a:latin typeface="TeXGyrePagella"/>
                <a:cs typeface="TeXGyrePagella"/>
              </a:rPr>
              <a:t>varied contemporary interviewing techniques  used </a:t>
            </a:r>
            <a:r>
              <a:rPr sz="2000" dirty="0">
                <a:latin typeface="TeXGyrePagella"/>
                <a:cs typeface="TeXGyrePagella"/>
              </a:rPr>
              <a:t>by</a:t>
            </a:r>
            <a:r>
              <a:rPr sz="2000" spc="-1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interviewers.</a:t>
            </a:r>
            <a:endParaRPr sz="2000">
              <a:latin typeface="TeXGyrePagella"/>
              <a:cs typeface="TeXGyrePagella"/>
            </a:endParaRPr>
          </a:p>
          <a:p>
            <a:pPr marL="546100" indent="-533400">
              <a:lnSpc>
                <a:spcPct val="100000"/>
              </a:lnSpc>
              <a:spcBef>
                <a:spcPts val="725"/>
              </a:spcBef>
              <a:buClr>
                <a:srgbClr val="FFCC66"/>
              </a:buClr>
              <a:buSzPct val="150000"/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sz="2000" dirty="0">
                <a:latin typeface="TeXGyrePagella"/>
                <a:cs typeface="TeXGyrePagella"/>
              </a:rPr>
              <a:t>Design interview form and evaluation</a:t>
            </a:r>
            <a:r>
              <a:rPr sz="2000" spc="-9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matrix.</a:t>
            </a:r>
            <a:endParaRPr sz="20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990600"/>
            <a:ext cx="0" cy="5867400"/>
          </a:xfrm>
          <a:custGeom>
            <a:avLst/>
            <a:gdLst/>
            <a:ahLst/>
            <a:cxnLst/>
            <a:rect l="l" t="t" r="r" b="b"/>
            <a:pathLst>
              <a:path h="5867400">
                <a:moveTo>
                  <a:pt x="0" y="0"/>
                </a:moveTo>
                <a:lnTo>
                  <a:pt x="0" y="5867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990600"/>
              <a:ext cx="0" cy="5867400"/>
            </a:xfrm>
            <a:custGeom>
              <a:avLst/>
              <a:gdLst/>
              <a:ahLst/>
              <a:cxnLst/>
              <a:rect l="l" t="t" r="r" b="b"/>
              <a:pathLst>
                <a:path h="5867400">
                  <a:moveTo>
                    <a:pt x="0" y="0"/>
                  </a:moveTo>
                  <a:lnTo>
                    <a:pt x="0" y="5867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990600"/>
              <a:ext cx="38100" cy="5867400"/>
            </a:xfrm>
            <a:custGeom>
              <a:avLst/>
              <a:gdLst/>
              <a:ahLst/>
              <a:cxnLst/>
              <a:rect l="l" t="t" r="r" b="b"/>
              <a:pathLst>
                <a:path w="38100" h="5867400">
                  <a:moveTo>
                    <a:pt x="0" y="5867398"/>
                  </a:moveTo>
                  <a:lnTo>
                    <a:pt x="38100" y="5867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867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9144000" y="99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/>
              <a:ahLst/>
              <a:cxnLst/>
              <a:rect l="l" t="t" r="r" b="b"/>
              <a:pathLst>
                <a:path w="9144000" h="990600">
                  <a:moveTo>
                    <a:pt x="0" y="990600"/>
                  </a:moveTo>
                  <a:lnTo>
                    <a:pt x="9144000" y="990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5786" y="225044"/>
            <a:ext cx="6870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CONSTRAINTS ON</a:t>
            </a:r>
            <a:r>
              <a:rPr sz="3200" spc="-90" dirty="0"/>
              <a:t> </a:t>
            </a:r>
            <a:r>
              <a:rPr sz="3200" dirty="0"/>
              <a:t>RECRUITMENT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1752600" y="1295400"/>
            <a:ext cx="4191000" cy="2514600"/>
          </a:xfrm>
          <a:custGeom>
            <a:avLst/>
            <a:gdLst/>
            <a:ahLst/>
            <a:cxnLst/>
            <a:rect l="l" t="t" r="r" b="b"/>
            <a:pathLst>
              <a:path w="4191000" h="2514600">
                <a:moveTo>
                  <a:pt x="0" y="0"/>
                </a:moveTo>
                <a:lnTo>
                  <a:pt x="2857500" y="0"/>
                </a:lnTo>
                <a:lnTo>
                  <a:pt x="3429000" y="571500"/>
                </a:lnTo>
                <a:lnTo>
                  <a:pt x="2857500" y="1143000"/>
                </a:lnTo>
                <a:lnTo>
                  <a:pt x="0" y="1143000"/>
                </a:lnTo>
                <a:lnTo>
                  <a:pt x="571500" y="571500"/>
                </a:lnTo>
                <a:lnTo>
                  <a:pt x="0" y="0"/>
                </a:lnTo>
                <a:close/>
              </a:path>
              <a:path w="4191000" h="2514600">
                <a:moveTo>
                  <a:pt x="762000" y="1371600"/>
                </a:moveTo>
                <a:lnTo>
                  <a:pt x="3619500" y="1371600"/>
                </a:lnTo>
                <a:lnTo>
                  <a:pt x="4191000" y="1943100"/>
                </a:lnTo>
                <a:lnTo>
                  <a:pt x="3619500" y="2514600"/>
                </a:lnTo>
                <a:lnTo>
                  <a:pt x="762000" y="2514600"/>
                </a:lnTo>
                <a:lnTo>
                  <a:pt x="1333500" y="1943100"/>
                </a:lnTo>
                <a:lnTo>
                  <a:pt x="762000" y="1371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8722" y="1531365"/>
            <a:ext cx="248793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085" marR="1016635" indent="-16002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Palladio Uralic"/>
                <a:cs typeface="Palladio Uralic"/>
              </a:rPr>
              <a:t>Image of</a:t>
            </a:r>
            <a:r>
              <a:rPr sz="2000" b="1" spc="-110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the  </a:t>
            </a:r>
            <a:r>
              <a:rPr sz="2000" b="1" spc="-5" dirty="0">
                <a:latin typeface="Palladio Uralic"/>
                <a:cs typeface="Palladio Uralic"/>
              </a:rPr>
              <a:t>Company</a:t>
            </a:r>
            <a:endParaRPr sz="20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</a:pPr>
            <a:endParaRPr sz="24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Palladio Uralic"/>
              <a:cs typeface="Palladio Uralic"/>
            </a:endParaRPr>
          </a:p>
          <a:p>
            <a:pPr marL="1301750" marR="5080" indent="-777240">
              <a:lnSpc>
                <a:spcPct val="100000"/>
              </a:lnSpc>
            </a:pPr>
            <a:r>
              <a:rPr sz="2000" b="1" spc="-5" dirty="0">
                <a:latin typeface="Palladio Uralic"/>
                <a:cs typeface="Palladio Uralic"/>
              </a:rPr>
              <a:t>Attractiveness</a:t>
            </a:r>
            <a:r>
              <a:rPr sz="2000" b="1" spc="-85" dirty="0">
                <a:latin typeface="Palladio Uralic"/>
                <a:cs typeface="Palladio Uralic"/>
              </a:rPr>
              <a:t> </a:t>
            </a:r>
            <a:r>
              <a:rPr sz="2000" b="1" spc="-5" dirty="0">
                <a:latin typeface="Palladio Uralic"/>
                <a:cs typeface="Palladio Uralic"/>
              </a:rPr>
              <a:t>of  Job</a:t>
            </a:r>
            <a:endParaRPr sz="20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76600" y="4038600"/>
            <a:ext cx="3731895" cy="1143000"/>
          </a:xfrm>
          <a:custGeom>
            <a:avLst/>
            <a:gdLst/>
            <a:ahLst/>
            <a:cxnLst/>
            <a:rect l="l" t="t" r="r" b="b"/>
            <a:pathLst>
              <a:path w="3731895" h="1143000">
                <a:moveTo>
                  <a:pt x="0" y="0"/>
                </a:moveTo>
                <a:lnTo>
                  <a:pt x="3160014" y="0"/>
                </a:lnTo>
                <a:lnTo>
                  <a:pt x="3731514" y="571500"/>
                </a:lnTo>
                <a:lnTo>
                  <a:pt x="3160014" y="1143000"/>
                </a:lnTo>
                <a:lnTo>
                  <a:pt x="0" y="1143000"/>
                </a:lnTo>
                <a:lnTo>
                  <a:pt x="571500" y="571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89959" y="4308729"/>
            <a:ext cx="2304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07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Internal  Organizational</a:t>
            </a:r>
            <a:r>
              <a:rPr sz="1800" b="1" spc="-50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Policy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38600" y="5410200"/>
            <a:ext cx="3429000" cy="1143000"/>
          </a:xfrm>
          <a:custGeom>
            <a:avLst/>
            <a:gdLst/>
            <a:ahLst/>
            <a:cxnLst/>
            <a:rect l="l" t="t" r="r" b="b"/>
            <a:pathLst>
              <a:path w="3429000" h="1143000">
                <a:moveTo>
                  <a:pt x="0" y="0"/>
                </a:moveTo>
                <a:lnTo>
                  <a:pt x="2857500" y="0"/>
                </a:lnTo>
                <a:lnTo>
                  <a:pt x="3429000" y="571500"/>
                </a:lnTo>
                <a:lnTo>
                  <a:pt x="2857500" y="1143000"/>
                </a:lnTo>
                <a:lnTo>
                  <a:pt x="0" y="1143000"/>
                </a:lnTo>
                <a:lnTo>
                  <a:pt x="571500" y="5715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28464" y="5799531"/>
            <a:ext cx="2048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Palladio Uralic"/>
                <a:cs typeface="Palladio Uralic"/>
              </a:rPr>
              <a:t>Recruitment</a:t>
            </a:r>
            <a:r>
              <a:rPr sz="2000" b="1" spc="-125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Cost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6900" y="1511300"/>
            <a:ext cx="7984490" cy="4902200"/>
            <a:chOff x="596900" y="1511300"/>
            <a:chExt cx="7984490" cy="4902200"/>
          </a:xfrm>
        </p:grpSpPr>
        <p:sp>
          <p:nvSpPr>
            <p:cNvPr id="16" name="object 16"/>
            <p:cNvSpPr/>
            <p:nvPr/>
          </p:nvSpPr>
          <p:spPr>
            <a:xfrm>
              <a:off x="6704076" y="1598676"/>
              <a:ext cx="1789176" cy="1831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16700" y="1511299"/>
              <a:ext cx="1964689" cy="2006600"/>
            </a:xfrm>
            <a:custGeom>
              <a:avLst/>
              <a:gdLst/>
              <a:ahLst/>
              <a:cxnLst/>
              <a:rect l="l" t="t" r="r" b="b"/>
              <a:pathLst>
                <a:path w="1964690" h="2006600">
                  <a:moveTo>
                    <a:pt x="1893189" y="71120"/>
                  </a:moveTo>
                  <a:lnTo>
                    <a:pt x="1875409" y="71120"/>
                  </a:lnTo>
                  <a:lnTo>
                    <a:pt x="1875409" y="88900"/>
                  </a:lnTo>
                  <a:lnTo>
                    <a:pt x="1875409" y="1917700"/>
                  </a:lnTo>
                  <a:lnTo>
                    <a:pt x="88900" y="1917700"/>
                  </a:lnTo>
                  <a:lnTo>
                    <a:pt x="88900" y="88900"/>
                  </a:lnTo>
                  <a:lnTo>
                    <a:pt x="1875409" y="88900"/>
                  </a:lnTo>
                  <a:lnTo>
                    <a:pt x="1875409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917700"/>
                  </a:lnTo>
                  <a:lnTo>
                    <a:pt x="71120" y="1935480"/>
                  </a:lnTo>
                  <a:lnTo>
                    <a:pt x="1893189" y="1935480"/>
                  </a:lnTo>
                  <a:lnTo>
                    <a:pt x="1893189" y="1917700"/>
                  </a:lnTo>
                  <a:lnTo>
                    <a:pt x="1893189" y="88900"/>
                  </a:lnTo>
                  <a:lnTo>
                    <a:pt x="1893189" y="71120"/>
                  </a:lnTo>
                  <a:close/>
                </a:path>
                <a:path w="1964690" h="2006600">
                  <a:moveTo>
                    <a:pt x="1964309" y="0"/>
                  </a:moveTo>
                  <a:lnTo>
                    <a:pt x="1910969" y="0"/>
                  </a:lnTo>
                  <a:lnTo>
                    <a:pt x="1910969" y="53340"/>
                  </a:lnTo>
                  <a:lnTo>
                    <a:pt x="1910969" y="1953260"/>
                  </a:lnTo>
                  <a:lnTo>
                    <a:pt x="53340" y="1953260"/>
                  </a:lnTo>
                  <a:lnTo>
                    <a:pt x="53340" y="53340"/>
                  </a:lnTo>
                  <a:lnTo>
                    <a:pt x="1910969" y="53340"/>
                  </a:lnTo>
                  <a:lnTo>
                    <a:pt x="1910969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953260"/>
                  </a:lnTo>
                  <a:lnTo>
                    <a:pt x="0" y="2006600"/>
                  </a:lnTo>
                  <a:lnTo>
                    <a:pt x="1964309" y="2006600"/>
                  </a:lnTo>
                  <a:lnTo>
                    <a:pt x="1964309" y="1953260"/>
                  </a:lnTo>
                  <a:lnTo>
                    <a:pt x="1964309" y="53340"/>
                  </a:lnTo>
                  <a:lnTo>
                    <a:pt x="19643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4276" y="4951476"/>
              <a:ext cx="2203704" cy="1374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6900" y="4864100"/>
              <a:ext cx="2378710" cy="1549400"/>
            </a:xfrm>
            <a:custGeom>
              <a:avLst/>
              <a:gdLst/>
              <a:ahLst/>
              <a:cxnLst/>
              <a:rect l="l" t="t" r="r" b="b"/>
              <a:pathLst>
                <a:path w="2378710" h="1549400">
                  <a:moveTo>
                    <a:pt x="2307082" y="71120"/>
                  </a:moveTo>
                  <a:lnTo>
                    <a:pt x="2289302" y="71120"/>
                  </a:lnTo>
                  <a:lnTo>
                    <a:pt x="2289302" y="88900"/>
                  </a:lnTo>
                  <a:lnTo>
                    <a:pt x="2289302" y="1460500"/>
                  </a:lnTo>
                  <a:lnTo>
                    <a:pt x="88900" y="1460500"/>
                  </a:lnTo>
                  <a:lnTo>
                    <a:pt x="88900" y="88900"/>
                  </a:lnTo>
                  <a:lnTo>
                    <a:pt x="2289302" y="88900"/>
                  </a:lnTo>
                  <a:lnTo>
                    <a:pt x="2289302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460500"/>
                  </a:lnTo>
                  <a:lnTo>
                    <a:pt x="71120" y="1478280"/>
                  </a:lnTo>
                  <a:lnTo>
                    <a:pt x="2307082" y="1478280"/>
                  </a:lnTo>
                  <a:lnTo>
                    <a:pt x="2307082" y="1460500"/>
                  </a:lnTo>
                  <a:lnTo>
                    <a:pt x="2307082" y="88900"/>
                  </a:lnTo>
                  <a:lnTo>
                    <a:pt x="2307082" y="71120"/>
                  </a:lnTo>
                  <a:close/>
                </a:path>
                <a:path w="2378710" h="1549400">
                  <a:moveTo>
                    <a:pt x="2378202" y="0"/>
                  </a:moveTo>
                  <a:lnTo>
                    <a:pt x="2324862" y="0"/>
                  </a:lnTo>
                  <a:lnTo>
                    <a:pt x="2324862" y="53340"/>
                  </a:lnTo>
                  <a:lnTo>
                    <a:pt x="2324862" y="1496060"/>
                  </a:lnTo>
                  <a:lnTo>
                    <a:pt x="53340" y="1496060"/>
                  </a:lnTo>
                  <a:lnTo>
                    <a:pt x="53340" y="53340"/>
                  </a:lnTo>
                  <a:lnTo>
                    <a:pt x="2324862" y="53340"/>
                  </a:lnTo>
                  <a:lnTo>
                    <a:pt x="2324862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496060"/>
                  </a:lnTo>
                  <a:lnTo>
                    <a:pt x="0" y="1549400"/>
                  </a:lnTo>
                  <a:lnTo>
                    <a:pt x="2378202" y="1549400"/>
                  </a:lnTo>
                  <a:lnTo>
                    <a:pt x="2378202" y="1496072"/>
                  </a:lnTo>
                  <a:lnTo>
                    <a:pt x="2378202" y="53340"/>
                  </a:lnTo>
                  <a:lnTo>
                    <a:pt x="23782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97252" y="4476750"/>
            <a:ext cx="106045" cy="837565"/>
            <a:chOff x="7797252" y="4476750"/>
            <a:chExt cx="106045" cy="837565"/>
          </a:xfrm>
        </p:grpSpPr>
        <p:sp>
          <p:nvSpPr>
            <p:cNvPr id="3" name="object 3"/>
            <p:cNvSpPr/>
            <p:nvPr/>
          </p:nvSpPr>
          <p:spPr>
            <a:xfrm>
              <a:off x="7797252" y="4485508"/>
              <a:ext cx="105742" cy="8283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48599" y="4495800"/>
              <a:ext cx="1905" cy="762000"/>
            </a:xfrm>
            <a:custGeom>
              <a:avLst/>
              <a:gdLst/>
              <a:ahLst/>
              <a:cxnLst/>
              <a:rect l="l" t="t" r="r" b="b"/>
              <a:pathLst>
                <a:path w="1904" h="762000">
                  <a:moveTo>
                    <a:pt x="1650" y="0"/>
                  </a:moveTo>
                  <a:lnTo>
                    <a:pt x="0" y="7620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85053" y="3494888"/>
            <a:ext cx="231140" cy="817244"/>
            <a:chOff x="4685053" y="3494888"/>
            <a:chExt cx="231140" cy="817244"/>
          </a:xfrm>
        </p:grpSpPr>
        <p:sp>
          <p:nvSpPr>
            <p:cNvPr id="6" name="object 6"/>
            <p:cNvSpPr/>
            <p:nvPr/>
          </p:nvSpPr>
          <p:spPr>
            <a:xfrm>
              <a:off x="4685053" y="3494888"/>
              <a:ext cx="231093" cy="8170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5349" y="3505200"/>
              <a:ext cx="171450" cy="762635"/>
            </a:xfrm>
            <a:custGeom>
              <a:avLst/>
              <a:gdLst/>
              <a:ahLst/>
              <a:cxnLst/>
              <a:rect l="l" t="t" r="r" b="b"/>
              <a:pathLst>
                <a:path w="171450" h="762635">
                  <a:moveTo>
                    <a:pt x="16498" y="590952"/>
                  </a:moveTo>
                  <a:lnTo>
                    <a:pt x="9304" y="593344"/>
                  </a:lnTo>
                  <a:lnTo>
                    <a:pt x="3679" y="598394"/>
                  </a:lnTo>
                  <a:lnTo>
                    <a:pt x="494" y="604980"/>
                  </a:lnTo>
                  <a:lnTo>
                    <a:pt x="0" y="612257"/>
                  </a:lnTo>
                  <a:lnTo>
                    <a:pt x="2446" y="619379"/>
                  </a:lnTo>
                  <a:lnTo>
                    <a:pt x="85250" y="762126"/>
                  </a:lnTo>
                  <a:lnTo>
                    <a:pt x="107431" y="724281"/>
                  </a:lnTo>
                  <a:lnTo>
                    <a:pt x="66327" y="724281"/>
                  </a:lnTo>
                  <a:lnTo>
                    <a:pt x="66400" y="686498"/>
                  </a:lnTo>
                  <a:lnTo>
                    <a:pt x="66340" y="653735"/>
                  </a:lnTo>
                  <a:lnTo>
                    <a:pt x="35339" y="600329"/>
                  </a:lnTo>
                  <a:lnTo>
                    <a:pt x="30360" y="594647"/>
                  </a:lnTo>
                  <a:lnTo>
                    <a:pt x="23798" y="591454"/>
                  </a:lnTo>
                  <a:lnTo>
                    <a:pt x="16498" y="590952"/>
                  </a:lnTo>
                  <a:close/>
                </a:path>
                <a:path w="171450" h="762635">
                  <a:moveTo>
                    <a:pt x="66463" y="653947"/>
                  </a:moveTo>
                  <a:lnTo>
                    <a:pt x="66327" y="724281"/>
                  </a:lnTo>
                  <a:lnTo>
                    <a:pt x="104427" y="724281"/>
                  </a:lnTo>
                  <a:lnTo>
                    <a:pt x="104446" y="714756"/>
                  </a:lnTo>
                  <a:lnTo>
                    <a:pt x="68867" y="714629"/>
                  </a:lnTo>
                  <a:lnTo>
                    <a:pt x="85358" y="686498"/>
                  </a:lnTo>
                  <a:lnTo>
                    <a:pt x="66463" y="653947"/>
                  </a:lnTo>
                  <a:close/>
                </a:path>
                <a:path w="171450" h="762635">
                  <a:moveTo>
                    <a:pt x="154709" y="591258"/>
                  </a:moveTo>
                  <a:lnTo>
                    <a:pt x="104563" y="653735"/>
                  </a:lnTo>
                  <a:lnTo>
                    <a:pt x="104427" y="724281"/>
                  </a:lnTo>
                  <a:lnTo>
                    <a:pt x="107431" y="724281"/>
                  </a:lnTo>
                  <a:lnTo>
                    <a:pt x="168689" y="619760"/>
                  </a:lnTo>
                  <a:lnTo>
                    <a:pt x="171154" y="612584"/>
                  </a:lnTo>
                  <a:lnTo>
                    <a:pt x="170689" y="605313"/>
                  </a:lnTo>
                  <a:lnTo>
                    <a:pt x="167511" y="598757"/>
                  </a:lnTo>
                  <a:lnTo>
                    <a:pt x="161831" y="593725"/>
                  </a:lnTo>
                  <a:lnTo>
                    <a:pt x="154709" y="591258"/>
                  </a:lnTo>
                  <a:close/>
                </a:path>
                <a:path w="171450" h="762635">
                  <a:moveTo>
                    <a:pt x="85358" y="686498"/>
                  </a:moveTo>
                  <a:lnTo>
                    <a:pt x="68867" y="714629"/>
                  </a:lnTo>
                  <a:lnTo>
                    <a:pt x="101760" y="714756"/>
                  </a:lnTo>
                  <a:lnTo>
                    <a:pt x="85358" y="686498"/>
                  </a:lnTo>
                  <a:close/>
                </a:path>
                <a:path w="171450" h="762635">
                  <a:moveTo>
                    <a:pt x="104563" y="653735"/>
                  </a:moveTo>
                  <a:lnTo>
                    <a:pt x="85358" y="686498"/>
                  </a:lnTo>
                  <a:lnTo>
                    <a:pt x="101760" y="714756"/>
                  </a:lnTo>
                  <a:lnTo>
                    <a:pt x="104446" y="714756"/>
                  </a:lnTo>
                  <a:lnTo>
                    <a:pt x="104563" y="653735"/>
                  </a:lnTo>
                  <a:close/>
                </a:path>
                <a:path w="171450" h="762635">
                  <a:moveTo>
                    <a:pt x="105824" y="0"/>
                  </a:moveTo>
                  <a:lnTo>
                    <a:pt x="67724" y="0"/>
                  </a:lnTo>
                  <a:lnTo>
                    <a:pt x="66463" y="653947"/>
                  </a:lnTo>
                  <a:lnTo>
                    <a:pt x="85358" y="686498"/>
                  </a:lnTo>
                  <a:lnTo>
                    <a:pt x="104563" y="653735"/>
                  </a:lnTo>
                  <a:lnTo>
                    <a:pt x="105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19735" y="1208929"/>
            <a:ext cx="171450" cy="515620"/>
            <a:chOff x="4719735" y="1208929"/>
            <a:chExt cx="171450" cy="515620"/>
          </a:xfrm>
        </p:grpSpPr>
        <p:sp>
          <p:nvSpPr>
            <p:cNvPr id="9" name="object 9"/>
            <p:cNvSpPr/>
            <p:nvPr/>
          </p:nvSpPr>
          <p:spPr>
            <a:xfrm>
              <a:off x="4719735" y="1208929"/>
              <a:ext cx="171242" cy="515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43449" y="1219200"/>
              <a:ext cx="114300" cy="457200"/>
            </a:xfrm>
            <a:custGeom>
              <a:avLst/>
              <a:gdLst/>
              <a:ahLst/>
              <a:cxnLst/>
              <a:rect l="l" t="t" r="r" b="b"/>
              <a:pathLst>
                <a:path w="114300" h="457200">
                  <a:moveTo>
                    <a:pt x="38100" y="342900"/>
                  </a:moveTo>
                  <a:lnTo>
                    <a:pt x="0" y="342900"/>
                  </a:lnTo>
                  <a:lnTo>
                    <a:pt x="57150" y="457200"/>
                  </a:lnTo>
                  <a:lnTo>
                    <a:pt x="104775" y="361950"/>
                  </a:lnTo>
                  <a:lnTo>
                    <a:pt x="38100" y="361950"/>
                  </a:lnTo>
                  <a:lnTo>
                    <a:pt x="38100" y="342900"/>
                  </a:lnTo>
                  <a:close/>
                </a:path>
                <a:path w="114300" h="457200">
                  <a:moveTo>
                    <a:pt x="76200" y="0"/>
                  </a:moveTo>
                  <a:lnTo>
                    <a:pt x="38100" y="0"/>
                  </a:lnTo>
                  <a:lnTo>
                    <a:pt x="38100" y="361950"/>
                  </a:lnTo>
                  <a:lnTo>
                    <a:pt x="76200" y="361950"/>
                  </a:lnTo>
                  <a:lnTo>
                    <a:pt x="76200" y="0"/>
                  </a:lnTo>
                  <a:close/>
                </a:path>
                <a:path w="114300" h="457200">
                  <a:moveTo>
                    <a:pt x="114300" y="342900"/>
                  </a:moveTo>
                  <a:lnTo>
                    <a:pt x="76200" y="342900"/>
                  </a:lnTo>
                  <a:lnTo>
                    <a:pt x="76200" y="361950"/>
                  </a:lnTo>
                  <a:lnTo>
                    <a:pt x="104775" y="361950"/>
                  </a:lnTo>
                  <a:lnTo>
                    <a:pt x="114300" y="342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19735" y="2351931"/>
            <a:ext cx="171450" cy="439420"/>
            <a:chOff x="4719735" y="2351931"/>
            <a:chExt cx="171450" cy="439420"/>
          </a:xfrm>
        </p:grpSpPr>
        <p:sp>
          <p:nvSpPr>
            <p:cNvPr id="12" name="object 12"/>
            <p:cNvSpPr/>
            <p:nvPr/>
          </p:nvSpPr>
          <p:spPr>
            <a:xfrm>
              <a:off x="4719735" y="2351931"/>
              <a:ext cx="171242" cy="4390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43449" y="2362200"/>
              <a:ext cx="114300" cy="381000"/>
            </a:xfrm>
            <a:custGeom>
              <a:avLst/>
              <a:gdLst/>
              <a:ahLst/>
              <a:cxnLst/>
              <a:rect l="l" t="t" r="r" b="b"/>
              <a:pathLst>
                <a:path w="114300" h="381000">
                  <a:moveTo>
                    <a:pt x="38100" y="266700"/>
                  </a:move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38100" y="285750"/>
                  </a:lnTo>
                  <a:lnTo>
                    <a:pt x="38100" y="266700"/>
                  </a:lnTo>
                  <a:close/>
                </a:path>
                <a:path w="114300" h="381000">
                  <a:moveTo>
                    <a:pt x="76200" y="0"/>
                  </a:moveTo>
                  <a:lnTo>
                    <a:pt x="38100" y="0"/>
                  </a:lnTo>
                  <a:lnTo>
                    <a:pt x="38100" y="285750"/>
                  </a:lnTo>
                  <a:lnTo>
                    <a:pt x="76200" y="285750"/>
                  </a:lnTo>
                  <a:lnTo>
                    <a:pt x="76200" y="0"/>
                  </a:lnTo>
                  <a:close/>
                </a:path>
                <a:path w="114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28575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814827" y="4133088"/>
            <a:ext cx="3895725" cy="315595"/>
            <a:chOff x="2814827" y="4133088"/>
            <a:chExt cx="3895725" cy="315595"/>
          </a:xfrm>
        </p:grpSpPr>
        <p:sp>
          <p:nvSpPr>
            <p:cNvPr id="15" name="object 15"/>
            <p:cNvSpPr/>
            <p:nvPr/>
          </p:nvSpPr>
          <p:spPr>
            <a:xfrm>
              <a:off x="2814827" y="4133088"/>
              <a:ext cx="3895344" cy="3154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1799" y="4210050"/>
              <a:ext cx="3581400" cy="114300"/>
            </a:xfrm>
            <a:custGeom>
              <a:avLst/>
              <a:gdLst/>
              <a:ahLst/>
              <a:cxnLst/>
              <a:rect l="l" t="t" r="r" b="b"/>
              <a:pathLst>
                <a:path w="35814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3581400" h="114300">
                  <a:moveTo>
                    <a:pt x="3467100" y="0"/>
                  </a:moveTo>
                  <a:lnTo>
                    <a:pt x="3467100" y="114300"/>
                  </a:lnTo>
                  <a:lnTo>
                    <a:pt x="3543300" y="76200"/>
                  </a:lnTo>
                  <a:lnTo>
                    <a:pt x="3486150" y="76200"/>
                  </a:lnTo>
                  <a:lnTo>
                    <a:pt x="3486150" y="38100"/>
                  </a:lnTo>
                  <a:lnTo>
                    <a:pt x="3543300" y="38100"/>
                  </a:lnTo>
                  <a:lnTo>
                    <a:pt x="3467100" y="0"/>
                  </a:lnTo>
                  <a:close/>
                </a:path>
                <a:path w="358140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3581400" h="114300">
                  <a:moveTo>
                    <a:pt x="3467100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3467100" y="76200"/>
                  </a:lnTo>
                  <a:lnTo>
                    <a:pt x="3467100" y="38100"/>
                  </a:lnTo>
                  <a:close/>
                </a:path>
                <a:path w="3581400" h="114300">
                  <a:moveTo>
                    <a:pt x="3543300" y="38100"/>
                  </a:moveTo>
                  <a:lnTo>
                    <a:pt x="3486150" y="38100"/>
                  </a:lnTo>
                  <a:lnTo>
                    <a:pt x="3486150" y="76200"/>
                  </a:lnTo>
                  <a:lnTo>
                    <a:pt x="3543300" y="76200"/>
                  </a:lnTo>
                  <a:lnTo>
                    <a:pt x="3581400" y="57150"/>
                  </a:lnTo>
                  <a:lnTo>
                    <a:pt x="35433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111500" y="444500"/>
            <a:ext cx="3378200" cy="939800"/>
            <a:chOff x="3111500" y="444500"/>
            <a:chExt cx="3378200" cy="939800"/>
          </a:xfrm>
        </p:grpSpPr>
        <p:sp>
          <p:nvSpPr>
            <p:cNvPr id="18" name="object 18"/>
            <p:cNvSpPr/>
            <p:nvPr/>
          </p:nvSpPr>
          <p:spPr>
            <a:xfrm>
              <a:off x="3124200" y="514350"/>
              <a:ext cx="3352800" cy="857250"/>
            </a:xfrm>
            <a:custGeom>
              <a:avLst/>
              <a:gdLst/>
              <a:ahLst/>
              <a:cxnLst/>
              <a:rect l="l" t="t" r="r" b="b"/>
              <a:pathLst>
                <a:path w="3352800" h="857250">
                  <a:moveTo>
                    <a:pt x="3352800" y="0"/>
                  </a:moveTo>
                  <a:lnTo>
                    <a:pt x="3348317" y="22270"/>
                  </a:lnTo>
                  <a:lnTo>
                    <a:pt x="3336083" y="40433"/>
                  </a:lnTo>
                  <a:lnTo>
                    <a:pt x="3317920" y="52667"/>
                  </a:lnTo>
                  <a:lnTo>
                    <a:pt x="3295650" y="57150"/>
                  </a:lnTo>
                  <a:lnTo>
                    <a:pt x="57150" y="57150"/>
                  </a:lnTo>
                  <a:lnTo>
                    <a:pt x="34879" y="61632"/>
                  </a:lnTo>
                  <a:lnTo>
                    <a:pt x="16716" y="73866"/>
                  </a:lnTo>
                  <a:lnTo>
                    <a:pt x="4482" y="92029"/>
                  </a:lnTo>
                  <a:lnTo>
                    <a:pt x="0" y="114300"/>
                  </a:lnTo>
                  <a:lnTo>
                    <a:pt x="0" y="800100"/>
                  </a:lnTo>
                  <a:lnTo>
                    <a:pt x="4482" y="822370"/>
                  </a:lnTo>
                  <a:lnTo>
                    <a:pt x="16716" y="840533"/>
                  </a:lnTo>
                  <a:lnTo>
                    <a:pt x="34879" y="852767"/>
                  </a:lnTo>
                  <a:lnTo>
                    <a:pt x="57150" y="857250"/>
                  </a:lnTo>
                  <a:lnTo>
                    <a:pt x="79420" y="852767"/>
                  </a:lnTo>
                  <a:lnTo>
                    <a:pt x="97583" y="840533"/>
                  </a:lnTo>
                  <a:lnTo>
                    <a:pt x="109817" y="822370"/>
                  </a:lnTo>
                  <a:lnTo>
                    <a:pt x="114300" y="800100"/>
                  </a:lnTo>
                  <a:lnTo>
                    <a:pt x="114300" y="742950"/>
                  </a:lnTo>
                  <a:lnTo>
                    <a:pt x="3295650" y="742950"/>
                  </a:lnTo>
                  <a:lnTo>
                    <a:pt x="3317920" y="738467"/>
                  </a:lnTo>
                  <a:lnTo>
                    <a:pt x="3336083" y="726233"/>
                  </a:lnTo>
                  <a:lnTo>
                    <a:pt x="3348317" y="708070"/>
                  </a:lnTo>
                  <a:lnTo>
                    <a:pt x="3352800" y="685800"/>
                  </a:lnTo>
                  <a:lnTo>
                    <a:pt x="3352800" y="171450"/>
                  </a:lnTo>
                  <a:lnTo>
                    <a:pt x="57150" y="171450"/>
                  </a:lnTo>
                  <a:lnTo>
                    <a:pt x="57150" y="114300"/>
                  </a:lnTo>
                  <a:lnTo>
                    <a:pt x="59400" y="103191"/>
                  </a:lnTo>
                  <a:lnTo>
                    <a:pt x="65531" y="94107"/>
                  </a:lnTo>
                  <a:lnTo>
                    <a:pt x="74616" y="87975"/>
                  </a:lnTo>
                  <a:lnTo>
                    <a:pt x="85725" y="85725"/>
                  </a:lnTo>
                  <a:lnTo>
                    <a:pt x="3352800" y="85725"/>
                  </a:lnTo>
                  <a:lnTo>
                    <a:pt x="3352800" y="0"/>
                  </a:lnTo>
                  <a:close/>
                </a:path>
                <a:path w="3352800" h="857250">
                  <a:moveTo>
                    <a:pt x="3352800" y="85725"/>
                  </a:moveTo>
                  <a:lnTo>
                    <a:pt x="85725" y="85725"/>
                  </a:lnTo>
                  <a:lnTo>
                    <a:pt x="96833" y="87975"/>
                  </a:lnTo>
                  <a:lnTo>
                    <a:pt x="105918" y="94107"/>
                  </a:lnTo>
                  <a:lnTo>
                    <a:pt x="112049" y="103191"/>
                  </a:lnTo>
                  <a:lnTo>
                    <a:pt x="114300" y="114300"/>
                  </a:lnTo>
                  <a:lnTo>
                    <a:pt x="109817" y="136570"/>
                  </a:lnTo>
                  <a:lnTo>
                    <a:pt x="97583" y="154733"/>
                  </a:lnTo>
                  <a:lnTo>
                    <a:pt x="79420" y="166967"/>
                  </a:lnTo>
                  <a:lnTo>
                    <a:pt x="57150" y="171450"/>
                  </a:lnTo>
                  <a:lnTo>
                    <a:pt x="3352800" y="171450"/>
                  </a:lnTo>
                  <a:lnTo>
                    <a:pt x="3352800" y="85725"/>
                  </a:lnTo>
                  <a:close/>
                </a:path>
                <a:path w="3352800" h="857250">
                  <a:moveTo>
                    <a:pt x="3238500" y="0"/>
                  </a:moveTo>
                  <a:lnTo>
                    <a:pt x="3238500" y="57150"/>
                  </a:lnTo>
                  <a:lnTo>
                    <a:pt x="3295650" y="57150"/>
                  </a:lnTo>
                  <a:lnTo>
                    <a:pt x="3295650" y="28575"/>
                  </a:lnTo>
                  <a:lnTo>
                    <a:pt x="3267075" y="28575"/>
                  </a:lnTo>
                  <a:lnTo>
                    <a:pt x="3255966" y="26324"/>
                  </a:lnTo>
                  <a:lnTo>
                    <a:pt x="3246882" y="20192"/>
                  </a:lnTo>
                  <a:lnTo>
                    <a:pt x="3240750" y="11108"/>
                  </a:lnTo>
                  <a:lnTo>
                    <a:pt x="3238500" y="0"/>
                  </a:lnTo>
                  <a:close/>
                </a:path>
                <a:path w="3352800" h="857250">
                  <a:moveTo>
                    <a:pt x="3295650" y="0"/>
                  </a:moveTo>
                  <a:lnTo>
                    <a:pt x="3293399" y="11108"/>
                  </a:lnTo>
                  <a:lnTo>
                    <a:pt x="3287267" y="20192"/>
                  </a:lnTo>
                  <a:lnTo>
                    <a:pt x="3278183" y="26324"/>
                  </a:lnTo>
                  <a:lnTo>
                    <a:pt x="3267075" y="28575"/>
                  </a:lnTo>
                  <a:lnTo>
                    <a:pt x="3295650" y="28575"/>
                  </a:lnTo>
                  <a:lnTo>
                    <a:pt x="3295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81350" y="457200"/>
              <a:ext cx="3295650" cy="228600"/>
            </a:xfrm>
            <a:custGeom>
              <a:avLst/>
              <a:gdLst/>
              <a:ahLst/>
              <a:cxnLst/>
              <a:rect l="l" t="t" r="r" b="b"/>
              <a:pathLst>
                <a:path w="3295650" h="228600">
                  <a:moveTo>
                    <a:pt x="28575" y="142875"/>
                  </a:moveTo>
                  <a:lnTo>
                    <a:pt x="17466" y="145125"/>
                  </a:lnTo>
                  <a:lnTo>
                    <a:pt x="8381" y="151257"/>
                  </a:lnTo>
                  <a:lnTo>
                    <a:pt x="2250" y="160341"/>
                  </a:lnTo>
                  <a:lnTo>
                    <a:pt x="0" y="171450"/>
                  </a:lnTo>
                  <a:lnTo>
                    <a:pt x="0" y="228600"/>
                  </a:lnTo>
                  <a:lnTo>
                    <a:pt x="22270" y="224117"/>
                  </a:lnTo>
                  <a:lnTo>
                    <a:pt x="40433" y="211883"/>
                  </a:lnTo>
                  <a:lnTo>
                    <a:pt x="52667" y="193720"/>
                  </a:lnTo>
                  <a:lnTo>
                    <a:pt x="57150" y="171450"/>
                  </a:lnTo>
                  <a:lnTo>
                    <a:pt x="54899" y="160341"/>
                  </a:lnTo>
                  <a:lnTo>
                    <a:pt x="48768" y="151257"/>
                  </a:lnTo>
                  <a:lnTo>
                    <a:pt x="39683" y="145125"/>
                  </a:lnTo>
                  <a:lnTo>
                    <a:pt x="28575" y="142875"/>
                  </a:lnTo>
                  <a:close/>
                </a:path>
                <a:path w="3295650" h="228600">
                  <a:moveTo>
                    <a:pt x="3295650" y="57150"/>
                  </a:moveTo>
                  <a:lnTo>
                    <a:pt x="3238500" y="57150"/>
                  </a:lnTo>
                  <a:lnTo>
                    <a:pt x="3238500" y="114300"/>
                  </a:lnTo>
                  <a:lnTo>
                    <a:pt x="3260770" y="109817"/>
                  </a:lnTo>
                  <a:lnTo>
                    <a:pt x="3278933" y="97583"/>
                  </a:lnTo>
                  <a:lnTo>
                    <a:pt x="3291167" y="79420"/>
                  </a:lnTo>
                  <a:lnTo>
                    <a:pt x="3295650" y="57150"/>
                  </a:lnTo>
                  <a:close/>
                </a:path>
                <a:path w="3295650" h="228600">
                  <a:moveTo>
                    <a:pt x="3238500" y="0"/>
                  </a:moveTo>
                  <a:lnTo>
                    <a:pt x="3216229" y="4482"/>
                  </a:lnTo>
                  <a:lnTo>
                    <a:pt x="3198066" y="16716"/>
                  </a:lnTo>
                  <a:lnTo>
                    <a:pt x="3185832" y="34879"/>
                  </a:lnTo>
                  <a:lnTo>
                    <a:pt x="3181350" y="57150"/>
                  </a:lnTo>
                  <a:lnTo>
                    <a:pt x="3183600" y="68258"/>
                  </a:lnTo>
                  <a:lnTo>
                    <a:pt x="3189732" y="77342"/>
                  </a:lnTo>
                  <a:lnTo>
                    <a:pt x="3198816" y="83474"/>
                  </a:lnTo>
                  <a:lnTo>
                    <a:pt x="3209925" y="85725"/>
                  </a:lnTo>
                  <a:lnTo>
                    <a:pt x="3221033" y="83474"/>
                  </a:lnTo>
                  <a:lnTo>
                    <a:pt x="3230117" y="77342"/>
                  </a:lnTo>
                  <a:lnTo>
                    <a:pt x="3236249" y="68258"/>
                  </a:lnTo>
                  <a:lnTo>
                    <a:pt x="3238500" y="57150"/>
                  </a:lnTo>
                  <a:lnTo>
                    <a:pt x="3295650" y="57150"/>
                  </a:lnTo>
                  <a:lnTo>
                    <a:pt x="3291167" y="34879"/>
                  </a:lnTo>
                  <a:lnTo>
                    <a:pt x="3278933" y="16716"/>
                  </a:lnTo>
                  <a:lnTo>
                    <a:pt x="3260770" y="4482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24200" y="457200"/>
              <a:ext cx="3352800" cy="914400"/>
            </a:xfrm>
            <a:custGeom>
              <a:avLst/>
              <a:gdLst/>
              <a:ahLst/>
              <a:cxnLst/>
              <a:rect l="l" t="t" r="r" b="b"/>
              <a:pathLst>
                <a:path w="3352800" h="914400">
                  <a:moveTo>
                    <a:pt x="0" y="171450"/>
                  </a:moveTo>
                  <a:lnTo>
                    <a:pt x="4482" y="149179"/>
                  </a:lnTo>
                  <a:lnTo>
                    <a:pt x="16716" y="131016"/>
                  </a:lnTo>
                  <a:lnTo>
                    <a:pt x="34879" y="118782"/>
                  </a:lnTo>
                  <a:lnTo>
                    <a:pt x="57150" y="114300"/>
                  </a:lnTo>
                  <a:lnTo>
                    <a:pt x="3238500" y="114300"/>
                  </a:lnTo>
                  <a:lnTo>
                    <a:pt x="3238500" y="57150"/>
                  </a:lnTo>
                  <a:lnTo>
                    <a:pt x="3242982" y="34879"/>
                  </a:lnTo>
                  <a:lnTo>
                    <a:pt x="3255216" y="16716"/>
                  </a:lnTo>
                  <a:lnTo>
                    <a:pt x="3273379" y="4482"/>
                  </a:lnTo>
                  <a:lnTo>
                    <a:pt x="3295650" y="0"/>
                  </a:lnTo>
                  <a:lnTo>
                    <a:pt x="3317920" y="4482"/>
                  </a:lnTo>
                  <a:lnTo>
                    <a:pt x="3336083" y="16716"/>
                  </a:lnTo>
                  <a:lnTo>
                    <a:pt x="3348317" y="34879"/>
                  </a:lnTo>
                  <a:lnTo>
                    <a:pt x="3352800" y="57150"/>
                  </a:lnTo>
                  <a:lnTo>
                    <a:pt x="3352800" y="742950"/>
                  </a:lnTo>
                  <a:lnTo>
                    <a:pt x="3348317" y="765220"/>
                  </a:lnTo>
                  <a:lnTo>
                    <a:pt x="3336083" y="783383"/>
                  </a:lnTo>
                  <a:lnTo>
                    <a:pt x="3317920" y="795617"/>
                  </a:lnTo>
                  <a:lnTo>
                    <a:pt x="3295650" y="800100"/>
                  </a:lnTo>
                  <a:lnTo>
                    <a:pt x="114300" y="800100"/>
                  </a:lnTo>
                  <a:lnTo>
                    <a:pt x="114300" y="857250"/>
                  </a:lnTo>
                  <a:lnTo>
                    <a:pt x="109817" y="879520"/>
                  </a:lnTo>
                  <a:lnTo>
                    <a:pt x="97583" y="897683"/>
                  </a:lnTo>
                  <a:lnTo>
                    <a:pt x="79420" y="909917"/>
                  </a:lnTo>
                  <a:lnTo>
                    <a:pt x="57150" y="914400"/>
                  </a:lnTo>
                  <a:lnTo>
                    <a:pt x="34879" y="909917"/>
                  </a:lnTo>
                  <a:lnTo>
                    <a:pt x="16716" y="897683"/>
                  </a:lnTo>
                  <a:lnTo>
                    <a:pt x="4482" y="879520"/>
                  </a:lnTo>
                  <a:lnTo>
                    <a:pt x="0" y="857250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50000" y="501650"/>
              <a:ext cx="139700" cy="82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11500" y="587375"/>
              <a:ext cx="139700" cy="1111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8500" y="628650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6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338321" y="731265"/>
            <a:ext cx="2984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Palladio Uralic"/>
                <a:cs typeface="Palladio Uralic"/>
              </a:rPr>
              <a:t>BUSINESS</a:t>
            </a:r>
            <a:r>
              <a:rPr sz="2000" spc="-80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OBJECTIVES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92500" y="1663700"/>
            <a:ext cx="2692400" cy="787400"/>
            <a:chOff x="3492500" y="1663700"/>
            <a:chExt cx="2692400" cy="787400"/>
          </a:xfrm>
        </p:grpSpPr>
        <p:sp>
          <p:nvSpPr>
            <p:cNvPr id="26" name="object 26"/>
            <p:cNvSpPr/>
            <p:nvPr/>
          </p:nvSpPr>
          <p:spPr>
            <a:xfrm>
              <a:off x="3505200" y="1676400"/>
              <a:ext cx="2667000" cy="762000"/>
            </a:xfrm>
            <a:custGeom>
              <a:avLst/>
              <a:gdLst/>
              <a:ahLst/>
              <a:cxnLst/>
              <a:rect l="l" t="t" r="r" b="b"/>
              <a:pathLst>
                <a:path w="2667000" h="762000">
                  <a:moveTo>
                    <a:pt x="2540000" y="0"/>
                  </a:moveTo>
                  <a:lnTo>
                    <a:pt x="127000" y="0"/>
                  </a:lnTo>
                  <a:lnTo>
                    <a:pt x="0" y="127000"/>
                  </a:lnTo>
                  <a:lnTo>
                    <a:pt x="0" y="762000"/>
                  </a:lnTo>
                  <a:lnTo>
                    <a:pt x="2667000" y="762000"/>
                  </a:lnTo>
                  <a:lnTo>
                    <a:pt x="2667000" y="12700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05200" y="1676400"/>
              <a:ext cx="2667000" cy="762000"/>
            </a:xfrm>
            <a:custGeom>
              <a:avLst/>
              <a:gdLst/>
              <a:ahLst/>
              <a:cxnLst/>
              <a:rect l="l" t="t" r="r" b="b"/>
              <a:pathLst>
                <a:path w="2667000" h="762000">
                  <a:moveTo>
                    <a:pt x="127000" y="0"/>
                  </a:moveTo>
                  <a:lnTo>
                    <a:pt x="2540000" y="0"/>
                  </a:lnTo>
                  <a:lnTo>
                    <a:pt x="2667000" y="127000"/>
                  </a:lnTo>
                  <a:lnTo>
                    <a:pt x="2667000" y="762000"/>
                  </a:lnTo>
                  <a:lnTo>
                    <a:pt x="0" y="762000"/>
                  </a:lnTo>
                  <a:lnTo>
                    <a:pt x="0" y="127000"/>
                  </a:lnTo>
                  <a:lnTo>
                    <a:pt x="1270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96900" y="3949700"/>
            <a:ext cx="5892800" cy="1778000"/>
            <a:chOff x="596900" y="3949700"/>
            <a:chExt cx="5892800" cy="1778000"/>
          </a:xfrm>
        </p:grpSpPr>
        <p:sp>
          <p:nvSpPr>
            <p:cNvPr id="29" name="object 29"/>
            <p:cNvSpPr/>
            <p:nvPr/>
          </p:nvSpPr>
          <p:spPr>
            <a:xfrm>
              <a:off x="3181350" y="4800600"/>
              <a:ext cx="3295650" cy="228600"/>
            </a:xfrm>
            <a:custGeom>
              <a:avLst/>
              <a:gdLst/>
              <a:ahLst/>
              <a:cxnLst/>
              <a:rect l="l" t="t" r="r" b="b"/>
              <a:pathLst>
                <a:path w="3295650" h="228600">
                  <a:moveTo>
                    <a:pt x="28575" y="142875"/>
                  </a:moveTo>
                  <a:lnTo>
                    <a:pt x="17466" y="145125"/>
                  </a:lnTo>
                  <a:lnTo>
                    <a:pt x="8381" y="151256"/>
                  </a:lnTo>
                  <a:lnTo>
                    <a:pt x="2250" y="160341"/>
                  </a:lnTo>
                  <a:lnTo>
                    <a:pt x="0" y="171450"/>
                  </a:lnTo>
                  <a:lnTo>
                    <a:pt x="0" y="228600"/>
                  </a:lnTo>
                  <a:lnTo>
                    <a:pt x="22270" y="224117"/>
                  </a:lnTo>
                  <a:lnTo>
                    <a:pt x="40433" y="211883"/>
                  </a:lnTo>
                  <a:lnTo>
                    <a:pt x="52667" y="193720"/>
                  </a:lnTo>
                  <a:lnTo>
                    <a:pt x="57150" y="171450"/>
                  </a:lnTo>
                  <a:lnTo>
                    <a:pt x="54899" y="160341"/>
                  </a:lnTo>
                  <a:lnTo>
                    <a:pt x="48768" y="151256"/>
                  </a:lnTo>
                  <a:lnTo>
                    <a:pt x="39683" y="145125"/>
                  </a:lnTo>
                  <a:lnTo>
                    <a:pt x="28575" y="142875"/>
                  </a:lnTo>
                  <a:close/>
                </a:path>
                <a:path w="3295650" h="228600">
                  <a:moveTo>
                    <a:pt x="3295650" y="57150"/>
                  </a:moveTo>
                  <a:lnTo>
                    <a:pt x="3238500" y="57150"/>
                  </a:lnTo>
                  <a:lnTo>
                    <a:pt x="3238500" y="114300"/>
                  </a:lnTo>
                  <a:lnTo>
                    <a:pt x="3260770" y="109817"/>
                  </a:lnTo>
                  <a:lnTo>
                    <a:pt x="3278933" y="97583"/>
                  </a:lnTo>
                  <a:lnTo>
                    <a:pt x="3291167" y="79420"/>
                  </a:lnTo>
                  <a:lnTo>
                    <a:pt x="3295650" y="57150"/>
                  </a:lnTo>
                  <a:close/>
                </a:path>
                <a:path w="3295650" h="228600">
                  <a:moveTo>
                    <a:pt x="3238500" y="0"/>
                  </a:moveTo>
                  <a:lnTo>
                    <a:pt x="3216229" y="4482"/>
                  </a:lnTo>
                  <a:lnTo>
                    <a:pt x="3198066" y="16716"/>
                  </a:lnTo>
                  <a:lnTo>
                    <a:pt x="3185832" y="34879"/>
                  </a:lnTo>
                  <a:lnTo>
                    <a:pt x="3181350" y="57150"/>
                  </a:lnTo>
                  <a:lnTo>
                    <a:pt x="3183600" y="68258"/>
                  </a:lnTo>
                  <a:lnTo>
                    <a:pt x="3189732" y="77343"/>
                  </a:lnTo>
                  <a:lnTo>
                    <a:pt x="3198816" y="83474"/>
                  </a:lnTo>
                  <a:lnTo>
                    <a:pt x="3209925" y="85725"/>
                  </a:lnTo>
                  <a:lnTo>
                    <a:pt x="3221033" y="83474"/>
                  </a:lnTo>
                  <a:lnTo>
                    <a:pt x="3230117" y="77343"/>
                  </a:lnTo>
                  <a:lnTo>
                    <a:pt x="3236249" y="68258"/>
                  </a:lnTo>
                  <a:lnTo>
                    <a:pt x="3238500" y="57150"/>
                  </a:lnTo>
                  <a:lnTo>
                    <a:pt x="3295650" y="57150"/>
                  </a:lnTo>
                  <a:lnTo>
                    <a:pt x="3291167" y="34879"/>
                  </a:lnTo>
                  <a:lnTo>
                    <a:pt x="3278933" y="16716"/>
                  </a:lnTo>
                  <a:lnTo>
                    <a:pt x="3260770" y="4482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24200" y="4800600"/>
              <a:ext cx="3352800" cy="914400"/>
            </a:xfrm>
            <a:custGeom>
              <a:avLst/>
              <a:gdLst/>
              <a:ahLst/>
              <a:cxnLst/>
              <a:rect l="l" t="t" r="r" b="b"/>
              <a:pathLst>
                <a:path w="3352800" h="914400">
                  <a:moveTo>
                    <a:pt x="0" y="171450"/>
                  </a:moveTo>
                  <a:lnTo>
                    <a:pt x="4482" y="149179"/>
                  </a:lnTo>
                  <a:lnTo>
                    <a:pt x="16716" y="131016"/>
                  </a:lnTo>
                  <a:lnTo>
                    <a:pt x="34879" y="118782"/>
                  </a:lnTo>
                  <a:lnTo>
                    <a:pt x="57150" y="114300"/>
                  </a:lnTo>
                  <a:lnTo>
                    <a:pt x="3238500" y="114300"/>
                  </a:lnTo>
                  <a:lnTo>
                    <a:pt x="3238500" y="57150"/>
                  </a:lnTo>
                  <a:lnTo>
                    <a:pt x="3242982" y="34879"/>
                  </a:lnTo>
                  <a:lnTo>
                    <a:pt x="3255216" y="16716"/>
                  </a:lnTo>
                  <a:lnTo>
                    <a:pt x="3273379" y="4482"/>
                  </a:lnTo>
                  <a:lnTo>
                    <a:pt x="3295650" y="0"/>
                  </a:lnTo>
                  <a:lnTo>
                    <a:pt x="3317920" y="4482"/>
                  </a:lnTo>
                  <a:lnTo>
                    <a:pt x="3336083" y="16716"/>
                  </a:lnTo>
                  <a:lnTo>
                    <a:pt x="3348317" y="34879"/>
                  </a:lnTo>
                  <a:lnTo>
                    <a:pt x="3352800" y="57150"/>
                  </a:lnTo>
                  <a:lnTo>
                    <a:pt x="3352800" y="742950"/>
                  </a:lnTo>
                  <a:lnTo>
                    <a:pt x="3348317" y="765220"/>
                  </a:lnTo>
                  <a:lnTo>
                    <a:pt x="3336083" y="783383"/>
                  </a:lnTo>
                  <a:lnTo>
                    <a:pt x="3317920" y="795617"/>
                  </a:lnTo>
                  <a:lnTo>
                    <a:pt x="3295650" y="800100"/>
                  </a:lnTo>
                  <a:lnTo>
                    <a:pt x="114300" y="800100"/>
                  </a:lnTo>
                  <a:lnTo>
                    <a:pt x="114300" y="857250"/>
                  </a:lnTo>
                  <a:lnTo>
                    <a:pt x="109817" y="879493"/>
                  </a:lnTo>
                  <a:lnTo>
                    <a:pt x="97583" y="897659"/>
                  </a:lnTo>
                  <a:lnTo>
                    <a:pt x="79420" y="909908"/>
                  </a:lnTo>
                  <a:lnTo>
                    <a:pt x="57150" y="914400"/>
                  </a:lnTo>
                  <a:lnTo>
                    <a:pt x="34879" y="909908"/>
                  </a:lnTo>
                  <a:lnTo>
                    <a:pt x="16716" y="897659"/>
                  </a:lnTo>
                  <a:lnTo>
                    <a:pt x="4482" y="879493"/>
                  </a:lnTo>
                  <a:lnTo>
                    <a:pt x="0" y="857250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50000" y="4845050"/>
              <a:ext cx="139700" cy="82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11500" y="4930775"/>
              <a:ext cx="139700" cy="1111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38500" y="4972050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6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9600" y="3962400"/>
              <a:ext cx="2362200" cy="609600"/>
            </a:xfrm>
            <a:custGeom>
              <a:avLst/>
              <a:gdLst/>
              <a:ahLst/>
              <a:cxnLst/>
              <a:rect l="l" t="t" r="r" b="b"/>
              <a:pathLst>
                <a:path w="2362200" h="609600">
                  <a:moveTo>
                    <a:pt x="2260600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101600" y="609600"/>
                  </a:lnTo>
                  <a:lnTo>
                    <a:pt x="2362200" y="609600"/>
                  </a:lnTo>
                  <a:lnTo>
                    <a:pt x="2362200" y="101600"/>
                  </a:lnTo>
                  <a:lnTo>
                    <a:pt x="226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9600" y="3962400"/>
              <a:ext cx="2362200" cy="609600"/>
            </a:xfrm>
            <a:custGeom>
              <a:avLst/>
              <a:gdLst/>
              <a:ahLst/>
              <a:cxnLst/>
              <a:rect l="l" t="t" r="r" b="b"/>
              <a:pathLst>
                <a:path w="2362200" h="609600">
                  <a:moveTo>
                    <a:pt x="0" y="0"/>
                  </a:moveTo>
                  <a:lnTo>
                    <a:pt x="2260600" y="0"/>
                  </a:lnTo>
                  <a:lnTo>
                    <a:pt x="2362200" y="101600"/>
                  </a:lnTo>
                  <a:lnTo>
                    <a:pt x="2362200" y="609600"/>
                  </a:lnTo>
                  <a:lnTo>
                    <a:pt x="101600" y="6096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65575" y="1924253"/>
            <a:ext cx="1746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Palladio Uralic"/>
                <a:cs typeface="Palladio Uralic"/>
              </a:rPr>
              <a:t>HR</a:t>
            </a:r>
            <a:r>
              <a:rPr sz="1800" b="1" spc="-95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PLANNING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9767" y="4119753"/>
            <a:ext cx="1922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JOB</a:t>
            </a:r>
            <a:r>
              <a:rPr sz="1600" b="1" spc="-7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DESCRIPTION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540500" y="3949700"/>
            <a:ext cx="2463800" cy="635000"/>
            <a:chOff x="6540500" y="3949700"/>
            <a:chExt cx="2463800" cy="635000"/>
          </a:xfrm>
        </p:grpSpPr>
        <p:sp>
          <p:nvSpPr>
            <p:cNvPr id="39" name="object 39"/>
            <p:cNvSpPr/>
            <p:nvPr/>
          </p:nvSpPr>
          <p:spPr>
            <a:xfrm>
              <a:off x="6553200" y="3962400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336800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101600" y="609600"/>
                  </a:lnTo>
                  <a:lnTo>
                    <a:pt x="2438400" y="609600"/>
                  </a:lnTo>
                  <a:lnTo>
                    <a:pt x="2438400" y="101600"/>
                  </a:lnTo>
                  <a:lnTo>
                    <a:pt x="233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53200" y="3962400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0" y="0"/>
                  </a:moveTo>
                  <a:lnTo>
                    <a:pt x="2336800" y="0"/>
                  </a:lnTo>
                  <a:lnTo>
                    <a:pt x="2438400" y="101600"/>
                  </a:lnTo>
                  <a:lnTo>
                    <a:pt x="2438400" y="609600"/>
                  </a:lnTo>
                  <a:lnTo>
                    <a:pt x="101600" y="6096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722491" y="4119753"/>
            <a:ext cx="210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JOB</a:t>
            </a:r>
            <a:r>
              <a:rPr sz="1600" b="1" spc="-7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SPECIFICATION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568700" y="2730500"/>
            <a:ext cx="2463800" cy="787400"/>
            <a:chOff x="3568700" y="2730500"/>
            <a:chExt cx="2463800" cy="787400"/>
          </a:xfrm>
        </p:grpSpPr>
        <p:sp>
          <p:nvSpPr>
            <p:cNvPr id="43" name="object 43"/>
            <p:cNvSpPr/>
            <p:nvPr/>
          </p:nvSpPr>
          <p:spPr>
            <a:xfrm>
              <a:off x="3581400" y="27432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1219200" y="0"/>
                  </a:moveTo>
                  <a:lnTo>
                    <a:pt x="1150014" y="603"/>
                  </a:lnTo>
                  <a:lnTo>
                    <a:pt x="1081841" y="2390"/>
                  </a:lnTo>
                  <a:lnTo>
                    <a:pt x="1014784" y="5331"/>
                  </a:lnTo>
                  <a:lnTo>
                    <a:pt x="948946" y="9391"/>
                  </a:lnTo>
                  <a:lnTo>
                    <a:pt x="884428" y="14540"/>
                  </a:lnTo>
                  <a:lnTo>
                    <a:pt x="821335" y="20745"/>
                  </a:lnTo>
                  <a:lnTo>
                    <a:pt x="759769" y="27974"/>
                  </a:lnTo>
                  <a:lnTo>
                    <a:pt x="699833" y="36195"/>
                  </a:lnTo>
                  <a:lnTo>
                    <a:pt x="641630" y="45376"/>
                  </a:lnTo>
                  <a:lnTo>
                    <a:pt x="585264" y="55483"/>
                  </a:lnTo>
                  <a:lnTo>
                    <a:pt x="530836" y="66487"/>
                  </a:lnTo>
                  <a:lnTo>
                    <a:pt x="478449" y="78353"/>
                  </a:lnTo>
                  <a:lnTo>
                    <a:pt x="428208" y="91051"/>
                  </a:lnTo>
                  <a:lnTo>
                    <a:pt x="380214" y="104547"/>
                  </a:lnTo>
                  <a:lnTo>
                    <a:pt x="334570" y="118810"/>
                  </a:lnTo>
                  <a:lnTo>
                    <a:pt x="291380" y="133808"/>
                  </a:lnTo>
                  <a:lnTo>
                    <a:pt x="250747" y="149508"/>
                  </a:lnTo>
                  <a:lnTo>
                    <a:pt x="212772" y="165879"/>
                  </a:lnTo>
                  <a:lnTo>
                    <a:pt x="177560" y="182887"/>
                  </a:lnTo>
                  <a:lnTo>
                    <a:pt x="115834" y="218691"/>
                  </a:lnTo>
                  <a:lnTo>
                    <a:pt x="66391" y="256661"/>
                  </a:lnTo>
                  <a:lnTo>
                    <a:pt x="30056" y="296540"/>
                  </a:lnTo>
                  <a:lnTo>
                    <a:pt x="7651" y="338072"/>
                  </a:lnTo>
                  <a:lnTo>
                    <a:pt x="0" y="381000"/>
                  </a:lnTo>
                  <a:lnTo>
                    <a:pt x="1929" y="402621"/>
                  </a:lnTo>
                  <a:lnTo>
                    <a:pt x="17061" y="444883"/>
                  </a:lnTo>
                  <a:lnTo>
                    <a:pt x="46534" y="485621"/>
                  </a:lnTo>
                  <a:lnTo>
                    <a:pt x="89526" y="524578"/>
                  </a:lnTo>
                  <a:lnTo>
                    <a:pt x="145213" y="561497"/>
                  </a:lnTo>
                  <a:lnTo>
                    <a:pt x="212772" y="596120"/>
                  </a:lnTo>
                  <a:lnTo>
                    <a:pt x="250747" y="612491"/>
                  </a:lnTo>
                  <a:lnTo>
                    <a:pt x="291380" y="628191"/>
                  </a:lnTo>
                  <a:lnTo>
                    <a:pt x="334570" y="643189"/>
                  </a:lnTo>
                  <a:lnTo>
                    <a:pt x="380214" y="657452"/>
                  </a:lnTo>
                  <a:lnTo>
                    <a:pt x="428208" y="670948"/>
                  </a:lnTo>
                  <a:lnTo>
                    <a:pt x="478449" y="683646"/>
                  </a:lnTo>
                  <a:lnTo>
                    <a:pt x="530836" y="695512"/>
                  </a:lnTo>
                  <a:lnTo>
                    <a:pt x="585264" y="706516"/>
                  </a:lnTo>
                  <a:lnTo>
                    <a:pt x="641630" y="716623"/>
                  </a:lnTo>
                  <a:lnTo>
                    <a:pt x="699833" y="725804"/>
                  </a:lnTo>
                  <a:lnTo>
                    <a:pt x="759769" y="734025"/>
                  </a:lnTo>
                  <a:lnTo>
                    <a:pt x="821335" y="741254"/>
                  </a:lnTo>
                  <a:lnTo>
                    <a:pt x="884428" y="747459"/>
                  </a:lnTo>
                  <a:lnTo>
                    <a:pt x="948946" y="752608"/>
                  </a:lnTo>
                  <a:lnTo>
                    <a:pt x="1014784" y="756668"/>
                  </a:lnTo>
                  <a:lnTo>
                    <a:pt x="1081841" y="759609"/>
                  </a:lnTo>
                  <a:lnTo>
                    <a:pt x="1150014" y="761396"/>
                  </a:lnTo>
                  <a:lnTo>
                    <a:pt x="1219200" y="762000"/>
                  </a:lnTo>
                  <a:lnTo>
                    <a:pt x="1288385" y="761396"/>
                  </a:lnTo>
                  <a:lnTo>
                    <a:pt x="1356558" y="759609"/>
                  </a:lnTo>
                  <a:lnTo>
                    <a:pt x="1423615" y="756668"/>
                  </a:lnTo>
                  <a:lnTo>
                    <a:pt x="1489453" y="752608"/>
                  </a:lnTo>
                  <a:lnTo>
                    <a:pt x="1553971" y="747459"/>
                  </a:lnTo>
                  <a:lnTo>
                    <a:pt x="1617064" y="741254"/>
                  </a:lnTo>
                  <a:lnTo>
                    <a:pt x="1678630" y="734025"/>
                  </a:lnTo>
                  <a:lnTo>
                    <a:pt x="1738566" y="725804"/>
                  </a:lnTo>
                  <a:lnTo>
                    <a:pt x="1796769" y="716623"/>
                  </a:lnTo>
                  <a:lnTo>
                    <a:pt x="1853135" y="706516"/>
                  </a:lnTo>
                  <a:lnTo>
                    <a:pt x="1907563" y="695512"/>
                  </a:lnTo>
                  <a:lnTo>
                    <a:pt x="1959950" y="683646"/>
                  </a:lnTo>
                  <a:lnTo>
                    <a:pt x="2010191" y="670948"/>
                  </a:lnTo>
                  <a:lnTo>
                    <a:pt x="2058185" y="657452"/>
                  </a:lnTo>
                  <a:lnTo>
                    <a:pt x="2103829" y="643189"/>
                  </a:lnTo>
                  <a:lnTo>
                    <a:pt x="2147019" y="628191"/>
                  </a:lnTo>
                  <a:lnTo>
                    <a:pt x="2187652" y="612491"/>
                  </a:lnTo>
                  <a:lnTo>
                    <a:pt x="2225627" y="596120"/>
                  </a:lnTo>
                  <a:lnTo>
                    <a:pt x="2260839" y="579112"/>
                  </a:lnTo>
                  <a:lnTo>
                    <a:pt x="2322565" y="543308"/>
                  </a:lnTo>
                  <a:lnTo>
                    <a:pt x="2372008" y="505338"/>
                  </a:lnTo>
                  <a:lnTo>
                    <a:pt x="2408343" y="465459"/>
                  </a:lnTo>
                  <a:lnTo>
                    <a:pt x="2430748" y="423927"/>
                  </a:lnTo>
                  <a:lnTo>
                    <a:pt x="2438400" y="381000"/>
                  </a:lnTo>
                  <a:lnTo>
                    <a:pt x="2436470" y="359378"/>
                  </a:lnTo>
                  <a:lnTo>
                    <a:pt x="2421338" y="317116"/>
                  </a:lnTo>
                  <a:lnTo>
                    <a:pt x="2391865" y="276378"/>
                  </a:lnTo>
                  <a:lnTo>
                    <a:pt x="2348873" y="237421"/>
                  </a:lnTo>
                  <a:lnTo>
                    <a:pt x="2293186" y="200502"/>
                  </a:lnTo>
                  <a:lnTo>
                    <a:pt x="2225627" y="165879"/>
                  </a:lnTo>
                  <a:lnTo>
                    <a:pt x="2187652" y="149508"/>
                  </a:lnTo>
                  <a:lnTo>
                    <a:pt x="2147019" y="133808"/>
                  </a:lnTo>
                  <a:lnTo>
                    <a:pt x="2103829" y="118810"/>
                  </a:lnTo>
                  <a:lnTo>
                    <a:pt x="2058185" y="104547"/>
                  </a:lnTo>
                  <a:lnTo>
                    <a:pt x="2010191" y="91051"/>
                  </a:lnTo>
                  <a:lnTo>
                    <a:pt x="1959950" y="78353"/>
                  </a:lnTo>
                  <a:lnTo>
                    <a:pt x="1907563" y="66487"/>
                  </a:lnTo>
                  <a:lnTo>
                    <a:pt x="1853135" y="55483"/>
                  </a:lnTo>
                  <a:lnTo>
                    <a:pt x="1796769" y="45376"/>
                  </a:lnTo>
                  <a:lnTo>
                    <a:pt x="1738566" y="36195"/>
                  </a:lnTo>
                  <a:lnTo>
                    <a:pt x="1678630" y="27974"/>
                  </a:lnTo>
                  <a:lnTo>
                    <a:pt x="1617064" y="20745"/>
                  </a:lnTo>
                  <a:lnTo>
                    <a:pt x="1553971" y="14540"/>
                  </a:lnTo>
                  <a:lnTo>
                    <a:pt x="1489453" y="9391"/>
                  </a:lnTo>
                  <a:lnTo>
                    <a:pt x="1423615" y="5331"/>
                  </a:lnTo>
                  <a:lnTo>
                    <a:pt x="1356558" y="2390"/>
                  </a:lnTo>
                  <a:lnTo>
                    <a:pt x="1288385" y="603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81400" y="27432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0" y="381000"/>
                  </a:moveTo>
                  <a:lnTo>
                    <a:pt x="7651" y="338072"/>
                  </a:lnTo>
                  <a:lnTo>
                    <a:pt x="30056" y="296540"/>
                  </a:lnTo>
                  <a:lnTo>
                    <a:pt x="66391" y="256661"/>
                  </a:lnTo>
                  <a:lnTo>
                    <a:pt x="115834" y="218691"/>
                  </a:lnTo>
                  <a:lnTo>
                    <a:pt x="177560" y="182887"/>
                  </a:lnTo>
                  <a:lnTo>
                    <a:pt x="212772" y="165879"/>
                  </a:lnTo>
                  <a:lnTo>
                    <a:pt x="250747" y="149508"/>
                  </a:lnTo>
                  <a:lnTo>
                    <a:pt x="291380" y="133808"/>
                  </a:lnTo>
                  <a:lnTo>
                    <a:pt x="334570" y="118810"/>
                  </a:lnTo>
                  <a:lnTo>
                    <a:pt x="380214" y="104547"/>
                  </a:lnTo>
                  <a:lnTo>
                    <a:pt x="428208" y="91051"/>
                  </a:lnTo>
                  <a:lnTo>
                    <a:pt x="478449" y="78353"/>
                  </a:lnTo>
                  <a:lnTo>
                    <a:pt x="530836" y="66487"/>
                  </a:lnTo>
                  <a:lnTo>
                    <a:pt x="585264" y="55483"/>
                  </a:lnTo>
                  <a:lnTo>
                    <a:pt x="641630" y="45376"/>
                  </a:lnTo>
                  <a:lnTo>
                    <a:pt x="699833" y="36195"/>
                  </a:lnTo>
                  <a:lnTo>
                    <a:pt x="759769" y="27974"/>
                  </a:lnTo>
                  <a:lnTo>
                    <a:pt x="821335" y="20745"/>
                  </a:lnTo>
                  <a:lnTo>
                    <a:pt x="884428" y="14540"/>
                  </a:lnTo>
                  <a:lnTo>
                    <a:pt x="948946" y="9391"/>
                  </a:lnTo>
                  <a:lnTo>
                    <a:pt x="1014784" y="5331"/>
                  </a:lnTo>
                  <a:lnTo>
                    <a:pt x="1081841" y="2390"/>
                  </a:lnTo>
                  <a:lnTo>
                    <a:pt x="1150014" y="603"/>
                  </a:lnTo>
                  <a:lnTo>
                    <a:pt x="1219200" y="0"/>
                  </a:lnTo>
                  <a:lnTo>
                    <a:pt x="1288385" y="603"/>
                  </a:lnTo>
                  <a:lnTo>
                    <a:pt x="1356558" y="2390"/>
                  </a:lnTo>
                  <a:lnTo>
                    <a:pt x="1423615" y="5331"/>
                  </a:lnTo>
                  <a:lnTo>
                    <a:pt x="1489453" y="9391"/>
                  </a:lnTo>
                  <a:lnTo>
                    <a:pt x="1553971" y="14540"/>
                  </a:lnTo>
                  <a:lnTo>
                    <a:pt x="1617064" y="20745"/>
                  </a:lnTo>
                  <a:lnTo>
                    <a:pt x="1678630" y="27974"/>
                  </a:lnTo>
                  <a:lnTo>
                    <a:pt x="1738566" y="36195"/>
                  </a:lnTo>
                  <a:lnTo>
                    <a:pt x="1796769" y="45376"/>
                  </a:lnTo>
                  <a:lnTo>
                    <a:pt x="1853135" y="55483"/>
                  </a:lnTo>
                  <a:lnTo>
                    <a:pt x="1907563" y="66487"/>
                  </a:lnTo>
                  <a:lnTo>
                    <a:pt x="1959950" y="78353"/>
                  </a:lnTo>
                  <a:lnTo>
                    <a:pt x="2010191" y="91051"/>
                  </a:lnTo>
                  <a:lnTo>
                    <a:pt x="2058185" y="104547"/>
                  </a:lnTo>
                  <a:lnTo>
                    <a:pt x="2103829" y="118810"/>
                  </a:lnTo>
                  <a:lnTo>
                    <a:pt x="2147019" y="133808"/>
                  </a:lnTo>
                  <a:lnTo>
                    <a:pt x="2187652" y="149508"/>
                  </a:lnTo>
                  <a:lnTo>
                    <a:pt x="2225627" y="165879"/>
                  </a:lnTo>
                  <a:lnTo>
                    <a:pt x="2260839" y="182887"/>
                  </a:lnTo>
                  <a:lnTo>
                    <a:pt x="2322565" y="218691"/>
                  </a:lnTo>
                  <a:lnTo>
                    <a:pt x="2372008" y="256661"/>
                  </a:lnTo>
                  <a:lnTo>
                    <a:pt x="2408343" y="296540"/>
                  </a:lnTo>
                  <a:lnTo>
                    <a:pt x="2430748" y="338072"/>
                  </a:lnTo>
                  <a:lnTo>
                    <a:pt x="2438400" y="381000"/>
                  </a:lnTo>
                  <a:lnTo>
                    <a:pt x="2436470" y="402621"/>
                  </a:lnTo>
                  <a:lnTo>
                    <a:pt x="2430748" y="423927"/>
                  </a:lnTo>
                  <a:lnTo>
                    <a:pt x="2408343" y="465459"/>
                  </a:lnTo>
                  <a:lnTo>
                    <a:pt x="2372008" y="505338"/>
                  </a:lnTo>
                  <a:lnTo>
                    <a:pt x="2322565" y="543308"/>
                  </a:lnTo>
                  <a:lnTo>
                    <a:pt x="2260839" y="579112"/>
                  </a:lnTo>
                  <a:lnTo>
                    <a:pt x="2225627" y="596120"/>
                  </a:lnTo>
                  <a:lnTo>
                    <a:pt x="2187652" y="612491"/>
                  </a:lnTo>
                  <a:lnTo>
                    <a:pt x="2147019" y="628191"/>
                  </a:lnTo>
                  <a:lnTo>
                    <a:pt x="2103829" y="643189"/>
                  </a:lnTo>
                  <a:lnTo>
                    <a:pt x="2058185" y="657452"/>
                  </a:lnTo>
                  <a:lnTo>
                    <a:pt x="2010191" y="670948"/>
                  </a:lnTo>
                  <a:lnTo>
                    <a:pt x="1959950" y="683646"/>
                  </a:lnTo>
                  <a:lnTo>
                    <a:pt x="1907563" y="695512"/>
                  </a:lnTo>
                  <a:lnTo>
                    <a:pt x="1853135" y="706516"/>
                  </a:lnTo>
                  <a:lnTo>
                    <a:pt x="1796769" y="716623"/>
                  </a:lnTo>
                  <a:lnTo>
                    <a:pt x="1738566" y="725804"/>
                  </a:lnTo>
                  <a:lnTo>
                    <a:pt x="1678630" y="734025"/>
                  </a:lnTo>
                  <a:lnTo>
                    <a:pt x="1617064" y="741254"/>
                  </a:lnTo>
                  <a:lnTo>
                    <a:pt x="1553971" y="747459"/>
                  </a:lnTo>
                  <a:lnTo>
                    <a:pt x="1489453" y="752608"/>
                  </a:lnTo>
                  <a:lnTo>
                    <a:pt x="1423615" y="756668"/>
                  </a:lnTo>
                  <a:lnTo>
                    <a:pt x="1356558" y="759609"/>
                  </a:lnTo>
                  <a:lnTo>
                    <a:pt x="1288385" y="761396"/>
                  </a:lnTo>
                  <a:lnTo>
                    <a:pt x="1219200" y="762000"/>
                  </a:lnTo>
                  <a:lnTo>
                    <a:pt x="1150014" y="761396"/>
                  </a:lnTo>
                  <a:lnTo>
                    <a:pt x="1081841" y="759609"/>
                  </a:lnTo>
                  <a:lnTo>
                    <a:pt x="1014784" y="756668"/>
                  </a:lnTo>
                  <a:lnTo>
                    <a:pt x="948946" y="752608"/>
                  </a:lnTo>
                  <a:lnTo>
                    <a:pt x="884428" y="747459"/>
                  </a:lnTo>
                  <a:lnTo>
                    <a:pt x="821335" y="741254"/>
                  </a:lnTo>
                  <a:lnTo>
                    <a:pt x="759769" y="734025"/>
                  </a:lnTo>
                  <a:lnTo>
                    <a:pt x="699833" y="725804"/>
                  </a:lnTo>
                  <a:lnTo>
                    <a:pt x="641630" y="716623"/>
                  </a:lnTo>
                  <a:lnTo>
                    <a:pt x="585264" y="706516"/>
                  </a:lnTo>
                  <a:lnTo>
                    <a:pt x="530836" y="695512"/>
                  </a:lnTo>
                  <a:lnTo>
                    <a:pt x="478449" y="683646"/>
                  </a:lnTo>
                  <a:lnTo>
                    <a:pt x="428208" y="670948"/>
                  </a:lnTo>
                  <a:lnTo>
                    <a:pt x="380214" y="657452"/>
                  </a:lnTo>
                  <a:lnTo>
                    <a:pt x="334570" y="643189"/>
                  </a:lnTo>
                  <a:lnTo>
                    <a:pt x="291380" y="628191"/>
                  </a:lnTo>
                  <a:lnTo>
                    <a:pt x="250747" y="612491"/>
                  </a:lnTo>
                  <a:lnTo>
                    <a:pt x="212772" y="596120"/>
                  </a:lnTo>
                  <a:lnTo>
                    <a:pt x="177560" y="579112"/>
                  </a:lnTo>
                  <a:lnTo>
                    <a:pt x="115834" y="543308"/>
                  </a:lnTo>
                  <a:lnTo>
                    <a:pt x="66391" y="505338"/>
                  </a:lnTo>
                  <a:lnTo>
                    <a:pt x="30056" y="465459"/>
                  </a:lnTo>
                  <a:lnTo>
                    <a:pt x="7651" y="423927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036821" y="2976498"/>
            <a:ext cx="1526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JOB</a:t>
            </a:r>
            <a:r>
              <a:rPr sz="1600" b="1" spc="-65" dirty="0">
                <a:latin typeface="Palladio Uralic"/>
                <a:cs typeface="Palladio Uralic"/>
              </a:rPr>
              <a:t> </a:t>
            </a:r>
            <a:r>
              <a:rPr sz="1600" b="1" spc="-10" dirty="0">
                <a:latin typeface="Palladio Uralic"/>
                <a:cs typeface="Palladio Uralic"/>
              </a:rPr>
              <a:t>ANALYSIS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691639" y="4552188"/>
            <a:ext cx="6200140" cy="2166620"/>
            <a:chOff x="1691639" y="4552188"/>
            <a:chExt cx="6200140" cy="2166620"/>
          </a:xfrm>
        </p:grpSpPr>
        <p:sp>
          <p:nvSpPr>
            <p:cNvPr id="47" name="object 47"/>
            <p:cNvSpPr/>
            <p:nvPr/>
          </p:nvSpPr>
          <p:spPr>
            <a:xfrm>
              <a:off x="1709927" y="5146548"/>
              <a:ext cx="1626107" cy="4251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52599" y="5249872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5" h="171450">
                  <a:moveTo>
                    <a:pt x="1263350" y="104620"/>
                  </a:moveTo>
                  <a:lnTo>
                    <a:pt x="1209929" y="135689"/>
                  </a:lnTo>
                  <a:lnTo>
                    <a:pt x="1204249" y="140741"/>
                  </a:lnTo>
                  <a:lnTo>
                    <a:pt x="1201070" y="147341"/>
                  </a:lnTo>
                  <a:lnTo>
                    <a:pt x="1200606" y="154656"/>
                  </a:lnTo>
                  <a:lnTo>
                    <a:pt x="1203070" y="161851"/>
                  </a:lnTo>
                  <a:lnTo>
                    <a:pt x="1208049" y="167459"/>
                  </a:lnTo>
                  <a:lnTo>
                    <a:pt x="1214612" y="170614"/>
                  </a:lnTo>
                  <a:lnTo>
                    <a:pt x="1221912" y="171102"/>
                  </a:lnTo>
                  <a:lnTo>
                    <a:pt x="1229106" y="168709"/>
                  </a:lnTo>
                  <a:lnTo>
                    <a:pt x="1339015" y="104701"/>
                  </a:lnTo>
                  <a:lnTo>
                    <a:pt x="1263350" y="104620"/>
                  </a:lnTo>
                  <a:close/>
                </a:path>
                <a:path w="1372235" h="171450">
                  <a:moveTo>
                    <a:pt x="1295989" y="85638"/>
                  </a:moveTo>
                  <a:lnTo>
                    <a:pt x="1263350" y="104620"/>
                  </a:lnTo>
                  <a:lnTo>
                    <a:pt x="1333881" y="104701"/>
                  </a:lnTo>
                  <a:lnTo>
                    <a:pt x="1333881" y="102161"/>
                  </a:lnTo>
                  <a:lnTo>
                    <a:pt x="1324229" y="102161"/>
                  </a:lnTo>
                  <a:lnTo>
                    <a:pt x="1295989" y="85638"/>
                  </a:lnTo>
                  <a:close/>
                </a:path>
                <a:path w="1372235" h="171450">
                  <a:moveTo>
                    <a:pt x="1222111" y="0"/>
                  </a:moveTo>
                  <a:lnTo>
                    <a:pt x="1214834" y="450"/>
                  </a:lnTo>
                  <a:lnTo>
                    <a:pt x="1208248" y="3591"/>
                  </a:lnTo>
                  <a:lnTo>
                    <a:pt x="1203198" y="9197"/>
                  </a:lnTo>
                  <a:lnTo>
                    <a:pt x="1200733" y="16392"/>
                  </a:lnTo>
                  <a:lnTo>
                    <a:pt x="1201197" y="23707"/>
                  </a:lnTo>
                  <a:lnTo>
                    <a:pt x="1204376" y="30307"/>
                  </a:lnTo>
                  <a:lnTo>
                    <a:pt x="1210056" y="35359"/>
                  </a:lnTo>
                  <a:lnTo>
                    <a:pt x="1263314" y="66520"/>
                  </a:lnTo>
                  <a:lnTo>
                    <a:pt x="1333881" y="66601"/>
                  </a:lnTo>
                  <a:lnTo>
                    <a:pt x="1333881" y="104701"/>
                  </a:lnTo>
                  <a:lnTo>
                    <a:pt x="1339015" y="104701"/>
                  </a:lnTo>
                  <a:lnTo>
                    <a:pt x="1371727" y="85651"/>
                  </a:lnTo>
                  <a:lnTo>
                    <a:pt x="1229233" y="2466"/>
                  </a:lnTo>
                  <a:lnTo>
                    <a:pt x="1222111" y="0"/>
                  </a:lnTo>
                  <a:close/>
                </a:path>
                <a:path w="1372235" h="171450">
                  <a:moveTo>
                    <a:pt x="0" y="65077"/>
                  </a:moveTo>
                  <a:lnTo>
                    <a:pt x="0" y="103177"/>
                  </a:lnTo>
                  <a:lnTo>
                    <a:pt x="1263350" y="104620"/>
                  </a:lnTo>
                  <a:lnTo>
                    <a:pt x="1295989" y="85638"/>
                  </a:lnTo>
                  <a:lnTo>
                    <a:pt x="1263314" y="66520"/>
                  </a:lnTo>
                  <a:lnTo>
                    <a:pt x="0" y="65077"/>
                  </a:lnTo>
                  <a:close/>
                </a:path>
                <a:path w="1372235" h="171450">
                  <a:moveTo>
                    <a:pt x="1324356" y="69141"/>
                  </a:moveTo>
                  <a:lnTo>
                    <a:pt x="1295989" y="85638"/>
                  </a:lnTo>
                  <a:lnTo>
                    <a:pt x="1324229" y="102161"/>
                  </a:lnTo>
                  <a:lnTo>
                    <a:pt x="1324356" y="69141"/>
                  </a:lnTo>
                  <a:close/>
                </a:path>
                <a:path w="1372235" h="171450">
                  <a:moveTo>
                    <a:pt x="1333881" y="69141"/>
                  </a:moveTo>
                  <a:lnTo>
                    <a:pt x="1324356" y="69141"/>
                  </a:lnTo>
                  <a:lnTo>
                    <a:pt x="1324229" y="102161"/>
                  </a:lnTo>
                  <a:lnTo>
                    <a:pt x="1333881" y="102161"/>
                  </a:lnTo>
                  <a:lnTo>
                    <a:pt x="1333881" y="69141"/>
                  </a:lnTo>
                  <a:close/>
                </a:path>
                <a:path w="1372235" h="171450">
                  <a:moveTo>
                    <a:pt x="1263314" y="66520"/>
                  </a:moveTo>
                  <a:lnTo>
                    <a:pt x="1295989" y="85638"/>
                  </a:lnTo>
                  <a:lnTo>
                    <a:pt x="1324356" y="69141"/>
                  </a:lnTo>
                  <a:lnTo>
                    <a:pt x="1333881" y="69141"/>
                  </a:lnTo>
                  <a:lnTo>
                    <a:pt x="1333881" y="66601"/>
                  </a:lnTo>
                  <a:lnTo>
                    <a:pt x="1263314" y="6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65163" y="5068824"/>
              <a:ext cx="1626108" cy="4236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76873" y="5172404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4" h="171450">
                  <a:moveTo>
                    <a:pt x="149814" y="0"/>
                  </a:moveTo>
                  <a:lnTo>
                    <a:pt x="142621" y="2464"/>
                  </a:lnTo>
                  <a:lnTo>
                    <a:pt x="0" y="85395"/>
                  </a:lnTo>
                  <a:lnTo>
                    <a:pt x="142494" y="168707"/>
                  </a:lnTo>
                  <a:lnTo>
                    <a:pt x="149615" y="171172"/>
                  </a:lnTo>
                  <a:lnTo>
                    <a:pt x="156892" y="170707"/>
                  </a:lnTo>
                  <a:lnTo>
                    <a:pt x="163478" y="167528"/>
                  </a:lnTo>
                  <a:lnTo>
                    <a:pt x="168528" y="161849"/>
                  </a:lnTo>
                  <a:lnTo>
                    <a:pt x="170993" y="154727"/>
                  </a:lnTo>
                  <a:lnTo>
                    <a:pt x="170529" y="147450"/>
                  </a:lnTo>
                  <a:lnTo>
                    <a:pt x="167350" y="140864"/>
                  </a:lnTo>
                  <a:lnTo>
                    <a:pt x="161671" y="135814"/>
                  </a:lnTo>
                  <a:lnTo>
                    <a:pt x="108194" y="104525"/>
                  </a:lnTo>
                  <a:lnTo>
                    <a:pt x="37846" y="104445"/>
                  </a:lnTo>
                  <a:lnTo>
                    <a:pt x="37846" y="66345"/>
                  </a:lnTo>
                  <a:lnTo>
                    <a:pt x="108515" y="66345"/>
                  </a:lnTo>
                  <a:lnTo>
                    <a:pt x="161798" y="35357"/>
                  </a:lnTo>
                  <a:lnTo>
                    <a:pt x="167477" y="30325"/>
                  </a:lnTo>
                  <a:lnTo>
                    <a:pt x="170656" y="23768"/>
                  </a:lnTo>
                  <a:lnTo>
                    <a:pt x="171120" y="16498"/>
                  </a:lnTo>
                  <a:lnTo>
                    <a:pt x="168655" y="9322"/>
                  </a:lnTo>
                  <a:lnTo>
                    <a:pt x="163677" y="3643"/>
                  </a:lnTo>
                  <a:lnTo>
                    <a:pt x="157114" y="464"/>
                  </a:lnTo>
                  <a:lnTo>
                    <a:pt x="149814" y="0"/>
                  </a:lnTo>
                  <a:close/>
                </a:path>
                <a:path w="1372234" h="171450">
                  <a:moveTo>
                    <a:pt x="108376" y="66426"/>
                  </a:moveTo>
                  <a:lnTo>
                    <a:pt x="75628" y="85471"/>
                  </a:lnTo>
                  <a:lnTo>
                    <a:pt x="108194" y="104525"/>
                  </a:lnTo>
                  <a:lnTo>
                    <a:pt x="1371727" y="105969"/>
                  </a:lnTo>
                  <a:lnTo>
                    <a:pt x="1371727" y="67869"/>
                  </a:lnTo>
                  <a:lnTo>
                    <a:pt x="108376" y="66426"/>
                  </a:lnTo>
                  <a:close/>
                </a:path>
                <a:path w="1372234" h="171450">
                  <a:moveTo>
                    <a:pt x="37846" y="66345"/>
                  </a:moveTo>
                  <a:lnTo>
                    <a:pt x="37846" y="104445"/>
                  </a:lnTo>
                  <a:lnTo>
                    <a:pt x="108194" y="104525"/>
                  </a:lnTo>
                  <a:lnTo>
                    <a:pt x="103716" y="101905"/>
                  </a:lnTo>
                  <a:lnTo>
                    <a:pt x="47371" y="101905"/>
                  </a:lnTo>
                  <a:lnTo>
                    <a:pt x="47498" y="69012"/>
                  </a:lnTo>
                  <a:lnTo>
                    <a:pt x="103929" y="69012"/>
                  </a:lnTo>
                  <a:lnTo>
                    <a:pt x="108376" y="66426"/>
                  </a:lnTo>
                  <a:lnTo>
                    <a:pt x="37846" y="66345"/>
                  </a:lnTo>
                  <a:close/>
                </a:path>
                <a:path w="1372234" h="171450">
                  <a:moveTo>
                    <a:pt x="47498" y="69012"/>
                  </a:moveTo>
                  <a:lnTo>
                    <a:pt x="47371" y="101905"/>
                  </a:lnTo>
                  <a:lnTo>
                    <a:pt x="75628" y="85471"/>
                  </a:lnTo>
                  <a:lnTo>
                    <a:pt x="47498" y="69012"/>
                  </a:lnTo>
                  <a:close/>
                </a:path>
                <a:path w="1372234" h="171450">
                  <a:moveTo>
                    <a:pt x="75628" y="85471"/>
                  </a:moveTo>
                  <a:lnTo>
                    <a:pt x="47371" y="101905"/>
                  </a:lnTo>
                  <a:lnTo>
                    <a:pt x="103716" y="101905"/>
                  </a:lnTo>
                  <a:lnTo>
                    <a:pt x="75628" y="85471"/>
                  </a:lnTo>
                  <a:close/>
                </a:path>
                <a:path w="1372234" h="171450">
                  <a:moveTo>
                    <a:pt x="103929" y="69012"/>
                  </a:moveTo>
                  <a:lnTo>
                    <a:pt x="47498" y="69012"/>
                  </a:lnTo>
                  <a:lnTo>
                    <a:pt x="75628" y="85471"/>
                  </a:lnTo>
                  <a:lnTo>
                    <a:pt x="103929" y="69012"/>
                  </a:lnTo>
                  <a:close/>
                </a:path>
                <a:path w="1372234" h="171450">
                  <a:moveTo>
                    <a:pt x="108515" y="66345"/>
                  </a:moveTo>
                  <a:lnTo>
                    <a:pt x="37846" y="66345"/>
                  </a:lnTo>
                  <a:lnTo>
                    <a:pt x="108376" y="66426"/>
                  </a:lnTo>
                  <a:lnTo>
                    <a:pt x="108515" y="663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639" y="4552188"/>
              <a:ext cx="124968" cy="8473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2599" y="4572000"/>
              <a:ext cx="1905" cy="762000"/>
            </a:xfrm>
            <a:custGeom>
              <a:avLst/>
              <a:gdLst/>
              <a:ahLst/>
              <a:cxnLst/>
              <a:rect l="l" t="t" r="r" b="b"/>
              <a:pathLst>
                <a:path w="1905" h="762000">
                  <a:moveTo>
                    <a:pt x="1650" y="0"/>
                  </a:moveTo>
                  <a:lnTo>
                    <a:pt x="0" y="7620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81350" y="5791200"/>
              <a:ext cx="3295650" cy="228600"/>
            </a:xfrm>
            <a:custGeom>
              <a:avLst/>
              <a:gdLst/>
              <a:ahLst/>
              <a:cxnLst/>
              <a:rect l="l" t="t" r="r" b="b"/>
              <a:pathLst>
                <a:path w="3295650" h="228600">
                  <a:moveTo>
                    <a:pt x="28575" y="142875"/>
                  </a:moveTo>
                  <a:lnTo>
                    <a:pt x="17466" y="145119"/>
                  </a:lnTo>
                  <a:lnTo>
                    <a:pt x="8381" y="151242"/>
                  </a:lnTo>
                  <a:lnTo>
                    <a:pt x="2250" y="160325"/>
                  </a:lnTo>
                  <a:lnTo>
                    <a:pt x="0" y="171450"/>
                  </a:lnTo>
                  <a:lnTo>
                    <a:pt x="0" y="228600"/>
                  </a:lnTo>
                  <a:lnTo>
                    <a:pt x="22270" y="224108"/>
                  </a:lnTo>
                  <a:lnTo>
                    <a:pt x="40433" y="211859"/>
                  </a:lnTo>
                  <a:lnTo>
                    <a:pt x="52667" y="193693"/>
                  </a:lnTo>
                  <a:lnTo>
                    <a:pt x="57150" y="171450"/>
                  </a:lnTo>
                  <a:lnTo>
                    <a:pt x="54899" y="160325"/>
                  </a:lnTo>
                  <a:lnTo>
                    <a:pt x="48768" y="151242"/>
                  </a:lnTo>
                  <a:lnTo>
                    <a:pt x="39683" y="145119"/>
                  </a:lnTo>
                  <a:lnTo>
                    <a:pt x="28575" y="142875"/>
                  </a:lnTo>
                  <a:close/>
                </a:path>
                <a:path w="3295650" h="228600">
                  <a:moveTo>
                    <a:pt x="3295650" y="57150"/>
                  </a:moveTo>
                  <a:lnTo>
                    <a:pt x="3238500" y="57150"/>
                  </a:lnTo>
                  <a:lnTo>
                    <a:pt x="3238500" y="114300"/>
                  </a:lnTo>
                  <a:lnTo>
                    <a:pt x="3260770" y="109808"/>
                  </a:lnTo>
                  <a:lnTo>
                    <a:pt x="3278933" y="97559"/>
                  </a:lnTo>
                  <a:lnTo>
                    <a:pt x="3291167" y="79393"/>
                  </a:lnTo>
                  <a:lnTo>
                    <a:pt x="3295650" y="57150"/>
                  </a:lnTo>
                  <a:close/>
                </a:path>
                <a:path w="3295650" h="228600">
                  <a:moveTo>
                    <a:pt x="3238500" y="0"/>
                  </a:moveTo>
                  <a:lnTo>
                    <a:pt x="3216229" y="4491"/>
                  </a:lnTo>
                  <a:lnTo>
                    <a:pt x="3198066" y="16740"/>
                  </a:lnTo>
                  <a:lnTo>
                    <a:pt x="3185832" y="34906"/>
                  </a:lnTo>
                  <a:lnTo>
                    <a:pt x="3181350" y="57150"/>
                  </a:lnTo>
                  <a:lnTo>
                    <a:pt x="3183600" y="68274"/>
                  </a:lnTo>
                  <a:lnTo>
                    <a:pt x="3189732" y="77357"/>
                  </a:lnTo>
                  <a:lnTo>
                    <a:pt x="3198816" y="83480"/>
                  </a:lnTo>
                  <a:lnTo>
                    <a:pt x="3209925" y="85725"/>
                  </a:lnTo>
                  <a:lnTo>
                    <a:pt x="3221033" y="83480"/>
                  </a:lnTo>
                  <a:lnTo>
                    <a:pt x="3230117" y="77357"/>
                  </a:lnTo>
                  <a:lnTo>
                    <a:pt x="3236249" y="68274"/>
                  </a:lnTo>
                  <a:lnTo>
                    <a:pt x="3238500" y="57150"/>
                  </a:lnTo>
                  <a:lnTo>
                    <a:pt x="3295650" y="57150"/>
                  </a:lnTo>
                  <a:lnTo>
                    <a:pt x="3291167" y="34906"/>
                  </a:lnTo>
                  <a:lnTo>
                    <a:pt x="3278933" y="16740"/>
                  </a:lnTo>
                  <a:lnTo>
                    <a:pt x="3260770" y="4491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24200" y="5791200"/>
              <a:ext cx="3352800" cy="914400"/>
            </a:xfrm>
            <a:custGeom>
              <a:avLst/>
              <a:gdLst/>
              <a:ahLst/>
              <a:cxnLst/>
              <a:rect l="l" t="t" r="r" b="b"/>
              <a:pathLst>
                <a:path w="3352800" h="914400">
                  <a:moveTo>
                    <a:pt x="0" y="171450"/>
                  </a:moveTo>
                  <a:lnTo>
                    <a:pt x="4482" y="149206"/>
                  </a:lnTo>
                  <a:lnTo>
                    <a:pt x="16716" y="131040"/>
                  </a:lnTo>
                  <a:lnTo>
                    <a:pt x="34879" y="118791"/>
                  </a:lnTo>
                  <a:lnTo>
                    <a:pt x="57150" y="114300"/>
                  </a:lnTo>
                  <a:lnTo>
                    <a:pt x="3238500" y="114300"/>
                  </a:lnTo>
                  <a:lnTo>
                    <a:pt x="3238500" y="57150"/>
                  </a:lnTo>
                  <a:lnTo>
                    <a:pt x="3242982" y="34906"/>
                  </a:lnTo>
                  <a:lnTo>
                    <a:pt x="3255216" y="16740"/>
                  </a:lnTo>
                  <a:lnTo>
                    <a:pt x="3273379" y="4491"/>
                  </a:lnTo>
                  <a:lnTo>
                    <a:pt x="3295650" y="0"/>
                  </a:lnTo>
                  <a:lnTo>
                    <a:pt x="3317920" y="4491"/>
                  </a:lnTo>
                  <a:lnTo>
                    <a:pt x="3336083" y="16740"/>
                  </a:lnTo>
                  <a:lnTo>
                    <a:pt x="3348317" y="34906"/>
                  </a:lnTo>
                  <a:lnTo>
                    <a:pt x="3352800" y="57150"/>
                  </a:lnTo>
                  <a:lnTo>
                    <a:pt x="3352800" y="742950"/>
                  </a:lnTo>
                  <a:lnTo>
                    <a:pt x="3348317" y="765193"/>
                  </a:lnTo>
                  <a:lnTo>
                    <a:pt x="3336083" y="783359"/>
                  </a:lnTo>
                  <a:lnTo>
                    <a:pt x="3317920" y="795608"/>
                  </a:lnTo>
                  <a:lnTo>
                    <a:pt x="3295650" y="800100"/>
                  </a:lnTo>
                  <a:lnTo>
                    <a:pt x="114300" y="800100"/>
                  </a:lnTo>
                  <a:lnTo>
                    <a:pt x="114300" y="857250"/>
                  </a:lnTo>
                  <a:lnTo>
                    <a:pt x="109817" y="879493"/>
                  </a:lnTo>
                  <a:lnTo>
                    <a:pt x="97583" y="897659"/>
                  </a:lnTo>
                  <a:lnTo>
                    <a:pt x="79420" y="909908"/>
                  </a:lnTo>
                  <a:lnTo>
                    <a:pt x="57150" y="914400"/>
                  </a:lnTo>
                  <a:lnTo>
                    <a:pt x="34879" y="909908"/>
                  </a:lnTo>
                  <a:lnTo>
                    <a:pt x="16716" y="897659"/>
                  </a:lnTo>
                  <a:lnTo>
                    <a:pt x="4482" y="879493"/>
                  </a:lnTo>
                  <a:lnTo>
                    <a:pt x="0" y="857250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49999" y="5835650"/>
              <a:ext cx="139700" cy="825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11500" y="5921375"/>
              <a:ext cx="139700" cy="1111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38500" y="5962650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6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641597" y="5041772"/>
            <a:ext cx="2377440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Palladio Uralic"/>
                <a:cs typeface="Palladio Uralic"/>
              </a:rPr>
              <a:t>RECRUITMENT</a:t>
            </a:r>
            <a:endParaRPr sz="24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Palladio Uralic"/>
                <a:cs typeface="Palladio Uralic"/>
              </a:rPr>
              <a:t>SELECTION</a:t>
            </a:r>
            <a:endParaRPr sz="2400">
              <a:latin typeface="Palladio Uralic"/>
              <a:cs typeface="Palladio Uralic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588764" y="5582411"/>
            <a:ext cx="425450" cy="521334"/>
            <a:chOff x="4588764" y="5582411"/>
            <a:chExt cx="425450" cy="521334"/>
          </a:xfrm>
        </p:grpSpPr>
        <p:sp>
          <p:nvSpPr>
            <p:cNvPr id="60" name="object 60"/>
            <p:cNvSpPr/>
            <p:nvPr/>
          </p:nvSpPr>
          <p:spPr>
            <a:xfrm>
              <a:off x="4588764" y="5582411"/>
              <a:ext cx="425196" cy="5212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14930" y="5601373"/>
              <a:ext cx="171450" cy="267335"/>
            </a:xfrm>
            <a:custGeom>
              <a:avLst/>
              <a:gdLst/>
              <a:ahLst/>
              <a:cxnLst/>
              <a:rect l="l" t="t" r="r" b="b"/>
              <a:pathLst>
                <a:path w="171450" h="267335">
                  <a:moveTo>
                    <a:pt x="16337" y="96317"/>
                  </a:moveTo>
                  <a:lnTo>
                    <a:pt x="9215" y="98806"/>
                  </a:lnTo>
                  <a:lnTo>
                    <a:pt x="3555" y="103864"/>
                  </a:lnTo>
                  <a:lnTo>
                    <a:pt x="420" y="110458"/>
                  </a:lnTo>
                  <a:lnTo>
                    <a:pt x="0" y="117747"/>
                  </a:lnTo>
                  <a:lnTo>
                    <a:pt x="2484" y="124891"/>
                  </a:lnTo>
                  <a:lnTo>
                    <a:pt x="86431" y="266903"/>
                  </a:lnTo>
                  <a:lnTo>
                    <a:pt x="108123" y="229209"/>
                  </a:lnTo>
                  <a:lnTo>
                    <a:pt x="67127" y="229209"/>
                  </a:lnTo>
                  <a:lnTo>
                    <a:pt x="66736" y="158680"/>
                  </a:lnTo>
                  <a:lnTo>
                    <a:pt x="35250" y="105498"/>
                  </a:lnTo>
                  <a:lnTo>
                    <a:pt x="30200" y="99879"/>
                  </a:lnTo>
                  <a:lnTo>
                    <a:pt x="23614" y="96747"/>
                  </a:lnTo>
                  <a:lnTo>
                    <a:pt x="16337" y="96317"/>
                  </a:lnTo>
                  <a:close/>
                </a:path>
                <a:path w="171450" h="267335">
                  <a:moveTo>
                    <a:pt x="66736" y="158680"/>
                  </a:moveTo>
                  <a:lnTo>
                    <a:pt x="67127" y="229209"/>
                  </a:lnTo>
                  <a:lnTo>
                    <a:pt x="105227" y="228981"/>
                  </a:lnTo>
                  <a:lnTo>
                    <a:pt x="105175" y="219595"/>
                  </a:lnTo>
                  <a:lnTo>
                    <a:pt x="69667" y="219595"/>
                  </a:lnTo>
                  <a:lnTo>
                    <a:pt x="86003" y="191224"/>
                  </a:lnTo>
                  <a:lnTo>
                    <a:pt x="66736" y="158680"/>
                  </a:lnTo>
                  <a:close/>
                </a:path>
                <a:path w="171450" h="267335">
                  <a:moveTo>
                    <a:pt x="154549" y="95491"/>
                  </a:moveTo>
                  <a:lnTo>
                    <a:pt x="147248" y="96010"/>
                  </a:lnTo>
                  <a:lnTo>
                    <a:pt x="140686" y="99222"/>
                  </a:lnTo>
                  <a:lnTo>
                    <a:pt x="135707" y="104902"/>
                  </a:lnTo>
                  <a:lnTo>
                    <a:pt x="104836" y="158516"/>
                  </a:lnTo>
                  <a:lnTo>
                    <a:pt x="105227" y="228981"/>
                  </a:lnTo>
                  <a:lnTo>
                    <a:pt x="67127" y="229209"/>
                  </a:lnTo>
                  <a:lnTo>
                    <a:pt x="108123" y="229209"/>
                  </a:lnTo>
                  <a:lnTo>
                    <a:pt x="168727" y="123901"/>
                  </a:lnTo>
                  <a:lnTo>
                    <a:pt x="171118" y="116727"/>
                  </a:lnTo>
                  <a:lnTo>
                    <a:pt x="170616" y="109443"/>
                  </a:lnTo>
                  <a:lnTo>
                    <a:pt x="167423" y="102886"/>
                  </a:lnTo>
                  <a:lnTo>
                    <a:pt x="161742" y="97891"/>
                  </a:lnTo>
                  <a:lnTo>
                    <a:pt x="154549" y="95491"/>
                  </a:lnTo>
                  <a:close/>
                </a:path>
                <a:path w="171450" h="267335">
                  <a:moveTo>
                    <a:pt x="86003" y="191224"/>
                  </a:moveTo>
                  <a:lnTo>
                    <a:pt x="69667" y="219595"/>
                  </a:lnTo>
                  <a:lnTo>
                    <a:pt x="102687" y="219405"/>
                  </a:lnTo>
                  <a:lnTo>
                    <a:pt x="86003" y="191224"/>
                  </a:lnTo>
                  <a:close/>
                </a:path>
                <a:path w="171450" h="267335">
                  <a:moveTo>
                    <a:pt x="104836" y="158516"/>
                  </a:moveTo>
                  <a:lnTo>
                    <a:pt x="86003" y="191224"/>
                  </a:lnTo>
                  <a:lnTo>
                    <a:pt x="102687" y="219405"/>
                  </a:lnTo>
                  <a:lnTo>
                    <a:pt x="69667" y="219595"/>
                  </a:lnTo>
                  <a:lnTo>
                    <a:pt x="105175" y="219595"/>
                  </a:lnTo>
                  <a:lnTo>
                    <a:pt x="104836" y="158516"/>
                  </a:lnTo>
                  <a:close/>
                </a:path>
                <a:path w="171450" h="267335">
                  <a:moveTo>
                    <a:pt x="103957" y="0"/>
                  </a:moveTo>
                  <a:lnTo>
                    <a:pt x="65857" y="228"/>
                  </a:lnTo>
                  <a:lnTo>
                    <a:pt x="66736" y="158680"/>
                  </a:lnTo>
                  <a:lnTo>
                    <a:pt x="86003" y="191224"/>
                  </a:lnTo>
                  <a:lnTo>
                    <a:pt x="104836" y="158516"/>
                  </a:lnTo>
                  <a:lnTo>
                    <a:pt x="1039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63" name="object 63"/>
            <p:cNvSpPr/>
            <p:nvPr/>
          </p:nvSpPr>
          <p:spPr>
            <a:xfrm>
              <a:off x="250825" y="381000"/>
              <a:ext cx="0" cy="6477000"/>
            </a:xfrm>
            <a:custGeom>
              <a:avLst/>
              <a:gdLst/>
              <a:ahLst/>
              <a:cxnLst/>
              <a:rect l="l" t="t" r="r" b="b"/>
              <a:pathLst>
                <a:path h="6477000">
                  <a:moveTo>
                    <a:pt x="0" y="0"/>
                  </a:moveTo>
                  <a:lnTo>
                    <a:pt x="0" y="6476999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5287" y="381000"/>
              <a:ext cx="0" cy="6477000"/>
            </a:xfrm>
            <a:custGeom>
              <a:avLst/>
              <a:gdLst/>
              <a:ahLst/>
              <a:cxnLst/>
              <a:rect l="l" t="t" r="r" b="b"/>
              <a:pathLst>
                <a:path h="6477000">
                  <a:moveTo>
                    <a:pt x="0" y="0"/>
                  </a:moveTo>
                  <a:lnTo>
                    <a:pt x="0" y="6476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4800" y="381000"/>
              <a:ext cx="38100" cy="6477000"/>
            </a:xfrm>
            <a:custGeom>
              <a:avLst/>
              <a:gdLst/>
              <a:ahLst/>
              <a:cxnLst/>
              <a:rect l="l" t="t" r="r" b="b"/>
              <a:pathLst>
                <a:path w="38100" h="6477000">
                  <a:moveTo>
                    <a:pt x="0" y="6476998"/>
                  </a:moveTo>
                  <a:lnTo>
                    <a:pt x="38100" y="6476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476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0"/>
              <a:ext cx="9144000" cy="381000"/>
            </a:xfrm>
            <a:custGeom>
              <a:avLst/>
              <a:gdLst/>
              <a:ahLst/>
              <a:cxnLst/>
              <a:rect l="l" t="t" r="r" b="b"/>
              <a:pathLst>
                <a:path w="9144000" h="381000">
                  <a:moveTo>
                    <a:pt x="9144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9144000" y="381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0"/>
              <a:ext cx="9144000" cy="381000"/>
            </a:xfrm>
            <a:custGeom>
              <a:avLst/>
              <a:gdLst/>
              <a:ahLst/>
              <a:cxnLst/>
              <a:rect l="l" t="t" r="r" b="b"/>
              <a:pathLst>
                <a:path w="9144000" h="381000">
                  <a:moveTo>
                    <a:pt x="0" y="381000"/>
                  </a:moveTo>
                  <a:lnTo>
                    <a:pt x="9144000" y="381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9242" y="199136"/>
            <a:ext cx="2985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SELEC</a:t>
            </a:r>
            <a:r>
              <a:rPr sz="4000" spc="-20" dirty="0"/>
              <a:t>T</a:t>
            </a:r>
            <a:r>
              <a:rPr sz="4000" spc="-5" dirty="0"/>
              <a:t>ION</a:t>
            </a:r>
            <a:endParaRPr sz="4000"/>
          </a:p>
        </p:txBody>
      </p:sp>
      <p:grpSp>
        <p:nvGrpSpPr>
          <p:cNvPr id="9" name="object 9"/>
          <p:cNvGrpSpPr/>
          <p:nvPr/>
        </p:nvGrpSpPr>
        <p:grpSpPr>
          <a:xfrm>
            <a:off x="520700" y="1684020"/>
            <a:ext cx="5664200" cy="2776220"/>
            <a:chOff x="520700" y="1684020"/>
            <a:chExt cx="5664200" cy="2776220"/>
          </a:xfrm>
        </p:grpSpPr>
        <p:sp>
          <p:nvSpPr>
            <p:cNvPr id="10" name="object 10"/>
            <p:cNvSpPr/>
            <p:nvPr/>
          </p:nvSpPr>
          <p:spPr>
            <a:xfrm>
              <a:off x="533400" y="2399538"/>
              <a:ext cx="5638800" cy="2047875"/>
            </a:xfrm>
            <a:custGeom>
              <a:avLst/>
              <a:gdLst/>
              <a:ahLst/>
              <a:cxnLst/>
              <a:rect l="l" t="t" r="r" b="b"/>
              <a:pathLst>
                <a:path w="5638800" h="2047875">
                  <a:moveTo>
                    <a:pt x="0" y="2047748"/>
                  </a:moveTo>
                  <a:lnTo>
                    <a:pt x="5638800" y="2047748"/>
                  </a:lnTo>
                </a:path>
                <a:path w="5638800" h="2047875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5027" y="1693164"/>
              <a:ext cx="1322832" cy="7818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8491" y="1684020"/>
              <a:ext cx="757428" cy="669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272" y="1728216"/>
              <a:ext cx="1212850" cy="671830"/>
            </a:xfrm>
            <a:custGeom>
              <a:avLst/>
              <a:gdLst/>
              <a:ahLst/>
              <a:cxnLst/>
              <a:rect l="l" t="t" r="r" b="b"/>
              <a:pathLst>
                <a:path w="1212850" h="671830">
                  <a:moveTo>
                    <a:pt x="1100454" y="0"/>
                  </a:moveTo>
                  <a:lnTo>
                    <a:pt x="111912" y="0"/>
                  </a:lnTo>
                  <a:lnTo>
                    <a:pt x="68349" y="8804"/>
                  </a:lnTo>
                  <a:lnTo>
                    <a:pt x="32777" y="32813"/>
                  </a:lnTo>
                  <a:lnTo>
                    <a:pt x="8794" y="68419"/>
                  </a:lnTo>
                  <a:lnTo>
                    <a:pt x="0" y="112013"/>
                  </a:lnTo>
                  <a:lnTo>
                    <a:pt x="0" y="671322"/>
                  </a:lnTo>
                  <a:lnTo>
                    <a:pt x="1212341" y="671322"/>
                  </a:lnTo>
                  <a:lnTo>
                    <a:pt x="1212341" y="112013"/>
                  </a:lnTo>
                  <a:lnTo>
                    <a:pt x="1203539" y="68419"/>
                  </a:lnTo>
                  <a:lnTo>
                    <a:pt x="1179544" y="32813"/>
                  </a:lnTo>
                  <a:lnTo>
                    <a:pt x="1143976" y="8804"/>
                  </a:lnTo>
                  <a:lnTo>
                    <a:pt x="11004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272" y="1728216"/>
              <a:ext cx="1212850" cy="671830"/>
            </a:xfrm>
            <a:custGeom>
              <a:avLst/>
              <a:gdLst/>
              <a:ahLst/>
              <a:cxnLst/>
              <a:rect l="l" t="t" r="r" b="b"/>
              <a:pathLst>
                <a:path w="1212850" h="671830">
                  <a:moveTo>
                    <a:pt x="111912" y="0"/>
                  </a:moveTo>
                  <a:lnTo>
                    <a:pt x="1100454" y="0"/>
                  </a:lnTo>
                  <a:lnTo>
                    <a:pt x="1143976" y="8804"/>
                  </a:lnTo>
                  <a:lnTo>
                    <a:pt x="1179544" y="32813"/>
                  </a:lnTo>
                  <a:lnTo>
                    <a:pt x="1203539" y="68419"/>
                  </a:lnTo>
                  <a:lnTo>
                    <a:pt x="1212341" y="112013"/>
                  </a:lnTo>
                  <a:lnTo>
                    <a:pt x="1212341" y="671322"/>
                  </a:lnTo>
                  <a:lnTo>
                    <a:pt x="0" y="671322"/>
                  </a:lnTo>
                  <a:lnTo>
                    <a:pt x="0" y="112013"/>
                  </a:lnTo>
                  <a:lnTo>
                    <a:pt x="8794" y="68419"/>
                  </a:lnTo>
                  <a:lnTo>
                    <a:pt x="32777" y="32813"/>
                  </a:lnTo>
                  <a:lnTo>
                    <a:pt x="68349" y="8804"/>
                  </a:lnTo>
                  <a:lnTo>
                    <a:pt x="111912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51331" y="1783207"/>
            <a:ext cx="229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3127" y="3739896"/>
            <a:ext cx="1247140" cy="783590"/>
            <a:chOff x="643127" y="3739896"/>
            <a:chExt cx="1247140" cy="783590"/>
          </a:xfrm>
        </p:grpSpPr>
        <p:sp>
          <p:nvSpPr>
            <p:cNvPr id="17" name="object 17"/>
            <p:cNvSpPr/>
            <p:nvPr/>
          </p:nvSpPr>
          <p:spPr>
            <a:xfrm>
              <a:off x="643127" y="3739896"/>
              <a:ext cx="1246632" cy="783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6591" y="3768852"/>
              <a:ext cx="679704" cy="605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9033" y="3775964"/>
              <a:ext cx="1135380" cy="671830"/>
            </a:xfrm>
            <a:custGeom>
              <a:avLst/>
              <a:gdLst/>
              <a:ahLst/>
              <a:cxnLst/>
              <a:rect l="l" t="t" r="r" b="b"/>
              <a:pathLst>
                <a:path w="1135380" h="671829">
                  <a:moveTo>
                    <a:pt x="1022959" y="0"/>
                  </a:moveTo>
                  <a:lnTo>
                    <a:pt x="111912" y="0"/>
                  </a:lnTo>
                  <a:lnTo>
                    <a:pt x="68349" y="8802"/>
                  </a:lnTo>
                  <a:lnTo>
                    <a:pt x="32777" y="32797"/>
                  </a:lnTo>
                  <a:lnTo>
                    <a:pt x="8794" y="68365"/>
                  </a:lnTo>
                  <a:lnTo>
                    <a:pt x="0" y="111887"/>
                  </a:lnTo>
                  <a:lnTo>
                    <a:pt x="0" y="671322"/>
                  </a:lnTo>
                  <a:lnTo>
                    <a:pt x="1134846" y="671322"/>
                  </a:lnTo>
                  <a:lnTo>
                    <a:pt x="1134846" y="111887"/>
                  </a:lnTo>
                  <a:lnTo>
                    <a:pt x="1126043" y="68365"/>
                  </a:lnTo>
                  <a:lnTo>
                    <a:pt x="1102048" y="32797"/>
                  </a:lnTo>
                  <a:lnTo>
                    <a:pt x="1066480" y="8802"/>
                  </a:lnTo>
                  <a:lnTo>
                    <a:pt x="1022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9033" y="3775964"/>
              <a:ext cx="1135380" cy="671830"/>
            </a:xfrm>
            <a:custGeom>
              <a:avLst/>
              <a:gdLst/>
              <a:ahLst/>
              <a:cxnLst/>
              <a:rect l="l" t="t" r="r" b="b"/>
              <a:pathLst>
                <a:path w="1135380" h="671829">
                  <a:moveTo>
                    <a:pt x="111912" y="0"/>
                  </a:moveTo>
                  <a:lnTo>
                    <a:pt x="1022959" y="0"/>
                  </a:lnTo>
                  <a:lnTo>
                    <a:pt x="1066480" y="8802"/>
                  </a:lnTo>
                  <a:lnTo>
                    <a:pt x="1102048" y="32797"/>
                  </a:lnTo>
                  <a:lnTo>
                    <a:pt x="1126043" y="68365"/>
                  </a:lnTo>
                  <a:lnTo>
                    <a:pt x="1134846" y="111887"/>
                  </a:lnTo>
                  <a:lnTo>
                    <a:pt x="1134846" y="671322"/>
                  </a:lnTo>
                  <a:lnTo>
                    <a:pt x="0" y="671322"/>
                  </a:lnTo>
                  <a:lnTo>
                    <a:pt x="0" y="111887"/>
                  </a:lnTo>
                  <a:lnTo>
                    <a:pt x="8794" y="68365"/>
                  </a:lnTo>
                  <a:lnTo>
                    <a:pt x="32777" y="32797"/>
                  </a:lnTo>
                  <a:lnTo>
                    <a:pt x="68349" y="8802"/>
                  </a:lnTo>
                  <a:lnTo>
                    <a:pt x="111912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58800" y="2414777"/>
            <a:ext cx="5590540" cy="3010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Georgia"/>
              <a:buChar char="•"/>
              <a:tabLst>
                <a:tab pos="241300" algn="l"/>
              </a:tabLst>
            </a:pPr>
            <a:r>
              <a:rPr sz="2000" spc="-5" dirty="0">
                <a:latin typeface="TeXGyrePagella"/>
                <a:cs typeface="TeXGyrePagella"/>
              </a:rPr>
              <a:t>The Process of making </a:t>
            </a:r>
            <a:r>
              <a:rPr sz="2000" dirty="0">
                <a:latin typeface="TeXGyrePagella"/>
                <a:cs typeface="TeXGyrePagella"/>
              </a:rPr>
              <a:t>a </a:t>
            </a:r>
            <a:r>
              <a:rPr sz="2000" spc="55" dirty="0">
                <a:latin typeface="Georgia"/>
                <a:cs typeface="Georgia"/>
              </a:rPr>
              <a:t>“Hire” </a:t>
            </a:r>
            <a:r>
              <a:rPr sz="2000" spc="-5" dirty="0">
                <a:latin typeface="TeXGyrePagella"/>
                <a:cs typeface="TeXGyrePagella"/>
              </a:rPr>
              <a:t>or </a:t>
            </a:r>
            <a:r>
              <a:rPr sz="2000" spc="100" dirty="0">
                <a:latin typeface="Georgia"/>
                <a:cs typeface="Georgia"/>
              </a:rPr>
              <a:t>“No</a:t>
            </a:r>
            <a:r>
              <a:rPr sz="2000" spc="434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Hire”</a:t>
            </a:r>
            <a:endParaRPr sz="2000">
              <a:latin typeface="Georgia"/>
              <a:cs typeface="Georgia"/>
            </a:endParaRPr>
          </a:p>
          <a:p>
            <a:pPr marL="241300">
              <a:lnSpc>
                <a:spcPct val="100000"/>
              </a:lnSpc>
              <a:spcBef>
                <a:spcPts val="85"/>
              </a:spcBef>
            </a:pPr>
            <a:r>
              <a:rPr sz="2000" dirty="0">
                <a:latin typeface="TeXGyrePagella"/>
                <a:cs typeface="TeXGyrePagella"/>
              </a:rPr>
              <a:t>decision regarding each applicant for a</a:t>
            </a:r>
            <a:r>
              <a:rPr sz="2000" spc="-125" dirty="0">
                <a:latin typeface="TeXGyrePagella"/>
                <a:cs typeface="TeXGyrePagella"/>
              </a:rPr>
              <a:t> </a:t>
            </a:r>
            <a:r>
              <a:rPr sz="2000" spc="-5" dirty="0">
                <a:latin typeface="TeXGyrePagella"/>
                <a:cs typeface="TeXGyrePagella"/>
              </a:rPr>
              <a:t>job.</a:t>
            </a:r>
            <a:endParaRPr sz="2000">
              <a:latin typeface="TeXGyrePagella"/>
              <a:cs typeface="TeXGyrePagella"/>
            </a:endParaRPr>
          </a:p>
          <a:p>
            <a:pPr marL="718820" algn="ctr">
              <a:lnSpc>
                <a:spcPct val="100000"/>
              </a:lnSpc>
              <a:spcBef>
                <a:spcPts val="1270"/>
              </a:spcBef>
            </a:pPr>
            <a:r>
              <a:rPr sz="3600" b="1" spc="10" dirty="0">
                <a:latin typeface="Arial"/>
                <a:cs typeface="Arial"/>
              </a:rPr>
              <a:t>Or</a:t>
            </a:r>
            <a:endParaRPr sz="3600">
              <a:latin typeface="Arial"/>
              <a:cs typeface="Arial"/>
            </a:endParaRPr>
          </a:p>
          <a:p>
            <a:pPr marL="617855">
              <a:lnSpc>
                <a:spcPct val="100000"/>
              </a:lnSpc>
              <a:spcBef>
                <a:spcPts val="960"/>
              </a:spcBef>
            </a:pPr>
            <a:r>
              <a:rPr sz="2800" b="1" spc="-5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3499"/>
              </a:lnSpc>
              <a:spcBef>
                <a:spcPts val="1245"/>
              </a:spcBef>
              <a:buFont typeface="Georgia"/>
              <a:buChar char="•"/>
              <a:tabLst>
                <a:tab pos="241300" algn="l"/>
              </a:tabLst>
            </a:pPr>
            <a:r>
              <a:rPr sz="2000" dirty="0">
                <a:latin typeface="TeXGyrePagella"/>
                <a:cs typeface="TeXGyrePagella"/>
              </a:rPr>
              <a:t>Selection is </a:t>
            </a:r>
            <a:r>
              <a:rPr sz="2000" spc="-10" dirty="0">
                <a:latin typeface="TeXGyrePagella"/>
                <a:cs typeface="TeXGyrePagella"/>
              </a:rPr>
              <a:t>the </a:t>
            </a:r>
            <a:r>
              <a:rPr sz="2000" spc="-5" dirty="0">
                <a:latin typeface="TeXGyrePagella"/>
                <a:cs typeface="TeXGyrePagella"/>
              </a:rPr>
              <a:t>process </a:t>
            </a:r>
            <a:r>
              <a:rPr sz="2000" spc="-10" dirty="0">
                <a:latin typeface="TeXGyrePagella"/>
                <a:cs typeface="TeXGyrePagella"/>
              </a:rPr>
              <a:t>of </a:t>
            </a:r>
            <a:r>
              <a:rPr sz="2000" spc="-5" dirty="0">
                <a:latin typeface="TeXGyrePagella"/>
                <a:cs typeface="TeXGyrePagella"/>
              </a:rPr>
              <a:t>choosing qualified  </a:t>
            </a:r>
            <a:r>
              <a:rPr sz="2000" dirty="0">
                <a:latin typeface="TeXGyrePagella"/>
                <a:cs typeface="TeXGyrePagella"/>
              </a:rPr>
              <a:t>individuals who are </a:t>
            </a:r>
            <a:r>
              <a:rPr sz="2000" spc="-5" dirty="0">
                <a:latin typeface="TeXGyrePagella"/>
                <a:cs typeface="TeXGyrePagella"/>
              </a:rPr>
              <a:t>available to </a:t>
            </a:r>
            <a:r>
              <a:rPr sz="2000" dirty="0">
                <a:latin typeface="TeXGyrePagella"/>
                <a:cs typeface="TeXGyrePagella"/>
              </a:rPr>
              <a:t>fill </a:t>
            </a:r>
            <a:r>
              <a:rPr sz="2000" spc="-10" dirty="0">
                <a:latin typeface="TeXGyrePagella"/>
                <a:cs typeface="TeXGyrePagella"/>
              </a:rPr>
              <a:t>the  </a:t>
            </a:r>
            <a:r>
              <a:rPr sz="2000" spc="-5" dirty="0">
                <a:latin typeface="TeXGyrePagella"/>
                <a:cs typeface="TeXGyrePagella"/>
              </a:rPr>
              <a:t>positions </a:t>
            </a:r>
            <a:r>
              <a:rPr sz="2000" dirty="0">
                <a:latin typeface="TeXGyrePagella"/>
                <a:cs typeface="TeXGyrePagella"/>
              </a:rPr>
              <a:t>in</a:t>
            </a:r>
            <a:r>
              <a:rPr sz="2000" spc="-3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organization.</a:t>
            </a:r>
            <a:endParaRPr sz="2000">
              <a:latin typeface="TeXGyrePagella"/>
              <a:cs typeface="TeXGyrePagell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40500" y="1511300"/>
            <a:ext cx="2349500" cy="4902200"/>
            <a:chOff x="6540500" y="1511300"/>
            <a:chExt cx="2349500" cy="4902200"/>
          </a:xfrm>
        </p:grpSpPr>
        <p:sp>
          <p:nvSpPr>
            <p:cNvPr id="23" name="object 23"/>
            <p:cNvSpPr/>
            <p:nvPr/>
          </p:nvSpPr>
          <p:spPr>
            <a:xfrm>
              <a:off x="6780275" y="1598676"/>
              <a:ext cx="1793748" cy="1850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2900" y="1511299"/>
              <a:ext cx="1968500" cy="2025650"/>
            </a:xfrm>
            <a:custGeom>
              <a:avLst/>
              <a:gdLst/>
              <a:ahLst/>
              <a:cxnLst/>
              <a:rect l="l" t="t" r="r" b="b"/>
              <a:pathLst>
                <a:path w="1968500" h="2025650">
                  <a:moveTo>
                    <a:pt x="1897380" y="71120"/>
                  </a:moveTo>
                  <a:lnTo>
                    <a:pt x="1879600" y="71120"/>
                  </a:lnTo>
                  <a:lnTo>
                    <a:pt x="1879600" y="88900"/>
                  </a:lnTo>
                  <a:lnTo>
                    <a:pt x="1879600" y="1936750"/>
                  </a:lnTo>
                  <a:lnTo>
                    <a:pt x="88900" y="1936750"/>
                  </a:lnTo>
                  <a:lnTo>
                    <a:pt x="88900" y="88900"/>
                  </a:lnTo>
                  <a:lnTo>
                    <a:pt x="1879600" y="88900"/>
                  </a:lnTo>
                  <a:lnTo>
                    <a:pt x="18796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936750"/>
                  </a:lnTo>
                  <a:lnTo>
                    <a:pt x="71120" y="1954530"/>
                  </a:lnTo>
                  <a:lnTo>
                    <a:pt x="1897380" y="1954530"/>
                  </a:lnTo>
                  <a:lnTo>
                    <a:pt x="1897380" y="1936750"/>
                  </a:lnTo>
                  <a:lnTo>
                    <a:pt x="1897380" y="88900"/>
                  </a:lnTo>
                  <a:lnTo>
                    <a:pt x="1897380" y="71120"/>
                  </a:lnTo>
                  <a:close/>
                </a:path>
                <a:path w="1968500" h="2025650">
                  <a:moveTo>
                    <a:pt x="1968500" y="0"/>
                  </a:moveTo>
                  <a:lnTo>
                    <a:pt x="1915160" y="0"/>
                  </a:lnTo>
                  <a:lnTo>
                    <a:pt x="1915160" y="53340"/>
                  </a:lnTo>
                  <a:lnTo>
                    <a:pt x="1915160" y="1972310"/>
                  </a:lnTo>
                  <a:lnTo>
                    <a:pt x="53340" y="1972310"/>
                  </a:lnTo>
                  <a:lnTo>
                    <a:pt x="53340" y="53340"/>
                  </a:lnTo>
                  <a:lnTo>
                    <a:pt x="1915160" y="53340"/>
                  </a:lnTo>
                  <a:lnTo>
                    <a:pt x="19151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972310"/>
                  </a:lnTo>
                  <a:lnTo>
                    <a:pt x="0" y="2025650"/>
                  </a:lnTo>
                  <a:lnTo>
                    <a:pt x="1968500" y="2025650"/>
                  </a:lnTo>
                  <a:lnTo>
                    <a:pt x="1968500" y="1972310"/>
                  </a:lnTo>
                  <a:lnTo>
                    <a:pt x="1968500" y="53340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7876" y="4875276"/>
              <a:ext cx="2174748" cy="14508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40500" y="4787900"/>
              <a:ext cx="2349500" cy="1625600"/>
            </a:xfrm>
            <a:custGeom>
              <a:avLst/>
              <a:gdLst/>
              <a:ahLst/>
              <a:cxnLst/>
              <a:rect l="l" t="t" r="r" b="b"/>
              <a:pathLst>
                <a:path w="2349500" h="1625600">
                  <a:moveTo>
                    <a:pt x="2278380" y="71120"/>
                  </a:moveTo>
                  <a:lnTo>
                    <a:pt x="2260600" y="71120"/>
                  </a:lnTo>
                  <a:lnTo>
                    <a:pt x="2260600" y="88900"/>
                  </a:lnTo>
                  <a:lnTo>
                    <a:pt x="2260600" y="1536700"/>
                  </a:lnTo>
                  <a:lnTo>
                    <a:pt x="88900" y="1536700"/>
                  </a:lnTo>
                  <a:lnTo>
                    <a:pt x="88900" y="88900"/>
                  </a:lnTo>
                  <a:lnTo>
                    <a:pt x="2260600" y="88900"/>
                  </a:lnTo>
                  <a:lnTo>
                    <a:pt x="22606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536700"/>
                  </a:lnTo>
                  <a:lnTo>
                    <a:pt x="71120" y="1554480"/>
                  </a:lnTo>
                  <a:lnTo>
                    <a:pt x="2278380" y="1554480"/>
                  </a:lnTo>
                  <a:lnTo>
                    <a:pt x="2278380" y="1536700"/>
                  </a:lnTo>
                  <a:lnTo>
                    <a:pt x="2278380" y="88900"/>
                  </a:lnTo>
                  <a:lnTo>
                    <a:pt x="2278380" y="71120"/>
                  </a:lnTo>
                  <a:close/>
                </a:path>
                <a:path w="2349500" h="1625600">
                  <a:moveTo>
                    <a:pt x="2349500" y="0"/>
                  </a:moveTo>
                  <a:lnTo>
                    <a:pt x="2296160" y="0"/>
                  </a:lnTo>
                  <a:lnTo>
                    <a:pt x="2296160" y="53340"/>
                  </a:lnTo>
                  <a:lnTo>
                    <a:pt x="2296160" y="1572260"/>
                  </a:lnTo>
                  <a:lnTo>
                    <a:pt x="53340" y="1572260"/>
                  </a:lnTo>
                  <a:lnTo>
                    <a:pt x="53340" y="53340"/>
                  </a:lnTo>
                  <a:lnTo>
                    <a:pt x="2296160" y="53340"/>
                  </a:lnTo>
                  <a:lnTo>
                    <a:pt x="22961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572260"/>
                  </a:lnTo>
                  <a:lnTo>
                    <a:pt x="0" y="1625600"/>
                  </a:lnTo>
                  <a:lnTo>
                    <a:pt x="2349500" y="1625600"/>
                  </a:lnTo>
                  <a:lnTo>
                    <a:pt x="2349500" y="1572260"/>
                  </a:lnTo>
                  <a:lnTo>
                    <a:pt x="2349500" y="53340"/>
                  </a:lnTo>
                  <a:lnTo>
                    <a:pt x="2349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69260" y="0"/>
            <a:ext cx="42030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7580" marR="5080" indent="-94551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BASIC</a:t>
            </a:r>
            <a:r>
              <a:rPr sz="3600" spc="-50" dirty="0"/>
              <a:t> </a:t>
            </a:r>
            <a:r>
              <a:rPr sz="3600" spc="-5" dirty="0"/>
              <a:t>SELECTION  </a:t>
            </a:r>
            <a:r>
              <a:rPr sz="3600" dirty="0"/>
              <a:t>CRITERIA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1143000" y="2743200"/>
            <a:ext cx="2590800" cy="2362200"/>
          </a:xfrm>
          <a:custGeom>
            <a:avLst/>
            <a:gdLst/>
            <a:ahLst/>
            <a:cxnLst/>
            <a:rect l="l" t="t" r="r" b="b"/>
            <a:pathLst>
              <a:path w="2590800" h="2362200">
                <a:moveTo>
                  <a:pt x="0" y="1181100"/>
                </a:moveTo>
                <a:lnTo>
                  <a:pt x="980" y="1134724"/>
                </a:lnTo>
                <a:lnTo>
                  <a:pt x="3897" y="1088801"/>
                </a:lnTo>
                <a:lnTo>
                  <a:pt x="8715" y="1043364"/>
                </a:lnTo>
                <a:lnTo>
                  <a:pt x="15398" y="998445"/>
                </a:lnTo>
                <a:lnTo>
                  <a:pt x="23910" y="954078"/>
                </a:lnTo>
                <a:lnTo>
                  <a:pt x="34214" y="910294"/>
                </a:lnTo>
                <a:lnTo>
                  <a:pt x="46275" y="867127"/>
                </a:lnTo>
                <a:lnTo>
                  <a:pt x="60057" y="824610"/>
                </a:lnTo>
                <a:lnTo>
                  <a:pt x="75524" y="782776"/>
                </a:lnTo>
                <a:lnTo>
                  <a:pt x="92639" y="741656"/>
                </a:lnTo>
                <a:lnTo>
                  <a:pt x="111367" y="701285"/>
                </a:lnTo>
                <a:lnTo>
                  <a:pt x="131672" y="661695"/>
                </a:lnTo>
                <a:lnTo>
                  <a:pt x="153518" y="622919"/>
                </a:lnTo>
                <a:lnTo>
                  <a:pt x="176868" y="584990"/>
                </a:lnTo>
                <a:lnTo>
                  <a:pt x="201687" y="547940"/>
                </a:lnTo>
                <a:lnTo>
                  <a:pt x="227939" y="511802"/>
                </a:lnTo>
                <a:lnTo>
                  <a:pt x="255587" y="476609"/>
                </a:lnTo>
                <a:lnTo>
                  <a:pt x="284597" y="442395"/>
                </a:lnTo>
                <a:lnTo>
                  <a:pt x="314930" y="409191"/>
                </a:lnTo>
                <a:lnTo>
                  <a:pt x="346553" y="377031"/>
                </a:lnTo>
                <a:lnTo>
                  <a:pt x="379428" y="345947"/>
                </a:lnTo>
                <a:lnTo>
                  <a:pt x="413520" y="315973"/>
                </a:lnTo>
                <a:lnTo>
                  <a:pt x="448792" y="287141"/>
                </a:lnTo>
                <a:lnTo>
                  <a:pt x="485209" y="259484"/>
                </a:lnTo>
                <a:lnTo>
                  <a:pt x="522735" y="233034"/>
                </a:lnTo>
                <a:lnTo>
                  <a:pt x="561333" y="207826"/>
                </a:lnTo>
                <a:lnTo>
                  <a:pt x="600968" y="183890"/>
                </a:lnTo>
                <a:lnTo>
                  <a:pt x="641604" y="161261"/>
                </a:lnTo>
                <a:lnTo>
                  <a:pt x="683204" y="139971"/>
                </a:lnTo>
                <a:lnTo>
                  <a:pt x="725732" y="120053"/>
                </a:lnTo>
                <a:lnTo>
                  <a:pt x="769154" y="101540"/>
                </a:lnTo>
                <a:lnTo>
                  <a:pt x="813431" y="84465"/>
                </a:lnTo>
                <a:lnTo>
                  <a:pt x="858530" y="68859"/>
                </a:lnTo>
                <a:lnTo>
                  <a:pt x="904413" y="54758"/>
                </a:lnTo>
                <a:lnTo>
                  <a:pt x="951044" y="42192"/>
                </a:lnTo>
                <a:lnTo>
                  <a:pt x="998388" y="31195"/>
                </a:lnTo>
                <a:lnTo>
                  <a:pt x="1046409" y="21800"/>
                </a:lnTo>
                <a:lnTo>
                  <a:pt x="1095070" y="14039"/>
                </a:lnTo>
                <a:lnTo>
                  <a:pt x="1144336" y="7946"/>
                </a:lnTo>
                <a:lnTo>
                  <a:pt x="1194170" y="3553"/>
                </a:lnTo>
                <a:lnTo>
                  <a:pt x="1244536" y="893"/>
                </a:lnTo>
                <a:lnTo>
                  <a:pt x="1295400" y="0"/>
                </a:lnTo>
                <a:lnTo>
                  <a:pt x="1346263" y="893"/>
                </a:lnTo>
                <a:lnTo>
                  <a:pt x="1396629" y="3553"/>
                </a:lnTo>
                <a:lnTo>
                  <a:pt x="1446463" y="7946"/>
                </a:lnTo>
                <a:lnTo>
                  <a:pt x="1495729" y="14039"/>
                </a:lnTo>
                <a:lnTo>
                  <a:pt x="1544390" y="21800"/>
                </a:lnTo>
                <a:lnTo>
                  <a:pt x="1592411" y="31195"/>
                </a:lnTo>
                <a:lnTo>
                  <a:pt x="1639755" y="42192"/>
                </a:lnTo>
                <a:lnTo>
                  <a:pt x="1686386" y="54758"/>
                </a:lnTo>
                <a:lnTo>
                  <a:pt x="1732269" y="68859"/>
                </a:lnTo>
                <a:lnTo>
                  <a:pt x="1777368" y="84465"/>
                </a:lnTo>
                <a:lnTo>
                  <a:pt x="1821645" y="101540"/>
                </a:lnTo>
                <a:lnTo>
                  <a:pt x="1865067" y="120053"/>
                </a:lnTo>
                <a:lnTo>
                  <a:pt x="1907595" y="139971"/>
                </a:lnTo>
                <a:lnTo>
                  <a:pt x="1949195" y="161261"/>
                </a:lnTo>
                <a:lnTo>
                  <a:pt x="1989831" y="183890"/>
                </a:lnTo>
                <a:lnTo>
                  <a:pt x="2029466" y="207826"/>
                </a:lnTo>
                <a:lnTo>
                  <a:pt x="2068064" y="233034"/>
                </a:lnTo>
                <a:lnTo>
                  <a:pt x="2105590" y="259484"/>
                </a:lnTo>
                <a:lnTo>
                  <a:pt x="2142007" y="287141"/>
                </a:lnTo>
                <a:lnTo>
                  <a:pt x="2177279" y="315973"/>
                </a:lnTo>
                <a:lnTo>
                  <a:pt x="2211371" y="345947"/>
                </a:lnTo>
                <a:lnTo>
                  <a:pt x="2244246" y="377031"/>
                </a:lnTo>
                <a:lnTo>
                  <a:pt x="2275869" y="409191"/>
                </a:lnTo>
                <a:lnTo>
                  <a:pt x="2306202" y="442395"/>
                </a:lnTo>
                <a:lnTo>
                  <a:pt x="2335212" y="476609"/>
                </a:lnTo>
                <a:lnTo>
                  <a:pt x="2362860" y="511802"/>
                </a:lnTo>
                <a:lnTo>
                  <a:pt x="2389112" y="547940"/>
                </a:lnTo>
                <a:lnTo>
                  <a:pt x="2413931" y="584990"/>
                </a:lnTo>
                <a:lnTo>
                  <a:pt x="2437281" y="622919"/>
                </a:lnTo>
                <a:lnTo>
                  <a:pt x="2459127" y="661695"/>
                </a:lnTo>
                <a:lnTo>
                  <a:pt x="2479432" y="701285"/>
                </a:lnTo>
                <a:lnTo>
                  <a:pt x="2498160" y="741656"/>
                </a:lnTo>
                <a:lnTo>
                  <a:pt x="2515275" y="782776"/>
                </a:lnTo>
                <a:lnTo>
                  <a:pt x="2530742" y="824610"/>
                </a:lnTo>
                <a:lnTo>
                  <a:pt x="2544524" y="867127"/>
                </a:lnTo>
                <a:lnTo>
                  <a:pt x="2556585" y="910294"/>
                </a:lnTo>
                <a:lnTo>
                  <a:pt x="2566889" y="954078"/>
                </a:lnTo>
                <a:lnTo>
                  <a:pt x="2575401" y="998445"/>
                </a:lnTo>
                <a:lnTo>
                  <a:pt x="2582084" y="1043364"/>
                </a:lnTo>
                <a:lnTo>
                  <a:pt x="2586902" y="1088801"/>
                </a:lnTo>
                <a:lnTo>
                  <a:pt x="2589819" y="1134724"/>
                </a:lnTo>
                <a:lnTo>
                  <a:pt x="2590800" y="1181100"/>
                </a:lnTo>
                <a:lnTo>
                  <a:pt x="2589819" y="1227475"/>
                </a:lnTo>
                <a:lnTo>
                  <a:pt x="2586902" y="1273398"/>
                </a:lnTo>
                <a:lnTo>
                  <a:pt x="2582084" y="1318835"/>
                </a:lnTo>
                <a:lnTo>
                  <a:pt x="2575401" y="1363754"/>
                </a:lnTo>
                <a:lnTo>
                  <a:pt x="2566889" y="1408121"/>
                </a:lnTo>
                <a:lnTo>
                  <a:pt x="2556585" y="1451905"/>
                </a:lnTo>
                <a:lnTo>
                  <a:pt x="2544524" y="1495072"/>
                </a:lnTo>
                <a:lnTo>
                  <a:pt x="2530742" y="1537589"/>
                </a:lnTo>
                <a:lnTo>
                  <a:pt x="2515275" y="1579423"/>
                </a:lnTo>
                <a:lnTo>
                  <a:pt x="2498160" y="1620543"/>
                </a:lnTo>
                <a:lnTo>
                  <a:pt x="2479432" y="1660914"/>
                </a:lnTo>
                <a:lnTo>
                  <a:pt x="2459127" y="1700504"/>
                </a:lnTo>
                <a:lnTo>
                  <a:pt x="2437281" y="1739280"/>
                </a:lnTo>
                <a:lnTo>
                  <a:pt x="2413931" y="1777209"/>
                </a:lnTo>
                <a:lnTo>
                  <a:pt x="2389112" y="1814259"/>
                </a:lnTo>
                <a:lnTo>
                  <a:pt x="2362860" y="1850397"/>
                </a:lnTo>
                <a:lnTo>
                  <a:pt x="2335212" y="1885590"/>
                </a:lnTo>
                <a:lnTo>
                  <a:pt x="2306202" y="1919804"/>
                </a:lnTo>
                <a:lnTo>
                  <a:pt x="2275869" y="1953008"/>
                </a:lnTo>
                <a:lnTo>
                  <a:pt x="2244246" y="1985168"/>
                </a:lnTo>
                <a:lnTo>
                  <a:pt x="2211371" y="2016252"/>
                </a:lnTo>
                <a:lnTo>
                  <a:pt x="2177279" y="2046226"/>
                </a:lnTo>
                <a:lnTo>
                  <a:pt x="2142007" y="2075058"/>
                </a:lnTo>
                <a:lnTo>
                  <a:pt x="2105590" y="2102715"/>
                </a:lnTo>
                <a:lnTo>
                  <a:pt x="2068064" y="2129165"/>
                </a:lnTo>
                <a:lnTo>
                  <a:pt x="2029466" y="2154373"/>
                </a:lnTo>
                <a:lnTo>
                  <a:pt x="1989831" y="2178309"/>
                </a:lnTo>
                <a:lnTo>
                  <a:pt x="1949195" y="2200938"/>
                </a:lnTo>
                <a:lnTo>
                  <a:pt x="1907595" y="2222228"/>
                </a:lnTo>
                <a:lnTo>
                  <a:pt x="1865067" y="2242146"/>
                </a:lnTo>
                <a:lnTo>
                  <a:pt x="1821645" y="2260659"/>
                </a:lnTo>
                <a:lnTo>
                  <a:pt x="1777368" y="2277734"/>
                </a:lnTo>
                <a:lnTo>
                  <a:pt x="1732269" y="2293340"/>
                </a:lnTo>
                <a:lnTo>
                  <a:pt x="1686386" y="2307441"/>
                </a:lnTo>
                <a:lnTo>
                  <a:pt x="1639755" y="2320007"/>
                </a:lnTo>
                <a:lnTo>
                  <a:pt x="1592411" y="2331004"/>
                </a:lnTo>
                <a:lnTo>
                  <a:pt x="1544390" y="2340399"/>
                </a:lnTo>
                <a:lnTo>
                  <a:pt x="1495729" y="2348160"/>
                </a:lnTo>
                <a:lnTo>
                  <a:pt x="1446463" y="2354253"/>
                </a:lnTo>
                <a:lnTo>
                  <a:pt x="1396629" y="2358646"/>
                </a:lnTo>
                <a:lnTo>
                  <a:pt x="1346263" y="2361306"/>
                </a:lnTo>
                <a:lnTo>
                  <a:pt x="1295400" y="2362200"/>
                </a:lnTo>
                <a:lnTo>
                  <a:pt x="1244536" y="2361306"/>
                </a:lnTo>
                <a:lnTo>
                  <a:pt x="1194170" y="2358646"/>
                </a:lnTo>
                <a:lnTo>
                  <a:pt x="1144336" y="2354253"/>
                </a:lnTo>
                <a:lnTo>
                  <a:pt x="1095070" y="2348160"/>
                </a:lnTo>
                <a:lnTo>
                  <a:pt x="1046409" y="2340399"/>
                </a:lnTo>
                <a:lnTo>
                  <a:pt x="998388" y="2331004"/>
                </a:lnTo>
                <a:lnTo>
                  <a:pt x="951044" y="2320007"/>
                </a:lnTo>
                <a:lnTo>
                  <a:pt x="904413" y="2307441"/>
                </a:lnTo>
                <a:lnTo>
                  <a:pt x="858530" y="2293340"/>
                </a:lnTo>
                <a:lnTo>
                  <a:pt x="813431" y="2277734"/>
                </a:lnTo>
                <a:lnTo>
                  <a:pt x="769154" y="2260659"/>
                </a:lnTo>
                <a:lnTo>
                  <a:pt x="725732" y="2242146"/>
                </a:lnTo>
                <a:lnTo>
                  <a:pt x="683204" y="2222228"/>
                </a:lnTo>
                <a:lnTo>
                  <a:pt x="641604" y="2200938"/>
                </a:lnTo>
                <a:lnTo>
                  <a:pt x="600968" y="2178309"/>
                </a:lnTo>
                <a:lnTo>
                  <a:pt x="561333" y="2154373"/>
                </a:lnTo>
                <a:lnTo>
                  <a:pt x="522735" y="2129165"/>
                </a:lnTo>
                <a:lnTo>
                  <a:pt x="485209" y="2102715"/>
                </a:lnTo>
                <a:lnTo>
                  <a:pt x="448792" y="2075058"/>
                </a:lnTo>
                <a:lnTo>
                  <a:pt x="413520" y="2046226"/>
                </a:lnTo>
                <a:lnTo>
                  <a:pt x="379428" y="2016252"/>
                </a:lnTo>
                <a:lnTo>
                  <a:pt x="346553" y="1985168"/>
                </a:lnTo>
                <a:lnTo>
                  <a:pt x="314930" y="1953008"/>
                </a:lnTo>
                <a:lnTo>
                  <a:pt x="284597" y="1919804"/>
                </a:lnTo>
                <a:lnTo>
                  <a:pt x="255587" y="1885590"/>
                </a:lnTo>
                <a:lnTo>
                  <a:pt x="227939" y="1850397"/>
                </a:lnTo>
                <a:lnTo>
                  <a:pt x="201687" y="1814259"/>
                </a:lnTo>
                <a:lnTo>
                  <a:pt x="176868" y="1777209"/>
                </a:lnTo>
                <a:lnTo>
                  <a:pt x="153518" y="1739280"/>
                </a:lnTo>
                <a:lnTo>
                  <a:pt x="131672" y="1700504"/>
                </a:lnTo>
                <a:lnTo>
                  <a:pt x="111367" y="1660914"/>
                </a:lnTo>
                <a:lnTo>
                  <a:pt x="92639" y="1620543"/>
                </a:lnTo>
                <a:lnTo>
                  <a:pt x="75524" y="1579423"/>
                </a:lnTo>
                <a:lnTo>
                  <a:pt x="60057" y="1537589"/>
                </a:lnTo>
                <a:lnTo>
                  <a:pt x="46275" y="1495072"/>
                </a:lnTo>
                <a:lnTo>
                  <a:pt x="34214" y="1451905"/>
                </a:lnTo>
                <a:lnTo>
                  <a:pt x="23910" y="1408121"/>
                </a:lnTo>
                <a:lnTo>
                  <a:pt x="15398" y="1363754"/>
                </a:lnTo>
                <a:lnTo>
                  <a:pt x="8715" y="1318835"/>
                </a:lnTo>
                <a:lnTo>
                  <a:pt x="3897" y="1273398"/>
                </a:lnTo>
                <a:lnTo>
                  <a:pt x="980" y="1227475"/>
                </a:lnTo>
                <a:lnTo>
                  <a:pt x="0" y="11811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82876" y="3445890"/>
            <a:ext cx="1510030" cy="9347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99000"/>
              </a:lnSpc>
              <a:spcBef>
                <a:spcPts val="125"/>
              </a:spcBef>
            </a:pPr>
            <a:r>
              <a:rPr sz="2000" b="1" dirty="0">
                <a:latin typeface="Times New Roman"/>
                <a:cs typeface="Times New Roman"/>
              </a:rPr>
              <a:t>BASIC  SE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CTION  CRITERIA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52900" y="2419350"/>
            <a:ext cx="3648075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45455" y="2578734"/>
            <a:ext cx="187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Formal</a:t>
            </a:r>
            <a:r>
              <a:rPr sz="1800" b="1" spc="-75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Education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52900" y="3181350"/>
            <a:ext cx="3648075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32553" y="3357498"/>
            <a:ext cx="3097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Experience and Past</a:t>
            </a:r>
            <a:r>
              <a:rPr sz="1600" b="1" spc="-55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Performance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52900" y="3943350"/>
            <a:ext cx="364807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34305" y="4102989"/>
            <a:ext cx="2492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Physical</a:t>
            </a:r>
            <a:r>
              <a:rPr sz="1800" b="1" spc="-75" dirty="0">
                <a:latin typeface="Palladio Uralic"/>
                <a:cs typeface="Palladio Uralic"/>
              </a:rPr>
              <a:t> </a:t>
            </a:r>
            <a:r>
              <a:rPr sz="1800" b="1" spc="-5" dirty="0">
                <a:latin typeface="Palladio Uralic"/>
                <a:cs typeface="Palladio Uralic"/>
              </a:rPr>
              <a:t>Characteristics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52900" y="4705350"/>
            <a:ext cx="3648075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81905" y="4864989"/>
            <a:ext cx="279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Palladio Uralic"/>
                <a:cs typeface="Palladio Uralic"/>
              </a:rPr>
              <a:t>Personality</a:t>
            </a:r>
            <a:r>
              <a:rPr sz="1800" b="1" spc="-95" dirty="0">
                <a:latin typeface="Palladio Uralic"/>
                <a:cs typeface="Palladio Uralic"/>
              </a:rPr>
              <a:t> </a:t>
            </a:r>
            <a:r>
              <a:rPr sz="1800" b="1" spc="-5" dirty="0">
                <a:latin typeface="Palladio Uralic"/>
                <a:cs typeface="Palladio Uralic"/>
              </a:rPr>
              <a:t>Characteristics</a:t>
            </a:r>
            <a:endParaRPr sz="18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838200"/>
            <a:ext cx="0" cy="6019800"/>
          </a:xfrm>
          <a:custGeom>
            <a:avLst/>
            <a:gdLst/>
            <a:ahLst/>
            <a:cxnLst/>
            <a:rect l="l" t="t" r="r" b="b"/>
            <a:pathLst>
              <a:path h="6019800">
                <a:moveTo>
                  <a:pt x="0" y="0"/>
                </a:moveTo>
                <a:lnTo>
                  <a:pt x="0" y="60197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838200"/>
              <a:ext cx="0" cy="6019800"/>
            </a:xfrm>
            <a:custGeom>
              <a:avLst/>
              <a:gdLst/>
              <a:ahLst/>
              <a:cxnLst/>
              <a:rect l="l" t="t" r="r" b="b"/>
              <a:pathLst>
                <a:path h="6019800">
                  <a:moveTo>
                    <a:pt x="0" y="0"/>
                  </a:moveTo>
                  <a:lnTo>
                    <a:pt x="0" y="60197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838200"/>
              <a:ext cx="38100" cy="6019800"/>
            </a:xfrm>
            <a:custGeom>
              <a:avLst/>
              <a:gdLst/>
              <a:ahLst/>
              <a:cxnLst/>
              <a:rect l="l" t="t" r="r" b="b"/>
              <a:pathLst>
                <a:path w="38100" h="6019800">
                  <a:moveTo>
                    <a:pt x="0" y="6019798"/>
                  </a:moveTo>
                  <a:lnTo>
                    <a:pt x="38100" y="60197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197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838200"/>
            </a:xfrm>
            <a:custGeom>
              <a:avLst/>
              <a:gdLst/>
              <a:ahLst/>
              <a:cxnLst/>
              <a:rect l="l" t="t" r="r" b="b"/>
              <a:pathLst>
                <a:path w="9144000" h="838200">
                  <a:moveTo>
                    <a:pt x="9144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9144000" y="838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838200"/>
            </a:xfrm>
            <a:custGeom>
              <a:avLst/>
              <a:gdLst/>
              <a:ahLst/>
              <a:cxnLst/>
              <a:rect l="l" t="t" r="r" b="b"/>
              <a:pathLst>
                <a:path w="9144000" h="838200">
                  <a:moveTo>
                    <a:pt x="0" y="838200"/>
                  </a:moveTo>
                  <a:lnTo>
                    <a:pt x="9144000" y="838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14169" y="116840"/>
            <a:ext cx="4914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SELECTION</a:t>
            </a:r>
            <a:r>
              <a:rPr sz="3600" spc="-45" dirty="0"/>
              <a:t> </a:t>
            </a:r>
            <a:r>
              <a:rPr sz="3600" spc="-5" dirty="0"/>
              <a:t>PROCESS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3733800" y="1143000"/>
            <a:ext cx="2209800" cy="3365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250"/>
              </a:spcBef>
            </a:pPr>
            <a:r>
              <a:rPr sz="1600" b="1" spc="-10" dirty="0">
                <a:latin typeface="Palladio Uralic"/>
                <a:cs typeface="Palladio Uralic"/>
              </a:rPr>
              <a:t>Initial</a:t>
            </a:r>
            <a:r>
              <a:rPr sz="1600" b="1" spc="5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screening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3800" y="1828800"/>
            <a:ext cx="2209800" cy="3048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Palladio Uralic"/>
                <a:cs typeface="Palladio Uralic"/>
              </a:rPr>
              <a:t>Completed</a:t>
            </a:r>
            <a:r>
              <a:rPr sz="1400" b="1" spc="-70" dirty="0">
                <a:latin typeface="Palladio Uralic"/>
                <a:cs typeface="Palladio Uralic"/>
              </a:rPr>
              <a:t> </a:t>
            </a:r>
            <a:r>
              <a:rPr sz="1400" b="1" dirty="0">
                <a:latin typeface="Palladio Uralic"/>
                <a:cs typeface="Palladio Uralic"/>
              </a:rPr>
              <a:t>application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600" y="5257800"/>
            <a:ext cx="2438400" cy="457200"/>
          </a:xfrm>
          <a:custGeom>
            <a:avLst/>
            <a:gdLst/>
            <a:ahLst/>
            <a:cxnLst/>
            <a:rect l="l" t="t" r="r" b="b"/>
            <a:pathLst>
              <a:path w="2438400" h="457200">
                <a:moveTo>
                  <a:pt x="0" y="457200"/>
                </a:moveTo>
                <a:lnTo>
                  <a:pt x="2438400" y="457200"/>
                </a:lnTo>
                <a:lnTo>
                  <a:pt x="2438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40658" y="5281117"/>
            <a:ext cx="2270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Palladio Uralic"/>
                <a:cs typeface="Palladio Uralic"/>
              </a:rPr>
              <a:t>Medical/physical examination</a:t>
            </a:r>
            <a:r>
              <a:rPr sz="1200" b="1" dirty="0">
                <a:latin typeface="Palladio Uralic"/>
                <a:cs typeface="Palladio Uralic"/>
              </a:rPr>
              <a:t> </a:t>
            </a:r>
            <a:r>
              <a:rPr sz="1200" b="1" spc="-5" dirty="0">
                <a:latin typeface="Palladio Uralic"/>
                <a:cs typeface="Palladio Uralic"/>
              </a:rPr>
              <a:t>if</a:t>
            </a:r>
            <a:endParaRPr sz="1200">
              <a:latin typeface="Palladio Uralic"/>
              <a:cs typeface="Palladio Uralic"/>
            </a:endParaRPr>
          </a:p>
          <a:p>
            <a:pPr marL="70485">
              <a:lnSpc>
                <a:spcPct val="100000"/>
              </a:lnSpc>
            </a:pPr>
            <a:r>
              <a:rPr sz="1200" b="1" spc="-5" dirty="0">
                <a:latin typeface="Palladio Uralic"/>
                <a:cs typeface="Palladio Uralic"/>
              </a:rPr>
              <a:t>required (conditional </a:t>
            </a:r>
            <a:r>
              <a:rPr sz="1200" b="1" dirty="0">
                <a:latin typeface="Palladio Uralic"/>
                <a:cs typeface="Palladio Uralic"/>
              </a:rPr>
              <a:t>job</a:t>
            </a:r>
            <a:r>
              <a:rPr sz="1200" b="1" spc="-25" dirty="0">
                <a:latin typeface="Palladio Uralic"/>
                <a:cs typeface="Palladio Uralic"/>
              </a:rPr>
              <a:t> </a:t>
            </a:r>
            <a:r>
              <a:rPr sz="1200" b="1" spc="-5" dirty="0">
                <a:latin typeface="Palladio Uralic"/>
                <a:cs typeface="Palladio Uralic"/>
              </a:rPr>
              <a:t>offer</a:t>
            </a:r>
            <a:endParaRPr sz="12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00" y="3276600"/>
            <a:ext cx="2362200" cy="304800"/>
          </a:xfrm>
          <a:custGeom>
            <a:avLst/>
            <a:gdLst/>
            <a:ahLst/>
            <a:cxnLst/>
            <a:rect l="l" t="t" r="r" b="b"/>
            <a:pathLst>
              <a:path w="2362200" h="304800">
                <a:moveTo>
                  <a:pt x="0" y="304800"/>
                </a:moveTo>
                <a:lnTo>
                  <a:pt x="2362200" y="304800"/>
                </a:lnTo>
                <a:lnTo>
                  <a:pt x="2362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71138" y="3298063"/>
            <a:ext cx="2134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Palladio Uralic"/>
                <a:cs typeface="Palladio Uralic"/>
              </a:rPr>
              <a:t>Comprehensive</a:t>
            </a:r>
            <a:r>
              <a:rPr sz="1400" b="1" spc="-85" dirty="0">
                <a:latin typeface="Palladio Uralic"/>
                <a:cs typeface="Palladio Uralic"/>
              </a:rPr>
              <a:t> </a:t>
            </a:r>
            <a:r>
              <a:rPr sz="1400" b="1" dirty="0">
                <a:latin typeface="Palladio Uralic"/>
                <a:cs typeface="Palladio Uralic"/>
              </a:rPr>
              <a:t>interview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33800" y="2514600"/>
            <a:ext cx="2209800" cy="336550"/>
          </a:xfrm>
          <a:custGeom>
            <a:avLst/>
            <a:gdLst/>
            <a:ahLst/>
            <a:cxnLst/>
            <a:rect l="l" t="t" r="r" b="b"/>
            <a:pathLst>
              <a:path w="2209800" h="336550">
                <a:moveTo>
                  <a:pt x="0" y="336550"/>
                </a:moveTo>
                <a:lnTo>
                  <a:pt x="2209800" y="336550"/>
                </a:lnTo>
                <a:lnTo>
                  <a:pt x="2209800" y="0"/>
                </a:lnTo>
                <a:lnTo>
                  <a:pt x="0" y="0"/>
                </a:lnTo>
                <a:lnTo>
                  <a:pt x="0" y="3365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39361" y="2534538"/>
            <a:ext cx="1598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Palladio Uralic"/>
                <a:cs typeface="Palladio Uralic"/>
              </a:rPr>
              <a:t>Employment</a:t>
            </a:r>
            <a:r>
              <a:rPr sz="1600" b="1" spc="-2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test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3800" y="6369050"/>
            <a:ext cx="2209800" cy="3365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Palladio Uralic"/>
                <a:cs typeface="Palladio Uralic"/>
              </a:rPr>
              <a:t>Permanent job</a:t>
            </a:r>
            <a:r>
              <a:rPr sz="1600" b="1" spc="-3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offer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4876800"/>
            <a:ext cx="1828800" cy="3365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latin typeface="Palladio Uralic"/>
                <a:cs typeface="Palladio Uralic"/>
              </a:rPr>
              <a:t>Reject</a:t>
            </a:r>
            <a:r>
              <a:rPr sz="1600" b="1" spc="-3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Applicant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7600" y="4130675"/>
            <a:ext cx="2393950" cy="517525"/>
          </a:xfrm>
          <a:custGeom>
            <a:avLst/>
            <a:gdLst/>
            <a:ahLst/>
            <a:cxnLst/>
            <a:rect l="l" t="t" r="r" b="b"/>
            <a:pathLst>
              <a:path w="2393950" h="517525">
                <a:moveTo>
                  <a:pt x="0" y="517525"/>
                </a:moveTo>
                <a:lnTo>
                  <a:pt x="2393950" y="517525"/>
                </a:lnTo>
                <a:lnTo>
                  <a:pt x="2393950" y="0"/>
                </a:lnTo>
                <a:lnTo>
                  <a:pt x="0" y="0"/>
                </a:lnTo>
                <a:lnTo>
                  <a:pt x="0" y="5175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12285" y="4152391"/>
            <a:ext cx="2084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Palladio Uralic"/>
                <a:cs typeface="Palladio Uralic"/>
              </a:rPr>
              <a:t>Background Examination  </a:t>
            </a:r>
            <a:r>
              <a:rPr sz="1400" b="1" dirty="0">
                <a:latin typeface="Palladio Uralic"/>
                <a:cs typeface="Palladio Uralic"/>
              </a:rPr>
              <a:t>if</a:t>
            </a:r>
            <a:r>
              <a:rPr sz="1400" b="1" spc="-20" dirty="0">
                <a:latin typeface="Palladio Uralic"/>
                <a:cs typeface="Palladio Uralic"/>
              </a:rPr>
              <a:t> </a:t>
            </a:r>
            <a:r>
              <a:rPr sz="1400" b="1" spc="-5" dirty="0">
                <a:latin typeface="Palladio Uralic"/>
                <a:cs typeface="Palladio Uralic"/>
              </a:rPr>
              <a:t>required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58000" y="3124200"/>
            <a:ext cx="1828800" cy="5810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88975" marR="169545" indent="-509270">
              <a:lnSpc>
                <a:spcPct val="100000"/>
              </a:lnSpc>
              <a:spcBef>
                <a:spcPts val="250"/>
              </a:spcBef>
            </a:pPr>
            <a:r>
              <a:rPr sz="1600" b="1" spc="-10" dirty="0">
                <a:latin typeface="Palladio Uralic"/>
                <a:cs typeface="Palladio Uralic"/>
              </a:rPr>
              <a:t>Conditional </a:t>
            </a:r>
            <a:r>
              <a:rPr sz="1600" b="1" spc="-5" dirty="0">
                <a:latin typeface="Palladio Uralic"/>
                <a:cs typeface="Palladio Uralic"/>
              </a:rPr>
              <a:t>job  offer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58105" y="1524000"/>
            <a:ext cx="132715" cy="1677035"/>
            <a:chOff x="4658105" y="1524000"/>
            <a:chExt cx="132715" cy="1677035"/>
          </a:xfrm>
        </p:grpSpPr>
        <p:sp>
          <p:nvSpPr>
            <p:cNvPr id="23" name="object 23"/>
            <p:cNvSpPr/>
            <p:nvPr/>
          </p:nvSpPr>
          <p:spPr>
            <a:xfrm>
              <a:off x="4658105" y="1524000"/>
              <a:ext cx="132588" cy="228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8106" y="2209799"/>
              <a:ext cx="132715" cy="991235"/>
            </a:xfrm>
            <a:custGeom>
              <a:avLst/>
              <a:gdLst/>
              <a:ahLst/>
              <a:cxnLst/>
              <a:rect l="l" t="t" r="r" b="b"/>
              <a:pathLst>
                <a:path w="132714" h="991235">
                  <a:moveTo>
                    <a:pt x="132588" y="876935"/>
                  </a:moveTo>
                  <a:lnTo>
                    <a:pt x="130302" y="868172"/>
                  </a:lnTo>
                  <a:lnTo>
                    <a:pt x="123444" y="864235"/>
                  </a:lnTo>
                  <a:lnTo>
                    <a:pt x="116713" y="860298"/>
                  </a:lnTo>
                  <a:lnTo>
                    <a:pt x="107950" y="862584"/>
                  </a:lnTo>
                  <a:lnTo>
                    <a:pt x="104013" y="869442"/>
                  </a:lnTo>
                  <a:lnTo>
                    <a:pt x="80645" y="909485"/>
                  </a:lnTo>
                  <a:lnTo>
                    <a:pt x="80518" y="962279"/>
                  </a:lnTo>
                  <a:lnTo>
                    <a:pt x="80518" y="955167"/>
                  </a:lnTo>
                  <a:lnTo>
                    <a:pt x="80518" y="909701"/>
                  </a:lnTo>
                  <a:lnTo>
                    <a:pt x="80518" y="685800"/>
                  </a:lnTo>
                  <a:lnTo>
                    <a:pt x="51943" y="685800"/>
                  </a:lnTo>
                  <a:lnTo>
                    <a:pt x="52070" y="909701"/>
                  </a:lnTo>
                  <a:lnTo>
                    <a:pt x="66294" y="934072"/>
                  </a:lnTo>
                  <a:lnTo>
                    <a:pt x="51943" y="909485"/>
                  </a:lnTo>
                  <a:lnTo>
                    <a:pt x="28575" y="869442"/>
                  </a:lnTo>
                  <a:lnTo>
                    <a:pt x="24638" y="862584"/>
                  </a:lnTo>
                  <a:lnTo>
                    <a:pt x="15875" y="860298"/>
                  </a:lnTo>
                  <a:lnTo>
                    <a:pt x="9144" y="864235"/>
                  </a:lnTo>
                  <a:lnTo>
                    <a:pt x="2286" y="868172"/>
                  </a:lnTo>
                  <a:lnTo>
                    <a:pt x="0" y="876935"/>
                  </a:lnTo>
                  <a:lnTo>
                    <a:pt x="3937" y="883793"/>
                  </a:lnTo>
                  <a:lnTo>
                    <a:pt x="66294" y="990727"/>
                  </a:lnTo>
                  <a:lnTo>
                    <a:pt x="82880" y="962279"/>
                  </a:lnTo>
                  <a:lnTo>
                    <a:pt x="128651" y="883793"/>
                  </a:lnTo>
                  <a:lnTo>
                    <a:pt x="132588" y="876935"/>
                  </a:lnTo>
                  <a:close/>
                </a:path>
                <a:path w="132714" h="991235">
                  <a:moveTo>
                    <a:pt x="132588" y="191135"/>
                  </a:moveTo>
                  <a:lnTo>
                    <a:pt x="130302" y="182372"/>
                  </a:lnTo>
                  <a:lnTo>
                    <a:pt x="123444" y="178435"/>
                  </a:lnTo>
                  <a:lnTo>
                    <a:pt x="116713" y="174498"/>
                  </a:lnTo>
                  <a:lnTo>
                    <a:pt x="107950" y="176784"/>
                  </a:lnTo>
                  <a:lnTo>
                    <a:pt x="104013" y="183642"/>
                  </a:lnTo>
                  <a:lnTo>
                    <a:pt x="80645" y="223685"/>
                  </a:lnTo>
                  <a:lnTo>
                    <a:pt x="80518" y="276479"/>
                  </a:lnTo>
                  <a:lnTo>
                    <a:pt x="80518" y="269367"/>
                  </a:lnTo>
                  <a:lnTo>
                    <a:pt x="80518" y="223901"/>
                  </a:lnTo>
                  <a:lnTo>
                    <a:pt x="80518" y="0"/>
                  </a:lnTo>
                  <a:lnTo>
                    <a:pt x="51943" y="0"/>
                  </a:lnTo>
                  <a:lnTo>
                    <a:pt x="52070" y="223901"/>
                  </a:lnTo>
                  <a:lnTo>
                    <a:pt x="66294" y="248272"/>
                  </a:lnTo>
                  <a:lnTo>
                    <a:pt x="51943" y="223685"/>
                  </a:lnTo>
                  <a:lnTo>
                    <a:pt x="28575" y="183642"/>
                  </a:lnTo>
                  <a:lnTo>
                    <a:pt x="24638" y="176784"/>
                  </a:lnTo>
                  <a:lnTo>
                    <a:pt x="15875" y="174498"/>
                  </a:lnTo>
                  <a:lnTo>
                    <a:pt x="9144" y="178435"/>
                  </a:lnTo>
                  <a:lnTo>
                    <a:pt x="2286" y="182372"/>
                  </a:lnTo>
                  <a:lnTo>
                    <a:pt x="0" y="191135"/>
                  </a:lnTo>
                  <a:lnTo>
                    <a:pt x="3937" y="197993"/>
                  </a:lnTo>
                  <a:lnTo>
                    <a:pt x="66294" y="304927"/>
                  </a:lnTo>
                  <a:lnTo>
                    <a:pt x="82880" y="276479"/>
                  </a:lnTo>
                  <a:lnTo>
                    <a:pt x="128651" y="197993"/>
                  </a:lnTo>
                  <a:lnTo>
                    <a:pt x="132588" y="191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20132" y="1531111"/>
            <a:ext cx="657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Pass</a:t>
            </a:r>
            <a:r>
              <a:rPr sz="1600" b="1" dirty="0">
                <a:latin typeface="Palladio Uralic"/>
                <a:cs typeface="Palladio Uralic"/>
              </a:rPr>
              <a:t>e</a:t>
            </a:r>
            <a:r>
              <a:rPr sz="1600" b="1" spc="-5" dirty="0">
                <a:latin typeface="Palladio Uralic"/>
                <a:cs typeface="Palladio Uralic"/>
              </a:rPr>
              <a:t>d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96332" y="2150186"/>
            <a:ext cx="657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Passed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6332" y="2912491"/>
            <a:ext cx="657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Pass</a:t>
            </a:r>
            <a:r>
              <a:rPr sz="1600" b="1" dirty="0">
                <a:latin typeface="Palladio Uralic"/>
                <a:cs typeface="Palladio Uralic"/>
              </a:rPr>
              <a:t>e</a:t>
            </a:r>
            <a:r>
              <a:rPr sz="1600" b="1" spc="-5" dirty="0">
                <a:latin typeface="Palladio Uralic"/>
                <a:cs typeface="Palladio Uralic"/>
              </a:rPr>
              <a:t>d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48732" y="4741545"/>
            <a:ext cx="657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Pass</a:t>
            </a:r>
            <a:r>
              <a:rPr sz="1600" b="1" dirty="0">
                <a:latin typeface="Palladio Uralic"/>
                <a:cs typeface="Palladio Uralic"/>
              </a:rPr>
              <a:t>e</a:t>
            </a:r>
            <a:r>
              <a:rPr sz="1600" b="1" spc="-5" dirty="0">
                <a:latin typeface="Palladio Uralic"/>
                <a:cs typeface="Palladio Uralic"/>
              </a:rPr>
              <a:t>d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29080" y="1281048"/>
            <a:ext cx="6557645" cy="5323205"/>
          </a:xfrm>
          <a:custGeom>
            <a:avLst/>
            <a:gdLst/>
            <a:ahLst/>
            <a:cxnLst/>
            <a:rect l="l" t="t" r="r" b="b"/>
            <a:pathLst>
              <a:path w="6557645" h="5323205">
                <a:moveTo>
                  <a:pt x="2428519" y="4191000"/>
                </a:moveTo>
                <a:lnTo>
                  <a:pt x="766343" y="4191000"/>
                </a:lnTo>
                <a:lnTo>
                  <a:pt x="766343" y="4013212"/>
                </a:lnTo>
                <a:lnTo>
                  <a:pt x="766343" y="3967734"/>
                </a:lnTo>
                <a:lnTo>
                  <a:pt x="766343" y="3960622"/>
                </a:lnTo>
                <a:lnTo>
                  <a:pt x="766470" y="4013428"/>
                </a:lnTo>
                <a:lnTo>
                  <a:pt x="789838" y="4053459"/>
                </a:lnTo>
                <a:lnTo>
                  <a:pt x="793775" y="4060317"/>
                </a:lnTo>
                <a:lnTo>
                  <a:pt x="802538" y="4062603"/>
                </a:lnTo>
                <a:lnTo>
                  <a:pt x="809269" y="4058666"/>
                </a:lnTo>
                <a:lnTo>
                  <a:pt x="816127" y="4054729"/>
                </a:lnTo>
                <a:lnTo>
                  <a:pt x="818413" y="4045966"/>
                </a:lnTo>
                <a:lnTo>
                  <a:pt x="814476" y="4039108"/>
                </a:lnTo>
                <a:lnTo>
                  <a:pt x="768705" y="3960622"/>
                </a:lnTo>
                <a:lnTo>
                  <a:pt x="752119" y="3932186"/>
                </a:lnTo>
                <a:lnTo>
                  <a:pt x="689762" y="4039108"/>
                </a:lnTo>
                <a:lnTo>
                  <a:pt x="685825" y="4045966"/>
                </a:lnTo>
                <a:lnTo>
                  <a:pt x="688111" y="4054729"/>
                </a:lnTo>
                <a:lnTo>
                  <a:pt x="694969" y="4058666"/>
                </a:lnTo>
                <a:lnTo>
                  <a:pt x="701700" y="4062603"/>
                </a:lnTo>
                <a:lnTo>
                  <a:pt x="710463" y="4060317"/>
                </a:lnTo>
                <a:lnTo>
                  <a:pt x="714400" y="4053459"/>
                </a:lnTo>
                <a:lnTo>
                  <a:pt x="737768" y="4013428"/>
                </a:lnTo>
                <a:lnTo>
                  <a:pt x="737895" y="4013212"/>
                </a:lnTo>
                <a:lnTo>
                  <a:pt x="737768" y="4219575"/>
                </a:lnTo>
                <a:lnTo>
                  <a:pt x="2428519" y="4219575"/>
                </a:lnTo>
                <a:lnTo>
                  <a:pt x="2428519" y="4205351"/>
                </a:lnTo>
                <a:lnTo>
                  <a:pt x="2428519" y="4191000"/>
                </a:lnTo>
                <a:close/>
              </a:path>
              <a:path w="6557645" h="5323205">
                <a:moveTo>
                  <a:pt x="2428519" y="3094101"/>
                </a:moveTo>
                <a:lnTo>
                  <a:pt x="1194968" y="3094101"/>
                </a:lnTo>
                <a:lnTo>
                  <a:pt x="1195095" y="3514852"/>
                </a:lnTo>
                <a:lnTo>
                  <a:pt x="1209319" y="3539223"/>
                </a:lnTo>
                <a:lnTo>
                  <a:pt x="1194968" y="3514636"/>
                </a:lnTo>
                <a:lnTo>
                  <a:pt x="1171600" y="3474593"/>
                </a:lnTo>
                <a:lnTo>
                  <a:pt x="1167663" y="3467735"/>
                </a:lnTo>
                <a:lnTo>
                  <a:pt x="1158900" y="3465449"/>
                </a:lnTo>
                <a:lnTo>
                  <a:pt x="1152169" y="3469386"/>
                </a:lnTo>
                <a:lnTo>
                  <a:pt x="1145311" y="3473323"/>
                </a:lnTo>
                <a:lnTo>
                  <a:pt x="1143025" y="3482086"/>
                </a:lnTo>
                <a:lnTo>
                  <a:pt x="1146962" y="3488944"/>
                </a:lnTo>
                <a:lnTo>
                  <a:pt x="1209319" y="3595878"/>
                </a:lnTo>
                <a:lnTo>
                  <a:pt x="1225905" y="3567430"/>
                </a:lnTo>
                <a:lnTo>
                  <a:pt x="1271676" y="3488944"/>
                </a:lnTo>
                <a:lnTo>
                  <a:pt x="1275613" y="3482086"/>
                </a:lnTo>
                <a:lnTo>
                  <a:pt x="1273327" y="3473323"/>
                </a:lnTo>
                <a:lnTo>
                  <a:pt x="1266469" y="3469386"/>
                </a:lnTo>
                <a:lnTo>
                  <a:pt x="1259738" y="3465449"/>
                </a:lnTo>
                <a:lnTo>
                  <a:pt x="1250975" y="3467735"/>
                </a:lnTo>
                <a:lnTo>
                  <a:pt x="1247038" y="3474593"/>
                </a:lnTo>
                <a:lnTo>
                  <a:pt x="1223670" y="3514636"/>
                </a:lnTo>
                <a:lnTo>
                  <a:pt x="1223543" y="3567430"/>
                </a:lnTo>
                <a:lnTo>
                  <a:pt x="1223543" y="3560318"/>
                </a:lnTo>
                <a:lnTo>
                  <a:pt x="1223543" y="3514852"/>
                </a:lnTo>
                <a:lnTo>
                  <a:pt x="1223543" y="3122676"/>
                </a:lnTo>
                <a:lnTo>
                  <a:pt x="2428519" y="3122676"/>
                </a:lnTo>
                <a:lnTo>
                  <a:pt x="2428519" y="3108325"/>
                </a:lnTo>
                <a:lnTo>
                  <a:pt x="2428519" y="3094101"/>
                </a:lnTo>
                <a:close/>
              </a:path>
              <a:path w="6557645" h="5323205">
                <a:moveTo>
                  <a:pt x="2442743" y="2095500"/>
                </a:moveTo>
                <a:lnTo>
                  <a:pt x="966368" y="2095500"/>
                </a:lnTo>
                <a:lnTo>
                  <a:pt x="966495" y="3514852"/>
                </a:lnTo>
                <a:lnTo>
                  <a:pt x="980719" y="3539223"/>
                </a:lnTo>
                <a:lnTo>
                  <a:pt x="966368" y="3514636"/>
                </a:lnTo>
                <a:lnTo>
                  <a:pt x="943000" y="3474593"/>
                </a:lnTo>
                <a:lnTo>
                  <a:pt x="939063" y="3467735"/>
                </a:lnTo>
                <a:lnTo>
                  <a:pt x="930300" y="3465449"/>
                </a:lnTo>
                <a:lnTo>
                  <a:pt x="923569" y="3469386"/>
                </a:lnTo>
                <a:lnTo>
                  <a:pt x="916711" y="3473323"/>
                </a:lnTo>
                <a:lnTo>
                  <a:pt x="914425" y="3482086"/>
                </a:lnTo>
                <a:lnTo>
                  <a:pt x="918362" y="3488944"/>
                </a:lnTo>
                <a:lnTo>
                  <a:pt x="980719" y="3595878"/>
                </a:lnTo>
                <a:lnTo>
                  <a:pt x="997305" y="3567430"/>
                </a:lnTo>
                <a:lnTo>
                  <a:pt x="1043076" y="3488944"/>
                </a:lnTo>
                <a:lnTo>
                  <a:pt x="1047013" y="3482086"/>
                </a:lnTo>
                <a:lnTo>
                  <a:pt x="1044727" y="3473323"/>
                </a:lnTo>
                <a:lnTo>
                  <a:pt x="1037869" y="3469386"/>
                </a:lnTo>
                <a:lnTo>
                  <a:pt x="1031138" y="3465449"/>
                </a:lnTo>
                <a:lnTo>
                  <a:pt x="1022375" y="3467735"/>
                </a:lnTo>
                <a:lnTo>
                  <a:pt x="1018438" y="3474593"/>
                </a:lnTo>
                <a:lnTo>
                  <a:pt x="995070" y="3514636"/>
                </a:lnTo>
                <a:lnTo>
                  <a:pt x="994943" y="3567430"/>
                </a:lnTo>
                <a:lnTo>
                  <a:pt x="994943" y="3560318"/>
                </a:lnTo>
                <a:lnTo>
                  <a:pt x="994943" y="3514852"/>
                </a:lnTo>
                <a:lnTo>
                  <a:pt x="994943" y="2124075"/>
                </a:lnTo>
                <a:lnTo>
                  <a:pt x="2414168" y="2124075"/>
                </a:lnTo>
                <a:lnTo>
                  <a:pt x="2414168" y="2147951"/>
                </a:lnTo>
                <a:lnTo>
                  <a:pt x="2442743" y="2147951"/>
                </a:lnTo>
                <a:lnTo>
                  <a:pt x="2442743" y="2124075"/>
                </a:lnTo>
                <a:lnTo>
                  <a:pt x="2442743" y="2109851"/>
                </a:lnTo>
                <a:lnTo>
                  <a:pt x="2442743" y="2095500"/>
                </a:lnTo>
                <a:close/>
              </a:path>
              <a:path w="6557645" h="5323205">
                <a:moveTo>
                  <a:pt x="2504719" y="0"/>
                </a:moveTo>
                <a:lnTo>
                  <a:pt x="51968" y="0"/>
                </a:lnTo>
                <a:lnTo>
                  <a:pt x="51968" y="3498710"/>
                </a:lnTo>
                <a:lnTo>
                  <a:pt x="28651" y="3458718"/>
                </a:lnTo>
                <a:lnTo>
                  <a:pt x="24676" y="3451860"/>
                </a:lnTo>
                <a:lnTo>
                  <a:pt x="15925" y="3449574"/>
                </a:lnTo>
                <a:lnTo>
                  <a:pt x="2298" y="3457448"/>
                </a:lnTo>
                <a:lnTo>
                  <a:pt x="0" y="3466211"/>
                </a:lnTo>
                <a:lnTo>
                  <a:pt x="3975" y="3473069"/>
                </a:lnTo>
                <a:lnTo>
                  <a:pt x="66319" y="3580003"/>
                </a:lnTo>
                <a:lnTo>
                  <a:pt x="82829" y="3551682"/>
                </a:lnTo>
                <a:lnTo>
                  <a:pt x="128676" y="3473069"/>
                </a:lnTo>
                <a:lnTo>
                  <a:pt x="132613" y="3466211"/>
                </a:lnTo>
                <a:lnTo>
                  <a:pt x="130327" y="3457448"/>
                </a:lnTo>
                <a:lnTo>
                  <a:pt x="123469" y="3453511"/>
                </a:lnTo>
                <a:lnTo>
                  <a:pt x="116738" y="3449574"/>
                </a:lnTo>
                <a:lnTo>
                  <a:pt x="107975" y="3451860"/>
                </a:lnTo>
                <a:lnTo>
                  <a:pt x="104038" y="3458718"/>
                </a:lnTo>
                <a:lnTo>
                  <a:pt x="80543" y="3498977"/>
                </a:lnTo>
                <a:lnTo>
                  <a:pt x="66319" y="3523335"/>
                </a:lnTo>
                <a:lnTo>
                  <a:pt x="80530" y="3498977"/>
                </a:lnTo>
                <a:lnTo>
                  <a:pt x="80543" y="28575"/>
                </a:lnTo>
                <a:lnTo>
                  <a:pt x="2504719" y="28575"/>
                </a:lnTo>
                <a:lnTo>
                  <a:pt x="2504719" y="14351"/>
                </a:lnTo>
                <a:lnTo>
                  <a:pt x="2504719" y="0"/>
                </a:lnTo>
                <a:close/>
              </a:path>
              <a:path w="6557645" h="5323205">
                <a:moveTo>
                  <a:pt x="2518943" y="1446149"/>
                </a:moveTo>
                <a:lnTo>
                  <a:pt x="737768" y="1446149"/>
                </a:lnTo>
                <a:lnTo>
                  <a:pt x="737895" y="3514852"/>
                </a:lnTo>
                <a:lnTo>
                  <a:pt x="752119" y="3539223"/>
                </a:lnTo>
                <a:lnTo>
                  <a:pt x="737768" y="3514636"/>
                </a:lnTo>
                <a:lnTo>
                  <a:pt x="714400" y="3474593"/>
                </a:lnTo>
                <a:lnTo>
                  <a:pt x="710463" y="3467735"/>
                </a:lnTo>
                <a:lnTo>
                  <a:pt x="701700" y="3465449"/>
                </a:lnTo>
                <a:lnTo>
                  <a:pt x="694969" y="3469386"/>
                </a:lnTo>
                <a:lnTo>
                  <a:pt x="688111" y="3473323"/>
                </a:lnTo>
                <a:lnTo>
                  <a:pt x="685825" y="3482086"/>
                </a:lnTo>
                <a:lnTo>
                  <a:pt x="689762" y="3488944"/>
                </a:lnTo>
                <a:lnTo>
                  <a:pt x="752119" y="3595878"/>
                </a:lnTo>
                <a:lnTo>
                  <a:pt x="768705" y="3567430"/>
                </a:lnTo>
                <a:lnTo>
                  <a:pt x="814476" y="3488944"/>
                </a:lnTo>
                <a:lnTo>
                  <a:pt x="818413" y="3482086"/>
                </a:lnTo>
                <a:lnTo>
                  <a:pt x="816127" y="3473323"/>
                </a:lnTo>
                <a:lnTo>
                  <a:pt x="809269" y="3469386"/>
                </a:lnTo>
                <a:lnTo>
                  <a:pt x="802538" y="3465449"/>
                </a:lnTo>
                <a:lnTo>
                  <a:pt x="793775" y="3467735"/>
                </a:lnTo>
                <a:lnTo>
                  <a:pt x="789838" y="3474593"/>
                </a:lnTo>
                <a:lnTo>
                  <a:pt x="766470" y="3514636"/>
                </a:lnTo>
                <a:lnTo>
                  <a:pt x="766343" y="3567430"/>
                </a:lnTo>
                <a:lnTo>
                  <a:pt x="766343" y="3560318"/>
                </a:lnTo>
                <a:lnTo>
                  <a:pt x="766343" y="3514852"/>
                </a:lnTo>
                <a:lnTo>
                  <a:pt x="766343" y="1474724"/>
                </a:lnTo>
                <a:lnTo>
                  <a:pt x="2504719" y="1474724"/>
                </a:lnTo>
                <a:lnTo>
                  <a:pt x="2492032" y="1462151"/>
                </a:lnTo>
                <a:lnTo>
                  <a:pt x="2518943" y="1462151"/>
                </a:lnTo>
                <a:lnTo>
                  <a:pt x="2518943" y="1460500"/>
                </a:lnTo>
                <a:lnTo>
                  <a:pt x="2518943" y="1446149"/>
                </a:lnTo>
                <a:close/>
              </a:path>
              <a:path w="6557645" h="5323205">
                <a:moveTo>
                  <a:pt x="2518943" y="666750"/>
                </a:moveTo>
                <a:lnTo>
                  <a:pt x="432968" y="666750"/>
                </a:lnTo>
                <a:lnTo>
                  <a:pt x="432968" y="3514636"/>
                </a:lnTo>
                <a:lnTo>
                  <a:pt x="409600" y="3474593"/>
                </a:lnTo>
                <a:lnTo>
                  <a:pt x="405663" y="3467735"/>
                </a:lnTo>
                <a:lnTo>
                  <a:pt x="396900" y="3465449"/>
                </a:lnTo>
                <a:lnTo>
                  <a:pt x="390169" y="3469386"/>
                </a:lnTo>
                <a:lnTo>
                  <a:pt x="383311" y="3473323"/>
                </a:lnTo>
                <a:lnTo>
                  <a:pt x="381025" y="3482086"/>
                </a:lnTo>
                <a:lnTo>
                  <a:pt x="384962" y="3488944"/>
                </a:lnTo>
                <a:lnTo>
                  <a:pt x="447319" y="3595878"/>
                </a:lnTo>
                <a:lnTo>
                  <a:pt x="463905" y="3567430"/>
                </a:lnTo>
                <a:lnTo>
                  <a:pt x="509676" y="3488944"/>
                </a:lnTo>
                <a:lnTo>
                  <a:pt x="513613" y="3482086"/>
                </a:lnTo>
                <a:lnTo>
                  <a:pt x="511327" y="3473323"/>
                </a:lnTo>
                <a:lnTo>
                  <a:pt x="504469" y="3469386"/>
                </a:lnTo>
                <a:lnTo>
                  <a:pt x="497738" y="3465449"/>
                </a:lnTo>
                <a:lnTo>
                  <a:pt x="488975" y="3467735"/>
                </a:lnTo>
                <a:lnTo>
                  <a:pt x="485038" y="3474593"/>
                </a:lnTo>
                <a:lnTo>
                  <a:pt x="461670" y="3514636"/>
                </a:lnTo>
                <a:lnTo>
                  <a:pt x="461543" y="3567430"/>
                </a:lnTo>
                <a:lnTo>
                  <a:pt x="461543" y="3560318"/>
                </a:lnTo>
                <a:lnTo>
                  <a:pt x="461543" y="3514852"/>
                </a:lnTo>
                <a:lnTo>
                  <a:pt x="447319" y="3539223"/>
                </a:lnTo>
                <a:lnTo>
                  <a:pt x="461530" y="3514852"/>
                </a:lnTo>
                <a:lnTo>
                  <a:pt x="461543" y="695325"/>
                </a:lnTo>
                <a:lnTo>
                  <a:pt x="2490368" y="695325"/>
                </a:lnTo>
                <a:lnTo>
                  <a:pt x="2490368" y="700151"/>
                </a:lnTo>
                <a:lnTo>
                  <a:pt x="2518943" y="700151"/>
                </a:lnTo>
                <a:lnTo>
                  <a:pt x="2518943" y="695325"/>
                </a:lnTo>
                <a:lnTo>
                  <a:pt x="2518943" y="680974"/>
                </a:lnTo>
                <a:lnTo>
                  <a:pt x="2518943" y="666750"/>
                </a:lnTo>
                <a:close/>
              </a:path>
              <a:path w="6557645" h="5323205">
                <a:moveTo>
                  <a:pt x="3637813" y="4929911"/>
                </a:moveTo>
                <a:lnTo>
                  <a:pt x="3635527" y="4921174"/>
                </a:lnTo>
                <a:lnTo>
                  <a:pt x="3628669" y="4917198"/>
                </a:lnTo>
                <a:lnTo>
                  <a:pt x="3621938" y="4913211"/>
                </a:lnTo>
                <a:lnTo>
                  <a:pt x="3613175" y="4915522"/>
                </a:lnTo>
                <a:lnTo>
                  <a:pt x="3609238" y="4922329"/>
                </a:lnTo>
                <a:lnTo>
                  <a:pt x="3585870" y="4962372"/>
                </a:lnTo>
                <a:lnTo>
                  <a:pt x="3585743" y="5015255"/>
                </a:lnTo>
                <a:lnTo>
                  <a:pt x="3585743" y="5008054"/>
                </a:lnTo>
                <a:lnTo>
                  <a:pt x="3585743" y="4962588"/>
                </a:lnTo>
                <a:lnTo>
                  <a:pt x="3585743" y="4433951"/>
                </a:lnTo>
                <a:lnTo>
                  <a:pt x="3557168" y="4433951"/>
                </a:lnTo>
                <a:lnTo>
                  <a:pt x="3557295" y="4962588"/>
                </a:lnTo>
                <a:lnTo>
                  <a:pt x="3571519" y="4986960"/>
                </a:lnTo>
                <a:lnTo>
                  <a:pt x="3557168" y="4962372"/>
                </a:lnTo>
                <a:lnTo>
                  <a:pt x="3533800" y="4922329"/>
                </a:lnTo>
                <a:lnTo>
                  <a:pt x="3529863" y="4915522"/>
                </a:lnTo>
                <a:lnTo>
                  <a:pt x="3521100" y="4913211"/>
                </a:lnTo>
                <a:lnTo>
                  <a:pt x="3514369" y="4917198"/>
                </a:lnTo>
                <a:lnTo>
                  <a:pt x="3507511" y="4921174"/>
                </a:lnTo>
                <a:lnTo>
                  <a:pt x="3505225" y="4929911"/>
                </a:lnTo>
                <a:lnTo>
                  <a:pt x="3509162" y="4936731"/>
                </a:lnTo>
                <a:lnTo>
                  <a:pt x="3571519" y="5043614"/>
                </a:lnTo>
                <a:lnTo>
                  <a:pt x="3588054" y="5015255"/>
                </a:lnTo>
                <a:lnTo>
                  <a:pt x="3633876" y="4936731"/>
                </a:lnTo>
                <a:lnTo>
                  <a:pt x="3637813" y="4929911"/>
                </a:lnTo>
                <a:close/>
              </a:path>
              <a:path w="6557645" h="5323205">
                <a:moveTo>
                  <a:pt x="3637813" y="3863086"/>
                </a:moveTo>
                <a:lnTo>
                  <a:pt x="3635527" y="3854323"/>
                </a:lnTo>
                <a:lnTo>
                  <a:pt x="3628669" y="3850386"/>
                </a:lnTo>
                <a:lnTo>
                  <a:pt x="3621938" y="3846449"/>
                </a:lnTo>
                <a:lnTo>
                  <a:pt x="3613175" y="3848735"/>
                </a:lnTo>
                <a:lnTo>
                  <a:pt x="3609238" y="3855593"/>
                </a:lnTo>
                <a:lnTo>
                  <a:pt x="3585870" y="3895636"/>
                </a:lnTo>
                <a:lnTo>
                  <a:pt x="3585743" y="3948442"/>
                </a:lnTo>
                <a:lnTo>
                  <a:pt x="3585743" y="3941330"/>
                </a:lnTo>
                <a:lnTo>
                  <a:pt x="3585743" y="3895852"/>
                </a:lnTo>
                <a:lnTo>
                  <a:pt x="3585743" y="3367151"/>
                </a:lnTo>
                <a:lnTo>
                  <a:pt x="3557168" y="3367151"/>
                </a:lnTo>
                <a:lnTo>
                  <a:pt x="3557295" y="3895852"/>
                </a:lnTo>
                <a:lnTo>
                  <a:pt x="3571519" y="3920223"/>
                </a:lnTo>
                <a:lnTo>
                  <a:pt x="3557168" y="3895636"/>
                </a:lnTo>
                <a:lnTo>
                  <a:pt x="3533800" y="3855593"/>
                </a:lnTo>
                <a:lnTo>
                  <a:pt x="3529863" y="3848735"/>
                </a:lnTo>
                <a:lnTo>
                  <a:pt x="3521100" y="3846449"/>
                </a:lnTo>
                <a:lnTo>
                  <a:pt x="3514369" y="3850386"/>
                </a:lnTo>
                <a:lnTo>
                  <a:pt x="3507511" y="3854323"/>
                </a:lnTo>
                <a:lnTo>
                  <a:pt x="3505225" y="3863086"/>
                </a:lnTo>
                <a:lnTo>
                  <a:pt x="3509162" y="3869944"/>
                </a:lnTo>
                <a:lnTo>
                  <a:pt x="3571519" y="3976878"/>
                </a:lnTo>
                <a:lnTo>
                  <a:pt x="3588105" y="3948442"/>
                </a:lnTo>
                <a:lnTo>
                  <a:pt x="3633876" y="3869944"/>
                </a:lnTo>
                <a:lnTo>
                  <a:pt x="3637813" y="3863086"/>
                </a:lnTo>
                <a:close/>
              </a:path>
              <a:path w="6557645" h="5323205">
                <a:moveTo>
                  <a:pt x="4844821" y="5205882"/>
                </a:moveTo>
                <a:lnTo>
                  <a:pt x="4836947" y="5192255"/>
                </a:lnTo>
                <a:lnTo>
                  <a:pt x="4828184" y="5189944"/>
                </a:lnTo>
                <a:lnTo>
                  <a:pt x="4714392" y="5256276"/>
                </a:lnTo>
                <a:lnTo>
                  <a:pt x="4828184" y="5322595"/>
                </a:lnTo>
                <a:lnTo>
                  <a:pt x="4836947" y="5320296"/>
                </a:lnTo>
                <a:lnTo>
                  <a:pt x="4844821" y="5306657"/>
                </a:lnTo>
                <a:lnTo>
                  <a:pt x="4842535" y="5297919"/>
                </a:lnTo>
                <a:lnTo>
                  <a:pt x="4795596" y="5270563"/>
                </a:lnTo>
                <a:lnTo>
                  <a:pt x="4774844" y="5258460"/>
                </a:lnTo>
                <a:lnTo>
                  <a:pt x="4774844" y="5254091"/>
                </a:lnTo>
                <a:lnTo>
                  <a:pt x="4795583" y="5241988"/>
                </a:lnTo>
                <a:lnTo>
                  <a:pt x="4842535" y="5214632"/>
                </a:lnTo>
                <a:lnTo>
                  <a:pt x="4844821" y="5205882"/>
                </a:lnTo>
                <a:close/>
              </a:path>
              <a:path w="6557645" h="5323205">
                <a:moveTo>
                  <a:pt x="4933594" y="3048000"/>
                </a:moveTo>
                <a:lnTo>
                  <a:pt x="4871834" y="3048000"/>
                </a:lnTo>
                <a:lnTo>
                  <a:pt x="4918735" y="3020695"/>
                </a:lnTo>
                <a:lnTo>
                  <a:pt x="4921021" y="3011932"/>
                </a:lnTo>
                <a:lnTo>
                  <a:pt x="4917084" y="3005201"/>
                </a:lnTo>
                <a:lnTo>
                  <a:pt x="4913147" y="2998343"/>
                </a:lnTo>
                <a:lnTo>
                  <a:pt x="4904384" y="2996057"/>
                </a:lnTo>
                <a:lnTo>
                  <a:pt x="4790592" y="3062351"/>
                </a:lnTo>
                <a:lnTo>
                  <a:pt x="4904384" y="3128645"/>
                </a:lnTo>
                <a:lnTo>
                  <a:pt x="4913147" y="3126359"/>
                </a:lnTo>
                <a:lnTo>
                  <a:pt x="4917084" y="3119501"/>
                </a:lnTo>
                <a:lnTo>
                  <a:pt x="4921021" y="3112770"/>
                </a:lnTo>
                <a:lnTo>
                  <a:pt x="4918735" y="3104007"/>
                </a:lnTo>
                <a:lnTo>
                  <a:pt x="4871618" y="3076575"/>
                </a:lnTo>
                <a:lnTo>
                  <a:pt x="4933594" y="3076575"/>
                </a:lnTo>
                <a:lnTo>
                  <a:pt x="4933594" y="3048000"/>
                </a:lnTo>
                <a:close/>
              </a:path>
              <a:path w="6557645" h="5323205">
                <a:moveTo>
                  <a:pt x="4974869" y="5241988"/>
                </a:moveTo>
                <a:lnTo>
                  <a:pt x="4860569" y="5241988"/>
                </a:lnTo>
                <a:lnTo>
                  <a:pt x="4860569" y="5270563"/>
                </a:lnTo>
                <a:lnTo>
                  <a:pt x="4974869" y="5270563"/>
                </a:lnTo>
                <a:lnTo>
                  <a:pt x="4974869" y="5241988"/>
                </a:lnTo>
                <a:close/>
              </a:path>
              <a:path w="6557645" h="5323205">
                <a:moveTo>
                  <a:pt x="5133619" y="3048000"/>
                </a:moveTo>
                <a:lnTo>
                  <a:pt x="5019319" y="3048000"/>
                </a:lnTo>
                <a:lnTo>
                  <a:pt x="5019319" y="3076575"/>
                </a:lnTo>
                <a:lnTo>
                  <a:pt x="5133619" y="3076575"/>
                </a:lnTo>
                <a:lnTo>
                  <a:pt x="5133619" y="3048000"/>
                </a:lnTo>
                <a:close/>
              </a:path>
              <a:path w="6557645" h="5323205">
                <a:moveTo>
                  <a:pt x="5174894" y="5241988"/>
                </a:moveTo>
                <a:lnTo>
                  <a:pt x="5060594" y="5241988"/>
                </a:lnTo>
                <a:lnTo>
                  <a:pt x="5060594" y="5270563"/>
                </a:lnTo>
                <a:lnTo>
                  <a:pt x="5174894" y="5270563"/>
                </a:lnTo>
                <a:lnTo>
                  <a:pt x="5174894" y="5241988"/>
                </a:lnTo>
                <a:close/>
              </a:path>
              <a:path w="6557645" h="5323205">
                <a:moveTo>
                  <a:pt x="5333644" y="3048000"/>
                </a:moveTo>
                <a:lnTo>
                  <a:pt x="5219344" y="3048000"/>
                </a:lnTo>
                <a:lnTo>
                  <a:pt x="5219344" y="3076575"/>
                </a:lnTo>
                <a:lnTo>
                  <a:pt x="5333644" y="3076575"/>
                </a:lnTo>
                <a:lnTo>
                  <a:pt x="5333644" y="3048000"/>
                </a:lnTo>
                <a:close/>
              </a:path>
              <a:path w="6557645" h="5323205">
                <a:moveTo>
                  <a:pt x="5374919" y="5241988"/>
                </a:moveTo>
                <a:lnTo>
                  <a:pt x="5260619" y="5241988"/>
                </a:lnTo>
                <a:lnTo>
                  <a:pt x="5260619" y="5270563"/>
                </a:lnTo>
                <a:lnTo>
                  <a:pt x="5374919" y="5270563"/>
                </a:lnTo>
                <a:lnTo>
                  <a:pt x="5374919" y="5241988"/>
                </a:lnTo>
                <a:close/>
              </a:path>
              <a:path w="6557645" h="5323205">
                <a:moveTo>
                  <a:pt x="5533669" y="3048000"/>
                </a:moveTo>
                <a:lnTo>
                  <a:pt x="5419369" y="3048000"/>
                </a:lnTo>
                <a:lnTo>
                  <a:pt x="5419369" y="3076575"/>
                </a:lnTo>
                <a:lnTo>
                  <a:pt x="5533669" y="3076575"/>
                </a:lnTo>
                <a:lnTo>
                  <a:pt x="5533669" y="3048000"/>
                </a:lnTo>
                <a:close/>
              </a:path>
              <a:path w="6557645" h="5323205">
                <a:moveTo>
                  <a:pt x="5574944" y="5241988"/>
                </a:moveTo>
                <a:lnTo>
                  <a:pt x="5460644" y="5241988"/>
                </a:lnTo>
                <a:lnTo>
                  <a:pt x="5460644" y="5270563"/>
                </a:lnTo>
                <a:lnTo>
                  <a:pt x="5574944" y="5270563"/>
                </a:lnTo>
                <a:lnTo>
                  <a:pt x="5574944" y="5241988"/>
                </a:lnTo>
                <a:close/>
              </a:path>
              <a:path w="6557645" h="5323205">
                <a:moveTo>
                  <a:pt x="5628919" y="2147951"/>
                </a:moveTo>
                <a:lnTo>
                  <a:pt x="5603519" y="2135251"/>
                </a:lnTo>
                <a:lnTo>
                  <a:pt x="5552719" y="2109851"/>
                </a:lnTo>
                <a:lnTo>
                  <a:pt x="5552719" y="2135251"/>
                </a:lnTo>
                <a:lnTo>
                  <a:pt x="4790719" y="2135251"/>
                </a:lnTo>
                <a:lnTo>
                  <a:pt x="4790719" y="2160651"/>
                </a:lnTo>
                <a:lnTo>
                  <a:pt x="5552719" y="2160651"/>
                </a:lnTo>
                <a:lnTo>
                  <a:pt x="5552719" y="2186051"/>
                </a:lnTo>
                <a:lnTo>
                  <a:pt x="5603519" y="2160651"/>
                </a:lnTo>
                <a:lnTo>
                  <a:pt x="5628919" y="2147951"/>
                </a:lnTo>
                <a:close/>
              </a:path>
              <a:path w="6557645" h="5323205">
                <a:moveTo>
                  <a:pt x="5733694" y="3048000"/>
                </a:moveTo>
                <a:lnTo>
                  <a:pt x="5619394" y="3048000"/>
                </a:lnTo>
                <a:lnTo>
                  <a:pt x="5619394" y="3076575"/>
                </a:lnTo>
                <a:lnTo>
                  <a:pt x="5733694" y="3076575"/>
                </a:lnTo>
                <a:lnTo>
                  <a:pt x="5733694" y="3048000"/>
                </a:lnTo>
                <a:close/>
              </a:path>
              <a:path w="6557645" h="5323205">
                <a:moveTo>
                  <a:pt x="5774969" y="5241988"/>
                </a:moveTo>
                <a:lnTo>
                  <a:pt x="5660669" y="5241988"/>
                </a:lnTo>
                <a:lnTo>
                  <a:pt x="5660669" y="5270563"/>
                </a:lnTo>
                <a:lnTo>
                  <a:pt x="5774969" y="5270563"/>
                </a:lnTo>
                <a:lnTo>
                  <a:pt x="5774969" y="5241988"/>
                </a:lnTo>
                <a:close/>
              </a:path>
              <a:path w="6557645" h="5323205">
                <a:moveTo>
                  <a:pt x="5933719" y="3048000"/>
                </a:moveTo>
                <a:lnTo>
                  <a:pt x="5819419" y="3048000"/>
                </a:lnTo>
                <a:lnTo>
                  <a:pt x="5819419" y="3076575"/>
                </a:lnTo>
                <a:lnTo>
                  <a:pt x="5933719" y="3076575"/>
                </a:lnTo>
                <a:lnTo>
                  <a:pt x="5933719" y="3048000"/>
                </a:lnTo>
                <a:close/>
              </a:path>
              <a:path w="6557645" h="5323205">
                <a:moveTo>
                  <a:pt x="5974994" y="5241988"/>
                </a:moveTo>
                <a:lnTo>
                  <a:pt x="5860694" y="5241988"/>
                </a:lnTo>
                <a:lnTo>
                  <a:pt x="5860694" y="5270563"/>
                </a:lnTo>
                <a:lnTo>
                  <a:pt x="5974994" y="5270563"/>
                </a:lnTo>
                <a:lnTo>
                  <a:pt x="5974994" y="5241988"/>
                </a:lnTo>
                <a:close/>
              </a:path>
              <a:path w="6557645" h="5323205">
                <a:moveTo>
                  <a:pt x="6119520" y="3033776"/>
                </a:moveTo>
                <a:lnTo>
                  <a:pt x="6090945" y="3033776"/>
                </a:lnTo>
                <a:lnTo>
                  <a:pt x="6090945" y="3048000"/>
                </a:lnTo>
                <a:lnTo>
                  <a:pt x="6019444" y="3048000"/>
                </a:lnTo>
                <a:lnTo>
                  <a:pt x="6019444" y="3076575"/>
                </a:lnTo>
                <a:lnTo>
                  <a:pt x="6119520" y="3076575"/>
                </a:lnTo>
                <a:lnTo>
                  <a:pt x="6119520" y="3062351"/>
                </a:lnTo>
                <a:lnTo>
                  <a:pt x="6119520" y="3048000"/>
                </a:lnTo>
                <a:lnTo>
                  <a:pt x="6119520" y="3033776"/>
                </a:lnTo>
                <a:close/>
              </a:path>
              <a:path w="6557645" h="5323205">
                <a:moveTo>
                  <a:pt x="6119520" y="2833751"/>
                </a:moveTo>
                <a:lnTo>
                  <a:pt x="6090945" y="2833751"/>
                </a:lnTo>
                <a:lnTo>
                  <a:pt x="6090945" y="2948051"/>
                </a:lnTo>
                <a:lnTo>
                  <a:pt x="6119520" y="2948051"/>
                </a:lnTo>
                <a:lnTo>
                  <a:pt x="6119520" y="2833751"/>
                </a:lnTo>
                <a:close/>
              </a:path>
              <a:path w="6557645" h="5323205">
                <a:moveTo>
                  <a:pt x="6119520" y="2633726"/>
                </a:moveTo>
                <a:lnTo>
                  <a:pt x="6090945" y="2633726"/>
                </a:lnTo>
                <a:lnTo>
                  <a:pt x="6090945" y="2748026"/>
                </a:lnTo>
                <a:lnTo>
                  <a:pt x="6119520" y="2748026"/>
                </a:lnTo>
                <a:lnTo>
                  <a:pt x="6119520" y="2633726"/>
                </a:lnTo>
                <a:close/>
              </a:path>
              <a:path w="6557645" h="5323205">
                <a:moveTo>
                  <a:pt x="6119520" y="2438400"/>
                </a:moveTo>
                <a:lnTo>
                  <a:pt x="6086119" y="2438400"/>
                </a:lnTo>
                <a:lnTo>
                  <a:pt x="6086119" y="2466975"/>
                </a:lnTo>
                <a:lnTo>
                  <a:pt x="6090945" y="2466975"/>
                </a:lnTo>
                <a:lnTo>
                  <a:pt x="6090945" y="2548001"/>
                </a:lnTo>
                <a:lnTo>
                  <a:pt x="6119520" y="2548001"/>
                </a:lnTo>
                <a:lnTo>
                  <a:pt x="6119520" y="2466975"/>
                </a:lnTo>
                <a:lnTo>
                  <a:pt x="6119520" y="2452751"/>
                </a:lnTo>
                <a:lnTo>
                  <a:pt x="6119520" y="2438400"/>
                </a:lnTo>
                <a:close/>
              </a:path>
              <a:path w="6557645" h="5323205">
                <a:moveTo>
                  <a:pt x="6175019" y="5241988"/>
                </a:moveTo>
                <a:lnTo>
                  <a:pt x="6060719" y="5241988"/>
                </a:lnTo>
                <a:lnTo>
                  <a:pt x="6060719" y="5270563"/>
                </a:lnTo>
                <a:lnTo>
                  <a:pt x="6175019" y="5270563"/>
                </a:lnTo>
                <a:lnTo>
                  <a:pt x="6175019" y="5241988"/>
                </a:lnTo>
                <a:close/>
              </a:path>
              <a:path w="6557645" h="5323205">
                <a:moveTo>
                  <a:pt x="6375044" y="5241988"/>
                </a:moveTo>
                <a:lnTo>
                  <a:pt x="6260744" y="5241988"/>
                </a:lnTo>
                <a:lnTo>
                  <a:pt x="6260744" y="5270563"/>
                </a:lnTo>
                <a:lnTo>
                  <a:pt x="6375044" y="5270563"/>
                </a:lnTo>
                <a:lnTo>
                  <a:pt x="6375044" y="5241988"/>
                </a:lnTo>
                <a:close/>
              </a:path>
              <a:path w="6557645" h="5323205">
                <a:moveTo>
                  <a:pt x="6557543" y="5224526"/>
                </a:moveTo>
                <a:lnTo>
                  <a:pt x="6528968" y="5224526"/>
                </a:lnTo>
                <a:lnTo>
                  <a:pt x="6528968" y="5241988"/>
                </a:lnTo>
                <a:lnTo>
                  <a:pt x="6460769" y="5241988"/>
                </a:lnTo>
                <a:lnTo>
                  <a:pt x="6460769" y="5270563"/>
                </a:lnTo>
                <a:lnTo>
                  <a:pt x="6557543" y="5270563"/>
                </a:lnTo>
                <a:lnTo>
                  <a:pt x="6557543" y="5256276"/>
                </a:lnTo>
                <a:lnTo>
                  <a:pt x="6557543" y="5241988"/>
                </a:lnTo>
                <a:lnTo>
                  <a:pt x="6557543" y="5224526"/>
                </a:lnTo>
                <a:close/>
              </a:path>
              <a:path w="6557645" h="5323205">
                <a:moveTo>
                  <a:pt x="6557543" y="5024501"/>
                </a:moveTo>
                <a:lnTo>
                  <a:pt x="6528968" y="5024501"/>
                </a:lnTo>
                <a:lnTo>
                  <a:pt x="6528968" y="5138801"/>
                </a:lnTo>
                <a:lnTo>
                  <a:pt x="6557543" y="5138801"/>
                </a:lnTo>
                <a:lnTo>
                  <a:pt x="6557543" y="5024501"/>
                </a:lnTo>
                <a:close/>
              </a:path>
              <a:path w="6557645" h="5323205">
                <a:moveTo>
                  <a:pt x="6557543" y="4824476"/>
                </a:moveTo>
                <a:lnTo>
                  <a:pt x="6528968" y="4824476"/>
                </a:lnTo>
                <a:lnTo>
                  <a:pt x="6528968" y="4938776"/>
                </a:lnTo>
                <a:lnTo>
                  <a:pt x="6557543" y="4938776"/>
                </a:lnTo>
                <a:lnTo>
                  <a:pt x="6557543" y="4824476"/>
                </a:lnTo>
                <a:close/>
              </a:path>
              <a:path w="6557645" h="5323205">
                <a:moveTo>
                  <a:pt x="6557543" y="4624451"/>
                </a:moveTo>
                <a:lnTo>
                  <a:pt x="6528968" y="4624451"/>
                </a:lnTo>
                <a:lnTo>
                  <a:pt x="6528968" y="4738751"/>
                </a:lnTo>
                <a:lnTo>
                  <a:pt x="6557543" y="4738751"/>
                </a:lnTo>
                <a:lnTo>
                  <a:pt x="6557543" y="4624451"/>
                </a:lnTo>
                <a:close/>
              </a:path>
              <a:path w="6557645" h="5323205">
                <a:moveTo>
                  <a:pt x="6557543" y="4424426"/>
                </a:moveTo>
                <a:lnTo>
                  <a:pt x="6528968" y="4424426"/>
                </a:lnTo>
                <a:lnTo>
                  <a:pt x="6528968" y="4538726"/>
                </a:lnTo>
                <a:lnTo>
                  <a:pt x="6557543" y="4538726"/>
                </a:lnTo>
                <a:lnTo>
                  <a:pt x="6557543" y="4424426"/>
                </a:lnTo>
                <a:close/>
              </a:path>
              <a:path w="6557645" h="5323205">
                <a:moveTo>
                  <a:pt x="6557543" y="4224401"/>
                </a:moveTo>
                <a:lnTo>
                  <a:pt x="6528968" y="4224401"/>
                </a:lnTo>
                <a:lnTo>
                  <a:pt x="6528968" y="4338701"/>
                </a:lnTo>
                <a:lnTo>
                  <a:pt x="6557543" y="4338701"/>
                </a:lnTo>
                <a:lnTo>
                  <a:pt x="6557543" y="4224401"/>
                </a:lnTo>
                <a:close/>
              </a:path>
              <a:path w="6557645" h="5323205">
                <a:moveTo>
                  <a:pt x="6557543" y="4024376"/>
                </a:moveTo>
                <a:lnTo>
                  <a:pt x="6528968" y="4024376"/>
                </a:lnTo>
                <a:lnTo>
                  <a:pt x="6528968" y="4138676"/>
                </a:lnTo>
                <a:lnTo>
                  <a:pt x="6557543" y="4138676"/>
                </a:lnTo>
                <a:lnTo>
                  <a:pt x="6557543" y="4024376"/>
                </a:lnTo>
                <a:close/>
              </a:path>
              <a:path w="6557645" h="5323205">
                <a:moveTo>
                  <a:pt x="6557543" y="3824351"/>
                </a:moveTo>
                <a:lnTo>
                  <a:pt x="6528968" y="3824351"/>
                </a:lnTo>
                <a:lnTo>
                  <a:pt x="6528968" y="3938651"/>
                </a:lnTo>
                <a:lnTo>
                  <a:pt x="6557543" y="3938651"/>
                </a:lnTo>
                <a:lnTo>
                  <a:pt x="6557543" y="3824351"/>
                </a:lnTo>
                <a:close/>
              </a:path>
              <a:path w="6557645" h="5323205">
                <a:moveTo>
                  <a:pt x="6557543" y="3624326"/>
                </a:moveTo>
                <a:lnTo>
                  <a:pt x="6528968" y="3624326"/>
                </a:lnTo>
                <a:lnTo>
                  <a:pt x="6528968" y="3738626"/>
                </a:lnTo>
                <a:lnTo>
                  <a:pt x="6557543" y="3738626"/>
                </a:lnTo>
                <a:lnTo>
                  <a:pt x="6557543" y="3624326"/>
                </a:lnTo>
                <a:close/>
              </a:path>
              <a:path w="6557645" h="5323205">
                <a:moveTo>
                  <a:pt x="6557543" y="3424301"/>
                </a:moveTo>
                <a:lnTo>
                  <a:pt x="6528968" y="3424301"/>
                </a:lnTo>
                <a:lnTo>
                  <a:pt x="6528968" y="3538601"/>
                </a:lnTo>
                <a:lnTo>
                  <a:pt x="6557543" y="3538601"/>
                </a:lnTo>
                <a:lnTo>
                  <a:pt x="6557543" y="3424301"/>
                </a:lnTo>
                <a:close/>
              </a:path>
              <a:path w="6557645" h="5323205">
                <a:moveTo>
                  <a:pt x="6557543" y="3224276"/>
                </a:moveTo>
                <a:lnTo>
                  <a:pt x="6528968" y="3224276"/>
                </a:lnTo>
                <a:lnTo>
                  <a:pt x="6528968" y="3338576"/>
                </a:lnTo>
                <a:lnTo>
                  <a:pt x="6557543" y="3338576"/>
                </a:lnTo>
                <a:lnTo>
                  <a:pt x="6557543" y="3224276"/>
                </a:lnTo>
                <a:close/>
              </a:path>
              <a:path w="6557645" h="5323205">
                <a:moveTo>
                  <a:pt x="6557543" y="3024251"/>
                </a:moveTo>
                <a:lnTo>
                  <a:pt x="6528968" y="3024251"/>
                </a:lnTo>
                <a:lnTo>
                  <a:pt x="6528968" y="3138551"/>
                </a:lnTo>
                <a:lnTo>
                  <a:pt x="6557543" y="3138551"/>
                </a:lnTo>
                <a:lnTo>
                  <a:pt x="6557543" y="3024251"/>
                </a:lnTo>
                <a:close/>
              </a:path>
              <a:path w="6557645" h="5323205">
                <a:moveTo>
                  <a:pt x="6557543" y="2824226"/>
                </a:moveTo>
                <a:lnTo>
                  <a:pt x="6528968" y="2824226"/>
                </a:lnTo>
                <a:lnTo>
                  <a:pt x="6528968" y="2938526"/>
                </a:lnTo>
                <a:lnTo>
                  <a:pt x="6557543" y="2938526"/>
                </a:lnTo>
                <a:lnTo>
                  <a:pt x="6557543" y="2824226"/>
                </a:lnTo>
                <a:close/>
              </a:path>
              <a:path w="6557645" h="5323205">
                <a:moveTo>
                  <a:pt x="6557543" y="2624201"/>
                </a:moveTo>
                <a:lnTo>
                  <a:pt x="6528968" y="2624201"/>
                </a:lnTo>
                <a:lnTo>
                  <a:pt x="6528968" y="2738501"/>
                </a:lnTo>
                <a:lnTo>
                  <a:pt x="6557543" y="2738501"/>
                </a:lnTo>
                <a:lnTo>
                  <a:pt x="6557543" y="2624201"/>
                </a:lnTo>
                <a:close/>
              </a:path>
              <a:path w="6557645" h="5323205">
                <a:moveTo>
                  <a:pt x="6557543" y="2424176"/>
                </a:moveTo>
                <a:lnTo>
                  <a:pt x="6528968" y="2424176"/>
                </a:lnTo>
                <a:lnTo>
                  <a:pt x="6528968" y="2538476"/>
                </a:lnTo>
                <a:lnTo>
                  <a:pt x="6557543" y="2538476"/>
                </a:lnTo>
                <a:lnTo>
                  <a:pt x="6557543" y="2424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148832" y="3064891"/>
            <a:ext cx="657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Pass</a:t>
            </a:r>
            <a:r>
              <a:rPr sz="1600" b="1" dirty="0">
                <a:latin typeface="Palladio Uralic"/>
                <a:cs typeface="Palladio Uralic"/>
              </a:rPr>
              <a:t>e</a:t>
            </a:r>
            <a:r>
              <a:rPr sz="1600" b="1" spc="-5" dirty="0">
                <a:latin typeface="Palladio Uralic"/>
                <a:cs typeface="Palladio Uralic"/>
              </a:rPr>
              <a:t>d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85028" y="5738571"/>
            <a:ext cx="129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Palladio Uralic"/>
                <a:cs typeface="Palladio Uralic"/>
              </a:rPr>
              <a:t>Able to perform  essential</a:t>
            </a:r>
            <a:r>
              <a:rPr sz="1200" b="1" spc="-30" dirty="0">
                <a:latin typeface="Palladio Uralic"/>
                <a:cs typeface="Palladio Uralic"/>
              </a:rPr>
              <a:t> </a:t>
            </a:r>
            <a:r>
              <a:rPr sz="1200" b="1" spc="-5" dirty="0">
                <a:latin typeface="Palladio Uralic"/>
                <a:cs typeface="Palladio Uralic"/>
              </a:rPr>
              <a:t>elements  </a:t>
            </a:r>
            <a:r>
              <a:rPr sz="1200" b="1" dirty="0">
                <a:latin typeface="Palladio Uralic"/>
                <a:cs typeface="Palladio Uralic"/>
              </a:rPr>
              <a:t>of</a:t>
            </a:r>
            <a:r>
              <a:rPr sz="1200" b="1" spc="-30" dirty="0">
                <a:latin typeface="Palladio Uralic"/>
                <a:cs typeface="Palladio Uralic"/>
              </a:rPr>
              <a:t> </a:t>
            </a:r>
            <a:r>
              <a:rPr sz="1200" b="1" dirty="0">
                <a:latin typeface="Palladio Uralic"/>
                <a:cs typeface="Palladio Uralic"/>
              </a:rPr>
              <a:t>job</a:t>
            </a:r>
            <a:endParaRPr sz="1200">
              <a:latin typeface="Palladio Uralic"/>
              <a:cs typeface="Palladio Ural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02105" y="1332357"/>
            <a:ext cx="182498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 marR="5080" indent="-37655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Palladio Uralic"/>
                <a:cs typeface="Palladio Uralic"/>
              </a:rPr>
              <a:t>Fail to meet</a:t>
            </a:r>
            <a:r>
              <a:rPr sz="1400" b="1" spc="-140" dirty="0">
                <a:latin typeface="Palladio Uralic"/>
                <a:cs typeface="Palladio Uralic"/>
              </a:rPr>
              <a:t> </a:t>
            </a:r>
            <a:r>
              <a:rPr sz="1400" b="1" spc="-5" dirty="0">
                <a:latin typeface="Palladio Uralic"/>
                <a:cs typeface="Palladio Uralic"/>
              </a:rPr>
              <a:t>minimum  qualification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52041" y="1973707"/>
            <a:ext cx="17043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Palladio Uralic"/>
                <a:cs typeface="Palladio Uralic"/>
              </a:rPr>
              <a:t>Failed </a:t>
            </a:r>
            <a:r>
              <a:rPr sz="1200" b="1" dirty="0">
                <a:latin typeface="Palladio Uralic"/>
                <a:cs typeface="Palladio Uralic"/>
              </a:rPr>
              <a:t>to </a:t>
            </a:r>
            <a:r>
              <a:rPr sz="1200" b="1" spc="-5" dirty="0">
                <a:latin typeface="Palladio Uralic"/>
                <a:cs typeface="Palladio Uralic"/>
              </a:rPr>
              <a:t>complete </a:t>
            </a:r>
            <a:r>
              <a:rPr sz="1200" b="1" dirty="0">
                <a:latin typeface="Palladio Uralic"/>
                <a:cs typeface="Palladio Uralic"/>
              </a:rPr>
              <a:t>job  </a:t>
            </a:r>
            <a:r>
              <a:rPr sz="1200" b="1" spc="-5" dirty="0">
                <a:latin typeface="Palladio Uralic"/>
                <a:cs typeface="Palladio Uralic"/>
              </a:rPr>
              <a:t>application or failed</a:t>
            </a:r>
            <a:r>
              <a:rPr sz="1200" b="1" spc="-45" dirty="0">
                <a:latin typeface="Palladio Uralic"/>
                <a:cs typeface="Palladio Uralic"/>
              </a:rPr>
              <a:t> </a:t>
            </a:r>
            <a:r>
              <a:rPr sz="1200" b="1" spc="-5" dirty="0">
                <a:latin typeface="Palladio Uralic"/>
                <a:cs typeface="Palladio Uralic"/>
              </a:rPr>
              <a:t>job  specification</a:t>
            </a:r>
            <a:endParaRPr sz="1200">
              <a:latin typeface="Palladio Uralic"/>
              <a:cs typeface="Palladio Ural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9157" y="2764663"/>
            <a:ext cx="916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Palladio Uralic"/>
                <a:cs typeface="Palladio Uralic"/>
              </a:rPr>
              <a:t>Failed</a:t>
            </a:r>
            <a:r>
              <a:rPr sz="1400" b="1" spc="-120" dirty="0">
                <a:latin typeface="Palladio Uralic"/>
                <a:cs typeface="Palladio Uralic"/>
              </a:rPr>
              <a:t> </a:t>
            </a:r>
            <a:r>
              <a:rPr sz="1400" b="1" dirty="0">
                <a:latin typeface="Palladio Uralic"/>
                <a:cs typeface="Palladio Uralic"/>
              </a:rPr>
              <a:t>Test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30220" y="3543427"/>
            <a:ext cx="14166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Palladio Uralic"/>
                <a:cs typeface="Palladio Uralic"/>
              </a:rPr>
              <a:t>Failed to</a:t>
            </a:r>
            <a:r>
              <a:rPr sz="1400" b="1" spc="-135" dirty="0">
                <a:latin typeface="Palladio Uralic"/>
                <a:cs typeface="Palladio Uralic"/>
              </a:rPr>
              <a:t> </a:t>
            </a:r>
            <a:r>
              <a:rPr sz="1400" b="1" dirty="0">
                <a:latin typeface="Palladio Uralic"/>
                <a:cs typeface="Palladio Uralic"/>
              </a:rPr>
              <a:t>impress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13813" y="3692778"/>
            <a:ext cx="1846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Palladio Uralic"/>
                <a:cs typeface="Palladio Uralic"/>
              </a:rPr>
              <a:t>interviewer and </a:t>
            </a:r>
            <a:r>
              <a:rPr sz="1400" b="1" dirty="0">
                <a:latin typeface="Palladio Uralic"/>
                <a:cs typeface="Palladio Uralic"/>
              </a:rPr>
              <a:t>/</a:t>
            </a:r>
            <a:r>
              <a:rPr sz="1400" b="1" spc="-120" dirty="0">
                <a:latin typeface="Palladio Uralic"/>
                <a:cs typeface="Palladio Uralic"/>
              </a:rPr>
              <a:t> </a:t>
            </a:r>
            <a:r>
              <a:rPr sz="1400" b="1" dirty="0">
                <a:latin typeface="Palladio Uralic"/>
                <a:cs typeface="Palladio Uralic"/>
              </a:rPr>
              <a:t>meet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6797" y="3842130"/>
            <a:ext cx="13430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Palladio Uralic"/>
                <a:cs typeface="Palladio Uralic"/>
              </a:rPr>
              <a:t>job</a:t>
            </a:r>
            <a:r>
              <a:rPr sz="1400" b="1" spc="-65" dirty="0">
                <a:latin typeface="Palladio Uralic"/>
                <a:cs typeface="Palladio Uralic"/>
              </a:rPr>
              <a:t> </a:t>
            </a:r>
            <a:r>
              <a:rPr sz="1400" b="1" spc="-5" dirty="0">
                <a:latin typeface="Palladio Uralic"/>
                <a:cs typeface="Palladio Uralic"/>
              </a:rPr>
              <a:t>expectations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50617" y="4381627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Palladio Uralic"/>
                <a:cs typeface="Palladio Uralic"/>
              </a:rPr>
              <a:t>Problem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92120" y="4530978"/>
            <a:ext cx="10363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Palladio Uralic"/>
                <a:cs typeface="Palladio Uralic"/>
              </a:rPr>
              <a:t>encountered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70329" y="5508447"/>
            <a:ext cx="16675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Palladio Uralic"/>
                <a:cs typeface="Palladio Uralic"/>
              </a:rPr>
              <a:t>Unfit </a:t>
            </a:r>
            <a:r>
              <a:rPr sz="1400" b="1" dirty="0">
                <a:latin typeface="Palladio Uralic"/>
                <a:cs typeface="Palladio Uralic"/>
              </a:rPr>
              <a:t>to </a:t>
            </a:r>
            <a:r>
              <a:rPr sz="1400" b="1" spc="-5" dirty="0">
                <a:latin typeface="Palladio Uralic"/>
                <a:cs typeface="Palladio Uralic"/>
              </a:rPr>
              <a:t>do</a:t>
            </a:r>
            <a:r>
              <a:rPr sz="1400" b="1" spc="-114" dirty="0">
                <a:latin typeface="Palladio Uralic"/>
                <a:cs typeface="Palladio Uralic"/>
              </a:rPr>
              <a:t> </a:t>
            </a:r>
            <a:r>
              <a:rPr sz="1400" b="1" dirty="0">
                <a:latin typeface="Palladio Uralic"/>
                <a:cs typeface="Palladio Uralic"/>
              </a:rPr>
              <a:t>essential  elements </a:t>
            </a:r>
            <a:r>
              <a:rPr sz="1400" b="1" spc="-5" dirty="0">
                <a:latin typeface="Palladio Uralic"/>
                <a:cs typeface="Palladio Uralic"/>
              </a:rPr>
              <a:t>of</a:t>
            </a:r>
            <a:r>
              <a:rPr sz="1400" b="1" spc="-80" dirty="0">
                <a:latin typeface="Palladio Uralic"/>
                <a:cs typeface="Palladio Uralic"/>
              </a:rPr>
              <a:t> </a:t>
            </a:r>
            <a:r>
              <a:rPr sz="1400" b="1" dirty="0">
                <a:latin typeface="Palladio Uralic"/>
                <a:cs typeface="Palladio Uralic"/>
              </a:rPr>
              <a:t>job</a:t>
            </a:r>
            <a:endParaRPr sz="14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8657" y="90932"/>
            <a:ext cx="3797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Palladio Uralic"/>
                <a:cs typeface="Palladio Uralic"/>
              </a:rPr>
              <a:t>Recruitment &amp; Selection</a:t>
            </a:r>
            <a:r>
              <a:rPr sz="2000" spc="-155" dirty="0">
                <a:latin typeface="Palladio Uralic"/>
                <a:cs typeface="Palladio Uralic"/>
              </a:rPr>
              <a:t> </a:t>
            </a:r>
            <a:r>
              <a:rPr sz="2000" dirty="0">
                <a:latin typeface="Palladio Uralic"/>
                <a:cs typeface="Palladio Uralic"/>
              </a:rPr>
              <a:t>Process</a:t>
            </a:r>
            <a:endParaRPr sz="2000">
              <a:latin typeface="Palladio Uralic"/>
              <a:cs typeface="Palladio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5873" y="395732"/>
            <a:ext cx="1102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Palladio Uralic"/>
                <a:cs typeface="Palladio Uralic"/>
              </a:rPr>
              <a:t>(Telenor)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775" y="0"/>
            <a:ext cx="2289175" cy="6896100"/>
            <a:chOff x="231775" y="0"/>
            <a:chExt cx="2289175" cy="6896100"/>
          </a:xfrm>
        </p:grpSpPr>
        <p:sp>
          <p:nvSpPr>
            <p:cNvPr id="5" name="object 5"/>
            <p:cNvSpPr/>
            <p:nvPr/>
          </p:nvSpPr>
          <p:spPr>
            <a:xfrm>
              <a:off x="25082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87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0"/>
              <a:ext cx="38100" cy="6858000"/>
            </a:xfrm>
            <a:custGeom>
              <a:avLst/>
              <a:gdLst/>
              <a:ahLst/>
              <a:cxnLst/>
              <a:rect l="l" t="t" r="r" b="b"/>
              <a:pathLst>
                <a:path w="38100" h="6858000">
                  <a:moveTo>
                    <a:pt x="0" y="6857998"/>
                  </a:moveTo>
                  <a:lnTo>
                    <a:pt x="38100" y="6857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76200"/>
              <a:ext cx="1600200" cy="685800"/>
            </a:xfrm>
            <a:custGeom>
              <a:avLst/>
              <a:gdLst/>
              <a:ahLst/>
              <a:cxnLst/>
              <a:rect l="l" t="t" r="r" b="b"/>
              <a:pathLst>
                <a:path w="1600200" h="685800">
                  <a:moveTo>
                    <a:pt x="16002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1485900" y="685800"/>
                  </a:lnTo>
                  <a:lnTo>
                    <a:pt x="1600200" y="5715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0300" y="64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22860" y="22860"/>
                  </a:lnTo>
                  <a:lnTo>
                    <a:pt x="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95B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400" y="76200"/>
              <a:ext cx="1600200" cy="685800"/>
            </a:xfrm>
            <a:custGeom>
              <a:avLst/>
              <a:gdLst/>
              <a:ahLst/>
              <a:cxnLst/>
              <a:rect l="l" t="t" r="r" b="b"/>
              <a:pathLst>
                <a:path w="1600200" h="685800">
                  <a:moveTo>
                    <a:pt x="1485900" y="685800"/>
                  </a:moveTo>
                  <a:lnTo>
                    <a:pt x="1508760" y="594360"/>
                  </a:lnTo>
                  <a:lnTo>
                    <a:pt x="1600200" y="571500"/>
                  </a:lnTo>
                  <a:lnTo>
                    <a:pt x="1485900" y="685800"/>
                  </a:lnTo>
                  <a:lnTo>
                    <a:pt x="0" y="685800"/>
                  </a:lnTo>
                  <a:lnTo>
                    <a:pt x="0" y="0"/>
                  </a:lnTo>
                  <a:lnTo>
                    <a:pt x="1600200" y="0"/>
                  </a:lnTo>
                  <a:lnTo>
                    <a:pt x="1600200" y="571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26058" y="98551"/>
            <a:ext cx="13773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eXGyrePagella"/>
                <a:cs typeface="TeXGyrePagella"/>
              </a:rPr>
              <a:t>Recruitment for  permanent &amp;  </a:t>
            </a:r>
            <a:r>
              <a:rPr sz="1100" spc="-5" dirty="0">
                <a:latin typeface="TeXGyrePagella"/>
                <a:cs typeface="TeXGyrePagella"/>
              </a:rPr>
              <a:t>temporary</a:t>
            </a:r>
            <a:r>
              <a:rPr sz="1100" spc="-30" dirty="0">
                <a:latin typeface="TeXGyrePagella"/>
                <a:cs typeface="TeXGyrePagella"/>
              </a:rPr>
              <a:t> </a:t>
            </a:r>
            <a:r>
              <a:rPr sz="1100" spc="-5" dirty="0">
                <a:latin typeface="TeXGyrePagella"/>
                <a:cs typeface="TeXGyrePagella"/>
              </a:rPr>
              <a:t>employees</a:t>
            </a:r>
            <a:endParaRPr sz="1100">
              <a:latin typeface="TeXGyrePagella"/>
              <a:cs typeface="TeXGyrePagell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0025" y="838072"/>
            <a:ext cx="103505" cy="305435"/>
          </a:xfrm>
          <a:custGeom>
            <a:avLst/>
            <a:gdLst/>
            <a:ahLst/>
            <a:cxnLst/>
            <a:rect l="l" t="t" r="r" b="b"/>
            <a:pathLst>
              <a:path w="103505" h="305434">
                <a:moveTo>
                  <a:pt x="7238" y="208406"/>
                </a:moveTo>
                <a:lnTo>
                  <a:pt x="1143" y="211962"/>
                </a:lnTo>
                <a:lnTo>
                  <a:pt x="0" y="215773"/>
                </a:lnTo>
                <a:lnTo>
                  <a:pt x="1778" y="218821"/>
                </a:lnTo>
                <a:lnTo>
                  <a:pt x="50800" y="304926"/>
                </a:lnTo>
                <a:lnTo>
                  <a:pt x="58230" y="292480"/>
                </a:lnTo>
                <a:lnTo>
                  <a:pt x="57277" y="292480"/>
                </a:lnTo>
                <a:lnTo>
                  <a:pt x="44577" y="292226"/>
                </a:lnTo>
                <a:lnTo>
                  <a:pt x="44820" y="268843"/>
                </a:lnTo>
                <a:lnTo>
                  <a:pt x="12827" y="212598"/>
                </a:lnTo>
                <a:lnTo>
                  <a:pt x="11049" y="209550"/>
                </a:lnTo>
                <a:lnTo>
                  <a:pt x="7238" y="208406"/>
                </a:lnTo>
                <a:close/>
              </a:path>
              <a:path w="103505" h="305434">
                <a:moveTo>
                  <a:pt x="44820" y="268843"/>
                </a:moveTo>
                <a:lnTo>
                  <a:pt x="44577" y="292226"/>
                </a:lnTo>
                <a:lnTo>
                  <a:pt x="57277" y="292480"/>
                </a:lnTo>
                <a:lnTo>
                  <a:pt x="57311" y="289178"/>
                </a:lnTo>
                <a:lnTo>
                  <a:pt x="45465" y="289051"/>
                </a:lnTo>
                <a:lnTo>
                  <a:pt x="51023" y="279747"/>
                </a:lnTo>
                <a:lnTo>
                  <a:pt x="44820" y="268843"/>
                </a:lnTo>
                <a:close/>
              </a:path>
              <a:path w="103505" h="305434">
                <a:moveTo>
                  <a:pt x="96393" y="209423"/>
                </a:moveTo>
                <a:lnTo>
                  <a:pt x="92456" y="210312"/>
                </a:lnTo>
                <a:lnTo>
                  <a:pt x="90678" y="213360"/>
                </a:lnTo>
                <a:lnTo>
                  <a:pt x="57536" y="268843"/>
                </a:lnTo>
                <a:lnTo>
                  <a:pt x="57277" y="292480"/>
                </a:lnTo>
                <a:lnTo>
                  <a:pt x="58230" y="292480"/>
                </a:lnTo>
                <a:lnTo>
                  <a:pt x="101600" y="219837"/>
                </a:lnTo>
                <a:lnTo>
                  <a:pt x="103378" y="216915"/>
                </a:lnTo>
                <a:lnTo>
                  <a:pt x="102488" y="212978"/>
                </a:lnTo>
                <a:lnTo>
                  <a:pt x="96393" y="209423"/>
                </a:lnTo>
                <a:close/>
              </a:path>
              <a:path w="103505" h="305434">
                <a:moveTo>
                  <a:pt x="51023" y="279747"/>
                </a:moveTo>
                <a:lnTo>
                  <a:pt x="45465" y="289051"/>
                </a:lnTo>
                <a:lnTo>
                  <a:pt x="56387" y="289178"/>
                </a:lnTo>
                <a:lnTo>
                  <a:pt x="51023" y="279747"/>
                </a:lnTo>
                <a:close/>
              </a:path>
              <a:path w="103505" h="305434">
                <a:moveTo>
                  <a:pt x="57523" y="268866"/>
                </a:moveTo>
                <a:lnTo>
                  <a:pt x="51023" y="279747"/>
                </a:lnTo>
                <a:lnTo>
                  <a:pt x="56387" y="289178"/>
                </a:lnTo>
                <a:lnTo>
                  <a:pt x="57311" y="289178"/>
                </a:lnTo>
                <a:lnTo>
                  <a:pt x="57523" y="268866"/>
                </a:lnTo>
                <a:close/>
              </a:path>
              <a:path w="103505" h="305434">
                <a:moveTo>
                  <a:pt x="47625" y="0"/>
                </a:moveTo>
                <a:lnTo>
                  <a:pt x="44820" y="268843"/>
                </a:lnTo>
                <a:lnTo>
                  <a:pt x="51023" y="279747"/>
                </a:lnTo>
                <a:lnTo>
                  <a:pt x="57523" y="268843"/>
                </a:lnTo>
                <a:lnTo>
                  <a:pt x="60325" y="253"/>
                </a:lnTo>
                <a:lnTo>
                  <a:pt x="47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60450" y="1212850"/>
            <a:ext cx="927100" cy="622300"/>
            <a:chOff x="1060450" y="1212850"/>
            <a:chExt cx="927100" cy="622300"/>
          </a:xfrm>
        </p:grpSpPr>
        <p:sp>
          <p:nvSpPr>
            <p:cNvPr id="14" name="object 14"/>
            <p:cNvSpPr/>
            <p:nvPr/>
          </p:nvSpPr>
          <p:spPr>
            <a:xfrm>
              <a:off x="1066800" y="12192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9144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12800" y="609600"/>
                  </a:lnTo>
                  <a:lnTo>
                    <a:pt x="914400" y="5080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79600" y="172720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101600" y="0"/>
                  </a:moveTo>
                  <a:lnTo>
                    <a:pt x="20319" y="20320"/>
                  </a:lnTo>
                  <a:lnTo>
                    <a:pt x="0" y="10160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95B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6800" y="1219200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>
                  <a:moveTo>
                    <a:pt x="812800" y="609600"/>
                  </a:moveTo>
                  <a:lnTo>
                    <a:pt x="833119" y="528320"/>
                  </a:lnTo>
                  <a:lnTo>
                    <a:pt x="914400" y="50800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914400" y="508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51026" y="1243329"/>
            <a:ext cx="74739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rlito"/>
                <a:cs typeface="Carlito"/>
              </a:rPr>
              <a:t>6-8</a:t>
            </a:r>
            <a:r>
              <a:rPr sz="1050" spc="-4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weeks</a:t>
            </a:r>
            <a:endParaRPr sz="1050">
              <a:latin typeface="Carlito"/>
              <a:cs typeface="Carlito"/>
            </a:endParaRPr>
          </a:p>
          <a:p>
            <a:pPr marL="12700" marR="5080" indent="45720">
              <a:lnSpc>
                <a:spcPct val="100000"/>
              </a:lnSpc>
            </a:pPr>
            <a:r>
              <a:rPr sz="1050" spc="-5" dirty="0">
                <a:latin typeface="Carlito"/>
                <a:cs typeface="Carlito"/>
              </a:rPr>
              <a:t>Consist </a:t>
            </a:r>
            <a:r>
              <a:rPr sz="1050" dirty="0">
                <a:latin typeface="Carlito"/>
                <a:cs typeface="Carlito"/>
              </a:rPr>
              <a:t>of 7  key</a:t>
            </a:r>
            <a:r>
              <a:rPr sz="1050" spc="-9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elements</a:t>
            </a:r>
            <a:endParaRPr sz="105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8050" y="2127250"/>
            <a:ext cx="1155700" cy="927100"/>
            <a:chOff x="908050" y="2127250"/>
            <a:chExt cx="1155700" cy="927100"/>
          </a:xfrm>
        </p:grpSpPr>
        <p:sp>
          <p:nvSpPr>
            <p:cNvPr id="19" name="object 19"/>
            <p:cNvSpPr/>
            <p:nvPr/>
          </p:nvSpPr>
          <p:spPr>
            <a:xfrm>
              <a:off x="914400" y="21336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914400" y="0"/>
                  </a:moveTo>
                  <a:lnTo>
                    <a:pt x="228600" y="0"/>
                  </a:lnTo>
                  <a:lnTo>
                    <a:pt x="0" y="457200"/>
                  </a:lnTo>
                  <a:lnTo>
                    <a:pt x="228600" y="914400"/>
                  </a:lnTo>
                  <a:lnTo>
                    <a:pt x="914400" y="914400"/>
                  </a:lnTo>
                  <a:lnTo>
                    <a:pt x="1143000" y="4572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4400" y="21336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0" y="457200"/>
                  </a:moveTo>
                  <a:lnTo>
                    <a:pt x="228600" y="0"/>
                  </a:lnTo>
                  <a:lnTo>
                    <a:pt x="914400" y="0"/>
                  </a:lnTo>
                  <a:lnTo>
                    <a:pt x="1143000" y="457200"/>
                  </a:lnTo>
                  <a:lnTo>
                    <a:pt x="914400" y="914400"/>
                  </a:lnTo>
                  <a:lnTo>
                    <a:pt x="228600" y="9144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65352" y="2292222"/>
            <a:ext cx="6388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Times New Roman"/>
                <a:cs typeface="Times New Roman"/>
              </a:rPr>
              <a:t>Identify  </a:t>
            </a:r>
            <a:r>
              <a:rPr sz="1050" spc="-25" dirty="0">
                <a:latin typeface="Times New Roman"/>
                <a:cs typeface="Times New Roman"/>
              </a:rPr>
              <a:t>hiring </a:t>
            </a:r>
            <a:r>
              <a:rPr sz="1050" spc="-15" dirty="0">
                <a:latin typeface="Times New Roman"/>
                <a:cs typeface="Times New Roman"/>
              </a:rPr>
              <a:t>need  </a:t>
            </a:r>
            <a:r>
              <a:rPr sz="1050" spc="-10" dirty="0">
                <a:latin typeface="Times New Roman"/>
                <a:cs typeface="Times New Roman"/>
              </a:rPr>
              <a:t>and</a:t>
            </a:r>
            <a:r>
              <a:rPr sz="1050" spc="-90" dirty="0">
                <a:latin typeface="Times New Roman"/>
                <a:cs typeface="Times New Roman"/>
              </a:rPr>
              <a:t> </a:t>
            </a:r>
            <a:r>
              <a:rPr sz="1050" spc="-15" dirty="0">
                <a:latin typeface="Times New Roman"/>
                <a:cs typeface="Times New Roman"/>
              </a:rPr>
              <a:t>prepare  </a:t>
            </a:r>
            <a:r>
              <a:rPr sz="1050" spc="-25" dirty="0">
                <a:latin typeface="Times New Roman"/>
                <a:cs typeface="Times New Roman"/>
              </a:rPr>
              <a:t>hiring</a:t>
            </a:r>
            <a:r>
              <a:rPr sz="1050" spc="-6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plan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08050" y="3194050"/>
            <a:ext cx="1155700" cy="1003300"/>
            <a:chOff x="908050" y="3194050"/>
            <a:chExt cx="1155700" cy="1003300"/>
          </a:xfrm>
        </p:grpSpPr>
        <p:sp>
          <p:nvSpPr>
            <p:cNvPr id="23" name="object 23"/>
            <p:cNvSpPr/>
            <p:nvPr/>
          </p:nvSpPr>
          <p:spPr>
            <a:xfrm>
              <a:off x="914400" y="3200400"/>
              <a:ext cx="1143000" cy="990600"/>
            </a:xfrm>
            <a:custGeom>
              <a:avLst/>
              <a:gdLst/>
              <a:ahLst/>
              <a:cxnLst/>
              <a:rect l="l" t="t" r="r" b="b"/>
              <a:pathLst>
                <a:path w="1143000" h="990600">
                  <a:moveTo>
                    <a:pt x="895350" y="0"/>
                  </a:moveTo>
                  <a:lnTo>
                    <a:pt x="247650" y="0"/>
                  </a:lnTo>
                  <a:lnTo>
                    <a:pt x="0" y="495300"/>
                  </a:lnTo>
                  <a:lnTo>
                    <a:pt x="247650" y="990600"/>
                  </a:lnTo>
                  <a:lnTo>
                    <a:pt x="895350" y="990600"/>
                  </a:lnTo>
                  <a:lnTo>
                    <a:pt x="1143000" y="495300"/>
                  </a:lnTo>
                  <a:lnTo>
                    <a:pt x="8953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4400" y="3200400"/>
              <a:ext cx="1143000" cy="990600"/>
            </a:xfrm>
            <a:custGeom>
              <a:avLst/>
              <a:gdLst/>
              <a:ahLst/>
              <a:cxnLst/>
              <a:rect l="l" t="t" r="r" b="b"/>
              <a:pathLst>
                <a:path w="1143000" h="990600">
                  <a:moveTo>
                    <a:pt x="0" y="495300"/>
                  </a:moveTo>
                  <a:lnTo>
                    <a:pt x="247650" y="0"/>
                  </a:lnTo>
                  <a:lnTo>
                    <a:pt x="895350" y="0"/>
                  </a:lnTo>
                  <a:lnTo>
                    <a:pt x="1143000" y="495300"/>
                  </a:lnTo>
                  <a:lnTo>
                    <a:pt x="895350" y="990600"/>
                  </a:lnTo>
                  <a:lnTo>
                    <a:pt x="247650" y="990600"/>
                  </a:lnTo>
                  <a:lnTo>
                    <a:pt x="0" y="4953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83944" y="3379089"/>
            <a:ext cx="6051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10668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P</a:t>
            </a:r>
            <a:r>
              <a:rPr sz="1000" spc="-5" dirty="0">
                <a:latin typeface="Times New Roman"/>
                <a:cs typeface="Times New Roman"/>
              </a:rPr>
              <a:t>r</a:t>
            </a:r>
            <a:r>
              <a:rPr sz="1000" spc="-30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p</a:t>
            </a:r>
            <a:r>
              <a:rPr sz="1000" spc="-40" dirty="0">
                <a:latin typeface="Times New Roman"/>
                <a:cs typeface="Times New Roman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e  </a:t>
            </a:r>
            <a:r>
              <a:rPr sz="1000" spc="-20" dirty="0">
                <a:latin typeface="Times New Roman"/>
                <a:cs typeface="Times New Roman"/>
              </a:rPr>
              <a:t>Job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15" dirty="0">
                <a:latin typeface="Times New Roman"/>
                <a:cs typeface="Times New Roman"/>
              </a:rPr>
              <a:t>Description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1850" y="4413250"/>
            <a:ext cx="1155700" cy="1155700"/>
            <a:chOff x="831850" y="4413250"/>
            <a:chExt cx="1155700" cy="1155700"/>
          </a:xfrm>
        </p:grpSpPr>
        <p:sp>
          <p:nvSpPr>
            <p:cNvPr id="27" name="object 27"/>
            <p:cNvSpPr/>
            <p:nvPr/>
          </p:nvSpPr>
          <p:spPr>
            <a:xfrm>
              <a:off x="838200" y="44196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857250" y="0"/>
                  </a:moveTo>
                  <a:lnTo>
                    <a:pt x="285750" y="0"/>
                  </a:lnTo>
                  <a:lnTo>
                    <a:pt x="0" y="571500"/>
                  </a:lnTo>
                  <a:lnTo>
                    <a:pt x="285750" y="1143000"/>
                  </a:lnTo>
                  <a:lnTo>
                    <a:pt x="857250" y="1143000"/>
                  </a:lnTo>
                  <a:lnTo>
                    <a:pt x="1143000" y="57150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200" y="44196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0" y="571500"/>
                  </a:moveTo>
                  <a:lnTo>
                    <a:pt x="285750" y="0"/>
                  </a:lnTo>
                  <a:lnTo>
                    <a:pt x="857250" y="0"/>
                  </a:lnTo>
                  <a:lnTo>
                    <a:pt x="1143000" y="571500"/>
                  </a:lnTo>
                  <a:lnTo>
                    <a:pt x="857250" y="1143000"/>
                  </a:lnTo>
                  <a:lnTo>
                    <a:pt x="285750" y="114300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08354" y="4631817"/>
            <a:ext cx="600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Times New Roman"/>
                <a:cs typeface="Times New Roman"/>
              </a:rPr>
              <a:t>Sourcing 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40" dirty="0">
                <a:latin typeface="Times New Roman"/>
                <a:cs typeface="Times New Roman"/>
              </a:rPr>
              <a:t>vacancy  </a:t>
            </a:r>
            <a:r>
              <a:rPr sz="1200" spc="-5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nnoun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-25" dirty="0">
                <a:latin typeface="Times New Roman"/>
                <a:cs typeface="Times New Roman"/>
              </a:rPr>
              <a:t>e  </a:t>
            </a:r>
            <a:r>
              <a:rPr sz="1200" spc="-5" dirty="0">
                <a:latin typeface="Times New Roman"/>
                <a:cs typeface="Times New Roman"/>
              </a:rPr>
              <a:t>ment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1850" y="5784850"/>
            <a:ext cx="1155700" cy="927100"/>
            <a:chOff x="831850" y="5784850"/>
            <a:chExt cx="1155700" cy="927100"/>
          </a:xfrm>
        </p:grpSpPr>
        <p:sp>
          <p:nvSpPr>
            <p:cNvPr id="31" name="object 31"/>
            <p:cNvSpPr/>
            <p:nvPr/>
          </p:nvSpPr>
          <p:spPr>
            <a:xfrm>
              <a:off x="838200" y="57912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914400" y="0"/>
                  </a:moveTo>
                  <a:lnTo>
                    <a:pt x="228600" y="0"/>
                  </a:lnTo>
                  <a:lnTo>
                    <a:pt x="0" y="457200"/>
                  </a:lnTo>
                  <a:lnTo>
                    <a:pt x="228600" y="914400"/>
                  </a:lnTo>
                  <a:lnTo>
                    <a:pt x="914400" y="914400"/>
                  </a:lnTo>
                  <a:lnTo>
                    <a:pt x="1143000" y="4572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200" y="57912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0" y="457200"/>
                  </a:moveTo>
                  <a:lnTo>
                    <a:pt x="228600" y="0"/>
                  </a:lnTo>
                  <a:lnTo>
                    <a:pt x="914400" y="0"/>
                  </a:lnTo>
                  <a:lnTo>
                    <a:pt x="1143000" y="457200"/>
                  </a:lnTo>
                  <a:lnTo>
                    <a:pt x="914400" y="914400"/>
                  </a:lnTo>
                  <a:lnTo>
                    <a:pt x="228600" y="9144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01344" y="5950407"/>
            <a:ext cx="617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Times New Roman"/>
                <a:cs typeface="Times New Roman"/>
              </a:rPr>
              <a:t>Screen 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20" dirty="0">
                <a:latin typeface="Times New Roman"/>
                <a:cs typeface="Times New Roman"/>
              </a:rPr>
              <a:t>shortlist  </a:t>
            </a:r>
            <a:r>
              <a:rPr sz="1200" spc="-5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pplic</a:t>
            </a:r>
            <a:r>
              <a:rPr sz="1200" spc="-5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nts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70250" y="908050"/>
            <a:ext cx="1155700" cy="927100"/>
            <a:chOff x="3270250" y="908050"/>
            <a:chExt cx="1155700" cy="927100"/>
          </a:xfrm>
        </p:grpSpPr>
        <p:sp>
          <p:nvSpPr>
            <p:cNvPr id="35" name="object 35"/>
            <p:cNvSpPr/>
            <p:nvPr/>
          </p:nvSpPr>
          <p:spPr>
            <a:xfrm>
              <a:off x="3276600" y="9144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914400" y="0"/>
                  </a:moveTo>
                  <a:lnTo>
                    <a:pt x="228600" y="0"/>
                  </a:lnTo>
                  <a:lnTo>
                    <a:pt x="0" y="457200"/>
                  </a:lnTo>
                  <a:lnTo>
                    <a:pt x="228600" y="914400"/>
                  </a:lnTo>
                  <a:lnTo>
                    <a:pt x="914400" y="914400"/>
                  </a:lnTo>
                  <a:lnTo>
                    <a:pt x="1143000" y="4572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76600" y="9144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0" y="457200"/>
                  </a:moveTo>
                  <a:lnTo>
                    <a:pt x="228600" y="0"/>
                  </a:lnTo>
                  <a:lnTo>
                    <a:pt x="914400" y="0"/>
                  </a:lnTo>
                  <a:lnTo>
                    <a:pt x="1143000" y="457200"/>
                  </a:lnTo>
                  <a:lnTo>
                    <a:pt x="914400" y="914400"/>
                  </a:lnTo>
                  <a:lnTo>
                    <a:pt x="228600" y="9144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41521" y="1074166"/>
            <a:ext cx="614680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11430" algn="ctr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TeXGyrePagella"/>
                <a:cs typeface="TeXGyrePagella"/>
              </a:rPr>
              <a:t>A</a:t>
            </a:r>
            <a:r>
              <a:rPr sz="1050" spc="-5" dirty="0">
                <a:latin typeface="TeXGyrePagella"/>
                <a:cs typeface="TeXGyrePagella"/>
              </a:rPr>
              <a:t>ss</a:t>
            </a:r>
            <a:r>
              <a:rPr sz="1050" dirty="0">
                <a:latin typeface="TeXGyrePagella"/>
                <a:cs typeface="TeXGyrePagella"/>
              </a:rPr>
              <a:t>e</a:t>
            </a:r>
            <a:r>
              <a:rPr sz="1050" spc="-10" dirty="0">
                <a:latin typeface="TeXGyrePagella"/>
                <a:cs typeface="TeXGyrePagella"/>
              </a:rPr>
              <a:t>s</a:t>
            </a:r>
            <a:r>
              <a:rPr sz="1050" spc="-5" dirty="0">
                <a:latin typeface="TeXGyrePagella"/>
                <a:cs typeface="TeXGyrePagella"/>
              </a:rPr>
              <a:t>s</a:t>
            </a:r>
            <a:r>
              <a:rPr sz="1050" spc="5" dirty="0">
                <a:latin typeface="TeXGyrePagella"/>
                <a:cs typeface="TeXGyrePagella"/>
              </a:rPr>
              <a:t>m</a:t>
            </a:r>
            <a:r>
              <a:rPr sz="1050" dirty="0">
                <a:latin typeface="TeXGyrePagella"/>
                <a:cs typeface="TeXGyrePagella"/>
              </a:rPr>
              <a:t>e  </a:t>
            </a:r>
            <a:r>
              <a:rPr sz="1050" spc="-5" dirty="0">
                <a:latin typeface="TeXGyrePagella"/>
                <a:cs typeface="TeXGyrePagella"/>
              </a:rPr>
              <a:t>nt</a:t>
            </a:r>
            <a:endParaRPr sz="1050">
              <a:latin typeface="TeXGyrePagella"/>
              <a:cs typeface="TeXGyrePagella"/>
            </a:endParaRPr>
          </a:p>
          <a:p>
            <a:pPr marL="12700" marR="5080" algn="ctr">
              <a:lnSpc>
                <a:spcPct val="100000"/>
              </a:lnSpc>
            </a:pPr>
            <a:r>
              <a:rPr sz="1050" dirty="0">
                <a:latin typeface="TeXGyrePagella"/>
                <a:cs typeface="TeXGyrePagella"/>
              </a:rPr>
              <a:t>center,</a:t>
            </a:r>
            <a:r>
              <a:rPr sz="1050" spc="-130" dirty="0">
                <a:latin typeface="TeXGyrePagella"/>
                <a:cs typeface="TeXGyrePagella"/>
              </a:rPr>
              <a:t> </a:t>
            </a:r>
            <a:r>
              <a:rPr sz="1050" dirty="0">
                <a:latin typeface="TeXGyrePagella"/>
                <a:cs typeface="TeXGyrePagella"/>
              </a:rPr>
              <a:t>tes  t &amp;  inter</a:t>
            </a:r>
            <a:r>
              <a:rPr sz="1050" spc="-10" dirty="0">
                <a:latin typeface="TeXGyrePagella"/>
                <a:cs typeface="TeXGyrePagella"/>
              </a:rPr>
              <a:t>vi</a:t>
            </a:r>
            <a:r>
              <a:rPr sz="1050" dirty="0">
                <a:latin typeface="TeXGyrePagella"/>
                <a:cs typeface="TeXGyrePagella"/>
              </a:rPr>
              <a:t>ew  s</a:t>
            </a:r>
            <a:endParaRPr sz="1050">
              <a:latin typeface="TeXGyrePagella"/>
              <a:cs typeface="TeXGyrePagell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194050" y="2203450"/>
            <a:ext cx="1155700" cy="927100"/>
            <a:chOff x="3194050" y="2203450"/>
            <a:chExt cx="1155700" cy="927100"/>
          </a:xfrm>
        </p:grpSpPr>
        <p:sp>
          <p:nvSpPr>
            <p:cNvPr id="39" name="object 39"/>
            <p:cNvSpPr/>
            <p:nvPr/>
          </p:nvSpPr>
          <p:spPr>
            <a:xfrm>
              <a:off x="3200400" y="22098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914400" y="0"/>
                  </a:moveTo>
                  <a:lnTo>
                    <a:pt x="228600" y="0"/>
                  </a:lnTo>
                  <a:lnTo>
                    <a:pt x="0" y="457200"/>
                  </a:lnTo>
                  <a:lnTo>
                    <a:pt x="228600" y="914400"/>
                  </a:lnTo>
                  <a:lnTo>
                    <a:pt x="914400" y="914400"/>
                  </a:lnTo>
                  <a:lnTo>
                    <a:pt x="1143000" y="4572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00400" y="2209800"/>
              <a:ext cx="1143000" cy="914400"/>
            </a:xfrm>
            <a:custGeom>
              <a:avLst/>
              <a:gdLst/>
              <a:ahLst/>
              <a:cxnLst/>
              <a:rect l="l" t="t" r="r" b="b"/>
              <a:pathLst>
                <a:path w="1143000" h="914400">
                  <a:moveTo>
                    <a:pt x="0" y="457200"/>
                  </a:moveTo>
                  <a:lnTo>
                    <a:pt x="228600" y="0"/>
                  </a:lnTo>
                  <a:lnTo>
                    <a:pt x="914400" y="0"/>
                  </a:lnTo>
                  <a:lnTo>
                    <a:pt x="1143000" y="457200"/>
                  </a:lnTo>
                  <a:lnTo>
                    <a:pt x="914400" y="914400"/>
                  </a:lnTo>
                  <a:lnTo>
                    <a:pt x="228600" y="9144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451605" y="2369947"/>
            <a:ext cx="6413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just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eXGyrePagella"/>
                <a:cs typeface="TeXGyrePagella"/>
              </a:rPr>
              <a:t>C</a:t>
            </a:r>
            <a:r>
              <a:rPr sz="1050" dirty="0">
                <a:latin typeface="TeXGyrePagella"/>
                <a:cs typeface="TeXGyrePagella"/>
              </a:rPr>
              <a:t>andid</a:t>
            </a:r>
            <a:r>
              <a:rPr sz="1050" spc="-10" dirty="0">
                <a:latin typeface="TeXGyrePagella"/>
                <a:cs typeface="TeXGyrePagella"/>
              </a:rPr>
              <a:t>at</a:t>
            </a:r>
            <a:r>
              <a:rPr sz="1050" dirty="0">
                <a:latin typeface="TeXGyrePagella"/>
                <a:cs typeface="TeXGyrePagella"/>
              </a:rPr>
              <a:t>e  Finalizati  on &amp;</a:t>
            </a:r>
            <a:r>
              <a:rPr sz="1050" spc="-110" dirty="0">
                <a:latin typeface="TeXGyrePagella"/>
                <a:cs typeface="TeXGyrePagella"/>
              </a:rPr>
              <a:t> </a:t>
            </a:r>
            <a:r>
              <a:rPr sz="1050" dirty="0">
                <a:latin typeface="TeXGyrePagella"/>
                <a:cs typeface="TeXGyrePagella"/>
              </a:rPr>
              <a:t>offer  approval</a:t>
            </a:r>
            <a:endParaRPr sz="1050">
              <a:latin typeface="TeXGyrePagella"/>
              <a:cs typeface="TeXGyrePagell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194050" y="3498850"/>
            <a:ext cx="927100" cy="698500"/>
            <a:chOff x="3194050" y="3498850"/>
            <a:chExt cx="927100" cy="698500"/>
          </a:xfrm>
        </p:grpSpPr>
        <p:sp>
          <p:nvSpPr>
            <p:cNvPr id="43" name="object 43"/>
            <p:cNvSpPr/>
            <p:nvPr/>
          </p:nvSpPr>
          <p:spPr>
            <a:xfrm>
              <a:off x="3200400" y="35052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742950" y="0"/>
                  </a:moveTo>
                  <a:lnTo>
                    <a:pt x="171450" y="0"/>
                  </a:lnTo>
                  <a:lnTo>
                    <a:pt x="0" y="342900"/>
                  </a:lnTo>
                  <a:lnTo>
                    <a:pt x="171450" y="685800"/>
                  </a:lnTo>
                  <a:lnTo>
                    <a:pt x="742950" y="685800"/>
                  </a:lnTo>
                  <a:lnTo>
                    <a:pt x="914400" y="34290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00400" y="3505200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0" y="342900"/>
                  </a:moveTo>
                  <a:lnTo>
                    <a:pt x="171450" y="0"/>
                  </a:lnTo>
                  <a:lnTo>
                    <a:pt x="742950" y="0"/>
                  </a:lnTo>
                  <a:lnTo>
                    <a:pt x="914400" y="342900"/>
                  </a:lnTo>
                  <a:lnTo>
                    <a:pt x="742950" y="685800"/>
                  </a:lnTo>
                  <a:lnTo>
                    <a:pt x="171450" y="685800"/>
                  </a:lnTo>
                  <a:lnTo>
                    <a:pt x="0" y="342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424173" y="3626865"/>
            <a:ext cx="46799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Offer  </a:t>
            </a:r>
            <a:r>
              <a:rPr sz="1100" spc="-35" dirty="0">
                <a:latin typeface="Times New Roman"/>
                <a:cs typeface="Times New Roman"/>
              </a:rPr>
              <a:t>place</a:t>
            </a:r>
            <a:r>
              <a:rPr sz="1100" spc="-15" dirty="0">
                <a:latin typeface="Times New Roman"/>
                <a:cs typeface="Times New Roman"/>
              </a:rPr>
              <a:t>me  </a:t>
            </a:r>
            <a:r>
              <a:rPr sz="1100" spc="10" dirty="0">
                <a:latin typeface="Times New Roman"/>
                <a:cs typeface="Times New Roman"/>
              </a:rPr>
              <a:t>nt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165850" y="450850"/>
            <a:ext cx="1536700" cy="1003300"/>
            <a:chOff x="6165850" y="450850"/>
            <a:chExt cx="1536700" cy="1003300"/>
          </a:xfrm>
        </p:grpSpPr>
        <p:sp>
          <p:nvSpPr>
            <p:cNvPr id="47" name="object 47"/>
            <p:cNvSpPr/>
            <p:nvPr/>
          </p:nvSpPr>
          <p:spPr>
            <a:xfrm>
              <a:off x="6172200" y="4572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276350" y="0"/>
                  </a:moveTo>
                  <a:lnTo>
                    <a:pt x="247650" y="0"/>
                  </a:lnTo>
                  <a:lnTo>
                    <a:pt x="0" y="495300"/>
                  </a:lnTo>
                  <a:lnTo>
                    <a:pt x="247650" y="990600"/>
                  </a:lnTo>
                  <a:lnTo>
                    <a:pt x="1276350" y="990600"/>
                  </a:lnTo>
                  <a:lnTo>
                    <a:pt x="1524000" y="49530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72200" y="4572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0" y="495300"/>
                  </a:moveTo>
                  <a:lnTo>
                    <a:pt x="247650" y="0"/>
                  </a:lnTo>
                  <a:lnTo>
                    <a:pt x="1276350" y="0"/>
                  </a:lnTo>
                  <a:lnTo>
                    <a:pt x="1524000" y="495300"/>
                  </a:lnTo>
                  <a:lnTo>
                    <a:pt x="1276350" y="990600"/>
                  </a:lnTo>
                  <a:lnTo>
                    <a:pt x="247650" y="990600"/>
                  </a:lnTo>
                  <a:lnTo>
                    <a:pt x="0" y="4953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469760" y="611250"/>
            <a:ext cx="9321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Offer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40" dirty="0">
                <a:latin typeface="Times New Roman"/>
                <a:cs typeface="Times New Roman"/>
              </a:rPr>
              <a:t>Acceptance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965450" y="4565650"/>
            <a:ext cx="1536700" cy="1003300"/>
            <a:chOff x="2965450" y="4565650"/>
            <a:chExt cx="1536700" cy="1003300"/>
          </a:xfrm>
        </p:grpSpPr>
        <p:sp>
          <p:nvSpPr>
            <p:cNvPr id="51" name="object 51"/>
            <p:cNvSpPr/>
            <p:nvPr/>
          </p:nvSpPr>
          <p:spPr>
            <a:xfrm>
              <a:off x="2971800" y="45720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762000" y="0"/>
                  </a:moveTo>
                  <a:lnTo>
                    <a:pt x="705126" y="1358"/>
                  </a:lnTo>
                  <a:lnTo>
                    <a:pt x="649388" y="5370"/>
                  </a:lnTo>
                  <a:lnTo>
                    <a:pt x="594934" y="11939"/>
                  </a:lnTo>
                  <a:lnTo>
                    <a:pt x="541910" y="20969"/>
                  </a:lnTo>
                  <a:lnTo>
                    <a:pt x="490464" y="32366"/>
                  </a:lnTo>
                  <a:lnTo>
                    <a:pt x="440744" y="46032"/>
                  </a:lnTo>
                  <a:lnTo>
                    <a:pt x="392895" y="61873"/>
                  </a:lnTo>
                  <a:lnTo>
                    <a:pt x="347066" y="79793"/>
                  </a:lnTo>
                  <a:lnTo>
                    <a:pt x="303404" y="99695"/>
                  </a:lnTo>
                  <a:lnTo>
                    <a:pt x="262057" y="121484"/>
                  </a:lnTo>
                  <a:lnTo>
                    <a:pt x="223170" y="145065"/>
                  </a:lnTo>
                  <a:lnTo>
                    <a:pt x="186893" y="170342"/>
                  </a:lnTo>
                  <a:lnTo>
                    <a:pt x="153371" y="197218"/>
                  </a:lnTo>
                  <a:lnTo>
                    <a:pt x="122753" y="225598"/>
                  </a:lnTo>
                  <a:lnTo>
                    <a:pt x="95185" y="255387"/>
                  </a:lnTo>
                  <a:lnTo>
                    <a:pt x="70816" y="286489"/>
                  </a:lnTo>
                  <a:lnTo>
                    <a:pt x="49791" y="318807"/>
                  </a:lnTo>
                  <a:lnTo>
                    <a:pt x="18366" y="386711"/>
                  </a:lnTo>
                  <a:lnTo>
                    <a:pt x="2089" y="458333"/>
                  </a:lnTo>
                  <a:lnTo>
                    <a:pt x="0" y="495300"/>
                  </a:lnTo>
                  <a:lnTo>
                    <a:pt x="2089" y="532266"/>
                  </a:lnTo>
                  <a:lnTo>
                    <a:pt x="18366" y="603888"/>
                  </a:lnTo>
                  <a:lnTo>
                    <a:pt x="49791" y="671792"/>
                  </a:lnTo>
                  <a:lnTo>
                    <a:pt x="70816" y="704110"/>
                  </a:lnTo>
                  <a:lnTo>
                    <a:pt x="95185" y="735212"/>
                  </a:lnTo>
                  <a:lnTo>
                    <a:pt x="122753" y="765001"/>
                  </a:lnTo>
                  <a:lnTo>
                    <a:pt x="153371" y="793381"/>
                  </a:lnTo>
                  <a:lnTo>
                    <a:pt x="186893" y="820257"/>
                  </a:lnTo>
                  <a:lnTo>
                    <a:pt x="223170" y="845534"/>
                  </a:lnTo>
                  <a:lnTo>
                    <a:pt x="262057" y="869115"/>
                  </a:lnTo>
                  <a:lnTo>
                    <a:pt x="303404" y="890904"/>
                  </a:lnTo>
                  <a:lnTo>
                    <a:pt x="347066" y="910806"/>
                  </a:lnTo>
                  <a:lnTo>
                    <a:pt x="392895" y="928726"/>
                  </a:lnTo>
                  <a:lnTo>
                    <a:pt x="440744" y="944567"/>
                  </a:lnTo>
                  <a:lnTo>
                    <a:pt x="490464" y="958233"/>
                  </a:lnTo>
                  <a:lnTo>
                    <a:pt x="541910" y="969630"/>
                  </a:lnTo>
                  <a:lnTo>
                    <a:pt x="594934" y="978660"/>
                  </a:lnTo>
                  <a:lnTo>
                    <a:pt x="649388" y="985229"/>
                  </a:lnTo>
                  <a:lnTo>
                    <a:pt x="705126" y="989241"/>
                  </a:lnTo>
                  <a:lnTo>
                    <a:pt x="762000" y="990600"/>
                  </a:lnTo>
                  <a:lnTo>
                    <a:pt x="818873" y="989241"/>
                  </a:lnTo>
                  <a:lnTo>
                    <a:pt x="874611" y="985229"/>
                  </a:lnTo>
                  <a:lnTo>
                    <a:pt x="929065" y="978660"/>
                  </a:lnTo>
                  <a:lnTo>
                    <a:pt x="982089" y="969630"/>
                  </a:lnTo>
                  <a:lnTo>
                    <a:pt x="1033535" y="958233"/>
                  </a:lnTo>
                  <a:lnTo>
                    <a:pt x="1083255" y="944567"/>
                  </a:lnTo>
                  <a:lnTo>
                    <a:pt x="1131104" y="928726"/>
                  </a:lnTo>
                  <a:lnTo>
                    <a:pt x="1176933" y="910806"/>
                  </a:lnTo>
                  <a:lnTo>
                    <a:pt x="1220595" y="890904"/>
                  </a:lnTo>
                  <a:lnTo>
                    <a:pt x="1261942" y="869115"/>
                  </a:lnTo>
                  <a:lnTo>
                    <a:pt x="1300829" y="845534"/>
                  </a:lnTo>
                  <a:lnTo>
                    <a:pt x="1337106" y="820257"/>
                  </a:lnTo>
                  <a:lnTo>
                    <a:pt x="1370628" y="793381"/>
                  </a:lnTo>
                  <a:lnTo>
                    <a:pt x="1401246" y="765001"/>
                  </a:lnTo>
                  <a:lnTo>
                    <a:pt x="1428814" y="735212"/>
                  </a:lnTo>
                  <a:lnTo>
                    <a:pt x="1453183" y="704110"/>
                  </a:lnTo>
                  <a:lnTo>
                    <a:pt x="1474208" y="671792"/>
                  </a:lnTo>
                  <a:lnTo>
                    <a:pt x="1505633" y="603888"/>
                  </a:lnTo>
                  <a:lnTo>
                    <a:pt x="1521910" y="532266"/>
                  </a:lnTo>
                  <a:lnTo>
                    <a:pt x="1524000" y="495300"/>
                  </a:lnTo>
                  <a:lnTo>
                    <a:pt x="1521910" y="458333"/>
                  </a:lnTo>
                  <a:lnTo>
                    <a:pt x="1505633" y="386711"/>
                  </a:lnTo>
                  <a:lnTo>
                    <a:pt x="1474208" y="318807"/>
                  </a:lnTo>
                  <a:lnTo>
                    <a:pt x="1453183" y="286489"/>
                  </a:lnTo>
                  <a:lnTo>
                    <a:pt x="1428814" y="255387"/>
                  </a:lnTo>
                  <a:lnTo>
                    <a:pt x="1401246" y="225598"/>
                  </a:lnTo>
                  <a:lnTo>
                    <a:pt x="1370628" y="197218"/>
                  </a:lnTo>
                  <a:lnTo>
                    <a:pt x="1337106" y="170342"/>
                  </a:lnTo>
                  <a:lnTo>
                    <a:pt x="1300829" y="145065"/>
                  </a:lnTo>
                  <a:lnTo>
                    <a:pt x="1261942" y="121484"/>
                  </a:lnTo>
                  <a:lnTo>
                    <a:pt x="1220595" y="99695"/>
                  </a:lnTo>
                  <a:lnTo>
                    <a:pt x="1176933" y="79793"/>
                  </a:lnTo>
                  <a:lnTo>
                    <a:pt x="1131104" y="61873"/>
                  </a:lnTo>
                  <a:lnTo>
                    <a:pt x="1083255" y="46032"/>
                  </a:lnTo>
                  <a:lnTo>
                    <a:pt x="1033535" y="32366"/>
                  </a:lnTo>
                  <a:lnTo>
                    <a:pt x="982089" y="20969"/>
                  </a:lnTo>
                  <a:lnTo>
                    <a:pt x="929065" y="11939"/>
                  </a:lnTo>
                  <a:lnTo>
                    <a:pt x="874611" y="5370"/>
                  </a:lnTo>
                  <a:lnTo>
                    <a:pt x="818873" y="135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71800" y="45720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0" y="495300"/>
                  </a:moveTo>
                  <a:lnTo>
                    <a:pt x="8261" y="422105"/>
                  </a:lnTo>
                  <a:lnTo>
                    <a:pt x="32259" y="352246"/>
                  </a:lnTo>
                  <a:lnTo>
                    <a:pt x="70816" y="286489"/>
                  </a:lnTo>
                  <a:lnTo>
                    <a:pt x="95185" y="255387"/>
                  </a:lnTo>
                  <a:lnTo>
                    <a:pt x="122753" y="225598"/>
                  </a:lnTo>
                  <a:lnTo>
                    <a:pt x="153371" y="197218"/>
                  </a:lnTo>
                  <a:lnTo>
                    <a:pt x="186893" y="170342"/>
                  </a:lnTo>
                  <a:lnTo>
                    <a:pt x="223170" y="145065"/>
                  </a:lnTo>
                  <a:lnTo>
                    <a:pt x="262057" y="121484"/>
                  </a:lnTo>
                  <a:lnTo>
                    <a:pt x="303404" y="99695"/>
                  </a:lnTo>
                  <a:lnTo>
                    <a:pt x="347066" y="79793"/>
                  </a:lnTo>
                  <a:lnTo>
                    <a:pt x="392895" y="61873"/>
                  </a:lnTo>
                  <a:lnTo>
                    <a:pt x="440744" y="46032"/>
                  </a:lnTo>
                  <a:lnTo>
                    <a:pt x="490464" y="32366"/>
                  </a:lnTo>
                  <a:lnTo>
                    <a:pt x="541910" y="20969"/>
                  </a:lnTo>
                  <a:lnTo>
                    <a:pt x="594934" y="11939"/>
                  </a:lnTo>
                  <a:lnTo>
                    <a:pt x="649388" y="5370"/>
                  </a:lnTo>
                  <a:lnTo>
                    <a:pt x="705126" y="1358"/>
                  </a:lnTo>
                  <a:lnTo>
                    <a:pt x="762000" y="0"/>
                  </a:lnTo>
                  <a:lnTo>
                    <a:pt x="818873" y="1358"/>
                  </a:lnTo>
                  <a:lnTo>
                    <a:pt x="874611" y="5370"/>
                  </a:lnTo>
                  <a:lnTo>
                    <a:pt x="929065" y="11939"/>
                  </a:lnTo>
                  <a:lnTo>
                    <a:pt x="982089" y="20969"/>
                  </a:lnTo>
                  <a:lnTo>
                    <a:pt x="1033535" y="32366"/>
                  </a:lnTo>
                  <a:lnTo>
                    <a:pt x="1083255" y="46032"/>
                  </a:lnTo>
                  <a:lnTo>
                    <a:pt x="1131104" y="61873"/>
                  </a:lnTo>
                  <a:lnTo>
                    <a:pt x="1176933" y="79793"/>
                  </a:lnTo>
                  <a:lnTo>
                    <a:pt x="1220595" y="99695"/>
                  </a:lnTo>
                  <a:lnTo>
                    <a:pt x="1261942" y="121484"/>
                  </a:lnTo>
                  <a:lnTo>
                    <a:pt x="1300829" y="145065"/>
                  </a:lnTo>
                  <a:lnTo>
                    <a:pt x="1337106" y="170342"/>
                  </a:lnTo>
                  <a:lnTo>
                    <a:pt x="1370628" y="197218"/>
                  </a:lnTo>
                  <a:lnTo>
                    <a:pt x="1401246" y="225598"/>
                  </a:lnTo>
                  <a:lnTo>
                    <a:pt x="1428814" y="255387"/>
                  </a:lnTo>
                  <a:lnTo>
                    <a:pt x="1453183" y="286489"/>
                  </a:lnTo>
                  <a:lnTo>
                    <a:pt x="1474208" y="318807"/>
                  </a:lnTo>
                  <a:lnTo>
                    <a:pt x="1505633" y="386711"/>
                  </a:lnTo>
                  <a:lnTo>
                    <a:pt x="1521910" y="458333"/>
                  </a:lnTo>
                  <a:lnTo>
                    <a:pt x="1524000" y="495300"/>
                  </a:lnTo>
                  <a:lnTo>
                    <a:pt x="1521910" y="532266"/>
                  </a:lnTo>
                  <a:lnTo>
                    <a:pt x="1515738" y="568494"/>
                  </a:lnTo>
                  <a:lnTo>
                    <a:pt x="1491740" y="638353"/>
                  </a:lnTo>
                  <a:lnTo>
                    <a:pt x="1453183" y="704110"/>
                  </a:lnTo>
                  <a:lnTo>
                    <a:pt x="1428814" y="735212"/>
                  </a:lnTo>
                  <a:lnTo>
                    <a:pt x="1401246" y="765001"/>
                  </a:lnTo>
                  <a:lnTo>
                    <a:pt x="1370628" y="793381"/>
                  </a:lnTo>
                  <a:lnTo>
                    <a:pt x="1337106" y="820257"/>
                  </a:lnTo>
                  <a:lnTo>
                    <a:pt x="1300829" y="845534"/>
                  </a:lnTo>
                  <a:lnTo>
                    <a:pt x="1261942" y="869115"/>
                  </a:lnTo>
                  <a:lnTo>
                    <a:pt x="1220595" y="890904"/>
                  </a:lnTo>
                  <a:lnTo>
                    <a:pt x="1176933" y="910806"/>
                  </a:lnTo>
                  <a:lnTo>
                    <a:pt x="1131104" y="928726"/>
                  </a:lnTo>
                  <a:lnTo>
                    <a:pt x="1083255" y="944567"/>
                  </a:lnTo>
                  <a:lnTo>
                    <a:pt x="1033535" y="958233"/>
                  </a:lnTo>
                  <a:lnTo>
                    <a:pt x="982089" y="969630"/>
                  </a:lnTo>
                  <a:lnTo>
                    <a:pt x="929065" y="978660"/>
                  </a:lnTo>
                  <a:lnTo>
                    <a:pt x="874611" y="985229"/>
                  </a:lnTo>
                  <a:lnTo>
                    <a:pt x="818873" y="989241"/>
                  </a:lnTo>
                  <a:lnTo>
                    <a:pt x="762000" y="990600"/>
                  </a:lnTo>
                  <a:lnTo>
                    <a:pt x="705126" y="989241"/>
                  </a:lnTo>
                  <a:lnTo>
                    <a:pt x="649388" y="985229"/>
                  </a:lnTo>
                  <a:lnTo>
                    <a:pt x="594934" y="978660"/>
                  </a:lnTo>
                  <a:lnTo>
                    <a:pt x="541910" y="969630"/>
                  </a:lnTo>
                  <a:lnTo>
                    <a:pt x="490464" y="958233"/>
                  </a:lnTo>
                  <a:lnTo>
                    <a:pt x="440744" y="944567"/>
                  </a:lnTo>
                  <a:lnTo>
                    <a:pt x="392895" y="928726"/>
                  </a:lnTo>
                  <a:lnTo>
                    <a:pt x="347066" y="910806"/>
                  </a:lnTo>
                  <a:lnTo>
                    <a:pt x="303404" y="890904"/>
                  </a:lnTo>
                  <a:lnTo>
                    <a:pt x="262057" y="869115"/>
                  </a:lnTo>
                  <a:lnTo>
                    <a:pt x="223170" y="845534"/>
                  </a:lnTo>
                  <a:lnTo>
                    <a:pt x="186893" y="820257"/>
                  </a:lnTo>
                  <a:lnTo>
                    <a:pt x="153371" y="793381"/>
                  </a:lnTo>
                  <a:lnTo>
                    <a:pt x="122753" y="765001"/>
                  </a:lnTo>
                  <a:lnTo>
                    <a:pt x="95185" y="735212"/>
                  </a:lnTo>
                  <a:lnTo>
                    <a:pt x="70816" y="704110"/>
                  </a:lnTo>
                  <a:lnTo>
                    <a:pt x="49791" y="671792"/>
                  </a:lnTo>
                  <a:lnTo>
                    <a:pt x="18366" y="603888"/>
                  </a:lnTo>
                  <a:lnTo>
                    <a:pt x="2089" y="532266"/>
                  </a:lnTo>
                  <a:lnTo>
                    <a:pt x="0" y="4953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317240" y="4738878"/>
            <a:ext cx="8356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Offer </a:t>
            </a:r>
            <a:r>
              <a:rPr sz="1200" spc="-40" dirty="0">
                <a:latin typeface="Times New Roman"/>
                <a:cs typeface="Times New Roman"/>
              </a:rPr>
              <a:t>email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45" dirty="0">
                <a:latin typeface="Times New Roman"/>
                <a:cs typeface="Times New Roman"/>
              </a:rPr>
              <a:t>is  </a:t>
            </a:r>
            <a:r>
              <a:rPr sz="1200" spc="-15" dirty="0">
                <a:latin typeface="Times New Roman"/>
                <a:cs typeface="Times New Roman"/>
              </a:rPr>
              <a:t>sent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30" dirty="0">
                <a:latin typeface="Times New Roman"/>
                <a:cs typeface="Times New Roman"/>
              </a:rPr>
              <a:t>selected  </a:t>
            </a:r>
            <a:r>
              <a:rPr sz="1200" spc="-25" dirty="0">
                <a:latin typeface="Times New Roman"/>
                <a:cs typeface="Times New Roman"/>
              </a:rPr>
              <a:t>candidate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708650" y="1898650"/>
            <a:ext cx="1231900" cy="1689100"/>
            <a:chOff x="5708650" y="1898650"/>
            <a:chExt cx="1231900" cy="1689100"/>
          </a:xfrm>
        </p:grpSpPr>
        <p:sp>
          <p:nvSpPr>
            <p:cNvPr id="55" name="object 55"/>
            <p:cNvSpPr/>
            <p:nvPr/>
          </p:nvSpPr>
          <p:spPr>
            <a:xfrm>
              <a:off x="5715000" y="1905000"/>
              <a:ext cx="1219200" cy="1676400"/>
            </a:xfrm>
            <a:custGeom>
              <a:avLst/>
              <a:gdLst/>
              <a:ahLst/>
              <a:cxnLst/>
              <a:rect l="l" t="t" r="r" b="b"/>
              <a:pathLst>
                <a:path w="1219200" h="1676400">
                  <a:moveTo>
                    <a:pt x="1016000" y="0"/>
                  </a:moveTo>
                  <a:lnTo>
                    <a:pt x="203200" y="0"/>
                  </a:lnTo>
                  <a:lnTo>
                    <a:pt x="156594" y="5364"/>
                  </a:lnTo>
                  <a:lnTo>
                    <a:pt x="113818" y="20645"/>
                  </a:lnTo>
                  <a:lnTo>
                    <a:pt x="76090" y="44626"/>
                  </a:lnTo>
                  <a:lnTo>
                    <a:pt x="44626" y="76090"/>
                  </a:lnTo>
                  <a:lnTo>
                    <a:pt x="20645" y="113818"/>
                  </a:lnTo>
                  <a:lnTo>
                    <a:pt x="5364" y="156594"/>
                  </a:lnTo>
                  <a:lnTo>
                    <a:pt x="0" y="203200"/>
                  </a:lnTo>
                  <a:lnTo>
                    <a:pt x="0" y="1473200"/>
                  </a:lnTo>
                  <a:lnTo>
                    <a:pt x="5364" y="1519805"/>
                  </a:lnTo>
                  <a:lnTo>
                    <a:pt x="20645" y="1562581"/>
                  </a:lnTo>
                  <a:lnTo>
                    <a:pt x="44626" y="1600309"/>
                  </a:lnTo>
                  <a:lnTo>
                    <a:pt x="76090" y="1631773"/>
                  </a:lnTo>
                  <a:lnTo>
                    <a:pt x="113818" y="1655754"/>
                  </a:lnTo>
                  <a:lnTo>
                    <a:pt x="156594" y="1671035"/>
                  </a:lnTo>
                  <a:lnTo>
                    <a:pt x="203200" y="1676400"/>
                  </a:lnTo>
                  <a:lnTo>
                    <a:pt x="1016000" y="1676400"/>
                  </a:lnTo>
                  <a:lnTo>
                    <a:pt x="1062605" y="1671035"/>
                  </a:lnTo>
                  <a:lnTo>
                    <a:pt x="1105381" y="1655754"/>
                  </a:lnTo>
                  <a:lnTo>
                    <a:pt x="1143109" y="1631773"/>
                  </a:lnTo>
                  <a:lnTo>
                    <a:pt x="1174573" y="1600309"/>
                  </a:lnTo>
                  <a:lnTo>
                    <a:pt x="1198554" y="1562581"/>
                  </a:lnTo>
                  <a:lnTo>
                    <a:pt x="1213835" y="1519805"/>
                  </a:lnTo>
                  <a:lnTo>
                    <a:pt x="1219200" y="1473200"/>
                  </a:lnTo>
                  <a:lnTo>
                    <a:pt x="1219200" y="203200"/>
                  </a:lnTo>
                  <a:lnTo>
                    <a:pt x="1213835" y="156594"/>
                  </a:lnTo>
                  <a:lnTo>
                    <a:pt x="1198554" y="113818"/>
                  </a:lnTo>
                  <a:lnTo>
                    <a:pt x="1174573" y="76090"/>
                  </a:lnTo>
                  <a:lnTo>
                    <a:pt x="1143109" y="44626"/>
                  </a:lnTo>
                  <a:lnTo>
                    <a:pt x="1105381" y="20645"/>
                  </a:lnTo>
                  <a:lnTo>
                    <a:pt x="1062605" y="5364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15000" y="1905000"/>
              <a:ext cx="1219200" cy="1676400"/>
            </a:xfrm>
            <a:custGeom>
              <a:avLst/>
              <a:gdLst/>
              <a:ahLst/>
              <a:cxnLst/>
              <a:rect l="l" t="t" r="r" b="b"/>
              <a:pathLst>
                <a:path w="1219200" h="1676400">
                  <a:moveTo>
                    <a:pt x="0" y="203200"/>
                  </a:moveTo>
                  <a:lnTo>
                    <a:pt x="5364" y="156594"/>
                  </a:lnTo>
                  <a:lnTo>
                    <a:pt x="20645" y="113818"/>
                  </a:lnTo>
                  <a:lnTo>
                    <a:pt x="44626" y="76090"/>
                  </a:lnTo>
                  <a:lnTo>
                    <a:pt x="76090" y="44626"/>
                  </a:lnTo>
                  <a:lnTo>
                    <a:pt x="113818" y="20645"/>
                  </a:lnTo>
                  <a:lnTo>
                    <a:pt x="156594" y="5364"/>
                  </a:lnTo>
                  <a:lnTo>
                    <a:pt x="203200" y="0"/>
                  </a:lnTo>
                  <a:lnTo>
                    <a:pt x="1016000" y="0"/>
                  </a:lnTo>
                  <a:lnTo>
                    <a:pt x="1062605" y="5364"/>
                  </a:lnTo>
                  <a:lnTo>
                    <a:pt x="1105381" y="20645"/>
                  </a:lnTo>
                  <a:lnTo>
                    <a:pt x="1143109" y="44626"/>
                  </a:lnTo>
                  <a:lnTo>
                    <a:pt x="1174573" y="76090"/>
                  </a:lnTo>
                  <a:lnTo>
                    <a:pt x="1198554" y="113818"/>
                  </a:lnTo>
                  <a:lnTo>
                    <a:pt x="1213835" y="156594"/>
                  </a:lnTo>
                  <a:lnTo>
                    <a:pt x="1219200" y="203200"/>
                  </a:lnTo>
                  <a:lnTo>
                    <a:pt x="1219200" y="1473200"/>
                  </a:lnTo>
                  <a:lnTo>
                    <a:pt x="1213835" y="1519805"/>
                  </a:lnTo>
                  <a:lnTo>
                    <a:pt x="1198554" y="1562581"/>
                  </a:lnTo>
                  <a:lnTo>
                    <a:pt x="1174573" y="1600309"/>
                  </a:lnTo>
                  <a:lnTo>
                    <a:pt x="1143109" y="1631773"/>
                  </a:lnTo>
                  <a:lnTo>
                    <a:pt x="1105381" y="1655754"/>
                  </a:lnTo>
                  <a:lnTo>
                    <a:pt x="1062605" y="1671035"/>
                  </a:lnTo>
                  <a:lnTo>
                    <a:pt x="1016000" y="1676400"/>
                  </a:lnTo>
                  <a:lnTo>
                    <a:pt x="203200" y="1676400"/>
                  </a:lnTo>
                  <a:lnTo>
                    <a:pt x="156594" y="1671035"/>
                  </a:lnTo>
                  <a:lnTo>
                    <a:pt x="113818" y="1655754"/>
                  </a:lnTo>
                  <a:lnTo>
                    <a:pt x="76090" y="1631773"/>
                  </a:lnTo>
                  <a:lnTo>
                    <a:pt x="44626" y="1600309"/>
                  </a:lnTo>
                  <a:lnTo>
                    <a:pt x="20645" y="1562581"/>
                  </a:lnTo>
                  <a:lnTo>
                    <a:pt x="5364" y="1519805"/>
                  </a:lnTo>
                  <a:lnTo>
                    <a:pt x="0" y="1473200"/>
                  </a:lnTo>
                  <a:lnTo>
                    <a:pt x="0" y="203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857747" y="1985898"/>
            <a:ext cx="934719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eXGyrePagella"/>
                <a:cs typeface="TeXGyrePagella"/>
              </a:rPr>
              <a:t>Rec</a:t>
            </a:r>
            <a:r>
              <a:rPr sz="1300" dirty="0">
                <a:latin typeface="TeXGyrePagella"/>
                <a:cs typeface="TeXGyrePagella"/>
              </a:rPr>
              <a:t>r</a:t>
            </a:r>
            <a:r>
              <a:rPr sz="1300" spc="-5" dirty="0">
                <a:latin typeface="TeXGyrePagella"/>
                <a:cs typeface="TeXGyrePagella"/>
              </a:rPr>
              <a:t>u</a:t>
            </a:r>
            <a:r>
              <a:rPr sz="1300" spc="-15" dirty="0">
                <a:latin typeface="TeXGyrePagella"/>
                <a:cs typeface="TeXGyrePagella"/>
              </a:rPr>
              <a:t>i</a:t>
            </a:r>
            <a:r>
              <a:rPr sz="1300" spc="-10" dirty="0">
                <a:latin typeface="TeXGyrePagella"/>
                <a:cs typeface="TeXGyrePagella"/>
              </a:rPr>
              <a:t>t</a:t>
            </a:r>
            <a:r>
              <a:rPr sz="1300" spc="-15" dirty="0">
                <a:latin typeface="TeXGyrePagella"/>
                <a:cs typeface="TeXGyrePagella"/>
              </a:rPr>
              <a:t>m</a:t>
            </a:r>
            <a:r>
              <a:rPr sz="1300" spc="-5" dirty="0">
                <a:latin typeface="TeXGyrePagella"/>
                <a:cs typeface="TeXGyrePagella"/>
              </a:rPr>
              <a:t>ent  forwards  </a:t>
            </a:r>
            <a:r>
              <a:rPr sz="1300" spc="-10" dirty="0">
                <a:latin typeface="TeXGyrePagella"/>
                <a:cs typeface="TeXGyrePagella"/>
              </a:rPr>
              <a:t>the</a:t>
            </a:r>
            <a:r>
              <a:rPr sz="1300" spc="-80" dirty="0">
                <a:latin typeface="TeXGyrePagella"/>
                <a:cs typeface="TeXGyrePagella"/>
              </a:rPr>
              <a:t> </a:t>
            </a:r>
            <a:r>
              <a:rPr sz="1300" spc="-5" dirty="0">
                <a:latin typeface="TeXGyrePagella"/>
                <a:cs typeface="TeXGyrePagella"/>
              </a:rPr>
              <a:t>accepted  offer </a:t>
            </a:r>
            <a:r>
              <a:rPr sz="1300" spc="-10" dirty="0">
                <a:latin typeface="TeXGyrePagella"/>
                <a:cs typeface="TeXGyrePagella"/>
              </a:rPr>
              <a:t>to  </a:t>
            </a:r>
            <a:r>
              <a:rPr sz="1300" spc="-5" dirty="0">
                <a:latin typeface="TeXGyrePagella"/>
                <a:cs typeface="TeXGyrePagella"/>
              </a:rPr>
              <a:t>concerned  regional  operations.</a:t>
            </a:r>
            <a:endParaRPr sz="1300">
              <a:latin typeface="TeXGyrePagella"/>
              <a:cs typeface="TeXGyrePagell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308850" y="1898650"/>
            <a:ext cx="1308100" cy="1612900"/>
            <a:chOff x="7308850" y="1898650"/>
            <a:chExt cx="1308100" cy="1612900"/>
          </a:xfrm>
        </p:grpSpPr>
        <p:sp>
          <p:nvSpPr>
            <p:cNvPr id="59" name="object 59"/>
            <p:cNvSpPr/>
            <p:nvPr/>
          </p:nvSpPr>
          <p:spPr>
            <a:xfrm>
              <a:off x="7315200" y="1905000"/>
              <a:ext cx="1295400" cy="1600200"/>
            </a:xfrm>
            <a:custGeom>
              <a:avLst/>
              <a:gdLst/>
              <a:ahLst/>
              <a:cxnLst/>
              <a:rect l="l" t="t" r="r" b="b"/>
              <a:pathLst>
                <a:path w="1295400" h="1600200">
                  <a:moveTo>
                    <a:pt x="1079500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384300"/>
                  </a:lnTo>
                  <a:lnTo>
                    <a:pt x="5701" y="1433808"/>
                  </a:lnTo>
                  <a:lnTo>
                    <a:pt x="21941" y="1479253"/>
                  </a:lnTo>
                  <a:lnTo>
                    <a:pt x="47426" y="1519340"/>
                  </a:lnTo>
                  <a:lnTo>
                    <a:pt x="80859" y="1552773"/>
                  </a:lnTo>
                  <a:lnTo>
                    <a:pt x="120946" y="1578258"/>
                  </a:lnTo>
                  <a:lnTo>
                    <a:pt x="166391" y="1594498"/>
                  </a:lnTo>
                  <a:lnTo>
                    <a:pt x="215900" y="1600200"/>
                  </a:lnTo>
                  <a:lnTo>
                    <a:pt x="1079500" y="1600200"/>
                  </a:lnTo>
                  <a:lnTo>
                    <a:pt x="1129008" y="1594498"/>
                  </a:lnTo>
                  <a:lnTo>
                    <a:pt x="1174453" y="1578258"/>
                  </a:lnTo>
                  <a:lnTo>
                    <a:pt x="1214540" y="1552773"/>
                  </a:lnTo>
                  <a:lnTo>
                    <a:pt x="1247973" y="1519340"/>
                  </a:lnTo>
                  <a:lnTo>
                    <a:pt x="1273458" y="1479253"/>
                  </a:lnTo>
                  <a:lnTo>
                    <a:pt x="1289698" y="1433808"/>
                  </a:lnTo>
                  <a:lnTo>
                    <a:pt x="1295400" y="1384300"/>
                  </a:lnTo>
                  <a:lnTo>
                    <a:pt x="1295400" y="215900"/>
                  </a:lnTo>
                  <a:lnTo>
                    <a:pt x="1289698" y="166391"/>
                  </a:lnTo>
                  <a:lnTo>
                    <a:pt x="1273458" y="120946"/>
                  </a:lnTo>
                  <a:lnTo>
                    <a:pt x="1247973" y="80859"/>
                  </a:lnTo>
                  <a:lnTo>
                    <a:pt x="1214540" y="47426"/>
                  </a:lnTo>
                  <a:lnTo>
                    <a:pt x="1174453" y="21941"/>
                  </a:lnTo>
                  <a:lnTo>
                    <a:pt x="1129008" y="5701"/>
                  </a:lnTo>
                  <a:lnTo>
                    <a:pt x="10795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15200" y="1905000"/>
              <a:ext cx="1295400" cy="1600200"/>
            </a:xfrm>
            <a:custGeom>
              <a:avLst/>
              <a:gdLst/>
              <a:ahLst/>
              <a:cxnLst/>
              <a:rect l="l" t="t" r="r" b="b"/>
              <a:pathLst>
                <a:path w="1295400" h="16002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900" y="0"/>
                  </a:lnTo>
                  <a:lnTo>
                    <a:pt x="1079500" y="0"/>
                  </a:lnTo>
                  <a:lnTo>
                    <a:pt x="1129008" y="5701"/>
                  </a:lnTo>
                  <a:lnTo>
                    <a:pt x="1174453" y="21941"/>
                  </a:lnTo>
                  <a:lnTo>
                    <a:pt x="1214540" y="47426"/>
                  </a:lnTo>
                  <a:lnTo>
                    <a:pt x="1247973" y="80859"/>
                  </a:lnTo>
                  <a:lnTo>
                    <a:pt x="1273458" y="120946"/>
                  </a:lnTo>
                  <a:lnTo>
                    <a:pt x="1289698" y="166391"/>
                  </a:lnTo>
                  <a:lnTo>
                    <a:pt x="1295400" y="215900"/>
                  </a:lnTo>
                  <a:lnTo>
                    <a:pt x="1295400" y="1384300"/>
                  </a:lnTo>
                  <a:lnTo>
                    <a:pt x="1289698" y="1433808"/>
                  </a:lnTo>
                  <a:lnTo>
                    <a:pt x="1273458" y="1479253"/>
                  </a:lnTo>
                  <a:lnTo>
                    <a:pt x="1247973" y="1519340"/>
                  </a:lnTo>
                  <a:lnTo>
                    <a:pt x="1214540" y="1552773"/>
                  </a:lnTo>
                  <a:lnTo>
                    <a:pt x="1174453" y="1578258"/>
                  </a:lnTo>
                  <a:lnTo>
                    <a:pt x="1129008" y="1594498"/>
                  </a:lnTo>
                  <a:lnTo>
                    <a:pt x="1079500" y="1600200"/>
                  </a:lnTo>
                  <a:lnTo>
                    <a:pt x="215900" y="1600200"/>
                  </a:lnTo>
                  <a:lnTo>
                    <a:pt x="166391" y="1594498"/>
                  </a:lnTo>
                  <a:lnTo>
                    <a:pt x="120946" y="1578258"/>
                  </a:lnTo>
                  <a:lnTo>
                    <a:pt x="80859" y="1552773"/>
                  </a:lnTo>
                  <a:lnTo>
                    <a:pt x="47426" y="1519340"/>
                  </a:lnTo>
                  <a:lnTo>
                    <a:pt x="21941" y="1479253"/>
                  </a:lnTo>
                  <a:lnTo>
                    <a:pt x="5701" y="1433808"/>
                  </a:lnTo>
                  <a:lnTo>
                    <a:pt x="0" y="138430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479538" y="1989581"/>
            <a:ext cx="966469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eXGyrePagella"/>
                <a:cs typeface="TeXGyrePagella"/>
              </a:rPr>
              <a:t>If </a:t>
            </a:r>
            <a:r>
              <a:rPr sz="1300" spc="-5" dirty="0">
                <a:latin typeface="TeXGyrePagella"/>
                <a:cs typeface="TeXGyrePagella"/>
              </a:rPr>
              <a:t>offer </a:t>
            </a:r>
            <a:r>
              <a:rPr sz="1300" spc="-10" dirty="0">
                <a:latin typeface="TeXGyrePagella"/>
                <a:cs typeface="TeXGyrePagella"/>
              </a:rPr>
              <a:t>is</a:t>
            </a:r>
            <a:r>
              <a:rPr sz="1300" spc="-45" dirty="0">
                <a:latin typeface="TeXGyrePagella"/>
                <a:cs typeface="TeXGyrePagella"/>
              </a:rPr>
              <a:t> </a:t>
            </a:r>
            <a:r>
              <a:rPr sz="1300" spc="-5" dirty="0">
                <a:latin typeface="TeXGyrePagella"/>
                <a:cs typeface="TeXGyrePagella"/>
              </a:rPr>
              <a:t>not  accepted,</a:t>
            </a:r>
            <a:r>
              <a:rPr sz="1300" spc="-70" dirty="0">
                <a:latin typeface="TeXGyrePagella"/>
                <a:cs typeface="TeXGyrePagella"/>
              </a:rPr>
              <a:t> </a:t>
            </a:r>
            <a:r>
              <a:rPr sz="1300" spc="-5" dirty="0">
                <a:latin typeface="TeXGyrePagella"/>
                <a:cs typeface="TeXGyrePagella"/>
              </a:rPr>
              <a:t>rec  ruitment  reserves </a:t>
            </a:r>
            <a:r>
              <a:rPr sz="1300" spc="-10" dirty="0">
                <a:latin typeface="TeXGyrePagella"/>
                <a:cs typeface="TeXGyrePagella"/>
              </a:rPr>
              <a:t>the  right to  withdraw  </a:t>
            </a:r>
            <a:r>
              <a:rPr sz="1300" spc="-5" dirty="0">
                <a:latin typeface="TeXGyrePagella"/>
                <a:cs typeface="TeXGyrePagella"/>
              </a:rPr>
              <a:t>offer</a:t>
            </a:r>
            <a:endParaRPr sz="1300">
              <a:latin typeface="TeXGyrePagella"/>
              <a:cs typeface="TeXGyrePagell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394450" y="4565650"/>
            <a:ext cx="1536700" cy="1003300"/>
            <a:chOff x="6394450" y="4565650"/>
            <a:chExt cx="1536700" cy="1003300"/>
          </a:xfrm>
        </p:grpSpPr>
        <p:sp>
          <p:nvSpPr>
            <p:cNvPr id="63" name="object 63"/>
            <p:cNvSpPr/>
            <p:nvPr/>
          </p:nvSpPr>
          <p:spPr>
            <a:xfrm>
              <a:off x="6400800" y="45720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762000" y="0"/>
                  </a:moveTo>
                  <a:lnTo>
                    <a:pt x="705126" y="1358"/>
                  </a:lnTo>
                  <a:lnTo>
                    <a:pt x="649388" y="5370"/>
                  </a:lnTo>
                  <a:lnTo>
                    <a:pt x="594934" y="11939"/>
                  </a:lnTo>
                  <a:lnTo>
                    <a:pt x="541910" y="20969"/>
                  </a:lnTo>
                  <a:lnTo>
                    <a:pt x="490464" y="32366"/>
                  </a:lnTo>
                  <a:lnTo>
                    <a:pt x="440744" y="46032"/>
                  </a:lnTo>
                  <a:lnTo>
                    <a:pt x="392895" y="61873"/>
                  </a:lnTo>
                  <a:lnTo>
                    <a:pt x="347066" y="79793"/>
                  </a:lnTo>
                  <a:lnTo>
                    <a:pt x="303404" y="99695"/>
                  </a:lnTo>
                  <a:lnTo>
                    <a:pt x="262057" y="121484"/>
                  </a:lnTo>
                  <a:lnTo>
                    <a:pt x="223170" y="145065"/>
                  </a:lnTo>
                  <a:lnTo>
                    <a:pt x="186893" y="170342"/>
                  </a:lnTo>
                  <a:lnTo>
                    <a:pt x="153371" y="197218"/>
                  </a:lnTo>
                  <a:lnTo>
                    <a:pt x="122753" y="225598"/>
                  </a:lnTo>
                  <a:lnTo>
                    <a:pt x="95185" y="255387"/>
                  </a:lnTo>
                  <a:lnTo>
                    <a:pt x="70816" y="286489"/>
                  </a:lnTo>
                  <a:lnTo>
                    <a:pt x="49791" y="318807"/>
                  </a:lnTo>
                  <a:lnTo>
                    <a:pt x="18366" y="386711"/>
                  </a:lnTo>
                  <a:lnTo>
                    <a:pt x="2089" y="458333"/>
                  </a:lnTo>
                  <a:lnTo>
                    <a:pt x="0" y="495300"/>
                  </a:lnTo>
                  <a:lnTo>
                    <a:pt x="2089" y="532266"/>
                  </a:lnTo>
                  <a:lnTo>
                    <a:pt x="18366" y="603888"/>
                  </a:lnTo>
                  <a:lnTo>
                    <a:pt x="49791" y="671792"/>
                  </a:lnTo>
                  <a:lnTo>
                    <a:pt x="70816" y="704110"/>
                  </a:lnTo>
                  <a:lnTo>
                    <a:pt x="95185" y="735212"/>
                  </a:lnTo>
                  <a:lnTo>
                    <a:pt x="122753" y="765001"/>
                  </a:lnTo>
                  <a:lnTo>
                    <a:pt x="153371" y="793381"/>
                  </a:lnTo>
                  <a:lnTo>
                    <a:pt x="186893" y="820257"/>
                  </a:lnTo>
                  <a:lnTo>
                    <a:pt x="223170" y="845534"/>
                  </a:lnTo>
                  <a:lnTo>
                    <a:pt x="262057" y="869115"/>
                  </a:lnTo>
                  <a:lnTo>
                    <a:pt x="303404" y="890904"/>
                  </a:lnTo>
                  <a:lnTo>
                    <a:pt x="347066" y="910806"/>
                  </a:lnTo>
                  <a:lnTo>
                    <a:pt x="392895" y="928726"/>
                  </a:lnTo>
                  <a:lnTo>
                    <a:pt x="440744" y="944567"/>
                  </a:lnTo>
                  <a:lnTo>
                    <a:pt x="490464" y="958233"/>
                  </a:lnTo>
                  <a:lnTo>
                    <a:pt x="541910" y="969630"/>
                  </a:lnTo>
                  <a:lnTo>
                    <a:pt x="594934" y="978660"/>
                  </a:lnTo>
                  <a:lnTo>
                    <a:pt x="649388" y="985229"/>
                  </a:lnTo>
                  <a:lnTo>
                    <a:pt x="705126" y="989241"/>
                  </a:lnTo>
                  <a:lnTo>
                    <a:pt x="762000" y="990600"/>
                  </a:lnTo>
                  <a:lnTo>
                    <a:pt x="818873" y="989241"/>
                  </a:lnTo>
                  <a:lnTo>
                    <a:pt x="874611" y="985229"/>
                  </a:lnTo>
                  <a:lnTo>
                    <a:pt x="929065" y="978660"/>
                  </a:lnTo>
                  <a:lnTo>
                    <a:pt x="982089" y="969630"/>
                  </a:lnTo>
                  <a:lnTo>
                    <a:pt x="1033535" y="958233"/>
                  </a:lnTo>
                  <a:lnTo>
                    <a:pt x="1083255" y="944567"/>
                  </a:lnTo>
                  <a:lnTo>
                    <a:pt x="1131104" y="928726"/>
                  </a:lnTo>
                  <a:lnTo>
                    <a:pt x="1176933" y="910806"/>
                  </a:lnTo>
                  <a:lnTo>
                    <a:pt x="1220595" y="890904"/>
                  </a:lnTo>
                  <a:lnTo>
                    <a:pt x="1261942" y="869115"/>
                  </a:lnTo>
                  <a:lnTo>
                    <a:pt x="1300829" y="845534"/>
                  </a:lnTo>
                  <a:lnTo>
                    <a:pt x="1337106" y="820257"/>
                  </a:lnTo>
                  <a:lnTo>
                    <a:pt x="1370628" y="793381"/>
                  </a:lnTo>
                  <a:lnTo>
                    <a:pt x="1401246" y="765001"/>
                  </a:lnTo>
                  <a:lnTo>
                    <a:pt x="1428814" y="735212"/>
                  </a:lnTo>
                  <a:lnTo>
                    <a:pt x="1453183" y="704110"/>
                  </a:lnTo>
                  <a:lnTo>
                    <a:pt x="1474208" y="671792"/>
                  </a:lnTo>
                  <a:lnTo>
                    <a:pt x="1505633" y="603888"/>
                  </a:lnTo>
                  <a:lnTo>
                    <a:pt x="1521910" y="532266"/>
                  </a:lnTo>
                  <a:lnTo>
                    <a:pt x="1524000" y="495300"/>
                  </a:lnTo>
                  <a:lnTo>
                    <a:pt x="1521910" y="458333"/>
                  </a:lnTo>
                  <a:lnTo>
                    <a:pt x="1505633" y="386711"/>
                  </a:lnTo>
                  <a:lnTo>
                    <a:pt x="1474208" y="318807"/>
                  </a:lnTo>
                  <a:lnTo>
                    <a:pt x="1453183" y="286489"/>
                  </a:lnTo>
                  <a:lnTo>
                    <a:pt x="1428814" y="255387"/>
                  </a:lnTo>
                  <a:lnTo>
                    <a:pt x="1401246" y="225598"/>
                  </a:lnTo>
                  <a:lnTo>
                    <a:pt x="1370628" y="197218"/>
                  </a:lnTo>
                  <a:lnTo>
                    <a:pt x="1337106" y="170342"/>
                  </a:lnTo>
                  <a:lnTo>
                    <a:pt x="1300829" y="145065"/>
                  </a:lnTo>
                  <a:lnTo>
                    <a:pt x="1261942" y="121484"/>
                  </a:lnTo>
                  <a:lnTo>
                    <a:pt x="1220595" y="99695"/>
                  </a:lnTo>
                  <a:lnTo>
                    <a:pt x="1176933" y="79793"/>
                  </a:lnTo>
                  <a:lnTo>
                    <a:pt x="1131104" y="61873"/>
                  </a:lnTo>
                  <a:lnTo>
                    <a:pt x="1083255" y="46032"/>
                  </a:lnTo>
                  <a:lnTo>
                    <a:pt x="1033535" y="32366"/>
                  </a:lnTo>
                  <a:lnTo>
                    <a:pt x="982089" y="20969"/>
                  </a:lnTo>
                  <a:lnTo>
                    <a:pt x="929065" y="11939"/>
                  </a:lnTo>
                  <a:lnTo>
                    <a:pt x="874611" y="5370"/>
                  </a:lnTo>
                  <a:lnTo>
                    <a:pt x="818873" y="135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00800" y="45720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0" y="495300"/>
                  </a:moveTo>
                  <a:lnTo>
                    <a:pt x="8261" y="422105"/>
                  </a:lnTo>
                  <a:lnTo>
                    <a:pt x="32259" y="352246"/>
                  </a:lnTo>
                  <a:lnTo>
                    <a:pt x="70816" y="286489"/>
                  </a:lnTo>
                  <a:lnTo>
                    <a:pt x="95185" y="255387"/>
                  </a:lnTo>
                  <a:lnTo>
                    <a:pt x="122753" y="225598"/>
                  </a:lnTo>
                  <a:lnTo>
                    <a:pt x="153371" y="197218"/>
                  </a:lnTo>
                  <a:lnTo>
                    <a:pt x="186893" y="170342"/>
                  </a:lnTo>
                  <a:lnTo>
                    <a:pt x="223170" y="145065"/>
                  </a:lnTo>
                  <a:lnTo>
                    <a:pt x="262057" y="121484"/>
                  </a:lnTo>
                  <a:lnTo>
                    <a:pt x="303404" y="99695"/>
                  </a:lnTo>
                  <a:lnTo>
                    <a:pt x="347066" y="79793"/>
                  </a:lnTo>
                  <a:lnTo>
                    <a:pt x="392895" y="61873"/>
                  </a:lnTo>
                  <a:lnTo>
                    <a:pt x="440744" y="46032"/>
                  </a:lnTo>
                  <a:lnTo>
                    <a:pt x="490464" y="32366"/>
                  </a:lnTo>
                  <a:lnTo>
                    <a:pt x="541910" y="20969"/>
                  </a:lnTo>
                  <a:lnTo>
                    <a:pt x="594934" y="11939"/>
                  </a:lnTo>
                  <a:lnTo>
                    <a:pt x="649388" y="5370"/>
                  </a:lnTo>
                  <a:lnTo>
                    <a:pt x="705126" y="1358"/>
                  </a:lnTo>
                  <a:lnTo>
                    <a:pt x="762000" y="0"/>
                  </a:lnTo>
                  <a:lnTo>
                    <a:pt x="818873" y="1358"/>
                  </a:lnTo>
                  <a:lnTo>
                    <a:pt x="874611" y="5370"/>
                  </a:lnTo>
                  <a:lnTo>
                    <a:pt x="929065" y="11939"/>
                  </a:lnTo>
                  <a:lnTo>
                    <a:pt x="982089" y="20969"/>
                  </a:lnTo>
                  <a:lnTo>
                    <a:pt x="1033535" y="32366"/>
                  </a:lnTo>
                  <a:lnTo>
                    <a:pt x="1083255" y="46032"/>
                  </a:lnTo>
                  <a:lnTo>
                    <a:pt x="1131104" y="61873"/>
                  </a:lnTo>
                  <a:lnTo>
                    <a:pt x="1176933" y="79793"/>
                  </a:lnTo>
                  <a:lnTo>
                    <a:pt x="1220595" y="99695"/>
                  </a:lnTo>
                  <a:lnTo>
                    <a:pt x="1261942" y="121484"/>
                  </a:lnTo>
                  <a:lnTo>
                    <a:pt x="1300829" y="145065"/>
                  </a:lnTo>
                  <a:lnTo>
                    <a:pt x="1337106" y="170342"/>
                  </a:lnTo>
                  <a:lnTo>
                    <a:pt x="1370628" y="197218"/>
                  </a:lnTo>
                  <a:lnTo>
                    <a:pt x="1401246" y="225598"/>
                  </a:lnTo>
                  <a:lnTo>
                    <a:pt x="1428814" y="255387"/>
                  </a:lnTo>
                  <a:lnTo>
                    <a:pt x="1453183" y="286489"/>
                  </a:lnTo>
                  <a:lnTo>
                    <a:pt x="1474208" y="318807"/>
                  </a:lnTo>
                  <a:lnTo>
                    <a:pt x="1505633" y="386711"/>
                  </a:lnTo>
                  <a:lnTo>
                    <a:pt x="1521910" y="458333"/>
                  </a:lnTo>
                  <a:lnTo>
                    <a:pt x="1524000" y="495300"/>
                  </a:lnTo>
                  <a:lnTo>
                    <a:pt x="1521910" y="532266"/>
                  </a:lnTo>
                  <a:lnTo>
                    <a:pt x="1515738" y="568494"/>
                  </a:lnTo>
                  <a:lnTo>
                    <a:pt x="1491740" y="638353"/>
                  </a:lnTo>
                  <a:lnTo>
                    <a:pt x="1453183" y="704110"/>
                  </a:lnTo>
                  <a:lnTo>
                    <a:pt x="1428814" y="735212"/>
                  </a:lnTo>
                  <a:lnTo>
                    <a:pt x="1401246" y="765001"/>
                  </a:lnTo>
                  <a:lnTo>
                    <a:pt x="1370628" y="793381"/>
                  </a:lnTo>
                  <a:lnTo>
                    <a:pt x="1337106" y="820257"/>
                  </a:lnTo>
                  <a:lnTo>
                    <a:pt x="1300829" y="845534"/>
                  </a:lnTo>
                  <a:lnTo>
                    <a:pt x="1261942" y="869115"/>
                  </a:lnTo>
                  <a:lnTo>
                    <a:pt x="1220595" y="890904"/>
                  </a:lnTo>
                  <a:lnTo>
                    <a:pt x="1176933" y="910806"/>
                  </a:lnTo>
                  <a:lnTo>
                    <a:pt x="1131104" y="928726"/>
                  </a:lnTo>
                  <a:lnTo>
                    <a:pt x="1083255" y="944567"/>
                  </a:lnTo>
                  <a:lnTo>
                    <a:pt x="1033535" y="958233"/>
                  </a:lnTo>
                  <a:lnTo>
                    <a:pt x="982089" y="969630"/>
                  </a:lnTo>
                  <a:lnTo>
                    <a:pt x="929065" y="978660"/>
                  </a:lnTo>
                  <a:lnTo>
                    <a:pt x="874611" y="985229"/>
                  </a:lnTo>
                  <a:lnTo>
                    <a:pt x="818873" y="989241"/>
                  </a:lnTo>
                  <a:lnTo>
                    <a:pt x="762000" y="990600"/>
                  </a:lnTo>
                  <a:lnTo>
                    <a:pt x="705126" y="989241"/>
                  </a:lnTo>
                  <a:lnTo>
                    <a:pt x="649388" y="985229"/>
                  </a:lnTo>
                  <a:lnTo>
                    <a:pt x="594934" y="978660"/>
                  </a:lnTo>
                  <a:lnTo>
                    <a:pt x="541910" y="969630"/>
                  </a:lnTo>
                  <a:lnTo>
                    <a:pt x="490464" y="958233"/>
                  </a:lnTo>
                  <a:lnTo>
                    <a:pt x="440744" y="944567"/>
                  </a:lnTo>
                  <a:lnTo>
                    <a:pt x="392895" y="928726"/>
                  </a:lnTo>
                  <a:lnTo>
                    <a:pt x="347066" y="910806"/>
                  </a:lnTo>
                  <a:lnTo>
                    <a:pt x="303404" y="890904"/>
                  </a:lnTo>
                  <a:lnTo>
                    <a:pt x="262057" y="869115"/>
                  </a:lnTo>
                  <a:lnTo>
                    <a:pt x="223170" y="845534"/>
                  </a:lnTo>
                  <a:lnTo>
                    <a:pt x="186893" y="820257"/>
                  </a:lnTo>
                  <a:lnTo>
                    <a:pt x="153371" y="793381"/>
                  </a:lnTo>
                  <a:lnTo>
                    <a:pt x="122753" y="765001"/>
                  </a:lnTo>
                  <a:lnTo>
                    <a:pt x="95185" y="735212"/>
                  </a:lnTo>
                  <a:lnTo>
                    <a:pt x="70816" y="704110"/>
                  </a:lnTo>
                  <a:lnTo>
                    <a:pt x="49791" y="671792"/>
                  </a:lnTo>
                  <a:lnTo>
                    <a:pt x="18366" y="603888"/>
                  </a:lnTo>
                  <a:lnTo>
                    <a:pt x="2089" y="532266"/>
                  </a:lnTo>
                  <a:lnTo>
                    <a:pt x="0" y="4953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775831" y="4735829"/>
            <a:ext cx="7772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latin typeface="Times New Roman"/>
                <a:cs typeface="Times New Roman"/>
              </a:rPr>
              <a:t>R</a:t>
            </a:r>
            <a:r>
              <a:rPr sz="1600" spc="-60" dirty="0">
                <a:latin typeface="Times New Roman"/>
                <a:cs typeface="Times New Roman"/>
              </a:rPr>
              <a:t>e</a:t>
            </a:r>
            <a:r>
              <a:rPr sz="1600" spc="-55" dirty="0">
                <a:latin typeface="Times New Roman"/>
                <a:cs typeface="Times New Roman"/>
              </a:rPr>
              <a:t>c</a:t>
            </a:r>
            <a:r>
              <a:rPr sz="1600" spc="-15" dirty="0">
                <a:latin typeface="Times New Roman"/>
                <a:cs typeface="Times New Roman"/>
              </a:rPr>
              <a:t>r</a:t>
            </a:r>
            <a:r>
              <a:rPr sz="1600" spc="-25" dirty="0">
                <a:latin typeface="Times New Roman"/>
                <a:cs typeface="Times New Roman"/>
              </a:rPr>
              <a:t>u</a:t>
            </a:r>
            <a:r>
              <a:rPr sz="1600" spc="-85" dirty="0">
                <a:latin typeface="Times New Roman"/>
                <a:cs typeface="Times New Roman"/>
              </a:rPr>
              <a:t>i</a:t>
            </a:r>
            <a:r>
              <a:rPr sz="1600" spc="-10" dirty="0">
                <a:latin typeface="Times New Roman"/>
                <a:cs typeface="Times New Roman"/>
              </a:rPr>
              <a:t>ted  </a:t>
            </a:r>
            <a:r>
              <a:rPr sz="1600" dirty="0">
                <a:latin typeface="Times New Roman"/>
                <a:cs typeface="Times New Roman"/>
              </a:rPr>
              <a:t>or    </a:t>
            </a:r>
            <a:r>
              <a:rPr sz="1600" spc="-45" dirty="0">
                <a:latin typeface="Times New Roman"/>
                <a:cs typeface="Times New Roman"/>
              </a:rPr>
              <a:t>Rejected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50850" y="374650"/>
            <a:ext cx="7404100" cy="5882005"/>
            <a:chOff x="450850" y="374650"/>
            <a:chExt cx="7404100" cy="5882005"/>
          </a:xfrm>
        </p:grpSpPr>
        <p:sp>
          <p:nvSpPr>
            <p:cNvPr id="67" name="object 67"/>
            <p:cNvSpPr/>
            <p:nvPr/>
          </p:nvSpPr>
          <p:spPr>
            <a:xfrm>
              <a:off x="457200" y="381000"/>
              <a:ext cx="457200" cy="3124200"/>
            </a:xfrm>
            <a:custGeom>
              <a:avLst/>
              <a:gdLst/>
              <a:ahLst/>
              <a:cxnLst/>
              <a:rect l="l" t="t" r="r" b="b"/>
              <a:pathLst>
                <a:path w="457200" h="3124200">
                  <a:moveTo>
                    <a:pt x="0" y="77850"/>
                  </a:moveTo>
                  <a:lnTo>
                    <a:pt x="1587" y="76200"/>
                  </a:lnTo>
                </a:path>
                <a:path w="457200" h="3124200">
                  <a:moveTo>
                    <a:pt x="457200" y="1650"/>
                  </a:moveTo>
                  <a:lnTo>
                    <a:pt x="152400" y="0"/>
                  </a:lnTo>
                </a:path>
                <a:path w="457200" h="3124200">
                  <a:moveTo>
                    <a:pt x="153987" y="1650"/>
                  </a:moveTo>
                  <a:lnTo>
                    <a:pt x="152400" y="3124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97000" y="1828672"/>
              <a:ext cx="103505" cy="305435"/>
            </a:xfrm>
            <a:custGeom>
              <a:avLst/>
              <a:gdLst/>
              <a:ahLst/>
              <a:cxnLst/>
              <a:rect l="l" t="t" r="r" b="b"/>
              <a:pathLst>
                <a:path w="103505" h="305435">
                  <a:moveTo>
                    <a:pt x="103378" y="216916"/>
                  </a:moveTo>
                  <a:lnTo>
                    <a:pt x="102489" y="212979"/>
                  </a:lnTo>
                  <a:lnTo>
                    <a:pt x="96393" y="209423"/>
                  </a:lnTo>
                  <a:lnTo>
                    <a:pt x="92456" y="210312"/>
                  </a:lnTo>
                  <a:lnTo>
                    <a:pt x="90678" y="213360"/>
                  </a:lnTo>
                  <a:lnTo>
                    <a:pt x="57531" y="268846"/>
                  </a:lnTo>
                  <a:lnTo>
                    <a:pt x="51015" y="279755"/>
                  </a:lnTo>
                  <a:lnTo>
                    <a:pt x="57518" y="268846"/>
                  </a:lnTo>
                  <a:lnTo>
                    <a:pt x="60325" y="254"/>
                  </a:lnTo>
                  <a:lnTo>
                    <a:pt x="47625" y="0"/>
                  </a:lnTo>
                  <a:lnTo>
                    <a:pt x="44818" y="268846"/>
                  </a:lnTo>
                  <a:lnTo>
                    <a:pt x="12827" y="212598"/>
                  </a:lnTo>
                  <a:lnTo>
                    <a:pt x="11049" y="209550"/>
                  </a:lnTo>
                  <a:lnTo>
                    <a:pt x="7239" y="208407"/>
                  </a:lnTo>
                  <a:lnTo>
                    <a:pt x="1143" y="211963"/>
                  </a:lnTo>
                  <a:lnTo>
                    <a:pt x="0" y="215773"/>
                  </a:lnTo>
                  <a:lnTo>
                    <a:pt x="1778" y="218821"/>
                  </a:lnTo>
                  <a:lnTo>
                    <a:pt x="50800" y="304927"/>
                  </a:lnTo>
                  <a:lnTo>
                    <a:pt x="58229" y="292481"/>
                  </a:lnTo>
                  <a:lnTo>
                    <a:pt x="101600" y="219837"/>
                  </a:lnTo>
                  <a:lnTo>
                    <a:pt x="103378" y="216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7000" y="3049523"/>
              <a:ext cx="103378" cy="1525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20546" y="4192523"/>
              <a:ext cx="103378" cy="228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9600" y="6248400"/>
              <a:ext cx="228600" cy="1905"/>
            </a:xfrm>
            <a:custGeom>
              <a:avLst/>
              <a:gdLst/>
              <a:ahLst/>
              <a:cxnLst/>
              <a:rect l="l" t="t" r="r" b="b"/>
              <a:pathLst>
                <a:path w="228600" h="1904">
                  <a:moveTo>
                    <a:pt x="0" y="0"/>
                  </a:moveTo>
                  <a:lnTo>
                    <a:pt x="228600" y="15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20546" y="5562600"/>
              <a:ext cx="103378" cy="2286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5911" y="990599"/>
              <a:ext cx="4248785" cy="3660775"/>
            </a:xfrm>
            <a:custGeom>
              <a:avLst/>
              <a:gdLst/>
              <a:ahLst/>
              <a:cxnLst/>
              <a:rect l="l" t="t" r="r" b="b"/>
              <a:pathLst>
                <a:path w="4248784" h="3660775">
                  <a:moveTo>
                    <a:pt x="103378" y="3492754"/>
                  </a:moveTo>
                  <a:lnTo>
                    <a:pt x="102362" y="3488944"/>
                  </a:lnTo>
                  <a:lnTo>
                    <a:pt x="96266" y="3485388"/>
                  </a:lnTo>
                  <a:lnTo>
                    <a:pt x="92456" y="3486404"/>
                  </a:lnTo>
                  <a:lnTo>
                    <a:pt x="58039" y="3545408"/>
                  </a:lnTo>
                  <a:lnTo>
                    <a:pt x="58039" y="3200400"/>
                  </a:lnTo>
                  <a:lnTo>
                    <a:pt x="45339" y="3200400"/>
                  </a:lnTo>
                  <a:lnTo>
                    <a:pt x="45339" y="3545408"/>
                  </a:lnTo>
                  <a:lnTo>
                    <a:pt x="10922" y="3486404"/>
                  </a:lnTo>
                  <a:lnTo>
                    <a:pt x="7112" y="3485388"/>
                  </a:lnTo>
                  <a:lnTo>
                    <a:pt x="1016" y="3488944"/>
                  </a:lnTo>
                  <a:lnTo>
                    <a:pt x="0" y="3492754"/>
                  </a:lnTo>
                  <a:lnTo>
                    <a:pt x="51689" y="3581400"/>
                  </a:lnTo>
                  <a:lnTo>
                    <a:pt x="59016" y="3568827"/>
                  </a:lnTo>
                  <a:lnTo>
                    <a:pt x="103378" y="3492754"/>
                  </a:lnTo>
                  <a:close/>
                </a:path>
                <a:path w="4248784" h="3660775">
                  <a:moveTo>
                    <a:pt x="180340" y="2426462"/>
                  </a:moveTo>
                  <a:lnTo>
                    <a:pt x="179324" y="2422525"/>
                  </a:lnTo>
                  <a:lnTo>
                    <a:pt x="176276" y="2420747"/>
                  </a:lnTo>
                  <a:lnTo>
                    <a:pt x="173355" y="2418969"/>
                  </a:lnTo>
                  <a:lnTo>
                    <a:pt x="169418" y="2419985"/>
                  </a:lnTo>
                  <a:lnTo>
                    <a:pt x="167640" y="2422906"/>
                  </a:lnTo>
                  <a:lnTo>
                    <a:pt x="134556" y="2478544"/>
                  </a:lnTo>
                  <a:lnTo>
                    <a:pt x="137414" y="2133600"/>
                  </a:lnTo>
                  <a:lnTo>
                    <a:pt x="124714" y="2133600"/>
                  </a:lnTo>
                  <a:lnTo>
                    <a:pt x="121856" y="2478557"/>
                  </a:lnTo>
                  <a:lnTo>
                    <a:pt x="121666" y="2502027"/>
                  </a:lnTo>
                  <a:lnTo>
                    <a:pt x="121843" y="2478544"/>
                  </a:lnTo>
                  <a:lnTo>
                    <a:pt x="89662" y="2422271"/>
                  </a:lnTo>
                  <a:lnTo>
                    <a:pt x="88011" y="2419223"/>
                  </a:lnTo>
                  <a:lnTo>
                    <a:pt x="84074" y="2418207"/>
                  </a:lnTo>
                  <a:lnTo>
                    <a:pt x="81026" y="2419985"/>
                  </a:lnTo>
                  <a:lnTo>
                    <a:pt x="77978" y="2421636"/>
                  </a:lnTo>
                  <a:lnTo>
                    <a:pt x="76962" y="2425573"/>
                  </a:lnTo>
                  <a:lnTo>
                    <a:pt x="78613" y="2428621"/>
                  </a:lnTo>
                  <a:lnTo>
                    <a:pt x="127889" y="2514600"/>
                  </a:lnTo>
                  <a:lnTo>
                    <a:pt x="135356" y="2502027"/>
                  </a:lnTo>
                  <a:lnTo>
                    <a:pt x="178562" y="2429383"/>
                  </a:lnTo>
                  <a:lnTo>
                    <a:pt x="180340" y="2426462"/>
                  </a:lnTo>
                  <a:close/>
                </a:path>
                <a:path w="4248784" h="3660775">
                  <a:moveTo>
                    <a:pt x="331978" y="1130554"/>
                  </a:moveTo>
                  <a:lnTo>
                    <a:pt x="330962" y="1126744"/>
                  </a:lnTo>
                  <a:lnTo>
                    <a:pt x="324866" y="1123188"/>
                  </a:lnTo>
                  <a:lnTo>
                    <a:pt x="321056" y="1124204"/>
                  </a:lnTo>
                  <a:lnTo>
                    <a:pt x="286639" y="1183208"/>
                  </a:lnTo>
                  <a:lnTo>
                    <a:pt x="286639" y="838200"/>
                  </a:lnTo>
                  <a:lnTo>
                    <a:pt x="273939" y="838200"/>
                  </a:lnTo>
                  <a:lnTo>
                    <a:pt x="273939" y="1183208"/>
                  </a:lnTo>
                  <a:lnTo>
                    <a:pt x="239522" y="1124204"/>
                  </a:lnTo>
                  <a:lnTo>
                    <a:pt x="235712" y="1123188"/>
                  </a:lnTo>
                  <a:lnTo>
                    <a:pt x="229616" y="1126744"/>
                  </a:lnTo>
                  <a:lnTo>
                    <a:pt x="228600" y="1130554"/>
                  </a:lnTo>
                  <a:lnTo>
                    <a:pt x="280289" y="1219200"/>
                  </a:lnTo>
                  <a:lnTo>
                    <a:pt x="287616" y="1206627"/>
                  </a:lnTo>
                  <a:lnTo>
                    <a:pt x="331978" y="1130554"/>
                  </a:lnTo>
                  <a:close/>
                </a:path>
                <a:path w="4248784" h="3660775">
                  <a:moveTo>
                    <a:pt x="2569591" y="102489"/>
                  </a:moveTo>
                  <a:lnTo>
                    <a:pt x="2569464" y="99060"/>
                  </a:lnTo>
                  <a:lnTo>
                    <a:pt x="2566543" y="8001"/>
                  </a:lnTo>
                  <a:lnTo>
                    <a:pt x="2566289" y="0"/>
                  </a:lnTo>
                  <a:lnTo>
                    <a:pt x="2481580" y="51435"/>
                  </a:lnTo>
                  <a:lnTo>
                    <a:pt x="2478659" y="53340"/>
                  </a:lnTo>
                  <a:lnTo>
                    <a:pt x="2477643" y="57150"/>
                  </a:lnTo>
                  <a:lnTo>
                    <a:pt x="2479548" y="60198"/>
                  </a:lnTo>
                  <a:lnTo>
                    <a:pt x="2481326" y="63119"/>
                  </a:lnTo>
                  <a:lnTo>
                    <a:pt x="2485263" y="64135"/>
                  </a:lnTo>
                  <a:lnTo>
                    <a:pt x="2543492" y="28752"/>
                  </a:lnTo>
                  <a:lnTo>
                    <a:pt x="579501" y="3654552"/>
                  </a:lnTo>
                  <a:lnTo>
                    <a:pt x="590677" y="3660648"/>
                  </a:lnTo>
                  <a:lnTo>
                    <a:pt x="2554706" y="34772"/>
                  </a:lnTo>
                  <a:lnTo>
                    <a:pt x="2556764" y="99441"/>
                  </a:lnTo>
                  <a:lnTo>
                    <a:pt x="2556891" y="102997"/>
                  </a:lnTo>
                  <a:lnTo>
                    <a:pt x="2559812" y="105664"/>
                  </a:lnTo>
                  <a:lnTo>
                    <a:pt x="2566797" y="105410"/>
                  </a:lnTo>
                  <a:lnTo>
                    <a:pt x="2569591" y="102489"/>
                  </a:lnTo>
                  <a:close/>
                </a:path>
                <a:path w="4248784" h="3660775">
                  <a:moveTo>
                    <a:pt x="2799969" y="537210"/>
                  </a:moveTo>
                  <a:lnTo>
                    <a:pt x="2789809" y="529590"/>
                  </a:lnTo>
                  <a:lnTo>
                    <a:pt x="2582837" y="805497"/>
                  </a:lnTo>
                  <a:lnTo>
                    <a:pt x="2590292" y="741299"/>
                  </a:lnTo>
                  <a:lnTo>
                    <a:pt x="2590673" y="737743"/>
                  </a:lnTo>
                  <a:lnTo>
                    <a:pt x="2588260" y="734568"/>
                  </a:lnTo>
                  <a:lnTo>
                    <a:pt x="2581275" y="733806"/>
                  </a:lnTo>
                  <a:lnTo>
                    <a:pt x="2578100" y="736346"/>
                  </a:lnTo>
                  <a:lnTo>
                    <a:pt x="2577719" y="739775"/>
                  </a:lnTo>
                  <a:lnTo>
                    <a:pt x="2566289" y="838200"/>
                  </a:lnTo>
                  <a:lnTo>
                    <a:pt x="2581046" y="831977"/>
                  </a:lnTo>
                  <a:lnTo>
                    <a:pt x="2657602" y="799719"/>
                  </a:lnTo>
                  <a:lnTo>
                    <a:pt x="2660777" y="798322"/>
                  </a:lnTo>
                  <a:lnTo>
                    <a:pt x="2662301" y="794639"/>
                  </a:lnTo>
                  <a:lnTo>
                    <a:pt x="2660904" y="791337"/>
                  </a:lnTo>
                  <a:lnTo>
                    <a:pt x="2659634" y="788162"/>
                  </a:lnTo>
                  <a:lnTo>
                    <a:pt x="2655824" y="786638"/>
                  </a:lnTo>
                  <a:lnTo>
                    <a:pt x="2652649" y="788035"/>
                  </a:lnTo>
                  <a:lnTo>
                    <a:pt x="2592921" y="813244"/>
                  </a:lnTo>
                  <a:lnTo>
                    <a:pt x="2799969" y="537210"/>
                  </a:lnTo>
                  <a:close/>
                </a:path>
                <a:path w="4248784" h="3660775">
                  <a:moveTo>
                    <a:pt x="3186303" y="3403092"/>
                  </a:moveTo>
                  <a:lnTo>
                    <a:pt x="3183763" y="3400044"/>
                  </a:lnTo>
                  <a:lnTo>
                    <a:pt x="3176778" y="3399282"/>
                  </a:lnTo>
                  <a:lnTo>
                    <a:pt x="3173603" y="3401822"/>
                  </a:lnTo>
                  <a:lnTo>
                    <a:pt x="3173349" y="3405378"/>
                  </a:lnTo>
                  <a:lnTo>
                    <a:pt x="3166745" y="3469614"/>
                  </a:lnTo>
                  <a:lnTo>
                    <a:pt x="2800604" y="2664333"/>
                  </a:lnTo>
                  <a:lnTo>
                    <a:pt x="2789047" y="2669667"/>
                  </a:lnTo>
                  <a:lnTo>
                    <a:pt x="3155226" y="3475037"/>
                  </a:lnTo>
                  <a:lnTo>
                    <a:pt x="3102356" y="3437636"/>
                  </a:lnTo>
                  <a:lnTo>
                    <a:pt x="3099435" y="3435604"/>
                  </a:lnTo>
                  <a:lnTo>
                    <a:pt x="3095498" y="3436239"/>
                  </a:lnTo>
                  <a:lnTo>
                    <a:pt x="3093466" y="3439160"/>
                  </a:lnTo>
                  <a:lnTo>
                    <a:pt x="3091434" y="3441954"/>
                  </a:lnTo>
                  <a:lnTo>
                    <a:pt x="3092196" y="3445891"/>
                  </a:lnTo>
                  <a:lnTo>
                    <a:pt x="3094990" y="3447923"/>
                  </a:lnTo>
                  <a:lnTo>
                    <a:pt x="3175889" y="3505200"/>
                  </a:lnTo>
                  <a:lnTo>
                    <a:pt x="3176778" y="3496437"/>
                  </a:lnTo>
                  <a:lnTo>
                    <a:pt x="3185922" y="3406648"/>
                  </a:lnTo>
                  <a:lnTo>
                    <a:pt x="3186303" y="3403092"/>
                  </a:lnTo>
                  <a:close/>
                </a:path>
                <a:path w="4248784" h="3660775">
                  <a:moveTo>
                    <a:pt x="4248531" y="2593213"/>
                  </a:moveTo>
                  <a:lnTo>
                    <a:pt x="4236847" y="2588387"/>
                  </a:lnTo>
                  <a:lnTo>
                    <a:pt x="3869702" y="3469411"/>
                  </a:lnTo>
                  <a:lnTo>
                    <a:pt x="3861054" y="3405251"/>
                  </a:lnTo>
                  <a:lnTo>
                    <a:pt x="3860673" y="3401822"/>
                  </a:lnTo>
                  <a:lnTo>
                    <a:pt x="3857371" y="3399409"/>
                  </a:lnTo>
                  <a:lnTo>
                    <a:pt x="3853942" y="3399917"/>
                  </a:lnTo>
                  <a:lnTo>
                    <a:pt x="3850513" y="3400298"/>
                  </a:lnTo>
                  <a:lnTo>
                    <a:pt x="3847973" y="3403473"/>
                  </a:lnTo>
                  <a:lnTo>
                    <a:pt x="3848481" y="3407029"/>
                  </a:lnTo>
                  <a:lnTo>
                    <a:pt x="3861689" y="3505200"/>
                  </a:lnTo>
                  <a:lnTo>
                    <a:pt x="3873754" y="3496056"/>
                  </a:lnTo>
                  <a:lnTo>
                    <a:pt x="3940683" y="3445383"/>
                  </a:lnTo>
                  <a:lnTo>
                    <a:pt x="3943477" y="3443351"/>
                  </a:lnTo>
                  <a:lnTo>
                    <a:pt x="3943985" y="3439287"/>
                  </a:lnTo>
                  <a:lnTo>
                    <a:pt x="3941953" y="3436493"/>
                  </a:lnTo>
                  <a:lnTo>
                    <a:pt x="3939794" y="3433699"/>
                  </a:lnTo>
                  <a:lnTo>
                    <a:pt x="3935857" y="3433191"/>
                  </a:lnTo>
                  <a:lnTo>
                    <a:pt x="3933063" y="3435223"/>
                  </a:lnTo>
                  <a:lnTo>
                    <a:pt x="3881374" y="3474415"/>
                  </a:lnTo>
                  <a:lnTo>
                    <a:pt x="4248531" y="2593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67000" y="1371600"/>
              <a:ext cx="3175" cy="2133600"/>
            </a:xfrm>
            <a:custGeom>
              <a:avLst/>
              <a:gdLst/>
              <a:ahLst/>
              <a:cxnLst/>
              <a:rect l="l" t="t" r="r" b="b"/>
              <a:pathLst>
                <a:path w="3175" h="2133600">
                  <a:moveTo>
                    <a:pt x="3175" y="0"/>
                  </a:moveTo>
                  <a:lnTo>
                    <a:pt x="0" y="2133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67000" y="1321308"/>
              <a:ext cx="609600" cy="103505"/>
            </a:xfrm>
            <a:custGeom>
              <a:avLst/>
              <a:gdLst/>
              <a:ahLst/>
              <a:cxnLst/>
              <a:rect l="l" t="t" r="r" b="b"/>
              <a:pathLst>
                <a:path w="609600" h="103505">
                  <a:moveTo>
                    <a:pt x="521081" y="0"/>
                  </a:moveTo>
                  <a:lnTo>
                    <a:pt x="517270" y="1015"/>
                  </a:lnTo>
                  <a:lnTo>
                    <a:pt x="515493" y="3937"/>
                  </a:lnTo>
                  <a:lnTo>
                    <a:pt x="513714" y="6984"/>
                  </a:lnTo>
                  <a:lnTo>
                    <a:pt x="514731" y="10921"/>
                  </a:lnTo>
                  <a:lnTo>
                    <a:pt x="573590" y="45406"/>
                  </a:lnTo>
                  <a:lnTo>
                    <a:pt x="597026" y="45465"/>
                  </a:lnTo>
                  <a:lnTo>
                    <a:pt x="597026" y="58165"/>
                  </a:lnTo>
                  <a:lnTo>
                    <a:pt x="573460" y="58165"/>
                  </a:lnTo>
                  <a:lnTo>
                    <a:pt x="514476" y="92328"/>
                  </a:lnTo>
                  <a:lnTo>
                    <a:pt x="513461" y="96265"/>
                  </a:lnTo>
                  <a:lnTo>
                    <a:pt x="517017" y="102362"/>
                  </a:lnTo>
                  <a:lnTo>
                    <a:pt x="520826" y="103377"/>
                  </a:lnTo>
                  <a:lnTo>
                    <a:pt x="598667" y="58165"/>
                  </a:lnTo>
                  <a:lnTo>
                    <a:pt x="597026" y="58165"/>
                  </a:lnTo>
                  <a:lnTo>
                    <a:pt x="598770" y="58106"/>
                  </a:lnTo>
                  <a:lnTo>
                    <a:pt x="609600" y="51815"/>
                  </a:lnTo>
                  <a:lnTo>
                    <a:pt x="521081" y="0"/>
                  </a:lnTo>
                  <a:close/>
                </a:path>
                <a:path w="609600" h="103505">
                  <a:moveTo>
                    <a:pt x="584477" y="51784"/>
                  </a:moveTo>
                  <a:lnTo>
                    <a:pt x="573563" y="58106"/>
                  </a:lnTo>
                  <a:lnTo>
                    <a:pt x="597026" y="58165"/>
                  </a:lnTo>
                  <a:lnTo>
                    <a:pt x="597026" y="57276"/>
                  </a:lnTo>
                  <a:lnTo>
                    <a:pt x="593851" y="57276"/>
                  </a:lnTo>
                  <a:lnTo>
                    <a:pt x="584477" y="51784"/>
                  </a:lnTo>
                  <a:close/>
                </a:path>
                <a:path w="609600" h="103505">
                  <a:moveTo>
                    <a:pt x="0" y="43941"/>
                  </a:moveTo>
                  <a:lnTo>
                    <a:pt x="0" y="56641"/>
                  </a:lnTo>
                  <a:lnTo>
                    <a:pt x="573563" y="58106"/>
                  </a:lnTo>
                  <a:lnTo>
                    <a:pt x="584477" y="51784"/>
                  </a:lnTo>
                  <a:lnTo>
                    <a:pt x="573590" y="45406"/>
                  </a:lnTo>
                  <a:lnTo>
                    <a:pt x="0" y="43941"/>
                  </a:lnTo>
                  <a:close/>
                </a:path>
                <a:path w="609600" h="103505">
                  <a:moveTo>
                    <a:pt x="593851" y="46354"/>
                  </a:moveTo>
                  <a:lnTo>
                    <a:pt x="584477" y="51784"/>
                  </a:lnTo>
                  <a:lnTo>
                    <a:pt x="593851" y="57276"/>
                  </a:lnTo>
                  <a:lnTo>
                    <a:pt x="593851" y="46354"/>
                  </a:lnTo>
                  <a:close/>
                </a:path>
                <a:path w="609600" h="103505">
                  <a:moveTo>
                    <a:pt x="597026" y="46354"/>
                  </a:moveTo>
                  <a:lnTo>
                    <a:pt x="593851" y="46354"/>
                  </a:lnTo>
                  <a:lnTo>
                    <a:pt x="593851" y="57276"/>
                  </a:lnTo>
                  <a:lnTo>
                    <a:pt x="597026" y="57276"/>
                  </a:lnTo>
                  <a:lnTo>
                    <a:pt x="597026" y="46354"/>
                  </a:lnTo>
                  <a:close/>
                </a:path>
                <a:path w="609600" h="103505">
                  <a:moveTo>
                    <a:pt x="573590" y="45406"/>
                  </a:moveTo>
                  <a:lnTo>
                    <a:pt x="584477" y="51784"/>
                  </a:lnTo>
                  <a:lnTo>
                    <a:pt x="593851" y="46354"/>
                  </a:lnTo>
                  <a:lnTo>
                    <a:pt x="597026" y="46354"/>
                  </a:lnTo>
                  <a:lnTo>
                    <a:pt x="597026" y="45465"/>
                  </a:lnTo>
                  <a:lnTo>
                    <a:pt x="573590" y="454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38400" y="3505263"/>
              <a:ext cx="440055" cy="262255"/>
            </a:xfrm>
            <a:custGeom>
              <a:avLst/>
              <a:gdLst/>
              <a:ahLst/>
              <a:cxnLst/>
              <a:rect l="l" t="t" r="r" b="b"/>
              <a:pathLst>
                <a:path w="440055" h="262254">
                  <a:moveTo>
                    <a:pt x="0" y="261937"/>
                  </a:moveTo>
                  <a:lnTo>
                    <a:pt x="439737" y="261937"/>
                  </a:lnTo>
                  <a:lnTo>
                    <a:pt x="439737" y="0"/>
                  </a:lnTo>
                  <a:lnTo>
                    <a:pt x="0" y="0"/>
                  </a:lnTo>
                  <a:lnTo>
                    <a:pt x="0" y="2619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517394" y="3529710"/>
            <a:ext cx="2254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rlito"/>
                <a:cs typeface="Carlito"/>
              </a:rPr>
              <a:t>Yes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981200" y="1443863"/>
            <a:ext cx="5791200" cy="4856480"/>
            <a:chOff x="1981200" y="1443863"/>
            <a:chExt cx="5791200" cy="4856480"/>
          </a:xfrm>
        </p:grpSpPr>
        <p:sp>
          <p:nvSpPr>
            <p:cNvPr id="79" name="object 79"/>
            <p:cNvSpPr/>
            <p:nvPr/>
          </p:nvSpPr>
          <p:spPr>
            <a:xfrm>
              <a:off x="2667000" y="3810000"/>
              <a:ext cx="3175" cy="2438400"/>
            </a:xfrm>
            <a:custGeom>
              <a:avLst/>
              <a:gdLst/>
              <a:ahLst/>
              <a:cxnLst/>
              <a:rect l="l" t="t" r="r" b="b"/>
              <a:pathLst>
                <a:path w="3175" h="2438400">
                  <a:moveTo>
                    <a:pt x="3175" y="0"/>
                  </a:moveTo>
                  <a:lnTo>
                    <a:pt x="0" y="24384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81200" y="1443862"/>
              <a:ext cx="5791200" cy="4856480"/>
            </a:xfrm>
            <a:custGeom>
              <a:avLst/>
              <a:gdLst/>
              <a:ahLst/>
              <a:cxnLst/>
              <a:rect l="l" t="t" r="r" b="b"/>
              <a:pathLst>
                <a:path w="5791200" h="4856480">
                  <a:moveTo>
                    <a:pt x="685800" y="4799774"/>
                  </a:moveTo>
                  <a:lnTo>
                    <a:pt x="36068" y="4798276"/>
                  </a:lnTo>
                  <a:lnTo>
                    <a:pt x="95123" y="4764024"/>
                  </a:lnTo>
                  <a:lnTo>
                    <a:pt x="96139" y="4760138"/>
                  </a:lnTo>
                  <a:lnTo>
                    <a:pt x="92583" y="4754067"/>
                  </a:lnTo>
                  <a:lnTo>
                    <a:pt x="88773" y="4753038"/>
                  </a:lnTo>
                  <a:lnTo>
                    <a:pt x="0" y="4804537"/>
                  </a:lnTo>
                  <a:lnTo>
                    <a:pt x="88519" y="4856442"/>
                  </a:lnTo>
                  <a:lnTo>
                    <a:pt x="92329" y="4855426"/>
                  </a:lnTo>
                  <a:lnTo>
                    <a:pt x="95885" y="4849380"/>
                  </a:lnTo>
                  <a:lnTo>
                    <a:pt x="94869" y="4845482"/>
                  </a:lnTo>
                  <a:lnTo>
                    <a:pt x="35991" y="4810976"/>
                  </a:lnTo>
                  <a:lnTo>
                    <a:pt x="685800" y="4812474"/>
                  </a:lnTo>
                  <a:lnTo>
                    <a:pt x="685800" y="4799774"/>
                  </a:lnTo>
                  <a:close/>
                </a:path>
                <a:path w="5791200" h="4856480">
                  <a:moveTo>
                    <a:pt x="5791200" y="384937"/>
                  </a:moveTo>
                  <a:lnTo>
                    <a:pt x="5790336" y="379095"/>
                  </a:lnTo>
                  <a:lnTo>
                    <a:pt x="5776214" y="283464"/>
                  </a:lnTo>
                  <a:lnTo>
                    <a:pt x="5773039" y="281051"/>
                  </a:lnTo>
                  <a:lnTo>
                    <a:pt x="5766054" y="282067"/>
                  </a:lnTo>
                  <a:lnTo>
                    <a:pt x="5763641" y="285369"/>
                  </a:lnTo>
                  <a:lnTo>
                    <a:pt x="5773648" y="352818"/>
                  </a:lnTo>
                  <a:lnTo>
                    <a:pt x="5491353" y="0"/>
                  </a:lnTo>
                  <a:lnTo>
                    <a:pt x="5481447" y="7874"/>
                  </a:lnTo>
                  <a:lnTo>
                    <a:pt x="5763679" y="360730"/>
                  </a:lnTo>
                  <a:lnTo>
                    <a:pt x="5700014" y="336169"/>
                  </a:lnTo>
                  <a:lnTo>
                    <a:pt x="5696331" y="337820"/>
                  </a:lnTo>
                  <a:lnTo>
                    <a:pt x="5693791" y="344424"/>
                  </a:lnTo>
                  <a:lnTo>
                    <a:pt x="5695442" y="348107"/>
                  </a:lnTo>
                  <a:lnTo>
                    <a:pt x="5698744" y="349250"/>
                  </a:lnTo>
                  <a:lnTo>
                    <a:pt x="5791200" y="384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86600" y="1524000"/>
              <a:ext cx="457200" cy="254000"/>
            </a:xfrm>
            <a:custGeom>
              <a:avLst/>
              <a:gdLst/>
              <a:ahLst/>
              <a:cxnLst/>
              <a:rect l="l" t="t" r="r" b="b"/>
              <a:pathLst>
                <a:path w="457200" h="254000">
                  <a:moveTo>
                    <a:pt x="0" y="254000"/>
                  </a:moveTo>
                  <a:lnTo>
                    <a:pt x="457200" y="254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254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480428" y="1548129"/>
            <a:ext cx="2165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rlito"/>
                <a:cs typeface="Carlito"/>
              </a:rPr>
              <a:t>Yes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166609" y="1548129"/>
            <a:ext cx="1860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rlito"/>
                <a:cs typeface="Carlito"/>
              </a:rPr>
              <a:t>No</a:t>
            </a:r>
            <a:endParaRPr sz="1050">
              <a:latin typeface="Carlito"/>
              <a:cs typeface="Carlito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50850" y="3575050"/>
            <a:ext cx="469900" cy="2681605"/>
            <a:chOff x="450850" y="3575050"/>
            <a:chExt cx="469900" cy="2681605"/>
          </a:xfrm>
        </p:grpSpPr>
        <p:sp>
          <p:nvSpPr>
            <p:cNvPr id="85" name="object 85"/>
            <p:cNvSpPr/>
            <p:nvPr/>
          </p:nvSpPr>
          <p:spPr>
            <a:xfrm>
              <a:off x="608012" y="3887724"/>
              <a:ext cx="3175" cy="2362835"/>
            </a:xfrm>
            <a:custGeom>
              <a:avLst/>
              <a:gdLst/>
              <a:ahLst/>
              <a:cxnLst/>
              <a:rect l="l" t="t" r="r" b="b"/>
              <a:pathLst>
                <a:path w="3175" h="2362835">
                  <a:moveTo>
                    <a:pt x="3175" y="0"/>
                  </a:moveTo>
                  <a:lnTo>
                    <a:pt x="0" y="23622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57200" y="3581400"/>
              <a:ext cx="457200" cy="254000"/>
            </a:xfrm>
            <a:custGeom>
              <a:avLst/>
              <a:gdLst/>
              <a:ahLst/>
              <a:cxnLst/>
              <a:rect l="l" t="t" r="r" b="b"/>
              <a:pathLst>
                <a:path w="457200" h="254000">
                  <a:moveTo>
                    <a:pt x="0" y="254000"/>
                  </a:moveTo>
                  <a:lnTo>
                    <a:pt x="457200" y="254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2540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35940" y="3605910"/>
            <a:ext cx="1860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rlito"/>
                <a:cs typeface="Carlito"/>
              </a:rPr>
              <a:t>No</a:t>
            </a:r>
            <a:endParaRPr sz="1050">
              <a:latin typeface="Carlito"/>
              <a:cs typeface="Carlito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4674742" y="2473832"/>
            <a:ext cx="547370" cy="591185"/>
            <a:chOff x="4674742" y="2473832"/>
            <a:chExt cx="547370" cy="591185"/>
          </a:xfrm>
        </p:grpSpPr>
        <p:sp>
          <p:nvSpPr>
            <p:cNvPr id="89" name="object 89"/>
            <p:cNvSpPr/>
            <p:nvPr/>
          </p:nvSpPr>
          <p:spPr>
            <a:xfrm>
              <a:off x="4681092" y="2480182"/>
              <a:ext cx="534670" cy="578485"/>
            </a:xfrm>
            <a:custGeom>
              <a:avLst/>
              <a:gdLst/>
              <a:ahLst/>
              <a:cxnLst/>
              <a:rect l="l" t="t" r="r" b="b"/>
              <a:pathLst>
                <a:path w="534670" h="578485">
                  <a:moveTo>
                    <a:pt x="0" y="401065"/>
                  </a:moveTo>
                  <a:lnTo>
                    <a:pt x="282448" y="0"/>
                  </a:lnTo>
                  <a:lnTo>
                    <a:pt x="534289" y="177291"/>
                  </a:lnTo>
                  <a:lnTo>
                    <a:pt x="251841" y="578357"/>
                  </a:lnTo>
                  <a:lnTo>
                    <a:pt x="0" y="4010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16855" y="2684017"/>
              <a:ext cx="223901" cy="2146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838200"/>
            <a:ext cx="0" cy="6019800"/>
          </a:xfrm>
          <a:custGeom>
            <a:avLst/>
            <a:gdLst/>
            <a:ahLst/>
            <a:cxnLst/>
            <a:rect l="l" t="t" r="r" b="b"/>
            <a:pathLst>
              <a:path h="6019800">
                <a:moveTo>
                  <a:pt x="0" y="0"/>
                </a:moveTo>
                <a:lnTo>
                  <a:pt x="0" y="60197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838200"/>
              <a:ext cx="0" cy="6019800"/>
            </a:xfrm>
            <a:custGeom>
              <a:avLst/>
              <a:gdLst/>
              <a:ahLst/>
              <a:cxnLst/>
              <a:rect l="l" t="t" r="r" b="b"/>
              <a:pathLst>
                <a:path h="6019800">
                  <a:moveTo>
                    <a:pt x="0" y="0"/>
                  </a:moveTo>
                  <a:lnTo>
                    <a:pt x="0" y="60197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838200"/>
              <a:ext cx="38100" cy="6019800"/>
            </a:xfrm>
            <a:custGeom>
              <a:avLst/>
              <a:gdLst/>
              <a:ahLst/>
              <a:cxnLst/>
              <a:rect l="l" t="t" r="r" b="b"/>
              <a:pathLst>
                <a:path w="38100" h="6019800">
                  <a:moveTo>
                    <a:pt x="0" y="6019798"/>
                  </a:moveTo>
                  <a:lnTo>
                    <a:pt x="38100" y="60197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197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838200"/>
            </a:xfrm>
            <a:custGeom>
              <a:avLst/>
              <a:gdLst/>
              <a:ahLst/>
              <a:cxnLst/>
              <a:rect l="l" t="t" r="r" b="b"/>
              <a:pathLst>
                <a:path w="9144000" h="838200">
                  <a:moveTo>
                    <a:pt x="9144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9144000" y="838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838200"/>
            </a:xfrm>
            <a:custGeom>
              <a:avLst/>
              <a:gdLst/>
              <a:ahLst/>
              <a:cxnLst/>
              <a:rect l="l" t="t" r="r" b="b"/>
              <a:pathLst>
                <a:path w="9144000" h="838200">
                  <a:moveTo>
                    <a:pt x="0" y="838200"/>
                  </a:moveTo>
                  <a:lnTo>
                    <a:pt x="9144000" y="838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1392" y="116840"/>
            <a:ext cx="5140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SELECTION</a:t>
            </a:r>
            <a:r>
              <a:rPr sz="3600" spc="-55" dirty="0"/>
              <a:t> </a:t>
            </a:r>
            <a:r>
              <a:rPr sz="3600" spc="-5" dirty="0"/>
              <a:t>METHODS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1511300" y="2552700"/>
            <a:ext cx="6121400" cy="3451860"/>
            <a:chOff x="1511300" y="2552700"/>
            <a:chExt cx="6121400" cy="3451860"/>
          </a:xfrm>
        </p:grpSpPr>
        <p:sp>
          <p:nvSpPr>
            <p:cNvPr id="10" name="object 10"/>
            <p:cNvSpPr/>
            <p:nvPr/>
          </p:nvSpPr>
          <p:spPr>
            <a:xfrm>
              <a:off x="1524000" y="2977502"/>
              <a:ext cx="6096000" cy="655320"/>
            </a:xfrm>
            <a:custGeom>
              <a:avLst/>
              <a:gdLst/>
              <a:ahLst/>
              <a:cxnLst/>
              <a:rect l="l" t="t" r="r" b="b"/>
              <a:pathLst>
                <a:path w="6096000" h="655320">
                  <a:moveTo>
                    <a:pt x="6096000" y="0"/>
                  </a:moveTo>
                  <a:lnTo>
                    <a:pt x="0" y="0"/>
                  </a:lnTo>
                  <a:lnTo>
                    <a:pt x="0" y="655205"/>
                  </a:lnTo>
                  <a:lnTo>
                    <a:pt x="6096000" y="655205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0" y="2977502"/>
              <a:ext cx="6096000" cy="655320"/>
            </a:xfrm>
            <a:custGeom>
              <a:avLst/>
              <a:gdLst/>
              <a:ahLst/>
              <a:cxnLst/>
              <a:rect l="l" t="t" r="r" b="b"/>
              <a:pathLst>
                <a:path w="6096000" h="655320">
                  <a:moveTo>
                    <a:pt x="0" y="655205"/>
                  </a:moveTo>
                  <a:lnTo>
                    <a:pt x="6096000" y="655205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65520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7840" y="2552700"/>
              <a:ext cx="4389120" cy="8900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84604" y="2636519"/>
              <a:ext cx="2033016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8800" y="2593721"/>
              <a:ext cx="4267200" cy="767715"/>
            </a:xfrm>
            <a:custGeom>
              <a:avLst/>
              <a:gdLst/>
              <a:ahLst/>
              <a:cxnLst/>
              <a:rect l="l" t="t" r="r" b="b"/>
              <a:pathLst>
                <a:path w="4267200" h="767714">
                  <a:moveTo>
                    <a:pt x="4139311" y="0"/>
                  </a:moveTo>
                  <a:lnTo>
                    <a:pt x="127888" y="0"/>
                  </a:lnTo>
                  <a:lnTo>
                    <a:pt x="78116" y="10054"/>
                  </a:lnTo>
                  <a:lnTo>
                    <a:pt x="37464" y="37480"/>
                  </a:lnTo>
                  <a:lnTo>
                    <a:pt x="10052" y="78170"/>
                  </a:lnTo>
                  <a:lnTo>
                    <a:pt x="0" y="128015"/>
                  </a:lnTo>
                  <a:lnTo>
                    <a:pt x="0" y="639571"/>
                  </a:lnTo>
                  <a:lnTo>
                    <a:pt x="10052" y="689417"/>
                  </a:lnTo>
                  <a:lnTo>
                    <a:pt x="37464" y="730107"/>
                  </a:lnTo>
                  <a:lnTo>
                    <a:pt x="78116" y="757533"/>
                  </a:lnTo>
                  <a:lnTo>
                    <a:pt x="127888" y="767588"/>
                  </a:lnTo>
                  <a:lnTo>
                    <a:pt x="4139311" y="767588"/>
                  </a:lnTo>
                  <a:lnTo>
                    <a:pt x="4189083" y="757533"/>
                  </a:lnTo>
                  <a:lnTo>
                    <a:pt x="4229734" y="730107"/>
                  </a:lnTo>
                  <a:lnTo>
                    <a:pt x="4257147" y="689417"/>
                  </a:lnTo>
                  <a:lnTo>
                    <a:pt x="4267200" y="639571"/>
                  </a:lnTo>
                  <a:lnTo>
                    <a:pt x="4267200" y="128015"/>
                  </a:lnTo>
                  <a:lnTo>
                    <a:pt x="4257147" y="78170"/>
                  </a:lnTo>
                  <a:lnTo>
                    <a:pt x="4229735" y="37480"/>
                  </a:lnTo>
                  <a:lnTo>
                    <a:pt x="4189083" y="10054"/>
                  </a:lnTo>
                  <a:lnTo>
                    <a:pt x="4139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800" y="2593721"/>
              <a:ext cx="4267200" cy="767715"/>
            </a:xfrm>
            <a:custGeom>
              <a:avLst/>
              <a:gdLst/>
              <a:ahLst/>
              <a:cxnLst/>
              <a:rect l="l" t="t" r="r" b="b"/>
              <a:pathLst>
                <a:path w="4267200" h="767714">
                  <a:moveTo>
                    <a:pt x="0" y="128015"/>
                  </a:moveTo>
                  <a:lnTo>
                    <a:pt x="10052" y="78170"/>
                  </a:lnTo>
                  <a:lnTo>
                    <a:pt x="37464" y="37480"/>
                  </a:lnTo>
                  <a:lnTo>
                    <a:pt x="78116" y="10054"/>
                  </a:lnTo>
                  <a:lnTo>
                    <a:pt x="127888" y="0"/>
                  </a:lnTo>
                  <a:lnTo>
                    <a:pt x="4139311" y="0"/>
                  </a:lnTo>
                  <a:lnTo>
                    <a:pt x="4189083" y="10054"/>
                  </a:lnTo>
                  <a:lnTo>
                    <a:pt x="4229735" y="37480"/>
                  </a:lnTo>
                  <a:lnTo>
                    <a:pt x="4257147" y="78170"/>
                  </a:lnTo>
                  <a:lnTo>
                    <a:pt x="4267200" y="128015"/>
                  </a:lnTo>
                  <a:lnTo>
                    <a:pt x="4267200" y="639571"/>
                  </a:lnTo>
                  <a:lnTo>
                    <a:pt x="4257147" y="689417"/>
                  </a:lnTo>
                  <a:lnTo>
                    <a:pt x="4229735" y="730107"/>
                  </a:lnTo>
                  <a:lnTo>
                    <a:pt x="4189083" y="757533"/>
                  </a:lnTo>
                  <a:lnTo>
                    <a:pt x="4139311" y="767588"/>
                  </a:lnTo>
                  <a:lnTo>
                    <a:pt x="127888" y="767588"/>
                  </a:lnTo>
                  <a:lnTo>
                    <a:pt x="78116" y="757533"/>
                  </a:lnTo>
                  <a:lnTo>
                    <a:pt x="37464" y="730107"/>
                  </a:lnTo>
                  <a:lnTo>
                    <a:pt x="10052" y="689417"/>
                  </a:lnTo>
                  <a:lnTo>
                    <a:pt x="0" y="639571"/>
                  </a:lnTo>
                  <a:lnTo>
                    <a:pt x="0" y="12801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4000" y="4156824"/>
              <a:ext cx="6096000" cy="655320"/>
            </a:xfrm>
            <a:custGeom>
              <a:avLst/>
              <a:gdLst/>
              <a:ahLst/>
              <a:cxnLst/>
              <a:rect l="l" t="t" r="r" b="b"/>
              <a:pathLst>
                <a:path w="6096000" h="655320">
                  <a:moveTo>
                    <a:pt x="6096000" y="0"/>
                  </a:moveTo>
                  <a:lnTo>
                    <a:pt x="0" y="0"/>
                  </a:lnTo>
                  <a:lnTo>
                    <a:pt x="0" y="655205"/>
                  </a:lnTo>
                  <a:lnTo>
                    <a:pt x="6096000" y="655205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000" y="4156824"/>
              <a:ext cx="6096000" cy="655320"/>
            </a:xfrm>
            <a:custGeom>
              <a:avLst/>
              <a:gdLst/>
              <a:ahLst/>
              <a:cxnLst/>
              <a:rect l="l" t="t" r="r" b="b"/>
              <a:pathLst>
                <a:path w="6096000" h="655320">
                  <a:moveTo>
                    <a:pt x="0" y="655205"/>
                  </a:moveTo>
                  <a:lnTo>
                    <a:pt x="6096000" y="655205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65520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840" y="3730752"/>
              <a:ext cx="4389120" cy="891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4604" y="3816096"/>
              <a:ext cx="4274820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8800" y="3773169"/>
              <a:ext cx="4267200" cy="767715"/>
            </a:xfrm>
            <a:custGeom>
              <a:avLst/>
              <a:gdLst/>
              <a:ahLst/>
              <a:cxnLst/>
              <a:rect l="l" t="t" r="r" b="b"/>
              <a:pathLst>
                <a:path w="4267200" h="767714">
                  <a:moveTo>
                    <a:pt x="4139311" y="0"/>
                  </a:moveTo>
                  <a:lnTo>
                    <a:pt x="127888" y="0"/>
                  </a:lnTo>
                  <a:lnTo>
                    <a:pt x="78116" y="10052"/>
                  </a:lnTo>
                  <a:lnTo>
                    <a:pt x="37464" y="37464"/>
                  </a:lnTo>
                  <a:lnTo>
                    <a:pt x="10052" y="78116"/>
                  </a:lnTo>
                  <a:lnTo>
                    <a:pt x="0" y="127888"/>
                  </a:lnTo>
                  <a:lnTo>
                    <a:pt x="0" y="639571"/>
                  </a:lnTo>
                  <a:lnTo>
                    <a:pt x="10052" y="689344"/>
                  </a:lnTo>
                  <a:lnTo>
                    <a:pt x="37464" y="729995"/>
                  </a:lnTo>
                  <a:lnTo>
                    <a:pt x="78116" y="757408"/>
                  </a:lnTo>
                  <a:lnTo>
                    <a:pt x="127888" y="767460"/>
                  </a:lnTo>
                  <a:lnTo>
                    <a:pt x="4139311" y="767460"/>
                  </a:lnTo>
                  <a:lnTo>
                    <a:pt x="4189083" y="757408"/>
                  </a:lnTo>
                  <a:lnTo>
                    <a:pt x="4229735" y="729995"/>
                  </a:lnTo>
                  <a:lnTo>
                    <a:pt x="4257147" y="689344"/>
                  </a:lnTo>
                  <a:lnTo>
                    <a:pt x="4267200" y="639571"/>
                  </a:lnTo>
                  <a:lnTo>
                    <a:pt x="4267200" y="127888"/>
                  </a:lnTo>
                  <a:lnTo>
                    <a:pt x="4257147" y="78116"/>
                  </a:lnTo>
                  <a:lnTo>
                    <a:pt x="4229735" y="37464"/>
                  </a:lnTo>
                  <a:lnTo>
                    <a:pt x="4189083" y="10052"/>
                  </a:lnTo>
                  <a:lnTo>
                    <a:pt x="4139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8800" y="3773169"/>
              <a:ext cx="4267200" cy="767715"/>
            </a:xfrm>
            <a:custGeom>
              <a:avLst/>
              <a:gdLst/>
              <a:ahLst/>
              <a:cxnLst/>
              <a:rect l="l" t="t" r="r" b="b"/>
              <a:pathLst>
                <a:path w="4267200" h="767714">
                  <a:moveTo>
                    <a:pt x="0" y="127888"/>
                  </a:moveTo>
                  <a:lnTo>
                    <a:pt x="10052" y="78116"/>
                  </a:lnTo>
                  <a:lnTo>
                    <a:pt x="37464" y="37464"/>
                  </a:lnTo>
                  <a:lnTo>
                    <a:pt x="78116" y="10052"/>
                  </a:lnTo>
                  <a:lnTo>
                    <a:pt x="127888" y="0"/>
                  </a:lnTo>
                  <a:lnTo>
                    <a:pt x="4139311" y="0"/>
                  </a:lnTo>
                  <a:lnTo>
                    <a:pt x="4189083" y="10052"/>
                  </a:lnTo>
                  <a:lnTo>
                    <a:pt x="4229735" y="37464"/>
                  </a:lnTo>
                  <a:lnTo>
                    <a:pt x="4257147" y="78116"/>
                  </a:lnTo>
                  <a:lnTo>
                    <a:pt x="4267200" y="127888"/>
                  </a:lnTo>
                  <a:lnTo>
                    <a:pt x="4267200" y="639571"/>
                  </a:lnTo>
                  <a:lnTo>
                    <a:pt x="4257147" y="689344"/>
                  </a:lnTo>
                  <a:lnTo>
                    <a:pt x="4229735" y="729995"/>
                  </a:lnTo>
                  <a:lnTo>
                    <a:pt x="4189083" y="757408"/>
                  </a:lnTo>
                  <a:lnTo>
                    <a:pt x="4139311" y="767460"/>
                  </a:lnTo>
                  <a:lnTo>
                    <a:pt x="127888" y="767460"/>
                  </a:lnTo>
                  <a:lnTo>
                    <a:pt x="78116" y="757408"/>
                  </a:lnTo>
                  <a:lnTo>
                    <a:pt x="37464" y="729995"/>
                  </a:lnTo>
                  <a:lnTo>
                    <a:pt x="10052" y="689344"/>
                  </a:lnTo>
                  <a:lnTo>
                    <a:pt x="0" y="639571"/>
                  </a:lnTo>
                  <a:lnTo>
                    <a:pt x="0" y="1278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4000" y="5336235"/>
              <a:ext cx="6096000" cy="655320"/>
            </a:xfrm>
            <a:custGeom>
              <a:avLst/>
              <a:gdLst/>
              <a:ahLst/>
              <a:cxnLst/>
              <a:rect l="l" t="t" r="r" b="b"/>
              <a:pathLst>
                <a:path w="6096000" h="655320">
                  <a:moveTo>
                    <a:pt x="6096000" y="0"/>
                  </a:moveTo>
                  <a:lnTo>
                    <a:pt x="0" y="0"/>
                  </a:lnTo>
                  <a:lnTo>
                    <a:pt x="0" y="655205"/>
                  </a:lnTo>
                  <a:lnTo>
                    <a:pt x="6096000" y="655205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4000" y="5336235"/>
              <a:ext cx="6096000" cy="655320"/>
            </a:xfrm>
            <a:custGeom>
              <a:avLst/>
              <a:gdLst/>
              <a:ahLst/>
              <a:cxnLst/>
              <a:rect l="l" t="t" r="r" b="b"/>
              <a:pathLst>
                <a:path w="6096000" h="655320">
                  <a:moveTo>
                    <a:pt x="0" y="655205"/>
                  </a:moveTo>
                  <a:lnTo>
                    <a:pt x="6096000" y="655205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65520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7840" y="4910327"/>
              <a:ext cx="4389120" cy="8915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4604" y="4995672"/>
              <a:ext cx="2781299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8800" y="4952492"/>
              <a:ext cx="4267200" cy="767715"/>
            </a:xfrm>
            <a:custGeom>
              <a:avLst/>
              <a:gdLst/>
              <a:ahLst/>
              <a:cxnLst/>
              <a:rect l="l" t="t" r="r" b="b"/>
              <a:pathLst>
                <a:path w="4267200" h="767714">
                  <a:moveTo>
                    <a:pt x="4139311" y="0"/>
                  </a:moveTo>
                  <a:lnTo>
                    <a:pt x="127888" y="0"/>
                  </a:lnTo>
                  <a:lnTo>
                    <a:pt x="78116" y="10052"/>
                  </a:lnTo>
                  <a:lnTo>
                    <a:pt x="37464" y="37464"/>
                  </a:lnTo>
                  <a:lnTo>
                    <a:pt x="10052" y="78116"/>
                  </a:lnTo>
                  <a:lnTo>
                    <a:pt x="0" y="127888"/>
                  </a:lnTo>
                  <a:lnTo>
                    <a:pt x="0" y="639584"/>
                  </a:lnTo>
                  <a:lnTo>
                    <a:pt x="10052" y="689378"/>
                  </a:lnTo>
                  <a:lnTo>
                    <a:pt x="37465" y="730042"/>
                  </a:lnTo>
                  <a:lnTo>
                    <a:pt x="78116" y="757458"/>
                  </a:lnTo>
                  <a:lnTo>
                    <a:pt x="127888" y="767511"/>
                  </a:lnTo>
                  <a:lnTo>
                    <a:pt x="4139311" y="767511"/>
                  </a:lnTo>
                  <a:lnTo>
                    <a:pt x="4189083" y="757458"/>
                  </a:lnTo>
                  <a:lnTo>
                    <a:pt x="4229735" y="730042"/>
                  </a:lnTo>
                  <a:lnTo>
                    <a:pt x="4257147" y="689378"/>
                  </a:lnTo>
                  <a:lnTo>
                    <a:pt x="4267200" y="639584"/>
                  </a:lnTo>
                  <a:lnTo>
                    <a:pt x="4267200" y="127888"/>
                  </a:lnTo>
                  <a:lnTo>
                    <a:pt x="4257147" y="78116"/>
                  </a:lnTo>
                  <a:lnTo>
                    <a:pt x="4229735" y="37464"/>
                  </a:lnTo>
                  <a:lnTo>
                    <a:pt x="4189083" y="10052"/>
                  </a:lnTo>
                  <a:lnTo>
                    <a:pt x="4139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28800" y="4952492"/>
              <a:ext cx="4267200" cy="767715"/>
            </a:xfrm>
            <a:custGeom>
              <a:avLst/>
              <a:gdLst/>
              <a:ahLst/>
              <a:cxnLst/>
              <a:rect l="l" t="t" r="r" b="b"/>
              <a:pathLst>
                <a:path w="4267200" h="767714">
                  <a:moveTo>
                    <a:pt x="0" y="127888"/>
                  </a:moveTo>
                  <a:lnTo>
                    <a:pt x="10052" y="78116"/>
                  </a:lnTo>
                  <a:lnTo>
                    <a:pt x="37464" y="37464"/>
                  </a:lnTo>
                  <a:lnTo>
                    <a:pt x="78116" y="10052"/>
                  </a:lnTo>
                  <a:lnTo>
                    <a:pt x="127888" y="0"/>
                  </a:lnTo>
                  <a:lnTo>
                    <a:pt x="4139311" y="0"/>
                  </a:lnTo>
                  <a:lnTo>
                    <a:pt x="4189083" y="10052"/>
                  </a:lnTo>
                  <a:lnTo>
                    <a:pt x="4229735" y="37464"/>
                  </a:lnTo>
                  <a:lnTo>
                    <a:pt x="4257147" y="78116"/>
                  </a:lnTo>
                  <a:lnTo>
                    <a:pt x="4267200" y="127888"/>
                  </a:lnTo>
                  <a:lnTo>
                    <a:pt x="4267200" y="639584"/>
                  </a:lnTo>
                  <a:lnTo>
                    <a:pt x="4257147" y="689378"/>
                  </a:lnTo>
                  <a:lnTo>
                    <a:pt x="4229735" y="730042"/>
                  </a:lnTo>
                  <a:lnTo>
                    <a:pt x="4189083" y="757458"/>
                  </a:lnTo>
                  <a:lnTo>
                    <a:pt x="4139311" y="767511"/>
                  </a:lnTo>
                  <a:lnTo>
                    <a:pt x="127888" y="767511"/>
                  </a:lnTo>
                  <a:lnTo>
                    <a:pt x="78116" y="757458"/>
                  </a:lnTo>
                  <a:lnTo>
                    <a:pt x="37464" y="730042"/>
                  </a:lnTo>
                  <a:lnTo>
                    <a:pt x="10052" y="689378"/>
                  </a:lnTo>
                  <a:lnTo>
                    <a:pt x="0" y="639584"/>
                  </a:lnTo>
                  <a:lnTo>
                    <a:pt x="0" y="1278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298194" y="1074166"/>
            <a:ext cx="5516245" cy="443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eXGyrePagella"/>
                <a:cs typeface="TeXGyrePagella"/>
              </a:rPr>
              <a:t>The Three most Common</a:t>
            </a:r>
            <a:r>
              <a:rPr sz="2800" spc="-55" dirty="0">
                <a:latin typeface="TeXGyrePagella"/>
                <a:cs typeface="TeXGyrePagella"/>
              </a:rPr>
              <a:t> </a:t>
            </a:r>
            <a:r>
              <a:rPr sz="2800" spc="-5" dirty="0">
                <a:latin typeface="TeXGyrePagella"/>
                <a:cs typeface="TeXGyrePagella"/>
              </a:rPr>
              <a:t>Methods  used</a:t>
            </a:r>
            <a:r>
              <a:rPr sz="2800" spc="-20" dirty="0">
                <a:latin typeface="TeXGyrePagella"/>
                <a:cs typeface="TeXGyrePagella"/>
              </a:rPr>
              <a:t> </a:t>
            </a:r>
            <a:r>
              <a:rPr sz="2800" spc="-5" dirty="0">
                <a:latin typeface="TeXGyrePagella"/>
                <a:cs typeface="TeXGyrePagella"/>
              </a:rPr>
              <a:t>are:</a:t>
            </a:r>
            <a:endParaRPr sz="280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50">
              <a:latin typeface="TeXGyrePagella"/>
              <a:cs typeface="TeXGyrePagella"/>
            </a:endParaRPr>
          </a:p>
          <a:p>
            <a:pPr marL="1058545" indent="-330200">
              <a:lnSpc>
                <a:spcPct val="100000"/>
              </a:lnSpc>
              <a:buAutoNum type="arabicPeriod"/>
              <a:tabLst>
                <a:tab pos="1059180" algn="l"/>
              </a:tabLst>
            </a:pPr>
            <a:r>
              <a:rPr sz="2600" b="1" dirty="0">
                <a:latin typeface="Palladio Uralic"/>
                <a:cs typeface="Palladio Uralic"/>
              </a:rPr>
              <a:t>Testing</a:t>
            </a:r>
            <a:endParaRPr sz="26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buFont typeface="Palladio Uralic"/>
              <a:buAutoNum type="arabicPeriod"/>
            </a:pPr>
            <a:endParaRPr sz="3100">
              <a:latin typeface="Palladio Uralic"/>
              <a:cs typeface="Palladio Uralic"/>
            </a:endParaRPr>
          </a:p>
          <a:p>
            <a:pPr marL="1058545" indent="-330200">
              <a:lnSpc>
                <a:spcPct val="100000"/>
              </a:lnSpc>
              <a:spcBef>
                <a:spcPts val="2500"/>
              </a:spcBef>
              <a:buAutoNum type="arabicPeriod"/>
              <a:tabLst>
                <a:tab pos="1059180" algn="l"/>
              </a:tabLst>
            </a:pPr>
            <a:r>
              <a:rPr sz="2600" b="1" dirty="0">
                <a:latin typeface="Palladio Uralic"/>
                <a:cs typeface="Palladio Uralic"/>
              </a:rPr>
              <a:t>Gathering</a:t>
            </a:r>
            <a:r>
              <a:rPr sz="2600" b="1" spc="-40" dirty="0">
                <a:latin typeface="Palladio Uralic"/>
                <a:cs typeface="Palladio Uralic"/>
              </a:rPr>
              <a:t> </a:t>
            </a:r>
            <a:r>
              <a:rPr sz="2600" b="1" spc="-5" dirty="0">
                <a:latin typeface="Palladio Uralic"/>
                <a:cs typeface="Palladio Uralic"/>
              </a:rPr>
              <a:t>Information</a:t>
            </a:r>
            <a:endParaRPr sz="2600">
              <a:latin typeface="Palladio Uralic"/>
              <a:cs typeface="Palladio Uralic"/>
            </a:endParaRPr>
          </a:p>
          <a:p>
            <a:pPr>
              <a:lnSpc>
                <a:spcPct val="100000"/>
              </a:lnSpc>
              <a:buFont typeface="Palladio Uralic"/>
              <a:buAutoNum type="arabicPeriod"/>
            </a:pPr>
            <a:endParaRPr sz="3100">
              <a:latin typeface="Palladio Uralic"/>
              <a:cs typeface="Palladio Uralic"/>
            </a:endParaRPr>
          </a:p>
          <a:p>
            <a:pPr marL="1058545" indent="-330200">
              <a:lnSpc>
                <a:spcPct val="100000"/>
              </a:lnSpc>
              <a:spcBef>
                <a:spcPts val="2495"/>
              </a:spcBef>
              <a:buAutoNum type="arabicPeriod"/>
              <a:tabLst>
                <a:tab pos="1059180" algn="l"/>
              </a:tabLst>
            </a:pPr>
            <a:r>
              <a:rPr sz="2600" b="1" spc="-5" dirty="0">
                <a:latin typeface="Palladio Uralic"/>
                <a:cs typeface="Palladio Uralic"/>
              </a:rPr>
              <a:t>Interviewing</a:t>
            </a:r>
            <a:endParaRPr sz="26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609600"/>
            <a:ext cx="0" cy="6248400"/>
          </a:xfrm>
          <a:custGeom>
            <a:avLst/>
            <a:gdLst/>
            <a:ahLst/>
            <a:cxnLst/>
            <a:rect l="l" t="t" r="r" b="b"/>
            <a:pathLst>
              <a:path h="6248400">
                <a:moveTo>
                  <a:pt x="0" y="0"/>
                </a:moveTo>
                <a:lnTo>
                  <a:pt x="0" y="62483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609600"/>
              <a:ext cx="0" cy="6248400"/>
            </a:xfrm>
            <a:custGeom>
              <a:avLst/>
              <a:gdLst/>
              <a:ahLst/>
              <a:cxnLst/>
              <a:rect l="l" t="t" r="r" b="b"/>
              <a:pathLst>
                <a:path h="6248400">
                  <a:moveTo>
                    <a:pt x="0" y="0"/>
                  </a:moveTo>
                  <a:lnTo>
                    <a:pt x="0" y="62483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609600"/>
              <a:ext cx="38100" cy="6248400"/>
            </a:xfrm>
            <a:custGeom>
              <a:avLst/>
              <a:gdLst/>
              <a:ahLst/>
              <a:cxnLst/>
              <a:rect l="l" t="t" r="r" b="b"/>
              <a:pathLst>
                <a:path w="38100" h="6248400">
                  <a:moveTo>
                    <a:pt x="0" y="6248398"/>
                  </a:moveTo>
                  <a:lnTo>
                    <a:pt x="38100" y="62483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2483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9144000" y="609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0" y="609600"/>
                  </a:moveTo>
                  <a:lnTo>
                    <a:pt x="9144000" y="609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84045" y="66548"/>
            <a:ext cx="5375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  <p:sp>
        <p:nvSpPr>
          <p:cNvPr id="9" name="object 9"/>
          <p:cNvSpPr/>
          <p:nvPr/>
        </p:nvSpPr>
        <p:spPr>
          <a:xfrm>
            <a:off x="1752600" y="685800"/>
            <a:ext cx="2514600" cy="609600"/>
          </a:xfrm>
          <a:custGeom>
            <a:avLst/>
            <a:gdLst/>
            <a:ahLst/>
            <a:cxnLst/>
            <a:rect l="l" t="t" r="r" b="b"/>
            <a:pathLst>
              <a:path w="2514600" h="609600">
                <a:moveTo>
                  <a:pt x="24130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2413000" y="609600"/>
                </a:lnTo>
                <a:lnTo>
                  <a:pt x="2452556" y="601618"/>
                </a:lnTo>
                <a:lnTo>
                  <a:pt x="2484850" y="579850"/>
                </a:lnTo>
                <a:lnTo>
                  <a:pt x="2506618" y="547556"/>
                </a:lnTo>
                <a:lnTo>
                  <a:pt x="2514600" y="508000"/>
                </a:lnTo>
                <a:lnTo>
                  <a:pt x="2514600" y="101600"/>
                </a:lnTo>
                <a:lnTo>
                  <a:pt x="2506618" y="62043"/>
                </a:lnTo>
                <a:lnTo>
                  <a:pt x="2484850" y="29749"/>
                </a:lnTo>
                <a:lnTo>
                  <a:pt x="2452556" y="7981"/>
                </a:lnTo>
                <a:lnTo>
                  <a:pt x="241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30300" y="715549"/>
          <a:ext cx="3771900" cy="2040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2514600"/>
                <a:gridCol w="609600"/>
              </a:tblGrid>
              <a:tr h="252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97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ts val="1455"/>
                        </a:lnSpc>
                      </a:pPr>
                      <a:r>
                        <a:rPr sz="2400" b="1" dirty="0">
                          <a:latin typeface="Palladio Uralic"/>
                          <a:cs typeface="Palladio Uralic"/>
                        </a:rPr>
                        <a:t>1.</a:t>
                      </a:r>
                      <a:r>
                        <a:rPr sz="2400" b="1" spc="-3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2400" b="1" spc="-5" dirty="0">
                          <a:latin typeface="Palladio Uralic"/>
                          <a:cs typeface="Palladio Uralic"/>
                        </a:rPr>
                        <a:t>TESTING</a:t>
                      </a:r>
                      <a:endParaRPr sz="2400">
                        <a:latin typeface="Palladio Uralic"/>
                        <a:cs typeface="Palladio Uralic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  <a:tr h="1477549">
                <a:tc gridSpan="3">
                  <a:txBody>
                    <a:bodyPr/>
                    <a:lstStyle/>
                    <a:p>
                      <a:pPr marL="123825" marR="11938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800" dirty="0">
                          <a:latin typeface="TeXGyrePagella"/>
                          <a:cs typeface="TeXGyrePagella"/>
                        </a:rPr>
                        <a:t>Tests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measure knowledge,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skill, 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and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ability,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as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well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as </a:t>
                      </a:r>
                      <a:r>
                        <a:rPr sz="1800" dirty="0">
                          <a:latin typeface="TeXGyrePagella"/>
                          <a:cs typeface="TeXGyrePagella"/>
                        </a:rPr>
                        <a:t>other  characteristics,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such as</a:t>
                      </a:r>
                      <a:r>
                        <a:rPr sz="1800" spc="-8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800" spc="-5" dirty="0">
                          <a:latin typeface="TeXGyrePagella"/>
                          <a:cs typeface="TeXGyrePagella"/>
                        </a:rPr>
                        <a:t>personality  traits.</a:t>
                      </a:r>
                      <a:endParaRPr sz="1800">
                        <a:latin typeface="TeXGyrePagella"/>
                        <a:cs typeface="TeXGyrePagella"/>
                      </a:endParaRPr>
                    </a:p>
                  </a:txBody>
                  <a:tcPr marL="0" marR="0" marT="1619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520700" y="3165475"/>
            <a:ext cx="8331200" cy="1038225"/>
            <a:chOff x="520700" y="3165475"/>
            <a:chExt cx="8331200" cy="1038225"/>
          </a:xfrm>
        </p:grpSpPr>
        <p:sp>
          <p:nvSpPr>
            <p:cNvPr id="12" name="object 12"/>
            <p:cNvSpPr/>
            <p:nvPr/>
          </p:nvSpPr>
          <p:spPr>
            <a:xfrm>
              <a:off x="8729471" y="3178175"/>
              <a:ext cx="109855" cy="1012825"/>
            </a:xfrm>
            <a:custGeom>
              <a:avLst/>
              <a:gdLst/>
              <a:ahLst/>
              <a:cxnLst/>
              <a:rect l="l" t="t" r="r" b="b"/>
              <a:pathLst>
                <a:path w="109854" h="1012825">
                  <a:moveTo>
                    <a:pt x="109727" y="0"/>
                  </a:moveTo>
                  <a:lnTo>
                    <a:pt x="0" y="109727"/>
                  </a:lnTo>
                  <a:lnTo>
                    <a:pt x="0" y="1012825"/>
                  </a:lnTo>
                  <a:lnTo>
                    <a:pt x="109727" y="903097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400" y="3178175"/>
              <a:ext cx="8305800" cy="109855"/>
            </a:xfrm>
            <a:custGeom>
              <a:avLst/>
              <a:gdLst/>
              <a:ahLst/>
              <a:cxnLst/>
              <a:rect l="l" t="t" r="r" b="b"/>
              <a:pathLst>
                <a:path w="8305800" h="109854">
                  <a:moveTo>
                    <a:pt x="8305800" y="0"/>
                  </a:moveTo>
                  <a:lnTo>
                    <a:pt x="109766" y="0"/>
                  </a:lnTo>
                  <a:lnTo>
                    <a:pt x="0" y="109727"/>
                  </a:lnTo>
                  <a:lnTo>
                    <a:pt x="8196072" y="109727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400" y="3178175"/>
              <a:ext cx="8305800" cy="1012825"/>
            </a:xfrm>
            <a:custGeom>
              <a:avLst/>
              <a:gdLst/>
              <a:ahLst/>
              <a:cxnLst/>
              <a:rect l="l" t="t" r="r" b="b"/>
              <a:pathLst>
                <a:path w="8305800" h="1012825">
                  <a:moveTo>
                    <a:pt x="0" y="109727"/>
                  </a:moveTo>
                  <a:lnTo>
                    <a:pt x="109766" y="0"/>
                  </a:lnTo>
                  <a:lnTo>
                    <a:pt x="8305800" y="0"/>
                  </a:lnTo>
                  <a:lnTo>
                    <a:pt x="8305800" y="903097"/>
                  </a:lnTo>
                  <a:lnTo>
                    <a:pt x="8196072" y="1012825"/>
                  </a:lnTo>
                  <a:lnTo>
                    <a:pt x="0" y="1012825"/>
                  </a:lnTo>
                  <a:lnTo>
                    <a:pt x="0" y="109727"/>
                  </a:lnTo>
                  <a:close/>
                </a:path>
                <a:path w="8305800" h="1012825">
                  <a:moveTo>
                    <a:pt x="0" y="109727"/>
                  </a:moveTo>
                  <a:lnTo>
                    <a:pt x="8196072" y="109727"/>
                  </a:lnTo>
                  <a:lnTo>
                    <a:pt x="8305800" y="0"/>
                  </a:lnTo>
                </a:path>
                <a:path w="8305800" h="1012825">
                  <a:moveTo>
                    <a:pt x="8196072" y="109727"/>
                  </a:moveTo>
                  <a:lnTo>
                    <a:pt x="8196072" y="10128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94050" y="3491229"/>
            <a:ext cx="287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Palladio Uralic"/>
                <a:cs typeface="Palladio Uralic"/>
              </a:rPr>
              <a:t>TESTING</a:t>
            </a:r>
            <a:r>
              <a:rPr sz="2800" b="1" spc="-40" dirty="0">
                <a:latin typeface="Palladio Uralic"/>
                <a:cs typeface="Palladio Uralic"/>
              </a:rPr>
              <a:t> </a:t>
            </a:r>
            <a:r>
              <a:rPr sz="2800" b="1" spc="-10" dirty="0">
                <a:latin typeface="Palladio Uralic"/>
                <a:cs typeface="Palladio Uralic"/>
              </a:rPr>
              <a:t>TYPES</a:t>
            </a:r>
            <a:endParaRPr sz="2800">
              <a:latin typeface="Palladio Uralic"/>
              <a:cs typeface="Palladio Ural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01700" y="977900"/>
            <a:ext cx="7569200" cy="4140200"/>
            <a:chOff x="901700" y="977900"/>
            <a:chExt cx="7569200" cy="4140200"/>
          </a:xfrm>
        </p:grpSpPr>
        <p:sp>
          <p:nvSpPr>
            <p:cNvPr id="17" name="object 17"/>
            <p:cNvSpPr/>
            <p:nvPr/>
          </p:nvSpPr>
          <p:spPr>
            <a:xfrm>
              <a:off x="914400" y="4419600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76200" y="0"/>
                  </a:moveTo>
                  <a:lnTo>
                    <a:pt x="76200" y="533400"/>
                  </a:lnTo>
                  <a:lnTo>
                    <a:pt x="0" y="533400"/>
                  </a:lnTo>
                  <a:lnTo>
                    <a:pt x="152400" y="685800"/>
                  </a:lnTo>
                  <a:lnTo>
                    <a:pt x="304800" y="533400"/>
                  </a:lnTo>
                  <a:lnTo>
                    <a:pt x="228600" y="533400"/>
                  </a:lnTo>
                  <a:lnTo>
                    <a:pt x="228600" y="0"/>
                  </a:lnTo>
                  <a:lnTo>
                    <a:pt x="762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38400" y="4419600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76200" y="0"/>
                  </a:moveTo>
                  <a:lnTo>
                    <a:pt x="76200" y="533400"/>
                  </a:lnTo>
                  <a:lnTo>
                    <a:pt x="0" y="533400"/>
                  </a:lnTo>
                  <a:lnTo>
                    <a:pt x="152400" y="685800"/>
                  </a:lnTo>
                  <a:lnTo>
                    <a:pt x="304800" y="533400"/>
                  </a:lnTo>
                  <a:lnTo>
                    <a:pt x="228600" y="533400"/>
                  </a:lnTo>
                  <a:lnTo>
                    <a:pt x="228600" y="0"/>
                  </a:lnTo>
                  <a:lnTo>
                    <a:pt x="76200" y="0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86200" y="4419600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76200" y="0"/>
                  </a:moveTo>
                  <a:lnTo>
                    <a:pt x="76200" y="533400"/>
                  </a:lnTo>
                  <a:lnTo>
                    <a:pt x="0" y="533400"/>
                  </a:lnTo>
                  <a:lnTo>
                    <a:pt x="152400" y="685800"/>
                  </a:lnTo>
                  <a:lnTo>
                    <a:pt x="304800" y="533400"/>
                  </a:lnTo>
                  <a:lnTo>
                    <a:pt x="228600" y="533400"/>
                  </a:lnTo>
                  <a:lnTo>
                    <a:pt x="228600" y="0"/>
                  </a:lnTo>
                  <a:lnTo>
                    <a:pt x="76200" y="0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57800" y="4419600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76200" y="0"/>
                  </a:moveTo>
                  <a:lnTo>
                    <a:pt x="76200" y="533400"/>
                  </a:lnTo>
                  <a:lnTo>
                    <a:pt x="0" y="533400"/>
                  </a:lnTo>
                  <a:lnTo>
                    <a:pt x="152400" y="685800"/>
                  </a:lnTo>
                  <a:lnTo>
                    <a:pt x="304800" y="533400"/>
                  </a:lnTo>
                  <a:lnTo>
                    <a:pt x="228600" y="533400"/>
                  </a:lnTo>
                  <a:lnTo>
                    <a:pt x="228600" y="0"/>
                  </a:lnTo>
                  <a:lnTo>
                    <a:pt x="76200" y="0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5600" y="4419600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76200" y="0"/>
                  </a:moveTo>
                  <a:lnTo>
                    <a:pt x="76200" y="533400"/>
                  </a:lnTo>
                  <a:lnTo>
                    <a:pt x="0" y="533400"/>
                  </a:lnTo>
                  <a:lnTo>
                    <a:pt x="152400" y="685800"/>
                  </a:lnTo>
                  <a:lnTo>
                    <a:pt x="304800" y="533400"/>
                  </a:lnTo>
                  <a:lnTo>
                    <a:pt x="228600" y="533400"/>
                  </a:lnTo>
                  <a:lnTo>
                    <a:pt x="228600" y="0"/>
                  </a:lnTo>
                  <a:lnTo>
                    <a:pt x="76200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3400" y="4419600"/>
              <a:ext cx="304800" cy="685800"/>
            </a:xfrm>
            <a:custGeom>
              <a:avLst/>
              <a:gdLst/>
              <a:ahLst/>
              <a:cxnLst/>
              <a:rect l="l" t="t" r="r" b="b"/>
              <a:pathLst>
                <a:path w="304800" h="685800">
                  <a:moveTo>
                    <a:pt x="76200" y="0"/>
                  </a:moveTo>
                  <a:lnTo>
                    <a:pt x="76200" y="533400"/>
                  </a:lnTo>
                  <a:lnTo>
                    <a:pt x="0" y="533400"/>
                  </a:lnTo>
                  <a:lnTo>
                    <a:pt x="152400" y="685800"/>
                  </a:lnTo>
                  <a:lnTo>
                    <a:pt x="304800" y="533400"/>
                  </a:lnTo>
                  <a:lnTo>
                    <a:pt x="228600" y="533400"/>
                  </a:lnTo>
                  <a:lnTo>
                    <a:pt x="228600" y="0"/>
                  </a:lnTo>
                  <a:lnTo>
                    <a:pt x="76200" y="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2076" y="1065276"/>
              <a:ext cx="1559052" cy="1679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54700" y="977899"/>
              <a:ext cx="1734820" cy="1854200"/>
            </a:xfrm>
            <a:custGeom>
              <a:avLst/>
              <a:gdLst/>
              <a:ahLst/>
              <a:cxnLst/>
              <a:rect l="l" t="t" r="r" b="b"/>
              <a:pathLst>
                <a:path w="1734820" h="1854200">
                  <a:moveTo>
                    <a:pt x="1663319" y="71120"/>
                  </a:moveTo>
                  <a:lnTo>
                    <a:pt x="1645539" y="71120"/>
                  </a:lnTo>
                  <a:lnTo>
                    <a:pt x="1645539" y="88900"/>
                  </a:lnTo>
                  <a:lnTo>
                    <a:pt x="1645539" y="1765300"/>
                  </a:lnTo>
                  <a:lnTo>
                    <a:pt x="88900" y="1765300"/>
                  </a:lnTo>
                  <a:lnTo>
                    <a:pt x="88900" y="88900"/>
                  </a:lnTo>
                  <a:lnTo>
                    <a:pt x="1645539" y="88900"/>
                  </a:lnTo>
                  <a:lnTo>
                    <a:pt x="1645539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765300"/>
                  </a:lnTo>
                  <a:lnTo>
                    <a:pt x="71120" y="1783080"/>
                  </a:lnTo>
                  <a:lnTo>
                    <a:pt x="1663319" y="1783080"/>
                  </a:lnTo>
                  <a:lnTo>
                    <a:pt x="1663319" y="1765300"/>
                  </a:lnTo>
                  <a:lnTo>
                    <a:pt x="1663319" y="88900"/>
                  </a:lnTo>
                  <a:lnTo>
                    <a:pt x="1663319" y="71120"/>
                  </a:lnTo>
                  <a:close/>
                </a:path>
                <a:path w="1734820" h="1854200">
                  <a:moveTo>
                    <a:pt x="1734439" y="0"/>
                  </a:moveTo>
                  <a:lnTo>
                    <a:pt x="1681099" y="0"/>
                  </a:lnTo>
                  <a:lnTo>
                    <a:pt x="1681099" y="53340"/>
                  </a:lnTo>
                  <a:lnTo>
                    <a:pt x="1681099" y="1800860"/>
                  </a:lnTo>
                  <a:lnTo>
                    <a:pt x="53340" y="1800860"/>
                  </a:lnTo>
                  <a:lnTo>
                    <a:pt x="53340" y="53340"/>
                  </a:lnTo>
                  <a:lnTo>
                    <a:pt x="1681099" y="53340"/>
                  </a:lnTo>
                  <a:lnTo>
                    <a:pt x="1681099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800860"/>
                  </a:lnTo>
                  <a:lnTo>
                    <a:pt x="0" y="1854200"/>
                  </a:lnTo>
                  <a:lnTo>
                    <a:pt x="1734439" y="1854200"/>
                  </a:lnTo>
                  <a:lnTo>
                    <a:pt x="1734439" y="1800860"/>
                  </a:lnTo>
                  <a:lnTo>
                    <a:pt x="1734439" y="53340"/>
                  </a:lnTo>
                  <a:lnTo>
                    <a:pt x="17344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57200" y="5486400"/>
            <a:ext cx="137160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28270" marR="122555" indent="100330">
              <a:lnSpc>
                <a:spcPct val="100000"/>
              </a:lnSpc>
              <a:spcBef>
                <a:spcPts val="975"/>
              </a:spcBef>
            </a:pPr>
            <a:r>
              <a:rPr sz="1600" b="1" spc="-10" dirty="0">
                <a:latin typeface="Palladio Uralic"/>
                <a:cs typeface="Palladio Uralic"/>
              </a:rPr>
              <a:t>Cognitive  Ability</a:t>
            </a:r>
            <a:r>
              <a:rPr sz="1600" b="1" spc="-2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Test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00600" y="5486400"/>
            <a:ext cx="137160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462915" marR="219710" indent="-233679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latin typeface="Palladio Uralic"/>
                <a:cs typeface="Palladio Uralic"/>
              </a:rPr>
              <a:t>Integ</a:t>
            </a:r>
            <a:r>
              <a:rPr sz="1800" b="1" spc="-10" dirty="0">
                <a:latin typeface="Palladio Uralic"/>
                <a:cs typeface="Palladio Uralic"/>
              </a:rPr>
              <a:t>r</a:t>
            </a:r>
            <a:r>
              <a:rPr sz="1800" b="1" dirty="0">
                <a:latin typeface="Palladio Uralic"/>
                <a:cs typeface="Palladio Uralic"/>
              </a:rPr>
              <a:t>ity  Test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05000" y="5486400"/>
            <a:ext cx="137160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462280" marR="86360" indent="-367665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latin typeface="Palladio Uralic"/>
                <a:cs typeface="Palladio Uralic"/>
              </a:rPr>
              <a:t>Personality  </a:t>
            </a:r>
            <a:r>
              <a:rPr sz="1800" b="1" spc="-5" dirty="0">
                <a:latin typeface="Palladio Uralic"/>
                <a:cs typeface="Palladio Uralic"/>
              </a:rPr>
              <a:t>Test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48400" y="5486400"/>
            <a:ext cx="137160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987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810"/>
              </a:spcBef>
            </a:pPr>
            <a:r>
              <a:rPr sz="1800" b="1" dirty="0">
                <a:latin typeface="Palladio Uralic"/>
                <a:cs typeface="Palladio Uralic"/>
              </a:rPr>
              <a:t>Drug</a:t>
            </a:r>
            <a:r>
              <a:rPr sz="1800" b="1" spc="-40" dirty="0">
                <a:latin typeface="Palladio Uralic"/>
                <a:cs typeface="Palladio Uralic"/>
              </a:rPr>
              <a:t> </a:t>
            </a:r>
            <a:r>
              <a:rPr sz="1800" b="1" spc="-5" dirty="0">
                <a:latin typeface="Palladio Uralic"/>
                <a:cs typeface="Palladio Uralic"/>
              </a:rPr>
              <a:t>Test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52800" y="5486400"/>
            <a:ext cx="137160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28905" marR="121920" indent="168910">
              <a:lnSpc>
                <a:spcPct val="100000"/>
              </a:lnSpc>
              <a:spcBef>
                <a:spcPts val="975"/>
              </a:spcBef>
            </a:pPr>
            <a:r>
              <a:rPr sz="1600" b="1" spc="-10" dirty="0">
                <a:latin typeface="Palladio Uralic"/>
                <a:cs typeface="Palladio Uralic"/>
              </a:rPr>
              <a:t>Physical  Ability</a:t>
            </a:r>
            <a:r>
              <a:rPr sz="1600" b="1" spc="-2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Test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96200" y="5486400"/>
            <a:ext cx="137160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336550" marR="328295" indent="89535">
              <a:lnSpc>
                <a:spcPct val="100000"/>
              </a:lnSpc>
              <a:spcBef>
                <a:spcPts val="15"/>
              </a:spcBef>
            </a:pPr>
            <a:r>
              <a:rPr sz="1600" b="1" spc="-5" dirty="0">
                <a:latin typeface="Palladio Uralic"/>
                <a:cs typeface="Palladio Uralic"/>
              </a:rPr>
              <a:t>Work  Samp</a:t>
            </a:r>
            <a:r>
              <a:rPr sz="1600" b="1" spc="-15" dirty="0">
                <a:latin typeface="Palladio Uralic"/>
                <a:cs typeface="Palladio Uralic"/>
              </a:rPr>
              <a:t>l</a:t>
            </a:r>
            <a:r>
              <a:rPr sz="1600" b="1" spc="-5" dirty="0">
                <a:latin typeface="Palladio Uralic"/>
                <a:cs typeface="Palladio Uralic"/>
              </a:rPr>
              <a:t>e  T</a:t>
            </a:r>
            <a:r>
              <a:rPr sz="1600" b="1" dirty="0">
                <a:latin typeface="Palladio Uralic"/>
                <a:cs typeface="Palladio Uralic"/>
              </a:rPr>
              <a:t>e</a:t>
            </a:r>
            <a:r>
              <a:rPr sz="1600" b="1" spc="-5" dirty="0">
                <a:latin typeface="Palladio Uralic"/>
                <a:cs typeface="Palladio Uralic"/>
              </a:rPr>
              <a:t>st</a:t>
            </a:r>
            <a:r>
              <a:rPr sz="1600" b="1" spc="-15" dirty="0">
                <a:latin typeface="Palladio Uralic"/>
                <a:cs typeface="Palladio Uralic"/>
              </a:rPr>
              <a:t>i</a:t>
            </a:r>
            <a:r>
              <a:rPr sz="1600" b="1" spc="-5" dirty="0">
                <a:latin typeface="Palladio Uralic"/>
                <a:cs typeface="Palladio Uralic"/>
              </a:rPr>
              <a:t>ng</a:t>
            </a:r>
            <a:endParaRPr sz="1600">
              <a:latin typeface="Palladio Uralic"/>
              <a:cs typeface="Palladio Ural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566" y="1272539"/>
            <a:ext cx="2895600" cy="2232660"/>
          </a:xfrm>
          <a:custGeom>
            <a:avLst/>
            <a:gdLst/>
            <a:ahLst/>
            <a:cxnLst/>
            <a:rect l="l" t="t" r="r" b="b"/>
            <a:pathLst>
              <a:path w="2895600" h="2232660">
                <a:moveTo>
                  <a:pt x="0" y="2232660"/>
                </a:moveTo>
                <a:lnTo>
                  <a:pt x="2895600" y="2232660"/>
                </a:lnTo>
                <a:lnTo>
                  <a:pt x="2895600" y="0"/>
                </a:lnTo>
                <a:lnTo>
                  <a:pt x="0" y="0"/>
                </a:lnTo>
                <a:lnTo>
                  <a:pt x="0" y="223266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599" y="1811273"/>
            <a:ext cx="28581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83185" indent="5695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eXGyrePagella"/>
                <a:cs typeface="TeXGyrePagella"/>
              </a:rPr>
              <a:t>It </a:t>
            </a:r>
            <a:r>
              <a:rPr sz="1800" spc="-5" dirty="0">
                <a:latin typeface="TeXGyrePagella"/>
                <a:cs typeface="TeXGyrePagella"/>
              </a:rPr>
              <a:t>measures the  learning, understanding,</a:t>
            </a:r>
            <a:r>
              <a:rPr sz="1800" spc="-65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a</a:t>
            </a:r>
            <a:endParaRPr sz="1800">
              <a:latin typeface="TeXGyrePagella"/>
              <a:cs typeface="TeXGyrePagella"/>
            </a:endParaRPr>
          </a:p>
          <a:p>
            <a:pPr marL="101600" marR="95250" indent="-635" algn="ctr">
              <a:lnSpc>
                <a:spcPct val="100000"/>
              </a:lnSpc>
            </a:pPr>
            <a:r>
              <a:rPr sz="1800" spc="-5" dirty="0">
                <a:latin typeface="TeXGyrePagella"/>
                <a:cs typeface="TeXGyrePagella"/>
              </a:rPr>
              <a:t>nd </a:t>
            </a:r>
            <a:r>
              <a:rPr sz="1800" dirty="0">
                <a:latin typeface="TeXGyrePagella"/>
                <a:cs typeface="TeXGyrePagella"/>
              </a:rPr>
              <a:t>ability </a:t>
            </a:r>
            <a:r>
              <a:rPr sz="1800" spc="-5" dirty="0">
                <a:latin typeface="TeXGyrePagella"/>
                <a:cs typeface="TeXGyrePagella"/>
              </a:rPr>
              <a:t>to </a:t>
            </a:r>
            <a:r>
              <a:rPr sz="1800" dirty="0">
                <a:latin typeface="TeXGyrePagella"/>
                <a:cs typeface="TeXGyrePagella"/>
              </a:rPr>
              <a:t>solve  </a:t>
            </a:r>
            <a:r>
              <a:rPr sz="1800" spc="-5" dirty="0">
                <a:latin typeface="TeXGyrePagella"/>
                <a:cs typeface="TeXGyrePagella"/>
              </a:rPr>
              <a:t>problems. </a:t>
            </a:r>
            <a:r>
              <a:rPr sz="1800" dirty="0">
                <a:latin typeface="TeXGyrePagella"/>
                <a:cs typeface="TeXGyrePagella"/>
              </a:rPr>
              <a:t>e.g.</a:t>
            </a:r>
            <a:r>
              <a:rPr sz="1800" spc="-60" dirty="0">
                <a:latin typeface="TeXGyrePagella"/>
                <a:cs typeface="TeXGyrePagella"/>
              </a:rPr>
              <a:t> </a:t>
            </a:r>
            <a:r>
              <a:rPr sz="1800" spc="-5" dirty="0">
                <a:latin typeface="TeXGyrePagella"/>
                <a:cs typeface="TeXGyrePagella"/>
              </a:rPr>
              <a:t>Intelligence  </a:t>
            </a:r>
            <a:r>
              <a:rPr sz="1800" dirty="0">
                <a:latin typeface="TeXGyrePagella"/>
                <a:cs typeface="TeXGyrePagella"/>
              </a:rPr>
              <a:t>Tests.</a:t>
            </a:r>
            <a:endParaRPr sz="1800">
              <a:latin typeface="TeXGyrePagella"/>
              <a:cs typeface="TeXGyrePagell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0700" y="977900"/>
            <a:ext cx="3006725" cy="704850"/>
            <a:chOff x="520700" y="977900"/>
            <a:chExt cx="3006725" cy="704850"/>
          </a:xfrm>
        </p:grpSpPr>
        <p:sp>
          <p:nvSpPr>
            <p:cNvPr id="5" name="object 5"/>
            <p:cNvSpPr/>
            <p:nvPr/>
          </p:nvSpPr>
          <p:spPr>
            <a:xfrm>
              <a:off x="533400" y="1033018"/>
              <a:ext cx="2981325" cy="637540"/>
            </a:xfrm>
            <a:custGeom>
              <a:avLst/>
              <a:gdLst/>
              <a:ahLst/>
              <a:cxnLst/>
              <a:rect l="l" t="t" r="r" b="b"/>
              <a:pathLst>
                <a:path w="2981325" h="637539">
                  <a:moveTo>
                    <a:pt x="2980816" y="0"/>
                  </a:moveTo>
                  <a:lnTo>
                    <a:pt x="2977473" y="16559"/>
                  </a:lnTo>
                  <a:lnTo>
                    <a:pt x="2968355" y="30083"/>
                  </a:lnTo>
                  <a:lnTo>
                    <a:pt x="2954831" y="39201"/>
                  </a:lnTo>
                  <a:lnTo>
                    <a:pt x="2938272" y="42545"/>
                  </a:lnTo>
                  <a:lnTo>
                    <a:pt x="42468" y="42545"/>
                  </a:lnTo>
                  <a:lnTo>
                    <a:pt x="25937" y="45886"/>
                  </a:lnTo>
                  <a:lnTo>
                    <a:pt x="12438" y="54991"/>
                  </a:lnTo>
                  <a:lnTo>
                    <a:pt x="3337" y="68476"/>
                  </a:lnTo>
                  <a:lnTo>
                    <a:pt x="0" y="84962"/>
                  </a:lnTo>
                  <a:lnTo>
                    <a:pt x="0" y="594614"/>
                  </a:lnTo>
                  <a:lnTo>
                    <a:pt x="3337" y="611153"/>
                  </a:lnTo>
                  <a:lnTo>
                    <a:pt x="12438" y="624633"/>
                  </a:lnTo>
                  <a:lnTo>
                    <a:pt x="25937" y="633708"/>
                  </a:lnTo>
                  <a:lnTo>
                    <a:pt x="42468" y="637032"/>
                  </a:lnTo>
                  <a:lnTo>
                    <a:pt x="59000" y="633708"/>
                  </a:lnTo>
                  <a:lnTo>
                    <a:pt x="72499" y="624633"/>
                  </a:lnTo>
                  <a:lnTo>
                    <a:pt x="81600" y="611153"/>
                  </a:lnTo>
                  <a:lnTo>
                    <a:pt x="84937" y="594614"/>
                  </a:lnTo>
                  <a:lnTo>
                    <a:pt x="84937" y="552196"/>
                  </a:lnTo>
                  <a:lnTo>
                    <a:pt x="2938272" y="552196"/>
                  </a:lnTo>
                  <a:lnTo>
                    <a:pt x="2954831" y="548852"/>
                  </a:lnTo>
                  <a:lnTo>
                    <a:pt x="2968355" y="539734"/>
                  </a:lnTo>
                  <a:lnTo>
                    <a:pt x="2977473" y="526210"/>
                  </a:lnTo>
                  <a:lnTo>
                    <a:pt x="2980816" y="509651"/>
                  </a:lnTo>
                  <a:lnTo>
                    <a:pt x="2980816" y="127508"/>
                  </a:lnTo>
                  <a:lnTo>
                    <a:pt x="42468" y="127508"/>
                  </a:lnTo>
                  <a:lnTo>
                    <a:pt x="42468" y="84962"/>
                  </a:lnTo>
                  <a:lnTo>
                    <a:pt x="44138" y="76719"/>
                  </a:lnTo>
                  <a:lnTo>
                    <a:pt x="48690" y="69977"/>
                  </a:lnTo>
                  <a:lnTo>
                    <a:pt x="55440" y="65424"/>
                  </a:lnTo>
                  <a:lnTo>
                    <a:pt x="63703" y="63754"/>
                  </a:lnTo>
                  <a:lnTo>
                    <a:pt x="2980816" y="63754"/>
                  </a:lnTo>
                  <a:lnTo>
                    <a:pt x="2980816" y="0"/>
                  </a:lnTo>
                  <a:close/>
                </a:path>
                <a:path w="2981325" h="637539">
                  <a:moveTo>
                    <a:pt x="2980816" y="63754"/>
                  </a:moveTo>
                  <a:lnTo>
                    <a:pt x="63703" y="63754"/>
                  </a:lnTo>
                  <a:lnTo>
                    <a:pt x="71966" y="65424"/>
                  </a:lnTo>
                  <a:lnTo>
                    <a:pt x="78716" y="69977"/>
                  </a:lnTo>
                  <a:lnTo>
                    <a:pt x="83268" y="76719"/>
                  </a:lnTo>
                  <a:lnTo>
                    <a:pt x="84937" y="84962"/>
                  </a:lnTo>
                  <a:lnTo>
                    <a:pt x="81600" y="101522"/>
                  </a:lnTo>
                  <a:lnTo>
                    <a:pt x="72499" y="115046"/>
                  </a:lnTo>
                  <a:lnTo>
                    <a:pt x="59000" y="124164"/>
                  </a:lnTo>
                  <a:lnTo>
                    <a:pt x="42468" y="127508"/>
                  </a:lnTo>
                  <a:lnTo>
                    <a:pt x="2980816" y="127508"/>
                  </a:lnTo>
                  <a:lnTo>
                    <a:pt x="2980816" y="63754"/>
                  </a:lnTo>
                  <a:close/>
                </a:path>
                <a:path w="2981325" h="637539">
                  <a:moveTo>
                    <a:pt x="2895854" y="0"/>
                  </a:moveTo>
                  <a:lnTo>
                    <a:pt x="2895854" y="42545"/>
                  </a:lnTo>
                  <a:lnTo>
                    <a:pt x="2938272" y="42545"/>
                  </a:lnTo>
                  <a:lnTo>
                    <a:pt x="2938272" y="21336"/>
                  </a:lnTo>
                  <a:lnTo>
                    <a:pt x="2917063" y="21336"/>
                  </a:lnTo>
                  <a:lnTo>
                    <a:pt x="2908819" y="19663"/>
                  </a:lnTo>
                  <a:lnTo>
                    <a:pt x="2902077" y="15097"/>
                  </a:lnTo>
                  <a:lnTo>
                    <a:pt x="2897524" y="8316"/>
                  </a:lnTo>
                  <a:lnTo>
                    <a:pt x="2895854" y="0"/>
                  </a:lnTo>
                  <a:close/>
                </a:path>
                <a:path w="2981325" h="637539">
                  <a:moveTo>
                    <a:pt x="2938272" y="0"/>
                  </a:moveTo>
                  <a:lnTo>
                    <a:pt x="2936601" y="8316"/>
                  </a:lnTo>
                  <a:lnTo>
                    <a:pt x="2932049" y="15097"/>
                  </a:lnTo>
                  <a:lnTo>
                    <a:pt x="2925306" y="19663"/>
                  </a:lnTo>
                  <a:lnTo>
                    <a:pt x="2917063" y="21336"/>
                  </a:lnTo>
                  <a:lnTo>
                    <a:pt x="2938272" y="21336"/>
                  </a:lnTo>
                  <a:lnTo>
                    <a:pt x="2938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868" y="990600"/>
              <a:ext cx="2938780" cy="170180"/>
            </a:xfrm>
            <a:custGeom>
              <a:avLst/>
              <a:gdLst/>
              <a:ahLst/>
              <a:cxnLst/>
              <a:rect l="l" t="t" r="r" b="b"/>
              <a:pathLst>
                <a:path w="2938779" h="170180">
                  <a:moveTo>
                    <a:pt x="21234" y="106172"/>
                  </a:moveTo>
                  <a:lnTo>
                    <a:pt x="12971" y="107842"/>
                  </a:lnTo>
                  <a:lnTo>
                    <a:pt x="6221" y="112395"/>
                  </a:lnTo>
                  <a:lnTo>
                    <a:pt x="1669" y="119137"/>
                  </a:lnTo>
                  <a:lnTo>
                    <a:pt x="0" y="127380"/>
                  </a:lnTo>
                  <a:lnTo>
                    <a:pt x="0" y="169925"/>
                  </a:lnTo>
                  <a:lnTo>
                    <a:pt x="16531" y="166582"/>
                  </a:lnTo>
                  <a:lnTo>
                    <a:pt x="30030" y="157464"/>
                  </a:lnTo>
                  <a:lnTo>
                    <a:pt x="39131" y="143940"/>
                  </a:lnTo>
                  <a:lnTo>
                    <a:pt x="42468" y="127380"/>
                  </a:lnTo>
                  <a:lnTo>
                    <a:pt x="40799" y="119137"/>
                  </a:lnTo>
                  <a:lnTo>
                    <a:pt x="36247" y="112395"/>
                  </a:lnTo>
                  <a:lnTo>
                    <a:pt x="29497" y="107842"/>
                  </a:lnTo>
                  <a:lnTo>
                    <a:pt x="21234" y="106172"/>
                  </a:lnTo>
                  <a:close/>
                </a:path>
                <a:path w="2938779" h="170180">
                  <a:moveTo>
                    <a:pt x="2938348" y="42417"/>
                  </a:moveTo>
                  <a:lnTo>
                    <a:pt x="2895803" y="42417"/>
                  </a:lnTo>
                  <a:lnTo>
                    <a:pt x="2895803" y="84962"/>
                  </a:lnTo>
                  <a:lnTo>
                    <a:pt x="2912362" y="81619"/>
                  </a:lnTo>
                  <a:lnTo>
                    <a:pt x="2925886" y="72501"/>
                  </a:lnTo>
                  <a:lnTo>
                    <a:pt x="2935004" y="58977"/>
                  </a:lnTo>
                  <a:lnTo>
                    <a:pt x="2938348" y="42417"/>
                  </a:lnTo>
                  <a:close/>
                </a:path>
                <a:path w="2938779" h="170180">
                  <a:moveTo>
                    <a:pt x="2895803" y="0"/>
                  </a:moveTo>
                  <a:lnTo>
                    <a:pt x="2879263" y="3341"/>
                  </a:lnTo>
                  <a:lnTo>
                    <a:pt x="2865783" y="12446"/>
                  </a:lnTo>
                  <a:lnTo>
                    <a:pt x="2856709" y="25931"/>
                  </a:lnTo>
                  <a:lnTo>
                    <a:pt x="2853385" y="42417"/>
                  </a:lnTo>
                  <a:lnTo>
                    <a:pt x="2855056" y="50734"/>
                  </a:lnTo>
                  <a:lnTo>
                    <a:pt x="2859608" y="57515"/>
                  </a:lnTo>
                  <a:lnTo>
                    <a:pt x="2866351" y="62081"/>
                  </a:lnTo>
                  <a:lnTo>
                    <a:pt x="2874594" y="63753"/>
                  </a:lnTo>
                  <a:lnTo>
                    <a:pt x="2882837" y="62081"/>
                  </a:lnTo>
                  <a:lnTo>
                    <a:pt x="2889580" y="57515"/>
                  </a:lnTo>
                  <a:lnTo>
                    <a:pt x="2894132" y="50734"/>
                  </a:lnTo>
                  <a:lnTo>
                    <a:pt x="2895803" y="42417"/>
                  </a:lnTo>
                  <a:lnTo>
                    <a:pt x="2938348" y="42417"/>
                  </a:lnTo>
                  <a:lnTo>
                    <a:pt x="2935004" y="25931"/>
                  </a:lnTo>
                  <a:lnTo>
                    <a:pt x="2925886" y="12446"/>
                  </a:lnTo>
                  <a:lnTo>
                    <a:pt x="2912362" y="3341"/>
                  </a:lnTo>
                  <a:lnTo>
                    <a:pt x="289580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990600"/>
              <a:ext cx="2981325" cy="679450"/>
            </a:xfrm>
            <a:custGeom>
              <a:avLst/>
              <a:gdLst/>
              <a:ahLst/>
              <a:cxnLst/>
              <a:rect l="l" t="t" r="r" b="b"/>
              <a:pathLst>
                <a:path w="2981325" h="679450">
                  <a:moveTo>
                    <a:pt x="0" y="127380"/>
                  </a:moveTo>
                  <a:lnTo>
                    <a:pt x="3337" y="110894"/>
                  </a:lnTo>
                  <a:lnTo>
                    <a:pt x="12438" y="97409"/>
                  </a:lnTo>
                  <a:lnTo>
                    <a:pt x="25937" y="88304"/>
                  </a:lnTo>
                  <a:lnTo>
                    <a:pt x="42468" y="84962"/>
                  </a:lnTo>
                  <a:lnTo>
                    <a:pt x="2895854" y="84962"/>
                  </a:lnTo>
                  <a:lnTo>
                    <a:pt x="2895854" y="42417"/>
                  </a:lnTo>
                  <a:lnTo>
                    <a:pt x="2899177" y="25931"/>
                  </a:lnTo>
                  <a:lnTo>
                    <a:pt x="2908252" y="12446"/>
                  </a:lnTo>
                  <a:lnTo>
                    <a:pt x="2921732" y="3341"/>
                  </a:lnTo>
                  <a:lnTo>
                    <a:pt x="2938272" y="0"/>
                  </a:lnTo>
                  <a:lnTo>
                    <a:pt x="2954831" y="3341"/>
                  </a:lnTo>
                  <a:lnTo>
                    <a:pt x="2968355" y="12446"/>
                  </a:lnTo>
                  <a:lnTo>
                    <a:pt x="2977473" y="25931"/>
                  </a:lnTo>
                  <a:lnTo>
                    <a:pt x="2980816" y="42417"/>
                  </a:lnTo>
                  <a:lnTo>
                    <a:pt x="2980816" y="552069"/>
                  </a:lnTo>
                  <a:lnTo>
                    <a:pt x="2977473" y="568628"/>
                  </a:lnTo>
                  <a:lnTo>
                    <a:pt x="2968355" y="582152"/>
                  </a:lnTo>
                  <a:lnTo>
                    <a:pt x="2954831" y="591270"/>
                  </a:lnTo>
                  <a:lnTo>
                    <a:pt x="2938272" y="594613"/>
                  </a:lnTo>
                  <a:lnTo>
                    <a:pt x="84937" y="594613"/>
                  </a:lnTo>
                  <a:lnTo>
                    <a:pt x="84937" y="637032"/>
                  </a:lnTo>
                  <a:lnTo>
                    <a:pt x="81600" y="653571"/>
                  </a:lnTo>
                  <a:lnTo>
                    <a:pt x="72499" y="667051"/>
                  </a:lnTo>
                  <a:lnTo>
                    <a:pt x="59000" y="676126"/>
                  </a:lnTo>
                  <a:lnTo>
                    <a:pt x="42468" y="679450"/>
                  </a:lnTo>
                  <a:lnTo>
                    <a:pt x="25937" y="676126"/>
                  </a:lnTo>
                  <a:lnTo>
                    <a:pt x="12438" y="667051"/>
                  </a:lnTo>
                  <a:lnTo>
                    <a:pt x="3337" y="653571"/>
                  </a:lnTo>
                  <a:lnTo>
                    <a:pt x="0" y="637032"/>
                  </a:lnTo>
                  <a:lnTo>
                    <a:pt x="0" y="12738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6554" y="1020317"/>
              <a:ext cx="110362" cy="679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700" y="1084071"/>
              <a:ext cx="110337" cy="891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337" y="1117980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0"/>
                  </a:moveTo>
                  <a:lnTo>
                    <a:pt x="0" y="46723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1427" y="1037285"/>
            <a:ext cx="2067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1. Cognitive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Ability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63900" y="4025900"/>
            <a:ext cx="3006725" cy="2540000"/>
            <a:chOff x="3263900" y="4025900"/>
            <a:chExt cx="3006725" cy="2540000"/>
          </a:xfrm>
        </p:grpSpPr>
        <p:sp>
          <p:nvSpPr>
            <p:cNvPr id="13" name="object 13"/>
            <p:cNvSpPr/>
            <p:nvPr/>
          </p:nvSpPr>
          <p:spPr>
            <a:xfrm>
              <a:off x="3361817" y="4320540"/>
              <a:ext cx="2895600" cy="2232660"/>
            </a:xfrm>
            <a:custGeom>
              <a:avLst/>
              <a:gdLst/>
              <a:ahLst/>
              <a:cxnLst/>
              <a:rect l="l" t="t" r="r" b="b"/>
              <a:pathLst>
                <a:path w="2895600" h="2232659">
                  <a:moveTo>
                    <a:pt x="0" y="2232660"/>
                  </a:moveTo>
                  <a:lnTo>
                    <a:pt x="2895600" y="2232660"/>
                  </a:lnTo>
                  <a:lnTo>
                    <a:pt x="2895600" y="0"/>
                  </a:lnTo>
                  <a:lnTo>
                    <a:pt x="0" y="0"/>
                  </a:lnTo>
                  <a:lnTo>
                    <a:pt x="0" y="2232660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6600" y="4081018"/>
              <a:ext cx="2981325" cy="637540"/>
            </a:xfrm>
            <a:custGeom>
              <a:avLst/>
              <a:gdLst/>
              <a:ahLst/>
              <a:cxnLst/>
              <a:rect l="l" t="t" r="r" b="b"/>
              <a:pathLst>
                <a:path w="2981325" h="637539">
                  <a:moveTo>
                    <a:pt x="2980816" y="0"/>
                  </a:moveTo>
                  <a:lnTo>
                    <a:pt x="2977473" y="16559"/>
                  </a:lnTo>
                  <a:lnTo>
                    <a:pt x="2968355" y="30083"/>
                  </a:lnTo>
                  <a:lnTo>
                    <a:pt x="2954831" y="39201"/>
                  </a:lnTo>
                  <a:lnTo>
                    <a:pt x="2938272" y="42544"/>
                  </a:lnTo>
                  <a:lnTo>
                    <a:pt x="42417" y="42544"/>
                  </a:lnTo>
                  <a:lnTo>
                    <a:pt x="25931" y="45886"/>
                  </a:lnTo>
                  <a:lnTo>
                    <a:pt x="12446" y="54990"/>
                  </a:lnTo>
                  <a:lnTo>
                    <a:pt x="3341" y="68476"/>
                  </a:lnTo>
                  <a:lnTo>
                    <a:pt x="0" y="84962"/>
                  </a:lnTo>
                  <a:lnTo>
                    <a:pt x="0" y="594613"/>
                  </a:lnTo>
                  <a:lnTo>
                    <a:pt x="3341" y="611153"/>
                  </a:lnTo>
                  <a:lnTo>
                    <a:pt x="12446" y="624633"/>
                  </a:lnTo>
                  <a:lnTo>
                    <a:pt x="25931" y="633708"/>
                  </a:lnTo>
                  <a:lnTo>
                    <a:pt x="42417" y="637031"/>
                  </a:lnTo>
                  <a:lnTo>
                    <a:pt x="58977" y="633708"/>
                  </a:lnTo>
                  <a:lnTo>
                    <a:pt x="72501" y="624633"/>
                  </a:lnTo>
                  <a:lnTo>
                    <a:pt x="81619" y="611153"/>
                  </a:lnTo>
                  <a:lnTo>
                    <a:pt x="84962" y="594613"/>
                  </a:lnTo>
                  <a:lnTo>
                    <a:pt x="84962" y="552195"/>
                  </a:lnTo>
                  <a:lnTo>
                    <a:pt x="2938272" y="552195"/>
                  </a:lnTo>
                  <a:lnTo>
                    <a:pt x="2954831" y="548852"/>
                  </a:lnTo>
                  <a:lnTo>
                    <a:pt x="2968355" y="539734"/>
                  </a:lnTo>
                  <a:lnTo>
                    <a:pt x="2977473" y="526210"/>
                  </a:lnTo>
                  <a:lnTo>
                    <a:pt x="2980816" y="509650"/>
                  </a:lnTo>
                  <a:lnTo>
                    <a:pt x="2980816" y="127507"/>
                  </a:lnTo>
                  <a:lnTo>
                    <a:pt x="42417" y="127507"/>
                  </a:lnTo>
                  <a:lnTo>
                    <a:pt x="42417" y="84962"/>
                  </a:lnTo>
                  <a:lnTo>
                    <a:pt x="44090" y="76719"/>
                  </a:lnTo>
                  <a:lnTo>
                    <a:pt x="48656" y="69976"/>
                  </a:lnTo>
                  <a:lnTo>
                    <a:pt x="55437" y="65424"/>
                  </a:lnTo>
                  <a:lnTo>
                    <a:pt x="63753" y="63753"/>
                  </a:lnTo>
                  <a:lnTo>
                    <a:pt x="2980816" y="63753"/>
                  </a:lnTo>
                  <a:lnTo>
                    <a:pt x="2980816" y="0"/>
                  </a:lnTo>
                  <a:close/>
                </a:path>
                <a:path w="2981325" h="637539">
                  <a:moveTo>
                    <a:pt x="2980816" y="63753"/>
                  </a:moveTo>
                  <a:lnTo>
                    <a:pt x="63753" y="63753"/>
                  </a:lnTo>
                  <a:lnTo>
                    <a:pt x="71997" y="65424"/>
                  </a:lnTo>
                  <a:lnTo>
                    <a:pt x="78740" y="69976"/>
                  </a:lnTo>
                  <a:lnTo>
                    <a:pt x="83292" y="76719"/>
                  </a:lnTo>
                  <a:lnTo>
                    <a:pt x="84962" y="84962"/>
                  </a:lnTo>
                  <a:lnTo>
                    <a:pt x="81619" y="101522"/>
                  </a:lnTo>
                  <a:lnTo>
                    <a:pt x="72501" y="115046"/>
                  </a:lnTo>
                  <a:lnTo>
                    <a:pt x="58977" y="124164"/>
                  </a:lnTo>
                  <a:lnTo>
                    <a:pt x="42417" y="127507"/>
                  </a:lnTo>
                  <a:lnTo>
                    <a:pt x="2980816" y="127507"/>
                  </a:lnTo>
                  <a:lnTo>
                    <a:pt x="2980816" y="63753"/>
                  </a:lnTo>
                  <a:close/>
                </a:path>
                <a:path w="2981325" h="637539">
                  <a:moveTo>
                    <a:pt x="2895854" y="0"/>
                  </a:moveTo>
                  <a:lnTo>
                    <a:pt x="2895854" y="42544"/>
                  </a:lnTo>
                  <a:lnTo>
                    <a:pt x="2938272" y="42544"/>
                  </a:lnTo>
                  <a:lnTo>
                    <a:pt x="2938272" y="21335"/>
                  </a:lnTo>
                  <a:lnTo>
                    <a:pt x="2917063" y="21335"/>
                  </a:lnTo>
                  <a:lnTo>
                    <a:pt x="2908819" y="19663"/>
                  </a:lnTo>
                  <a:lnTo>
                    <a:pt x="2902077" y="15097"/>
                  </a:lnTo>
                  <a:lnTo>
                    <a:pt x="2897524" y="8316"/>
                  </a:lnTo>
                  <a:lnTo>
                    <a:pt x="2895854" y="0"/>
                  </a:lnTo>
                  <a:close/>
                </a:path>
                <a:path w="2981325" h="637539">
                  <a:moveTo>
                    <a:pt x="2938272" y="0"/>
                  </a:moveTo>
                  <a:lnTo>
                    <a:pt x="2936601" y="8316"/>
                  </a:lnTo>
                  <a:lnTo>
                    <a:pt x="2932049" y="15097"/>
                  </a:lnTo>
                  <a:lnTo>
                    <a:pt x="2925306" y="19663"/>
                  </a:lnTo>
                  <a:lnTo>
                    <a:pt x="2917063" y="21335"/>
                  </a:lnTo>
                  <a:lnTo>
                    <a:pt x="2938272" y="21335"/>
                  </a:lnTo>
                  <a:lnTo>
                    <a:pt x="2938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9018" y="4038600"/>
              <a:ext cx="2938780" cy="170180"/>
            </a:xfrm>
            <a:custGeom>
              <a:avLst/>
              <a:gdLst/>
              <a:ahLst/>
              <a:cxnLst/>
              <a:rect l="l" t="t" r="r" b="b"/>
              <a:pathLst>
                <a:path w="2938779" h="170179">
                  <a:moveTo>
                    <a:pt x="21336" y="106172"/>
                  </a:moveTo>
                  <a:lnTo>
                    <a:pt x="13019" y="107842"/>
                  </a:lnTo>
                  <a:lnTo>
                    <a:pt x="6238" y="112395"/>
                  </a:lnTo>
                  <a:lnTo>
                    <a:pt x="1672" y="119137"/>
                  </a:lnTo>
                  <a:lnTo>
                    <a:pt x="0" y="127381"/>
                  </a:lnTo>
                  <a:lnTo>
                    <a:pt x="0" y="169925"/>
                  </a:lnTo>
                  <a:lnTo>
                    <a:pt x="16559" y="166582"/>
                  </a:lnTo>
                  <a:lnTo>
                    <a:pt x="30083" y="157464"/>
                  </a:lnTo>
                  <a:lnTo>
                    <a:pt x="39201" y="143940"/>
                  </a:lnTo>
                  <a:lnTo>
                    <a:pt x="42545" y="127381"/>
                  </a:lnTo>
                  <a:lnTo>
                    <a:pt x="40874" y="119137"/>
                  </a:lnTo>
                  <a:lnTo>
                    <a:pt x="36322" y="112395"/>
                  </a:lnTo>
                  <a:lnTo>
                    <a:pt x="29579" y="107842"/>
                  </a:lnTo>
                  <a:lnTo>
                    <a:pt x="21336" y="106172"/>
                  </a:lnTo>
                  <a:close/>
                </a:path>
                <a:path w="2938779" h="170179">
                  <a:moveTo>
                    <a:pt x="2938399" y="42418"/>
                  </a:moveTo>
                  <a:lnTo>
                    <a:pt x="2895854" y="42418"/>
                  </a:lnTo>
                  <a:lnTo>
                    <a:pt x="2895854" y="84962"/>
                  </a:lnTo>
                  <a:lnTo>
                    <a:pt x="2912413" y="81619"/>
                  </a:lnTo>
                  <a:lnTo>
                    <a:pt x="2925937" y="72501"/>
                  </a:lnTo>
                  <a:lnTo>
                    <a:pt x="2935055" y="58977"/>
                  </a:lnTo>
                  <a:lnTo>
                    <a:pt x="2938399" y="42418"/>
                  </a:lnTo>
                  <a:close/>
                </a:path>
                <a:path w="2938779" h="170179">
                  <a:moveTo>
                    <a:pt x="2895854" y="0"/>
                  </a:moveTo>
                  <a:lnTo>
                    <a:pt x="2879314" y="3341"/>
                  </a:lnTo>
                  <a:lnTo>
                    <a:pt x="2865834" y="12445"/>
                  </a:lnTo>
                  <a:lnTo>
                    <a:pt x="2856759" y="25931"/>
                  </a:lnTo>
                  <a:lnTo>
                    <a:pt x="2853436" y="42418"/>
                  </a:lnTo>
                  <a:lnTo>
                    <a:pt x="2855106" y="50734"/>
                  </a:lnTo>
                  <a:lnTo>
                    <a:pt x="2859658" y="57515"/>
                  </a:lnTo>
                  <a:lnTo>
                    <a:pt x="2866401" y="62081"/>
                  </a:lnTo>
                  <a:lnTo>
                    <a:pt x="2874645" y="63754"/>
                  </a:lnTo>
                  <a:lnTo>
                    <a:pt x="2882888" y="62081"/>
                  </a:lnTo>
                  <a:lnTo>
                    <a:pt x="2889631" y="57515"/>
                  </a:lnTo>
                  <a:lnTo>
                    <a:pt x="2894183" y="50734"/>
                  </a:lnTo>
                  <a:lnTo>
                    <a:pt x="2895854" y="42418"/>
                  </a:lnTo>
                  <a:lnTo>
                    <a:pt x="2938399" y="42418"/>
                  </a:lnTo>
                  <a:lnTo>
                    <a:pt x="2935055" y="25931"/>
                  </a:lnTo>
                  <a:lnTo>
                    <a:pt x="2925937" y="12445"/>
                  </a:lnTo>
                  <a:lnTo>
                    <a:pt x="2912413" y="3341"/>
                  </a:lnTo>
                  <a:lnTo>
                    <a:pt x="2895854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6600" y="4038600"/>
              <a:ext cx="2981325" cy="679450"/>
            </a:xfrm>
            <a:custGeom>
              <a:avLst/>
              <a:gdLst/>
              <a:ahLst/>
              <a:cxnLst/>
              <a:rect l="l" t="t" r="r" b="b"/>
              <a:pathLst>
                <a:path w="2981325" h="679450">
                  <a:moveTo>
                    <a:pt x="0" y="127381"/>
                  </a:moveTo>
                  <a:lnTo>
                    <a:pt x="3341" y="110894"/>
                  </a:lnTo>
                  <a:lnTo>
                    <a:pt x="12446" y="97408"/>
                  </a:lnTo>
                  <a:lnTo>
                    <a:pt x="25931" y="88304"/>
                  </a:lnTo>
                  <a:lnTo>
                    <a:pt x="42417" y="84962"/>
                  </a:lnTo>
                  <a:lnTo>
                    <a:pt x="2895854" y="84962"/>
                  </a:lnTo>
                  <a:lnTo>
                    <a:pt x="2895854" y="42418"/>
                  </a:lnTo>
                  <a:lnTo>
                    <a:pt x="2899177" y="25931"/>
                  </a:lnTo>
                  <a:lnTo>
                    <a:pt x="2908252" y="12445"/>
                  </a:lnTo>
                  <a:lnTo>
                    <a:pt x="2921732" y="3341"/>
                  </a:lnTo>
                  <a:lnTo>
                    <a:pt x="2938272" y="0"/>
                  </a:lnTo>
                  <a:lnTo>
                    <a:pt x="2954831" y="3341"/>
                  </a:lnTo>
                  <a:lnTo>
                    <a:pt x="2968355" y="12445"/>
                  </a:lnTo>
                  <a:lnTo>
                    <a:pt x="2977473" y="25931"/>
                  </a:lnTo>
                  <a:lnTo>
                    <a:pt x="2980816" y="42418"/>
                  </a:lnTo>
                  <a:lnTo>
                    <a:pt x="2980816" y="552069"/>
                  </a:lnTo>
                  <a:lnTo>
                    <a:pt x="2977473" y="568628"/>
                  </a:lnTo>
                  <a:lnTo>
                    <a:pt x="2968355" y="582152"/>
                  </a:lnTo>
                  <a:lnTo>
                    <a:pt x="2954831" y="591270"/>
                  </a:lnTo>
                  <a:lnTo>
                    <a:pt x="2938272" y="594613"/>
                  </a:lnTo>
                  <a:lnTo>
                    <a:pt x="84962" y="594613"/>
                  </a:lnTo>
                  <a:lnTo>
                    <a:pt x="84962" y="637032"/>
                  </a:lnTo>
                  <a:lnTo>
                    <a:pt x="81619" y="653571"/>
                  </a:lnTo>
                  <a:lnTo>
                    <a:pt x="72501" y="667051"/>
                  </a:lnTo>
                  <a:lnTo>
                    <a:pt x="58977" y="676126"/>
                  </a:lnTo>
                  <a:lnTo>
                    <a:pt x="42417" y="679450"/>
                  </a:lnTo>
                  <a:lnTo>
                    <a:pt x="25931" y="676126"/>
                  </a:lnTo>
                  <a:lnTo>
                    <a:pt x="12446" y="667051"/>
                  </a:lnTo>
                  <a:lnTo>
                    <a:pt x="3341" y="653571"/>
                  </a:lnTo>
                  <a:lnTo>
                    <a:pt x="0" y="637032"/>
                  </a:lnTo>
                  <a:lnTo>
                    <a:pt x="0" y="12738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59754" y="4068317"/>
              <a:ext cx="110362" cy="67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63900" y="4132071"/>
              <a:ext cx="110362" cy="891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1563" y="4165980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60">
                  <a:moveTo>
                    <a:pt x="0" y="0"/>
                  </a:moveTo>
                  <a:lnTo>
                    <a:pt x="0" y="46723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80875" y="4223080"/>
            <a:ext cx="2858135" cy="189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3. Personality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85090" marR="79375" algn="ctr">
              <a:lnSpc>
                <a:spcPct val="100000"/>
              </a:lnSpc>
              <a:spcBef>
                <a:spcPts val="1630"/>
              </a:spcBef>
            </a:pPr>
            <a:r>
              <a:rPr sz="1800" dirty="0">
                <a:latin typeface="TeXGyrePagella"/>
                <a:cs typeface="TeXGyrePagella"/>
              </a:rPr>
              <a:t>It </a:t>
            </a:r>
            <a:r>
              <a:rPr sz="1800" spc="-5" dirty="0">
                <a:latin typeface="TeXGyrePagella"/>
                <a:cs typeface="TeXGyrePagella"/>
              </a:rPr>
              <a:t>measures the patterns</a:t>
            </a:r>
            <a:r>
              <a:rPr sz="1800" spc="-50" dirty="0">
                <a:latin typeface="TeXGyrePagella"/>
                <a:cs typeface="TeXGyrePagella"/>
              </a:rPr>
              <a:t> </a:t>
            </a:r>
            <a:r>
              <a:rPr sz="1800" spc="-5" dirty="0">
                <a:latin typeface="TeXGyrePagella"/>
                <a:cs typeface="TeXGyrePagella"/>
              </a:rPr>
              <a:t>of  </a:t>
            </a:r>
            <a:r>
              <a:rPr sz="1800" spc="-10" dirty="0">
                <a:latin typeface="TeXGyrePagella"/>
                <a:cs typeface="TeXGyrePagella"/>
              </a:rPr>
              <a:t>thought, </a:t>
            </a:r>
            <a:r>
              <a:rPr sz="1800" dirty="0">
                <a:latin typeface="TeXGyrePagella"/>
                <a:cs typeface="TeXGyrePagella"/>
              </a:rPr>
              <a:t>emotion, and  </a:t>
            </a:r>
            <a:r>
              <a:rPr sz="1800" spc="-5" dirty="0">
                <a:latin typeface="TeXGyrePagella"/>
                <a:cs typeface="TeXGyrePagella"/>
              </a:rPr>
              <a:t>behavior. </a:t>
            </a:r>
            <a:r>
              <a:rPr sz="1800" dirty="0">
                <a:latin typeface="TeXGyrePagella"/>
                <a:cs typeface="TeXGyrePagella"/>
              </a:rPr>
              <a:t>e.g. </a:t>
            </a:r>
            <a:r>
              <a:rPr sz="1800" spc="-5" dirty="0">
                <a:latin typeface="TeXGyrePagella"/>
                <a:cs typeface="TeXGyrePagella"/>
              </a:rPr>
              <a:t>Myers  </a:t>
            </a:r>
            <a:r>
              <a:rPr sz="1800" dirty="0">
                <a:latin typeface="TeXGyrePagella"/>
                <a:cs typeface="TeXGyrePagella"/>
              </a:rPr>
              <a:t>Briggs</a:t>
            </a:r>
            <a:endParaRPr sz="1800">
              <a:latin typeface="TeXGyrePagella"/>
              <a:cs typeface="TeXGyrePagell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6000" y="1524000"/>
            <a:ext cx="2895600" cy="2012314"/>
          </a:xfrm>
          <a:custGeom>
            <a:avLst/>
            <a:gdLst/>
            <a:ahLst/>
            <a:cxnLst/>
            <a:rect l="l" t="t" r="r" b="b"/>
            <a:pathLst>
              <a:path w="2895600" h="2012314">
                <a:moveTo>
                  <a:pt x="0" y="2012061"/>
                </a:moveTo>
                <a:lnTo>
                  <a:pt x="2895600" y="2012061"/>
                </a:lnTo>
                <a:lnTo>
                  <a:pt x="2895600" y="0"/>
                </a:lnTo>
                <a:lnTo>
                  <a:pt x="0" y="0"/>
                </a:lnTo>
                <a:lnTo>
                  <a:pt x="0" y="2012061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14970" y="2089530"/>
            <a:ext cx="2858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19939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eXGyrePagella"/>
                <a:cs typeface="TeXGyrePagella"/>
              </a:rPr>
              <a:t>It assesses </a:t>
            </a:r>
            <a:r>
              <a:rPr sz="1800" spc="-10" dirty="0">
                <a:latin typeface="TeXGyrePagella"/>
                <a:cs typeface="TeXGyrePagella"/>
              </a:rPr>
              <a:t>muscular  </a:t>
            </a:r>
            <a:r>
              <a:rPr sz="1800" spc="-5" dirty="0">
                <a:latin typeface="TeXGyrePagella"/>
                <a:cs typeface="TeXGyrePagella"/>
              </a:rPr>
              <a:t>strength,</a:t>
            </a:r>
            <a:r>
              <a:rPr sz="1800" spc="-70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cardiovascular  </a:t>
            </a:r>
            <a:r>
              <a:rPr sz="1800" spc="-5" dirty="0">
                <a:latin typeface="TeXGyrePagella"/>
                <a:cs typeface="TeXGyrePagella"/>
              </a:rPr>
              <a:t>endurance, </a:t>
            </a:r>
            <a:r>
              <a:rPr sz="1800" dirty="0">
                <a:latin typeface="TeXGyrePagella"/>
                <a:cs typeface="TeXGyrePagella"/>
              </a:rPr>
              <a:t>and  </a:t>
            </a:r>
            <a:r>
              <a:rPr sz="1800" spc="-5" dirty="0">
                <a:latin typeface="TeXGyrePagella"/>
                <a:cs typeface="TeXGyrePagella"/>
              </a:rPr>
              <a:t>coordination.</a:t>
            </a:r>
            <a:endParaRPr sz="1800">
              <a:latin typeface="TeXGyrePagella"/>
              <a:cs typeface="TeXGyrePagell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98083" y="977900"/>
            <a:ext cx="3006725" cy="711200"/>
            <a:chOff x="5998083" y="977900"/>
            <a:chExt cx="3006725" cy="711200"/>
          </a:xfrm>
        </p:grpSpPr>
        <p:sp>
          <p:nvSpPr>
            <p:cNvPr id="24" name="object 24"/>
            <p:cNvSpPr/>
            <p:nvPr/>
          </p:nvSpPr>
          <p:spPr>
            <a:xfrm>
              <a:off x="6010783" y="1033526"/>
              <a:ext cx="2981325" cy="643255"/>
            </a:xfrm>
            <a:custGeom>
              <a:avLst/>
              <a:gdLst/>
              <a:ahLst/>
              <a:cxnLst/>
              <a:rect l="l" t="t" r="r" b="b"/>
              <a:pathLst>
                <a:path w="2981325" h="643255">
                  <a:moveTo>
                    <a:pt x="2980816" y="0"/>
                  </a:moveTo>
                  <a:lnTo>
                    <a:pt x="2977449" y="16652"/>
                  </a:lnTo>
                  <a:lnTo>
                    <a:pt x="2968259" y="30257"/>
                  </a:lnTo>
                  <a:lnTo>
                    <a:pt x="2954617" y="39433"/>
                  </a:lnTo>
                  <a:lnTo>
                    <a:pt x="2937891" y="42799"/>
                  </a:lnTo>
                  <a:lnTo>
                    <a:pt x="42925" y="42799"/>
                  </a:lnTo>
                  <a:lnTo>
                    <a:pt x="26253" y="46166"/>
                  </a:lnTo>
                  <a:lnTo>
                    <a:pt x="12604" y="55356"/>
                  </a:lnTo>
                  <a:lnTo>
                    <a:pt x="3385" y="68998"/>
                  </a:lnTo>
                  <a:lnTo>
                    <a:pt x="25" y="85598"/>
                  </a:lnTo>
                  <a:lnTo>
                    <a:pt x="0" y="600075"/>
                  </a:lnTo>
                  <a:lnTo>
                    <a:pt x="3385" y="616727"/>
                  </a:lnTo>
                  <a:lnTo>
                    <a:pt x="12604" y="630332"/>
                  </a:lnTo>
                  <a:lnTo>
                    <a:pt x="26253" y="639508"/>
                  </a:lnTo>
                  <a:lnTo>
                    <a:pt x="42925" y="642874"/>
                  </a:lnTo>
                  <a:lnTo>
                    <a:pt x="59578" y="639508"/>
                  </a:lnTo>
                  <a:lnTo>
                    <a:pt x="73183" y="630332"/>
                  </a:lnTo>
                  <a:lnTo>
                    <a:pt x="82359" y="616727"/>
                  </a:lnTo>
                  <a:lnTo>
                    <a:pt x="85725" y="600075"/>
                  </a:lnTo>
                  <a:lnTo>
                    <a:pt x="85725" y="557149"/>
                  </a:lnTo>
                  <a:lnTo>
                    <a:pt x="2938017" y="557149"/>
                  </a:lnTo>
                  <a:lnTo>
                    <a:pt x="2954670" y="553781"/>
                  </a:lnTo>
                  <a:lnTo>
                    <a:pt x="2968275" y="544591"/>
                  </a:lnTo>
                  <a:lnTo>
                    <a:pt x="2977451" y="530949"/>
                  </a:lnTo>
                  <a:lnTo>
                    <a:pt x="2980816" y="514223"/>
                  </a:lnTo>
                  <a:lnTo>
                    <a:pt x="2980816" y="128524"/>
                  </a:lnTo>
                  <a:lnTo>
                    <a:pt x="42925" y="128524"/>
                  </a:lnTo>
                  <a:lnTo>
                    <a:pt x="42925" y="85598"/>
                  </a:lnTo>
                  <a:lnTo>
                    <a:pt x="44600" y="77281"/>
                  </a:lnTo>
                  <a:lnTo>
                    <a:pt x="49180" y="70500"/>
                  </a:lnTo>
                  <a:lnTo>
                    <a:pt x="55999" y="65934"/>
                  </a:lnTo>
                  <a:lnTo>
                    <a:pt x="64388" y="64262"/>
                  </a:lnTo>
                  <a:lnTo>
                    <a:pt x="2980816" y="64262"/>
                  </a:lnTo>
                  <a:lnTo>
                    <a:pt x="2980816" y="0"/>
                  </a:lnTo>
                  <a:close/>
                </a:path>
                <a:path w="2981325" h="643255">
                  <a:moveTo>
                    <a:pt x="2980816" y="64262"/>
                  </a:moveTo>
                  <a:lnTo>
                    <a:pt x="64388" y="64262"/>
                  </a:lnTo>
                  <a:lnTo>
                    <a:pt x="72705" y="65934"/>
                  </a:lnTo>
                  <a:lnTo>
                    <a:pt x="79486" y="70500"/>
                  </a:lnTo>
                  <a:lnTo>
                    <a:pt x="84052" y="77281"/>
                  </a:lnTo>
                  <a:lnTo>
                    <a:pt x="85725" y="85598"/>
                  </a:lnTo>
                  <a:lnTo>
                    <a:pt x="82359" y="102324"/>
                  </a:lnTo>
                  <a:lnTo>
                    <a:pt x="73183" y="115966"/>
                  </a:lnTo>
                  <a:lnTo>
                    <a:pt x="59578" y="125156"/>
                  </a:lnTo>
                  <a:lnTo>
                    <a:pt x="42925" y="128524"/>
                  </a:lnTo>
                  <a:lnTo>
                    <a:pt x="2980816" y="128524"/>
                  </a:lnTo>
                  <a:lnTo>
                    <a:pt x="2980816" y="64262"/>
                  </a:lnTo>
                  <a:close/>
                </a:path>
                <a:path w="2981325" h="643255">
                  <a:moveTo>
                    <a:pt x="2895091" y="0"/>
                  </a:moveTo>
                  <a:lnTo>
                    <a:pt x="2895091" y="42799"/>
                  </a:lnTo>
                  <a:lnTo>
                    <a:pt x="2937891" y="42799"/>
                  </a:lnTo>
                  <a:lnTo>
                    <a:pt x="2937954" y="21336"/>
                  </a:lnTo>
                  <a:lnTo>
                    <a:pt x="2916555" y="21336"/>
                  </a:lnTo>
                  <a:lnTo>
                    <a:pt x="2908218" y="19663"/>
                  </a:lnTo>
                  <a:lnTo>
                    <a:pt x="2901394" y="15097"/>
                  </a:lnTo>
                  <a:lnTo>
                    <a:pt x="2896784" y="8316"/>
                  </a:lnTo>
                  <a:lnTo>
                    <a:pt x="2895091" y="0"/>
                  </a:lnTo>
                  <a:close/>
                </a:path>
                <a:path w="2981325" h="643255">
                  <a:moveTo>
                    <a:pt x="2938017" y="0"/>
                  </a:moveTo>
                  <a:lnTo>
                    <a:pt x="2936325" y="8316"/>
                  </a:lnTo>
                  <a:lnTo>
                    <a:pt x="2931715" y="15097"/>
                  </a:lnTo>
                  <a:lnTo>
                    <a:pt x="2924891" y="19663"/>
                  </a:lnTo>
                  <a:lnTo>
                    <a:pt x="2916555" y="21336"/>
                  </a:lnTo>
                  <a:lnTo>
                    <a:pt x="2937954" y="21336"/>
                  </a:lnTo>
                  <a:lnTo>
                    <a:pt x="2938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53709" y="990600"/>
              <a:ext cx="2938145" cy="171450"/>
            </a:xfrm>
            <a:custGeom>
              <a:avLst/>
              <a:gdLst/>
              <a:ahLst/>
              <a:cxnLst/>
              <a:rect l="l" t="t" r="r" b="b"/>
              <a:pathLst>
                <a:path w="2938145" h="171450">
                  <a:moveTo>
                    <a:pt x="21462" y="107187"/>
                  </a:moveTo>
                  <a:lnTo>
                    <a:pt x="13073" y="108860"/>
                  </a:lnTo>
                  <a:lnTo>
                    <a:pt x="6254" y="113426"/>
                  </a:lnTo>
                  <a:lnTo>
                    <a:pt x="1674" y="120207"/>
                  </a:lnTo>
                  <a:lnTo>
                    <a:pt x="0" y="128524"/>
                  </a:lnTo>
                  <a:lnTo>
                    <a:pt x="0" y="171450"/>
                  </a:lnTo>
                  <a:lnTo>
                    <a:pt x="16652" y="168082"/>
                  </a:lnTo>
                  <a:lnTo>
                    <a:pt x="30257" y="158892"/>
                  </a:lnTo>
                  <a:lnTo>
                    <a:pt x="39433" y="145250"/>
                  </a:lnTo>
                  <a:lnTo>
                    <a:pt x="42799" y="128524"/>
                  </a:lnTo>
                  <a:lnTo>
                    <a:pt x="41126" y="120207"/>
                  </a:lnTo>
                  <a:lnTo>
                    <a:pt x="36560" y="113426"/>
                  </a:lnTo>
                  <a:lnTo>
                    <a:pt x="29779" y="108860"/>
                  </a:lnTo>
                  <a:lnTo>
                    <a:pt x="21462" y="107187"/>
                  </a:lnTo>
                  <a:close/>
                </a:path>
                <a:path w="2938145" h="171450">
                  <a:moveTo>
                    <a:pt x="2937891" y="42799"/>
                  </a:moveTo>
                  <a:lnTo>
                    <a:pt x="2894965" y="42799"/>
                  </a:lnTo>
                  <a:lnTo>
                    <a:pt x="2895091" y="85725"/>
                  </a:lnTo>
                  <a:lnTo>
                    <a:pt x="2911744" y="82357"/>
                  </a:lnTo>
                  <a:lnTo>
                    <a:pt x="2925349" y="73167"/>
                  </a:lnTo>
                  <a:lnTo>
                    <a:pt x="2934525" y="59525"/>
                  </a:lnTo>
                  <a:lnTo>
                    <a:pt x="2937891" y="42799"/>
                  </a:lnTo>
                  <a:close/>
                </a:path>
                <a:path w="2938145" h="171450">
                  <a:moveTo>
                    <a:pt x="2895091" y="0"/>
                  </a:moveTo>
                  <a:lnTo>
                    <a:pt x="2878365" y="3365"/>
                  </a:lnTo>
                  <a:lnTo>
                    <a:pt x="2864723" y="12541"/>
                  </a:lnTo>
                  <a:lnTo>
                    <a:pt x="2855533" y="26146"/>
                  </a:lnTo>
                  <a:lnTo>
                    <a:pt x="2852166" y="42799"/>
                  </a:lnTo>
                  <a:lnTo>
                    <a:pt x="2853858" y="51188"/>
                  </a:lnTo>
                  <a:lnTo>
                    <a:pt x="2858468" y="58007"/>
                  </a:lnTo>
                  <a:lnTo>
                    <a:pt x="2865292" y="62587"/>
                  </a:lnTo>
                  <a:lnTo>
                    <a:pt x="2873629" y="64262"/>
                  </a:lnTo>
                  <a:lnTo>
                    <a:pt x="2881945" y="62587"/>
                  </a:lnTo>
                  <a:lnTo>
                    <a:pt x="2888726" y="58007"/>
                  </a:lnTo>
                  <a:lnTo>
                    <a:pt x="2893292" y="51188"/>
                  </a:lnTo>
                  <a:lnTo>
                    <a:pt x="2894965" y="42799"/>
                  </a:lnTo>
                  <a:lnTo>
                    <a:pt x="2937891" y="42799"/>
                  </a:lnTo>
                  <a:lnTo>
                    <a:pt x="2934525" y="26146"/>
                  </a:lnTo>
                  <a:lnTo>
                    <a:pt x="2925349" y="12541"/>
                  </a:lnTo>
                  <a:lnTo>
                    <a:pt x="2911744" y="3365"/>
                  </a:lnTo>
                  <a:lnTo>
                    <a:pt x="289509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10783" y="990600"/>
              <a:ext cx="2981325" cy="685800"/>
            </a:xfrm>
            <a:custGeom>
              <a:avLst/>
              <a:gdLst/>
              <a:ahLst/>
              <a:cxnLst/>
              <a:rect l="l" t="t" r="r" b="b"/>
              <a:pathLst>
                <a:path w="2981325" h="685800">
                  <a:moveTo>
                    <a:pt x="0" y="128650"/>
                  </a:moveTo>
                  <a:lnTo>
                    <a:pt x="3385" y="111924"/>
                  </a:lnTo>
                  <a:lnTo>
                    <a:pt x="12604" y="98282"/>
                  </a:lnTo>
                  <a:lnTo>
                    <a:pt x="26253" y="89092"/>
                  </a:lnTo>
                  <a:lnTo>
                    <a:pt x="42925" y="85725"/>
                  </a:lnTo>
                  <a:lnTo>
                    <a:pt x="2895091" y="85725"/>
                  </a:lnTo>
                  <a:lnTo>
                    <a:pt x="2895091" y="42925"/>
                  </a:lnTo>
                  <a:lnTo>
                    <a:pt x="2898459" y="26199"/>
                  </a:lnTo>
                  <a:lnTo>
                    <a:pt x="2907649" y="12557"/>
                  </a:lnTo>
                  <a:lnTo>
                    <a:pt x="2921291" y="3367"/>
                  </a:lnTo>
                  <a:lnTo>
                    <a:pt x="2938017" y="0"/>
                  </a:lnTo>
                  <a:lnTo>
                    <a:pt x="2954670" y="3367"/>
                  </a:lnTo>
                  <a:lnTo>
                    <a:pt x="2968275" y="12557"/>
                  </a:lnTo>
                  <a:lnTo>
                    <a:pt x="2977451" y="26199"/>
                  </a:lnTo>
                  <a:lnTo>
                    <a:pt x="2980816" y="42925"/>
                  </a:lnTo>
                  <a:lnTo>
                    <a:pt x="2980816" y="557276"/>
                  </a:lnTo>
                  <a:lnTo>
                    <a:pt x="2977449" y="573928"/>
                  </a:lnTo>
                  <a:lnTo>
                    <a:pt x="2968259" y="587533"/>
                  </a:lnTo>
                  <a:lnTo>
                    <a:pt x="2954617" y="596709"/>
                  </a:lnTo>
                  <a:lnTo>
                    <a:pt x="2937891" y="600075"/>
                  </a:lnTo>
                  <a:lnTo>
                    <a:pt x="85725" y="600075"/>
                  </a:lnTo>
                  <a:lnTo>
                    <a:pt x="85725" y="643001"/>
                  </a:lnTo>
                  <a:lnTo>
                    <a:pt x="82359" y="659653"/>
                  </a:lnTo>
                  <a:lnTo>
                    <a:pt x="73183" y="673258"/>
                  </a:lnTo>
                  <a:lnTo>
                    <a:pt x="59578" y="682434"/>
                  </a:lnTo>
                  <a:lnTo>
                    <a:pt x="42925" y="685800"/>
                  </a:lnTo>
                  <a:lnTo>
                    <a:pt x="26253" y="682434"/>
                  </a:lnTo>
                  <a:lnTo>
                    <a:pt x="12604" y="673258"/>
                  </a:lnTo>
                  <a:lnTo>
                    <a:pt x="3385" y="659653"/>
                  </a:lnTo>
                  <a:lnTo>
                    <a:pt x="0" y="643001"/>
                  </a:lnTo>
                  <a:lnTo>
                    <a:pt x="0" y="1286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93175" y="1020698"/>
              <a:ext cx="111125" cy="683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98083" y="1085087"/>
              <a:ext cx="111125" cy="896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96508" y="1119251"/>
              <a:ext cx="0" cy="471805"/>
            </a:xfrm>
            <a:custGeom>
              <a:avLst/>
              <a:gdLst/>
              <a:ahLst/>
              <a:cxnLst/>
              <a:rect l="l" t="t" r="r" b="b"/>
              <a:pathLst>
                <a:path h="471805">
                  <a:moveTo>
                    <a:pt x="0" y="0"/>
                  </a:moveTo>
                  <a:lnTo>
                    <a:pt x="0" y="47142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546850" y="1040638"/>
            <a:ext cx="1953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2. Physical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Ability  </a:t>
            </a:r>
            <a:r>
              <a:rPr sz="1800" b="1" spc="-20" dirty="0"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32" name="object 32"/>
            <p:cNvSpPr/>
            <p:nvPr/>
          </p:nvSpPr>
          <p:spPr>
            <a:xfrm>
              <a:off x="250825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855089" y="145796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SELECTION METHODS Cont </a:t>
            </a:r>
            <a:r>
              <a:rPr spc="-5" dirty="0">
                <a:latin typeface="Arial"/>
                <a:cs typeface="Arial"/>
              </a:rPr>
              <a:t>. 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.</a:t>
            </a:r>
          </a:p>
        </p:txBody>
      </p:sp>
      <p:sp>
        <p:nvSpPr>
          <p:cNvPr id="38" name="object 38"/>
          <p:cNvSpPr/>
          <p:nvPr/>
        </p:nvSpPr>
        <p:spPr>
          <a:xfrm>
            <a:off x="3581400" y="24384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>
                <a:moveTo>
                  <a:pt x="0" y="419100"/>
                </a:moveTo>
                <a:lnTo>
                  <a:pt x="440309" y="209550"/>
                </a:lnTo>
                <a:lnTo>
                  <a:pt x="440309" y="314325"/>
                </a:lnTo>
                <a:lnTo>
                  <a:pt x="632460" y="314325"/>
                </a:lnTo>
                <a:lnTo>
                  <a:pt x="632460" y="0"/>
                </a:lnTo>
                <a:lnTo>
                  <a:pt x="1805939" y="0"/>
                </a:lnTo>
                <a:lnTo>
                  <a:pt x="1805939" y="314325"/>
                </a:lnTo>
                <a:lnTo>
                  <a:pt x="1998090" y="314325"/>
                </a:lnTo>
                <a:lnTo>
                  <a:pt x="1998090" y="209550"/>
                </a:lnTo>
                <a:lnTo>
                  <a:pt x="2438400" y="419100"/>
                </a:lnTo>
                <a:lnTo>
                  <a:pt x="1998090" y="628650"/>
                </a:lnTo>
                <a:lnTo>
                  <a:pt x="1998090" y="523875"/>
                </a:lnTo>
                <a:lnTo>
                  <a:pt x="1805939" y="523875"/>
                </a:lnTo>
                <a:lnTo>
                  <a:pt x="1805939" y="838200"/>
                </a:lnTo>
                <a:lnTo>
                  <a:pt x="632460" y="838200"/>
                </a:lnTo>
                <a:lnTo>
                  <a:pt x="632460" y="523875"/>
                </a:lnTo>
                <a:lnTo>
                  <a:pt x="440309" y="523875"/>
                </a:lnTo>
                <a:lnTo>
                  <a:pt x="440309" y="628650"/>
                </a:lnTo>
                <a:lnTo>
                  <a:pt x="0" y="4191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19778" y="2587879"/>
            <a:ext cx="960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TESTING  TYPES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559300" y="3263900"/>
            <a:ext cx="482600" cy="635000"/>
            <a:chOff x="4559300" y="3263900"/>
            <a:chExt cx="482600" cy="635000"/>
          </a:xfrm>
        </p:grpSpPr>
        <p:sp>
          <p:nvSpPr>
            <p:cNvPr id="41" name="object 41"/>
            <p:cNvSpPr/>
            <p:nvPr/>
          </p:nvSpPr>
          <p:spPr>
            <a:xfrm>
              <a:off x="4572000" y="32766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342900" y="0"/>
                  </a:moveTo>
                  <a:lnTo>
                    <a:pt x="114300" y="0"/>
                  </a:lnTo>
                  <a:lnTo>
                    <a:pt x="114300" y="283972"/>
                  </a:lnTo>
                  <a:lnTo>
                    <a:pt x="0" y="283972"/>
                  </a:lnTo>
                  <a:lnTo>
                    <a:pt x="228600" y="609600"/>
                  </a:lnTo>
                  <a:lnTo>
                    <a:pt x="457200" y="283972"/>
                  </a:lnTo>
                  <a:lnTo>
                    <a:pt x="342900" y="28397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72000" y="32766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0" y="283972"/>
                  </a:moveTo>
                  <a:lnTo>
                    <a:pt x="114300" y="283972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283972"/>
                  </a:lnTo>
                  <a:lnTo>
                    <a:pt x="457200" y="283972"/>
                  </a:lnTo>
                  <a:lnTo>
                    <a:pt x="228600" y="609600"/>
                  </a:lnTo>
                  <a:lnTo>
                    <a:pt x="0" y="2839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5089" y="145796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SELECTION METHODS Cont </a:t>
            </a:r>
            <a:r>
              <a:rPr spc="-5" dirty="0">
                <a:latin typeface="Arial"/>
                <a:cs typeface="Arial"/>
              </a:rPr>
              <a:t>. 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/>
          <p:nvPr/>
        </p:nvSpPr>
        <p:spPr>
          <a:xfrm>
            <a:off x="685800" y="1424939"/>
            <a:ext cx="2819400" cy="2004060"/>
          </a:xfrm>
          <a:custGeom>
            <a:avLst/>
            <a:gdLst/>
            <a:ahLst/>
            <a:cxnLst/>
            <a:rect l="l" t="t" r="r" b="b"/>
            <a:pathLst>
              <a:path w="2819400" h="2004060">
                <a:moveTo>
                  <a:pt x="0" y="2004060"/>
                </a:moveTo>
                <a:lnTo>
                  <a:pt x="2819400" y="2004060"/>
                </a:lnTo>
                <a:lnTo>
                  <a:pt x="2819400" y="0"/>
                </a:lnTo>
                <a:lnTo>
                  <a:pt x="0" y="0"/>
                </a:lnTo>
                <a:lnTo>
                  <a:pt x="0" y="200406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423" y="1849373"/>
            <a:ext cx="27736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237490" indent="-25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eXGyrePagella"/>
                <a:cs typeface="TeXGyrePagella"/>
              </a:rPr>
              <a:t>It </a:t>
            </a:r>
            <a:r>
              <a:rPr sz="1800" spc="-5" dirty="0">
                <a:latin typeface="TeXGyrePagella"/>
                <a:cs typeface="TeXGyrePagella"/>
              </a:rPr>
              <a:t>is designed to</a:t>
            </a:r>
            <a:r>
              <a:rPr sz="1800" spc="-55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assess  </a:t>
            </a:r>
            <a:r>
              <a:rPr sz="1800" spc="-5" dirty="0">
                <a:latin typeface="TeXGyrePagella"/>
                <a:cs typeface="TeXGyrePagella"/>
              </a:rPr>
              <a:t>the likelihood that  </a:t>
            </a:r>
            <a:r>
              <a:rPr sz="1800" dirty="0">
                <a:latin typeface="TeXGyrePagella"/>
                <a:cs typeface="TeXGyrePagella"/>
              </a:rPr>
              <a:t>applicants will </a:t>
            </a:r>
            <a:r>
              <a:rPr sz="1800" spc="-5" dirty="0">
                <a:latin typeface="TeXGyrePagella"/>
                <a:cs typeface="TeXGyrePagella"/>
              </a:rPr>
              <a:t>be  </a:t>
            </a:r>
            <a:r>
              <a:rPr sz="1800" dirty="0">
                <a:latin typeface="TeXGyrePagella"/>
                <a:cs typeface="TeXGyrePagella"/>
              </a:rPr>
              <a:t>dishonest or </a:t>
            </a:r>
            <a:r>
              <a:rPr sz="1800" spc="-5" dirty="0">
                <a:latin typeface="TeXGyrePagella"/>
                <a:cs typeface="TeXGyrePagella"/>
              </a:rPr>
              <a:t>engage</a:t>
            </a:r>
            <a:r>
              <a:rPr sz="1800" spc="-85" dirty="0">
                <a:latin typeface="TeXGyrePagella"/>
                <a:cs typeface="TeXGyrePagella"/>
              </a:rPr>
              <a:t> </a:t>
            </a:r>
            <a:r>
              <a:rPr sz="1800" spc="-5" dirty="0">
                <a:latin typeface="TeXGyrePagella"/>
                <a:cs typeface="TeXGyrePagella"/>
              </a:rPr>
              <a:t>in  illegal</a:t>
            </a:r>
            <a:r>
              <a:rPr sz="1800" spc="-30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activity.</a:t>
            </a:r>
            <a:endParaRPr sz="1800">
              <a:latin typeface="TeXGyrePagella"/>
              <a:cs typeface="TeXGyrePagell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0169" y="1130300"/>
            <a:ext cx="2927985" cy="635635"/>
            <a:chOff x="590169" y="1130300"/>
            <a:chExt cx="2927985" cy="635635"/>
          </a:xfrm>
        </p:grpSpPr>
        <p:sp>
          <p:nvSpPr>
            <p:cNvPr id="12" name="object 12"/>
            <p:cNvSpPr/>
            <p:nvPr/>
          </p:nvSpPr>
          <p:spPr>
            <a:xfrm>
              <a:off x="602881" y="1181100"/>
              <a:ext cx="2902585" cy="572135"/>
            </a:xfrm>
            <a:custGeom>
              <a:avLst/>
              <a:gdLst/>
              <a:ahLst/>
              <a:cxnLst/>
              <a:rect l="l" t="t" r="r" b="b"/>
              <a:pathLst>
                <a:path w="2902585" h="572135">
                  <a:moveTo>
                    <a:pt x="2902318" y="0"/>
                  </a:moveTo>
                  <a:lnTo>
                    <a:pt x="2899329" y="14847"/>
                  </a:lnTo>
                  <a:lnTo>
                    <a:pt x="2891174" y="26955"/>
                  </a:lnTo>
                  <a:lnTo>
                    <a:pt x="2879065" y="35111"/>
                  </a:lnTo>
                  <a:lnTo>
                    <a:pt x="2864218" y="38100"/>
                  </a:lnTo>
                  <a:lnTo>
                    <a:pt x="38112" y="38100"/>
                  </a:lnTo>
                  <a:lnTo>
                    <a:pt x="23274" y="41106"/>
                  </a:lnTo>
                  <a:lnTo>
                    <a:pt x="11160" y="49291"/>
                  </a:lnTo>
                  <a:lnTo>
                    <a:pt x="2994" y="61406"/>
                  </a:lnTo>
                  <a:lnTo>
                    <a:pt x="0" y="76200"/>
                  </a:lnTo>
                  <a:lnTo>
                    <a:pt x="0" y="533653"/>
                  </a:lnTo>
                  <a:lnTo>
                    <a:pt x="2994" y="548520"/>
                  </a:lnTo>
                  <a:lnTo>
                    <a:pt x="11160" y="560673"/>
                  </a:lnTo>
                  <a:lnTo>
                    <a:pt x="23274" y="568872"/>
                  </a:lnTo>
                  <a:lnTo>
                    <a:pt x="38112" y="571880"/>
                  </a:lnTo>
                  <a:lnTo>
                    <a:pt x="52953" y="568872"/>
                  </a:lnTo>
                  <a:lnTo>
                    <a:pt x="65071" y="560673"/>
                  </a:lnTo>
                  <a:lnTo>
                    <a:pt x="73242" y="548520"/>
                  </a:lnTo>
                  <a:lnTo>
                    <a:pt x="76238" y="533653"/>
                  </a:lnTo>
                  <a:lnTo>
                    <a:pt x="76238" y="495553"/>
                  </a:lnTo>
                  <a:lnTo>
                    <a:pt x="2864218" y="495553"/>
                  </a:lnTo>
                  <a:lnTo>
                    <a:pt x="2879065" y="492565"/>
                  </a:lnTo>
                  <a:lnTo>
                    <a:pt x="2891174" y="484409"/>
                  </a:lnTo>
                  <a:lnTo>
                    <a:pt x="2899329" y="472301"/>
                  </a:lnTo>
                  <a:lnTo>
                    <a:pt x="2902318" y="457453"/>
                  </a:lnTo>
                  <a:lnTo>
                    <a:pt x="2902318" y="114426"/>
                  </a:lnTo>
                  <a:lnTo>
                    <a:pt x="38112" y="114426"/>
                  </a:lnTo>
                  <a:lnTo>
                    <a:pt x="38112" y="76200"/>
                  </a:lnTo>
                  <a:lnTo>
                    <a:pt x="39610" y="68830"/>
                  </a:lnTo>
                  <a:lnTo>
                    <a:pt x="43695" y="62769"/>
                  </a:lnTo>
                  <a:lnTo>
                    <a:pt x="49755" y="58662"/>
                  </a:lnTo>
                  <a:lnTo>
                    <a:pt x="57175" y="57150"/>
                  </a:lnTo>
                  <a:lnTo>
                    <a:pt x="2902318" y="57150"/>
                  </a:lnTo>
                  <a:lnTo>
                    <a:pt x="2902318" y="0"/>
                  </a:lnTo>
                  <a:close/>
                </a:path>
                <a:path w="2902585" h="572135">
                  <a:moveTo>
                    <a:pt x="2902318" y="57150"/>
                  </a:moveTo>
                  <a:lnTo>
                    <a:pt x="57175" y="57150"/>
                  </a:lnTo>
                  <a:lnTo>
                    <a:pt x="64595" y="58662"/>
                  </a:lnTo>
                  <a:lnTo>
                    <a:pt x="70654" y="62769"/>
                  </a:lnTo>
                  <a:lnTo>
                    <a:pt x="74740" y="68830"/>
                  </a:lnTo>
                  <a:lnTo>
                    <a:pt x="76238" y="76200"/>
                  </a:lnTo>
                  <a:lnTo>
                    <a:pt x="73242" y="91066"/>
                  </a:lnTo>
                  <a:lnTo>
                    <a:pt x="65071" y="103219"/>
                  </a:lnTo>
                  <a:lnTo>
                    <a:pt x="52953" y="111418"/>
                  </a:lnTo>
                  <a:lnTo>
                    <a:pt x="38112" y="114426"/>
                  </a:lnTo>
                  <a:lnTo>
                    <a:pt x="2902318" y="114426"/>
                  </a:lnTo>
                  <a:lnTo>
                    <a:pt x="2902318" y="57150"/>
                  </a:lnTo>
                  <a:close/>
                </a:path>
                <a:path w="2902585" h="572135">
                  <a:moveTo>
                    <a:pt x="2826118" y="0"/>
                  </a:moveTo>
                  <a:lnTo>
                    <a:pt x="2826118" y="38100"/>
                  </a:lnTo>
                  <a:lnTo>
                    <a:pt x="2864218" y="38100"/>
                  </a:lnTo>
                  <a:lnTo>
                    <a:pt x="2864218" y="19050"/>
                  </a:lnTo>
                  <a:lnTo>
                    <a:pt x="2845168" y="19050"/>
                  </a:lnTo>
                  <a:lnTo>
                    <a:pt x="2837744" y="17555"/>
                  </a:lnTo>
                  <a:lnTo>
                    <a:pt x="2831690" y="13477"/>
                  </a:lnTo>
                  <a:lnTo>
                    <a:pt x="2827612" y="7423"/>
                  </a:lnTo>
                  <a:lnTo>
                    <a:pt x="2826118" y="0"/>
                  </a:lnTo>
                  <a:close/>
                </a:path>
                <a:path w="2902585" h="572135">
                  <a:moveTo>
                    <a:pt x="2864218" y="0"/>
                  </a:moveTo>
                  <a:lnTo>
                    <a:pt x="2862724" y="7423"/>
                  </a:lnTo>
                  <a:lnTo>
                    <a:pt x="2858646" y="13477"/>
                  </a:lnTo>
                  <a:lnTo>
                    <a:pt x="2852591" y="17555"/>
                  </a:lnTo>
                  <a:lnTo>
                    <a:pt x="2845168" y="19050"/>
                  </a:lnTo>
                  <a:lnTo>
                    <a:pt x="2864218" y="19050"/>
                  </a:lnTo>
                  <a:lnTo>
                    <a:pt x="2864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0994" y="1143000"/>
              <a:ext cx="2864485" cy="153035"/>
            </a:xfrm>
            <a:custGeom>
              <a:avLst/>
              <a:gdLst/>
              <a:ahLst/>
              <a:cxnLst/>
              <a:rect l="l" t="t" r="r" b="b"/>
              <a:pathLst>
                <a:path w="2864485" h="153034">
                  <a:moveTo>
                    <a:pt x="19062" y="95250"/>
                  </a:moveTo>
                  <a:lnTo>
                    <a:pt x="11642" y="96762"/>
                  </a:lnTo>
                  <a:lnTo>
                    <a:pt x="5583" y="100869"/>
                  </a:lnTo>
                  <a:lnTo>
                    <a:pt x="1498" y="106930"/>
                  </a:lnTo>
                  <a:lnTo>
                    <a:pt x="0" y="114300"/>
                  </a:lnTo>
                  <a:lnTo>
                    <a:pt x="0" y="152526"/>
                  </a:lnTo>
                  <a:lnTo>
                    <a:pt x="14840" y="149518"/>
                  </a:lnTo>
                  <a:lnTo>
                    <a:pt x="26958" y="141319"/>
                  </a:lnTo>
                  <a:lnTo>
                    <a:pt x="35129" y="129166"/>
                  </a:lnTo>
                  <a:lnTo>
                    <a:pt x="38125" y="114300"/>
                  </a:lnTo>
                  <a:lnTo>
                    <a:pt x="36627" y="106930"/>
                  </a:lnTo>
                  <a:lnTo>
                    <a:pt x="32542" y="100869"/>
                  </a:lnTo>
                  <a:lnTo>
                    <a:pt x="26482" y="96762"/>
                  </a:lnTo>
                  <a:lnTo>
                    <a:pt x="19062" y="95250"/>
                  </a:lnTo>
                  <a:close/>
                </a:path>
                <a:path w="2864485" h="153034">
                  <a:moveTo>
                    <a:pt x="2864205" y="38100"/>
                  </a:moveTo>
                  <a:lnTo>
                    <a:pt x="2826105" y="38100"/>
                  </a:lnTo>
                  <a:lnTo>
                    <a:pt x="2826105" y="76200"/>
                  </a:lnTo>
                  <a:lnTo>
                    <a:pt x="2840952" y="73211"/>
                  </a:lnTo>
                  <a:lnTo>
                    <a:pt x="2853061" y="65055"/>
                  </a:lnTo>
                  <a:lnTo>
                    <a:pt x="2861217" y="52947"/>
                  </a:lnTo>
                  <a:lnTo>
                    <a:pt x="2864205" y="38100"/>
                  </a:lnTo>
                  <a:close/>
                </a:path>
                <a:path w="2864485" h="153034">
                  <a:moveTo>
                    <a:pt x="2826105" y="0"/>
                  </a:moveTo>
                  <a:lnTo>
                    <a:pt x="2811258" y="2988"/>
                  </a:lnTo>
                  <a:lnTo>
                    <a:pt x="2799149" y="11144"/>
                  </a:lnTo>
                  <a:lnTo>
                    <a:pt x="2790994" y="23252"/>
                  </a:lnTo>
                  <a:lnTo>
                    <a:pt x="2788005" y="38100"/>
                  </a:lnTo>
                  <a:lnTo>
                    <a:pt x="2789499" y="45523"/>
                  </a:lnTo>
                  <a:lnTo>
                    <a:pt x="2793577" y="51577"/>
                  </a:lnTo>
                  <a:lnTo>
                    <a:pt x="2799632" y="55655"/>
                  </a:lnTo>
                  <a:lnTo>
                    <a:pt x="2807055" y="57150"/>
                  </a:lnTo>
                  <a:lnTo>
                    <a:pt x="2814479" y="55655"/>
                  </a:lnTo>
                  <a:lnTo>
                    <a:pt x="2820533" y="51577"/>
                  </a:lnTo>
                  <a:lnTo>
                    <a:pt x="2824611" y="45523"/>
                  </a:lnTo>
                  <a:lnTo>
                    <a:pt x="2826105" y="38100"/>
                  </a:lnTo>
                  <a:lnTo>
                    <a:pt x="2864205" y="38100"/>
                  </a:lnTo>
                  <a:lnTo>
                    <a:pt x="2861217" y="23252"/>
                  </a:lnTo>
                  <a:lnTo>
                    <a:pt x="2853061" y="11144"/>
                  </a:lnTo>
                  <a:lnTo>
                    <a:pt x="2840952" y="2988"/>
                  </a:lnTo>
                  <a:lnTo>
                    <a:pt x="282610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2869" y="1143000"/>
              <a:ext cx="2902585" cy="610235"/>
            </a:xfrm>
            <a:custGeom>
              <a:avLst/>
              <a:gdLst/>
              <a:ahLst/>
              <a:cxnLst/>
              <a:rect l="l" t="t" r="r" b="b"/>
              <a:pathLst>
                <a:path w="2902585" h="610235">
                  <a:moveTo>
                    <a:pt x="12" y="114300"/>
                  </a:moveTo>
                  <a:lnTo>
                    <a:pt x="3006" y="99506"/>
                  </a:lnTo>
                  <a:lnTo>
                    <a:pt x="11172" y="87391"/>
                  </a:lnTo>
                  <a:lnTo>
                    <a:pt x="23287" y="79206"/>
                  </a:lnTo>
                  <a:lnTo>
                    <a:pt x="38125" y="76200"/>
                  </a:lnTo>
                  <a:lnTo>
                    <a:pt x="2826131" y="76200"/>
                  </a:lnTo>
                  <a:lnTo>
                    <a:pt x="2826131" y="38100"/>
                  </a:lnTo>
                  <a:lnTo>
                    <a:pt x="2829119" y="23252"/>
                  </a:lnTo>
                  <a:lnTo>
                    <a:pt x="2837275" y="11144"/>
                  </a:lnTo>
                  <a:lnTo>
                    <a:pt x="2849383" y="2988"/>
                  </a:lnTo>
                  <a:lnTo>
                    <a:pt x="2864231" y="0"/>
                  </a:lnTo>
                  <a:lnTo>
                    <a:pt x="2879078" y="2988"/>
                  </a:lnTo>
                  <a:lnTo>
                    <a:pt x="2891186" y="11144"/>
                  </a:lnTo>
                  <a:lnTo>
                    <a:pt x="2899342" y="23252"/>
                  </a:lnTo>
                  <a:lnTo>
                    <a:pt x="2902331" y="38100"/>
                  </a:lnTo>
                  <a:lnTo>
                    <a:pt x="2902331" y="495553"/>
                  </a:lnTo>
                  <a:lnTo>
                    <a:pt x="2899342" y="510401"/>
                  </a:lnTo>
                  <a:lnTo>
                    <a:pt x="2891186" y="522509"/>
                  </a:lnTo>
                  <a:lnTo>
                    <a:pt x="2879078" y="530665"/>
                  </a:lnTo>
                  <a:lnTo>
                    <a:pt x="2864231" y="533653"/>
                  </a:lnTo>
                  <a:lnTo>
                    <a:pt x="76250" y="533653"/>
                  </a:lnTo>
                  <a:lnTo>
                    <a:pt x="76250" y="571753"/>
                  </a:lnTo>
                  <a:lnTo>
                    <a:pt x="73254" y="586620"/>
                  </a:lnTo>
                  <a:lnTo>
                    <a:pt x="65084" y="598773"/>
                  </a:lnTo>
                  <a:lnTo>
                    <a:pt x="52965" y="606972"/>
                  </a:lnTo>
                  <a:lnTo>
                    <a:pt x="38125" y="609980"/>
                  </a:lnTo>
                  <a:lnTo>
                    <a:pt x="23285" y="606972"/>
                  </a:lnTo>
                  <a:lnTo>
                    <a:pt x="11166" y="598773"/>
                  </a:lnTo>
                  <a:lnTo>
                    <a:pt x="2996" y="586620"/>
                  </a:lnTo>
                  <a:lnTo>
                    <a:pt x="0" y="571753"/>
                  </a:lnTo>
                  <a:lnTo>
                    <a:pt x="12" y="114300"/>
                  </a:lnTo>
                  <a:close/>
                </a:path>
                <a:path w="2902585" h="610235">
                  <a:moveTo>
                    <a:pt x="2826131" y="76200"/>
                  </a:moveTo>
                  <a:lnTo>
                    <a:pt x="2864231" y="76200"/>
                  </a:lnTo>
                  <a:lnTo>
                    <a:pt x="2879078" y="73211"/>
                  </a:lnTo>
                  <a:lnTo>
                    <a:pt x="2891186" y="65055"/>
                  </a:lnTo>
                  <a:lnTo>
                    <a:pt x="2899342" y="52947"/>
                  </a:lnTo>
                  <a:lnTo>
                    <a:pt x="2902331" y="38100"/>
                  </a:lnTo>
                </a:path>
                <a:path w="2902585" h="610235">
                  <a:moveTo>
                    <a:pt x="2864231" y="76200"/>
                  </a:moveTo>
                  <a:lnTo>
                    <a:pt x="2864231" y="38100"/>
                  </a:lnTo>
                  <a:lnTo>
                    <a:pt x="2862736" y="45523"/>
                  </a:lnTo>
                  <a:lnTo>
                    <a:pt x="2858658" y="51577"/>
                  </a:lnTo>
                  <a:lnTo>
                    <a:pt x="2852604" y="55655"/>
                  </a:lnTo>
                  <a:lnTo>
                    <a:pt x="2845181" y="57150"/>
                  </a:lnTo>
                  <a:lnTo>
                    <a:pt x="2837757" y="55655"/>
                  </a:lnTo>
                  <a:lnTo>
                    <a:pt x="2831703" y="51577"/>
                  </a:lnTo>
                  <a:lnTo>
                    <a:pt x="2827625" y="45523"/>
                  </a:lnTo>
                  <a:lnTo>
                    <a:pt x="2826131" y="381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0169" y="1225550"/>
              <a:ext cx="101650" cy="82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9119" y="1257300"/>
              <a:ext cx="0" cy="419734"/>
            </a:xfrm>
            <a:custGeom>
              <a:avLst/>
              <a:gdLst/>
              <a:ahLst/>
              <a:cxnLst/>
              <a:rect l="l" t="t" r="r" b="b"/>
              <a:pathLst>
                <a:path h="419735">
                  <a:moveTo>
                    <a:pt x="0" y="0"/>
                  </a:moveTo>
                  <a:lnTo>
                    <a:pt x="0" y="4193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52880" y="1292174"/>
            <a:ext cx="2039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4. Integrity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78930" y="1424939"/>
            <a:ext cx="2819400" cy="2004060"/>
          </a:xfrm>
          <a:custGeom>
            <a:avLst/>
            <a:gdLst/>
            <a:ahLst/>
            <a:cxnLst/>
            <a:rect l="l" t="t" r="r" b="b"/>
            <a:pathLst>
              <a:path w="2819400" h="2004060">
                <a:moveTo>
                  <a:pt x="0" y="2004060"/>
                </a:moveTo>
                <a:lnTo>
                  <a:pt x="2819400" y="2004060"/>
                </a:lnTo>
                <a:lnTo>
                  <a:pt x="2819400" y="0"/>
                </a:lnTo>
                <a:lnTo>
                  <a:pt x="0" y="0"/>
                </a:lnTo>
                <a:lnTo>
                  <a:pt x="0" y="200406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00568" y="1712214"/>
            <a:ext cx="27736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615" marR="212725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eXGyrePagella"/>
                <a:cs typeface="TeXGyrePagella"/>
              </a:rPr>
              <a:t>Normally requires  </a:t>
            </a:r>
            <a:r>
              <a:rPr sz="1800" dirty="0">
                <a:latin typeface="TeXGyrePagella"/>
                <a:cs typeface="TeXGyrePagella"/>
              </a:rPr>
              <a:t>applicants </a:t>
            </a:r>
            <a:r>
              <a:rPr sz="1800" spc="-5" dirty="0">
                <a:latin typeface="TeXGyrePagella"/>
                <a:cs typeface="TeXGyrePagella"/>
              </a:rPr>
              <a:t>to provide  required sample that</a:t>
            </a:r>
            <a:r>
              <a:rPr sz="1800" spc="-20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is  </a:t>
            </a:r>
            <a:r>
              <a:rPr sz="1800" spc="-5" dirty="0">
                <a:latin typeface="TeXGyrePagella"/>
                <a:cs typeface="TeXGyrePagella"/>
              </a:rPr>
              <a:t>tested </a:t>
            </a:r>
            <a:r>
              <a:rPr sz="1800" dirty="0">
                <a:latin typeface="TeXGyrePagella"/>
                <a:cs typeface="TeXGyrePagella"/>
              </a:rPr>
              <a:t>for </a:t>
            </a:r>
            <a:r>
              <a:rPr sz="1800" spc="-5" dirty="0">
                <a:latin typeface="TeXGyrePagella"/>
                <a:cs typeface="TeXGyrePagella"/>
              </a:rPr>
              <a:t>illegal  </a:t>
            </a:r>
            <a:r>
              <a:rPr sz="1800" dirty="0">
                <a:latin typeface="TeXGyrePagella"/>
                <a:cs typeface="TeXGyrePagella"/>
              </a:rPr>
              <a:t>substances.</a:t>
            </a:r>
            <a:endParaRPr sz="1800">
              <a:latin typeface="TeXGyrePagella"/>
              <a:cs typeface="TeXGyrePagell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83300" y="1130300"/>
            <a:ext cx="2927985" cy="635635"/>
            <a:chOff x="6083300" y="1130300"/>
            <a:chExt cx="2927985" cy="635635"/>
          </a:xfrm>
        </p:grpSpPr>
        <p:sp>
          <p:nvSpPr>
            <p:cNvPr id="21" name="object 21"/>
            <p:cNvSpPr/>
            <p:nvPr/>
          </p:nvSpPr>
          <p:spPr>
            <a:xfrm>
              <a:off x="6096000" y="1181100"/>
              <a:ext cx="2902585" cy="572135"/>
            </a:xfrm>
            <a:custGeom>
              <a:avLst/>
              <a:gdLst/>
              <a:ahLst/>
              <a:cxnLst/>
              <a:rect l="l" t="t" r="r" b="b"/>
              <a:pathLst>
                <a:path w="2902584" h="572135">
                  <a:moveTo>
                    <a:pt x="2902330" y="0"/>
                  </a:moveTo>
                  <a:lnTo>
                    <a:pt x="2899342" y="14847"/>
                  </a:lnTo>
                  <a:lnTo>
                    <a:pt x="2891186" y="26955"/>
                  </a:lnTo>
                  <a:lnTo>
                    <a:pt x="2879078" y="35111"/>
                  </a:lnTo>
                  <a:lnTo>
                    <a:pt x="2864230" y="38100"/>
                  </a:lnTo>
                  <a:lnTo>
                    <a:pt x="38100" y="38100"/>
                  </a:lnTo>
                  <a:lnTo>
                    <a:pt x="23252" y="41106"/>
                  </a:lnTo>
                  <a:lnTo>
                    <a:pt x="11144" y="49291"/>
                  </a:lnTo>
                  <a:lnTo>
                    <a:pt x="2988" y="61406"/>
                  </a:lnTo>
                  <a:lnTo>
                    <a:pt x="0" y="76200"/>
                  </a:lnTo>
                  <a:lnTo>
                    <a:pt x="0" y="533653"/>
                  </a:lnTo>
                  <a:lnTo>
                    <a:pt x="2988" y="548520"/>
                  </a:lnTo>
                  <a:lnTo>
                    <a:pt x="11144" y="560673"/>
                  </a:lnTo>
                  <a:lnTo>
                    <a:pt x="23252" y="568872"/>
                  </a:lnTo>
                  <a:lnTo>
                    <a:pt x="38100" y="571880"/>
                  </a:lnTo>
                  <a:lnTo>
                    <a:pt x="52947" y="568872"/>
                  </a:lnTo>
                  <a:lnTo>
                    <a:pt x="65055" y="560673"/>
                  </a:lnTo>
                  <a:lnTo>
                    <a:pt x="73211" y="548520"/>
                  </a:lnTo>
                  <a:lnTo>
                    <a:pt x="76200" y="533653"/>
                  </a:lnTo>
                  <a:lnTo>
                    <a:pt x="76200" y="495553"/>
                  </a:lnTo>
                  <a:lnTo>
                    <a:pt x="2864230" y="495553"/>
                  </a:lnTo>
                  <a:lnTo>
                    <a:pt x="2879078" y="492565"/>
                  </a:lnTo>
                  <a:lnTo>
                    <a:pt x="2891186" y="484409"/>
                  </a:lnTo>
                  <a:lnTo>
                    <a:pt x="2899342" y="472301"/>
                  </a:lnTo>
                  <a:lnTo>
                    <a:pt x="2902330" y="457453"/>
                  </a:lnTo>
                  <a:lnTo>
                    <a:pt x="2902330" y="114426"/>
                  </a:lnTo>
                  <a:lnTo>
                    <a:pt x="38100" y="114426"/>
                  </a:lnTo>
                  <a:lnTo>
                    <a:pt x="38100" y="76200"/>
                  </a:lnTo>
                  <a:lnTo>
                    <a:pt x="39594" y="68830"/>
                  </a:lnTo>
                  <a:lnTo>
                    <a:pt x="43672" y="62769"/>
                  </a:lnTo>
                  <a:lnTo>
                    <a:pt x="49726" y="58662"/>
                  </a:lnTo>
                  <a:lnTo>
                    <a:pt x="57150" y="57150"/>
                  </a:lnTo>
                  <a:lnTo>
                    <a:pt x="2902330" y="57150"/>
                  </a:lnTo>
                  <a:lnTo>
                    <a:pt x="2902330" y="0"/>
                  </a:lnTo>
                  <a:close/>
                </a:path>
                <a:path w="2902584" h="572135">
                  <a:moveTo>
                    <a:pt x="2902330" y="57150"/>
                  </a:moveTo>
                  <a:lnTo>
                    <a:pt x="57150" y="57150"/>
                  </a:lnTo>
                  <a:lnTo>
                    <a:pt x="64573" y="58662"/>
                  </a:lnTo>
                  <a:lnTo>
                    <a:pt x="70627" y="62769"/>
                  </a:lnTo>
                  <a:lnTo>
                    <a:pt x="74705" y="68830"/>
                  </a:lnTo>
                  <a:lnTo>
                    <a:pt x="76200" y="76200"/>
                  </a:lnTo>
                  <a:lnTo>
                    <a:pt x="73211" y="91066"/>
                  </a:lnTo>
                  <a:lnTo>
                    <a:pt x="65055" y="103219"/>
                  </a:lnTo>
                  <a:lnTo>
                    <a:pt x="52947" y="111418"/>
                  </a:lnTo>
                  <a:lnTo>
                    <a:pt x="38100" y="114426"/>
                  </a:lnTo>
                  <a:lnTo>
                    <a:pt x="2902330" y="114426"/>
                  </a:lnTo>
                  <a:lnTo>
                    <a:pt x="2902330" y="57150"/>
                  </a:lnTo>
                  <a:close/>
                </a:path>
                <a:path w="2902584" h="572135">
                  <a:moveTo>
                    <a:pt x="2826130" y="0"/>
                  </a:moveTo>
                  <a:lnTo>
                    <a:pt x="2826130" y="38100"/>
                  </a:lnTo>
                  <a:lnTo>
                    <a:pt x="2864230" y="38100"/>
                  </a:lnTo>
                  <a:lnTo>
                    <a:pt x="2864230" y="19050"/>
                  </a:lnTo>
                  <a:lnTo>
                    <a:pt x="2845180" y="19050"/>
                  </a:lnTo>
                  <a:lnTo>
                    <a:pt x="2837757" y="17555"/>
                  </a:lnTo>
                  <a:lnTo>
                    <a:pt x="2831703" y="13477"/>
                  </a:lnTo>
                  <a:lnTo>
                    <a:pt x="2827625" y="7423"/>
                  </a:lnTo>
                  <a:lnTo>
                    <a:pt x="2826130" y="0"/>
                  </a:lnTo>
                  <a:close/>
                </a:path>
                <a:path w="2902584" h="572135">
                  <a:moveTo>
                    <a:pt x="2864230" y="0"/>
                  </a:moveTo>
                  <a:lnTo>
                    <a:pt x="2862736" y="7423"/>
                  </a:lnTo>
                  <a:lnTo>
                    <a:pt x="2858658" y="13477"/>
                  </a:lnTo>
                  <a:lnTo>
                    <a:pt x="2852604" y="17555"/>
                  </a:lnTo>
                  <a:lnTo>
                    <a:pt x="2845180" y="19050"/>
                  </a:lnTo>
                  <a:lnTo>
                    <a:pt x="2864230" y="19050"/>
                  </a:lnTo>
                  <a:lnTo>
                    <a:pt x="2864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34100" y="1143000"/>
              <a:ext cx="2864485" cy="153035"/>
            </a:xfrm>
            <a:custGeom>
              <a:avLst/>
              <a:gdLst/>
              <a:ahLst/>
              <a:cxnLst/>
              <a:rect l="l" t="t" r="r" b="b"/>
              <a:pathLst>
                <a:path w="2864484" h="153034">
                  <a:moveTo>
                    <a:pt x="19050" y="95250"/>
                  </a:moveTo>
                  <a:lnTo>
                    <a:pt x="11626" y="96762"/>
                  </a:lnTo>
                  <a:lnTo>
                    <a:pt x="5572" y="100869"/>
                  </a:lnTo>
                  <a:lnTo>
                    <a:pt x="1494" y="106930"/>
                  </a:lnTo>
                  <a:lnTo>
                    <a:pt x="0" y="114300"/>
                  </a:lnTo>
                  <a:lnTo>
                    <a:pt x="0" y="152526"/>
                  </a:lnTo>
                  <a:lnTo>
                    <a:pt x="14847" y="149518"/>
                  </a:lnTo>
                  <a:lnTo>
                    <a:pt x="26955" y="141319"/>
                  </a:lnTo>
                  <a:lnTo>
                    <a:pt x="35111" y="129166"/>
                  </a:lnTo>
                  <a:lnTo>
                    <a:pt x="38100" y="114300"/>
                  </a:lnTo>
                  <a:lnTo>
                    <a:pt x="36605" y="106930"/>
                  </a:lnTo>
                  <a:lnTo>
                    <a:pt x="32527" y="100869"/>
                  </a:lnTo>
                  <a:lnTo>
                    <a:pt x="26473" y="96762"/>
                  </a:lnTo>
                  <a:lnTo>
                    <a:pt x="19050" y="95250"/>
                  </a:lnTo>
                  <a:close/>
                </a:path>
                <a:path w="2864484" h="153034">
                  <a:moveTo>
                    <a:pt x="2864230" y="38100"/>
                  </a:moveTo>
                  <a:lnTo>
                    <a:pt x="2826130" y="38100"/>
                  </a:lnTo>
                  <a:lnTo>
                    <a:pt x="2826130" y="76200"/>
                  </a:lnTo>
                  <a:lnTo>
                    <a:pt x="2840978" y="73211"/>
                  </a:lnTo>
                  <a:lnTo>
                    <a:pt x="2853086" y="65055"/>
                  </a:lnTo>
                  <a:lnTo>
                    <a:pt x="2861242" y="52947"/>
                  </a:lnTo>
                  <a:lnTo>
                    <a:pt x="2864230" y="38100"/>
                  </a:lnTo>
                  <a:close/>
                </a:path>
                <a:path w="2864484" h="153034">
                  <a:moveTo>
                    <a:pt x="2826130" y="0"/>
                  </a:moveTo>
                  <a:lnTo>
                    <a:pt x="2811283" y="2988"/>
                  </a:lnTo>
                  <a:lnTo>
                    <a:pt x="2799175" y="11144"/>
                  </a:lnTo>
                  <a:lnTo>
                    <a:pt x="2791019" y="23252"/>
                  </a:lnTo>
                  <a:lnTo>
                    <a:pt x="2788030" y="38100"/>
                  </a:lnTo>
                  <a:lnTo>
                    <a:pt x="2789525" y="45523"/>
                  </a:lnTo>
                  <a:lnTo>
                    <a:pt x="2793603" y="51577"/>
                  </a:lnTo>
                  <a:lnTo>
                    <a:pt x="2799657" y="55655"/>
                  </a:lnTo>
                  <a:lnTo>
                    <a:pt x="2807080" y="57150"/>
                  </a:lnTo>
                  <a:lnTo>
                    <a:pt x="2814504" y="55655"/>
                  </a:lnTo>
                  <a:lnTo>
                    <a:pt x="2820558" y="51577"/>
                  </a:lnTo>
                  <a:lnTo>
                    <a:pt x="2824636" y="45523"/>
                  </a:lnTo>
                  <a:lnTo>
                    <a:pt x="2826130" y="38100"/>
                  </a:lnTo>
                  <a:lnTo>
                    <a:pt x="2864230" y="38100"/>
                  </a:lnTo>
                  <a:lnTo>
                    <a:pt x="2861242" y="23252"/>
                  </a:lnTo>
                  <a:lnTo>
                    <a:pt x="2853086" y="11144"/>
                  </a:lnTo>
                  <a:lnTo>
                    <a:pt x="2840978" y="2988"/>
                  </a:lnTo>
                  <a:lnTo>
                    <a:pt x="282613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96000" y="1143000"/>
              <a:ext cx="2902585" cy="610235"/>
            </a:xfrm>
            <a:custGeom>
              <a:avLst/>
              <a:gdLst/>
              <a:ahLst/>
              <a:cxnLst/>
              <a:rect l="l" t="t" r="r" b="b"/>
              <a:pathLst>
                <a:path w="2902584" h="610235">
                  <a:moveTo>
                    <a:pt x="0" y="114300"/>
                  </a:moveTo>
                  <a:lnTo>
                    <a:pt x="2988" y="99506"/>
                  </a:lnTo>
                  <a:lnTo>
                    <a:pt x="11144" y="87391"/>
                  </a:lnTo>
                  <a:lnTo>
                    <a:pt x="23252" y="79206"/>
                  </a:lnTo>
                  <a:lnTo>
                    <a:pt x="38100" y="76200"/>
                  </a:lnTo>
                  <a:lnTo>
                    <a:pt x="2826130" y="76200"/>
                  </a:lnTo>
                  <a:lnTo>
                    <a:pt x="2826130" y="38100"/>
                  </a:lnTo>
                  <a:lnTo>
                    <a:pt x="2829119" y="23252"/>
                  </a:lnTo>
                  <a:lnTo>
                    <a:pt x="2837275" y="11144"/>
                  </a:lnTo>
                  <a:lnTo>
                    <a:pt x="2849383" y="2988"/>
                  </a:lnTo>
                  <a:lnTo>
                    <a:pt x="2864230" y="0"/>
                  </a:lnTo>
                  <a:lnTo>
                    <a:pt x="2879078" y="2988"/>
                  </a:lnTo>
                  <a:lnTo>
                    <a:pt x="2891186" y="11144"/>
                  </a:lnTo>
                  <a:lnTo>
                    <a:pt x="2899342" y="23252"/>
                  </a:lnTo>
                  <a:lnTo>
                    <a:pt x="2902330" y="38100"/>
                  </a:lnTo>
                  <a:lnTo>
                    <a:pt x="2902330" y="495553"/>
                  </a:lnTo>
                  <a:lnTo>
                    <a:pt x="2899342" y="510401"/>
                  </a:lnTo>
                  <a:lnTo>
                    <a:pt x="2891186" y="522509"/>
                  </a:lnTo>
                  <a:lnTo>
                    <a:pt x="2879078" y="530665"/>
                  </a:lnTo>
                  <a:lnTo>
                    <a:pt x="2864230" y="533653"/>
                  </a:lnTo>
                  <a:lnTo>
                    <a:pt x="76200" y="533653"/>
                  </a:lnTo>
                  <a:lnTo>
                    <a:pt x="76200" y="571753"/>
                  </a:lnTo>
                  <a:lnTo>
                    <a:pt x="73211" y="586620"/>
                  </a:lnTo>
                  <a:lnTo>
                    <a:pt x="65055" y="598773"/>
                  </a:lnTo>
                  <a:lnTo>
                    <a:pt x="52947" y="606972"/>
                  </a:lnTo>
                  <a:lnTo>
                    <a:pt x="38100" y="609980"/>
                  </a:lnTo>
                  <a:lnTo>
                    <a:pt x="23252" y="606972"/>
                  </a:lnTo>
                  <a:lnTo>
                    <a:pt x="11144" y="598773"/>
                  </a:lnTo>
                  <a:lnTo>
                    <a:pt x="2988" y="586620"/>
                  </a:lnTo>
                  <a:lnTo>
                    <a:pt x="0" y="571753"/>
                  </a:lnTo>
                  <a:lnTo>
                    <a:pt x="0" y="114300"/>
                  </a:lnTo>
                  <a:close/>
                </a:path>
                <a:path w="2902584" h="610235">
                  <a:moveTo>
                    <a:pt x="2826130" y="76200"/>
                  </a:moveTo>
                  <a:lnTo>
                    <a:pt x="2864230" y="76200"/>
                  </a:lnTo>
                  <a:lnTo>
                    <a:pt x="2879078" y="73211"/>
                  </a:lnTo>
                  <a:lnTo>
                    <a:pt x="2891186" y="65055"/>
                  </a:lnTo>
                  <a:lnTo>
                    <a:pt x="2899342" y="52947"/>
                  </a:lnTo>
                  <a:lnTo>
                    <a:pt x="2902330" y="38100"/>
                  </a:lnTo>
                </a:path>
                <a:path w="2902584" h="610235">
                  <a:moveTo>
                    <a:pt x="2864230" y="76200"/>
                  </a:moveTo>
                  <a:lnTo>
                    <a:pt x="2864230" y="38100"/>
                  </a:lnTo>
                  <a:lnTo>
                    <a:pt x="2862736" y="45523"/>
                  </a:lnTo>
                  <a:lnTo>
                    <a:pt x="2858658" y="51577"/>
                  </a:lnTo>
                  <a:lnTo>
                    <a:pt x="2852604" y="55655"/>
                  </a:lnTo>
                  <a:lnTo>
                    <a:pt x="2845180" y="57150"/>
                  </a:lnTo>
                  <a:lnTo>
                    <a:pt x="2837757" y="55655"/>
                  </a:lnTo>
                  <a:lnTo>
                    <a:pt x="2831703" y="51577"/>
                  </a:lnTo>
                  <a:lnTo>
                    <a:pt x="2827625" y="45523"/>
                  </a:lnTo>
                  <a:lnTo>
                    <a:pt x="2826130" y="381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83300" y="1225550"/>
              <a:ext cx="101600" cy="826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72200" y="1257300"/>
              <a:ext cx="0" cy="419734"/>
            </a:xfrm>
            <a:custGeom>
              <a:avLst/>
              <a:gdLst/>
              <a:ahLst/>
              <a:cxnLst/>
              <a:rect l="l" t="t" r="r" b="b"/>
              <a:pathLst>
                <a:path h="419735">
                  <a:moveTo>
                    <a:pt x="0" y="0"/>
                  </a:moveTo>
                  <a:lnTo>
                    <a:pt x="0" y="41935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31254" y="1292174"/>
            <a:ext cx="1670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6. Drug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333369" y="3644900"/>
            <a:ext cx="2927985" cy="2311400"/>
            <a:chOff x="3333369" y="3644900"/>
            <a:chExt cx="2927985" cy="2311400"/>
          </a:xfrm>
        </p:grpSpPr>
        <p:sp>
          <p:nvSpPr>
            <p:cNvPr id="28" name="object 28"/>
            <p:cNvSpPr/>
            <p:nvPr/>
          </p:nvSpPr>
          <p:spPr>
            <a:xfrm>
              <a:off x="3429000" y="3939540"/>
              <a:ext cx="2819400" cy="2004060"/>
            </a:xfrm>
            <a:custGeom>
              <a:avLst/>
              <a:gdLst/>
              <a:ahLst/>
              <a:cxnLst/>
              <a:rect l="l" t="t" r="r" b="b"/>
              <a:pathLst>
                <a:path w="2819400" h="2004060">
                  <a:moveTo>
                    <a:pt x="0" y="2004060"/>
                  </a:moveTo>
                  <a:lnTo>
                    <a:pt x="2819400" y="200406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2004060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46069" y="3698239"/>
              <a:ext cx="2902585" cy="608965"/>
            </a:xfrm>
            <a:custGeom>
              <a:avLst/>
              <a:gdLst/>
              <a:ahLst/>
              <a:cxnLst/>
              <a:rect l="l" t="t" r="r" b="b"/>
              <a:pathLst>
                <a:path w="2902585" h="608964">
                  <a:moveTo>
                    <a:pt x="2902330" y="0"/>
                  </a:moveTo>
                  <a:lnTo>
                    <a:pt x="2899142" y="15759"/>
                  </a:lnTo>
                  <a:lnTo>
                    <a:pt x="2890440" y="28638"/>
                  </a:lnTo>
                  <a:lnTo>
                    <a:pt x="2877524" y="37326"/>
                  </a:lnTo>
                  <a:lnTo>
                    <a:pt x="2861691" y="40512"/>
                  </a:lnTo>
                  <a:lnTo>
                    <a:pt x="40639" y="40512"/>
                  </a:lnTo>
                  <a:lnTo>
                    <a:pt x="24806" y="43701"/>
                  </a:lnTo>
                  <a:lnTo>
                    <a:pt x="11890" y="52403"/>
                  </a:lnTo>
                  <a:lnTo>
                    <a:pt x="3188" y="65319"/>
                  </a:lnTo>
                  <a:lnTo>
                    <a:pt x="0" y="81153"/>
                  </a:lnTo>
                  <a:lnTo>
                    <a:pt x="0" y="568325"/>
                  </a:lnTo>
                  <a:lnTo>
                    <a:pt x="3188" y="584084"/>
                  </a:lnTo>
                  <a:lnTo>
                    <a:pt x="11890" y="596963"/>
                  </a:lnTo>
                  <a:lnTo>
                    <a:pt x="24806" y="605651"/>
                  </a:lnTo>
                  <a:lnTo>
                    <a:pt x="40639" y="608838"/>
                  </a:lnTo>
                  <a:lnTo>
                    <a:pt x="56399" y="605651"/>
                  </a:lnTo>
                  <a:lnTo>
                    <a:pt x="69278" y="596963"/>
                  </a:lnTo>
                  <a:lnTo>
                    <a:pt x="77966" y="584084"/>
                  </a:lnTo>
                  <a:lnTo>
                    <a:pt x="81152" y="568325"/>
                  </a:lnTo>
                  <a:lnTo>
                    <a:pt x="81152" y="527685"/>
                  </a:lnTo>
                  <a:lnTo>
                    <a:pt x="2861691" y="527685"/>
                  </a:lnTo>
                  <a:lnTo>
                    <a:pt x="2877524" y="524498"/>
                  </a:lnTo>
                  <a:lnTo>
                    <a:pt x="2890440" y="515810"/>
                  </a:lnTo>
                  <a:lnTo>
                    <a:pt x="2899142" y="502931"/>
                  </a:lnTo>
                  <a:lnTo>
                    <a:pt x="2902330" y="487172"/>
                  </a:lnTo>
                  <a:lnTo>
                    <a:pt x="2902330" y="121793"/>
                  </a:lnTo>
                  <a:lnTo>
                    <a:pt x="40639" y="121793"/>
                  </a:lnTo>
                  <a:lnTo>
                    <a:pt x="40639" y="81153"/>
                  </a:lnTo>
                  <a:lnTo>
                    <a:pt x="42225" y="73263"/>
                  </a:lnTo>
                  <a:lnTo>
                    <a:pt x="46561" y="66802"/>
                  </a:lnTo>
                  <a:lnTo>
                    <a:pt x="53016" y="62436"/>
                  </a:lnTo>
                  <a:lnTo>
                    <a:pt x="60959" y="60833"/>
                  </a:lnTo>
                  <a:lnTo>
                    <a:pt x="2902330" y="60833"/>
                  </a:lnTo>
                  <a:lnTo>
                    <a:pt x="2902330" y="0"/>
                  </a:lnTo>
                  <a:close/>
                </a:path>
                <a:path w="2902585" h="608964">
                  <a:moveTo>
                    <a:pt x="2902330" y="60833"/>
                  </a:moveTo>
                  <a:lnTo>
                    <a:pt x="60959" y="60833"/>
                  </a:lnTo>
                  <a:lnTo>
                    <a:pt x="68830" y="62436"/>
                  </a:lnTo>
                  <a:lnTo>
                    <a:pt x="75247" y="66802"/>
                  </a:lnTo>
                  <a:lnTo>
                    <a:pt x="79569" y="73263"/>
                  </a:lnTo>
                  <a:lnTo>
                    <a:pt x="81152" y="81153"/>
                  </a:lnTo>
                  <a:lnTo>
                    <a:pt x="77966" y="96986"/>
                  </a:lnTo>
                  <a:lnTo>
                    <a:pt x="69278" y="109902"/>
                  </a:lnTo>
                  <a:lnTo>
                    <a:pt x="56399" y="118604"/>
                  </a:lnTo>
                  <a:lnTo>
                    <a:pt x="40639" y="121793"/>
                  </a:lnTo>
                  <a:lnTo>
                    <a:pt x="2902330" y="121793"/>
                  </a:lnTo>
                  <a:lnTo>
                    <a:pt x="2902330" y="60833"/>
                  </a:lnTo>
                  <a:close/>
                </a:path>
                <a:path w="2902585" h="608964">
                  <a:moveTo>
                    <a:pt x="2821178" y="0"/>
                  </a:moveTo>
                  <a:lnTo>
                    <a:pt x="2821178" y="40512"/>
                  </a:lnTo>
                  <a:lnTo>
                    <a:pt x="2861691" y="40512"/>
                  </a:lnTo>
                  <a:lnTo>
                    <a:pt x="2861691" y="20193"/>
                  </a:lnTo>
                  <a:lnTo>
                    <a:pt x="2841497" y="20193"/>
                  </a:lnTo>
                  <a:lnTo>
                    <a:pt x="2833554" y="18609"/>
                  </a:lnTo>
                  <a:lnTo>
                    <a:pt x="2827099" y="14287"/>
                  </a:lnTo>
                  <a:lnTo>
                    <a:pt x="2822763" y="7870"/>
                  </a:lnTo>
                  <a:lnTo>
                    <a:pt x="2821178" y="0"/>
                  </a:lnTo>
                  <a:close/>
                </a:path>
                <a:path w="2902585" h="608964">
                  <a:moveTo>
                    <a:pt x="2861691" y="0"/>
                  </a:moveTo>
                  <a:lnTo>
                    <a:pt x="2860107" y="7870"/>
                  </a:lnTo>
                  <a:lnTo>
                    <a:pt x="2855785" y="14287"/>
                  </a:lnTo>
                  <a:lnTo>
                    <a:pt x="2849368" y="18609"/>
                  </a:lnTo>
                  <a:lnTo>
                    <a:pt x="2841497" y="20193"/>
                  </a:lnTo>
                  <a:lnTo>
                    <a:pt x="2861691" y="20193"/>
                  </a:lnTo>
                  <a:lnTo>
                    <a:pt x="2861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86709" y="3657600"/>
              <a:ext cx="2861945" cy="162560"/>
            </a:xfrm>
            <a:custGeom>
              <a:avLst/>
              <a:gdLst/>
              <a:ahLst/>
              <a:cxnLst/>
              <a:rect l="l" t="t" r="r" b="b"/>
              <a:pathLst>
                <a:path w="2861945" h="162560">
                  <a:moveTo>
                    <a:pt x="20319" y="101473"/>
                  </a:moveTo>
                  <a:lnTo>
                    <a:pt x="12376" y="103076"/>
                  </a:lnTo>
                  <a:lnTo>
                    <a:pt x="5921" y="107442"/>
                  </a:lnTo>
                  <a:lnTo>
                    <a:pt x="1585" y="113903"/>
                  </a:lnTo>
                  <a:lnTo>
                    <a:pt x="0" y="121793"/>
                  </a:lnTo>
                  <a:lnTo>
                    <a:pt x="0" y="162432"/>
                  </a:lnTo>
                  <a:lnTo>
                    <a:pt x="15759" y="159244"/>
                  </a:lnTo>
                  <a:lnTo>
                    <a:pt x="28638" y="150542"/>
                  </a:lnTo>
                  <a:lnTo>
                    <a:pt x="37326" y="137626"/>
                  </a:lnTo>
                  <a:lnTo>
                    <a:pt x="40512" y="121793"/>
                  </a:lnTo>
                  <a:lnTo>
                    <a:pt x="38929" y="113903"/>
                  </a:lnTo>
                  <a:lnTo>
                    <a:pt x="34607" y="107442"/>
                  </a:lnTo>
                  <a:lnTo>
                    <a:pt x="28190" y="103076"/>
                  </a:lnTo>
                  <a:lnTo>
                    <a:pt x="20319" y="101473"/>
                  </a:lnTo>
                  <a:close/>
                </a:path>
                <a:path w="2861945" h="162560">
                  <a:moveTo>
                    <a:pt x="2861691" y="40639"/>
                  </a:moveTo>
                  <a:lnTo>
                    <a:pt x="2821051" y="40639"/>
                  </a:lnTo>
                  <a:lnTo>
                    <a:pt x="2821051" y="81152"/>
                  </a:lnTo>
                  <a:lnTo>
                    <a:pt x="2836884" y="77966"/>
                  </a:lnTo>
                  <a:lnTo>
                    <a:pt x="2849800" y="69278"/>
                  </a:lnTo>
                  <a:lnTo>
                    <a:pt x="2858502" y="56399"/>
                  </a:lnTo>
                  <a:lnTo>
                    <a:pt x="2861691" y="40639"/>
                  </a:lnTo>
                  <a:close/>
                </a:path>
                <a:path w="2861945" h="162560">
                  <a:moveTo>
                    <a:pt x="2821051" y="0"/>
                  </a:moveTo>
                  <a:lnTo>
                    <a:pt x="2805291" y="3188"/>
                  </a:lnTo>
                  <a:lnTo>
                    <a:pt x="2792412" y="11890"/>
                  </a:lnTo>
                  <a:lnTo>
                    <a:pt x="2783724" y="24806"/>
                  </a:lnTo>
                  <a:lnTo>
                    <a:pt x="2780538" y="40639"/>
                  </a:lnTo>
                  <a:lnTo>
                    <a:pt x="2782123" y="48510"/>
                  </a:lnTo>
                  <a:lnTo>
                    <a:pt x="2786459" y="54927"/>
                  </a:lnTo>
                  <a:lnTo>
                    <a:pt x="2792914" y="59249"/>
                  </a:lnTo>
                  <a:lnTo>
                    <a:pt x="2800857" y="60832"/>
                  </a:lnTo>
                  <a:lnTo>
                    <a:pt x="2808728" y="59249"/>
                  </a:lnTo>
                  <a:lnTo>
                    <a:pt x="2815145" y="54927"/>
                  </a:lnTo>
                  <a:lnTo>
                    <a:pt x="2819467" y="48510"/>
                  </a:lnTo>
                  <a:lnTo>
                    <a:pt x="2821051" y="40639"/>
                  </a:lnTo>
                  <a:lnTo>
                    <a:pt x="2861691" y="40639"/>
                  </a:lnTo>
                  <a:lnTo>
                    <a:pt x="2858502" y="24806"/>
                  </a:lnTo>
                  <a:lnTo>
                    <a:pt x="2849800" y="11890"/>
                  </a:lnTo>
                  <a:lnTo>
                    <a:pt x="2836884" y="3188"/>
                  </a:lnTo>
                  <a:lnTo>
                    <a:pt x="282105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46069" y="3657600"/>
              <a:ext cx="2902585" cy="649605"/>
            </a:xfrm>
            <a:custGeom>
              <a:avLst/>
              <a:gdLst/>
              <a:ahLst/>
              <a:cxnLst/>
              <a:rect l="l" t="t" r="r" b="b"/>
              <a:pathLst>
                <a:path w="2902585" h="649604">
                  <a:moveTo>
                    <a:pt x="0" y="121793"/>
                  </a:moveTo>
                  <a:lnTo>
                    <a:pt x="3188" y="105959"/>
                  </a:lnTo>
                  <a:lnTo>
                    <a:pt x="11890" y="93043"/>
                  </a:lnTo>
                  <a:lnTo>
                    <a:pt x="24806" y="84341"/>
                  </a:lnTo>
                  <a:lnTo>
                    <a:pt x="40639" y="81152"/>
                  </a:lnTo>
                  <a:lnTo>
                    <a:pt x="2821178" y="81152"/>
                  </a:lnTo>
                  <a:lnTo>
                    <a:pt x="2821178" y="40639"/>
                  </a:lnTo>
                  <a:lnTo>
                    <a:pt x="2824364" y="24806"/>
                  </a:lnTo>
                  <a:lnTo>
                    <a:pt x="2833052" y="11890"/>
                  </a:lnTo>
                  <a:lnTo>
                    <a:pt x="2845931" y="3188"/>
                  </a:lnTo>
                  <a:lnTo>
                    <a:pt x="2861691" y="0"/>
                  </a:lnTo>
                  <a:lnTo>
                    <a:pt x="2877524" y="3188"/>
                  </a:lnTo>
                  <a:lnTo>
                    <a:pt x="2890440" y="11890"/>
                  </a:lnTo>
                  <a:lnTo>
                    <a:pt x="2899142" y="24806"/>
                  </a:lnTo>
                  <a:lnTo>
                    <a:pt x="2902330" y="40639"/>
                  </a:lnTo>
                  <a:lnTo>
                    <a:pt x="2902330" y="527812"/>
                  </a:lnTo>
                  <a:lnTo>
                    <a:pt x="2899142" y="543571"/>
                  </a:lnTo>
                  <a:lnTo>
                    <a:pt x="2890440" y="556450"/>
                  </a:lnTo>
                  <a:lnTo>
                    <a:pt x="2877524" y="565138"/>
                  </a:lnTo>
                  <a:lnTo>
                    <a:pt x="2861691" y="568325"/>
                  </a:lnTo>
                  <a:lnTo>
                    <a:pt x="81152" y="568325"/>
                  </a:lnTo>
                  <a:lnTo>
                    <a:pt x="81152" y="608964"/>
                  </a:lnTo>
                  <a:lnTo>
                    <a:pt x="77966" y="624724"/>
                  </a:lnTo>
                  <a:lnTo>
                    <a:pt x="69278" y="637603"/>
                  </a:lnTo>
                  <a:lnTo>
                    <a:pt x="56399" y="646291"/>
                  </a:lnTo>
                  <a:lnTo>
                    <a:pt x="40639" y="649477"/>
                  </a:lnTo>
                  <a:lnTo>
                    <a:pt x="24806" y="646291"/>
                  </a:lnTo>
                  <a:lnTo>
                    <a:pt x="11890" y="637603"/>
                  </a:lnTo>
                  <a:lnTo>
                    <a:pt x="3188" y="624724"/>
                  </a:lnTo>
                  <a:lnTo>
                    <a:pt x="0" y="608964"/>
                  </a:lnTo>
                  <a:lnTo>
                    <a:pt x="0" y="12179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547" y="3685540"/>
              <a:ext cx="106552" cy="65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33369" y="3746372"/>
              <a:ext cx="106552" cy="863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27222" y="3779393"/>
              <a:ext cx="0" cy="447040"/>
            </a:xfrm>
            <a:custGeom>
              <a:avLst/>
              <a:gdLst/>
              <a:ahLst/>
              <a:cxnLst/>
              <a:rect l="l" t="t" r="r" b="b"/>
              <a:pathLst>
                <a:path h="447039">
                  <a:moveTo>
                    <a:pt x="0" y="0"/>
                  </a:moveTo>
                  <a:lnTo>
                    <a:pt x="0" y="4465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448526" y="3827145"/>
            <a:ext cx="2781300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5. </a:t>
            </a:r>
            <a:r>
              <a:rPr sz="1800" b="1" spc="-10" dirty="0">
                <a:latin typeface="Arial"/>
                <a:cs typeface="Arial"/>
              </a:rPr>
              <a:t>Work </a:t>
            </a:r>
            <a:r>
              <a:rPr sz="1800" b="1" spc="-5" dirty="0">
                <a:latin typeface="Arial"/>
                <a:cs typeface="Arial"/>
              </a:rPr>
              <a:t>Sample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165735" marR="67945" indent="-91440">
              <a:lnSpc>
                <a:spcPct val="100000"/>
              </a:lnSpc>
            </a:pPr>
            <a:r>
              <a:rPr sz="1800" spc="-5" dirty="0">
                <a:latin typeface="TeXGyrePagella"/>
                <a:cs typeface="TeXGyrePagella"/>
              </a:rPr>
              <a:t>Measures performance</a:t>
            </a:r>
            <a:r>
              <a:rPr sz="1800" spc="-45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on  </a:t>
            </a:r>
            <a:r>
              <a:rPr sz="1800" spc="-5" dirty="0">
                <a:latin typeface="TeXGyrePagella"/>
                <a:cs typeface="TeXGyrePagella"/>
              </a:rPr>
              <a:t>some </a:t>
            </a:r>
            <a:r>
              <a:rPr sz="1800" dirty="0">
                <a:latin typeface="TeXGyrePagella"/>
                <a:cs typeface="TeXGyrePagella"/>
              </a:rPr>
              <a:t>element </a:t>
            </a:r>
            <a:r>
              <a:rPr sz="1800" spc="-5" dirty="0">
                <a:latin typeface="TeXGyrePagella"/>
                <a:cs typeface="TeXGyrePagella"/>
              </a:rPr>
              <a:t>of the</a:t>
            </a:r>
            <a:r>
              <a:rPr sz="1800" spc="-60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job.</a:t>
            </a:r>
            <a:endParaRPr sz="1800">
              <a:latin typeface="TeXGyrePagella"/>
              <a:cs typeface="TeXGyrePagell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81400" y="1981200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>
                <a:moveTo>
                  <a:pt x="0" y="419100"/>
                </a:moveTo>
                <a:lnTo>
                  <a:pt x="440309" y="209550"/>
                </a:lnTo>
                <a:lnTo>
                  <a:pt x="440309" y="314325"/>
                </a:lnTo>
                <a:lnTo>
                  <a:pt x="632460" y="314325"/>
                </a:lnTo>
                <a:lnTo>
                  <a:pt x="632460" y="0"/>
                </a:lnTo>
                <a:lnTo>
                  <a:pt x="1805939" y="0"/>
                </a:lnTo>
                <a:lnTo>
                  <a:pt x="1805939" y="314325"/>
                </a:lnTo>
                <a:lnTo>
                  <a:pt x="1998090" y="314325"/>
                </a:lnTo>
                <a:lnTo>
                  <a:pt x="1998090" y="209550"/>
                </a:lnTo>
                <a:lnTo>
                  <a:pt x="2438400" y="419100"/>
                </a:lnTo>
                <a:lnTo>
                  <a:pt x="1998090" y="628650"/>
                </a:lnTo>
                <a:lnTo>
                  <a:pt x="1998090" y="523875"/>
                </a:lnTo>
                <a:lnTo>
                  <a:pt x="1805939" y="523875"/>
                </a:lnTo>
                <a:lnTo>
                  <a:pt x="1805939" y="838200"/>
                </a:lnTo>
                <a:lnTo>
                  <a:pt x="632460" y="838200"/>
                </a:lnTo>
                <a:lnTo>
                  <a:pt x="632460" y="523875"/>
                </a:lnTo>
                <a:lnTo>
                  <a:pt x="440309" y="523875"/>
                </a:lnTo>
                <a:lnTo>
                  <a:pt x="440309" y="628650"/>
                </a:lnTo>
                <a:lnTo>
                  <a:pt x="0" y="4191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319778" y="2129993"/>
            <a:ext cx="96075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TE</a:t>
            </a:r>
            <a:r>
              <a:rPr sz="1600" b="1" spc="-15" dirty="0">
                <a:latin typeface="Palladio Uralic"/>
                <a:cs typeface="Palladio Uralic"/>
              </a:rPr>
              <a:t>S</a:t>
            </a:r>
            <a:r>
              <a:rPr sz="1600" b="1" spc="-5" dirty="0">
                <a:latin typeface="Palladio Uralic"/>
                <a:cs typeface="Palladio Uralic"/>
              </a:rPr>
              <a:t>TING</a:t>
            </a:r>
            <a:endParaRPr sz="1600">
              <a:latin typeface="Palladio Uralic"/>
              <a:cs typeface="Palladio Uralic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Palladio Uralic"/>
                <a:cs typeface="Palladio Uralic"/>
              </a:rPr>
              <a:t>TYPES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59300" y="2806700"/>
            <a:ext cx="482600" cy="635000"/>
            <a:chOff x="4559300" y="2806700"/>
            <a:chExt cx="482600" cy="635000"/>
          </a:xfrm>
        </p:grpSpPr>
        <p:sp>
          <p:nvSpPr>
            <p:cNvPr id="39" name="object 39"/>
            <p:cNvSpPr/>
            <p:nvPr/>
          </p:nvSpPr>
          <p:spPr>
            <a:xfrm>
              <a:off x="4572000" y="28194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342900" y="0"/>
                  </a:moveTo>
                  <a:lnTo>
                    <a:pt x="114300" y="0"/>
                  </a:lnTo>
                  <a:lnTo>
                    <a:pt x="114300" y="283972"/>
                  </a:lnTo>
                  <a:lnTo>
                    <a:pt x="0" y="283972"/>
                  </a:lnTo>
                  <a:lnTo>
                    <a:pt x="228600" y="609600"/>
                  </a:lnTo>
                  <a:lnTo>
                    <a:pt x="457200" y="283972"/>
                  </a:lnTo>
                  <a:lnTo>
                    <a:pt x="342900" y="28397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2000" y="2819400"/>
              <a:ext cx="457200" cy="609600"/>
            </a:xfrm>
            <a:custGeom>
              <a:avLst/>
              <a:gdLst/>
              <a:ahLst/>
              <a:cxnLst/>
              <a:rect l="l" t="t" r="r" b="b"/>
              <a:pathLst>
                <a:path w="457200" h="609600">
                  <a:moveTo>
                    <a:pt x="0" y="283972"/>
                  </a:moveTo>
                  <a:lnTo>
                    <a:pt x="114300" y="283972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283972"/>
                  </a:lnTo>
                  <a:lnTo>
                    <a:pt x="457200" y="283972"/>
                  </a:lnTo>
                  <a:lnTo>
                    <a:pt x="228600" y="609600"/>
                  </a:lnTo>
                  <a:lnTo>
                    <a:pt x="0" y="28397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1052" y="5391150"/>
            <a:ext cx="106045" cy="837565"/>
            <a:chOff x="7721052" y="5391150"/>
            <a:chExt cx="106045" cy="837565"/>
          </a:xfrm>
        </p:grpSpPr>
        <p:sp>
          <p:nvSpPr>
            <p:cNvPr id="3" name="object 3"/>
            <p:cNvSpPr/>
            <p:nvPr/>
          </p:nvSpPr>
          <p:spPr>
            <a:xfrm>
              <a:off x="7721052" y="5399908"/>
              <a:ext cx="105742" cy="8283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72399" y="5410200"/>
              <a:ext cx="1905" cy="762000"/>
            </a:xfrm>
            <a:custGeom>
              <a:avLst/>
              <a:gdLst/>
              <a:ahLst/>
              <a:cxnLst/>
              <a:rect l="l" t="t" r="r" b="b"/>
              <a:pathLst>
                <a:path w="1904" h="762000">
                  <a:moveTo>
                    <a:pt x="1650" y="0"/>
                  </a:moveTo>
                  <a:lnTo>
                    <a:pt x="0" y="7620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08853" y="4409288"/>
            <a:ext cx="231140" cy="817244"/>
            <a:chOff x="4608853" y="4409288"/>
            <a:chExt cx="231140" cy="817244"/>
          </a:xfrm>
        </p:grpSpPr>
        <p:sp>
          <p:nvSpPr>
            <p:cNvPr id="6" name="object 6"/>
            <p:cNvSpPr/>
            <p:nvPr/>
          </p:nvSpPr>
          <p:spPr>
            <a:xfrm>
              <a:off x="4608853" y="4409288"/>
              <a:ext cx="231093" cy="8170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9149" y="4419600"/>
              <a:ext cx="171450" cy="762635"/>
            </a:xfrm>
            <a:custGeom>
              <a:avLst/>
              <a:gdLst/>
              <a:ahLst/>
              <a:cxnLst/>
              <a:rect l="l" t="t" r="r" b="b"/>
              <a:pathLst>
                <a:path w="171450" h="762635">
                  <a:moveTo>
                    <a:pt x="16498" y="590952"/>
                  </a:moveTo>
                  <a:lnTo>
                    <a:pt x="9304" y="593344"/>
                  </a:lnTo>
                  <a:lnTo>
                    <a:pt x="3679" y="598394"/>
                  </a:lnTo>
                  <a:lnTo>
                    <a:pt x="494" y="604980"/>
                  </a:lnTo>
                  <a:lnTo>
                    <a:pt x="0" y="612257"/>
                  </a:lnTo>
                  <a:lnTo>
                    <a:pt x="2446" y="619379"/>
                  </a:lnTo>
                  <a:lnTo>
                    <a:pt x="85250" y="762126"/>
                  </a:lnTo>
                  <a:lnTo>
                    <a:pt x="107431" y="724281"/>
                  </a:lnTo>
                  <a:lnTo>
                    <a:pt x="66327" y="724281"/>
                  </a:lnTo>
                  <a:lnTo>
                    <a:pt x="66400" y="686498"/>
                  </a:lnTo>
                  <a:lnTo>
                    <a:pt x="66340" y="653735"/>
                  </a:lnTo>
                  <a:lnTo>
                    <a:pt x="35339" y="600329"/>
                  </a:lnTo>
                  <a:lnTo>
                    <a:pt x="30360" y="594647"/>
                  </a:lnTo>
                  <a:lnTo>
                    <a:pt x="23798" y="591454"/>
                  </a:lnTo>
                  <a:lnTo>
                    <a:pt x="16498" y="590952"/>
                  </a:lnTo>
                  <a:close/>
                </a:path>
                <a:path w="171450" h="762635">
                  <a:moveTo>
                    <a:pt x="66463" y="653947"/>
                  </a:moveTo>
                  <a:lnTo>
                    <a:pt x="66327" y="724281"/>
                  </a:lnTo>
                  <a:lnTo>
                    <a:pt x="104427" y="724281"/>
                  </a:lnTo>
                  <a:lnTo>
                    <a:pt x="104446" y="714756"/>
                  </a:lnTo>
                  <a:lnTo>
                    <a:pt x="68867" y="714629"/>
                  </a:lnTo>
                  <a:lnTo>
                    <a:pt x="85358" y="686498"/>
                  </a:lnTo>
                  <a:lnTo>
                    <a:pt x="66463" y="653947"/>
                  </a:lnTo>
                  <a:close/>
                </a:path>
                <a:path w="171450" h="762635">
                  <a:moveTo>
                    <a:pt x="154709" y="591258"/>
                  </a:moveTo>
                  <a:lnTo>
                    <a:pt x="104563" y="653735"/>
                  </a:lnTo>
                  <a:lnTo>
                    <a:pt x="104427" y="724281"/>
                  </a:lnTo>
                  <a:lnTo>
                    <a:pt x="107431" y="724281"/>
                  </a:lnTo>
                  <a:lnTo>
                    <a:pt x="168689" y="619760"/>
                  </a:lnTo>
                  <a:lnTo>
                    <a:pt x="171154" y="612584"/>
                  </a:lnTo>
                  <a:lnTo>
                    <a:pt x="170689" y="605313"/>
                  </a:lnTo>
                  <a:lnTo>
                    <a:pt x="167511" y="598757"/>
                  </a:lnTo>
                  <a:lnTo>
                    <a:pt x="161831" y="593725"/>
                  </a:lnTo>
                  <a:lnTo>
                    <a:pt x="154709" y="591258"/>
                  </a:lnTo>
                  <a:close/>
                </a:path>
                <a:path w="171450" h="762635">
                  <a:moveTo>
                    <a:pt x="85358" y="686498"/>
                  </a:moveTo>
                  <a:lnTo>
                    <a:pt x="68867" y="714629"/>
                  </a:lnTo>
                  <a:lnTo>
                    <a:pt x="101760" y="714756"/>
                  </a:lnTo>
                  <a:lnTo>
                    <a:pt x="85358" y="686498"/>
                  </a:lnTo>
                  <a:close/>
                </a:path>
                <a:path w="171450" h="762635">
                  <a:moveTo>
                    <a:pt x="104563" y="653735"/>
                  </a:moveTo>
                  <a:lnTo>
                    <a:pt x="85358" y="686498"/>
                  </a:lnTo>
                  <a:lnTo>
                    <a:pt x="101760" y="714756"/>
                  </a:lnTo>
                  <a:lnTo>
                    <a:pt x="104446" y="714756"/>
                  </a:lnTo>
                  <a:lnTo>
                    <a:pt x="104563" y="653735"/>
                  </a:lnTo>
                  <a:close/>
                </a:path>
                <a:path w="171450" h="762635">
                  <a:moveTo>
                    <a:pt x="105824" y="0"/>
                  </a:moveTo>
                  <a:lnTo>
                    <a:pt x="67724" y="0"/>
                  </a:lnTo>
                  <a:lnTo>
                    <a:pt x="66463" y="653947"/>
                  </a:lnTo>
                  <a:lnTo>
                    <a:pt x="85358" y="686498"/>
                  </a:lnTo>
                  <a:lnTo>
                    <a:pt x="104563" y="653735"/>
                  </a:lnTo>
                  <a:lnTo>
                    <a:pt x="105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50825" y="1295400"/>
            <a:ext cx="0" cy="5562600"/>
          </a:xfrm>
          <a:custGeom>
            <a:avLst/>
            <a:gdLst/>
            <a:ahLst/>
            <a:cxnLst/>
            <a:rect l="l" t="t" r="r" b="b"/>
            <a:pathLst>
              <a:path h="5562600">
                <a:moveTo>
                  <a:pt x="0" y="0"/>
                </a:moveTo>
                <a:lnTo>
                  <a:pt x="0" y="55625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10" name="object 10"/>
            <p:cNvSpPr/>
            <p:nvPr/>
          </p:nvSpPr>
          <p:spPr>
            <a:xfrm>
              <a:off x="395287" y="1295400"/>
              <a:ext cx="0" cy="5562600"/>
            </a:xfrm>
            <a:custGeom>
              <a:avLst/>
              <a:gdLst/>
              <a:ahLst/>
              <a:cxnLst/>
              <a:rect l="l" t="t" r="r" b="b"/>
              <a:pathLst>
                <a:path h="5562600">
                  <a:moveTo>
                    <a:pt x="0" y="0"/>
                  </a:moveTo>
                  <a:lnTo>
                    <a:pt x="0" y="55625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00" y="1295400"/>
              <a:ext cx="38100" cy="5562600"/>
            </a:xfrm>
            <a:custGeom>
              <a:avLst/>
              <a:gdLst/>
              <a:ahLst/>
              <a:cxnLst/>
              <a:rect l="l" t="t" r="r" b="b"/>
              <a:pathLst>
                <a:path w="38100" h="5562600">
                  <a:moveTo>
                    <a:pt x="0" y="5562598"/>
                  </a:moveTo>
                  <a:lnTo>
                    <a:pt x="38100" y="55625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5625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91440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9144000" y="1295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0" y="1295400"/>
                  </a:moveTo>
                  <a:lnTo>
                    <a:pt x="9144000" y="1295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8132" y="133603"/>
            <a:ext cx="39668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770" marR="5080" indent="-43370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HUMAN</a:t>
            </a:r>
            <a:r>
              <a:rPr sz="3200" spc="-90" dirty="0"/>
              <a:t> </a:t>
            </a:r>
            <a:r>
              <a:rPr sz="3200" dirty="0"/>
              <a:t>RESOURCE  MANAGEMENT</a:t>
            </a:r>
            <a:endParaRPr sz="3200"/>
          </a:p>
        </p:txBody>
      </p:sp>
      <p:grpSp>
        <p:nvGrpSpPr>
          <p:cNvPr id="15" name="object 15"/>
          <p:cNvGrpSpPr/>
          <p:nvPr/>
        </p:nvGrpSpPr>
        <p:grpSpPr>
          <a:xfrm>
            <a:off x="2738627" y="1358900"/>
            <a:ext cx="3895725" cy="4004310"/>
            <a:chOff x="2738627" y="1358900"/>
            <a:chExt cx="3895725" cy="4004310"/>
          </a:xfrm>
        </p:grpSpPr>
        <p:sp>
          <p:nvSpPr>
            <p:cNvPr id="16" name="object 16"/>
            <p:cNvSpPr/>
            <p:nvPr/>
          </p:nvSpPr>
          <p:spPr>
            <a:xfrm>
              <a:off x="4643535" y="2123329"/>
              <a:ext cx="171242" cy="515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7250" y="2133600"/>
              <a:ext cx="114300" cy="457200"/>
            </a:xfrm>
            <a:custGeom>
              <a:avLst/>
              <a:gdLst/>
              <a:ahLst/>
              <a:cxnLst/>
              <a:rect l="l" t="t" r="r" b="b"/>
              <a:pathLst>
                <a:path w="114300" h="457200">
                  <a:moveTo>
                    <a:pt x="38100" y="342900"/>
                  </a:moveTo>
                  <a:lnTo>
                    <a:pt x="0" y="342900"/>
                  </a:lnTo>
                  <a:lnTo>
                    <a:pt x="57150" y="457200"/>
                  </a:lnTo>
                  <a:lnTo>
                    <a:pt x="104775" y="361950"/>
                  </a:lnTo>
                  <a:lnTo>
                    <a:pt x="38100" y="361950"/>
                  </a:lnTo>
                  <a:lnTo>
                    <a:pt x="38100" y="342900"/>
                  </a:lnTo>
                  <a:close/>
                </a:path>
                <a:path w="114300" h="457200">
                  <a:moveTo>
                    <a:pt x="76200" y="0"/>
                  </a:moveTo>
                  <a:lnTo>
                    <a:pt x="38100" y="0"/>
                  </a:lnTo>
                  <a:lnTo>
                    <a:pt x="38100" y="361950"/>
                  </a:lnTo>
                  <a:lnTo>
                    <a:pt x="76200" y="361950"/>
                  </a:lnTo>
                  <a:lnTo>
                    <a:pt x="76200" y="0"/>
                  </a:lnTo>
                  <a:close/>
                </a:path>
                <a:path w="114300" h="457200">
                  <a:moveTo>
                    <a:pt x="114300" y="342900"/>
                  </a:moveTo>
                  <a:lnTo>
                    <a:pt x="76200" y="342900"/>
                  </a:lnTo>
                  <a:lnTo>
                    <a:pt x="76200" y="361950"/>
                  </a:lnTo>
                  <a:lnTo>
                    <a:pt x="104775" y="361950"/>
                  </a:lnTo>
                  <a:lnTo>
                    <a:pt x="114300" y="342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43535" y="3266331"/>
              <a:ext cx="171242" cy="4390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67250" y="3276600"/>
              <a:ext cx="114300" cy="381000"/>
            </a:xfrm>
            <a:custGeom>
              <a:avLst/>
              <a:gdLst/>
              <a:ahLst/>
              <a:cxnLst/>
              <a:rect l="l" t="t" r="r" b="b"/>
              <a:pathLst>
                <a:path w="114300" h="381000">
                  <a:moveTo>
                    <a:pt x="38100" y="266700"/>
                  </a:move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38100" y="285750"/>
                  </a:lnTo>
                  <a:lnTo>
                    <a:pt x="38100" y="266700"/>
                  </a:lnTo>
                  <a:close/>
                </a:path>
                <a:path w="114300" h="381000">
                  <a:moveTo>
                    <a:pt x="76200" y="0"/>
                  </a:moveTo>
                  <a:lnTo>
                    <a:pt x="38100" y="0"/>
                  </a:lnTo>
                  <a:lnTo>
                    <a:pt x="38100" y="285750"/>
                  </a:lnTo>
                  <a:lnTo>
                    <a:pt x="76200" y="285750"/>
                  </a:lnTo>
                  <a:lnTo>
                    <a:pt x="76200" y="0"/>
                  </a:lnTo>
                  <a:close/>
                </a:path>
                <a:path w="114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28575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38627" y="5047488"/>
              <a:ext cx="3895344" cy="3154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5599" y="5124450"/>
              <a:ext cx="3581400" cy="114300"/>
            </a:xfrm>
            <a:custGeom>
              <a:avLst/>
              <a:gdLst/>
              <a:ahLst/>
              <a:cxnLst/>
              <a:rect l="l" t="t" r="r" b="b"/>
              <a:pathLst>
                <a:path w="35814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3581400" h="114300">
                  <a:moveTo>
                    <a:pt x="3467100" y="0"/>
                  </a:moveTo>
                  <a:lnTo>
                    <a:pt x="3467100" y="114300"/>
                  </a:lnTo>
                  <a:lnTo>
                    <a:pt x="3543300" y="76200"/>
                  </a:lnTo>
                  <a:lnTo>
                    <a:pt x="3486150" y="76200"/>
                  </a:lnTo>
                  <a:lnTo>
                    <a:pt x="3486150" y="38100"/>
                  </a:lnTo>
                  <a:lnTo>
                    <a:pt x="3543300" y="38100"/>
                  </a:lnTo>
                  <a:lnTo>
                    <a:pt x="3467100" y="0"/>
                  </a:lnTo>
                  <a:close/>
                </a:path>
                <a:path w="358140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3581400" h="114300">
                  <a:moveTo>
                    <a:pt x="3467100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3467100" y="76200"/>
                  </a:lnTo>
                  <a:lnTo>
                    <a:pt x="3467100" y="38100"/>
                  </a:lnTo>
                  <a:close/>
                </a:path>
                <a:path w="3581400" h="114300">
                  <a:moveTo>
                    <a:pt x="3543300" y="38100"/>
                  </a:moveTo>
                  <a:lnTo>
                    <a:pt x="3486150" y="38100"/>
                  </a:lnTo>
                  <a:lnTo>
                    <a:pt x="3486150" y="76200"/>
                  </a:lnTo>
                  <a:lnTo>
                    <a:pt x="3543300" y="76200"/>
                  </a:lnTo>
                  <a:lnTo>
                    <a:pt x="3581400" y="57150"/>
                  </a:lnTo>
                  <a:lnTo>
                    <a:pt x="35433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48000" y="1428750"/>
              <a:ext cx="3352800" cy="857250"/>
            </a:xfrm>
            <a:custGeom>
              <a:avLst/>
              <a:gdLst/>
              <a:ahLst/>
              <a:cxnLst/>
              <a:rect l="l" t="t" r="r" b="b"/>
              <a:pathLst>
                <a:path w="3352800" h="857250">
                  <a:moveTo>
                    <a:pt x="3352800" y="0"/>
                  </a:moveTo>
                  <a:lnTo>
                    <a:pt x="3348317" y="22270"/>
                  </a:lnTo>
                  <a:lnTo>
                    <a:pt x="3336083" y="40433"/>
                  </a:lnTo>
                  <a:lnTo>
                    <a:pt x="3317920" y="52667"/>
                  </a:lnTo>
                  <a:lnTo>
                    <a:pt x="3295650" y="57150"/>
                  </a:lnTo>
                  <a:lnTo>
                    <a:pt x="57150" y="57150"/>
                  </a:lnTo>
                  <a:lnTo>
                    <a:pt x="34879" y="61632"/>
                  </a:lnTo>
                  <a:lnTo>
                    <a:pt x="16716" y="73866"/>
                  </a:lnTo>
                  <a:lnTo>
                    <a:pt x="4482" y="92029"/>
                  </a:lnTo>
                  <a:lnTo>
                    <a:pt x="0" y="114300"/>
                  </a:lnTo>
                  <a:lnTo>
                    <a:pt x="0" y="800100"/>
                  </a:lnTo>
                  <a:lnTo>
                    <a:pt x="4482" y="822370"/>
                  </a:lnTo>
                  <a:lnTo>
                    <a:pt x="16716" y="840533"/>
                  </a:lnTo>
                  <a:lnTo>
                    <a:pt x="34879" y="852767"/>
                  </a:lnTo>
                  <a:lnTo>
                    <a:pt x="57150" y="857250"/>
                  </a:lnTo>
                  <a:lnTo>
                    <a:pt x="79420" y="852767"/>
                  </a:lnTo>
                  <a:lnTo>
                    <a:pt x="97583" y="840533"/>
                  </a:lnTo>
                  <a:lnTo>
                    <a:pt x="109817" y="822370"/>
                  </a:lnTo>
                  <a:lnTo>
                    <a:pt x="114300" y="800100"/>
                  </a:lnTo>
                  <a:lnTo>
                    <a:pt x="114300" y="742950"/>
                  </a:lnTo>
                  <a:lnTo>
                    <a:pt x="3295650" y="742950"/>
                  </a:lnTo>
                  <a:lnTo>
                    <a:pt x="3317920" y="738467"/>
                  </a:lnTo>
                  <a:lnTo>
                    <a:pt x="3336083" y="726233"/>
                  </a:lnTo>
                  <a:lnTo>
                    <a:pt x="3348317" y="708070"/>
                  </a:lnTo>
                  <a:lnTo>
                    <a:pt x="3352800" y="685800"/>
                  </a:lnTo>
                  <a:lnTo>
                    <a:pt x="3352800" y="171450"/>
                  </a:lnTo>
                  <a:lnTo>
                    <a:pt x="57150" y="171450"/>
                  </a:lnTo>
                  <a:lnTo>
                    <a:pt x="57150" y="114300"/>
                  </a:lnTo>
                  <a:lnTo>
                    <a:pt x="59400" y="103191"/>
                  </a:lnTo>
                  <a:lnTo>
                    <a:pt x="65531" y="94107"/>
                  </a:lnTo>
                  <a:lnTo>
                    <a:pt x="74616" y="87975"/>
                  </a:lnTo>
                  <a:lnTo>
                    <a:pt x="85725" y="85725"/>
                  </a:lnTo>
                  <a:lnTo>
                    <a:pt x="3352800" y="85725"/>
                  </a:lnTo>
                  <a:lnTo>
                    <a:pt x="3352800" y="0"/>
                  </a:lnTo>
                  <a:close/>
                </a:path>
                <a:path w="3352800" h="857250">
                  <a:moveTo>
                    <a:pt x="3352800" y="85725"/>
                  </a:moveTo>
                  <a:lnTo>
                    <a:pt x="85725" y="85725"/>
                  </a:lnTo>
                  <a:lnTo>
                    <a:pt x="96833" y="87975"/>
                  </a:lnTo>
                  <a:lnTo>
                    <a:pt x="105918" y="94107"/>
                  </a:lnTo>
                  <a:lnTo>
                    <a:pt x="112049" y="103191"/>
                  </a:lnTo>
                  <a:lnTo>
                    <a:pt x="114300" y="114300"/>
                  </a:lnTo>
                  <a:lnTo>
                    <a:pt x="109817" y="136570"/>
                  </a:lnTo>
                  <a:lnTo>
                    <a:pt x="97583" y="154733"/>
                  </a:lnTo>
                  <a:lnTo>
                    <a:pt x="79420" y="166967"/>
                  </a:lnTo>
                  <a:lnTo>
                    <a:pt x="57150" y="171450"/>
                  </a:lnTo>
                  <a:lnTo>
                    <a:pt x="3352800" y="171450"/>
                  </a:lnTo>
                  <a:lnTo>
                    <a:pt x="3352800" y="85725"/>
                  </a:lnTo>
                  <a:close/>
                </a:path>
                <a:path w="3352800" h="857250">
                  <a:moveTo>
                    <a:pt x="3238500" y="0"/>
                  </a:moveTo>
                  <a:lnTo>
                    <a:pt x="3238500" y="57150"/>
                  </a:lnTo>
                  <a:lnTo>
                    <a:pt x="3295650" y="57150"/>
                  </a:lnTo>
                  <a:lnTo>
                    <a:pt x="3295650" y="28575"/>
                  </a:lnTo>
                  <a:lnTo>
                    <a:pt x="3267075" y="28575"/>
                  </a:lnTo>
                  <a:lnTo>
                    <a:pt x="3255966" y="26324"/>
                  </a:lnTo>
                  <a:lnTo>
                    <a:pt x="3246882" y="20192"/>
                  </a:lnTo>
                  <a:lnTo>
                    <a:pt x="3240750" y="11108"/>
                  </a:lnTo>
                  <a:lnTo>
                    <a:pt x="3238500" y="0"/>
                  </a:lnTo>
                  <a:close/>
                </a:path>
                <a:path w="3352800" h="857250">
                  <a:moveTo>
                    <a:pt x="3295650" y="0"/>
                  </a:moveTo>
                  <a:lnTo>
                    <a:pt x="3293399" y="11108"/>
                  </a:lnTo>
                  <a:lnTo>
                    <a:pt x="3287267" y="20192"/>
                  </a:lnTo>
                  <a:lnTo>
                    <a:pt x="3278183" y="26324"/>
                  </a:lnTo>
                  <a:lnTo>
                    <a:pt x="3267075" y="28575"/>
                  </a:lnTo>
                  <a:lnTo>
                    <a:pt x="3295650" y="28575"/>
                  </a:lnTo>
                  <a:lnTo>
                    <a:pt x="3295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05150" y="1371600"/>
              <a:ext cx="3295650" cy="228600"/>
            </a:xfrm>
            <a:custGeom>
              <a:avLst/>
              <a:gdLst/>
              <a:ahLst/>
              <a:cxnLst/>
              <a:rect l="l" t="t" r="r" b="b"/>
              <a:pathLst>
                <a:path w="3295650" h="228600">
                  <a:moveTo>
                    <a:pt x="28575" y="142875"/>
                  </a:moveTo>
                  <a:lnTo>
                    <a:pt x="17466" y="145125"/>
                  </a:lnTo>
                  <a:lnTo>
                    <a:pt x="8381" y="151257"/>
                  </a:lnTo>
                  <a:lnTo>
                    <a:pt x="2250" y="160341"/>
                  </a:lnTo>
                  <a:lnTo>
                    <a:pt x="0" y="171450"/>
                  </a:lnTo>
                  <a:lnTo>
                    <a:pt x="0" y="228600"/>
                  </a:lnTo>
                  <a:lnTo>
                    <a:pt x="22270" y="224117"/>
                  </a:lnTo>
                  <a:lnTo>
                    <a:pt x="40433" y="211883"/>
                  </a:lnTo>
                  <a:lnTo>
                    <a:pt x="52667" y="193720"/>
                  </a:lnTo>
                  <a:lnTo>
                    <a:pt x="57150" y="171450"/>
                  </a:lnTo>
                  <a:lnTo>
                    <a:pt x="54899" y="160341"/>
                  </a:lnTo>
                  <a:lnTo>
                    <a:pt x="48768" y="151257"/>
                  </a:lnTo>
                  <a:lnTo>
                    <a:pt x="39683" y="145125"/>
                  </a:lnTo>
                  <a:lnTo>
                    <a:pt x="28575" y="142875"/>
                  </a:lnTo>
                  <a:close/>
                </a:path>
                <a:path w="3295650" h="228600">
                  <a:moveTo>
                    <a:pt x="3295650" y="57150"/>
                  </a:moveTo>
                  <a:lnTo>
                    <a:pt x="3238500" y="57150"/>
                  </a:lnTo>
                  <a:lnTo>
                    <a:pt x="3238500" y="114300"/>
                  </a:lnTo>
                  <a:lnTo>
                    <a:pt x="3260770" y="109817"/>
                  </a:lnTo>
                  <a:lnTo>
                    <a:pt x="3278933" y="97583"/>
                  </a:lnTo>
                  <a:lnTo>
                    <a:pt x="3291167" y="79420"/>
                  </a:lnTo>
                  <a:lnTo>
                    <a:pt x="3295650" y="57150"/>
                  </a:lnTo>
                  <a:close/>
                </a:path>
                <a:path w="3295650" h="228600">
                  <a:moveTo>
                    <a:pt x="3238500" y="0"/>
                  </a:moveTo>
                  <a:lnTo>
                    <a:pt x="3216229" y="4482"/>
                  </a:lnTo>
                  <a:lnTo>
                    <a:pt x="3198066" y="16716"/>
                  </a:lnTo>
                  <a:lnTo>
                    <a:pt x="3185832" y="34879"/>
                  </a:lnTo>
                  <a:lnTo>
                    <a:pt x="3181350" y="57150"/>
                  </a:lnTo>
                  <a:lnTo>
                    <a:pt x="3183600" y="68258"/>
                  </a:lnTo>
                  <a:lnTo>
                    <a:pt x="3189732" y="77342"/>
                  </a:lnTo>
                  <a:lnTo>
                    <a:pt x="3198816" y="83474"/>
                  </a:lnTo>
                  <a:lnTo>
                    <a:pt x="3209925" y="85725"/>
                  </a:lnTo>
                  <a:lnTo>
                    <a:pt x="3221033" y="83474"/>
                  </a:lnTo>
                  <a:lnTo>
                    <a:pt x="3230117" y="77342"/>
                  </a:lnTo>
                  <a:lnTo>
                    <a:pt x="3236249" y="68258"/>
                  </a:lnTo>
                  <a:lnTo>
                    <a:pt x="3238500" y="57150"/>
                  </a:lnTo>
                  <a:lnTo>
                    <a:pt x="3295650" y="57150"/>
                  </a:lnTo>
                  <a:lnTo>
                    <a:pt x="3291167" y="34879"/>
                  </a:lnTo>
                  <a:lnTo>
                    <a:pt x="3278933" y="16716"/>
                  </a:lnTo>
                  <a:lnTo>
                    <a:pt x="3260770" y="4482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48000" y="1371600"/>
              <a:ext cx="3352800" cy="914400"/>
            </a:xfrm>
            <a:custGeom>
              <a:avLst/>
              <a:gdLst/>
              <a:ahLst/>
              <a:cxnLst/>
              <a:rect l="l" t="t" r="r" b="b"/>
              <a:pathLst>
                <a:path w="3352800" h="914400">
                  <a:moveTo>
                    <a:pt x="0" y="171450"/>
                  </a:moveTo>
                  <a:lnTo>
                    <a:pt x="4482" y="149179"/>
                  </a:lnTo>
                  <a:lnTo>
                    <a:pt x="16716" y="131016"/>
                  </a:lnTo>
                  <a:lnTo>
                    <a:pt x="34879" y="118782"/>
                  </a:lnTo>
                  <a:lnTo>
                    <a:pt x="57150" y="114300"/>
                  </a:lnTo>
                  <a:lnTo>
                    <a:pt x="3238500" y="114300"/>
                  </a:lnTo>
                  <a:lnTo>
                    <a:pt x="3238500" y="57150"/>
                  </a:lnTo>
                  <a:lnTo>
                    <a:pt x="3242982" y="34879"/>
                  </a:lnTo>
                  <a:lnTo>
                    <a:pt x="3255216" y="16716"/>
                  </a:lnTo>
                  <a:lnTo>
                    <a:pt x="3273379" y="4482"/>
                  </a:lnTo>
                  <a:lnTo>
                    <a:pt x="3295650" y="0"/>
                  </a:lnTo>
                  <a:lnTo>
                    <a:pt x="3317920" y="4482"/>
                  </a:lnTo>
                  <a:lnTo>
                    <a:pt x="3336083" y="16716"/>
                  </a:lnTo>
                  <a:lnTo>
                    <a:pt x="3348317" y="34879"/>
                  </a:lnTo>
                  <a:lnTo>
                    <a:pt x="3352800" y="57150"/>
                  </a:lnTo>
                  <a:lnTo>
                    <a:pt x="3352800" y="742950"/>
                  </a:lnTo>
                  <a:lnTo>
                    <a:pt x="3348317" y="765220"/>
                  </a:lnTo>
                  <a:lnTo>
                    <a:pt x="3336083" y="783383"/>
                  </a:lnTo>
                  <a:lnTo>
                    <a:pt x="3317920" y="795617"/>
                  </a:lnTo>
                  <a:lnTo>
                    <a:pt x="3295650" y="800100"/>
                  </a:lnTo>
                  <a:lnTo>
                    <a:pt x="114300" y="800100"/>
                  </a:lnTo>
                  <a:lnTo>
                    <a:pt x="114300" y="857250"/>
                  </a:lnTo>
                  <a:lnTo>
                    <a:pt x="109817" y="879520"/>
                  </a:lnTo>
                  <a:lnTo>
                    <a:pt x="97583" y="897683"/>
                  </a:lnTo>
                  <a:lnTo>
                    <a:pt x="79420" y="909917"/>
                  </a:lnTo>
                  <a:lnTo>
                    <a:pt x="57150" y="914400"/>
                  </a:lnTo>
                  <a:lnTo>
                    <a:pt x="34879" y="909917"/>
                  </a:lnTo>
                  <a:lnTo>
                    <a:pt x="16716" y="897683"/>
                  </a:lnTo>
                  <a:lnTo>
                    <a:pt x="4482" y="879520"/>
                  </a:lnTo>
                  <a:lnTo>
                    <a:pt x="0" y="857250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73799" y="1416050"/>
              <a:ext cx="139700" cy="82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35300" y="1501775"/>
              <a:ext cx="139700" cy="1111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2300" y="1543050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6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62121" y="1645666"/>
            <a:ext cx="2984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Palladio Uralic"/>
                <a:cs typeface="Palladio Uralic"/>
              </a:rPr>
              <a:t>BUSINESS</a:t>
            </a:r>
            <a:r>
              <a:rPr sz="2000" b="1" spc="-80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OBJECTIVES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35300" y="5702300"/>
            <a:ext cx="3378200" cy="939800"/>
            <a:chOff x="3035300" y="5702300"/>
            <a:chExt cx="3378200" cy="939800"/>
          </a:xfrm>
        </p:grpSpPr>
        <p:sp>
          <p:nvSpPr>
            <p:cNvPr id="30" name="object 30"/>
            <p:cNvSpPr/>
            <p:nvPr/>
          </p:nvSpPr>
          <p:spPr>
            <a:xfrm>
              <a:off x="3105150" y="5715000"/>
              <a:ext cx="3295650" cy="228600"/>
            </a:xfrm>
            <a:custGeom>
              <a:avLst/>
              <a:gdLst/>
              <a:ahLst/>
              <a:cxnLst/>
              <a:rect l="l" t="t" r="r" b="b"/>
              <a:pathLst>
                <a:path w="3295650" h="228600">
                  <a:moveTo>
                    <a:pt x="28575" y="142875"/>
                  </a:moveTo>
                  <a:lnTo>
                    <a:pt x="17466" y="145119"/>
                  </a:lnTo>
                  <a:lnTo>
                    <a:pt x="8381" y="151242"/>
                  </a:lnTo>
                  <a:lnTo>
                    <a:pt x="2250" y="160325"/>
                  </a:lnTo>
                  <a:lnTo>
                    <a:pt x="0" y="171450"/>
                  </a:lnTo>
                  <a:lnTo>
                    <a:pt x="0" y="228600"/>
                  </a:lnTo>
                  <a:lnTo>
                    <a:pt x="22270" y="224108"/>
                  </a:lnTo>
                  <a:lnTo>
                    <a:pt x="40433" y="211859"/>
                  </a:lnTo>
                  <a:lnTo>
                    <a:pt x="52667" y="193693"/>
                  </a:lnTo>
                  <a:lnTo>
                    <a:pt x="57150" y="171450"/>
                  </a:lnTo>
                  <a:lnTo>
                    <a:pt x="54899" y="160325"/>
                  </a:lnTo>
                  <a:lnTo>
                    <a:pt x="48768" y="151242"/>
                  </a:lnTo>
                  <a:lnTo>
                    <a:pt x="39683" y="145119"/>
                  </a:lnTo>
                  <a:lnTo>
                    <a:pt x="28575" y="142875"/>
                  </a:lnTo>
                  <a:close/>
                </a:path>
                <a:path w="3295650" h="228600">
                  <a:moveTo>
                    <a:pt x="3295650" y="57150"/>
                  </a:moveTo>
                  <a:lnTo>
                    <a:pt x="3238500" y="57150"/>
                  </a:lnTo>
                  <a:lnTo>
                    <a:pt x="3238500" y="114300"/>
                  </a:lnTo>
                  <a:lnTo>
                    <a:pt x="3260770" y="109808"/>
                  </a:lnTo>
                  <a:lnTo>
                    <a:pt x="3278933" y="97559"/>
                  </a:lnTo>
                  <a:lnTo>
                    <a:pt x="3291167" y="79393"/>
                  </a:lnTo>
                  <a:lnTo>
                    <a:pt x="3295650" y="57150"/>
                  </a:lnTo>
                  <a:close/>
                </a:path>
                <a:path w="3295650" h="228600">
                  <a:moveTo>
                    <a:pt x="3238500" y="0"/>
                  </a:moveTo>
                  <a:lnTo>
                    <a:pt x="3216229" y="4491"/>
                  </a:lnTo>
                  <a:lnTo>
                    <a:pt x="3198066" y="16740"/>
                  </a:lnTo>
                  <a:lnTo>
                    <a:pt x="3185832" y="34906"/>
                  </a:lnTo>
                  <a:lnTo>
                    <a:pt x="3181350" y="57150"/>
                  </a:lnTo>
                  <a:lnTo>
                    <a:pt x="3183600" y="68274"/>
                  </a:lnTo>
                  <a:lnTo>
                    <a:pt x="3189732" y="77357"/>
                  </a:lnTo>
                  <a:lnTo>
                    <a:pt x="3198816" y="83480"/>
                  </a:lnTo>
                  <a:lnTo>
                    <a:pt x="3209925" y="85725"/>
                  </a:lnTo>
                  <a:lnTo>
                    <a:pt x="3221033" y="83480"/>
                  </a:lnTo>
                  <a:lnTo>
                    <a:pt x="3230117" y="77357"/>
                  </a:lnTo>
                  <a:lnTo>
                    <a:pt x="3236249" y="68274"/>
                  </a:lnTo>
                  <a:lnTo>
                    <a:pt x="3238500" y="57150"/>
                  </a:lnTo>
                  <a:lnTo>
                    <a:pt x="3295650" y="57150"/>
                  </a:lnTo>
                  <a:lnTo>
                    <a:pt x="3291167" y="34906"/>
                  </a:lnTo>
                  <a:lnTo>
                    <a:pt x="3278933" y="16740"/>
                  </a:lnTo>
                  <a:lnTo>
                    <a:pt x="3260770" y="4491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48000" y="5715000"/>
              <a:ext cx="3352800" cy="914400"/>
            </a:xfrm>
            <a:custGeom>
              <a:avLst/>
              <a:gdLst/>
              <a:ahLst/>
              <a:cxnLst/>
              <a:rect l="l" t="t" r="r" b="b"/>
              <a:pathLst>
                <a:path w="3352800" h="914400">
                  <a:moveTo>
                    <a:pt x="0" y="171450"/>
                  </a:moveTo>
                  <a:lnTo>
                    <a:pt x="4482" y="149206"/>
                  </a:lnTo>
                  <a:lnTo>
                    <a:pt x="16716" y="131040"/>
                  </a:lnTo>
                  <a:lnTo>
                    <a:pt x="34879" y="118791"/>
                  </a:lnTo>
                  <a:lnTo>
                    <a:pt x="57150" y="114300"/>
                  </a:lnTo>
                  <a:lnTo>
                    <a:pt x="3238500" y="114300"/>
                  </a:lnTo>
                  <a:lnTo>
                    <a:pt x="3238500" y="57150"/>
                  </a:lnTo>
                  <a:lnTo>
                    <a:pt x="3242982" y="34906"/>
                  </a:lnTo>
                  <a:lnTo>
                    <a:pt x="3255216" y="16740"/>
                  </a:lnTo>
                  <a:lnTo>
                    <a:pt x="3273379" y="4491"/>
                  </a:lnTo>
                  <a:lnTo>
                    <a:pt x="3295650" y="0"/>
                  </a:lnTo>
                  <a:lnTo>
                    <a:pt x="3317920" y="4491"/>
                  </a:lnTo>
                  <a:lnTo>
                    <a:pt x="3336083" y="16740"/>
                  </a:lnTo>
                  <a:lnTo>
                    <a:pt x="3348317" y="34906"/>
                  </a:lnTo>
                  <a:lnTo>
                    <a:pt x="3352800" y="57150"/>
                  </a:lnTo>
                  <a:lnTo>
                    <a:pt x="3352800" y="742950"/>
                  </a:lnTo>
                  <a:lnTo>
                    <a:pt x="3348317" y="765193"/>
                  </a:lnTo>
                  <a:lnTo>
                    <a:pt x="3336083" y="783359"/>
                  </a:lnTo>
                  <a:lnTo>
                    <a:pt x="3317920" y="795608"/>
                  </a:lnTo>
                  <a:lnTo>
                    <a:pt x="3295650" y="800100"/>
                  </a:lnTo>
                  <a:lnTo>
                    <a:pt x="114300" y="800100"/>
                  </a:lnTo>
                  <a:lnTo>
                    <a:pt x="114300" y="857250"/>
                  </a:lnTo>
                  <a:lnTo>
                    <a:pt x="109817" y="879493"/>
                  </a:lnTo>
                  <a:lnTo>
                    <a:pt x="97583" y="897659"/>
                  </a:lnTo>
                  <a:lnTo>
                    <a:pt x="79420" y="909908"/>
                  </a:lnTo>
                  <a:lnTo>
                    <a:pt x="57150" y="914400"/>
                  </a:lnTo>
                  <a:lnTo>
                    <a:pt x="34879" y="909908"/>
                  </a:lnTo>
                  <a:lnTo>
                    <a:pt x="16716" y="897659"/>
                  </a:lnTo>
                  <a:lnTo>
                    <a:pt x="4482" y="879493"/>
                  </a:lnTo>
                  <a:lnTo>
                    <a:pt x="0" y="857250"/>
                  </a:lnTo>
                  <a:lnTo>
                    <a:pt x="0" y="1714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73800" y="5759450"/>
              <a:ext cx="139700" cy="825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35300" y="5845175"/>
              <a:ext cx="139700" cy="1111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62300" y="5886450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6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565397" y="5956503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Palladio Uralic"/>
                <a:cs typeface="Palladio Uralic"/>
              </a:rPr>
              <a:t>RECRUITMENT</a:t>
            </a:r>
            <a:endParaRPr sz="2400">
              <a:latin typeface="Palladio Uralic"/>
              <a:cs typeface="Palladio Urali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16300" y="2578100"/>
            <a:ext cx="2692400" cy="787400"/>
            <a:chOff x="3416300" y="2578100"/>
            <a:chExt cx="2692400" cy="787400"/>
          </a:xfrm>
        </p:grpSpPr>
        <p:sp>
          <p:nvSpPr>
            <p:cNvPr id="37" name="object 37"/>
            <p:cNvSpPr/>
            <p:nvPr/>
          </p:nvSpPr>
          <p:spPr>
            <a:xfrm>
              <a:off x="3429000" y="2590800"/>
              <a:ext cx="2667000" cy="762000"/>
            </a:xfrm>
            <a:custGeom>
              <a:avLst/>
              <a:gdLst/>
              <a:ahLst/>
              <a:cxnLst/>
              <a:rect l="l" t="t" r="r" b="b"/>
              <a:pathLst>
                <a:path w="2667000" h="762000">
                  <a:moveTo>
                    <a:pt x="2540000" y="0"/>
                  </a:moveTo>
                  <a:lnTo>
                    <a:pt x="127000" y="0"/>
                  </a:lnTo>
                  <a:lnTo>
                    <a:pt x="0" y="127000"/>
                  </a:lnTo>
                  <a:lnTo>
                    <a:pt x="0" y="762000"/>
                  </a:lnTo>
                  <a:lnTo>
                    <a:pt x="2667000" y="762000"/>
                  </a:lnTo>
                  <a:lnTo>
                    <a:pt x="2667000" y="12700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29000" y="2590800"/>
              <a:ext cx="2667000" cy="762000"/>
            </a:xfrm>
            <a:custGeom>
              <a:avLst/>
              <a:gdLst/>
              <a:ahLst/>
              <a:cxnLst/>
              <a:rect l="l" t="t" r="r" b="b"/>
              <a:pathLst>
                <a:path w="2667000" h="762000">
                  <a:moveTo>
                    <a:pt x="127000" y="0"/>
                  </a:moveTo>
                  <a:lnTo>
                    <a:pt x="2540000" y="0"/>
                  </a:lnTo>
                  <a:lnTo>
                    <a:pt x="2667000" y="127000"/>
                  </a:lnTo>
                  <a:lnTo>
                    <a:pt x="2667000" y="762000"/>
                  </a:lnTo>
                  <a:lnTo>
                    <a:pt x="0" y="762000"/>
                  </a:lnTo>
                  <a:lnTo>
                    <a:pt x="0" y="127000"/>
                  </a:lnTo>
                  <a:lnTo>
                    <a:pt x="1270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89375" y="2838958"/>
            <a:ext cx="174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Palladio Uralic"/>
                <a:cs typeface="Palladio Uralic"/>
              </a:rPr>
              <a:t>HR</a:t>
            </a:r>
            <a:r>
              <a:rPr sz="1800" b="1" spc="-95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PLANNING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0700" y="4864100"/>
            <a:ext cx="2387600" cy="635000"/>
            <a:chOff x="520700" y="4864100"/>
            <a:chExt cx="2387600" cy="635000"/>
          </a:xfrm>
        </p:grpSpPr>
        <p:sp>
          <p:nvSpPr>
            <p:cNvPr id="41" name="object 41"/>
            <p:cNvSpPr/>
            <p:nvPr/>
          </p:nvSpPr>
          <p:spPr>
            <a:xfrm>
              <a:off x="533400" y="4876800"/>
              <a:ext cx="2362200" cy="609600"/>
            </a:xfrm>
            <a:custGeom>
              <a:avLst/>
              <a:gdLst/>
              <a:ahLst/>
              <a:cxnLst/>
              <a:rect l="l" t="t" r="r" b="b"/>
              <a:pathLst>
                <a:path w="2362200" h="609600">
                  <a:moveTo>
                    <a:pt x="2260600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101600" y="609600"/>
                  </a:lnTo>
                  <a:lnTo>
                    <a:pt x="2362200" y="609600"/>
                  </a:lnTo>
                  <a:lnTo>
                    <a:pt x="2362200" y="101600"/>
                  </a:lnTo>
                  <a:lnTo>
                    <a:pt x="226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3400" y="4876800"/>
              <a:ext cx="2362200" cy="609600"/>
            </a:xfrm>
            <a:custGeom>
              <a:avLst/>
              <a:gdLst/>
              <a:ahLst/>
              <a:cxnLst/>
              <a:rect l="l" t="t" r="r" b="b"/>
              <a:pathLst>
                <a:path w="2362200" h="609600">
                  <a:moveTo>
                    <a:pt x="0" y="0"/>
                  </a:moveTo>
                  <a:lnTo>
                    <a:pt x="2260600" y="0"/>
                  </a:lnTo>
                  <a:lnTo>
                    <a:pt x="2362200" y="101600"/>
                  </a:lnTo>
                  <a:lnTo>
                    <a:pt x="2362200" y="609600"/>
                  </a:lnTo>
                  <a:lnTo>
                    <a:pt x="101600" y="6096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53567" y="5034152"/>
            <a:ext cx="1922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JOB</a:t>
            </a:r>
            <a:r>
              <a:rPr sz="1600" b="1" spc="-7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DESCRIPTION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464300" y="4864100"/>
            <a:ext cx="2463800" cy="635000"/>
            <a:chOff x="6464300" y="4864100"/>
            <a:chExt cx="2463800" cy="635000"/>
          </a:xfrm>
        </p:grpSpPr>
        <p:sp>
          <p:nvSpPr>
            <p:cNvPr id="45" name="object 45"/>
            <p:cNvSpPr/>
            <p:nvPr/>
          </p:nvSpPr>
          <p:spPr>
            <a:xfrm>
              <a:off x="6477000" y="4876800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336800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101600" y="609600"/>
                  </a:lnTo>
                  <a:lnTo>
                    <a:pt x="2438400" y="609600"/>
                  </a:lnTo>
                  <a:lnTo>
                    <a:pt x="2438400" y="101600"/>
                  </a:lnTo>
                  <a:lnTo>
                    <a:pt x="233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77000" y="4876800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0" y="0"/>
                  </a:moveTo>
                  <a:lnTo>
                    <a:pt x="2336800" y="0"/>
                  </a:lnTo>
                  <a:lnTo>
                    <a:pt x="2438400" y="101600"/>
                  </a:lnTo>
                  <a:lnTo>
                    <a:pt x="2438400" y="609600"/>
                  </a:lnTo>
                  <a:lnTo>
                    <a:pt x="101600" y="6096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646291" y="5034152"/>
            <a:ext cx="2102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JOB</a:t>
            </a:r>
            <a:r>
              <a:rPr sz="1600" b="1" spc="-70" dirty="0">
                <a:latin typeface="Palladio Uralic"/>
                <a:cs typeface="Palladio Uralic"/>
              </a:rPr>
              <a:t> </a:t>
            </a:r>
            <a:r>
              <a:rPr sz="1600" b="1" spc="-5" dirty="0">
                <a:latin typeface="Palladio Uralic"/>
                <a:cs typeface="Palladio Uralic"/>
              </a:rPr>
              <a:t>SPECIFICATION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492500" y="3644900"/>
            <a:ext cx="2463800" cy="787400"/>
            <a:chOff x="3492500" y="3644900"/>
            <a:chExt cx="2463800" cy="787400"/>
          </a:xfrm>
        </p:grpSpPr>
        <p:sp>
          <p:nvSpPr>
            <p:cNvPr id="49" name="object 49"/>
            <p:cNvSpPr/>
            <p:nvPr/>
          </p:nvSpPr>
          <p:spPr>
            <a:xfrm>
              <a:off x="3505200" y="36576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1219200" y="0"/>
                  </a:moveTo>
                  <a:lnTo>
                    <a:pt x="1150014" y="603"/>
                  </a:lnTo>
                  <a:lnTo>
                    <a:pt x="1081841" y="2390"/>
                  </a:lnTo>
                  <a:lnTo>
                    <a:pt x="1014784" y="5331"/>
                  </a:lnTo>
                  <a:lnTo>
                    <a:pt x="948946" y="9391"/>
                  </a:lnTo>
                  <a:lnTo>
                    <a:pt x="884428" y="14540"/>
                  </a:lnTo>
                  <a:lnTo>
                    <a:pt x="821335" y="20745"/>
                  </a:lnTo>
                  <a:lnTo>
                    <a:pt x="759769" y="27974"/>
                  </a:lnTo>
                  <a:lnTo>
                    <a:pt x="699833" y="36195"/>
                  </a:lnTo>
                  <a:lnTo>
                    <a:pt x="641630" y="45376"/>
                  </a:lnTo>
                  <a:lnTo>
                    <a:pt x="585264" y="55483"/>
                  </a:lnTo>
                  <a:lnTo>
                    <a:pt x="530836" y="66487"/>
                  </a:lnTo>
                  <a:lnTo>
                    <a:pt x="478449" y="78353"/>
                  </a:lnTo>
                  <a:lnTo>
                    <a:pt x="428208" y="91051"/>
                  </a:lnTo>
                  <a:lnTo>
                    <a:pt x="380214" y="104547"/>
                  </a:lnTo>
                  <a:lnTo>
                    <a:pt x="334570" y="118810"/>
                  </a:lnTo>
                  <a:lnTo>
                    <a:pt x="291380" y="133808"/>
                  </a:lnTo>
                  <a:lnTo>
                    <a:pt x="250747" y="149508"/>
                  </a:lnTo>
                  <a:lnTo>
                    <a:pt x="212772" y="165879"/>
                  </a:lnTo>
                  <a:lnTo>
                    <a:pt x="177560" y="182887"/>
                  </a:lnTo>
                  <a:lnTo>
                    <a:pt x="115834" y="218691"/>
                  </a:lnTo>
                  <a:lnTo>
                    <a:pt x="66391" y="256661"/>
                  </a:lnTo>
                  <a:lnTo>
                    <a:pt x="30056" y="296540"/>
                  </a:lnTo>
                  <a:lnTo>
                    <a:pt x="7651" y="338072"/>
                  </a:lnTo>
                  <a:lnTo>
                    <a:pt x="0" y="381000"/>
                  </a:lnTo>
                  <a:lnTo>
                    <a:pt x="1929" y="402621"/>
                  </a:lnTo>
                  <a:lnTo>
                    <a:pt x="17061" y="444883"/>
                  </a:lnTo>
                  <a:lnTo>
                    <a:pt x="46534" y="485621"/>
                  </a:lnTo>
                  <a:lnTo>
                    <a:pt x="89526" y="524578"/>
                  </a:lnTo>
                  <a:lnTo>
                    <a:pt x="145213" y="561497"/>
                  </a:lnTo>
                  <a:lnTo>
                    <a:pt x="212772" y="596120"/>
                  </a:lnTo>
                  <a:lnTo>
                    <a:pt x="250747" y="612491"/>
                  </a:lnTo>
                  <a:lnTo>
                    <a:pt x="291380" y="628191"/>
                  </a:lnTo>
                  <a:lnTo>
                    <a:pt x="334570" y="643189"/>
                  </a:lnTo>
                  <a:lnTo>
                    <a:pt x="380214" y="657452"/>
                  </a:lnTo>
                  <a:lnTo>
                    <a:pt x="428208" y="670948"/>
                  </a:lnTo>
                  <a:lnTo>
                    <a:pt x="478449" y="683646"/>
                  </a:lnTo>
                  <a:lnTo>
                    <a:pt x="530836" y="695512"/>
                  </a:lnTo>
                  <a:lnTo>
                    <a:pt x="585264" y="706516"/>
                  </a:lnTo>
                  <a:lnTo>
                    <a:pt x="641630" y="716623"/>
                  </a:lnTo>
                  <a:lnTo>
                    <a:pt x="699833" y="725804"/>
                  </a:lnTo>
                  <a:lnTo>
                    <a:pt x="759769" y="734025"/>
                  </a:lnTo>
                  <a:lnTo>
                    <a:pt x="821335" y="741254"/>
                  </a:lnTo>
                  <a:lnTo>
                    <a:pt x="884428" y="747459"/>
                  </a:lnTo>
                  <a:lnTo>
                    <a:pt x="948946" y="752608"/>
                  </a:lnTo>
                  <a:lnTo>
                    <a:pt x="1014784" y="756668"/>
                  </a:lnTo>
                  <a:lnTo>
                    <a:pt x="1081841" y="759609"/>
                  </a:lnTo>
                  <a:lnTo>
                    <a:pt x="1150014" y="761396"/>
                  </a:lnTo>
                  <a:lnTo>
                    <a:pt x="1219200" y="762000"/>
                  </a:lnTo>
                  <a:lnTo>
                    <a:pt x="1288385" y="761396"/>
                  </a:lnTo>
                  <a:lnTo>
                    <a:pt x="1356558" y="759609"/>
                  </a:lnTo>
                  <a:lnTo>
                    <a:pt x="1423615" y="756668"/>
                  </a:lnTo>
                  <a:lnTo>
                    <a:pt x="1489453" y="752608"/>
                  </a:lnTo>
                  <a:lnTo>
                    <a:pt x="1553971" y="747459"/>
                  </a:lnTo>
                  <a:lnTo>
                    <a:pt x="1617064" y="741254"/>
                  </a:lnTo>
                  <a:lnTo>
                    <a:pt x="1678630" y="734025"/>
                  </a:lnTo>
                  <a:lnTo>
                    <a:pt x="1738566" y="725804"/>
                  </a:lnTo>
                  <a:lnTo>
                    <a:pt x="1796769" y="716623"/>
                  </a:lnTo>
                  <a:lnTo>
                    <a:pt x="1853135" y="706516"/>
                  </a:lnTo>
                  <a:lnTo>
                    <a:pt x="1907563" y="695512"/>
                  </a:lnTo>
                  <a:lnTo>
                    <a:pt x="1959950" y="683646"/>
                  </a:lnTo>
                  <a:lnTo>
                    <a:pt x="2010191" y="670948"/>
                  </a:lnTo>
                  <a:lnTo>
                    <a:pt x="2058185" y="657452"/>
                  </a:lnTo>
                  <a:lnTo>
                    <a:pt x="2103829" y="643189"/>
                  </a:lnTo>
                  <a:lnTo>
                    <a:pt x="2147019" y="628191"/>
                  </a:lnTo>
                  <a:lnTo>
                    <a:pt x="2187652" y="612491"/>
                  </a:lnTo>
                  <a:lnTo>
                    <a:pt x="2225627" y="596120"/>
                  </a:lnTo>
                  <a:lnTo>
                    <a:pt x="2260839" y="579112"/>
                  </a:lnTo>
                  <a:lnTo>
                    <a:pt x="2322565" y="543308"/>
                  </a:lnTo>
                  <a:lnTo>
                    <a:pt x="2372008" y="505338"/>
                  </a:lnTo>
                  <a:lnTo>
                    <a:pt x="2408343" y="465459"/>
                  </a:lnTo>
                  <a:lnTo>
                    <a:pt x="2430748" y="423927"/>
                  </a:lnTo>
                  <a:lnTo>
                    <a:pt x="2438400" y="381000"/>
                  </a:lnTo>
                  <a:lnTo>
                    <a:pt x="2436470" y="359378"/>
                  </a:lnTo>
                  <a:lnTo>
                    <a:pt x="2421338" y="317116"/>
                  </a:lnTo>
                  <a:lnTo>
                    <a:pt x="2391865" y="276378"/>
                  </a:lnTo>
                  <a:lnTo>
                    <a:pt x="2348873" y="237421"/>
                  </a:lnTo>
                  <a:lnTo>
                    <a:pt x="2293186" y="200502"/>
                  </a:lnTo>
                  <a:lnTo>
                    <a:pt x="2225627" y="165879"/>
                  </a:lnTo>
                  <a:lnTo>
                    <a:pt x="2187652" y="149508"/>
                  </a:lnTo>
                  <a:lnTo>
                    <a:pt x="2147019" y="133808"/>
                  </a:lnTo>
                  <a:lnTo>
                    <a:pt x="2103829" y="118810"/>
                  </a:lnTo>
                  <a:lnTo>
                    <a:pt x="2058185" y="104547"/>
                  </a:lnTo>
                  <a:lnTo>
                    <a:pt x="2010191" y="91051"/>
                  </a:lnTo>
                  <a:lnTo>
                    <a:pt x="1959950" y="78353"/>
                  </a:lnTo>
                  <a:lnTo>
                    <a:pt x="1907563" y="66487"/>
                  </a:lnTo>
                  <a:lnTo>
                    <a:pt x="1853135" y="55483"/>
                  </a:lnTo>
                  <a:lnTo>
                    <a:pt x="1796769" y="45376"/>
                  </a:lnTo>
                  <a:lnTo>
                    <a:pt x="1738566" y="36195"/>
                  </a:lnTo>
                  <a:lnTo>
                    <a:pt x="1678630" y="27974"/>
                  </a:lnTo>
                  <a:lnTo>
                    <a:pt x="1617064" y="20745"/>
                  </a:lnTo>
                  <a:lnTo>
                    <a:pt x="1553971" y="14540"/>
                  </a:lnTo>
                  <a:lnTo>
                    <a:pt x="1489453" y="9391"/>
                  </a:lnTo>
                  <a:lnTo>
                    <a:pt x="1423615" y="5331"/>
                  </a:lnTo>
                  <a:lnTo>
                    <a:pt x="1356558" y="2390"/>
                  </a:lnTo>
                  <a:lnTo>
                    <a:pt x="1288385" y="603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05200" y="3657600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0" y="381000"/>
                  </a:moveTo>
                  <a:lnTo>
                    <a:pt x="7651" y="338072"/>
                  </a:lnTo>
                  <a:lnTo>
                    <a:pt x="30056" y="296540"/>
                  </a:lnTo>
                  <a:lnTo>
                    <a:pt x="66391" y="256661"/>
                  </a:lnTo>
                  <a:lnTo>
                    <a:pt x="115834" y="218691"/>
                  </a:lnTo>
                  <a:lnTo>
                    <a:pt x="177560" y="182887"/>
                  </a:lnTo>
                  <a:lnTo>
                    <a:pt x="212772" y="165879"/>
                  </a:lnTo>
                  <a:lnTo>
                    <a:pt x="250747" y="149508"/>
                  </a:lnTo>
                  <a:lnTo>
                    <a:pt x="291380" y="133808"/>
                  </a:lnTo>
                  <a:lnTo>
                    <a:pt x="334570" y="118810"/>
                  </a:lnTo>
                  <a:lnTo>
                    <a:pt x="380214" y="104547"/>
                  </a:lnTo>
                  <a:lnTo>
                    <a:pt x="428208" y="91051"/>
                  </a:lnTo>
                  <a:lnTo>
                    <a:pt x="478449" y="78353"/>
                  </a:lnTo>
                  <a:lnTo>
                    <a:pt x="530836" y="66487"/>
                  </a:lnTo>
                  <a:lnTo>
                    <a:pt x="585264" y="55483"/>
                  </a:lnTo>
                  <a:lnTo>
                    <a:pt x="641630" y="45376"/>
                  </a:lnTo>
                  <a:lnTo>
                    <a:pt x="699833" y="36195"/>
                  </a:lnTo>
                  <a:lnTo>
                    <a:pt x="759769" y="27974"/>
                  </a:lnTo>
                  <a:lnTo>
                    <a:pt x="821335" y="20745"/>
                  </a:lnTo>
                  <a:lnTo>
                    <a:pt x="884428" y="14540"/>
                  </a:lnTo>
                  <a:lnTo>
                    <a:pt x="948946" y="9391"/>
                  </a:lnTo>
                  <a:lnTo>
                    <a:pt x="1014784" y="5331"/>
                  </a:lnTo>
                  <a:lnTo>
                    <a:pt x="1081841" y="2390"/>
                  </a:lnTo>
                  <a:lnTo>
                    <a:pt x="1150014" y="603"/>
                  </a:lnTo>
                  <a:lnTo>
                    <a:pt x="1219200" y="0"/>
                  </a:lnTo>
                  <a:lnTo>
                    <a:pt x="1288385" y="603"/>
                  </a:lnTo>
                  <a:lnTo>
                    <a:pt x="1356558" y="2390"/>
                  </a:lnTo>
                  <a:lnTo>
                    <a:pt x="1423615" y="5331"/>
                  </a:lnTo>
                  <a:lnTo>
                    <a:pt x="1489453" y="9391"/>
                  </a:lnTo>
                  <a:lnTo>
                    <a:pt x="1553971" y="14540"/>
                  </a:lnTo>
                  <a:lnTo>
                    <a:pt x="1617064" y="20745"/>
                  </a:lnTo>
                  <a:lnTo>
                    <a:pt x="1678630" y="27974"/>
                  </a:lnTo>
                  <a:lnTo>
                    <a:pt x="1738566" y="36195"/>
                  </a:lnTo>
                  <a:lnTo>
                    <a:pt x="1796769" y="45376"/>
                  </a:lnTo>
                  <a:lnTo>
                    <a:pt x="1853135" y="55483"/>
                  </a:lnTo>
                  <a:lnTo>
                    <a:pt x="1907563" y="66487"/>
                  </a:lnTo>
                  <a:lnTo>
                    <a:pt x="1959950" y="78353"/>
                  </a:lnTo>
                  <a:lnTo>
                    <a:pt x="2010191" y="91051"/>
                  </a:lnTo>
                  <a:lnTo>
                    <a:pt x="2058185" y="104547"/>
                  </a:lnTo>
                  <a:lnTo>
                    <a:pt x="2103829" y="118810"/>
                  </a:lnTo>
                  <a:lnTo>
                    <a:pt x="2147019" y="133808"/>
                  </a:lnTo>
                  <a:lnTo>
                    <a:pt x="2187652" y="149508"/>
                  </a:lnTo>
                  <a:lnTo>
                    <a:pt x="2225627" y="165879"/>
                  </a:lnTo>
                  <a:lnTo>
                    <a:pt x="2260839" y="182887"/>
                  </a:lnTo>
                  <a:lnTo>
                    <a:pt x="2322565" y="218691"/>
                  </a:lnTo>
                  <a:lnTo>
                    <a:pt x="2372008" y="256661"/>
                  </a:lnTo>
                  <a:lnTo>
                    <a:pt x="2408343" y="296540"/>
                  </a:lnTo>
                  <a:lnTo>
                    <a:pt x="2430748" y="338072"/>
                  </a:lnTo>
                  <a:lnTo>
                    <a:pt x="2438400" y="381000"/>
                  </a:lnTo>
                  <a:lnTo>
                    <a:pt x="2436470" y="402621"/>
                  </a:lnTo>
                  <a:lnTo>
                    <a:pt x="2430748" y="423927"/>
                  </a:lnTo>
                  <a:lnTo>
                    <a:pt x="2408343" y="465459"/>
                  </a:lnTo>
                  <a:lnTo>
                    <a:pt x="2372008" y="505338"/>
                  </a:lnTo>
                  <a:lnTo>
                    <a:pt x="2322565" y="543308"/>
                  </a:lnTo>
                  <a:lnTo>
                    <a:pt x="2260839" y="579112"/>
                  </a:lnTo>
                  <a:lnTo>
                    <a:pt x="2225627" y="596120"/>
                  </a:lnTo>
                  <a:lnTo>
                    <a:pt x="2187652" y="612491"/>
                  </a:lnTo>
                  <a:lnTo>
                    <a:pt x="2147019" y="628191"/>
                  </a:lnTo>
                  <a:lnTo>
                    <a:pt x="2103829" y="643189"/>
                  </a:lnTo>
                  <a:lnTo>
                    <a:pt x="2058185" y="657452"/>
                  </a:lnTo>
                  <a:lnTo>
                    <a:pt x="2010191" y="670948"/>
                  </a:lnTo>
                  <a:lnTo>
                    <a:pt x="1959950" y="683646"/>
                  </a:lnTo>
                  <a:lnTo>
                    <a:pt x="1907563" y="695512"/>
                  </a:lnTo>
                  <a:lnTo>
                    <a:pt x="1853135" y="706516"/>
                  </a:lnTo>
                  <a:lnTo>
                    <a:pt x="1796769" y="716623"/>
                  </a:lnTo>
                  <a:lnTo>
                    <a:pt x="1738566" y="725804"/>
                  </a:lnTo>
                  <a:lnTo>
                    <a:pt x="1678630" y="734025"/>
                  </a:lnTo>
                  <a:lnTo>
                    <a:pt x="1617064" y="741254"/>
                  </a:lnTo>
                  <a:lnTo>
                    <a:pt x="1553971" y="747459"/>
                  </a:lnTo>
                  <a:lnTo>
                    <a:pt x="1489453" y="752608"/>
                  </a:lnTo>
                  <a:lnTo>
                    <a:pt x="1423615" y="756668"/>
                  </a:lnTo>
                  <a:lnTo>
                    <a:pt x="1356558" y="759609"/>
                  </a:lnTo>
                  <a:lnTo>
                    <a:pt x="1288385" y="761396"/>
                  </a:lnTo>
                  <a:lnTo>
                    <a:pt x="1219200" y="762000"/>
                  </a:lnTo>
                  <a:lnTo>
                    <a:pt x="1150014" y="761396"/>
                  </a:lnTo>
                  <a:lnTo>
                    <a:pt x="1081841" y="759609"/>
                  </a:lnTo>
                  <a:lnTo>
                    <a:pt x="1014784" y="756668"/>
                  </a:lnTo>
                  <a:lnTo>
                    <a:pt x="948946" y="752608"/>
                  </a:lnTo>
                  <a:lnTo>
                    <a:pt x="884428" y="747459"/>
                  </a:lnTo>
                  <a:lnTo>
                    <a:pt x="821335" y="741254"/>
                  </a:lnTo>
                  <a:lnTo>
                    <a:pt x="759769" y="734025"/>
                  </a:lnTo>
                  <a:lnTo>
                    <a:pt x="699833" y="725804"/>
                  </a:lnTo>
                  <a:lnTo>
                    <a:pt x="641630" y="716623"/>
                  </a:lnTo>
                  <a:lnTo>
                    <a:pt x="585264" y="706516"/>
                  </a:lnTo>
                  <a:lnTo>
                    <a:pt x="530836" y="695512"/>
                  </a:lnTo>
                  <a:lnTo>
                    <a:pt x="478449" y="683646"/>
                  </a:lnTo>
                  <a:lnTo>
                    <a:pt x="428208" y="670948"/>
                  </a:lnTo>
                  <a:lnTo>
                    <a:pt x="380214" y="657452"/>
                  </a:lnTo>
                  <a:lnTo>
                    <a:pt x="334570" y="643189"/>
                  </a:lnTo>
                  <a:lnTo>
                    <a:pt x="291380" y="628191"/>
                  </a:lnTo>
                  <a:lnTo>
                    <a:pt x="250747" y="612491"/>
                  </a:lnTo>
                  <a:lnTo>
                    <a:pt x="212772" y="596120"/>
                  </a:lnTo>
                  <a:lnTo>
                    <a:pt x="177560" y="579112"/>
                  </a:lnTo>
                  <a:lnTo>
                    <a:pt x="115834" y="543308"/>
                  </a:lnTo>
                  <a:lnTo>
                    <a:pt x="66391" y="505338"/>
                  </a:lnTo>
                  <a:lnTo>
                    <a:pt x="30056" y="465459"/>
                  </a:lnTo>
                  <a:lnTo>
                    <a:pt x="7651" y="423927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960621" y="3891153"/>
            <a:ext cx="1526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JOB</a:t>
            </a:r>
            <a:r>
              <a:rPr sz="1600" b="1" spc="-65" dirty="0">
                <a:latin typeface="Palladio Uralic"/>
                <a:cs typeface="Palladio Uralic"/>
              </a:rPr>
              <a:t> </a:t>
            </a:r>
            <a:r>
              <a:rPr sz="1600" b="1" spc="-10" dirty="0">
                <a:latin typeface="Palladio Uralic"/>
                <a:cs typeface="Palladio Uralic"/>
              </a:rPr>
              <a:t>ANALYSIS</a:t>
            </a:r>
            <a:endParaRPr sz="1600">
              <a:latin typeface="Palladio Uralic"/>
              <a:cs typeface="Palladio Uralic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615439" y="5466588"/>
            <a:ext cx="6200140" cy="1019810"/>
            <a:chOff x="1615439" y="5466588"/>
            <a:chExt cx="6200140" cy="1019810"/>
          </a:xfrm>
        </p:grpSpPr>
        <p:sp>
          <p:nvSpPr>
            <p:cNvPr id="53" name="object 53"/>
            <p:cNvSpPr/>
            <p:nvPr/>
          </p:nvSpPr>
          <p:spPr>
            <a:xfrm>
              <a:off x="1633727" y="6060948"/>
              <a:ext cx="1626107" cy="4251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76399" y="6164237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5" h="171450">
                  <a:moveTo>
                    <a:pt x="1263427" y="104668"/>
                  </a:moveTo>
                  <a:lnTo>
                    <a:pt x="1209929" y="135775"/>
                  </a:lnTo>
                  <a:lnTo>
                    <a:pt x="1204249" y="140800"/>
                  </a:lnTo>
                  <a:lnTo>
                    <a:pt x="1201070" y="147375"/>
                  </a:lnTo>
                  <a:lnTo>
                    <a:pt x="1200606" y="154661"/>
                  </a:lnTo>
                  <a:lnTo>
                    <a:pt x="1203070" y="161823"/>
                  </a:lnTo>
                  <a:lnTo>
                    <a:pt x="1208049" y="167479"/>
                  </a:lnTo>
                  <a:lnTo>
                    <a:pt x="1214612" y="170660"/>
                  </a:lnTo>
                  <a:lnTo>
                    <a:pt x="1221912" y="171143"/>
                  </a:lnTo>
                  <a:lnTo>
                    <a:pt x="1229106" y="168706"/>
                  </a:lnTo>
                  <a:lnTo>
                    <a:pt x="1339063" y="104749"/>
                  </a:lnTo>
                  <a:lnTo>
                    <a:pt x="1263427" y="104668"/>
                  </a:lnTo>
                  <a:close/>
                </a:path>
                <a:path w="1372235" h="171450">
                  <a:moveTo>
                    <a:pt x="1296084" y="85678"/>
                  </a:moveTo>
                  <a:lnTo>
                    <a:pt x="1263427" y="104668"/>
                  </a:lnTo>
                  <a:lnTo>
                    <a:pt x="1333881" y="104749"/>
                  </a:lnTo>
                  <a:lnTo>
                    <a:pt x="1333881" y="102145"/>
                  </a:lnTo>
                  <a:lnTo>
                    <a:pt x="1324229" y="102145"/>
                  </a:lnTo>
                  <a:lnTo>
                    <a:pt x="1296084" y="85678"/>
                  </a:lnTo>
                  <a:close/>
                </a:path>
                <a:path w="1372235" h="171450">
                  <a:moveTo>
                    <a:pt x="1222111" y="0"/>
                  </a:moveTo>
                  <a:lnTo>
                    <a:pt x="1214834" y="466"/>
                  </a:lnTo>
                  <a:lnTo>
                    <a:pt x="1208248" y="3632"/>
                  </a:lnTo>
                  <a:lnTo>
                    <a:pt x="1203198" y="9283"/>
                  </a:lnTo>
                  <a:lnTo>
                    <a:pt x="1200733" y="16437"/>
                  </a:lnTo>
                  <a:lnTo>
                    <a:pt x="1201197" y="23723"/>
                  </a:lnTo>
                  <a:lnTo>
                    <a:pt x="1204376" y="30303"/>
                  </a:lnTo>
                  <a:lnTo>
                    <a:pt x="1210056" y="35343"/>
                  </a:lnTo>
                  <a:lnTo>
                    <a:pt x="1263422" y="66568"/>
                  </a:lnTo>
                  <a:lnTo>
                    <a:pt x="1333881" y="66649"/>
                  </a:lnTo>
                  <a:lnTo>
                    <a:pt x="1333881" y="104749"/>
                  </a:lnTo>
                  <a:lnTo>
                    <a:pt x="1339063" y="104749"/>
                  </a:lnTo>
                  <a:lnTo>
                    <a:pt x="1371727" y="85750"/>
                  </a:lnTo>
                  <a:lnTo>
                    <a:pt x="1229233" y="2450"/>
                  </a:lnTo>
                  <a:lnTo>
                    <a:pt x="1222111" y="0"/>
                  </a:lnTo>
                  <a:close/>
                </a:path>
                <a:path w="1372235" h="171450">
                  <a:moveTo>
                    <a:pt x="0" y="65112"/>
                  </a:moveTo>
                  <a:lnTo>
                    <a:pt x="0" y="103212"/>
                  </a:lnTo>
                  <a:lnTo>
                    <a:pt x="1263427" y="104668"/>
                  </a:lnTo>
                  <a:lnTo>
                    <a:pt x="1296084" y="85678"/>
                  </a:lnTo>
                  <a:lnTo>
                    <a:pt x="1263422" y="66568"/>
                  </a:lnTo>
                  <a:lnTo>
                    <a:pt x="0" y="65112"/>
                  </a:lnTo>
                  <a:close/>
                </a:path>
                <a:path w="1372235" h="171450">
                  <a:moveTo>
                    <a:pt x="1324356" y="69240"/>
                  </a:moveTo>
                  <a:lnTo>
                    <a:pt x="1296084" y="85678"/>
                  </a:lnTo>
                  <a:lnTo>
                    <a:pt x="1324229" y="102145"/>
                  </a:lnTo>
                  <a:lnTo>
                    <a:pt x="1324356" y="69240"/>
                  </a:lnTo>
                  <a:close/>
                </a:path>
                <a:path w="1372235" h="171450">
                  <a:moveTo>
                    <a:pt x="1333881" y="69240"/>
                  </a:moveTo>
                  <a:lnTo>
                    <a:pt x="1324356" y="69240"/>
                  </a:lnTo>
                  <a:lnTo>
                    <a:pt x="1324229" y="102145"/>
                  </a:lnTo>
                  <a:lnTo>
                    <a:pt x="1333881" y="102145"/>
                  </a:lnTo>
                  <a:lnTo>
                    <a:pt x="1333881" y="69240"/>
                  </a:lnTo>
                  <a:close/>
                </a:path>
                <a:path w="1372235" h="171450">
                  <a:moveTo>
                    <a:pt x="1263422" y="66568"/>
                  </a:moveTo>
                  <a:lnTo>
                    <a:pt x="1296084" y="85678"/>
                  </a:lnTo>
                  <a:lnTo>
                    <a:pt x="1324356" y="69240"/>
                  </a:lnTo>
                  <a:lnTo>
                    <a:pt x="1333881" y="69240"/>
                  </a:lnTo>
                  <a:lnTo>
                    <a:pt x="1333881" y="66649"/>
                  </a:lnTo>
                  <a:lnTo>
                    <a:pt x="1263422" y="66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88963" y="5983224"/>
              <a:ext cx="1626108" cy="4236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0673" y="6086798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4" h="171450">
                  <a:moveTo>
                    <a:pt x="149814" y="0"/>
                  </a:moveTo>
                  <a:lnTo>
                    <a:pt x="142621" y="2432"/>
                  </a:lnTo>
                  <a:lnTo>
                    <a:pt x="0" y="85401"/>
                  </a:lnTo>
                  <a:lnTo>
                    <a:pt x="142494" y="168687"/>
                  </a:lnTo>
                  <a:lnTo>
                    <a:pt x="149615" y="171144"/>
                  </a:lnTo>
                  <a:lnTo>
                    <a:pt x="156892" y="170678"/>
                  </a:lnTo>
                  <a:lnTo>
                    <a:pt x="163478" y="167512"/>
                  </a:lnTo>
                  <a:lnTo>
                    <a:pt x="168528" y="161867"/>
                  </a:lnTo>
                  <a:lnTo>
                    <a:pt x="170993" y="154711"/>
                  </a:lnTo>
                  <a:lnTo>
                    <a:pt x="170529" y="147423"/>
                  </a:lnTo>
                  <a:lnTo>
                    <a:pt x="167350" y="140842"/>
                  </a:lnTo>
                  <a:lnTo>
                    <a:pt x="161671" y="135807"/>
                  </a:lnTo>
                  <a:lnTo>
                    <a:pt x="108294" y="104571"/>
                  </a:lnTo>
                  <a:lnTo>
                    <a:pt x="37846" y="104489"/>
                  </a:lnTo>
                  <a:lnTo>
                    <a:pt x="37846" y="66389"/>
                  </a:lnTo>
                  <a:lnTo>
                    <a:pt x="108449" y="66389"/>
                  </a:lnTo>
                  <a:lnTo>
                    <a:pt x="161798" y="35363"/>
                  </a:lnTo>
                  <a:lnTo>
                    <a:pt x="167477" y="30343"/>
                  </a:lnTo>
                  <a:lnTo>
                    <a:pt x="170656" y="23768"/>
                  </a:lnTo>
                  <a:lnTo>
                    <a:pt x="171120" y="16478"/>
                  </a:lnTo>
                  <a:lnTo>
                    <a:pt x="168655" y="9315"/>
                  </a:lnTo>
                  <a:lnTo>
                    <a:pt x="163677" y="3660"/>
                  </a:lnTo>
                  <a:lnTo>
                    <a:pt x="157114" y="482"/>
                  </a:lnTo>
                  <a:lnTo>
                    <a:pt x="149814" y="0"/>
                  </a:lnTo>
                  <a:close/>
                </a:path>
                <a:path w="1372234" h="171450">
                  <a:moveTo>
                    <a:pt x="108308" y="66471"/>
                  </a:moveTo>
                  <a:lnTo>
                    <a:pt x="75647" y="85466"/>
                  </a:lnTo>
                  <a:lnTo>
                    <a:pt x="108294" y="104571"/>
                  </a:lnTo>
                  <a:lnTo>
                    <a:pt x="1371727" y="106038"/>
                  </a:lnTo>
                  <a:lnTo>
                    <a:pt x="1371727" y="67938"/>
                  </a:lnTo>
                  <a:lnTo>
                    <a:pt x="108308" y="66471"/>
                  </a:lnTo>
                  <a:close/>
                </a:path>
                <a:path w="1372234" h="171450">
                  <a:moveTo>
                    <a:pt x="37846" y="66389"/>
                  </a:moveTo>
                  <a:lnTo>
                    <a:pt x="37846" y="104489"/>
                  </a:lnTo>
                  <a:lnTo>
                    <a:pt x="108294" y="104571"/>
                  </a:lnTo>
                  <a:lnTo>
                    <a:pt x="103748" y="101911"/>
                  </a:lnTo>
                  <a:lnTo>
                    <a:pt x="47371" y="101911"/>
                  </a:lnTo>
                  <a:lnTo>
                    <a:pt x="47498" y="68992"/>
                  </a:lnTo>
                  <a:lnTo>
                    <a:pt x="103973" y="68992"/>
                  </a:lnTo>
                  <a:lnTo>
                    <a:pt x="108308" y="66471"/>
                  </a:lnTo>
                  <a:lnTo>
                    <a:pt x="37846" y="66389"/>
                  </a:lnTo>
                  <a:close/>
                </a:path>
                <a:path w="1372234" h="171450">
                  <a:moveTo>
                    <a:pt x="47498" y="68992"/>
                  </a:moveTo>
                  <a:lnTo>
                    <a:pt x="47371" y="101911"/>
                  </a:lnTo>
                  <a:lnTo>
                    <a:pt x="75647" y="85466"/>
                  </a:lnTo>
                  <a:lnTo>
                    <a:pt x="47498" y="68992"/>
                  </a:lnTo>
                  <a:close/>
                </a:path>
                <a:path w="1372234" h="171450">
                  <a:moveTo>
                    <a:pt x="75647" y="85466"/>
                  </a:moveTo>
                  <a:lnTo>
                    <a:pt x="47371" y="101911"/>
                  </a:lnTo>
                  <a:lnTo>
                    <a:pt x="103748" y="101911"/>
                  </a:lnTo>
                  <a:lnTo>
                    <a:pt x="75647" y="85466"/>
                  </a:lnTo>
                  <a:close/>
                </a:path>
                <a:path w="1372234" h="171450">
                  <a:moveTo>
                    <a:pt x="103973" y="68992"/>
                  </a:moveTo>
                  <a:lnTo>
                    <a:pt x="47498" y="68992"/>
                  </a:lnTo>
                  <a:lnTo>
                    <a:pt x="75647" y="85466"/>
                  </a:lnTo>
                  <a:lnTo>
                    <a:pt x="103973" y="68992"/>
                  </a:lnTo>
                  <a:close/>
                </a:path>
                <a:path w="1372234" h="171450">
                  <a:moveTo>
                    <a:pt x="108449" y="66389"/>
                  </a:moveTo>
                  <a:lnTo>
                    <a:pt x="37846" y="66389"/>
                  </a:lnTo>
                  <a:lnTo>
                    <a:pt x="108308" y="66471"/>
                  </a:lnTo>
                  <a:lnTo>
                    <a:pt x="108449" y="66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15439" y="5466588"/>
              <a:ext cx="124967" cy="8473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76399" y="5486400"/>
              <a:ext cx="1905" cy="762000"/>
            </a:xfrm>
            <a:custGeom>
              <a:avLst/>
              <a:gdLst/>
              <a:ahLst/>
              <a:cxnLst/>
              <a:rect l="l" t="t" r="r" b="b"/>
              <a:pathLst>
                <a:path w="1905" h="762000">
                  <a:moveTo>
                    <a:pt x="1650" y="0"/>
                  </a:moveTo>
                  <a:lnTo>
                    <a:pt x="0" y="76200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089" y="145796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SELECTION METHODS Cont </a:t>
            </a:r>
            <a:r>
              <a:rPr sz="2800" b="1" spc="-5" dirty="0">
                <a:latin typeface="Arial"/>
                <a:cs typeface="Arial"/>
              </a:rPr>
              <a:t>. .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1975" y="825500"/>
            <a:ext cx="8582025" cy="5969000"/>
            <a:chOff x="561975" y="825500"/>
            <a:chExt cx="8582025" cy="5969000"/>
          </a:xfrm>
        </p:grpSpPr>
        <p:sp>
          <p:nvSpPr>
            <p:cNvPr id="4" name="object 4"/>
            <p:cNvSpPr/>
            <p:nvPr/>
          </p:nvSpPr>
          <p:spPr>
            <a:xfrm>
              <a:off x="3046476" y="912876"/>
              <a:ext cx="6022848" cy="5794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59100" y="825499"/>
              <a:ext cx="6184900" cy="5969000"/>
            </a:xfrm>
            <a:custGeom>
              <a:avLst/>
              <a:gdLst/>
              <a:ahLst/>
              <a:cxnLst/>
              <a:rect l="l" t="t" r="r" b="b"/>
              <a:pathLst>
                <a:path w="6184900" h="5969000">
                  <a:moveTo>
                    <a:pt x="6126480" y="71120"/>
                  </a:moveTo>
                  <a:lnTo>
                    <a:pt x="6108700" y="71120"/>
                  </a:lnTo>
                  <a:lnTo>
                    <a:pt x="6108700" y="88900"/>
                  </a:lnTo>
                  <a:lnTo>
                    <a:pt x="6108700" y="5880100"/>
                  </a:lnTo>
                  <a:lnTo>
                    <a:pt x="88900" y="5880100"/>
                  </a:lnTo>
                  <a:lnTo>
                    <a:pt x="88900" y="88900"/>
                  </a:lnTo>
                  <a:lnTo>
                    <a:pt x="6108700" y="88900"/>
                  </a:lnTo>
                  <a:lnTo>
                    <a:pt x="61087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5880100"/>
                  </a:lnTo>
                  <a:lnTo>
                    <a:pt x="71120" y="5897880"/>
                  </a:lnTo>
                  <a:lnTo>
                    <a:pt x="6126480" y="5897880"/>
                  </a:lnTo>
                  <a:lnTo>
                    <a:pt x="6126480" y="5880100"/>
                  </a:lnTo>
                  <a:lnTo>
                    <a:pt x="6126480" y="88900"/>
                  </a:lnTo>
                  <a:lnTo>
                    <a:pt x="6126480" y="71120"/>
                  </a:lnTo>
                  <a:close/>
                </a:path>
                <a:path w="6184900" h="5969000">
                  <a:moveTo>
                    <a:pt x="6184900" y="0"/>
                  </a:moveTo>
                  <a:lnTo>
                    <a:pt x="6144260" y="0"/>
                  </a:lnTo>
                  <a:lnTo>
                    <a:pt x="6144260" y="53340"/>
                  </a:lnTo>
                  <a:lnTo>
                    <a:pt x="6144260" y="5915660"/>
                  </a:lnTo>
                  <a:lnTo>
                    <a:pt x="53340" y="5915660"/>
                  </a:lnTo>
                  <a:lnTo>
                    <a:pt x="53340" y="53340"/>
                  </a:lnTo>
                  <a:lnTo>
                    <a:pt x="6144260" y="53340"/>
                  </a:lnTo>
                  <a:lnTo>
                    <a:pt x="61442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915660"/>
                  </a:lnTo>
                  <a:lnTo>
                    <a:pt x="0" y="5969000"/>
                  </a:lnTo>
                  <a:lnTo>
                    <a:pt x="6184900" y="5969000"/>
                  </a:lnTo>
                  <a:lnTo>
                    <a:pt x="6184900" y="5915660"/>
                  </a:lnTo>
                  <a:lnTo>
                    <a:pt x="6184900" y="53340"/>
                  </a:lnTo>
                  <a:lnTo>
                    <a:pt x="6184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975" y="1276350"/>
              <a:ext cx="2295525" cy="1066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67511" y="1404873"/>
            <a:ext cx="1294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TEST  S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MPLE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6900" y="3263900"/>
            <a:ext cx="2070100" cy="2616200"/>
            <a:chOff x="596900" y="3263900"/>
            <a:chExt cx="2070100" cy="2616200"/>
          </a:xfrm>
        </p:grpSpPr>
        <p:sp>
          <p:nvSpPr>
            <p:cNvPr id="9" name="object 9"/>
            <p:cNvSpPr/>
            <p:nvPr/>
          </p:nvSpPr>
          <p:spPr>
            <a:xfrm>
              <a:off x="684276" y="3351276"/>
              <a:ext cx="1895856" cy="2441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6900" y="3263899"/>
              <a:ext cx="2070100" cy="2616200"/>
            </a:xfrm>
            <a:custGeom>
              <a:avLst/>
              <a:gdLst/>
              <a:ahLst/>
              <a:cxnLst/>
              <a:rect l="l" t="t" r="r" b="b"/>
              <a:pathLst>
                <a:path w="2070100" h="2616200">
                  <a:moveTo>
                    <a:pt x="1998726" y="71120"/>
                  </a:moveTo>
                  <a:lnTo>
                    <a:pt x="1980946" y="71120"/>
                  </a:lnTo>
                  <a:lnTo>
                    <a:pt x="1980946" y="88900"/>
                  </a:lnTo>
                  <a:lnTo>
                    <a:pt x="1980946" y="2527300"/>
                  </a:lnTo>
                  <a:lnTo>
                    <a:pt x="88900" y="2527300"/>
                  </a:lnTo>
                  <a:lnTo>
                    <a:pt x="88900" y="88900"/>
                  </a:lnTo>
                  <a:lnTo>
                    <a:pt x="1980946" y="88900"/>
                  </a:lnTo>
                  <a:lnTo>
                    <a:pt x="1980946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2527300"/>
                  </a:lnTo>
                  <a:lnTo>
                    <a:pt x="71120" y="2545080"/>
                  </a:lnTo>
                  <a:lnTo>
                    <a:pt x="1998726" y="2545080"/>
                  </a:lnTo>
                  <a:lnTo>
                    <a:pt x="1998726" y="2527300"/>
                  </a:lnTo>
                  <a:lnTo>
                    <a:pt x="1998726" y="88900"/>
                  </a:lnTo>
                  <a:lnTo>
                    <a:pt x="1998726" y="71120"/>
                  </a:lnTo>
                  <a:close/>
                </a:path>
                <a:path w="2070100" h="2616200">
                  <a:moveTo>
                    <a:pt x="2069846" y="0"/>
                  </a:moveTo>
                  <a:lnTo>
                    <a:pt x="2016506" y="0"/>
                  </a:lnTo>
                  <a:lnTo>
                    <a:pt x="2016506" y="53340"/>
                  </a:lnTo>
                  <a:lnTo>
                    <a:pt x="2016506" y="2562860"/>
                  </a:lnTo>
                  <a:lnTo>
                    <a:pt x="53340" y="2562860"/>
                  </a:lnTo>
                  <a:lnTo>
                    <a:pt x="53340" y="53340"/>
                  </a:lnTo>
                  <a:lnTo>
                    <a:pt x="2016506" y="53340"/>
                  </a:lnTo>
                  <a:lnTo>
                    <a:pt x="2016506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562860"/>
                  </a:lnTo>
                  <a:lnTo>
                    <a:pt x="0" y="2616200"/>
                  </a:lnTo>
                  <a:lnTo>
                    <a:pt x="2069846" y="2616200"/>
                  </a:lnTo>
                  <a:lnTo>
                    <a:pt x="2069846" y="2562872"/>
                  </a:lnTo>
                  <a:lnTo>
                    <a:pt x="2069846" y="53340"/>
                  </a:lnTo>
                  <a:lnTo>
                    <a:pt x="2069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5089" y="145796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SELECTION METHODS Cont </a:t>
            </a:r>
            <a:r>
              <a:rPr spc="-5" dirty="0">
                <a:latin typeface="Arial"/>
                <a:cs typeface="Arial"/>
              </a:rPr>
              <a:t>. 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340" y="700785"/>
            <a:ext cx="55308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Arial"/>
                <a:cs typeface="Arial"/>
              </a:rPr>
              <a:t>2</a:t>
            </a:r>
            <a:r>
              <a:rPr sz="5400" b="1" spc="-5" dirty="0">
                <a:latin typeface="Arial"/>
                <a:cs typeface="Arial"/>
              </a:rPr>
              <a:t>. </a:t>
            </a:r>
            <a:r>
              <a:rPr sz="2800" b="1" spc="-25" dirty="0">
                <a:latin typeface="Arial"/>
                <a:cs typeface="Arial"/>
              </a:rPr>
              <a:t>INFORMATION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GATHERING</a:t>
            </a:r>
            <a:r>
              <a:rPr sz="2400" b="1" spc="-3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000" y="1752549"/>
            <a:ext cx="7620000" cy="11080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42595" marR="438150" indent="-2540" algn="ctr">
              <a:lnSpc>
                <a:spcPct val="100000"/>
              </a:lnSpc>
              <a:spcBef>
                <a:spcPts val="200"/>
              </a:spcBef>
            </a:pPr>
            <a:r>
              <a:rPr sz="2200" spc="-5" dirty="0">
                <a:latin typeface="TeXGyrePagella"/>
                <a:cs typeface="TeXGyrePagella"/>
              </a:rPr>
              <a:t>Common methods for gathering information include  application forms </a:t>
            </a:r>
            <a:r>
              <a:rPr sz="2200" dirty="0">
                <a:latin typeface="TeXGyrePagella"/>
                <a:cs typeface="TeXGyrePagella"/>
              </a:rPr>
              <a:t>and </a:t>
            </a:r>
            <a:r>
              <a:rPr sz="2200" spc="-5" dirty="0">
                <a:latin typeface="TeXGyrePagella"/>
                <a:cs typeface="TeXGyrePagella"/>
              </a:rPr>
              <a:t>résumés, biographical </a:t>
            </a:r>
            <a:r>
              <a:rPr sz="2200" dirty="0">
                <a:latin typeface="TeXGyrePagella"/>
                <a:cs typeface="TeXGyrePagella"/>
              </a:rPr>
              <a:t>data, and  </a:t>
            </a:r>
            <a:r>
              <a:rPr sz="2200" spc="-5" dirty="0">
                <a:latin typeface="TeXGyrePagella"/>
                <a:cs typeface="TeXGyrePagella"/>
              </a:rPr>
              <a:t>reference</a:t>
            </a:r>
            <a:r>
              <a:rPr sz="2200" spc="-15" dirty="0">
                <a:latin typeface="TeXGyrePagella"/>
                <a:cs typeface="TeXGyrePagella"/>
              </a:rPr>
              <a:t> </a:t>
            </a:r>
            <a:r>
              <a:rPr sz="2200" spc="-5" dirty="0">
                <a:latin typeface="TeXGyrePagella"/>
                <a:cs typeface="TeXGyrePagella"/>
              </a:rPr>
              <a:t>checking.</a:t>
            </a:r>
            <a:endParaRPr sz="2200">
              <a:latin typeface="TeXGyrePagella"/>
              <a:cs typeface="TeXGyrePagell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87700" y="4178300"/>
            <a:ext cx="3149600" cy="2299970"/>
            <a:chOff x="3187700" y="4178300"/>
            <a:chExt cx="3149600" cy="2299970"/>
          </a:xfrm>
        </p:grpSpPr>
        <p:sp>
          <p:nvSpPr>
            <p:cNvPr id="12" name="object 12"/>
            <p:cNvSpPr/>
            <p:nvPr/>
          </p:nvSpPr>
          <p:spPr>
            <a:xfrm>
              <a:off x="3275076" y="4265676"/>
              <a:ext cx="2974848" cy="2124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87700" y="4178299"/>
              <a:ext cx="3149600" cy="2299970"/>
            </a:xfrm>
            <a:custGeom>
              <a:avLst/>
              <a:gdLst/>
              <a:ahLst/>
              <a:cxnLst/>
              <a:rect l="l" t="t" r="r" b="b"/>
              <a:pathLst>
                <a:path w="3149600" h="2299970">
                  <a:moveTo>
                    <a:pt x="3078480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2211070"/>
                  </a:lnTo>
                  <a:lnTo>
                    <a:pt x="71120" y="2228850"/>
                  </a:lnTo>
                  <a:lnTo>
                    <a:pt x="3078480" y="2228850"/>
                  </a:lnTo>
                  <a:lnTo>
                    <a:pt x="3078480" y="2211070"/>
                  </a:lnTo>
                  <a:lnTo>
                    <a:pt x="88900" y="2211070"/>
                  </a:lnTo>
                  <a:lnTo>
                    <a:pt x="88900" y="88900"/>
                  </a:lnTo>
                  <a:lnTo>
                    <a:pt x="3060700" y="88900"/>
                  </a:lnTo>
                  <a:lnTo>
                    <a:pt x="3060700" y="2210765"/>
                  </a:lnTo>
                  <a:lnTo>
                    <a:pt x="3078480" y="2210778"/>
                  </a:lnTo>
                  <a:lnTo>
                    <a:pt x="3078480" y="88900"/>
                  </a:lnTo>
                  <a:lnTo>
                    <a:pt x="3078480" y="71120"/>
                  </a:lnTo>
                  <a:close/>
                </a:path>
                <a:path w="3149600" h="2299970">
                  <a:moveTo>
                    <a:pt x="314960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246630"/>
                  </a:lnTo>
                  <a:lnTo>
                    <a:pt x="0" y="2299970"/>
                  </a:lnTo>
                  <a:lnTo>
                    <a:pt x="3149600" y="2299970"/>
                  </a:lnTo>
                  <a:lnTo>
                    <a:pt x="3149600" y="2246630"/>
                  </a:lnTo>
                  <a:lnTo>
                    <a:pt x="53340" y="2246630"/>
                  </a:lnTo>
                  <a:lnTo>
                    <a:pt x="53340" y="53340"/>
                  </a:lnTo>
                  <a:lnTo>
                    <a:pt x="3096260" y="53340"/>
                  </a:lnTo>
                  <a:lnTo>
                    <a:pt x="3096260" y="2246325"/>
                  </a:lnTo>
                  <a:lnTo>
                    <a:pt x="3149600" y="2246338"/>
                  </a:lnTo>
                  <a:lnTo>
                    <a:pt x="3149600" y="53340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5089" y="145796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SELECTION METHODS Cont </a:t>
            </a:r>
            <a:r>
              <a:rPr spc="-5" dirty="0">
                <a:latin typeface="Arial"/>
                <a:cs typeface="Arial"/>
              </a:rPr>
              <a:t>. 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.</a:t>
            </a:r>
          </a:p>
        </p:txBody>
      </p:sp>
      <p:sp>
        <p:nvSpPr>
          <p:cNvPr id="9" name="object 9"/>
          <p:cNvSpPr/>
          <p:nvPr/>
        </p:nvSpPr>
        <p:spPr>
          <a:xfrm>
            <a:off x="3581400" y="838200"/>
            <a:ext cx="5410200" cy="1981200"/>
          </a:xfrm>
          <a:custGeom>
            <a:avLst/>
            <a:gdLst/>
            <a:ahLst/>
            <a:cxnLst/>
            <a:rect l="l" t="t" r="r" b="b"/>
            <a:pathLst>
              <a:path w="5410200" h="1981200">
                <a:moveTo>
                  <a:pt x="0" y="0"/>
                </a:moveTo>
                <a:lnTo>
                  <a:pt x="5080000" y="0"/>
                </a:lnTo>
                <a:lnTo>
                  <a:pt x="5410200" y="330200"/>
                </a:lnTo>
                <a:lnTo>
                  <a:pt x="5410200" y="1981200"/>
                </a:lnTo>
                <a:lnTo>
                  <a:pt x="330200" y="1981200"/>
                </a:lnTo>
                <a:lnTo>
                  <a:pt x="0" y="1651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83202" y="949198"/>
            <a:ext cx="44653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5" dirty="0">
                <a:latin typeface="TeXGyrePagella"/>
                <a:cs typeface="TeXGyrePagella"/>
              </a:rPr>
              <a:t>Generally ask for information such </a:t>
            </a:r>
            <a:r>
              <a:rPr sz="1600" dirty="0">
                <a:latin typeface="TeXGyrePagella"/>
                <a:cs typeface="TeXGyrePagella"/>
              </a:rPr>
              <a:t>as  </a:t>
            </a:r>
            <a:r>
              <a:rPr sz="1600" spc="-5" dirty="0">
                <a:latin typeface="TeXGyrePagella"/>
                <a:cs typeface="TeXGyrePagella"/>
              </a:rPr>
              <a:t>address and phone number, education, </a:t>
            </a:r>
            <a:r>
              <a:rPr sz="1600" dirty="0">
                <a:latin typeface="TeXGyrePagella"/>
                <a:cs typeface="TeXGyrePagella"/>
              </a:rPr>
              <a:t>work  </a:t>
            </a:r>
            <a:r>
              <a:rPr sz="1600" spc="-5" dirty="0">
                <a:latin typeface="TeXGyrePagella"/>
                <a:cs typeface="TeXGyrePagella"/>
              </a:rPr>
              <a:t>experience, and special training.</a:t>
            </a:r>
            <a:endParaRPr sz="160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1350">
              <a:latin typeface="TeXGyrePagella"/>
              <a:cs typeface="TeXGyrePagell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dirty="0">
                <a:latin typeface="TeXGyrePagella"/>
                <a:cs typeface="TeXGyrePagella"/>
              </a:rPr>
              <a:t>At </a:t>
            </a:r>
            <a:r>
              <a:rPr sz="1600" spc="-5" dirty="0">
                <a:latin typeface="TeXGyrePagella"/>
                <a:cs typeface="TeXGyrePagella"/>
              </a:rPr>
              <a:t>the professional-level, similar</a:t>
            </a:r>
            <a:r>
              <a:rPr sz="1600" spc="34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information</a:t>
            </a:r>
            <a:endParaRPr sz="1600">
              <a:latin typeface="TeXGyrePagella"/>
              <a:cs typeface="TeXGyrePagell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eXGyrePagella"/>
                <a:cs typeface="TeXGyrePagella"/>
              </a:rPr>
              <a:t>is generally presented in</a:t>
            </a:r>
            <a:r>
              <a:rPr sz="1600" spc="-1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résumés.</a:t>
            </a:r>
            <a:endParaRPr sz="1600">
              <a:latin typeface="TeXGyrePagella"/>
              <a:cs typeface="TeXGyrePagell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957" y="958974"/>
            <a:ext cx="2312685" cy="147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1175003"/>
            <a:ext cx="1665732" cy="97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14350" y="971550"/>
          <a:ext cx="2266950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/>
                <a:gridCol w="1866900"/>
                <a:gridCol w="171450"/>
              </a:tblGrid>
              <a:tr h="171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306705" indent="-36830" algn="just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b="1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Forms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Résumés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</a:tr>
              <a:tr h="171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2905125" y="1381125"/>
            <a:ext cx="6099175" cy="3279775"/>
            <a:chOff x="2905125" y="1381125"/>
            <a:chExt cx="6099175" cy="3279775"/>
          </a:xfrm>
        </p:grpSpPr>
        <p:sp>
          <p:nvSpPr>
            <p:cNvPr id="15" name="object 15"/>
            <p:cNvSpPr/>
            <p:nvPr/>
          </p:nvSpPr>
          <p:spPr>
            <a:xfrm>
              <a:off x="2905125" y="1381125"/>
              <a:ext cx="581025" cy="7715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1400" y="2971800"/>
              <a:ext cx="5410200" cy="1676400"/>
            </a:xfrm>
            <a:custGeom>
              <a:avLst/>
              <a:gdLst/>
              <a:ahLst/>
              <a:cxnLst/>
              <a:rect l="l" t="t" r="r" b="b"/>
              <a:pathLst>
                <a:path w="5410200" h="1676400">
                  <a:moveTo>
                    <a:pt x="0" y="0"/>
                  </a:moveTo>
                  <a:lnTo>
                    <a:pt x="5130800" y="0"/>
                  </a:lnTo>
                  <a:lnTo>
                    <a:pt x="5410200" y="279400"/>
                  </a:lnTo>
                  <a:lnTo>
                    <a:pt x="5410200" y="1676400"/>
                  </a:lnTo>
                  <a:lnTo>
                    <a:pt x="279400" y="1676400"/>
                  </a:lnTo>
                  <a:lnTo>
                    <a:pt x="0" y="1397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57547" y="3384930"/>
            <a:ext cx="4518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900" algn="l"/>
                <a:tab pos="470534" algn="l"/>
                <a:tab pos="1595755" algn="l"/>
                <a:tab pos="2379980" algn="l"/>
                <a:tab pos="2908300" algn="l"/>
                <a:tab pos="3525520" algn="l"/>
                <a:tab pos="4390390" algn="l"/>
              </a:tabLst>
            </a:pPr>
            <a:r>
              <a:rPr sz="1800" spc="-5" dirty="0">
                <a:latin typeface="TeXGyrePagella"/>
                <a:cs typeface="TeXGyrePagella"/>
              </a:rPr>
              <a:t>H</a:t>
            </a:r>
            <a:r>
              <a:rPr sz="1800" spc="5" dirty="0">
                <a:latin typeface="TeXGyrePagella"/>
                <a:cs typeface="TeXGyrePagella"/>
              </a:rPr>
              <a:t>i</a:t>
            </a:r>
            <a:r>
              <a:rPr sz="1800" dirty="0">
                <a:latin typeface="TeXGyrePagella"/>
                <a:cs typeface="TeXGyrePagella"/>
              </a:rPr>
              <a:t>st</a:t>
            </a:r>
            <a:r>
              <a:rPr sz="1800" spc="-5" dirty="0">
                <a:latin typeface="TeXGyrePagella"/>
                <a:cs typeface="TeXGyrePagella"/>
              </a:rPr>
              <a:t>ori</a:t>
            </a:r>
            <a:r>
              <a:rPr sz="1800" dirty="0">
                <a:latin typeface="TeXGyrePagella"/>
                <a:cs typeface="TeXGyrePagella"/>
              </a:rPr>
              <a:t>cal	e</a:t>
            </a:r>
            <a:r>
              <a:rPr sz="1800" spc="-10" dirty="0">
                <a:latin typeface="TeXGyrePagella"/>
                <a:cs typeface="TeXGyrePagella"/>
              </a:rPr>
              <a:t>v</a:t>
            </a:r>
            <a:r>
              <a:rPr sz="1800" spc="-15" dirty="0">
                <a:latin typeface="TeXGyrePagella"/>
                <a:cs typeface="TeXGyrePagella"/>
              </a:rPr>
              <a:t>e</a:t>
            </a:r>
            <a:r>
              <a:rPr sz="1800" spc="-5" dirty="0">
                <a:latin typeface="TeXGyrePagella"/>
                <a:cs typeface="TeXGyrePagella"/>
              </a:rPr>
              <a:t>nt</a:t>
            </a:r>
            <a:r>
              <a:rPr sz="1800" dirty="0">
                <a:latin typeface="TeXGyrePagella"/>
                <a:cs typeface="TeXGyrePagella"/>
              </a:rPr>
              <a:t>s	</a:t>
            </a:r>
            <a:r>
              <a:rPr sz="1800" spc="-5" dirty="0">
                <a:latin typeface="TeXGyrePagella"/>
                <a:cs typeface="TeXGyrePagella"/>
              </a:rPr>
              <a:t>tha</a:t>
            </a:r>
            <a:r>
              <a:rPr sz="1800" dirty="0">
                <a:latin typeface="TeXGyrePagella"/>
                <a:cs typeface="TeXGyrePagella"/>
              </a:rPr>
              <a:t>t	</a:t>
            </a:r>
            <a:r>
              <a:rPr sz="1800" spc="-5" dirty="0">
                <a:latin typeface="TeXGyrePagella"/>
                <a:cs typeface="TeXGyrePagella"/>
              </a:rPr>
              <a:t>hav</a:t>
            </a:r>
            <a:r>
              <a:rPr sz="1800" dirty="0">
                <a:latin typeface="TeXGyrePagella"/>
                <a:cs typeface="TeXGyrePagella"/>
              </a:rPr>
              <a:t>e	shaped	a</a:t>
            </a:r>
            <a:endParaRPr sz="1800">
              <a:latin typeface="TeXGyrePagella"/>
              <a:cs typeface="TeXGyrePagella"/>
            </a:endParaRPr>
          </a:p>
          <a:p>
            <a:pPr marL="355600">
              <a:lnSpc>
                <a:spcPct val="100000"/>
              </a:lnSpc>
            </a:pPr>
            <a:r>
              <a:rPr sz="1800" spc="5" dirty="0">
                <a:latin typeface="Georgia"/>
                <a:cs typeface="Georgia"/>
              </a:rPr>
              <a:t>person’s </a:t>
            </a:r>
            <a:r>
              <a:rPr sz="1800" spc="-5" dirty="0">
                <a:latin typeface="TeXGyrePagella"/>
                <a:cs typeface="TeXGyrePagella"/>
              </a:rPr>
              <a:t>behavior and</a:t>
            </a:r>
            <a:r>
              <a:rPr sz="1800" spc="20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identity.</a:t>
            </a:r>
            <a:endParaRPr sz="1800">
              <a:latin typeface="TeXGyrePagella"/>
              <a:cs typeface="TeXGyrePagell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1957" y="3016374"/>
            <a:ext cx="2313305" cy="1476375"/>
            <a:chOff x="481957" y="3016374"/>
            <a:chExt cx="2313305" cy="1476375"/>
          </a:xfrm>
        </p:grpSpPr>
        <p:sp>
          <p:nvSpPr>
            <p:cNvPr id="19" name="object 19"/>
            <p:cNvSpPr/>
            <p:nvPr/>
          </p:nvSpPr>
          <p:spPr>
            <a:xfrm>
              <a:off x="481957" y="3016374"/>
              <a:ext cx="2312685" cy="1475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5047" y="3369564"/>
              <a:ext cx="1744980" cy="7010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3400" y="3047999"/>
              <a:ext cx="2209800" cy="1371600"/>
            </a:xfrm>
            <a:custGeom>
              <a:avLst/>
              <a:gdLst/>
              <a:ahLst/>
              <a:cxnLst/>
              <a:rect l="l" t="t" r="r" b="b"/>
              <a:pathLst>
                <a:path w="2209800" h="1371600">
                  <a:moveTo>
                    <a:pt x="2209800" y="0"/>
                  </a:moveTo>
                  <a:lnTo>
                    <a:pt x="2038350" y="0"/>
                  </a:lnTo>
                  <a:lnTo>
                    <a:pt x="2038350" y="171450"/>
                  </a:lnTo>
                  <a:lnTo>
                    <a:pt x="2038350" y="1200150"/>
                  </a:lnTo>
                  <a:lnTo>
                    <a:pt x="171450" y="1200150"/>
                  </a:lnTo>
                  <a:lnTo>
                    <a:pt x="171450" y="171450"/>
                  </a:lnTo>
                  <a:lnTo>
                    <a:pt x="2038350" y="171450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0" y="1200150"/>
                  </a:lnTo>
                  <a:lnTo>
                    <a:pt x="0" y="1371600"/>
                  </a:lnTo>
                  <a:lnTo>
                    <a:pt x="2209800" y="1371600"/>
                  </a:lnTo>
                  <a:lnTo>
                    <a:pt x="2209800" y="1200150"/>
                  </a:lnTo>
                  <a:lnTo>
                    <a:pt x="2209800" y="17145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3399" y="3048000"/>
              <a:ext cx="2209800" cy="1371600"/>
            </a:xfrm>
            <a:custGeom>
              <a:avLst/>
              <a:gdLst/>
              <a:ahLst/>
              <a:cxnLst/>
              <a:rect l="l" t="t" r="r" b="b"/>
              <a:pathLst>
                <a:path w="2209800" h="1371600">
                  <a:moveTo>
                    <a:pt x="0" y="0"/>
                  </a:moveTo>
                  <a:lnTo>
                    <a:pt x="2209800" y="0"/>
                  </a:lnTo>
                  <a:lnTo>
                    <a:pt x="22098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4850" y="3219450"/>
            <a:ext cx="1866900" cy="102870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Biographical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05125" y="3438525"/>
            <a:ext cx="6099175" cy="3355975"/>
            <a:chOff x="2905125" y="3438525"/>
            <a:chExt cx="6099175" cy="3355975"/>
          </a:xfrm>
        </p:grpSpPr>
        <p:sp>
          <p:nvSpPr>
            <p:cNvPr id="25" name="object 25"/>
            <p:cNvSpPr/>
            <p:nvPr/>
          </p:nvSpPr>
          <p:spPr>
            <a:xfrm>
              <a:off x="2905125" y="3438525"/>
              <a:ext cx="581025" cy="771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1400" y="4800600"/>
              <a:ext cx="5410200" cy="1981200"/>
            </a:xfrm>
            <a:custGeom>
              <a:avLst/>
              <a:gdLst/>
              <a:ahLst/>
              <a:cxnLst/>
              <a:rect l="l" t="t" r="r" b="b"/>
              <a:pathLst>
                <a:path w="5410200" h="1981200">
                  <a:moveTo>
                    <a:pt x="0" y="0"/>
                  </a:moveTo>
                  <a:lnTo>
                    <a:pt x="5080000" y="0"/>
                  </a:lnTo>
                  <a:lnTo>
                    <a:pt x="5410200" y="330200"/>
                  </a:lnTo>
                  <a:lnTo>
                    <a:pt x="5410200" y="1981198"/>
                  </a:lnTo>
                  <a:lnTo>
                    <a:pt x="330200" y="1981198"/>
                  </a:lnTo>
                  <a:lnTo>
                    <a:pt x="0" y="165098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83202" y="5278069"/>
            <a:ext cx="44659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5" dirty="0">
                <a:latin typeface="TeXGyrePagella"/>
                <a:cs typeface="TeXGyrePagella"/>
              </a:rPr>
              <a:t>Involves contacting </a:t>
            </a:r>
            <a:r>
              <a:rPr sz="1600" spc="5" dirty="0">
                <a:latin typeface="TeXGyrePagella"/>
                <a:cs typeface="TeXGyrePagella"/>
              </a:rPr>
              <a:t>an </a:t>
            </a:r>
            <a:r>
              <a:rPr sz="1600" spc="5" dirty="0">
                <a:latin typeface="Georgia"/>
                <a:cs typeface="Georgia"/>
              </a:rPr>
              <a:t>applicant’s </a:t>
            </a:r>
            <a:r>
              <a:rPr sz="1600" spc="-5" dirty="0">
                <a:latin typeface="TeXGyrePagella"/>
                <a:cs typeface="TeXGyrePagella"/>
              </a:rPr>
              <a:t>previous  employers, teachers, or friends to learn </a:t>
            </a:r>
            <a:r>
              <a:rPr sz="1600" dirty="0">
                <a:latin typeface="TeXGyrePagella"/>
                <a:cs typeface="TeXGyrePagella"/>
              </a:rPr>
              <a:t>more  </a:t>
            </a:r>
            <a:r>
              <a:rPr sz="1600" spc="-5" dirty="0">
                <a:latin typeface="TeXGyrePagella"/>
                <a:cs typeface="TeXGyrePagella"/>
              </a:rPr>
              <a:t>about the applicant Issues </a:t>
            </a:r>
            <a:r>
              <a:rPr sz="1600" dirty="0">
                <a:latin typeface="TeXGyrePagella"/>
                <a:cs typeface="TeXGyrePagella"/>
              </a:rPr>
              <a:t>with </a:t>
            </a:r>
            <a:r>
              <a:rPr sz="1600" spc="-5" dirty="0">
                <a:latin typeface="TeXGyrePagella"/>
                <a:cs typeface="TeXGyrePagella"/>
              </a:rPr>
              <a:t>reference  checking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1957" y="4997574"/>
            <a:ext cx="2313305" cy="1476375"/>
            <a:chOff x="481957" y="4997574"/>
            <a:chExt cx="2313305" cy="1476375"/>
          </a:xfrm>
        </p:grpSpPr>
        <p:sp>
          <p:nvSpPr>
            <p:cNvPr id="29" name="object 29"/>
            <p:cNvSpPr/>
            <p:nvPr/>
          </p:nvSpPr>
          <p:spPr>
            <a:xfrm>
              <a:off x="481957" y="4997574"/>
              <a:ext cx="2312685" cy="1475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6779" y="5350763"/>
              <a:ext cx="1527047" cy="7010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3400" y="5029199"/>
              <a:ext cx="2209800" cy="1371600"/>
            </a:xfrm>
            <a:custGeom>
              <a:avLst/>
              <a:gdLst/>
              <a:ahLst/>
              <a:cxnLst/>
              <a:rect l="l" t="t" r="r" b="b"/>
              <a:pathLst>
                <a:path w="2209800" h="1371600">
                  <a:moveTo>
                    <a:pt x="2209800" y="0"/>
                  </a:moveTo>
                  <a:lnTo>
                    <a:pt x="2038350" y="0"/>
                  </a:lnTo>
                  <a:lnTo>
                    <a:pt x="2038350" y="171450"/>
                  </a:lnTo>
                  <a:lnTo>
                    <a:pt x="2038350" y="1200150"/>
                  </a:lnTo>
                  <a:lnTo>
                    <a:pt x="171450" y="1200150"/>
                  </a:lnTo>
                  <a:lnTo>
                    <a:pt x="171450" y="171450"/>
                  </a:lnTo>
                  <a:lnTo>
                    <a:pt x="2038350" y="171450"/>
                  </a:lnTo>
                  <a:lnTo>
                    <a:pt x="2038350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0" y="1200150"/>
                  </a:lnTo>
                  <a:lnTo>
                    <a:pt x="0" y="1371600"/>
                  </a:lnTo>
                  <a:lnTo>
                    <a:pt x="2209800" y="1371600"/>
                  </a:lnTo>
                  <a:lnTo>
                    <a:pt x="2209800" y="1200150"/>
                  </a:lnTo>
                  <a:lnTo>
                    <a:pt x="2209800" y="17145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3399" y="5029199"/>
              <a:ext cx="2209800" cy="1371600"/>
            </a:xfrm>
            <a:custGeom>
              <a:avLst/>
              <a:gdLst/>
              <a:ahLst/>
              <a:cxnLst/>
              <a:rect l="l" t="t" r="r" b="b"/>
              <a:pathLst>
                <a:path w="2209800" h="1371600">
                  <a:moveTo>
                    <a:pt x="0" y="0"/>
                  </a:moveTo>
                  <a:lnTo>
                    <a:pt x="2209800" y="0"/>
                  </a:lnTo>
                  <a:lnTo>
                    <a:pt x="22098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04850" y="5200650"/>
            <a:ext cx="1866900" cy="102870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417830" marR="374650" indent="-3683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fe</a:t>
            </a:r>
            <a:r>
              <a:rPr sz="1800" b="1" spc="-15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en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e  Checking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28925" y="5267325"/>
            <a:ext cx="581025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3423920"/>
            <a:ext cx="0" cy="3434079"/>
          </a:xfrm>
          <a:custGeom>
            <a:avLst/>
            <a:gdLst/>
            <a:ahLst/>
            <a:cxnLst/>
            <a:rect l="l" t="t" r="r" b="b"/>
            <a:pathLst>
              <a:path h="3434079">
                <a:moveTo>
                  <a:pt x="0" y="0"/>
                </a:moveTo>
                <a:lnTo>
                  <a:pt x="0" y="3434079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4800" y="742950"/>
            <a:ext cx="109855" cy="6115050"/>
            <a:chOff x="304800" y="742950"/>
            <a:chExt cx="109855" cy="6115050"/>
          </a:xfrm>
        </p:grpSpPr>
        <p:sp>
          <p:nvSpPr>
            <p:cNvPr id="5" name="object 5"/>
            <p:cNvSpPr/>
            <p:nvPr/>
          </p:nvSpPr>
          <p:spPr>
            <a:xfrm>
              <a:off x="395287" y="762000"/>
              <a:ext cx="0" cy="1130300"/>
            </a:xfrm>
            <a:custGeom>
              <a:avLst/>
              <a:gdLst/>
              <a:ahLst/>
              <a:cxnLst/>
              <a:rect l="l" t="t" r="r" b="b"/>
              <a:pathLst>
                <a:path h="1130300">
                  <a:moveTo>
                    <a:pt x="0" y="0"/>
                  </a:moveTo>
                  <a:lnTo>
                    <a:pt x="0" y="1130300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009999">
              <a:alpha val="90979"/>
            </a:srgbClr>
          </a:solidFill>
          <a:ln w="12700">
            <a:solidFill>
              <a:srgbClr val="009999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spc="-10" dirty="0">
                <a:latin typeface="Arial"/>
                <a:cs typeface="Arial"/>
              </a:rPr>
              <a:t>SELECTION METHODS Cont </a:t>
            </a:r>
            <a:r>
              <a:rPr spc="-5" dirty="0">
                <a:latin typeface="Arial"/>
                <a:cs typeface="Arial"/>
              </a:rPr>
              <a:t>. .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2819400" y="1752600"/>
            <a:ext cx="6096000" cy="4953000"/>
          </a:xfrm>
          <a:custGeom>
            <a:avLst/>
            <a:gdLst/>
            <a:ahLst/>
            <a:cxnLst/>
            <a:rect l="l" t="t" r="r" b="b"/>
            <a:pathLst>
              <a:path w="6096000" h="4953000">
                <a:moveTo>
                  <a:pt x="0" y="0"/>
                </a:moveTo>
                <a:lnTo>
                  <a:pt x="5270500" y="0"/>
                </a:lnTo>
                <a:lnTo>
                  <a:pt x="6096000" y="825500"/>
                </a:lnTo>
                <a:lnTo>
                  <a:pt x="6096000" y="4953000"/>
                </a:lnTo>
                <a:lnTo>
                  <a:pt x="825500" y="4953000"/>
                </a:lnTo>
                <a:lnTo>
                  <a:pt x="0" y="412748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8340" y="700785"/>
            <a:ext cx="7736840" cy="574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2155" indent="-720090">
              <a:lnSpc>
                <a:spcPct val="100000"/>
              </a:lnSpc>
              <a:spcBef>
                <a:spcPts val="100"/>
              </a:spcBef>
              <a:buSzPct val="171428"/>
              <a:buAutoNum type="arabicPeriod" startAt="3"/>
              <a:tabLst>
                <a:tab pos="732790" algn="l"/>
              </a:tabLst>
            </a:pPr>
            <a:r>
              <a:rPr sz="2800" b="1" spc="-10" dirty="0">
                <a:latin typeface="Arial"/>
                <a:cs typeface="Arial"/>
              </a:rPr>
              <a:t>INTERVIEWS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435350" marR="7620" lvl="1" indent="-342900" algn="just">
              <a:lnSpc>
                <a:spcPct val="150100"/>
              </a:lnSpc>
              <a:spcBef>
                <a:spcPts val="2935"/>
              </a:spcBef>
              <a:buFont typeface="Wingdings"/>
              <a:buChar char=""/>
              <a:tabLst>
                <a:tab pos="3435985" algn="l"/>
              </a:tabLst>
            </a:pPr>
            <a:r>
              <a:rPr sz="1800" spc="-5" dirty="0">
                <a:latin typeface="TeXGyrePagella"/>
                <a:cs typeface="TeXGyrePagella"/>
              </a:rPr>
              <a:t>The </a:t>
            </a:r>
            <a:r>
              <a:rPr sz="1800" dirty="0">
                <a:latin typeface="TeXGyrePagella"/>
                <a:cs typeface="TeXGyrePagella"/>
              </a:rPr>
              <a:t>interview </a:t>
            </a:r>
            <a:r>
              <a:rPr sz="1800" spc="-10" dirty="0">
                <a:latin typeface="TeXGyrePagella"/>
                <a:cs typeface="TeXGyrePagella"/>
              </a:rPr>
              <a:t>is </a:t>
            </a:r>
            <a:r>
              <a:rPr sz="1800" spc="-5" dirty="0">
                <a:latin typeface="TeXGyrePagella"/>
                <a:cs typeface="TeXGyrePagella"/>
              </a:rPr>
              <a:t>the most frequently used  </a:t>
            </a:r>
            <a:r>
              <a:rPr sz="1800" dirty="0">
                <a:latin typeface="TeXGyrePagella"/>
                <a:cs typeface="TeXGyrePagella"/>
              </a:rPr>
              <a:t>selection</a:t>
            </a:r>
            <a:r>
              <a:rPr sz="1800" spc="-20" dirty="0">
                <a:latin typeface="TeXGyrePagella"/>
                <a:cs typeface="TeXGyrePagella"/>
              </a:rPr>
              <a:t> </a:t>
            </a:r>
            <a:r>
              <a:rPr sz="1800" spc="-5" dirty="0">
                <a:latin typeface="TeXGyrePagella"/>
                <a:cs typeface="TeXGyrePagella"/>
              </a:rPr>
              <a:t>method.</a:t>
            </a:r>
            <a:endParaRPr sz="1800">
              <a:latin typeface="TeXGyrePagella"/>
              <a:cs typeface="TeXGyrePagella"/>
            </a:endParaRPr>
          </a:p>
          <a:p>
            <a:pPr marL="3435350" marR="5080" lvl="1" indent="-342900" algn="just">
              <a:lnSpc>
                <a:spcPct val="150000"/>
              </a:lnSpc>
              <a:buFont typeface="Wingdings"/>
              <a:buChar char=""/>
              <a:tabLst>
                <a:tab pos="3435985" algn="l"/>
              </a:tabLst>
            </a:pPr>
            <a:r>
              <a:rPr sz="1800" dirty="0">
                <a:latin typeface="TeXGyrePagella"/>
                <a:cs typeface="TeXGyrePagella"/>
              </a:rPr>
              <a:t>Interviewing </a:t>
            </a:r>
            <a:r>
              <a:rPr sz="1800" spc="-5" dirty="0">
                <a:latin typeface="TeXGyrePagella"/>
                <a:cs typeface="TeXGyrePagella"/>
              </a:rPr>
              <a:t>occurs </a:t>
            </a:r>
            <a:r>
              <a:rPr sz="1800" dirty="0">
                <a:latin typeface="TeXGyrePagella"/>
                <a:cs typeface="TeXGyrePagella"/>
              </a:rPr>
              <a:t>when applicants  respond to </a:t>
            </a:r>
            <a:r>
              <a:rPr sz="1800" spc="-5" dirty="0">
                <a:latin typeface="TeXGyrePagella"/>
                <a:cs typeface="TeXGyrePagella"/>
              </a:rPr>
              <a:t>questions posed </a:t>
            </a:r>
            <a:r>
              <a:rPr sz="1800" dirty="0">
                <a:latin typeface="TeXGyrePagella"/>
                <a:cs typeface="TeXGyrePagella"/>
              </a:rPr>
              <a:t>by a </a:t>
            </a:r>
            <a:r>
              <a:rPr sz="1800" spc="-5" dirty="0">
                <a:latin typeface="TeXGyrePagella"/>
                <a:cs typeface="TeXGyrePagella"/>
              </a:rPr>
              <a:t>manager  or some </a:t>
            </a:r>
            <a:r>
              <a:rPr sz="1800" dirty="0">
                <a:latin typeface="TeXGyrePagella"/>
                <a:cs typeface="TeXGyrePagella"/>
              </a:rPr>
              <a:t>other </a:t>
            </a:r>
            <a:r>
              <a:rPr sz="1800" spc="-5" dirty="0">
                <a:latin typeface="TeXGyrePagella"/>
                <a:cs typeface="TeXGyrePagella"/>
              </a:rPr>
              <a:t>organizational  </a:t>
            </a:r>
            <a:r>
              <a:rPr sz="1800" dirty="0">
                <a:latin typeface="TeXGyrePagella"/>
                <a:cs typeface="TeXGyrePagella"/>
              </a:rPr>
              <a:t>representative</a:t>
            </a:r>
            <a:r>
              <a:rPr sz="1800" spc="-20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(interviewer).</a:t>
            </a:r>
            <a:endParaRPr sz="1800">
              <a:latin typeface="TeXGyrePagella"/>
              <a:cs typeface="TeXGyrePagella"/>
            </a:endParaRPr>
          </a:p>
          <a:p>
            <a:pPr marL="3435350" marR="6350" lvl="1" indent="-342900" algn="just">
              <a:lnSpc>
                <a:spcPct val="150000"/>
              </a:lnSpc>
              <a:buFont typeface="Wingdings"/>
              <a:buChar char=""/>
              <a:tabLst>
                <a:tab pos="3435985" algn="l"/>
              </a:tabLst>
            </a:pPr>
            <a:r>
              <a:rPr sz="1800" dirty="0">
                <a:latin typeface="TeXGyrePagella"/>
                <a:cs typeface="TeXGyrePagella"/>
              </a:rPr>
              <a:t>Typical areas in which </a:t>
            </a:r>
            <a:r>
              <a:rPr sz="1800" spc="-5" dirty="0">
                <a:latin typeface="TeXGyrePagella"/>
                <a:cs typeface="TeXGyrePagella"/>
              </a:rPr>
              <a:t>questions </a:t>
            </a:r>
            <a:r>
              <a:rPr sz="1800" dirty="0">
                <a:latin typeface="TeXGyrePagella"/>
                <a:cs typeface="TeXGyrePagella"/>
              </a:rPr>
              <a:t>are  </a:t>
            </a:r>
            <a:r>
              <a:rPr sz="1800" spc="-5" dirty="0">
                <a:latin typeface="TeXGyrePagella"/>
                <a:cs typeface="TeXGyrePagella"/>
              </a:rPr>
              <a:t>posed </a:t>
            </a:r>
            <a:r>
              <a:rPr sz="1800" dirty="0">
                <a:latin typeface="TeXGyrePagella"/>
                <a:cs typeface="TeXGyrePagella"/>
              </a:rPr>
              <a:t>include </a:t>
            </a:r>
            <a:r>
              <a:rPr sz="1800" spc="-5" dirty="0">
                <a:latin typeface="TeXGyrePagella"/>
                <a:cs typeface="TeXGyrePagella"/>
              </a:rPr>
              <a:t>education,</a:t>
            </a:r>
            <a:r>
              <a:rPr sz="1800" spc="280" dirty="0">
                <a:latin typeface="TeXGyrePagella"/>
                <a:cs typeface="TeXGyrePagella"/>
              </a:rPr>
              <a:t> </a:t>
            </a:r>
            <a:r>
              <a:rPr sz="1800" spc="-5" dirty="0">
                <a:latin typeface="TeXGyrePagella"/>
                <a:cs typeface="TeXGyrePagella"/>
              </a:rPr>
              <a:t>experience,</a:t>
            </a:r>
            <a:endParaRPr sz="1800">
              <a:latin typeface="TeXGyrePagella"/>
              <a:cs typeface="TeXGyrePagella"/>
            </a:endParaRPr>
          </a:p>
          <a:p>
            <a:pPr marL="3435350" marR="5080" algn="just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TeXGyrePagella"/>
                <a:cs typeface="TeXGyrePagella"/>
              </a:rPr>
              <a:t>knowledge </a:t>
            </a:r>
            <a:r>
              <a:rPr sz="1800" dirty="0">
                <a:latin typeface="TeXGyrePagella"/>
                <a:cs typeface="TeXGyrePagella"/>
              </a:rPr>
              <a:t>of job procedures, </a:t>
            </a:r>
            <a:r>
              <a:rPr sz="1800" spc="-5" dirty="0">
                <a:latin typeface="TeXGyrePagella"/>
                <a:cs typeface="TeXGyrePagella"/>
              </a:rPr>
              <a:t>mental  </a:t>
            </a:r>
            <a:r>
              <a:rPr sz="1800" dirty="0">
                <a:latin typeface="TeXGyrePagella"/>
                <a:cs typeface="TeXGyrePagella"/>
              </a:rPr>
              <a:t>ability, </a:t>
            </a:r>
            <a:r>
              <a:rPr sz="1800" spc="-5" dirty="0">
                <a:latin typeface="TeXGyrePagella"/>
                <a:cs typeface="TeXGyrePagella"/>
              </a:rPr>
              <a:t>personality, communication  </a:t>
            </a:r>
            <a:r>
              <a:rPr sz="1800" dirty="0">
                <a:latin typeface="TeXGyrePagella"/>
                <a:cs typeface="TeXGyrePagella"/>
              </a:rPr>
              <a:t>ability, social</a:t>
            </a:r>
            <a:r>
              <a:rPr sz="1800" spc="-35" dirty="0">
                <a:latin typeface="TeXGyrePagella"/>
                <a:cs typeface="TeXGyrePagella"/>
              </a:rPr>
              <a:t> </a:t>
            </a:r>
            <a:r>
              <a:rPr sz="1800" dirty="0">
                <a:latin typeface="TeXGyrePagella"/>
                <a:cs typeface="TeXGyrePagella"/>
              </a:rPr>
              <a:t>skills.</a:t>
            </a:r>
            <a:endParaRPr sz="1800">
              <a:latin typeface="TeXGyrePagella"/>
              <a:cs typeface="TeXGyrePagell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8300" y="1892300"/>
            <a:ext cx="2387600" cy="1531620"/>
            <a:chOff x="368300" y="1892300"/>
            <a:chExt cx="2387600" cy="1531620"/>
          </a:xfrm>
        </p:grpSpPr>
        <p:sp>
          <p:nvSpPr>
            <p:cNvPr id="11" name="object 11"/>
            <p:cNvSpPr/>
            <p:nvPr/>
          </p:nvSpPr>
          <p:spPr>
            <a:xfrm>
              <a:off x="455676" y="1979676"/>
              <a:ext cx="2212848" cy="1357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300" y="1892299"/>
              <a:ext cx="2387600" cy="1531620"/>
            </a:xfrm>
            <a:custGeom>
              <a:avLst/>
              <a:gdLst/>
              <a:ahLst/>
              <a:cxnLst/>
              <a:rect l="l" t="t" r="r" b="b"/>
              <a:pathLst>
                <a:path w="2387600" h="1531620">
                  <a:moveTo>
                    <a:pt x="2316480" y="71120"/>
                  </a:moveTo>
                  <a:lnTo>
                    <a:pt x="2298700" y="71120"/>
                  </a:lnTo>
                  <a:lnTo>
                    <a:pt x="2298700" y="88900"/>
                  </a:lnTo>
                  <a:lnTo>
                    <a:pt x="2298700" y="1442720"/>
                  </a:lnTo>
                  <a:lnTo>
                    <a:pt x="88900" y="1442720"/>
                  </a:lnTo>
                  <a:lnTo>
                    <a:pt x="88900" y="88900"/>
                  </a:lnTo>
                  <a:lnTo>
                    <a:pt x="2298700" y="88900"/>
                  </a:lnTo>
                  <a:lnTo>
                    <a:pt x="22987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442720"/>
                  </a:lnTo>
                  <a:lnTo>
                    <a:pt x="71120" y="1460500"/>
                  </a:lnTo>
                  <a:lnTo>
                    <a:pt x="2316480" y="1460500"/>
                  </a:lnTo>
                  <a:lnTo>
                    <a:pt x="2316480" y="1443228"/>
                  </a:lnTo>
                  <a:lnTo>
                    <a:pt x="2316480" y="1442720"/>
                  </a:lnTo>
                  <a:lnTo>
                    <a:pt x="2316480" y="88900"/>
                  </a:lnTo>
                  <a:lnTo>
                    <a:pt x="2316480" y="71120"/>
                  </a:lnTo>
                  <a:close/>
                </a:path>
                <a:path w="2387600" h="1531620">
                  <a:moveTo>
                    <a:pt x="2387600" y="0"/>
                  </a:moveTo>
                  <a:lnTo>
                    <a:pt x="2334260" y="0"/>
                  </a:lnTo>
                  <a:lnTo>
                    <a:pt x="2334260" y="53340"/>
                  </a:lnTo>
                  <a:lnTo>
                    <a:pt x="2334260" y="1478280"/>
                  </a:lnTo>
                  <a:lnTo>
                    <a:pt x="53340" y="1478280"/>
                  </a:lnTo>
                  <a:lnTo>
                    <a:pt x="53340" y="53340"/>
                  </a:lnTo>
                  <a:lnTo>
                    <a:pt x="2334260" y="53340"/>
                  </a:lnTo>
                  <a:lnTo>
                    <a:pt x="23342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478280"/>
                  </a:lnTo>
                  <a:lnTo>
                    <a:pt x="0" y="1531620"/>
                  </a:lnTo>
                  <a:lnTo>
                    <a:pt x="2387600" y="1531620"/>
                  </a:lnTo>
                  <a:lnTo>
                    <a:pt x="2387600" y="1478788"/>
                  </a:lnTo>
                  <a:lnTo>
                    <a:pt x="2387600" y="1478280"/>
                  </a:lnTo>
                  <a:lnTo>
                    <a:pt x="2387600" y="53340"/>
                  </a:lnTo>
                  <a:lnTo>
                    <a:pt x="2387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437" y="2726435"/>
            <a:ext cx="1426845" cy="236220"/>
            <a:chOff x="4767437" y="2726435"/>
            <a:chExt cx="1426845" cy="236220"/>
          </a:xfrm>
        </p:grpSpPr>
        <p:sp>
          <p:nvSpPr>
            <p:cNvPr id="3" name="object 3"/>
            <p:cNvSpPr/>
            <p:nvPr/>
          </p:nvSpPr>
          <p:spPr>
            <a:xfrm>
              <a:off x="4767437" y="2726435"/>
              <a:ext cx="1426410" cy="236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00599" y="2735272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5" h="171450">
                  <a:moveTo>
                    <a:pt x="1263350" y="104620"/>
                  </a:moveTo>
                  <a:lnTo>
                    <a:pt x="1209928" y="135689"/>
                  </a:lnTo>
                  <a:lnTo>
                    <a:pt x="1204249" y="140741"/>
                  </a:lnTo>
                  <a:lnTo>
                    <a:pt x="1201070" y="147341"/>
                  </a:lnTo>
                  <a:lnTo>
                    <a:pt x="1200606" y="154656"/>
                  </a:lnTo>
                  <a:lnTo>
                    <a:pt x="1203071" y="161851"/>
                  </a:lnTo>
                  <a:lnTo>
                    <a:pt x="1208049" y="167459"/>
                  </a:lnTo>
                  <a:lnTo>
                    <a:pt x="1214612" y="170614"/>
                  </a:lnTo>
                  <a:lnTo>
                    <a:pt x="1221912" y="171102"/>
                  </a:lnTo>
                  <a:lnTo>
                    <a:pt x="1229105" y="168709"/>
                  </a:lnTo>
                  <a:lnTo>
                    <a:pt x="1339015" y="104701"/>
                  </a:lnTo>
                  <a:lnTo>
                    <a:pt x="1263350" y="104620"/>
                  </a:lnTo>
                  <a:close/>
                </a:path>
                <a:path w="1372235" h="171450">
                  <a:moveTo>
                    <a:pt x="1295989" y="85638"/>
                  </a:moveTo>
                  <a:lnTo>
                    <a:pt x="1263350" y="104620"/>
                  </a:lnTo>
                  <a:lnTo>
                    <a:pt x="1333880" y="104701"/>
                  </a:lnTo>
                  <a:lnTo>
                    <a:pt x="1333880" y="102161"/>
                  </a:lnTo>
                  <a:lnTo>
                    <a:pt x="1324228" y="102161"/>
                  </a:lnTo>
                  <a:lnTo>
                    <a:pt x="1295989" y="85638"/>
                  </a:lnTo>
                  <a:close/>
                </a:path>
                <a:path w="1372235" h="171450">
                  <a:moveTo>
                    <a:pt x="1222111" y="0"/>
                  </a:moveTo>
                  <a:lnTo>
                    <a:pt x="1214834" y="450"/>
                  </a:lnTo>
                  <a:lnTo>
                    <a:pt x="1208248" y="3591"/>
                  </a:lnTo>
                  <a:lnTo>
                    <a:pt x="1203198" y="9197"/>
                  </a:lnTo>
                  <a:lnTo>
                    <a:pt x="1200733" y="16392"/>
                  </a:lnTo>
                  <a:lnTo>
                    <a:pt x="1201197" y="23707"/>
                  </a:lnTo>
                  <a:lnTo>
                    <a:pt x="1204376" y="30307"/>
                  </a:lnTo>
                  <a:lnTo>
                    <a:pt x="1210055" y="35359"/>
                  </a:lnTo>
                  <a:lnTo>
                    <a:pt x="1263314" y="66520"/>
                  </a:lnTo>
                  <a:lnTo>
                    <a:pt x="1333880" y="66601"/>
                  </a:lnTo>
                  <a:lnTo>
                    <a:pt x="1333880" y="104701"/>
                  </a:lnTo>
                  <a:lnTo>
                    <a:pt x="1339015" y="104701"/>
                  </a:lnTo>
                  <a:lnTo>
                    <a:pt x="1371727" y="85651"/>
                  </a:lnTo>
                  <a:lnTo>
                    <a:pt x="1229233" y="2466"/>
                  </a:lnTo>
                  <a:lnTo>
                    <a:pt x="1222111" y="0"/>
                  </a:lnTo>
                  <a:close/>
                </a:path>
                <a:path w="1372235" h="171450">
                  <a:moveTo>
                    <a:pt x="0" y="65077"/>
                  </a:moveTo>
                  <a:lnTo>
                    <a:pt x="0" y="103177"/>
                  </a:lnTo>
                  <a:lnTo>
                    <a:pt x="1263350" y="104620"/>
                  </a:lnTo>
                  <a:lnTo>
                    <a:pt x="1295989" y="85638"/>
                  </a:lnTo>
                  <a:lnTo>
                    <a:pt x="1263314" y="66520"/>
                  </a:lnTo>
                  <a:lnTo>
                    <a:pt x="0" y="65077"/>
                  </a:lnTo>
                  <a:close/>
                </a:path>
                <a:path w="1372235" h="171450">
                  <a:moveTo>
                    <a:pt x="1324355" y="69141"/>
                  </a:moveTo>
                  <a:lnTo>
                    <a:pt x="1295989" y="85638"/>
                  </a:lnTo>
                  <a:lnTo>
                    <a:pt x="1324228" y="102161"/>
                  </a:lnTo>
                  <a:lnTo>
                    <a:pt x="1324355" y="69141"/>
                  </a:lnTo>
                  <a:close/>
                </a:path>
                <a:path w="1372235" h="171450">
                  <a:moveTo>
                    <a:pt x="1333880" y="69141"/>
                  </a:moveTo>
                  <a:lnTo>
                    <a:pt x="1324355" y="69141"/>
                  </a:lnTo>
                  <a:lnTo>
                    <a:pt x="1324228" y="102161"/>
                  </a:lnTo>
                  <a:lnTo>
                    <a:pt x="1333880" y="102161"/>
                  </a:lnTo>
                  <a:lnTo>
                    <a:pt x="1333880" y="69141"/>
                  </a:lnTo>
                  <a:close/>
                </a:path>
                <a:path w="1372235" h="171450">
                  <a:moveTo>
                    <a:pt x="1263314" y="66520"/>
                  </a:moveTo>
                  <a:lnTo>
                    <a:pt x="1295989" y="85638"/>
                  </a:lnTo>
                  <a:lnTo>
                    <a:pt x="1324355" y="69141"/>
                  </a:lnTo>
                  <a:lnTo>
                    <a:pt x="1333880" y="69141"/>
                  </a:lnTo>
                  <a:lnTo>
                    <a:pt x="1333880" y="66601"/>
                  </a:lnTo>
                  <a:lnTo>
                    <a:pt x="1263314" y="6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623411" y="2800350"/>
            <a:ext cx="104775" cy="2286635"/>
            <a:chOff x="1623411" y="2800350"/>
            <a:chExt cx="104775" cy="2286635"/>
          </a:xfrm>
        </p:grpSpPr>
        <p:sp>
          <p:nvSpPr>
            <p:cNvPr id="6" name="object 6"/>
            <p:cNvSpPr/>
            <p:nvPr/>
          </p:nvSpPr>
          <p:spPr>
            <a:xfrm>
              <a:off x="1623411" y="2809117"/>
              <a:ext cx="104452" cy="2277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018" y="2800350"/>
              <a:ext cx="0" cy="2249170"/>
            </a:xfrm>
            <a:custGeom>
              <a:avLst/>
              <a:gdLst/>
              <a:ahLst/>
              <a:cxnLst/>
              <a:rect l="l" t="t" r="r" b="b"/>
              <a:pathLst>
                <a:path h="2249170">
                  <a:moveTo>
                    <a:pt x="0" y="1466850"/>
                  </a:moveTo>
                  <a:lnTo>
                    <a:pt x="0" y="2248662"/>
                  </a:lnTo>
                </a:path>
                <a:path h="2249170">
                  <a:moveTo>
                    <a:pt x="0" y="0"/>
                  </a:moveTo>
                  <a:lnTo>
                    <a:pt x="0" y="70485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10" name="object 10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55089" y="145796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SELECTION METHODS Cont </a:t>
            </a:r>
            <a:r>
              <a:rPr spc="-5" dirty="0">
                <a:latin typeface="Arial"/>
                <a:cs typeface="Arial"/>
              </a:rPr>
              <a:t>. 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.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96900" y="3492500"/>
            <a:ext cx="2082800" cy="787400"/>
            <a:chOff x="596900" y="3492500"/>
            <a:chExt cx="2082800" cy="787400"/>
          </a:xfrm>
        </p:grpSpPr>
        <p:sp>
          <p:nvSpPr>
            <p:cNvPr id="16" name="object 16"/>
            <p:cNvSpPr/>
            <p:nvPr/>
          </p:nvSpPr>
          <p:spPr>
            <a:xfrm>
              <a:off x="609600" y="3505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2057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057400" y="7620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" y="3505200"/>
              <a:ext cx="2057400" cy="762000"/>
            </a:xfrm>
            <a:custGeom>
              <a:avLst/>
              <a:gdLst/>
              <a:ahLst/>
              <a:cxnLst/>
              <a:rect l="l" t="t" r="r" b="b"/>
              <a:pathLst>
                <a:path w="2057400" h="762000">
                  <a:moveTo>
                    <a:pt x="0" y="762000"/>
                  </a:moveTo>
                  <a:lnTo>
                    <a:pt x="2057400" y="76200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9600" y="3505200"/>
            <a:ext cx="205740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82575" marR="275590" indent="141605">
              <a:lnSpc>
                <a:spcPts val="2880"/>
              </a:lnSpc>
              <a:spcBef>
                <a:spcPts val="50"/>
              </a:spcBef>
            </a:pPr>
            <a:r>
              <a:rPr sz="2400" b="1" spc="-5" dirty="0">
                <a:latin typeface="Palladio Uralic"/>
                <a:cs typeface="Palladio Uralic"/>
              </a:rPr>
              <a:t>Types of  Inte</a:t>
            </a:r>
            <a:r>
              <a:rPr sz="2400" b="1" dirty="0">
                <a:latin typeface="Palladio Uralic"/>
                <a:cs typeface="Palladio Uralic"/>
              </a:rPr>
              <a:t>r</a:t>
            </a:r>
            <a:r>
              <a:rPr sz="2400" b="1" spc="-5" dirty="0">
                <a:latin typeface="Palladio Uralic"/>
                <a:cs typeface="Palladio Uralic"/>
              </a:rPr>
              <a:t>vie</a:t>
            </a:r>
            <a:r>
              <a:rPr sz="2400" b="1" dirty="0">
                <a:latin typeface="Palladio Uralic"/>
                <a:cs typeface="Palladio Uralic"/>
              </a:rPr>
              <a:t>w</a:t>
            </a:r>
            <a:r>
              <a:rPr sz="2400" b="1" spc="-5" dirty="0">
                <a:latin typeface="Palladio Uralic"/>
                <a:cs typeface="Palladio Uralic"/>
              </a:rPr>
              <a:t>s</a:t>
            </a:r>
            <a:endParaRPr sz="2400">
              <a:latin typeface="Palladio Uralic"/>
              <a:cs typeface="Palladio Ural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000" y="4572000"/>
            <a:ext cx="2514600" cy="762000"/>
          </a:xfrm>
          <a:custGeom>
            <a:avLst/>
            <a:gdLst/>
            <a:ahLst/>
            <a:cxnLst/>
            <a:rect l="l" t="t" r="r" b="b"/>
            <a:pathLst>
              <a:path w="2514600" h="762000">
                <a:moveTo>
                  <a:pt x="0" y="762000"/>
                </a:moveTo>
                <a:lnTo>
                  <a:pt x="2514600" y="762000"/>
                </a:lnTo>
                <a:lnTo>
                  <a:pt x="25146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17926" y="4554092"/>
            <a:ext cx="2176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Palladio Uralic"/>
                <a:cs typeface="Palladio Uralic"/>
              </a:rPr>
              <a:t>2.</a:t>
            </a:r>
            <a:r>
              <a:rPr sz="2400" b="1" spc="-65" dirty="0">
                <a:latin typeface="Palladio Uralic"/>
                <a:cs typeface="Palladio Uralic"/>
              </a:rPr>
              <a:t> </a:t>
            </a:r>
            <a:r>
              <a:rPr sz="2400" b="1" spc="-5" dirty="0">
                <a:latin typeface="Palladio Uralic"/>
                <a:cs typeface="Palladio Uralic"/>
              </a:rPr>
              <a:t>Unstructured  Interviews</a:t>
            </a:r>
            <a:endParaRPr sz="2400">
              <a:latin typeface="Palladio Uralic"/>
              <a:cs typeface="Palladio Ural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35300" y="2425700"/>
            <a:ext cx="2540000" cy="787400"/>
            <a:chOff x="3035300" y="2425700"/>
            <a:chExt cx="2540000" cy="787400"/>
          </a:xfrm>
        </p:grpSpPr>
        <p:sp>
          <p:nvSpPr>
            <p:cNvPr id="22" name="object 22"/>
            <p:cNvSpPr/>
            <p:nvPr/>
          </p:nvSpPr>
          <p:spPr>
            <a:xfrm>
              <a:off x="3048000" y="2438400"/>
              <a:ext cx="2514600" cy="762000"/>
            </a:xfrm>
            <a:custGeom>
              <a:avLst/>
              <a:gdLst/>
              <a:ahLst/>
              <a:cxnLst/>
              <a:rect l="l" t="t" r="r" b="b"/>
              <a:pathLst>
                <a:path w="2514600" h="762000">
                  <a:moveTo>
                    <a:pt x="2514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514600" y="7620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48000" y="2438400"/>
              <a:ext cx="2514600" cy="762000"/>
            </a:xfrm>
            <a:custGeom>
              <a:avLst/>
              <a:gdLst/>
              <a:ahLst/>
              <a:cxnLst/>
              <a:rect l="l" t="t" r="r" b="b"/>
              <a:pathLst>
                <a:path w="2514600" h="762000">
                  <a:moveTo>
                    <a:pt x="0" y="762000"/>
                  </a:moveTo>
                  <a:lnTo>
                    <a:pt x="2514600" y="7620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03853" y="2420239"/>
            <a:ext cx="1803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Palladio Uralic"/>
                <a:cs typeface="Palladio Uralic"/>
              </a:rPr>
              <a:t>1.</a:t>
            </a:r>
            <a:r>
              <a:rPr sz="2400" b="1" spc="-110" dirty="0">
                <a:latin typeface="Palladio Uralic"/>
                <a:cs typeface="Palladio Uralic"/>
              </a:rPr>
              <a:t> </a:t>
            </a:r>
            <a:r>
              <a:rPr sz="2400" b="1" dirty="0">
                <a:latin typeface="Palladio Uralic"/>
                <a:cs typeface="Palladio Uralic"/>
              </a:rPr>
              <a:t>Structured  </a:t>
            </a:r>
            <a:r>
              <a:rPr sz="2400" b="1" spc="-5" dirty="0">
                <a:latin typeface="Palladio Uralic"/>
                <a:cs typeface="Palladio Uralic"/>
              </a:rPr>
              <a:t>Interviews</a:t>
            </a:r>
            <a:endParaRPr sz="2400">
              <a:latin typeface="Palladio Uralic"/>
              <a:cs typeface="Palladio Ural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77000" y="2057400"/>
            <a:ext cx="2209800" cy="609600"/>
          </a:xfrm>
          <a:custGeom>
            <a:avLst/>
            <a:gdLst/>
            <a:ahLst/>
            <a:cxnLst/>
            <a:rect l="l" t="t" r="r" b="b"/>
            <a:pathLst>
              <a:path w="2209800" h="609600">
                <a:moveTo>
                  <a:pt x="0" y="609600"/>
                </a:moveTo>
                <a:lnTo>
                  <a:pt x="2209800" y="609600"/>
                </a:lnTo>
                <a:lnTo>
                  <a:pt x="2209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91604" y="2060194"/>
            <a:ext cx="1181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Situational  Interview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77000" y="2971800"/>
            <a:ext cx="2209800" cy="609600"/>
          </a:xfrm>
          <a:custGeom>
            <a:avLst/>
            <a:gdLst/>
            <a:ahLst/>
            <a:cxnLst/>
            <a:rect l="l" t="t" r="r" b="b"/>
            <a:pathLst>
              <a:path w="2209800" h="609600">
                <a:moveTo>
                  <a:pt x="0" y="609600"/>
                </a:moveTo>
                <a:lnTo>
                  <a:pt x="2209800" y="609600"/>
                </a:lnTo>
                <a:lnTo>
                  <a:pt x="2209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05319" y="2974975"/>
            <a:ext cx="1155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Palladio Uralic"/>
                <a:cs typeface="Palladio Uralic"/>
              </a:rPr>
              <a:t>Behavi</a:t>
            </a:r>
            <a:r>
              <a:rPr sz="1800" b="1" spc="-10" dirty="0">
                <a:latin typeface="Palladio Uralic"/>
                <a:cs typeface="Palladio Uralic"/>
              </a:rPr>
              <a:t>o</a:t>
            </a:r>
            <a:r>
              <a:rPr sz="1800" b="1" spc="-5" dirty="0">
                <a:latin typeface="Palladio Uralic"/>
                <a:cs typeface="Palladio Uralic"/>
              </a:rPr>
              <a:t>ral  Interview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33727" y="2174748"/>
            <a:ext cx="5055235" cy="3089275"/>
            <a:chOff x="1633727" y="2174748"/>
            <a:chExt cx="5055235" cy="3089275"/>
          </a:xfrm>
        </p:grpSpPr>
        <p:sp>
          <p:nvSpPr>
            <p:cNvPr id="30" name="object 30"/>
            <p:cNvSpPr/>
            <p:nvPr/>
          </p:nvSpPr>
          <p:spPr>
            <a:xfrm>
              <a:off x="1633727" y="2631948"/>
              <a:ext cx="1626107" cy="4251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76399" y="2735272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5" h="171450">
                  <a:moveTo>
                    <a:pt x="1263350" y="104620"/>
                  </a:moveTo>
                  <a:lnTo>
                    <a:pt x="1209929" y="135689"/>
                  </a:lnTo>
                  <a:lnTo>
                    <a:pt x="1204249" y="140741"/>
                  </a:lnTo>
                  <a:lnTo>
                    <a:pt x="1201070" y="147341"/>
                  </a:lnTo>
                  <a:lnTo>
                    <a:pt x="1200606" y="154656"/>
                  </a:lnTo>
                  <a:lnTo>
                    <a:pt x="1203070" y="161851"/>
                  </a:lnTo>
                  <a:lnTo>
                    <a:pt x="1208049" y="167459"/>
                  </a:lnTo>
                  <a:lnTo>
                    <a:pt x="1214612" y="170614"/>
                  </a:lnTo>
                  <a:lnTo>
                    <a:pt x="1221912" y="171102"/>
                  </a:lnTo>
                  <a:lnTo>
                    <a:pt x="1229106" y="168709"/>
                  </a:lnTo>
                  <a:lnTo>
                    <a:pt x="1339015" y="104701"/>
                  </a:lnTo>
                  <a:lnTo>
                    <a:pt x="1263350" y="104620"/>
                  </a:lnTo>
                  <a:close/>
                </a:path>
                <a:path w="1372235" h="171450">
                  <a:moveTo>
                    <a:pt x="1295989" y="85638"/>
                  </a:moveTo>
                  <a:lnTo>
                    <a:pt x="1263350" y="104620"/>
                  </a:lnTo>
                  <a:lnTo>
                    <a:pt x="1333881" y="104701"/>
                  </a:lnTo>
                  <a:lnTo>
                    <a:pt x="1333881" y="102161"/>
                  </a:lnTo>
                  <a:lnTo>
                    <a:pt x="1324229" y="102161"/>
                  </a:lnTo>
                  <a:lnTo>
                    <a:pt x="1295989" y="85638"/>
                  </a:lnTo>
                  <a:close/>
                </a:path>
                <a:path w="1372235" h="171450">
                  <a:moveTo>
                    <a:pt x="1222111" y="0"/>
                  </a:moveTo>
                  <a:lnTo>
                    <a:pt x="1214834" y="450"/>
                  </a:lnTo>
                  <a:lnTo>
                    <a:pt x="1208248" y="3591"/>
                  </a:lnTo>
                  <a:lnTo>
                    <a:pt x="1203198" y="9197"/>
                  </a:lnTo>
                  <a:lnTo>
                    <a:pt x="1200733" y="16392"/>
                  </a:lnTo>
                  <a:lnTo>
                    <a:pt x="1201197" y="23707"/>
                  </a:lnTo>
                  <a:lnTo>
                    <a:pt x="1204376" y="30307"/>
                  </a:lnTo>
                  <a:lnTo>
                    <a:pt x="1210056" y="35359"/>
                  </a:lnTo>
                  <a:lnTo>
                    <a:pt x="1263314" y="66520"/>
                  </a:lnTo>
                  <a:lnTo>
                    <a:pt x="1333881" y="66601"/>
                  </a:lnTo>
                  <a:lnTo>
                    <a:pt x="1333881" y="104701"/>
                  </a:lnTo>
                  <a:lnTo>
                    <a:pt x="1339015" y="104701"/>
                  </a:lnTo>
                  <a:lnTo>
                    <a:pt x="1371727" y="85651"/>
                  </a:lnTo>
                  <a:lnTo>
                    <a:pt x="1229233" y="2466"/>
                  </a:lnTo>
                  <a:lnTo>
                    <a:pt x="1222111" y="0"/>
                  </a:lnTo>
                  <a:close/>
                </a:path>
                <a:path w="1372235" h="171450">
                  <a:moveTo>
                    <a:pt x="0" y="65077"/>
                  </a:moveTo>
                  <a:lnTo>
                    <a:pt x="0" y="103177"/>
                  </a:lnTo>
                  <a:lnTo>
                    <a:pt x="1263350" y="104620"/>
                  </a:lnTo>
                  <a:lnTo>
                    <a:pt x="1295989" y="85638"/>
                  </a:lnTo>
                  <a:lnTo>
                    <a:pt x="1263314" y="66520"/>
                  </a:lnTo>
                  <a:lnTo>
                    <a:pt x="0" y="65077"/>
                  </a:lnTo>
                  <a:close/>
                </a:path>
                <a:path w="1372235" h="171450">
                  <a:moveTo>
                    <a:pt x="1324356" y="69141"/>
                  </a:moveTo>
                  <a:lnTo>
                    <a:pt x="1295989" y="85638"/>
                  </a:lnTo>
                  <a:lnTo>
                    <a:pt x="1324229" y="102161"/>
                  </a:lnTo>
                  <a:lnTo>
                    <a:pt x="1324356" y="69141"/>
                  </a:lnTo>
                  <a:close/>
                </a:path>
                <a:path w="1372235" h="171450">
                  <a:moveTo>
                    <a:pt x="1333881" y="69141"/>
                  </a:moveTo>
                  <a:lnTo>
                    <a:pt x="1324356" y="69141"/>
                  </a:lnTo>
                  <a:lnTo>
                    <a:pt x="1324229" y="102161"/>
                  </a:lnTo>
                  <a:lnTo>
                    <a:pt x="1333881" y="102161"/>
                  </a:lnTo>
                  <a:lnTo>
                    <a:pt x="1333881" y="69141"/>
                  </a:lnTo>
                  <a:close/>
                </a:path>
                <a:path w="1372235" h="171450">
                  <a:moveTo>
                    <a:pt x="1263314" y="66520"/>
                  </a:moveTo>
                  <a:lnTo>
                    <a:pt x="1295989" y="85638"/>
                  </a:lnTo>
                  <a:lnTo>
                    <a:pt x="1324356" y="69141"/>
                  </a:lnTo>
                  <a:lnTo>
                    <a:pt x="1333881" y="69141"/>
                  </a:lnTo>
                  <a:lnTo>
                    <a:pt x="1333881" y="66601"/>
                  </a:lnTo>
                  <a:lnTo>
                    <a:pt x="1263314" y="66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3727" y="4840224"/>
              <a:ext cx="1626107" cy="4236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76399" y="4943423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5" h="171450">
                  <a:moveTo>
                    <a:pt x="1263361" y="104739"/>
                  </a:moveTo>
                  <a:lnTo>
                    <a:pt x="1209929" y="135814"/>
                  </a:lnTo>
                  <a:lnTo>
                    <a:pt x="1204249" y="140846"/>
                  </a:lnTo>
                  <a:lnTo>
                    <a:pt x="1201070" y="147403"/>
                  </a:lnTo>
                  <a:lnTo>
                    <a:pt x="1200606" y="154674"/>
                  </a:lnTo>
                  <a:lnTo>
                    <a:pt x="1203070" y="161849"/>
                  </a:lnTo>
                  <a:lnTo>
                    <a:pt x="1208049" y="167528"/>
                  </a:lnTo>
                  <a:lnTo>
                    <a:pt x="1214612" y="170707"/>
                  </a:lnTo>
                  <a:lnTo>
                    <a:pt x="1221912" y="171172"/>
                  </a:lnTo>
                  <a:lnTo>
                    <a:pt x="1229106" y="168707"/>
                  </a:lnTo>
                  <a:lnTo>
                    <a:pt x="1338965" y="104826"/>
                  </a:lnTo>
                  <a:lnTo>
                    <a:pt x="1263361" y="104739"/>
                  </a:lnTo>
                  <a:close/>
                </a:path>
                <a:path w="1372235" h="171450">
                  <a:moveTo>
                    <a:pt x="1296098" y="85700"/>
                  </a:moveTo>
                  <a:lnTo>
                    <a:pt x="1263361" y="104739"/>
                  </a:lnTo>
                  <a:lnTo>
                    <a:pt x="1333881" y="104826"/>
                  </a:lnTo>
                  <a:lnTo>
                    <a:pt x="1333881" y="102159"/>
                  </a:lnTo>
                  <a:lnTo>
                    <a:pt x="1324229" y="102159"/>
                  </a:lnTo>
                  <a:lnTo>
                    <a:pt x="1296098" y="85700"/>
                  </a:lnTo>
                  <a:close/>
                </a:path>
                <a:path w="1372235" h="171450">
                  <a:moveTo>
                    <a:pt x="1222111" y="0"/>
                  </a:moveTo>
                  <a:lnTo>
                    <a:pt x="1214834" y="464"/>
                  </a:lnTo>
                  <a:lnTo>
                    <a:pt x="1208248" y="3643"/>
                  </a:lnTo>
                  <a:lnTo>
                    <a:pt x="1203198" y="9322"/>
                  </a:lnTo>
                  <a:lnTo>
                    <a:pt x="1200733" y="16444"/>
                  </a:lnTo>
                  <a:lnTo>
                    <a:pt x="1201197" y="23721"/>
                  </a:lnTo>
                  <a:lnTo>
                    <a:pt x="1204376" y="30307"/>
                  </a:lnTo>
                  <a:lnTo>
                    <a:pt x="1210056" y="35357"/>
                  </a:lnTo>
                  <a:lnTo>
                    <a:pt x="1263520" y="66639"/>
                  </a:lnTo>
                  <a:lnTo>
                    <a:pt x="1333881" y="66726"/>
                  </a:lnTo>
                  <a:lnTo>
                    <a:pt x="1333881" y="104826"/>
                  </a:lnTo>
                  <a:lnTo>
                    <a:pt x="1338965" y="104826"/>
                  </a:lnTo>
                  <a:lnTo>
                    <a:pt x="1371727" y="85776"/>
                  </a:lnTo>
                  <a:lnTo>
                    <a:pt x="1229233" y="2464"/>
                  </a:lnTo>
                  <a:lnTo>
                    <a:pt x="1222111" y="0"/>
                  </a:lnTo>
                  <a:close/>
                </a:path>
                <a:path w="1372235" h="171450">
                  <a:moveTo>
                    <a:pt x="0" y="65075"/>
                  </a:moveTo>
                  <a:lnTo>
                    <a:pt x="0" y="103175"/>
                  </a:lnTo>
                  <a:lnTo>
                    <a:pt x="1263361" y="104739"/>
                  </a:lnTo>
                  <a:lnTo>
                    <a:pt x="1296098" y="85700"/>
                  </a:lnTo>
                  <a:lnTo>
                    <a:pt x="1263520" y="66639"/>
                  </a:lnTo>
                  <a:lnTo>
                    <a:pt x="0" y="65075"/>
                  </a:lnTo>
                  <a:close/>
                </a:path>
                <a:path w="1372235" h="171450">
                  <a:moveTo>
                    <a:pt x="1324356" y="69266"/>
                  </a:moveTo>
                  <a:lnTo>
                    <a:pt x="1296098" y="85700"/>
                  </a:lnTo>
                  <a:lnTo>
                    <a:pt x="1324229" y="102159"/>
                  </a:lnTo>
                  <a:lnTo>
                    <a:pt x="1324356" y="69266"/>
                  </a:lnTo>
                  <a:close/>
                </a:path>
                <a:path w="1372235" h="171450">
                  <a:moveTo>
                    <a:pt x="1333881" y="69266"/>
                  </a:moveTo>
                  <a:lnTo>
                    <a:pt x="1324356" y="69266"/>
                  </a:lnTo>
                  <a:lnTo>
                    <a:pt x="1324229" y="102159"/>
                  </a:lnTo>
                  <a:lnTo>
                    <a:pt x="1333881" y="102159"/>
                  </a:lnTo>
                  <a:lnTo>
                    <a:pt x="1333881" y="69266"/>
                  </a:lnTo>
                  <a:close/>
                </a:path>
                <a:path w="1372235" h="171450">
                  <a:moveTo>
                    <a:pt x="1263520" y="66639"/>
                  </a:moveTo>
                  <a:lnTo>
                    <a:pt x="1296098" y="85700"/>
                  </a:lnTo>
                  <a:lnTo>
                    <a:pt x="1324356" y="69266"/>
                  </a:lnTo>
                  <a:lnTo>
                    <a:pt x="1333881" y="69266"/>
                  </a:lnTo>
                  <a:lnTo>
                    <a:pt x="1333881" y="66726"/>
                  </a:lnTo>
                  <a:lnTo>
                    <a:pt x="1263520" y="66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11239" y="2342388"/>
              <a:ext cx="123444" cy="9997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72199" y="2362200"/>
              <a:ext cx="1270" cy="914400"/>
            </a:xfrm>
            <a:custGeom>
              <a:avLst/>
              <a:gdLst/>
              <a:ahLst/>
              <a:cxnLst/>
              <a:rect l="l" t="t" r="r" b="b"/>
              <a:pathLst>
                <a:path w="1270" h="914400">
                  <a:moveTo>
                    <a:pt x="762" y="0"/>
                  </a:moveTo>
                  <a:lnTo>
                    <a:pt x="0" y="9144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29527" y="2174748"/>
              <a:ext cx="559307" cy="4251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72073" y="2277437"/>
              <a:ext cx="305435" cy="171450"/>
            </a:xfrm>
            <a:custGeom>
              <a:avLst/>
              <a:gdLst/>
              <a:ahLst/>
              <a:cxnLst/>
              <a:rect l="l" t="t" r="r" b="b"/>
              <a:pathLst>
                <a:path w="305435" h="171450">
                  <a:moveTo>
                    <a:pt x="196572" y="104840"/>
                  </a:moveTo>
                  <a:lnTo>
                    <a:pt x="143001" y="135689"/>
                  </a:lnTo>
                  <a:lnTo>
                    <a:pt x="137374" y="140721"/>
                  </a:lnTo>
                  <a:lnTo>
                    <a:pt x="134175" y="147278"/>
                  </a:lnTo>
                  <a:lnTo>
                    <a:pt x="133643" y="154549"/>
                  </a:lnTo>
                  <a:lnTo>
                    <a:pt x="136016" y="161724"/>
                  </a:lnTo>
                  <a:lnTo>
                    <a:pt x="141049" y="167423"/>
                  </a:lnTo>
                  <a:lnTo>
                    <a:pt x="147605" y="170646"/>
                  </a:lnTo>
                  <a:lnTo>
                    <a:pt x="154876" y="171154"/>
                  </a:lnTo>
                  <a:lnTo>
                    <a:pt x="162051" y="168709"/>
                  </a:lnTo>
                  <a:lnTo>
                    <a:pt x="272223" y="105209"/>
                  </a:lnTo>
                  <a:lnTo>
                    <a:pt x="267080" y="105209"/>
                  </a:lnTo>
                  <a:lnTo>
                    <a:pt x="196572" y="104840"/>
                  </a:lnTo>
                  <a:close/>
                </a:path>
                <a:path w="305435" h="171450">
                  <a:moveTo>
                    <a:pt x="229410" y="85930"/>
                  </a:moveTo>
                  <a:lnTo>
                    <a:pt x="196572" y="104840"/>
                  </a:lnTo>
                  <a:lnTo>
                    <a:pt x="267080" y="105209"/>
                  </a:lnTo>
                  <a:lnTo>
                    <a:pt x="267098" y="102542"/>
                  </a:lnTo>
                  <a:lnTo>
                    <a:pt x="257555" y="102542"/>
                  </a:lnTo>
                  <a:lnTo>
                    <a:pt x="229410" y="85930"/>
                  </a:lnTo>
                  <a:close/>
                </a:path>
                <a:path w="305435" h="171450">
                  <a:moveTo>
                    <a:pt x="155819" y="0"/>
                  </a:moveTo>
                  <a:lnTo>
                    <a:pt x="148542" y="450"/>
                  </a:lnTo>
                  <a:lnTo>
                    <a:pt x="141956" y="3591"/>
                  </a:lnTo>
                  <a:lnTo>
                    <a:pt x="136905" y="9197"/>
                  </a:lnTo>
                  <a:lnTo>
                    <a:pt x="134365" y="16319"/>
                  </a:lnTo>
                  <a:lnTo>
                    <a:pt x="134778" y="23596"/>
                  </a:lnTo>
                  <a:lnTo>
                    <a:pt x="137906" y="30182"/>
                  </a:lnTo>
                  <a:lnTo>
                    <a:pt x="143510" y="35232"/>
                  </a:lnTo>
                  <a:lnTo>
                    <a:pt x="196896" y="66741"/>
                  </a:lnTo>
                  <a:lnTo>
                    <a:pt x="267335" y="67109"/>
                  </a:lnTo>
                  <a:lnTo>
                    <a:pt x="267080" y="105209"/>
                  </a:lnTo>
                  <a:lnTo>
                    <a:pt x="272223" y="105209"/>
                  </a:lnTo>
                  <a:lnTo>
                    <a:pt x="305053" y="86286"/>
                  </a:lnTo>
                  <a:lnTo>
                    <a:pt x="162940" y="2466"/>
                  </a:lnTo>
                  <a:lnTo>
                    <a:pt x="155819" y="0"/>
                  </a:lnTo>
                  <a:close/>
                </a:path>
                <a:path w="305435" h="171450">
                  <a:moveTo>
                    <a:pt x="253" y="65712"/>
                  </a:moveTo>
                  <a:lnTo>
                    <a:pt x="0" y="103812"/>
                  </a:lnTo>
                  <a:lnTo>
                    <a:pt x="196572" y="104840"/>
                  </a:lnTo>
                  <a:lnTo>
                    <a:pt x="229410" y="85930"/>
                  </a:lnTo>
                  <a:lnTo>
                    <a:pt x="196896" y="66741"/>
                  </a:lnTo>
                  <a:lnTo>
                    <a:pt x="253" y="65712"/>
                  </a:lnTo>
                  <a:close/>
                </a:path>
                <a:path w="305435" h="171450">
                  <a:moveTo>
                    <a:pt x="257682" y="69649"/>
                  </a:moveTo>
                  <a:lnTo>
                    <a:pt x="229410" y="85930"/>
                  </a:lnTo>
                  <a:lnTo>
                    <a:pt x="257555" y="102542"/>
                  </a:lnTo>
                  <a:lnTo>
                    <a:pt x="257682" y="69649"/>
                  </a:lnTo>
                  <a:close/>
                </a:path>
                <a:path w="305435" h="171450">
                  <a:moveTo>
                    <a:pt x="267318" y="69649"/>
                  </a:moveTo>
                  <a:lnTo>
                    <a:pt x="257682" y="69649"/>
                  </a:lnTo>
                  <a:lnTo>
                    <a:pt x="257555" y="102542"/>
                  </a:lnTo>
                  <a:lnTo>
                    <a:pt x="267098" y="102542"/>
                  </a:lnTo>
                  <a:lnTo>
                    <a:pt x="267318" y="69649"/>
                  </a:lnTo>
                  <a:close/>
                </a:path>
                <a:path w="305435" h="171450">
                  <a:moveTo>
                    <a:pt x="196896" y="66741"/>
                  </a:moveTo>
                  <a:lnTo>
                    <a:pt x="229410" y="85930"/>
                  </a:lnTo>
                  <a:lnTo>
                    <a:pt x="257682" y="69649"/>
                  </a:lnTo>
                  <a:lnTo>
                    <a:pt x="267318" y="69649"/>
                  </a:lnTo>
                  <a:lnTo>
                    <a:pt x="267335" y="67109"/>
                  </a:lnTo>
                  <a:lnTo>
                    <a:pt x="196896" y="66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29527" y="3087624"/>
              <a:ext cx="559307" cy="4236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72073" y="3190240"/>
              <a:ext cx="305435" cy="171450"/>
            </a:xfrm>
            <a:custGeom>
              <a:avLst/>
              <a:gdLst/>
              <a:ahLst/>
              <a:cxnLst/>
              <a:rect l="l" t="t" r="r" b="b"/>
              <a:pathLst>
                <a:path w="305435" h="171450">
                  <a:moveTo>
                    <a:pt x="196688" y="104787"/>
                  </a:moveTo>
                  <a:lnTo>
                    <a:pt x="143001" y="135762"/>
                  </a:lnTo>
                  <a:lnTo>
                    <a:pt x="137374" y="140741"/>
                  </a:lnTo>
                  <a:lnTo>
                    <a:pt x="134175" y="147304"/>
                  </a:lnTo>
                  <a:lnTo>
                    <a:pt x="133643" y="154604"/>
                  </a:lnTo>
                  <a:lnTo>
                    <a:pt x="136016" y="161798"/>
                  </a:lnTo>
                  <a:lnTo>
                    <a:pt x="141049" y="167425"/>
                  </a:lnTo>
                  <a:lnTo>
                    <a:pt x="147605" y="170624"/>
                  </a:lnTo>
                  <a:lnTo>
                    <a:pt x="154876" y="171156"/>
                  </a:lnTo>
                  <a:lnTo>
                    <a:pt x="162051" y="168783"/>
                  </a:lnTo>
                  <a:lnTo>
                    <a:pt x="272443" y="105156"/>
                  </a:lnTo>
                  <a:lnTo>
                    <a:pt x="267080" y="105156"/>
                  </a:lnTo>
                  <a:lnTo>
                    <a:pt x="196688" y="104787"/>
                  </a:lnTo>
                  <a:close/>
                </a:path>
                <a:path w="305435" h="171450">
                  <a:moveTo>
                    <a:pt x="229328" y="85955"/>
                  </a:moveTo>
                  <a:lnTo>
                    <a:pt x="196688" y="104787"/>
                  </a:lnTo>
                  <a:lnTo>
                    <a:pt x="267080" y="105156"/>
                  </a:lnTo>
                  <a:lnTo>
                    <a:pt x="267097" y="102615"/>
                  </a:lnTo>
                  <a:lnTo>
                    <a:pt x="257555" y="102615"/>
                  </a:lnTo>
                  <a:lnTo>
                    <a:pt x="229328" y="85955"/>
                  </a:lnTo>
                  <a:close/>
                </a:path>
                <a:path w="305435" h="171450">
                  <a:moveTo>
                    <a:pt x="155819" y="0"/>
                  </a:moveTo>
                  <a:lnTo>
                    <a:pt x="148542" y="412"/>
                  </a:lnTo>
                  <a:lnTo>
                    <a:pt x="141956" y="3540"/>
                  </a:lnTo>
                  <a:lnTo>
                    <a:pt x="136905" y="9144"/>
                  </a:lnTo>
                  <a:lnTo>
                    <a:pt x="134365" y="16339"/>
                  </a:lnTo>
                  <a:lnTo>
                    <a:pt x="134778" y="23653"/>
                  </a:lnTo>
                  <a:lnTo>
                    <a:pt x="137906" y="30253"/>
                  </a:lnTo>
                  <a:lnTo>
                    <a:pt x="143510" y="35306"/>
                  </a:lnTo>
                  <a:lnTo>
                    <a:pt x="196679" y="66686"/>
                  </a:lnTo>
                  <a:lnTo>
                    <a:pt x="267335" y="67056"/>
                  </a:lnTo>
                  <a:lnTo>
                    <a:pt x="267080" y="105156"/>
                  </a:lnTo>
                  <a:lnTo>
                    <a:pt x="272443" y="105156"/>
                  </a:lnTo>
                  <a:lnTo>
                    <a:pt x="305053" y="86360"/>
                  </a:lnTo>
                  <a:lnTo>
                    <a:pt x="162940" y="2539"/>
                  </a:lnTo>
                  <a:lnTo>
                    <a:pt x="155819" y="0"/>
                  </a:lnTo>
                  <a:close/>
                </a:path>
                <a:path w="305435" h="171450">
                  <a:moveTo>
                    <a:pt x="253" y="65659"/>
                  </a:moveTo>
                  <a:lnTo>
                    <a:pt x="0" y="103759"/>
                  </a:lnTo>
                  <a:lnTo>
                    <a:pt x="196688" y="104787"/>
                  </a:lnTo>
                  <a:lnTo>
                    <a:pt x="229328" y="85955"/>
                  </a:lnTo>
                  <a:lnTo>
                    <a:pt x="196679" y="66686"/>
                  </a:lnTo>
                  <a:lnTo>
                    <a:pt x="253" y="65659"/>
                  </a:lnTo>
                  <a:close/>
                </a:path>
                <a:path w="305435" h="171450">
                  <a:moveTo>
                    <a:pt x="257682" y="69596"/>
                  </a:moveTo>
                  <a:lnTo>
                    <a:pt x="229328" y="85955"/>
                  </a:lnTo>
                  <a:lnTo>
                    <a:pt x="257555" y="102615"/>
                  </a:lnTo>
                  <a:lnTo>
                    <a:pt x="257682" y="69596"/>
                  </a:lnTo>
                  <a:close/>
                </a:path>
                <a:path w="305435" h="171450">
                  <a:moveTo>
                    <a:pt x="267318" y="69596"/>
                  </a:moveTo>
                  <a:lnTo>
                    <a:pt x="257682" y="69596"/>
                  </a:lnTo>
                  <a:lnTo>
                    <a:pt x="257555" y="102615"/>
                  </a:lnTo>
                  <a:lnTo>
                    <a:pt x="267097" y="102615"/>
                  </a:lnTo>
                  <a:lnTo>
                    <a:pt x="267318" y="69596"/>
                  </a:lnTo>
                  <a:close/>
                </a:path>
                <a:path w="305435" h="171450">
                  <a:moveTo>
                    <a:pt x="196679" y="66686"/>
                  </a:moveTo>
                  <a:lnTo>
                    <a:pt x="229328" y="85955"/>
                  </a:lnTo>
                  <a:lnTo>
                    <a:pt x="257682" y="69596"/>
                  </a:lnTo>
                  <a:lnTo>
                    <a:pt x="267318" y="69596"/>
                  </a:lnTo>
                  <a:lnTo>
                    <a:pt x="267335" y="67056"/>
                  </a:lnTo>
                  <a:lnTo>
                    <a:pt x="196679" y="666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5089" y="145796"/>
            <a:ext cx="5432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Arial"/>
                <a:cs typeface="Arial"/>
              </a:rPr>
              <a:t>SELECTION METHODS Cont </a:t>
            </a:r>
            <a:r>
              <a:rPr spc="-5" dirty="0">
                <a:latin typeface="Arial"/>
                <a:cs typeface="Arial"/>
              </a:rPr>
              <a:t>. .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64266" y="3843528"/>
            <a:ext cx="2098675" cy="778510"/>
            <a:chOff x="564266" y="3843528"/>
            <a:chExt cx="2098675" cy="778510"/>
          </a:xfrm>
        </p:grpSpPr>
        <p:sp>
          <p:nvSpPr>
            <p:cNvPr id="10" name="object 10"/>
            <p:cNvSpPr/>
            <p:nvPr/>
          </p:nvSpPr>
          <p:spPr>
            <a:xfrm>
              <a:off x="564266" y="3857653"/>
              <a:ext cx="2049007" cy="764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168" y="3843528"/>
              <a:ext cx="2080260" cy="696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25" y="3883088"/>
              <a:ext cx="1958339" cy="673100"/>
            </a:xfrm>
            <a:custGeom>
              <a:avLst/>
              <a:gdLst/>
              <a:ahLst/>
              <a:cxnLst/>
              <a:rect l="l" t="t" r="r" b="b"/>
              <a:pathLst>
                <a:path w="1958339" h="673100">
                  <a:moveTo>
                    <a:pt x="1958339" y="0"/>
                  </a:moveTo>
                  <a:lnTo>
                    <a:pt x="0" y="0"/>
                  </a:lnTo>
                  <a:lnTo>
                    <a:pt x="0" y="672655"/>
                  </a:lnTo>
                  <a:lnTo>
                    <a:pt x="1958339" y="672655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25" y="3883088"/>
              <a:ext cx="1958339" cy="673100"/>
            </a:xfrm>
            <a:custGeom>
              <a:avLst/>
              <a:gdLst/>
              <a:ahLst/>
              <a:cxnLst/>
              <a:rect l="l" t="t" r="r" b="b"/>
              <a:pathLst>
                <a:path w="1958339" h="673100">
                  <a:moveTo>
                    <a:pt x="0" y="672655"/>
                  </a:moveTo>
                  <a:lnTo>
                    <a:pt x="1958339" y="672655"/>
                  </a:lnTo>
                  <a:lnTo>
                    <a:pt x="1958339" y="0"/>
                  </a:lnTo>
                  <a:lnTo>
                    <a:pt x="0" y="0"/>
                  </a:lnTo>
                  <a:lnTo>
                    <a:pt x="0" y="67265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9625" y="3907358"/>
            <a:ext cx="1958339" cy="56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035">
              <a:lnSpc>
                <a:spcPts val="2130"/>
              </a:lnSpc>
              <a:spcBef>
                <a:spcPts val="95"/>
              </a:spcBef>
            </a:pPr>
            <a:r>
              <a:rPr sz="1900" b="1" spc="-20" dirty="0">
                <a:latin typeface="Times New Roman"/>
                <a:cs typeface="Times New Roman"/>
              </a:rPr>
              <a:t>SITUATIONAL</a:t>
            </a:r>
            <a:endParaRPr sz="1900">
              <a:latin typeface="Times New Roman"/>
              <a:cs typeface="Times New Roman"/>
            </a:endParaRPr>
          </a:p>
          <a:p>
            <a:pPr marL="268605">
              <a:lnSpc>
                <a:spcPts val="2130"/>
              </a:lnSpc>
            </a:pPr>
            <a:r>
              <a:rPr sz="1900" b="1" spc="-15" dirty="0">
                <a:latin typeface="Times New Roman"/>
                <a:cs typeface="Times New Roman"/>
              </a:rPr>
              <a:t>INTERVIEW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6925" y="4543081"/>
            <a:ext cx="1983739" cy="1746885"/>
            <a:chOff x="596925" y="4543081"/>
            <a:chExt cx="1983739" cy="1746885"/>
          </a:xfrm>
        </p:grpSpPr>
        <p:sp>
          <p:nvSpPr>
            <p:cNvPr id="16" name="object 16"/>
            <p:cNvSpPr/>
            <p:nvPr/>
          </p:nvSpPr>
          <p:spPr>
            <a:xfrm>
              <a:off x="609625" y="4555781"/>
              <a:ext cx="1958339" cy="1721485"/>
            </a:xfrm>
            <a:custGeom>
              <a:avLst/>
              <a:gdLst/>
              <a:ahLst/>
              <a:cxnLst/>
              <a:rect l="l" t="t" r="r" b="b"/>
              <a:pathLst>
                <a:path w="1958339" h="1721485">
                  <a:moveTo>
                    <a:pt x="1958339" y="0"/>
                  </a:moveTo>
                  <a:lnTo>
                    <a:pt x="0" y="0"/>
                  </a:lnTo>
                  <a:lnTo>
                    <a:pt x="0" y="1721104"/>
                  </a:lnTo>
                  <a:lnTo>
                    <a:pt x="1958339" y="1721104"/>
                  </a:lnTo>
                  <a:lnTo>
                    <a:pt x="195833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25" y="4555781"/>
              <a:ext cx="1958339" cy="1721485"/>
            </a:xfrm>
            <a:custGeom>
              <a:avLst/>
              <a:gdLst/>
              <a:ahLst/>
              <a:cxnLst/>
              <a:rect l="l" t="t" r="r" b="b"/>
              <a:pathLst>
                <a:path w="1958339" h="1721485">
                  <a:moveTo>
                    <a:pt x="0" y="1721104"/>
                  </a:moveTo>
                  <a:lnTo>
                    <a:pt x="1958339" y="1721104"/>
                  </a:lnTo>
                  <a:lnTo>
                    <a:pt x="1958339" y="0"/>
                  </a:lnTo>
                  <a:lnTo>
                    <a:pt x="0" y="0"/>
                  </a:lnTo>
                  <a:lnTo>
                    <a:pt x="0" y="17211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9625" y="4555781"/>
            <a:ext cx="1958339" cy="17214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306070" marR="156845" indent="65405">
              <a:lnSpc>
                <a:spcPts val="1660"/>
              </a:lnSpc>
              <a:spcBef>
                <a:spcPts val="660"/>
              </a:spcBef>
              <a:buChar char="•"/>
              <a:tabLst>
                <a:tab pos="544195" algn="l"/>
              </a:tabLst>
            </a:pPr>
            <a:r>
              <a:rPr sz="1600" spc="-5" dirty="0">
                <a:latin typeface="Times New Roman"/>
                <a:cs typeface="Times New Roman"/>
              </a:rPr>
              <a:t>In which the  interviewer asks  questions about  what the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applicant</a:t>
            </a:r>
            <a:endParaRPr sz="1600">
              <a:latin typeface="Times New Roman"/>
              <a:cs typeface="Times New Roman"/>
            </a:endParaRPr>
          </a:p>
          <a:p>
            <a:pPr marL="144145" algn="ctr">
              <a:lnSpc>
                <a:spcPts val="1500"/>
              </a:lnSpc>
            </a:pPr>
            <a:r>
              <a:rPr sz="1600" spc="-5" dirty="0">
                <a:latin typeface="Times New Roman"/>
                <a:cs typeface="Times New Roman"/>
              </a:rPr>
              <a:t>would do 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142240" algn="ctr">
              <a:lnSpc>
                <a:spcPts val="1670"/>
              </a:lnSpc>
            </a:pPr>
            <a:r>
              <a:rPr sz="1600" spc="-5" dirty="0">
                <a:latin typeface="Times New Roman"/>
                <a:cs typeface="Times New Roman"/>
              </a:rPr>
              <a:t>hypothetical</a:t>
            </a:r>
            <a:endParaRPr sz="1600">
              <a:latin typeface="Times New Roman"/>
              <a:cs typeface="Times New Roman"/>
            </a:endParaRPr>
          </a:p>
          <a:p>
            <a:pPr marL="142875" algn="ctr">
              <a:lnSpc>
                <a:spcPts val="1800"/>
              </a:lnSpc>
            </a:pPr>
            <a:r>
              <a:rPr sz="1600" spc="-5" dirty="0">
                <a:latin typeface="Times New Roman"/>
                <a:cs typeface="Times New Roman"/>
              </a:rPr>
              <a:t>situation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96926" y="3843528"/>
            <a:ext cx="2070735" cy="778510"/>
            <a:chOff x="2796926" y="3843528"/>
            <a:chExt cx="2070735" cy="778510"/>
          </a:xfrm>
        </p:grpSpPr>
        <p:sp>
          <p:nvSpPr>
            <p:cNvPr id="20" name="object 20"/>
            <p:cNvSpPr/>
            <p:nvPr/>
          </p:nvSpPr>
          <p:spPr>
            <a:xfrm>
              <a:off x="2796926" y="3857653"/>
              <a:ext cx="2049007" cy="7642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0735" y="3843528"/>
              <a:ext cx="2026919" cy="696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42132" y="3883088"/>
              <a:ext cx="1958339" cy="673100"/>
            </a:xfrm>
            <a:custGeom>
              <a:avLst/>
              <a:gdLst/>
              <a:ahLst/>
              <a:cxnLst/>
              <a:rect l="l" t="t" r="r" b="b"/>
              <a:pathLst>
                <a:path w="1958339" h="673100">
                  <a:moveTo>
                    <a:pt x="1958340" y="0"/>
                  </a:moveTo>
                  <a:lnTo>
                    <a:pt x="0" y="0"/>
                  </a:lnTo>
                  <a:lnTo>
                    <a:pt x="0" y="672655"/>
                  </a:lnTo>
                  <a:lnTo>
                    <a:pt x="1958340" y="672655"/>
                  </a:lnTo>
                  <a:lnTo>
                    <a:pt x="1958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42132" y="3883088"/>
              <a:ext cx="1958339" cy="673100"/>
            </a:xfrm>
            <a:custGeom>
              <a:avLst/>
              <a:gdLst/>
              <a:ahLst/>
              <a:cxnLst/>
              <a:rect l="l" t="t" r="r" b="b"/>
              <a:pathLst>
                <a:path w="1958339" h="673100">
                  <a:moveTo>
                    <a:pt x="0" y="672655"/>
                  </a:moveTo>
                  <a:lnTo>
                    <a:pt x="1958340" y="672655"/>
                  </a:lnTo>
                  <a:lnTo>
                    <a:pt x="1958340" y="0"/>
                  </a:lnTo>
                  <a:lnTo>
                    <a:pt x="0" y="0"/>
                  </a:lnTo>
                  <a:lnTo>
                    <a:pt x="0" y="67265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842132" y="3907358"/>
            <a:ext cx="1958339" cy="56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>
              <a:lnSpc>
                <a:spcPts val="2130"/>
              </a:lnSpc>
              <a:spcBef>
                <a:spcPts val="95"/>
              </a:spcBef>
            </a:pPr>
            <a:r>
              <a:rPr sz="1900" b="1" spc="-30" dirty="0">
                <a:latin typeface="Times New Roman"/>
                <a:cs typeface="Times New Roman"/>
              </a:rPr>
              <a:t>BEHAVIORAL</a:t>
            </a:r>
            <a:endParaRPr sz="1900">
              <a:latin typeface="Times New Roman"/>
              <a:cs typeface="Times New Roman"/>
            </a:endParaRPr>
          </a:p>
          <a:p>
            <a:pPr marL="269240">
              <a:lnSpc>
                <a:spcPts val="2130"/>
              </a:lnSpc>
            </a:pPr>
            <a:r>
              <a:rPr sz="1900" b="1" spc="-15" dirty="0">
                <a:latin typeface="Times New Roman"/>
                <a:cs typeface="Times New Roman"/>
              </a:rPr>
              <a:t>INTERVIEW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29432" y="4543081"/>
            <a:ext cx="1983739" cy="1746885"/>
            <a:chOff x="2829432" y="4543081"/>
            <a:chExt cx="1983739" cy="1746885"/>
          </a:xfrm>
        </p:grpSpPr>
        <p:sp>
          <p:nvSpPr>
            <p:cNvPr id="26" name="object 26"/>
            <p:cNvSpPr/>
            <p:nvPr/>
          </p:nvSpPr>
          <p:spPr>
            <a:xfrm>
              <a:off x="2842132" y="4555781"/>
              <a:ext cx="1958339" cy="1721485"/>
            </a:xfrm>
            <a:custGeom>
              <a:avLst/>
              <a:gdLst/>
              <a:ahLst/>
              <a:cxnLst/>
              <a:rect l="l" t="t" r="r" b="b"/>
              <a:pathLst>
                <a:path w="1958339" h="1721485">
                  <a:moveTo>
                    <a:pt x="1958340" y="0"/>
                  </a:moveTo>
                  <a:lnTo>
                    <a:pt x="0" y="0"/>
                  </a:lnTo>
                  <a:lnTo>
                    <a:pt x="0" y="1721104"/>
                  </a:lnTo>
                  <a:lnTo>
                    <a:pt x="1958340" y="1721104"/>
                  </a:lnTo>
                  <a:lnTo>
                    <a:pt x="19583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42132" y="4555781"/>
              <a:ext cx="1958339" cy="1721485"/>
            </a:xfrm>
            <a:custGeom>
              <a:avLst/>
              <a:gdLst/>
              <a:ahLst/>
              <a:cxnLst/>
              <a:rect l="l" t="t" r="r" b="b"/>
              <a:pathLst>
                <a:path w="1958339" h="1721485">
                  <a:moveTo>
                    <a:pt x="0" y="1721104"/>
                  </a:moveTo>
                  <a:lnTo>
                    <a:pt x="1958340" y="1721104"/>
                  </a:lnTo>
                  <a:lnTo>
                    <a:pt x="1958340" y="0"/>
                  </a:lnTo>
                  <a:lnTo>
                    <a:pt x="0" y="0"/>
                  </a:lnTo>
                  <a:lnTo>
                    <a:pt x="0" y="172110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842132" y="4555781"/>
            <a:ext cx="1958339" cy="17214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341630" marR="194310" indent="-36830">
              <a:lnSpc>
                <a:spcPts val="1860"/>
              </a:lnSpc>
              <a:spcBef>
                <a:spcPts val="750"/>
              </a:spcBef>
              <a:buChar char="•"/>
              <a:tabLst>
                <a:tab pos="478155" algn="l"/>
              </a:tabLst>
            </a:pPr>
            <a:r>
              <a:rPr sz="1800" dirty="0">
                <a:latin typeface="Times New Roman"/>
                <a:cs typeface="Times New Roman"/>
              </a:rPr>
              <a:t>In which the  questions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focus</a:t>
            </a:r>
            <a:endParaRPr sz="1800">
              <a:latin typeface="Times New Roman"/>
              <a:cs typeface="Times New Roman"/>
            </a:endParaRPr>
          </a:p>
          <a:p>
            <a:pPr marL="139065" algn="ctr">
              <a:lnSpc>
                <a:spcPts val="1705"/>
              </a:lnSpc>
            </a:pP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320675" marR="171450" indent="-1270" algn="ctr">
              <a:lnSpc>
                <a:spcPct val="86700"/>
              </a:lnSpc>
              <a:spcBef>
                <a:spcPts val="145"/>
              </a:spcBef>
            </a:pPr>
            <a:r>
              <a:rPr sz="1800" spc="-10" dirty="0">
                <a:latin typeface="Times New Roman"/>
                <a:cs typeface="Times New Roman"/>
              </a:rPr>
              <a:t>applicant’s  </a:t>
            </a:r>
            <a:r>
              <a:rPr sz="1800" dirty="0">
                <a:latin typeface="Times New Roman"/>
                <a:cs typeface="Times New Roman"/>
              </a:rPr>
              <a:t>behavior in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past  </a:t>
            </a:r>
            <a:r>
              <a:rPr sz="1800" dirty="0">
                <a:latin typeface="Times New Roman"/>
                <a:cs typeface="Times New Roman"/>
              </a:rPr>
              <a:t>situations.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23950" y="1504950"/>
            <a:ext cx="3152775" cy="1628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379347" y="1687829"/>
            <a:ext cx="2650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Uses a list of predetermined  questions. </a:t>
            </a:r>
            <a:r>
              <a:rPr sz="1600" spc="-10" dirty="0">
                <a:latin typeface="TeXGyrePagella"/>
                <a:cs typeface="TeXGyrePagella"/>
              </a:rPr>
              <a:t>All </a:t>
            </a:r>
            <a:r>
              <a:rPr sz="1600" spc="-5" dirty="0">
                <a:latin typeface="TeXGyrePagella"/>
                <a:cs typeface="TeXGyrePagella"/>
              </a:rPr>
              <a:t>applicants are  asked </a:t>
            </a:r>
            <a:r>
              <a:rPr sz="1600" spc="-10" dirty="0">
                <a:latin typeface="TeXGyrePagella"/>
                <a:cs typeface="TeXGyrePagella"/>
              </a:rPr>
              <a:t>the </a:t>
            </a:r>
            <a:r>
              <a:rPr sz="1600" spc="-5" dirty="0">
                <a:latin typeface="TeXGyrePagella"/>
                <a:cs typeface="TeXGyrePagella"/>
              </a:rPr>
              <a:t>same set</a:t>
            </a:r>
            <a:r>
              <a:rPr sz="1600" spc="-3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questions.</a:t>
            </a:r>
            <a:endParaRPr sz="1600">
              <a:latin typeface="TeXGyrePagella"/>
              <a:cs typeface="TeXGyrePagella"/>
            </a:endParaRPr>
          </a:p>
          <a:p>
            <a:pPr marL="332740" marR="314325" indent="-12700" algn="just">
              <a:lnSpc>
                <a:spcPct val="100000"/>
              </a:lnSpc>
            </a:pPr>
            <a:r>
              <a:rPr sz="1600" spc="-5" dirty="0">
                <a:latin typeface="TeXGyrePagella"/>
                <a:cs typeface="TeXGyrePagella"/>
              </a:rPr>
              <a:t>There are </a:t>
            </a:r>
            <a:r>
              <a:rPr sz="1600" spc="-10" dirty="0">
                <a:latin typeface="TeXGyrePagella"/>
                <a:cs typeface="TeXGyrePagella"/>
              </a:rPr>
              <a:t>two types </a:t>
            </a:r>
            <a:r>
              <a:rPr sz="1600" spc="-5" dirty="0">
                <a:latin typeface="TeXGyrePagella"/>
                <a:cs typeface="TeXGyrePagella"/>
              </a:rPr>
              <a:t>of  structured</a:t>
            </a:r>
            <a:r>
              <a:rPr sz="1600" spc="-3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interviews.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87500" y="825500"/>
            <a:ext cx="2159000" cy="787400"/>
            <a:chOff x="1587500" y="825500"/>
            <a:chExt cx="2159000" cy="787400"/>
          </a:xfrm>
        </p:grpSpPr>
        <p:sp>
          <p:nvSpPr>
            <p:cNvPr id="32" name="object 32"/>
            <p:cNvSpPr/>
            <p:nvPr/>
          </p:nvSpPr>
          <p:spPr>
            <a:xfrm>
              <a:off x="1600200" y="8382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574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685800"/>
                  </a:lnTo>
                  <a:lnTo>
                    <a:pt x="5994" y="715440"/>
                  </a:lnTo>
                  <a:lnTo>
                    <a:pt x="22336" y="739663"/>
                  </a:lnTo>
                  <a:lnTo>
                    <a:pt x="46559" y="756005"/>
                  </a:lnTo>
                  <a:lnTo>
                    <a:pt x="76200" y="762000"/>
                  </a:lnTo>
                  <a:lnTo>
                    <a:pt x="2057400" y="762000"/>
                  </a:lnTo>
                  <a:lnTo>
                    <a:pt x="2087040" y="756005"/>
                  </a:lnTo>
                  <a:lnTo>
                    <a:pt x="2111263" y="739663"/>
                  </a:lnTo>
                  <a:lnTo>
                    <a:pt x="2127605" y="715440"/>
                  </a:lnTo>
                  <a:lnTo>
                    <a:pt x="2133600" y="685800"/>
                  </a:lnTo>
                  <a:lnTo>
                    <a:pt x="2133600" y="76200"/>
                  </a:lnTo>
                  <a:lnTo>
                    <a:pt x="2127605" y="46559"/>
                  </a:lnTo>
                  <a:lnTo>
                    <a:pt x="2111263" y="22336"/>
                  </a:lnTo>
                  <a:lnTo>
                    <a:pt x="2087040" y="599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0200" y="8382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057400" y="0"/>
                  </a:lnTo>
                  <a:lnTo>
                    <a:pt x="2087040" y="5994"/>
                  </a:lnTo>
                  <a:lnTo>
                    <a:pt x="2111263" y="22336"/>
                  </a:lnTo>
                  <a:lnTo>
                    <a:pt x="2127605" y="46559"/>
                  </a:lnTo>
                  <a:lnTo>
                    <a:pt x="2133600" y="76200"/>
                  </a:lnTo>
                  <a:lnTo>
                    <a:pt x="2133600" y="685800"/>
                  </a:lnTo>
                  <a:lnTo>
                    <a:pt x="2127605" y="715440"/>
                  </a:lnTo>
                  <a:lnTo>
                    <a:pt x="2111263" y="739663"/>
                  </a:lnTo>
                  <a:lnTo>
                    <a:pt x="2087040" y="756005"/>
                  </a:lnTo>
                  <a:lnTo>
                    <a:pt x="2057400" y="762000"/>
                  </a:lnTo>
                  <a:lnTo>
                    <a:pt x="76200" y="762000"/>
                  </a:lnTo>
                  <a:lnTo>
                    <a:pt x="46559" y="756005"/>
                  </a:lnTo>
                  <a:lnTo>
                    <a:pt x="22336" y="739663"/>
                  </a:lnTo>
                  <a:lnTo>
                    <a:pt x="5994" y="715440"/>
                  </a:lnTo>
                  <a:lnTo>
                    <a:pt x="0" y="6858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5092" y="8604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2083943" y="0"/>
                  </a:moveTo>
                  <a:lnTo>
                    <a:pt x="0" y="0"/>
                  </a:lnTo>
                  <a:lnTo>
                    <a:pt x="0" y="717359"/>
                  </a:lnTo>
                  <a:lnTo>
                    <a:pt x="2083943" y="717359"/>
                  </a:lnTo>
                  <a:lnTo>
                    <a:pt x="2083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5092" y="8604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0" y="717359"/>
                  </a:moveTo>
                  <a:lnTo>
                    <a:pt x="2083943" y="717359"/>
                  </a:lnTo>
                  <a:lnTo>
                    <a:pt x="2083943" y="0"/>
                  </a:lnTo>
                  <a:lnTo>
                    <a:pt x="0" y="0"/>
                  </a:lnTo>
                  <a:lnTo>
                    <a:pt x="0" y="7173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648625" y="773048"/>
            <a:ext cx="203708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344805" indent="-108585">
              <a:lnSpc>
                <a:spcPct val="135000"/>
              </a:lnSpc>
              <a:spcBef>
                <a:spcPts val="100"/>
              </a:spcBef>
            </a:pPr>
            <a:r>
              <a:rPr sz="1800" b="1" dirty="0">
                <a:latin typeface="Palladio Uralic"/>
                <a:cs typeface="Palladio Uralic"/>
              </a:rPr>
              <a:t>1.</a:t>
            </a:r>
            <a:r>
              <a:rPr sz="1800" b="1" spc="-110" dirty="0">
                <a:latin typeface="Palladio Uralic"/>
                <a:cs typeface="Palladio Uralic"/>
              </a:rPr>
              <a:t> </a:t>
            </a:r>
            <a:r>
              <a:rPr sz="1800" b="1" dirty="0">
                <a:latin typeface="Palladio Uralic"/>
                <a:cs typeface="Palladio Uralic"/>
              </a:rPr>
              <a:t>Structured  </a:t>
            </a:r>
            <a:r>
              <a:rPr sz="1800" b="1" spc="-5" dirty="0">
                <a:latin typeface="Palladio Uralic"/>
                <a:cs typeface="Palladio Uralic"/>
              </a:rPr>
              <a:t>Interviews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43550" y="1504950"/>
            <a:ext cx="3152775" cy="1628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676138" y="1931669"/>
            <a:ext cx="28924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Interviews-open ended  </a:t>
            </a:r>
            <a:r>
              <a:rPr sz="1600" spc="-10" dirty="0">
                <a:latin typeface="Georgia"/>
                <a:cs typeface="Georgia"/>
              </a:rPr>
              <a:t>questions </a:t>
            </a:r>
            <a:r>
              <a:rPr sz="1600" spc="-15" dirty="0">
                <a:latin typeface="Georgia"/>
                <a:cs typeface="Georgia"/>
              </a:rPr>
              <a:t>are </a:t>
            </a:r>
            <a:r>
              <a:rPr sz="1600" spc="15" dirty="0">
                <a:latin typeface="Georgia"/>
                <a:cs typeface="Georgia"/>
              </a:rPr>
              <a:t>used </a:t>
            </a:r>
            <a:r>
              <a:rPr sz="1600" spc="-5" dirty="0">
                <a:latin typeface="Georgia"/>
                <a:cs typeface="Georgia"/>
              </a:rPr>
              <a:t>such </a:t>
            </a:r>
            <a:r>
              <a:rPr sz="1600" spc="-15" dirty="0">
                <a:latin typeface="Georgia"/>
                <a:cs typeface="Georgia"/>
              </a:rPr>
              <a:t>as </a:t>
            </a:r>
            <a:r>
              <a:rPr sz="1600" spc="25" dirty="0">
                <a:latin typeface="Georgia"/>
                <a:cs typeface="Georgia"/>
              </a:rPr>
              <a:t>“Tell  </a:t>
            </a:r>
            <a:r>
              <a:rPr sz="1600" spc="-10" dirty="0">
                <a:latin typeface="Georgia"/>
                <a:cs typeface="Georgia"/>
              </a:rPr>
              <a:t>me </a:t>
            </a:r>
            <a:r>
              <a:rPr sz="1600" spc="-5" dirty="0">
                <a:latin typeface="Georgia"/>
                <a:cs typeface="Georgia"/>
              </a:rPr>
              <a:t>about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25" dirty="0">
                <a:latin typeface="Georgia"/>
                <a:cs typeface="Georgia"/>
              </a:rPr>
              <a:t>yourself”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07100" y="825500"/>
            <a:ext cx="2159000" cy="787400"/>
            <a:chOff x="6007100" y="825500"/>
            <a:chExt cx="2159000" cy="787400"/>
          </a:xfrm>
        </p:grpSpPr>
        <p:sp>
          <p:nvSpPr>
            <p:cNvPr id="40" name="object 40"/>
            <p:cNvSpPr/>
            <p:nvPr/>
          </p:nvSpPr>
          <p:spPr>
            <a:xfrm>
              <a:off x="6019800" y="8382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20574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685800"/>
                  </a:lnTo>
                  <a:lnTo>
                    <a:pt x="5994" y="715440"/>
                  </a:lnTo>
                  <a:lnTo>
                    <a:pt x="22336" y="739663"/>
                  </a:lnTo>
                  <a:lnTo>
                    <a:pt x="46559" y="756005"/>
                  </a:lnTo>
                  <a:lnTo>
                    <a:pt x="76200" y="762000"/>
                  </a:lnTo>
                  <a:lnTo>
                    <a:pt x="2057400" y="762000"/>
                  </a:lnTo>
                  <a:lnTo>
                    <a:pt x="2087040" y="756005"/>
                  </a:lnTo>
                  <a:lnTo>
                    <a:pt x="2111263" y="739663"/>
                  </a:lnTo>
                  <a:lnTo>
                    <a:pt x="2127605" y="715440"/>
                  </a:lnTo>
                  <a:lnTo>
                    <a:pt x="2133600" y="685800"/>
                  </a:lnTo>
                  <a:lnTo>
                    <a:pt x="2133600" y="76200"/>
                  </a:lnTo>
                  <a:lnTo>
                    <a:pt x="2127605" y="46559"/>
                  </a:lnTo>
                  <a:lnTo>
                    <a:pt x="2111263" y="22336"/>
                  </a:lnTo>
                  <a:lnTo>
                    <a:pt x="2087040" y="599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19800" y="838200"/>
              <a:ext cx="2133600" cy="762000"/>
            </a:xfrm>
            <a:custGeom>
              <a:avLst/>
              <a:gdLst/>
              <a:ahLst/>
              <a:cxnLst/>
              <a:rect l="l" t="t" r="r" b="b"/>
              <a:pathLst>
                <a:path w="2133600" h="7620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2057400" y="0"/>
                  </a:lnTo>
                  <a:lnTo>
                    <a:pt x="2087040" y="5994"/>
                  </a:lnTo>
                  <a:lnTo>
                    <a:pt x="2111263" y="22336"/>
                  </a:lnTo>
                  <a:lnTo>
                    <a:pt x="2127605" y="46559"/>
                  </a:lnTo>
                  <a:lnTo>
                    <a:pt x="2133600" y="76200"/>
                  </a:lnTo>
                  <a:lnTo>
                    <a:pt x="2133600" y="685800"/>
                  </a:lnTo>
                  <a:lnTo>
                    <a:pt x="2127605" y="715440"/>
                  </a:lnTo>
                  <a:lnTo>
                    <a:pt x="2111263" y="739663"/>
                  </a:lnTo>
                  <a:lnTo>
                    <a:pt x="2087040" y="756005"/>
                  </a:lnTo>
                  <a:lnTo>
                    <a:pt x="2057400" y="762000"/>
                  </a:lnTo>
                  <a:lnTo>
                    <a:pt x="76200" y="762000"/>
                  </a:lnTo>
                  <a:lnTo>
                    <a:pt x="46559" y="756005"/>
                  </a:lnTo>
                  <a:lnTo>
                    <a:pt x="22336" y="739663"/>
                  </a:lnTo>
                  <a:lnTo>
                    <a:pt x="5994" y="715440"/>
                  </a:lnTo>
                  <a:lnTo>
                    <a:pt x="0" y="6858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44692" y="8604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2083942" y="0"/>
                  </a:moveTo>
                  <a:lnTo>
                    <a:pt x="0" y="0"/>
                  </a:lnTo>
                  <a:lnTo>
                    <a:pt x="0" y="717359"/>
                  </a:lnTo>
                  <a:lnTo>
                    <a:pt x="2083942" y="717359"/>
                  </a:lnTo>
                  <a:lnTo>
                    <a:pt x="2083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44692" y="860488"/>
              <a:ext cx="2084070" cy="717550"/>
            </a:xfrm>
            <a:custGeom>
              <a:avLst/>
              <a:gdLst/>
              <a:ahLst/>
              <a:cxnLst/>
              <a:rect l="l" t="t" r="r" b="b"/>
              <a:pathLst>
                <a:path w="2084070" h="717550">
                  <a:moveTo>
                    <a:pt x="0" y="717359"/>
                  </a:moveTo>
                  <a:lnTo>
                    <a:pt x="2083942" y="717359"/>
                  </a:lnTo>
                  <a:lnTo>
                    <a:pt x="2083942" y="0"/>
                  </a:lnTo>
                  <a:lnTo>
                    <a:pt x="0" y="0"/>
                  </a:lnTo>
                  <a:lnTo>
                    <a:pt x="0" y="7173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068225" y="773048"/>
            <a:ext cx="203708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 marR="203835" indent="-248920">
              <a:lnSpc>
                <a:spcPct val="135000"/>
              </a:lnSpc>
              <a:spcBef>
                <a:spcPts val="100"/>
              </a:spcBef>
            </a:pPr>
            <a:r>
              <a:rPr sz="1800" b="1" dirty="0">
                <a:latin typeface="Palladio Uralic"/>
                <a:cs typeface="Palladio Uralic"/>
              </a:rPr>
              <a:t>2.</a:t>
            </a:r>
            <a:r>
              <a:rPr sz="1800" b="1" spc="-65" dirty="0">
                <a:latin typeface="Palladio Uralic"/>
                <a:cs typeface="Palladio Uralic"/>
              </a:rPr>
              <a:t> </a:t>
            </a:r>
            <a:r>
              <a:rPr sz="1800" b="1" spc="-5" dirty="0">
                <a:latin typeface="Palladio Uralic"/>
                <a:cs typeface="Palladio Uralic"/>
              </a:rPr>
              <a:t>Unstructured  Interviews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15000" y="3886200"/>
            <a:ext cx="2971800" cy="1676400"/>
          </a:xfrm>
          <a:custGeom>
            <a:avLst/>
            <a:gdLst/>
            <a:ahLst/>
            <a:cxnLst/>
            <a:rect l="l" t="t" r="r" b="b"/>
            <a:pathLst>
              <a:path w="2971800" h="1676400">
                <a:moveTo>
                  <a:pt x="0" y="1676400"/>
                </a:moveTo>
                <a:lnTo>
                  <a:pt x="2971800" y="1676400"/>
                </a:lnTo>
                <a:lnTo>
                  <a:pt x="2971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  <a:path w="2971800" h="1676400">
                <a:moveTo>
                  <a:pt x="0" y="1676400"/>
                </a:moveTo>
                <a:lnTo>
                  <a:pt x="2971800" y="1676400"/>
                </a:lnTo>
                <a:lnTo>
                  <a:pt x="2971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99201" y="4237101"/>
            <a:ext cx="27724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95"/>
              </a:spcBef>
              <a:buFont typeface="Georgia"/>
              <a:buChar char="•"/>
              <a:tabLst>
                <a:tab pos="185420" algn="l"/>
              </a:tabLst>
            </a:pPr>
            <a:r>
              <a:rPr sz="1600" spc="-5" dirty="0">
                <a:latin typeface="TeXGyrePagella"/>
                <a:cs typeface="TeXGyrePagella"/>
              </a:rPr>
              <a:t>This allows the interviewer  to probe </a:t>
            </a:r>
            <a:r>
              <a:rPr sz="1600" dirty="0">
                <a:latin typeface="TeXGyrePagella"/>
                <a:cs typeface="TeXGyrePagella"/>
              </a:rPr>
              <a:t>and pose </a:t>
            </a:r>
            <a:r>
              <a:rPr sz="1600" spc="-5" dirty="0">
                <a:latin typeface="TeXGyrePagella"/>
                <a:cs typeface="TeXGyrePagella"/>
              </a:rPr>
              <a:t>different  sets of questions to different  applicants.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386839" y="3104388"/>
            <a:ext cx="2559050" cy="942340"/>
            <a:chOff x="1386839" y="3104388"/>
            <a:chExt cx="2559050" cy="942340"/>
          </a:xfrm>
        </p:grpSpPr>
        <p:sp>
          <p:nvSpPr>
            <p:cNvPr id="48" name="object 48"/>
            <p:cNvSpPr/>
            <p:nvPr/>
          </p:nvSpPr>
          <p:spPr>
            <a:xfrm>
              <a:off x="1567051" y="3476712"/>
              <a:ext cx="2199897" cy="1057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00199" y="3505200"/>
              <a:ext cx="2133600" cy="1905"/>
            </a:xfrm>
            <a:custGeom>
              <a:avLst/>
              <a:gdLst/>
              <a:ahLst/>
              <a:cxnLst/>
              <a:rect l="l" t="t" r="r" b="b"/>
              <a:pathLst>
                <a:path w="2133600" h="1904">
                  <a:moveTo>
                    <a:pt x="2133600" y="16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21963" y="3485388"/>
              <a:ext cx="423672" cy="5593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48604" y="3504311"/>
              <a:ext cx="171450" cy="306070"/>
            </a:xfrm>
            <a:custGeom>
              <a:avLst/>
              <a:gdLst/>
              <a:ahLst/>
              <a:cxnLst/>
              <a:rect l="l" t="t" r="r" b="b"/>
              <a:pathLst>
                <a:path w="171450" h="306070">
                  <a:moveTo>
                    <a:pt x="16551" y="134586"/>
                  </a:moveTo>
                  <a:lnTo>
                    <a:pt x="9376" y="137032"/>
                  </a:lnTo>
                  <a:lnTo>
                    <a:pt x="3694" y="142011"/>
                  </a:lnTo>
                  <a:lnTo>
                    <a:pt x="502" y="148574"/>
                  </a:lnTo>
                  <a:lnTo>
                    <a:pt x="0" y="155874"/>
                  </a:lnTo>
                  <a:lnTo>
                    <a:pt x="2391" y="163068"/>
                  </a:lnTo>
                  <a:lnTo>
                    <a:pt x="85195" y="305815"/>
                  </a:lnTo>
                  <a:lnTo>
                    <a:pt x="107376" y="267969"/>
                  </a:lnTo>
                  <a:lnTo>
                    <a:pt x="66272" y="267969"/>
                  </a:lnTo>
                  <a:lnTo>
                    <a:pt x="66439" y="197404"/>
                  </a:lnTo>
                  <a:lnTo>
                    <a:pt x="35411" y="143890"/>
                  </a:lnTo>
                  <a:lnTo>
                    <a:pt x="30378" y="138265"/>
                  </a:lnTo>
                  <a:lnTo>
                    <a:pt x="23822" y="135080"/>
                  </a:lnTo>
                  <a:lnTo>
                    <a:pt x="16551" y="134586"/>
                  </a:lnTo>
                  <a:close/>
                </a:path>
                <a:path w="171450" h="306070">
                  <a:moveTo>
                    <a:pt x="66439" y="197404"/>
                  </a:moveTo>
                  <a:lnTo>
                    <a:pt x="66272" y="267969"/>
                  </a:lnTo>
                  <a:lnTo>
                    <a:pt x="104372" y="267969"/>
                  </a:lnTo>
                  <a:lnTo>
                    <a:pt x="104394" y="258444"/>
                  </a:lnTo>
                  <a:lnTo>
                    <a:pt x="68812" y="258318"/>
                  </a:lnTo>
                  <a:lnTo>
                    <a:pt x="85391" y="230089"/>
                  </a:lnTo>
                  <a:lnTo>
                    <a:pt x="66439" y="197404"/>
                  </a:lnTo>
                  <a:close/>
                </a:path>
                <a:path w="171450" h="306070">
                  <a:moveTo>
                    <a:pt x="154781" y="134947"/>
                  </a:moveTo>
                  <a:lnTo>
                    <a:pt x="104587" y="197404"/>
                  </a:lnTo>
                  <a:lnTo>
                    <a:pt x="104372" y="267969"/>
                  </a:lnTo>
                  <a:lnTo>
                    <a:pt x="107376" y="267969"/>
                  </a:lnTo>
                  <a:lnTo>
                    <a:pt x="168634" y="163449"/>
                  </a:lnTo>
                  <a:lnTo>
                    <a:pt x="171100" y="156327"/>
                  </a:lnTo>
                  <a:lnTo>
                    <a:pt x="170650" y="149050"/>
                  </a:lnTo>
                  <a:lnTo>
                    <a:pt x="167509" y="142464"/>
                  </a:lnTo>
                  <a:lnTo>
                    <a:pt x="161903" y="137413"/>
                  </a:lnTo>
                  <a:lnTo>
                    <a:pt x="154781" y="134947"/>
                  </a:lnTo>
                  <a:close/>
                </a:path>
                <a:path w="171450" h="306070">
                  <a:moveTo>
                    <a:pt x="85391" y="230089"/>
                  </a:moveTo>
                  <a:lnTo>
                    <a:pt x="68812" y="258318"/>
                  </a:lnTo>
                  <a:lnTo>
                    <a:pt x="101832" y="258444"/>
                  </a:lnTo>
                  <a:lnTo>
                    <a:pt x="85391" y="230089"/>
                  </a:lnTo>
                  <a:close/>
                </a:path>
                <a:path w="171450" h="306070">
                  <a:moveTo>
                    <a:pt x="104539" y="197487"/>
                  </a:moveTo>
                  <a:lnTo>
                    <a:pt x="85391" y="230089"/>
                  </a:lnTo>
                  <a:lnTo>
                    <a:pt x="101832" y="258444"/>
                  </a:lnTo>
                  <a:lnTo>
                    <a:pt x="104394" y="258444"/>
                  </a:lnTo>
                  <a:lnTo>
                    <a:pt x="104539" y="197487"/>
                  </a:lnTo>
                  <a:close/>
                </a:path>
                <a:path w="171450" h="306070">
                  <a:moveTo>
                    <a:pt x="66907" y="0"/>
                  </a:moveTo>
                  <a:lnTo>
                    <a:pt x="66588" y="134586"/>
                  </a:lnTo>
                  <a:lnTo>
                    <a:pt x="66487" y="197487"/>
                  </a:lnTo>
                  <a:lnTo>
                    <a:pt x="85391" y="230089"/>
                  </a:lnTo>
                  <a:lnTo>
                    <a:pt x="104539" y="197487"/>
                  </a:lnTo>
                  <a:lnTo>
                    <a:pt x="105007" y="126"/>
                  </a:lnTo>
                  <a:lnTo>
                    <a:pt x="66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86839" y="3485388"/>
              <a:ext cx="425196" cy="5608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14242" y="3505200"/>
              <a:ext cx="171450" cy="306070"/>
            </a:xfrm>
            <a:custGeom>
              <a:avLst/>
              <a:gdLst/>
              <a:ahLst/>
              <a:cxnLst/>
              <a:rect l="l" t="t" r="r" b="b"/>
              <a:pathLst>
                <a:path w="171450" h="306070">
                  <a:moveTo>
                    <a:pt x="16498" y="134514"/>
                  </a:moveTo>
                  <a:lnTo>
                    <a:pt x="9376" y="136906"/>
                  </a:lnTo>
                  <a:lnTo>
                    <a:pt x="3694" y="141938"/>
                  </a:lnTo>
                  <a:lnTo>
                    <a:pt x="502" y="148494"/>
                  </a:lnTo>
                  <a:lnTo>
                    <a:pt x="0" y="155765"/>
                  </a:lnTo>
                  <a:lnTo>
                    <a:pt x="2391" y="162941"/>
                  </a:lnTo>
                  <a:lnTo>
                    <a:pt x="85195" y="305688"/>
                  </a:lnTo>
                  <a:lnTo>
                    <a:pt x="107321" y="267969"/>
                  </a:lnTo>
                  <a:lnTo>
                    <a:pt x="66272" y="267843"/>
                  </a:lnTo>
                  <a:lnTo>
                    <a:pt x="66361" y="230049"/>
                  </a:lnTo>
                  <a:lnTo>
                    <a:pt x="66360" y="197311"/>
                  </a:lnTo>
                  <a:lnTo>
                    <a:pt x="35411" y="143891"/>
                  </a:lnTo>
                  <a:lnTo>
                    <a:pt x="30360" y="138209"/>
                  </a:lnTo>
                  <a:lnTo>
                    <a:pt x="23774" y="135016"/>
                  </a:lnTo>
                  <a:lnTo>
                    <a:pt x="16498" y="134514"/>
                  </a:lnTo>
                  <a:close/>
                </a:path>
                <a:path w="171450" h="306070">
                  <a:moveTo>
                    <a:pt x="66439" y="197446"/>
                  </a:moveTo>
                  <a:lnTo>
                    <a:pt x="66272" y="267843"/>
                  </a:lnTo>
                  <a:lnTo>
                    <a:pt x="104372" y="267969"/>
                  </a:lnTo>
                  <a:lnTo>
                    <a:pt x="104395" y="258318"/>
                  </a:lnTo>
                  <a:lnTo>
                    <a:pt x="68812" y="258191"/>
                  </a:lnTo>
                  <a:lnTo>
                    <a:pt x="85327" y="230049"/>
                  </a:lnTo>
                  <a:lnTo>
                    <a:pt x="66439" y="197446"/>
                  </a:lnTo>
                  <a:close/>
                </a:path>
                <a:path w="171450" h="306070">
                  <a:moveTo>
                    <a:pt x="154707" y="134822"/>
                  </a:moveTo>
                  <a:lnTo>
                    <a:pt x="104539" y="197311"/>
                  </a:lnTo>
                  <a:lnTo>
                    <a:pt x="104372" y="267969"/>
                  </a:lnTo>
                  <a:lnTo>
                    <a:pt x="107321" y="267969"/>
                  </a:lnTo>
                  <a:lnTo>
                    <a:pt x="168634" y="163449"/>
                  </a:lnTo>
                  <a:lnTo>
                    <a:pt x="171100" y="156253"/>
                  </a:lnTo>
                  <a:lnTo>
                    <a:pt x="170650" y="148939"/>
                  </a:lnTo>
                  <a:lnTo>
                    <a:pt x="167509" y="142339"/>
                  </a:lnTo>
                  <a:lnTo>
                    <a:pt x="161903" y="137287"/>
                  </a:lnTo>
                  <a:lnTo>
                    <a:pt x="154707" y="134822"/>
                  </a:lnTo>
                  <a:close/>
                </a:path>
                <a:path w="171450" h="306070">
                  <a:moveTo>
                    <a:pt x="85327" y="230049"/>
                  </a:moveTo>
                  <a:lnTo>
                    <a:pt x="68812" y="258191"/>
                  </a:lnTo>
                  <a:lnTo>
                    <a:pt x="101705" y="258318"/>
                  </a:lnTo>
                  <a:lnTo>
                    <a:pt x="85327" y="230049"/>
                  </a:lnTo>
                  <a:close/>
                </a:path>
                <a:path w="171450" h="306070">
                  <a:moveTo>
                    <a:pt x="104539" y="197311"/>
                  </a:moveTo>
                  <a:lnTo>
                    <a:pt x="85327" y="230049"/>
                  </a:lnTo>
                  <a:lnTo>
                    <a:pt x="101705" y="258318"/>
                  </a:lnTo>
                  <a:lnTo>
                    <a:pt x="104395" y="258318"/>
                  </a:lnTo>
                  <a:lnTo>
                    <a:pt x="104539" y="197311"/>
                  </a:lnTo>
                  <a:close/>
                </a:path>
                <a:path w="171450" h="306070">
                  <a:moveTo>
                    <a:pt x="105007" y="0"/>
                  </a:moveTo>
                  <a:lnTo>
                    <a:pt x="66907" y="0"/>
                  </a:lnTo>
                  <a:lnTo>
                    <a:pt x="66439" y="197446"/>
                  </a:lnTo>
                  <a:lnTo>
                    <a:pt x="85327" y="230049"/>
                  </a:lnTo>
                  <a:lnTo>
                    <a:pt x="104539" y="197311"/>
                  </a:lnTo>
                  <a:lnTo>
                    <a:pt x="1050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55163" y="3104388"/>
              <a:ext cx="423672" cy="5608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81804" y="3124200"/>
              <a:ext cx="171450" cy="306070"/>
            </a:xfrm>
            <a:custGeom>
              <a:avLst/>
              <a:gdLst/>
              <a:ahLst/>
              <a:cxnLst/>
              <a:rect l="l" t="t" r="r" b="b"/>
              <a:pathLst>
                <a:path w="171450" h="306070">
                  <a:moveTo>
                    <a:pt x="16551" y="134514"/>
                  </a:moveTo>
                  <a:lnTo>
                    <a:pt x="9376" y="136905"/>
                  </a:lnTo>
                  <a:lnTo>
                    <a:pt x="3694" y="141938"/>
                  </a:lnTo>
                  <a:lnTo>
                    <a:pt x="502" y="148494"/>
                  </a:lnTo>
                  <a:lnTo>
                    <a:pt x="0" y="155765"/>
                  </a:lnTo>
                  <a:lnTo>
                    <a:pt x="2391" y="162940"/>
                  </a:lnTo>
                  <a:lnTo>
                    <a:pt x="85195" y="305688"/>
                  </a:lnTo>
                  <a:lnTo>
                    <a:pt x="107321" y="267970"/>
                  </a:lnTo>
                  <a:lnTo>
                    <a:pt x="66272" y="267842"/>
                  </a:lnTo>
                  <a:lnTo>
                    <a:pt x="66439" y="197344"/>
                  </a:lnTo>
                  <a:lnTo>
                    <a:pt x="35411" y="143890"/>
                  </a:lnTo>
                  <a:lnTo>
                    <a:pt x="30378" y="138209"/>
                  </a:lnTo>
                  <a:lnTo>
                    <a:pt x="23822" y="135016"/>
                  </a:lnTo>
                  <a:lnTo>
                    <a:pt x="16551" y="134514"/>
                  </a:lnTo>
                  <a:close/>
                </a:path>
                <a:path w="171450" h="306070">
                  <a:moveTo>
                    <a:pt x="66439" y="197344"/>
                  </a:moveTo>
                  <a:lnTo>
                    <a:pt x="66272" y="267842"/>
                  </a:lnTo>
                  <a:lnTo>
                    <a:pt x="104372" y="267970"/>
                  </a:lnTo>
                  <a:lnTo>
                    <a:pt x="104395" y="258317"/>
                  </a:lnTo>
                  <a:lnTo>
                    <a:pt x="68812" y="258190"/>
                  </a:lnTo>
                  <a:lnTo>
                    <a:pt x="85391" y="229994"/>
                  </a:lnTo>
                  <a:lnTo>
                    <a:pt x="66439" y="197344"/>
                  </a:lnTo>
                  <a:close/>
                </a:path>
                <a:path w="171450" h="306070">
                  <a:moveTo>
                    <a:pt x="154781" y="134822"/>
                  </a:moveTo>
                  <a:lnTo>
                    <a:pt x="104588" y="197344"/>
                  </a:lnTo>
                  <a:lnTo>
                    <a:pt x="104372" y="267970"/>
                  </a:lnTo>
                  <a:lnTo>
                    <a:pt x="107321" y="267970"/>
                  </a:lnTo>
                  <a:lnTo>
                    <a:pt x="168634" y="163449"/>
                  </a:lnTo>
                  <a:lnTo>
                    <a:pt x="171100" y="156253"/>
                  </a:lnTo>
                  <a:lnTo>
                    <a:pt x="170650" y="148939"/>
                  </a:lnTo>
                  <a:lnTo>
                    <a:pt x="167509" y="142339"/>
                  </a:lnTo>
                  <a:lnTo>
                    <a:pt x="161903" y="137287"/>
                  </a:lnTo>
                  <a:lnTo>
                    <a:pt x="154781" y="134822"/>
                  </a:lnTo>
                  <a:close/>
                </a:path>
                <a:path w="171450" h="306070">
                  <a:moveTo>
                    <a:pt x="85391" y="229994"/>
                  </a:moveTo>
                  <a:lnTo>
                    <a:pt x="68812" y="258190"/>
                  </a:lnTo>
                  <a:lnTo>
                    <a:pt x="101832" y="258317"/>
                  </a:lnTo>
                  <a:lnTo>
                    <a:pt x="85391" y="229994"/>
                  </a:lnTo>
                  <a:close/>
                </a:path>
                <a:path w="171450" h="306070">
                  <a:moveTo>
                    <a:pt x="104539" y="197427"/>
                  </a:moveTo>
                  <a:lnTo>
                    <a:pt x="85391" y="229994"/>
                  </a:lnTo>
                  <a:lnTo>
                    <a:pt x="101832" y="258317"/>
                  </a:lnTo>
                  <a:lnTo>
                    <a:pt x="104395" y="258317"/>
                  </a:lnTo>
                  <a:lnTo>
                    <a:pt x="104539" y="197427"/>
                  </a:lnTo>
                  <a:close/>
                </a:path>
                <a:path w="171450" h="306070">
                  <a:moveTo>
                    <a:pt x="105007" y="0"/>
                  </a:moveTo>
                  <a:lnTo>
                    <a:pt x="66907" y="0"/>
                  </a:lnTo>
                  <a:lnTo>
                    <a:pt x="66588" y="134514"/>
                  </a:lnTo>
                  <a:lnTo>
                    <a:pt x="66487" y="197427"/>
                  </a:lnTo>
                  <a:lnTo>
                    <a:pt x="85391" y="229994"/>
                  </a:lnTo>
                  <a:lnTo>
                    <a:pt x="104539" y="197427"/>
                  </a:lnTo>
                  <a:lnTo>
                    <a:pt x="1050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949440" y="3104388"/>
            <a:ext cx="425450" cy="864235"/>
            <a:chOff x="6949440" y="3104388"/>
            <a:chExt cx="425450" cy="864235"/>
          </a:xfrm>
        </p:grpSpPr>
        <p:sp>
          <p:nvSpPr>
            <p:cNvPr id="57" name="object 57"/>
            <p:cNvSpPr/>
            <p:nvPr/>
          </p:nvSpPr>
          <p:spPr>
            <a:xfrm>
              <a:off x="6949440" y="3104388"/>
              <a:ext cx="425196" cy="8641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76842" y="3124200"/>
              <a:ext cx="171450" cy="610235"/>
            </a:xfrm>
            <a:custGeom>
              <a:avLst/>
              <a:gdLst/>
              <a:ahLst/>
              <a:cxnLst/>
              <a:rect l="l" t="t" r="r" b="b"/>
              <a:pathLst>
                <a:path w="171450" h="610235">
                  <a:moveTo>
                    <a:pt x="16498" y="438497"/>
                  </a:moveTo>
                  <a:lnTo>
                    <a:pt x="9376" y="440944"/>
                  </a:lnTo>
                  <a:lnTo>
                    <a:pt x="3694" y="445922"/>
                  </a:lnTo>
                  <a:lnTo>
                    <a:pt x="502" y="452485"/>
                  </a:lnTo>
                  <a:lnTo>
                    <a:pt x="0" y="459785"/>
                  </a:lnTo>
                  <a:lnTo>
                    <a:pt x="2391" y="466978"/>
                  </a:lnTo>
                  <a:lnTo>
                    <a:pt x="85195" y="609726"/>
                  </a:lnTo>
                  <a:lnTo>
                    <a:pt x="107376" y="571881"/>
                  </a:lnTo>
                  <a:lnTo>
                    <a:pt x="66272" y="571881"/>
                  </a:lnTo>
                  <a:lnTo>
                    <a:pt x="66444" y="501426"/>
                  </a:lnTo>
                  <a:lnTo>
                    <a:pt x="35411" y="447801"/>
                  </a:lnTo>
                  <a:lnTo>
                    <a:pt x="30360" y="442176"/>
                  </a:lnTo>
                  <a:lnTo>
                    <a:pt x="23774" y="438991"/>
                  </a:lnTo>
                  <a:lnTo>
                    <a:pt x="16498" y="438497"/>
                  </a:lnTo>
                  <a:close/>
                </a:path>
                <a:path w="171450" h="610235">
                  <a:moveTo>
                    <a:pt x="66444" y="501426"/>
                  </a:moveTo>
                  <a:lnTo>
                    <a:pt x="66272" y="571881"/>
                  </a:lnTo>
                  <a:lnTo>
                    <a:pt x="104245" y="571881"/>
                  </a:lnTo>
                  <a:lnTo>
                    <a:pt x="104270" y="562356"/>
                  </a:lnTo>
                  <a:lnTo>
                    <a:pt x="68812" y="562229"/>
                  </a:lnTo>
                  <a:lnTo>
                    <a:pt x="85327" y="534055"/>
                  </a:lnTo>
                  <a:lnTo>
                    <a:pt x="66444" y="501426"/>
                  </a:lnTo>
                  <a:close/>
                </a:path>
                <a:path w="171450" h="610235">
                  <a:moveTo>
                    <a:pt x="154707" y="438858"/>
                  </a:moveTo>
                  <a:lnTo>
                    <a:pt x="104455" y="501426"/>
                  </a:lnTo>
                  <a:lnTo>
                    <a:pt x="104245" y="571881"/>
                  </a:lnTo>
                  <a:lnTo>
                    <a:pt x="107376" y="571881"/>
                  </a:lnTo>
                  <a:lnTo>
                    <a:pt x="168634" y="467360"/>
                  </a:lnTo>
                  <a:lnTo>
                    <a:pt x="171100" y="460238"/>
                  </a:lnTo>
                  <a:lnTo>
                    <a:pt x="170650" y="452961"/>
                  </a:lnTo>
                  <a:lnTo>
                    <a:pt x="167509" y="446375"/>
                  </a:lnTo>
                  <a:lnTo>
                    <a:pt x="161903" y="441325"/>
                  </a:lnTo>
                  <a:lnTo>
                    <a:pt x="154707" y="438858"/>
                  </a:lnTo>
                  <a:close/>
                </a:path>
                <a:path w="171450" h="610235">
                  <a:moveTo>
                    <a:pt x="85327" y="534055"/>
                  </a:moveTo>
                  <a:lnTo>
                    <a:pt x="68812" y="562229"/>
                  </a:lnTo>
                  <a:lnTo>
                    <a:pt x="101705" y="562356"/>
                  </a:lnTo>
                  <a:lnTo>
                    <a:pt x="85327" y="534055"/>
                  </a:lnTo>
                  <a:close/>
                </a:path>
                <a:path w="171450" h="610235">
                  <a:moveTo>
                    <a:pt x="104432" y="501464"/>
                  </a:moveTo>
                  <a:lnTo>
                    <a:pt x="85327" y="534055"/>
                  </a:lnTo>
                  <a:lnTo>
                    <a:pt x="101705" y="562356"/>
                  </a:lnTo>
                  <a:lnTo>
                    <a:pt x="104270" y="562356"/>
                  </a:lnTo>
                  <a:lnTo>
                    <a:pt x="104432" y="501464"/>
                  </a:lnTo>
                  <a:close/>
                </a:path>
                <a:path w="171450" h="610235">
                  <a:moveTo>
                    <a:pt x="105769" y="0"/>
                  </a:moveTo>
                  <a:lnTo>
                    <a:pt x="67669" y="0"/>
                  </a:lnTo>
                  <a:lnTo>
                    <a:pt x="66592" y="440944"/>
                  </a:lnTo>
                  <a:lnTo>
                    <a:pt x="66466" y="501464"/>
                  </a:lnTo>
                  <a:lnTo>
                    <a:pt x="85327" y="534055"/>
                  </a:lnTo>
                  <a:lnTo>
                    <a:pt x="104432" y="501464"/>
                  </a:lnTo>
                  <a:lnTo>
                    <a:pt x="105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49300" y="2004060"/>
            <a:ext cx="7950200" cy="4638040"/>
            <a:chOff x="749300" y="2004060"/>
            <a:chExt cx="7950200" cy="4638040"/>
          </a:xfrm>
        </p:grpSpPr>
        <p:sp>
          <p:nvSpPr>
            <p:cNvPr id="10" name="object 10"/>
            <p:cNvSpPr/>
            <p:nvPr/>
          </p:nvSpPr>
          <p:spPr>
            <a:xfrm>
              <a:off x="836676" y="2090928"/>
              <a:ext cx="7775448" cy="44637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9300" y="2004059"/>
              <a:ext cx="7950200" cy="4638040"/>
            </a:xfrm>
            <a:custGeom>
              <a:avLst/>
              <a:gdLst/>
              <a:ahLst/>
              <a:cxnLst/>
              <a:rect l="l" t="t" r="r" b="b"/>
              <a:pathLst>
                <a:path w="7950200" h="4638040">
                  <a:moveTo>
                    <a:pt x="7879080" y="71120"/>
                  </a:moveTo>
                  <a:lnTo>
                    <a:pt x="7861300" y="71120"/>
                  </a:lnTo>
                  <a:lnTo>
                    <a:pt x="7861300" y="88900"/>
                  </a:lnTo>
                  <a:lnTo>
                    <a:pt x="7861300" y="4549140"/>
                  </a:lnTo>
                  <a:lnTo>
                    <a:pt x="88900" y="4549140"/>
                  </a:lnTo>
                  <a:lnTo>
                    <a:pt x="88900" y="88900"/>
                  </a:lnTo>
                  <a:lnTo>
                    <a:pt x="7861300" y="88900"/>
                  </a:lnTo>
                  <a:lnTo>
                    <a:pt x="7861300" y="71120"/>
                  </a:lnTo>
                  <a:lnTo>
                    <a:pt x="71107" y="71120"/>
                  </a:lnTo>
                  <a:lnTo>
                    <a:pt x="71107" y="88900"/>
                  </a:lnTo>
                  <a:lnTo>
                    <a:pt x="71107" y="4549140"/>
                  </a:lnTo>
                  <a:lnTo>
                    <a:pt x="71107" y="4566920"/>
                  </a:lnTo>
                  <a:lnTo>
                    <a:pt x="7879080" y="4566920"/>
                  </a:lnTo>
                  <a:lnTo>
                    <a:pt x="7879080" y="4549140"/>
                  </a:lnTo>
                  <a:lnTo>
                    <a:pt x="7879080" y="88900"/>
                  </a:lnTo>
                  <a:lnTo>
                    <a:pt x="7879080" y="88265"/>
                  </a:lnTo>
                  <a:lnTo>
                    <a:pt x="7879080" y="71120"/>
                  </a:lnTo>
                  <a:close/>
                </a:path>
                <a:path w="7950200" h="4638040">
                  <a:moveTo>
                    <a:pt x="7950200" y="0"/>
                  </a:moveTo>
                  <a:lnTo>
                    <a:pt x="7896860" y="0"/>
                  </a:lnTo>
                  <a:lnTo>
                    <a:pt x="7896860" y="53340"/>
                  </a:lnTo>
                  <a:lnTo>
                    <a:pt x="7896860" y="4584700"/>
                  </a:lnTo>
                  <a:lnTo>
                    <a:pt x="53340" y="4584700"/>
                  </a:lnTo>
                  <a:lnTo>
                    <a:pt x="53340" y="53340"/>
                  </a:lnTo>
                  <a:lnTo>
                    <a:pt x="7896860" y="53340"/>
                  </a:lnTo>
                  <a:lnTo>
                    <a:pt x="78968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4584700"/>
                  </a:lnTo>
                  <a:lnTo>
                    <a:pt x="0" y="4638040"/>
                  </a:lnTo>
                  <a:lnTo>
                    <a:pt x="7950200" y="4638040"/>
                  </a:lnTo>
                  <a:lnTo>
                    <a:pt x="7950200" y="4584712"/>
                  </a:lnTo>
                  <a:lnTo>
                    <a:pt x="7950200" y="53340"/>
                  </a:lnTo>
                  <a:lnTo>
                    <a:pt x="7950200" y="52705"/>
                  </a:lnTo>
                  <a:lnTo>
                    <a:pt x="7950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4158" y="895553"/>
            <a:ext cx="6647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2190" marR="5080" indent="-227012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latin typeface="Times New Roman"/>
                <a:cs typeface="Times New Roman"/>
              </a:rPr>
              <a:t>CREATING </a:t>
            </a:r>
            <a:r>
              <a:rPr sz="2800" b="1" spc="-5" dirty="0">
                <a:latin typeface="Times New Roman"/>
                <a:cs typeface="Times New Roman"/>
              </a:rPr>
              <a:t>STRUCTURED </a:t>
            </a:r>
            <a:r>
              <a:rPr sz="2800" b="1" spc="-15" dirty="0">
                <a:latin typeface="Times New Roman"/>
                <a:cs typeface="Times New Roman"/>
              </a:rPr>
              <a:t>INTERVIEW  </a:t>
            </a:r>
            <a:r>
              <a:rPr sz="2800" b="1" spc="-5" dirty="0">
                <a:latin typeface="Times New Roman"/>
                <a:cs typeface="Times New Roman"/>
              </a:rPr>
              <a:t>QUESTIONS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20700" y="825500"/>
            <a:ext cx="8559800" cy="5740400"/>
            <a:chOff x="520700" y="825500"/>
            <a:chExt cx="8559800" cy="5740400"/>
          </a:xfrm>
        </p:grpSpPr>
        <p:sp>
          <p:nvSpPr>
            <p:cNvPr id="10" name="object 10"/>
            <p:cNvSpPr/>
            <p:nvPr/>
          </p:nvSpPr>
          <p:spPr>
            <a:xfrm>
              <a:off x="608076" y="912876"/>
              <a:ext cx="8385048" cy="419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0700" y="825499"/>
              <a:ext cx="8559800" cy="4368800"/>
            </a:xfrm>
            <a:custGeom>
              <a:avLst/>
              <a:gdLst/>
              <a:ahLst/>
              <a:cxnLst/>
              <a:rect l="l" t="t" r="r" b="b"/>
              <a:pathLst>
                <a:path w="8559800" h="4368800">
                  <a:moveTo>
                    <a:pt x="8488680" y="71120"/>
                  </a:moveTo>
                  <a:lnTo>
                    <a:pt x="8470900" y="71120"/>
                  </a:lnTo>
                  <a:lnTo>
                    <a:pt x="8470900" y="88900"/>
                  </a:lnTo>
                  <a:lnTo>
                    <a:pt x="8470900" y="4279900"/>
                  </a:lnTo>
                  <a:lnTo>
                    <a:pt x="88900" y="4279900"/>
                  </a:lnTo>
                  <a:lnTo>
                    <a:pt x="88900" y="88900"/>
                  </a:lnTo>
                  <a:lnTo>
                    <a:pt x="8470900" y="88900"/>
                  </a:lnTo>
                  <a:lnTo>
                    <a:pt x="84709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4279900"/>
                  </a:lnTo>
                  <a:lnTo>
                    <a:pt x="71120" y="4297680"/>
                  </a:lnTo>
                  <a:lnTo>
                    <a:pt x="8488680" y="4297680"/>
                  </a:lnTo>
                  <a:lnTo>
                    <a:pt x="8488680" y="4279900"/>
                  </a:lnTo>
                  <a:lnTo>
                    <a:pt x="8488680" y="88900"/>
                  </a:lnTo>
                  <a:lnTo>
                    <a:pt x="8488680" y="71120"/>
                  </a:lnTo>
                  <a:close/>
                </a:path>
                <a:path w="8559800" h="4368800">
                  <a:moveTo>
                    <a:pt x="8559800" y="0"/>
                  </a:moveTo>
                  <a:lnTo>
                    <a:pt x="8506460" y="0"/>
                  </a:lnTo>
                  <a:lnTo>
                    <a:pt x="8506460" y="53340"/>
                  </a:lnTo>
                  <a:lnTo>
                    <a:pt x="8506460" y="4315460"/>
                  </a:lnTo>
                  <a:lnTo>
                    <a:pt x="53340" y="4315460"/>
                  </a:lnTo>
                  <a:lnTo>
                    <a:pt x="53340" y="53340"/>
                  </a:lnTo>
                  <a:lnTo>
                    <a:pt x="8506460" y="53340"/>
                  </a:lnTo>
                  <a:lnTo>
                    <a:pt x="85064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4315460"/>
                  </a:lnTo>
                  <a:lnTo>
                    <a:pt x="0" y="4368800"/>
                  </a:lnTo>
                  <a:lnTo>
                    <a:pt x="8559800" y="4368800"/>
                  </a:lnTo>
                  <a:lnTo>
                    <a:pt x="8559800" y="4315460"/>
                  </a:lnTo>
                  <a:lnTo>
                    <a:pt x="8559800" y="53340"/>
                  </a:lnTo>
                  <a:lnTo>
                    <a:pt x="8559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" y="6429375"/>
              <a:ext cx="3352800" cy="123825"/>
            </a:xfrm>
            <a:custGeom>
              <a:avLst/>
              <a:gdLst/>
              <a:ahLst/>
              <a:cxnLst/>
              <a:rect l="l" t="t" r="r" b="b"/>
              <a:pathLst>
                <a:path w="3352800" h="123825">
                  <a:moveTo>
                    <a:pt x="3228975" y="0"/>
                  </a:moveTo>
                  <a:lnTo>
                    <a:pt x="123825" y="0"/>
                  </a:lnTo>
                  <a:lnTo>
                    <a:pt x="0" y="123825"/>
                  </a:lnTo>
                  <a:lnTo>
                    <a:pt x="3352800" y="123825"/>
                  </a:lnTo>
                  <a:lnTo>
                    <a:pt x="322897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00" y="5562600"/>
              <a:ext cx="123825" cy="990600"/>
            </a:xfrm>
            <a:custGeom>
              <a:avLst/>
              <a:gdLst/>
              <a:ahLst/>
              <a:cxnLst/>
              <a:rect l="l" t="t" r="r" b="b"/>
              <a:pathLst>
                <a:path w="123825" h="990600">
                  <a:moveTo>
                    <a:pt x="0" y="0"/>
                  </a:moveTo>
                  <a:lnTo>
                    <a:pt x="0" y="990600"/>
                  </a:lnTo>
                  <a:lnTo>
                    <a:pt x="123825" y="866775"/>
                  </a:lnTo>
                  <a:lnTo>
                    <a:pt x="123825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90975" y="5562600"/>
              <a:ext cx="123825" cy="990600"/>
            </a:xfrm>
            <a:custGeom>
              <a:avLst/>
              <a:gdLst/>
              <a:ahLst/>
              <a:cxnLst/>
              <a:rect l="l" t="t" r="r" b="b"/>
              <a:pathLst>
                <a:path w="123825" h="990600">
                  <a:moveTo>
                    <a:pt x="123825" y="0"/>
                  </a:moveTo>
                  <a:lnTo>
                    <a:pt x="0" y="123825"/>
                  </a:lnTo>
                  <a:lnTo>
                    <a:pt x="0" y="866775"/>
                  </a:lnTo>
                  <a:lnTo>
                    <a:pt x="123825" y="990600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000" y="5562600"/>
              <a:ext cx="3352800" cy="990600"/>
            </a:xfrm>
            <a:custGeom>
              <a:avLst/>
              <a:gdLst/>
              <a:ahLst/>
              <a:cxnLst/>
              <a:rect l="l" t="t" r="r" b="b"/>
              <a:pathLst>
                <a:path w="3352800" h="990600">
                  <a:moveTo>
                    <a:pt x="0" y="0"/>
                  </a:moveTo>
                  <a:lnTo>
                    <a:pt x="3352800" y="0"/>
                  </a:lnTo>
                  <a:lnTo>
                    <a:pt x="3352800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  <a:path w="3352800" h="990600">
                  <a:moveTo>
                    <a:pt x="0" y="0"/>
                  </a:moveTo>
                  <a:lnTo>
                    <a:pt x="123825" y="123825"/>
                  </a:lnTo>
                </a:path>
                <a:path w="3352800" h="990600">
                  <a:moveTo>
                    <a:pt x="0" y="990600"/>
                  </a:moveTo>
                  <a:lnTo>
                    <a:pt x="123825" y="866775"/>
                  </a:lnTo>
                </a:path>
                <a:path w="3352800" h="990600">
                  <a:moveTo>
                    <a:pt x="3352800" y="0"/>
                  </a:moveTo>
                  <a:lnTo>
                    <a:pt x="3228975" y="123825"/>
                  </a:lnTo>
                </a:path>
                <a:path w="3352800" h="990600">
                  <a:moveTo>
                    <a:pt x="3352800" y="990600"/>
                  </a:moveTo>
                  <a:lnTo>
                    <a:pt x="3228975" y="8667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5825" y="5686425"/>
            <a:ext cx="3105150" cy="7429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145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664"/>
              </a:spcBef>
            </a:pPr>
            <a:r>
              <a:rPr sz="2000" b="1" spc="-10" dirty="0">
                <a:latin typeface="Times New Roman"/>
                <a:cs typeface="Times New Roman"/>
              </a:rPr>
              <a:t>INTERVIEW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QUESTION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32357" y="1002614"/>
            <a:ext cx="5716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imes New Roman"/>
                <a:cs typeface="Times New Roman"/>
              </a:rPr>
              <a:t>INTERVIEW </a:t>
            </a:r>
            <a:r>
              <a:rPr sz="2800" b="1" spc="-65" dirty="0">
                <a:latin typeface="Times New Roman"/>
                <a:cs typeface="Times New Roman"/>
              </a:rPr>
              <a:t>EVALUATION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FORM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2108454"/>
            <a:ext cx="8063865" cy="147764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606425" indent="-515620">
              <a:lnSpc>
                <a:spcPct val="100000"/>
              </a:lnSpc>
              <a:spcBef>
                <a:spcPts val="1065"/>
              </a:spcBef>
              <a:buFont typeface="Wingdings"/>
              <a:buChar char=""/>
              <a:tabLst>
                <a:tab pos="606425" algn="l"/>
                <a:tab pos="607060" algn="l"/>
              </a:tabLst>
            </a:pPr>
            <a:r>
              <a:rPr sz="2000" spc="-5" dirty="0">
                <a:latin typeface="TeXGyrePagella"/>
                <a:cs typeface="TeXGyrePagella"/>
              </a:rPr>
              <a:t>Kohinoor </a:t>
            </a:r>
            <a:r>
              <a:rPr sz="2000" dirty="0">
                <a:latin typeface="TeXGyrePagella"/>
                <a:cs typeface="TeXGyrePagella"/>
              </a:rPr>
              <a:t>Mills</a:t>
            </a:r>
            <a:r>
              <a:rPr sz="2000" spc="-5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Ltd.</a:t>
            </a:r>
            <a:endParaRPr sz="2000">
              <a:latin typeface="TeXGyrePagella"/>
              <a:cs typeface="TeXGyrePagella"/>
            </a:endParaRPr>
          </a:p>
          <a:p>
            <a:pPr marL="606425" indent="-5156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606425" algn="l"/>
                <a:tab pos="607060" algn="l"/>
              </a:tabLst>
            </a:pPr>
            <a:r>
              <a:rPr sz="2000" dirty="0">
                <a:latin typeface="TeXGyrePagella"/>
                <a:cs typeface="TeXGyrePagella"/>
              </a:rPr>
              <a:t>Wateen</a:t>
            </a:r>
            <a:r>
              <a:rPr sz="2000" spc="-4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Telecom</a:t>
            </a:r>
            <a:endParaRPr sz="2000">
              <a:latin typeface="TeXGyrePagella"/>
              <a:cs typeface="TeXGyrePagella"/>
            </a:endParaRPr>
          </a:p>
          <a:p>
            <a:pPr marL="606425" indent="-5156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606425" algn="l"/>
                <a:tab pos="607060" algn="l"/>
              </a:tabLst>
            </a:pPr>
            <a:r>
              <a:rPr sz="2000" spc="-5" dirty="0">
                <a:latin typeface="TeXGyrePagella"/>
                <a:cs typeface="TeXGyrePagella"/>
              </a:rPr>
              <a:t>Fauz</a:t>
            </a:r>
            <a:endParaRPr sz="2000">
              <a:latin typeface="TeXGyrePagella"/>
              <a:cs typeface="TeXGyrePagell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35700" y="4483100"/>
            <a:ext cx="2526665" cy="1742439"/>
            <a:chOff x="6235700" y="4483100"/>
            <a:chExt cx="2526665" cy="1742439"/>
          </a:xfrm>
        </p:grpSpPr>
        <p:sp>
          <p:nvSpPr>
            <p:cNvPr id="11" name="object 11"/>
            <p:cNvSpPr/>
            <p:nvPr/>
          </p:nvSpPr>
          <p:spPr>
            <a:xfrm>
              <a:off x="6323076" y="4570476"/>
              <a:ext cx="2351531" cy="15666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5700" y="4483099"/>
              <a:ext cx="2526665" cy="1742439"/>
            </a:xfrm>
            <a:custGeom>
              <a:avLst/>
              <a:gdLst/>
              <a:ahLst/>
              <a:cxnLst/>
              <a:rect l="l" t="t" r="r" b="b"/>
              <a:pathLst>
                <a:path w="2526665" h="1742439">
                  <a:moveTo>
                    <a:pt x="2455037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1653540"/>
                  </a:lnTo>
                  <a:lnTo>
                    <a:pt x="71120" y="1671320"/>
                  </a:lnTo>
                  <a:lnTo>
                    <a:pt x="2455037" y="1671320"/>
                  </a:lnTo>
                  <a:lnTo>
                    <a:pt x="2455037" y="1653540"/>
                  </a:lnTo>
                  <a:lnTo>
                    <a:pt x="88900" y="1653540"/>
                  </a:lnTo>
                  <a:lnTo>
                    <a:pt x="88900" y="88900"/>
                  </a:lnTo>
                  <a:lnTo>
                    <a:pt x="2437257" y="88900"/>
                  </a:lnTo>
                  <a:lnTo>
                    <a:pt x="2437257" y="1653082"/>
                  </a:lnTo>
                  <a:lnTo>
                    <a:pt x="2455037" y="1653082"/>
                  </a:lnTo>
                  <a:lnTo>
                    <a:pt x="2455037" y="88900"/>
                  </a:lnTo>
                  <a:lnTo>
                    <a:pt x="2455037" y="71120"/>
                  </a:lnTo>
                  <a:close/>
                </a:path>
                <a:path w="2526665" h="1742439">
                  <a:moveTo>
                    <a:pt x="2526157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1689100"/>
                  </a:lnTo>
                  <a:lnTo>
                    <a:pt x="0" y="1742440"/>
                  </a:lnTo>
                  <a:lnTo>
                    <a:pt x="2526157" y="1742440"/>
                  </a:lnTo>
                  <a:lnTo>
                    <a:pt x="2526157" y="1689100"/>
                  </a:lnTo>
                  <a:lnTo>
                    <a:pt x="53340" y="1689100"/>
                  </a:lnTo>
                  <a:lnTo>
                    <a:pt x="53340" y="53340"/>
                  </a:lnTo>
                  <a:lnTo>
                    <a:pt x="2472817" y="53340"/>
                  </a:lnTo>
                  <a:lnTo>
                    <a:pt x="2472817" y="1688642"/>
                  </a:lnTo>
                  <a:lnTo>
                    <a:pt x="2526157" y="1688642"/>
                  </a:lnTo>
                  <a:lnTo>
                    <a:pt x="2526157" y="53340"/>
                  </a:lnTo>
                  <a:lnTo>
                    <a:pt x="25261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130300" y="4475479"/>
            <a:ext cx="2546350" cy="1750060"/>
            <a:chOff x="1130300" y="4475479"/>
            <a:chExt cx="2546350" cy="1750060"/>
          </a:xfrm>
        </p:grpSpPr>
        <p:sp>
          <p:nvSpPr>
            <p:cNvPr id="14" name="object 14"/>
            <p:cNvSpPr/>
            <p:nvPr/>
          </p:nvSpPr>
          <p:spPr>
            <a:xfrm>
              <a:off x="1217676" y="4562855"/>
              <a:ext cx="2371344" cy="15742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0300" y="4475479"/>
              <a:ext cx="2546350" cy="1750060"/>
            </a:xfrm>
            <a:custGeom>
              <a:avLst/>
              <a:gdLst/>
              <a:ahLst/>
              <a:cxnLst/>
              <a:rect l="l" t="t" r="r" b="b"/>
              <a:pathLst>
                <a:path w="2546350" h="1750060">
                  <a:moveTo>
                    <a:pt x="2475230" y="89027"/>
                  </a:moveTo>
                  <a:lnTo>
                    <a:pt x="2457450" y="89027"/>
                  </a:lnTo>
                  <a:lnTo>
                    <a:pt x="2457450" y="1660702"/>
                  </a:lnTo>
                  <a:lnTo>
                    <a:pt x="2475230" y="1660702"/>
                  </a:lnTo>
                  <a:lnTo>
                    <a:pt x="2475230" y="89027"/>
                  </a:lnTo>
                  <a:close/>
                </a:path>
                <a:path w="2546350" h="1750060">
                  <a:moveTo>
                    <a:pt x="2475230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1661160"/>
                  </a:lnTo>
                  <a:lnTo>
                    <a:pt x="71120" y="1678940"/>
                  </a:lnTo>
                  <a:lnTo>
                    <a:pt x="2475230" y="1678940"/>
                  </a:lnTo>
                  <a:lnTo>
                    <a:pt x="2475230" y="1661160"/>
                  </a:lnTo>
                  <a:lnTo>
                    <a:pt x="88900" y="1661160"/>
                  </a:lnTo>
                  <a:lnTo>
                    <a:pt x="88900" y="88900"/>
                  </a:lnTo>
                  <a:lnTo>
                    <a:pt x="2475230" y="88900"/>
                  </a:lnTo>
                  <a:lnTo>
                    <a:pt x="2475230" y="71120"/>
                  </a:lnTo>
                  <a:close/>
                </a:path>
                <a:path w="2546350" h="1750060">
                  <a:moveTo>
                    <a:pt x="2546350" y="53467"/>
                  </a:moveTo>
                  <a:lnTo>
                    <a:pt x="2493010" y="53467"/>
                  </a:lnTo>
                  <a:lnTo>
                    <a:pt x="2493010" y="1696262"/>
                  </a:lnTo>
                  <a:lnTo>
                    <a:pt x="2546350" y="1696262"/>
                  </a:lnTo>
                  <a:lnTo>
                    <a:pt x="2546350" y="53467"/>
                  </a:lnTo>
                  <a:close/>
                </a:path>
                <a:path w="2546350" h="1750060">
                  <a:moveTo>
                    <a:pt x="254635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1696720"/>
                  </a:lnTo>
                  <a:lnTo>
                    <a:pt x="0" y="1750060"/>
                  </a:lnTo>
                  <a:lnTo>
                    <a:pt x="2546350" y="1750060"/>
                  </a:lnTo>
                  <a:lnTo>
                    <a:pt x="2546350" y="1696720"/>
                  </a:lnTo>
                  <a:lnTo>
                    <a:pt x="53340" y="1696720"/>
                  </a:lnTo>
                  <a:lnTo>
                    <a:pt x="53340" y="53340"/>
                  </a:lnTo>
                  <a:lnTo>
                    <a:pt x="2546350" y="53340"/>
                  </a:lnTo>
                  <a:lnTo>
                    <a:pt x="254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4930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749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1959" y="749300"/>
            <a:ext cx="8522335" cy="6045200"/>
            <a:chOff x="481959" y="749300"/>
            <a:chExt cx="8522335" cy="6045200"/>
          </a:xfrm>
        </p:grpSpPr>
        <p:sp>
          <p:nvSpPr>
            <p:cNvPr id="10" name="object 10"/>
            <p:cNvSpPr/>
            <p:nvPr/>
          </p:nvSpPr>
          <p:spPr>
            <a:xfrm>
              <a:off x="3884676" y="836676"/>
              <a:ext cx="5032248" cy="5870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7300" y="749299"/>
              <a:ext cx="5207000" cy="6045200"/>
            </a:xfrm>
            <a:custGeom>
              <a:avLst/>
              <a:gdLst/>
              <a:ahLst/>
              <a:cxnLst/>
              <a:rect l="l" t="t" r="r" b="b"/>
              <a:pathLst>
                <a:path w="5207000" h="6045200">
                  <a:moveTo>
                    <a:pt x="5135880" y="71120"/>
                  </a:moveTo>
                  <a:lnTo>
                    <a:pt x="5118100" y="71120"/>
                  </a:lnTo>
                  <a:lnTo>
                    <a:pt x="5118100" y="88900"/>
                  </a:lnTo>
                  <a:lnTo>
                    <a:pt x="5118100" y="5956300"/>
                  </a:lnTo>
                  <a:lnTo>
                    <a:pt x="88900" y="5956300"/>
                  </a:lnTo>
                  <a:lnTo>
                    <a:pt x="88900" y="88900"/>
                  </a:lnTo>
                  <a:lnTo>
                    <a:pt x="5118100" y="88900"/>
                  </a:lnTo>
                  <a:lnTo>
                    <a:pt x="51181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5956300"/>
                  </a:lnTo>
                  <a:lnTo>
                    <a:pt x="71120" y="5974080"/>
                  </a:lnTo>
                  <a:lnTo>
                    <a:pt x="5135880" y="5974080"/>
                  </a:lnTo>
                  <a:lnTo>
                    <a:pt x="5135880" y="5956300"/>
                  </a:lnTo>
                  <a:lnTo>
                    <a:pt x="5135880" y="88900"/>
                  </a:lnTo>
                  <a:lnTo>
                    <a:pt x="5135880" y="71120"/>
                  </a:lnTo>
                  <a:close/>
                </a:path>
                <a:path w="5207000" h="6045200">
                  <a:moveTo>
                    <a:pt x="5207000" y="0"/>
                  </a:moveTo>
                  <a:lnTo>
                    <a:pt x="5153660" y="0"/>
                  </a:lnTo>
                  <a:lnTo>
                    <a:pt x="5153660" y="53340"/>
                  </a:lnTo>
                  <a:lnTo>
                    <a:pt x="5153660" y="5991860"/>
                  </a:lnTo>
                  <a:lnTo>
                    <a:pt x="53340" y="5991860"/>
                  </a:lnTo>
                  <a:lnTo>
                    <a:pt x="53340" y="53340"/>
                  </a:lnTo>
                  <a:lnTo>
                    <a:pt x="5153660" y="53340"/>
                  </a:lnTo>
                  <a:lnTo>
                    <a:pt x="51536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991860"/>
                  </a:lnTo>
                  <a:lnTo>
                    <a:pt x="0" y="6045200"/>
                  </a:lnTo>
                  <a:lnTo>
                    <a:pt x="5207000" y="6045200"/>
                  </a:lnTo>
                  <a:lnTo>
                    <a:pt x="5207000" y="5991860"/>
                  </a:lnTo>
                  <a:lnTo>
                    <a:pt x="5207000" y="5334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959" y="958974"/>
              <a:ext cx="3227081" cy="1475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996696" y="1194816"/>
            <a:ext cx="2269236" cy="909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14350" y="971550"/>
          <a:ext cx="3181350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/>
                <a:gridCol w="2781300"/>
                <a:gridCol w="171450"/>
              </a:tblGrid>
              <a:tr h="171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524510" marR="509905" indent="-762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HIN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OR 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MILLS</a:t>
                      </a:r>
                      <a:r>
                        <a:rPr sz="2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LTD.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</a:tr>
              <a:tr h="171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206500" y="3263900"/>
            <a:ext cx="1701800" cy="2190750"/>
            <a:chOff x="1206500" y="3263900"/>
            <a:chExt cx="1701800" cy="2190750"/>
          </a:xfrm>
        </p:grpSpPr>
        <p:sp>
          <p:nvSpPr>
            <p:cNvPr id="16" name="object 16"/>
            <p:cNvSpPr/>
            <p:nvPr/>
          </p:nvSpPr>
          <p:spPr>
            <a:xfrm>
              <a:off x="1293876" y="3351276"/>
              <a:ext cx="1527048" cy="20162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6500" y="3263899"/>
              <a:ext cx="1701800" cy="2190750"/>
            </a:xfrm>
            <a:custGeom>
              <a:avLst/>
              <a:gdLst/>
              <a:ahLst/>
              <a:cxnLst/>
              <a:rect l="l" t="t" r="r" b="b"/>
              <a:pathLst>
                <a:path w="1701800" h="2190750">
                  <a:moveTo>
                    <a:pt x="1630680" y="71120"/>
                  </a:moveTo>
                  <a:lnTo>
                    <a:pt x="1612900" y="71120"/>
                  </a:lnTo>
                  <a:lnTo>
                    <a:pt x="1612900" y="88900"/>
                  </a:lnTo>
                  <a:lnTo>
                    <a:pt x="1612900" y="2101850"/>
                  </a:lnTo>
                  <a:lnTo>
                    <a:pt x="88900" y="2101850"/>
                  </a:lnTo>
                  <a:lnTo>
                    <a:pt x="88900" y="88900"/>
                  </a:lnTo>
                  <a:lnTo>
                    <a:pt x="1612900" y="88900"/>
                  </a:lnTo>
                  <a:lnTo>
                    <a:pt x="16129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2101850"/>
                  </a:lnTo>
                  <a:lnTo>
                    <a:pt x="71120" y="2119630"/>
                  </a:lnTo>
                  <a:lnTo>
                    <a:pt x="1630680" y="2119630"/>
                  </a:lnTo>
                  <a:lnTo>
                    <a:pt x="1630680" y="2102370"/>
                  </a:lnTo>
                  <a:lnTo>
                    <a:pt x="1630680" y="2101850"/>
                  </a:lnTo>
                  <a:lnTo>
                    <a:pt x="1630680" y="88900"/>
                  </a:lnTo>
                  <a:lnTo>
                    <a:pt x="1630680" y="71120"/>
                  </a:lnTo>
                  <a:close/>
                </a:path>
                <a:path w="1701800" h="2190750">
                  <a:moveTo>
                    <a:pt x="1701800" y="0"/>
                  </a:moveTo>
                  <a:lnTo>
                    <a:pt x="1648460" y="0"/>
                  </a:lnTo>
                  <a:lnTo>
                    <a:pt x="1648460" y="53340"/>
                  </a:lnTo>
                  <a:lnTo>
                    <a:pt x="1648460" y="2137410"/>
                  </a:lnTo>
                  <a:lnTo>
                    <a:pt x="53340" y="2137410"/>
                  </a:lnTo>
                  <a:lnTo>
                    <a:pt x="53340" y="53340"/>
                  </a:lnTo>
                  <a:lnTo>
                    <a:pt x="1648460" y="53340"/>
                  </a:lnTo>
                  <a:lnTo>
                    <a:pt x="16484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137410"/>
                  </a:lnTo>
                  <a:lnTo>
                    <a:pt x="0" y="2190750"/>
                  </a:lnTo>
                  <a:lnTo>
                    <a:pt x="1701800" y="2190750"/>
                  </a:lnTo>
                  <a:lnTo>
                    <a:pt x="1701800" y="2137918"/>
                  </a:lnTo>
                  <a:lnTo>
                    <a:pt x="1701800" y="2137410"/>
                  </a:lnTo>
                  <a:lnTo>
                    <a:pt x="1701800" y="53340"/>
                  </a:lnTo>
                  <a:lnTo>
                    <a:pt x="1701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29280" y="199136"/>
            <a:ext cx="3886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RECRUITMENT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914400" y="1447749"/>
            <a:ext cx="7620000" cy="11080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842895" marR="143510" indent="-2696845">
              <a:lnSpc>
                <a:spcPts val="3960"/>
              </a:lnSpc>
              <a:spcBef>
                <a:spcPts val="170"/>
              </a:spcBef>
            </a:pPr>
            <a:r>
              <a:rPr sz="2200" spc="-5" dirty="0">
                <a:latin typeface="TeXGyrePagella"/>
                <a:cs typeface="TeXGyrePagella"/>
              </a:rPr>
              <a:t>The Process of generating a </a:t>
            </a:r>
            <a:r>
              <a:rPr sz="2200" spc="-10" dirty="0">
                <a:latin typeface="TeXGyrePagella"/>
                <a:cs typeface="TeXGyrePagella"/>
              </a:rPr>
              <a:t>pool </a:t>
            </a:r>
            <a:r>
              <a:rPr sz="2200" spc="-5" dirty="0">
                <a:latin typeface="TeXGyrePagella"/>
                <a:cs typeface="TeXGyrePagella"/>
              </a:rPr>
              <a:t>of qualified candidates for  a </a:t>
            </a:r>
            <a:r>
              <a:rPr sz="2200" spc="-10" dirty="0">
                <a:latin typeface="TeXGyrePagella"/>
                <a:cs typeface="TeXGyrePagella"/>
              </a:rPr>
              <a:t>particular</a:t>
            </a:r>
            <a:r>
              <a:rPr sz="2200" dirty="0">
                <a:latin typeface="TeXGyrePagella"/>
                <a:cs typeface="TeXGyrePagella"/>
              </a:rPr>
              <a:t> </a:t>
            </a:r>
            <a:r>
              <a:rPr sz="2200" spc="-5" dirty="0">
                <a:latin typeface="TeXGyrePagella"/>
                <a:cs typeface="TeXGyrePagella"/>
              </a:rPr>
              <a:t>job.</a:t>
            </a:r>
            <a:endParaRPr sz="2200">
              <a:latin typeface="TeXGyrePagella"/>
              <a:cs typeface="TeXGyrePagel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5562600"/>
            <a:ext cx="7620000" cy="55054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1145"/>
              </a:spcBef>
            </a:pPr>
            <a:r>
              <a:rPr sz="2200" spc="-5" dirty="0">
                <a:latin typeface="TeXGyrePagella"/>
                <a:cs typeface="TeXGyrePagella"/>
              </a:rPr>
              <a:t>The Process of discovering potential candidates.</a:t>
            </a:r>
            <a:endParaRPr sz="2200">
              <a:latin typeface="TeXGyrePagella"/>
              <a:cs typeface="TeXGyrePagell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6547" y="3578428"/>
            <a:ext cx="696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5" dirty="0">
                <a:latin typeface="Arial"/>
                <a:cs typeface="Arial"/>
              </a:rPr>
              <a:t>OR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16500" y="2882900"/>
            <a:ext cx="3631565" cy="2159000"/>
            <a:chOff x="5016500" y="2882900"/>
            <a:chExt cx="3631565" cy="2159000"/>
          </a:xfrm>
        </p:grpSpPr>
        <p:sp>
          <p:nvSpPr>
            <p:cNvPr id="13" name="object 13"/>
            <p:cNvSpPr/>
            <p:nvPr/>
          </p:nvSpPr>
          <p:spPr>
            <a:xfrm>
              <a:off x="5103876" y="2970276"/>
              <a:ext cx="3456431" cy="1984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6500" y="2882899"/>
              <a:ext cx="3631565" cy="2159000"/>
            </a:xfrm>
            <a:custGeom>
              <a:avLst/>
              <a:gdLst/>
              <a:ahLst/>
              <a:cxnLst/>
              <a:rect l="l" t="t" r="r" b="b"/>
              <a:pathLst>
                <a:path w="3631565" h="2159000">
                  <a:moveTo>
                    <a:pt x="3560191" y="71120"/>
                  </a:moveTo>
                  <a:lnTo>
                    <a:pt x="3542411" y="71120"/>
                  </a:lnTo>
                  <a:lnTo>
                    <a:pt x="3542411" y="88900"/>
                  </a:lnTo>
                  <a:lnTo>
                    <a:pt x="3542411" y="2070100"/>
                  </a:lnTo>
                  <a:lnTo>
                    <a:pt x="88900" y="2070100"/>
                  </a:lnTo>
                  <a:lnTo>
                    <a:pt x="88900" y="88900"/>
                  </a:lnTo>
                  <a:lnTo>
                    <a:pt x="3542411" y="88900"/>
                  </a:lnTo>
                  <a:lnTo>
                    <a:pt x="3542411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2070100"/>
                  </a:lnTo>
                  <a:lnTo>
                    <a:pt x="71120" y="2087880"/>
                  </a:lnTo>
                  <a:lnTo>
                    <a:pt x="3560191" y="2087880"/>
                  </a:lnTo>
                  <a:lnTo>
                    <a:pt x="3560191" y="2070100"/>
                  </a:lnTo>
                  <a:lnTo>
                    <a:pt x="3560191" y="88900"/>
                  </a:lnTo>
                  <a:lnTo>
                    <a:pt x="3560191" y="71120"/>
                  </a:lnTo>
                  <a:close/>
                </a:path>
                <a:path w="3631565" h="2159000">
                  <a:moveTo>
                    <a:pt x="3631311" y="0"/>
                  </a:moveTo>
                  <a:lnTo>
                    <a:pt x="3577971" y="0"/>
                  </a:lnTo>
                  <a:lnTo>
                    <a:pt x="3577971" y="53340"/>
                  </a:lnTo>
                  <a:lnTo>
                    <a:pt x="3577971" y="2105660"/>
                  </a:lnTo>
                  <a:lnTo>
                    <a:pt x="53340" y="2105660"/>
                  </a:lnTo>
                  <a:lnTo>
                    <a:pt x="53340" y="53340"/>
                  </a:lnTo>
                  <a:lnTo>
                    <a:pt x="3577971" y="53340"/>
                  </a:lnTo>
                  <a:lnTo>
                    <a:pt x="3577971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105660"/>
                  </a:lnTo>
                  <a:lnTo>
                    <a:pt x="0" y="2159000"/>
                  </a:lnTo>
                  <a:lnTo>
                    <a:pt x="3631311" y="2159000"/>
                  </a:lnTo>
                  <a:lnTo>
                    <a:pt x="3631311" y="2105660"/>
                  </a:lnTo>
                  <a:lnTo>
                    <a:pt x="3631311" y="53340"/>
                  </a:lnTo>
                  <a:lnTo>
                    <a:pt x="36313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1959" y="825500"/>
            <a:ext cx="8522335" cy="5969000"/>
            <a:chOff x="481959" y="825500"/>
            <a:chExt cx="8522335" cy="5969000"/>
          </a:xfrm>
        </p:grpSpPr>
        <p:sp>
          <p:nvSpPr>
            <p:cNvPr id="10" name="object 10"/>
            <p:cNvSpPr/>
            <p:nvPr/>
          </p:nvSpPr>
          <p:spPr>
            <a:xfrm>
              <a:off x="3916679" y="912876"/>
              <a:ext cx="5000244" cy="5794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9685" y="825499"/>
              <a:ext cx="5174615" cy="5969000"/>
            </a:xfrm>
            <a:custGeom>
              <a:avLst/>
              <a:gdLst/>
              <a:ahLst/>
              <a:cxnLst/>
              <a:rect l="l" t="t" r="r" b="b"/>
              <a:pathLst>
                <a:path w="5174615" h="5969000">
                  <a:moveTo>
                    <a:pt x="5103495" y="71120"/>
                  </a:moveTo>
                  <a:lnTo>
                    <a:pt x="5085715" y="71120"/>
                  </a:lnTo>
                  <a:lnTo>
                    <a:pt x="5085715" y="88900"/>
                  </a:lnTo>
                  <a:lnTo>
                    <a:pt x="5085715" y="5880100"/>
                  </a:lnTo>
                  <a:lnTo>
                    <a:pt x="88900" y="5880100"/>
                  </a:lnTo>
                  <a:lnTo>
                    <a:pt x="88900" y="88900"/>
                  </a:lnTo>
                  <a:lnTo>
                    <a:pt x="5085715" y="88900"/>
                  </a:lnTo>
                  <a:lnTo>
                    <a:pt x="5085715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5880100"/>
                  </a:lnTo>
                  <a:lnTo>
                    <a:pt x="71120" y="5897880"/>
                  </a:lnTo>
                  <a:lnTo>
                    <a:pt x="5103495" y="5897880"/>
                  </a:lnTo>
                  <a:lnTo>
                    <a:pt x="5103495" y="5880100"/>
                  </a:lnTo>
                  <a:lnTo>
                    <a:pt x="5103495" y="88900"/>
                  </a:lnTo>
                  <a:lnTo>
                    <a:pt x="5103495" y="71120"/>
                  </a:lnTo>
                  <a:close/>
                </a:path>
                <a:path w="5174615" h="5969000">
                  <a:moveTo>
                    <a:pt x="5174615" y="0"/>
                  </a:moveTo>
                  <a:lnTo>
                    <a:pt x="5121275" y="0"/>
                  </a:lnTo>
                  <a:lnTo>
                    <a:pt x="5121275" y="53340"/>
                  </a:lnTo>
                  <a:lnTo>
                    <a:pt x="5121275" y="5915660"/>
                  </a:lnTo>
                  <a:lnTo>
                    <a:pt x="53340" y="5915660"/>
                  </a:lnTo>
                  <a:lnTo>
                    <a:pt x="53340" y="53340"/>
                  </a:lnTo>
                  <a:lnTo>
                    <a:pt x="5121275" y="53340"/>
                  </a:lnTo>
                  <a:lnTo>
                    <a:pt x="512127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915660"/>
                  </a:lnTo>
                  <a:lnTo>
                    <a:pt x="0" y="5969000"/>
                  </a:lnTo>
                  <a:lnTo>
                    <a:pt x="5174615" y="5969000"/>
                  </a:lnTo>
                  <a:lnTo>
                    <a:pt x="5174615" y="5915660"/>
                  </a:lnTo>
                  <a:lnTo>
                    <a:pt x="5174615" y="53340"/>
                  </a:lnTo>
                  <a:lnTo>
                    <a:pt x="51746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959" y="958974"/>
              <a:ext cx="3227081" cy="1475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091183" y="1194816"/>
            <a:ext cx="2007107" cy="909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14350" y="971550"/>
          <a:ext cx="3181350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/>
                <a:gridCol w="2781300"/>
                <a:gridCol w="171450"/>
              </a:tblGrid>
              <a:tr h="171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611505" marR="605790" indent="13081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2400" b="1" spc="-80" dirty="0">
                          <a:latin typeface="Times New Roman"/>
                          <a:cs typeface="Times New Roman"/>
                        </a:rPr>
                        <a:t>WATEEN 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COM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8063A1"/>
                    </a:solidFill>
                  </a:tcPr>
                </a:tc>
              </a:tr>
              <a:tr h="1714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977900" y="3492500"/>
            <a:ext cx="2372360" cy="2235200"/>
            <a:chOff x="977900" y="3492500"/>
            <a:chExt cx="2372360" cy="2235200"/>
          </a:xfrm>
        </p:grpSpPr>
        <p:sp>
          <p:nvSpPr>
            <p:cNvPr id="16" name="object 16"/>
            <p:cNvSpPr/>
            <p:nvPr/>
          </p:nvSpPr>
          <p:spPr>
            <a:xfrm>
              <a:off x="1065276" y="3579876"/>
              <a:ext cx="2197607" cy="2060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7900" y="3492499"/>
              <a:ext cx="2372360" cy="2235200"/>
            </a:xfrm>
            <a:custGeom>
              <a:avLst/>
              <a:gdLst/>
              <a:ahLst/>
              <a:cxnLst/>
              <a:rect l="l" t="t" r="r" b="b"/>
              <a:pathLst>
                <a:path w="2372360" h="2235200">
                  <a:moveTo>
                    <a:pt x="2300859" y="71120"/>
                  </a:moveTo>
                  <a:lnTo>
                    <a:pt x="2283066" y="71120"/>
                  </a:lnTo>
                  <a:lnTo>
                    <a:pt x="2283066" y="88900"/>
                  </a:lnTo>
                  <a:lnTo>
                    <a:pt x="2283066" y="2146300"/>
                  </a:lnTo>
                  <a:lnTo>
                    <a:pt x="88900" y="2146300"/>
                  </a:lnTo>
                  <a:lnTo>
                    <a:pt x="88900" y="88900"/>
                  </a:lnTo>
                  <a:lnTo>
                    <a:pt x="2283066" y="88900"/>
                  </a:lnTo>
                  <a:lnTo>
                    <a:pt x="2283066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2146300"/>
                  </a:lnTo>
                  <a:lnTo>
                    <a:pt x="71120" y="2164080"/>
                  </a:lnTo>
                  <a:lnTo>
                    <a:pt x="2300859" y="2164080"/>
                  </a:lnTo>
                  <a:lnTo>
                    <a:pt x="2300859" y="2146300"/>
                  </a:lnTo>
                  <a:lnTo>
                    <a:pt x="2300859" y="88900"/>
                  </a:lnTo>
                  <a:lnTo>
                    <a:pt x="2300859" y="71120"/>
                  </a:lnTo>
                  <a:close/>
                </a:path>
                <a:path w="2372360" h="2235200">
                  <a:moveTo>
                    <a:pt x="2371979" y="0"/>
                  </a:moveTo>
                  <a:lnTo>
                    <a:pt x="2318639" y="0"/>
                  </a:lnTo>
                  <a:lnTo>
                    <a:pt x="2318639" y="53340"/>
                  </a:lnTo>
                  <a:lnTo>
                    <a:pt x="2318639" y="2181860"/>
                  </a:lnTo>
                  <a:lnTo>
                    <a:pt x="53340" y="2181860"/>
                  </a:lnTo>
                  <a:lnTo>
                    <a:pt x="53340" y="53340"/>
                  </a:lnTo>
                  <a:lnTo>
                    <a:pt x="2318639" y="53340"/>
                  </a:lnTo>
                  <a:lnTo>
                    <a:pt x="2318639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181860"/>
                  </a:lnTo>
                  <a:lnTo>
                    <a:pt x="0" y="2235200"/>
                  </a:lnTo>
                  <a:lnTo>
                    <a:pt x="2371979" y="2235200"/>
                  </a:lnTo>
                  <a:lnTo>
                    <a:pt x="2371979" y="2181872"/>
                  </a:lnTo>
                  <a:lnTo>
                    <a:pt x="2371979" y="53340"/>
                  </a:lnTo>
                  <a:lnTo>
                    <a:pt x="23719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1959" y="825500"/>
            <a:ext cx="8575040" cy="5892800"/>
            <a:chOff x="481959" y="825500"/>
            <a:chExt cx="8575040" cy="5892800"/>
          </a:xfrm>
        </p:grpSpPr>
        <p:sp>
          <p:nvSpPr>
            <p:cNvPr id="10" name="object 10"/>
            <p:cNvSpPr/>
            <p:nvPr/>
          </p:nvSpPr>
          <p:spPr>
            <a:xfrm>
              <a:off x="3884676" y="912876"/>
              <a:ext cx="5085587" cy="5718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7300" y="825499"/>
              <a:ext cx="5259705" cy="5892800"/>
            </a:xfrm>
            <a:custGeom>
              <a:avLst/>
              <a:gdLst/>
              <a:ahLst/>
              <a:cxnLst/>
              <a:rect l="l" t="t" r="r" b="b"/>
              <a:pathLst>
                <a:path w="5259705" h="5892800">
                  <a:moveTo>
                    <a:pt x="5188585" y="71120"/>
                  </a:moveTo>
                  <a:lnTo>
                    <a:pt x="5170805" y="71120"/>
                  </a:lnTo>
                  <a:lnTo>
                    <a:pt x="5170805" y="88900"/>
                  </a:lnTo>
                  <a:lnTo>
                    <a:pt x="5170805" y="5803900"/>
                  </a:lnTo>
                  <a:lnTo>
                    <a:pt x="88900" y="5803900"/>
                  </a:lnTo>
                  <a:lnTo>
                    <a:pt x="88900" y="88900"/>
                  </a:lnTo>
                  <a:lnTo>
                    <a:pt x="5170805" y="88900"/>
                  </a:lnTo>
                  <a:lnTo>
                    <a:pt x="5170805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5803900"/>
                  </a:lnTo>
                  <a:lnTo>
                    <a:pt x="71120" y="5821680"/>
                  </a:lnTo>
                  <a:lnTo>
                    <a:pt x="5188585" y="5821680"/>
                  </a:lnTo>
                  <a:lnTo>
                    <a:pt x="5188585" y="5803900"/>
                  </a:lnTo>
                  <a:lnTo>
                    <a:pt x="5188585" y="88900"/>
                  </a:lnTo>
                  <a:lnTo>
                    <a:pt x="5188585" y="71120"/>
                  </a:lnTo>
                  <a:close/>
                </a:path>
                <a:path w="5259705" h="5892800">
                  <a:moveTo>
                    <a:pt x="5259705" y="0"/>
                  </a:moveTo>
                  <a:lnTo>
                    <a:pt x="5206365" y="0"/>
                  </a:lnTo>
                  <a:lnTo>
                    <a:pt x="5206365" y="53340"/>
                  </a:lnTo>
                  <a:lnTo>
                    <a:pt x="5206365" y="5839460"/>
                  </a:lnTo>
                  <a:lnTo>
                    <a:pt x="53340" y="5839460"/>
                  </a:lnTo>
                  <a:lnTo>
                    <a:pt x="53340" y="53340"/>
                  </a:lnTo>
                  <a:lnTo>
                    <a:pt x="5206365" y="53340"/>
                  </a:lnTo>
                  <a:lnTo>
                    <a:pt x="5206365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839460"/>
                  </a:lnTo>
                  <a:lnTo>
                    <a:pt x="0" y="5892800"/>
                  </a:lnTo>
                  <a:lnTo>
                    <a:pt x="5259705" y="5892800"/>
                  </a:lnTo>
                  <a:lnTo>
                    <a:pt x="5259705" y="5839460"/>
                  </a:lnTo>
                  <a:lnTo>
                    <a:pt x="5259705" y="53340"/>
                  </a:lnTo>
                  <a:lnTo>
                    <a:pt x="52597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959" y="958974"/>
              <a:ext cx="3227081" cy="1475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69491" y="1289304"/>
              <a:ext cx="1650492" cy="693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400" y="990599"/>
              <a:ext cx="3124200" cy="1371600"/>
            </a:xfrm>
            <a:custGeom>
              <a:avLst/>
              <a:gdLst/>
              <a:ahLst/>
              <a:cxnLst/>
              <a:rect l="l" t="t" r="r" b="b"/>
              <a:pathLst>
                <a:path w="3124200" h="1371600">
                  <a:moveTo>
                    <a:pt x="3124200" y="0"/>
                  </a:moveTo>
                  <a:lnTo>
                    <a:pt x="2952750" y="0"/>
                  </a:lnTo>
                  <a:lnTo>
                    <a:pt x="2952750" y="171450"/>
                  </a:lnTo>
                  <a:lnTo>
                    <a:pt x="2952750" y="1200150"/>
                  </a:lnTo>
                  <a:lnTo>
                    <a:pt x="171450" y="1200150"/>
                  </a:lnTo>
                  <a:lnTo>
                    <a:pt x="171450" y="171450"/>
                  </a:lnTo>
                  <a:lnTo>
                    <a:pt x="2952750" y="171450"/>
                  </a:lnTo>
                  <a:lnTo>
                    <a:pt x="2952750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0" y="1200150"/>
                  </a:lnTo>
                  <a:lnTo>
                    <a:pt x="0" y="1371600"/>
                  </a:lnTo>
                  <a:lnTo>
                    <a:pt x="3124200" y="1371600"/>
                  </a:lnTo>
                  <a:lnTo>
                    <a:pt x="3124200" y="1200150"/>
                  </a:lnTo>
                  <a:lnTo>
                    <a:pt x="3124200" y="171450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399" y="990600"/>
              <a:ext cx="3124200" cy="1371600"/>
            </a:xfrm>
            <a:custGeom>
              <a:avLst/>
              <a:gdLst/>
              <a:ahLst/>
              <a:cxnLst/>
              <a:rect l="l" t="t" r="r" b="b"/>
              <a:pathLst>
                <a:path w="3124200" h="1371600">
                  <a:moveTo>
                    <a:pt x="0" y="0"/>
                  </a:moveTo>
                  <a:lnTo>
                    <a:pt x="3124200" y="0"/>
                  </a:lnTo>
                  <a:lnTo>
                    <a:pt x="3124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4850" y="1162050"/>
            <a:ext cx="2781300" cy="102870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257175" rIns="0" bIns="0" rtlCol="0">
            <a:spAutoFit/>
          </a:bodyPr>
          <a:lstStyle/>
          <a:p>
            <a:pPr marL="850900">
              <a:lnSpc>
                <a:spcPct val="100000"/>
              </a:lnSpc>
              <a:spcBef>
                <a:spcPts val="2025"/>
              </a:spcBef>
            </a:pPr>
            <a:r>
              <a:rPr sz="3200" b="1" spc="-60" dirty="0">
                <a:latin typeface="Times New Roman"/>
                <a:cs typeface="Times New Roman"/>
              </a:rPr>
              <a:t>FAUZ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3492500"/>
            <a:ext cx="2050414" cy="2540000"/>
            <a:chOff x="977900" y="3492500"/>
            <a:chExt cx="2050414" cy="2540000"/>
          </a:xfrm>
        </p:grpSpPr>
        <p:sp>
          <p:nvSpPr>
            <p:cNvPr id="18" name="object 18"/>
            <p:cNvSpPr/>
            <p:nvPr/>
          </p:nvSpPr>
          <p:spPr>
            <a:xfrm>
              <a:off x="1065276" y="3579876"/>
              <a:ext cx="1874520" cy="23652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7900" y="3492499"/>
              <a:ext cx="2050414" cy="2540000"/>
            </a:xfrm>
            <a:custGeom>
              <a:avLst/>
              <a:gdLst/>
              <a:ahLst/>
              <a:cxnLst/>
              <a:rect l="l" t="t" r="r" b="b"/>
              <a:pathLst>
                <a:path w="2050414" h="2540000">
                  <a:moveTo>
                    <a:pt x="1978914" y="71120"/>
                  </a:moveTo>
                  <a:lnTo>
                    <a:pt x="1961134" y="71120"/>
                  </a:lnTo>
                  <a:lnTo>
                    <a:pt x="1961134" y="88900"/>
                  </a:lnTo>
                  <a:lnTo>
                    <a:pt x="1961134" y="2451100"/>
                  </a:lnTo>
                  <a:lnTo>
                    <a:pt x="88900" y="2451100"/>
                  </a:lnTo>
                  <a:lnTo>
                    <a:pt x="88900" y="88900"/>
                  </a:lnTo>
                  <a:lnTo>
                    <a:pt x="1961134" y="88900"/>
                  </a:lnTo>
                  <a:lnTo>
                    <a:pt x="1961134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2451100"/>
                  </a:lnTo>
                  <a:lnTo>
                    <a:pt x="71120" y="2468880"/>
                  </a:lnTo>
                  <a:lnTo>
                    <a:pt x="1978914" y="2468880"/>
                  </a:lnTo>
                  <a:lnTo>
                    <a:pt x="1978914" y="2451100"/>
                  </a:lnTo>
                  <a:lnTo>
                    <a:pt x="1978914" y="88900"/>
                  </a:lnTo>
                  <a:lnTo>
                    <a:pt x="1978914" y="71120"/>
                  </a:lnTo>
                  <a:close/>
                </a:path>
                <a:path w="2050414" h="2540000">
                  <a:moveTo>
                    <a:pt x="2050034" y="0"/>
                  </a:moveTo>
                  <a:lnTo>
                    <a:pt x="1996694" y="0"/>
                  </a:lnTo>
                  <a:lnTo>
                    <a:pt x="1996694" y="53340"/>
                  </a:lnTo>
                  <a:lnTo>
                    <a:pt x="1996694" y="2486660"/>
                  </a:lnTo>
                  <a:lnTo>
                    <a:pt x="53340" y="2486660"/>
                  </a:lnTo>
                  <a:lnTo>
                    <a:pt x="53340" y="53340"/>
                  </a:lnTo>
                  <a:lnTo>
                    <a:pt x="1996694" y="53340"/>
                  </a:lnTo>
                  <a:lnTo>
                    <a:pt x="1996694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2486660"/>
                  </a:lnTo>
                  <a:lnTo>
                    <a:pt x="0" y="2540000"/>
                  </a:lnTo>
                  <a:lnTo>
                    <a:pt x="2050034" y="2540000"/>
                  </a:lnTo>
                  <a:lnTo>
                    <a:pt x="2050034" y="2486672"/>
                  </a:lnTo>
                  <a:lnTo>
                    <a:pt x="2050034" y="53340"/>
                  </a:lnTo>
                  <a:lnTo>
                    <a:pt x="20500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8251" y="5989789"/>
            <a:ext cx="2581275" cy="106045"/>
            <a:chOff x="3548251" y="5989789"/>
            <a:chExt cx="2581275" cy="106045"/>
          </a:xfrm>
        </p:grpSpPr>
        <p:sp>
          <p:nvSpPr>
            <p:cNvPr id="3" name="object 3"/>
            <p:cNvSpPr/>
            <p:nvPr/>
          </p:nvSpPr>
          <p:spPr>
            <a:xfrm>
              <a:off x="3548251" y="5989789"/>
              <a:ext cx="2580896" cy="105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400" y="6018212"/>
              <a:ext cx="2514600" cy="1905"/>
            </a:xfrm>
            <a:custGeom>
              <a:avLst/>
              <a:gdLst/>
              <a:ahLst/>
              <a:cxnLst/>
              <a:rect l="l" t="t" r="r" b="b"/>
              <a:pathLst>
                <a:path w="2514600" h="1904">
                  <a:moveTo>
                    <a:pt x="0" y="0"/>
                  </a:moveTo>
                  <a:lnTo>
                    <a:pt x="2514600" y="1587"/>
                  </a:lnTo>
                </a:path>
              </a:pathLst>
            </a:custGeom>
            <a:ln w="381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548251" y="4618189"/>
            <a:ext cx="2581275" cy="106045"/>
            <a:chOff x="3548251" y="4618189"/>
            <a:chExt cx="2581275" cy="106045"/>
          </a:xfrm>
        </p:grpSpPr>
        <p:sp>
          <p:nvSpPr>
            <p:cNvPr id="6" name="object 6"/>
            <p:cNvSpPr/>
            <p:nvPr/>
          </p:nvSpPr>
          <p:spPr>
            <a:xfrm>
              <a:off x="3548251" y="4618189"/>
              <a:ext cx="2580896" cy="105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1400" y="4646549"/>
              <a:ext cx="2514600" cy="1905"/>
            </a:xfrm>
            <a:custGeom>
              <a:avLst/>
              <a:gdLst/>
              <a:ahLst/>
              <a:cxnLst/>
              <a:rect l="l" t="t" r="r" b="b"/>
              <a:pathLst>
                <a:path w="2514600" h="1904">
                  <a:moveTo>
                    <a:pt x="0" y="0"/>
                  </a:moveTo>
                  <a:lnTo>
                    <a:pt x="2514600" y="1650"/>
                  </a:lnTo>
                </a:path>
              </a:pathLst>
            </a:custGeom>
            <a:ln w="38099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72051" y="3171912"/>
            <a:ext cx="2581275" cy="106045"/>
            <a:chOff x="3472051" y="3171912"/>
            <a:chExt cx="2581275" cy="106045"/>
          </a:xfrm>
        </p:grpSpPr>
        <p:sp>
          <p:nvSpPr>
            <p:cNvPr id="9" name="object 9"/>
            <p:cNvSpPr/>
            <p:nvPr/>
          </p:nvSpPr>
          <p:spPr>
            <a:xfrm>
              <a:off x="3472051" y="3171912"/>
              <a:ext cx="2580896" cy="105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5200" y="3200400"/>
              <a:ext cx="2514600" cy="1905"/>
            </a:xfrm>
            <a:custGeom>
              <a:avLst/>
              <a:gdLst/>
              <a:ahLst/>
              <a:cxnLst/>
              <a:rect l="l" t="t" r="r" b="b"/>
              <a:pathLst>
                <a:path w="2514600" h="1905">
                  <a:moveTo>
                    <a:pt x="0" y="0"/>
                  </a:moveTo>
                  <a:lnTo>
                    <a:pt x="2514600" y="1524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13" name="object 13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 </a:t>
            </a:r>
            <a:r>
              <a:rPr spc="-10" dirty="0"/>
              <a:t>METHODS </a:t>
            </a:r>
            <a:r>
              <a:rPr spc="-5" dirty="0"/>
              <a:t>Cont . .</a:t>
            </a:r>
            <a:r>
              <a:rPr spc="20" dirty="0"/>
              <a:t> </a:t>
            </a:r>
            <a:r>
              <a:rPr spc="-5" dirty="0"/>
              <a:t>.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701040" y="2549651"/>
            <a:ext cx="3017520" cy="1266825"/>
            <a:chOff x="701040" y="2549651"/>
            <a:chExt cx="3017520" cy="1266825"/>
          </a:xfrm>
        </p:grpSpPr>
        <p:sp>
          <p:nvSpPr>
            <p:cNvPr id="19" name="object 19"/>
            <p:cNvSpPr/>
            <p:nvPr/>
          </p:nvSpPr>
          <p:spPr>
            <a:xfrm>
              <a:off x="701040" y="2549651"/>
              <a:ext cx="3017520" cy="1266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7656" y="2909315"/>
              <a:ext cx="2304288" cy="4678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00" y="2590799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289560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1000760"/>
                  </a:lnTo>
                  <a:lnTo>
                    <a:pt x="0" y="1143000"/>
                  </a:lnTo>
                  <a:lnTo>
                    <a:pt x="2895600" y="1143000"/>
                  </a:lnTo>
                  <a:lnTo>
                    <a:pt x="2895600" y="1000760"/>
                  </a:lnTo>
                  <a:lnTo>
                    <a:pt x="142875" y="1000760"/>
                  </a:lnTo>
                  <a:lnTo>
                    <a:pt x="142875" y="143510"/>
                  </a:lnTo>
                  <a:lnTo>
                    <a:pt x="2752725" y="143510"/>
                  </a:lnTo>
                  <a:lnTo>
                    <a:pt x="2752725" y="1000125"/>
                  </a:lnTo>
                  <a:lnTo>
                    <a:pt x="2895600" y="1000125"/>
                  </a:lnTo>
                  <a:lnTo>
                    <a:pt x="2895600" y="143510"/>
                  </a:lnTo>
                  <a:lnTo>
                    <a:pt x="2895600" y="142875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000" y="2590799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0" y="0"/>
                  </a:moveTo>
                  <a:lnTo>
                    <a:pt x="2895600" y="0"/>
                  </a:lnTo>
                  <a:lnTo>
                    <a:pt x="28956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  <a:path w="2895600" h="1143000">
                  <a:moveTo>
                    <a:pt x="142875" y="142875"/>
                  </a:moveTo>
                  <a:lnTo>
                    <a:pt x="142875" y="1000125"/>
                  </a:lnTo>
                  <a:lnTo>
                    <a:pt x="2752725" y="1000125"/>
                  </a:lnTo>
                  <a:lnTo>
                    <a:pt x="2752725" y="142875"/>
                  </a:lnTo>
                  <a:lnTo>
                    <a:pt x="142875" y="1428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4875" y="2733675"/>
            <a:ext cx="2609850" cy="857250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2040"/>
              </a:spcBef>
            </a:pPr>
            <a:r>
              <a:rPr sz="2000" b="1" dirty="0">
                <a:latin typeface="Palladio Uralic"/>
                <a:cs typeface="Palladio Uralic"/>
              </a:rPr>
              <a:t>Snap</a:t>
            </a:r>
            <a:r>
              <a:rPr sz="2000" b="1" spc="-35" dirty="0">
                <a:latin typeface="Palladio Uralic"/>
                <a:cs typeface="Palladio Uralic"/>
              </a:rPr>
              <a:t> </a:t>
            </a:r>
            <a:r>
              <a:rPr sz="2000" b="1" spc="-5" dirty="0">
                <a:latin typeface="Palladio Uralic"/>
                <a:cs typeface="Palladio Uralic"/>
              </a:rPr>
              <a:t>Judgments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1040" y="3997452"/>
            <a:ext cx="3017520" cy="1266825"/>
            <a:chOff x="701040" y="3997452"/>
            <a:chExt cx="3017520" cy="1266825"/>
          </a:xfrm>
        </p:grpSpPr>
        <p:sp>
          <p:nvSpPr>
            <p:cNvPr id="25" name="object 25"/>
            <p:cNvSpPr/>
            <p:nvPr/>
          </p:nvSpPr>
          <p:spPr>
            <a:xfrm>
              <a:off x="701040" y="3997452"/>
              <a:ext cx="3017520" cy="1266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62456" y="4357116"/>
              <a:ext cx="1694688" cy="4678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2000" y="4038599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289560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1000760"/>
                  </a:lnTo>
                  <a:lnTo>
                    <a:pt x="0" y="1143000"/>
                  </a:lnTo>
                  <a:lnTo>
                    <a:pt x="2895600" y="1143000"/>
                  </a:lnTo>
                  <a:lnTo>
                    <a:pt x="2895600" y="1000760"/>
                  </a:lnTo>
                  <a:lnTo>
                    <a:pt x="142875" y="1000760"/>
                  </a:lnTo>
                  <a:lnTo>
                    <a:pt x="142875" y="143510"/>
                  </a:lnTo>
                  <a:lnTo>
                    <a:pt x="2752725" y="143510"/>
                  </a:lnTo>
                  <a:lnTo>
                    <a:pt x="2752725" y="1000125"/>
                  </a:lnTo>
                  <a:lnTo>
                    <a:pt x="2895600" y="1000125"/>
                  </a:lnTo>
                  <a:lnTo>
                    <a:pt x="2895600" y="143510"/>
                  </a:lnTo>
                  <a:lnTo>
                    <a:pt x="2895600" y="142875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2000" y="4038600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0" y="0"/>
                  </a:moveTo>
                  <a:lnTo>
                    <a:pt x="2895600" y="0"/>
                  </a:lnTo>
                  <a:lnTo>
                    <a:pt x="28956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04875" y="4181475"/>
            <a:ext cx="2609850" cy="85725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259079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2039"/>
              </a:spcBef>
            </a:pPr>
            <a:r>
              <a:rPr sz="2000" b="1" dirty="0">
                <a:solidFill>
                  <a:srgbClr val="8063A1"/>
                </a:solidFill>
                <a:latin typeface="Palladio Uralic"/>
                <a:cs typeface="Palladio Uralic"/>
              </a:rPr>
              <a:t>Halo</a:t>
            </a:r>
            <a:r>
              <a:rPr sz="2000" b="1" spc="-50" dirty="0">
                <a:solidFill>
                  <a:srgbClr val="8063A1"/>
                </a:solidFill>
                <a:latin typeface="Palladio Uralic"/>
                <a:cs typeface="Palladio Uralic"/>
              </a:rPr>
              <a:t> </a:t>
            </a:r>
            <a:r>
              <a:rPr sz="2000" b="1" dirty="0">
                <a:solidFill>
                  <a:srgbClr val="8063A1"/>
                </a:solidFill>
                <a:latin typeface="Palladio Uralic"/>
                <a:cs typeface="Palladio Uralic"/>
              </a:rPr>
              <a:t>Effect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82640" y="2549651"/>
            <a:ext cx="3017520" cy="1266825"/>
            <a:chOff x="5882640" y="2549651"/>
            <a:chExt cx="3017520" cy="1266825"/>
          </a:xfrm>
        </p:grpSpPr>
        <p:sp>
          <p:nvSpPr>
            <p:cNvPr id="31" name="object 31"/>
            <p:cNvSpPr/>
            <p:nvPr/>
          </p:nvSpPr>
          <p:spPr>
            <a:xfrm>
              <a:off x="5882640" y="2549651"/>
              <a:ext cx="3017519" cy="1266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712" y="2909315"/>
              <a:ext cx="2625851" cy="4678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43600" y="2590799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289560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1000760"/>
                  </a:lnTo>
                  <a:lnTo>
                    <a:pt x="0" y="1143000"/>
                  </a:lnTo>
                  <a:lnTo>
                    <a:pt x="2895600" y="1143000"/>
                  </a:lnTo>
                  <a:lnTo>
                    <a:pt x="2895600" y="1000760"/>
                  </a:lnTo>
                  <a:lnTo>
                    <a:pt x="142875" y="1000760"/>
                  </a:lnTo>
                  <a:lnTo>
                    <a:pt x="142875" y="143510"/>
                  </a:lnTo>
                  <a:lnTo>
                    <a:pt x="2752725" y="143510"/>
                  </a:lnTo>
                  <a:lnTo>
                    <a:pt x="2752725" y="1000125"/>
                  </a:lnTo>
                  <a:lnTo>
                    <a:pt x="2895600" y="1000125"/>
                  </a:lnTo>
                  <a:lnTo>
                    <a:pt x="2895600" y="143510"/>
                  </a:lnTo>
                  <a:lnTo>
                    <a:pt x="2895600" y="142875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43600" y="2590799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0" y="0"/>
                  </a:moveTo>
                  <a:lnTo>
                    <a:pt x="2895600" y="0"/>
                  </a:lnTo>
                  <a:lnTo>
                    <a:pt x="28956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86475" y="2733675"/>
            <a:ext cx="2609850" cy="85725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25908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2040"/>
              </a:spcBef>
            </a:pPr>
            <a:r>
              <a:rPr sz="2000" b="1" dirty="0">
                <a:latin typeface="Palladio Uralic"/>
                <a:cs typeface="Palladio Uralic"/>
              </a:rPr>
              <a:t>Negative</a:t>
            </a:r>
            <a:r>
              <a:rPr sz="2000" b="1" spc="-75" dirty="0">
                <a:latin typeface="Palladio Uralic"/>
                <a:cs typeface="Palladio Uralic"/>
              </a:rPr>
              <a:t> </a:t>
            </a:r>
            <a:r>
              <a:rPr sz="2000" b="1" dirty="0">
                <a:latin typeface="Palladio Uralic"/>
                <a:cs typeface="Palladio Uralic"/>
              </a:rPr>
              <a:t>Emphasis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82640" y="3997452"/>
            <a:ext cx="3017520" cy="1266825"/>
            <a:chOff x="5882640" y="3997452"/>
            <a:chExt cx="3017520" cy="1266825"/>
          </a:xfrm>
        </p:grpSpPr>
        <p:sp>
          <p:nvSpPr>
            <p:cNvPr id="37" name="object 37"/>
            <p:cNvSpPr/>
            <p:nvPr/>
          </p:nvSpPr>
          <p:spPr>
            <a:xfrm>
              <a:off x="5882640" y="3997452"/>
              <a:ext cx="3017519" cy="1266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05016" y="4381500"/>
              <a:ext cx="1571244" cy="428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43600" y="4038599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289560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1000760"/>
                  </a:lnTo>
                  <a:lnTo>
                    <a:pt x="0" y="1143000"/>
                  </a:lnTo>
                  <a:lnTo>
                    <a:pt x="2895600" y="1143000"/>
                  </a:lnTo>
                  <a:lnTo>
                    <a:pt x="2895600" y="1000760"/>
                  </a:lnTo>
                  <a:lnTo>
                    <a:pt x="142875" y="1000760"/>
                  </a:lnTo>
                  <a:lnTo>
                    <a:pt x="142875" y="143510"/>
                  </a:lnTo>
                  <a:lnTo>
                    <a:pt x="2752725" y="143510"/>
                  </a:lnTo>
                  <a:lnTo>
                    <a:pt x="2752725" y="1000125"/>
                  </a:lnTo>
                  <a:lnTo>
                    <a:pt x="2895600" y="1000125"/>
                  </a:lnTo>
                  <a:lnTo>
                    <a:pt x="2895600" y="143510"/>
                  </a:lnTo>
                  <a:lnTo>
                    <a:pt x="2895600" y="142875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3600" y="4038600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0" y="0"/>
                  </a:moveTo>
                  <a:lnTo>
                    <a:pt x="2895600" y="0"/>
                  </a:lnTo>
                  <a:lnTo>
                    <a:pt x="28956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  <a:path w="2895600" h="1143000">
                  <a:moveTo>
                    <a:pt x="142875" y="142875"/>
                  </a:moveTo>
                  <a:lnTo>
                    <a:pt x="142875" y="1000125"/>
                  </a:lnTo>
                  <a:lnTo>
                    <a:pt x="2752725" y="1000125"/>
                  </a:lnTo>
                  <a:lnTo>
                    <a:pt x="2752725" y="142875"/>
                  </a:lnTo>
                  <a:lnTo>
                    <a:pt x="142875" y="1428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086475" y="4181475"/>
            <a:ext cx="2609850" cy="85725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69913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8063A1"/>
                </a:solidFill>
                <a:latin typeface="Palladio Uralic"/>
                <a:cs typeface="Palladio Uralic"/>
              </a:rPr>
              <a:t>Horn</a:t>
            </a:r>
            <a:r>
              <a:rPr sz="1800" b="1" spc="-15" dirty="0">
                <a:solidFill>
                  <a:srgbClr val="8063A1"/>
                </a:solidFill>
                <a:latin typeface="Palladio Uralic"/>
                <a:cs typeface="Palladio Uralic"/>
              </a:rPr>
              <a:t> </a:t>
            </a:r>
            <a:r>
              <a:rPr sz="1800" b="1" spc="-5" dirty="0">
                <a:solidFill>
                  <a:srgbClr val="8063A1"/>
                </a:solidFill>
                <a:latin typeface="Palladio Uralic"/>
                <a:cs typeface="Palladio Uralic"/>
              </a:rPr>
              <a:t>Effect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01040" y="5445252"/>
            <a:ext cx="3017520" cy="1266825"/>
            <a:chOff x="701040" y="5445252"/>
            <a:chExt cx="3017520" cy="1266825"/>
          </a:xfrm>
        </p:grpSpPr>
        <p:sp>
          <p:nvSpPr>
            <p:cNvPr id="43" name="object 43"/>
            <p:cNvSpPr/>
            <p:nvPr/>
          </p:nvSpPr>
          <p:spPr>
            <a:xfrm>
              <a:off x="701040" y="5445252"/>
              <a:ext cx="3017520" cy="1266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45920" y="5804916"/>
              <a:ext cx="1126236" cy="4678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2000" y="5486400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289560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1000760"/>
                  </a:lnTo>
                  <a:lnTo>
                    <a:pt x="0" y="1143000"/>
                  </a:lnTo>
                  <a:lnTo>
                    <a:pt x="2895600" y="1143000"/>
                  </a:lnTo>
                  <a:lnTo>
                    <a:pt x="2895600" y="1000760"/>
                  </a:lnTo>
                  <a:lnTo>
                    <a:pt x="142875" y="1000760"/>
                  </a:lnTo>
                  <a:lnTo>
                    <a:pt x="142875" y="143510"/>
                  </a:lnTo>
                  <a:lnTo>
                    <a:pt x="2752725" y="143510"/>
                  </a:lnTo>
                  <a:lnTo>
                    <a:pt x="2752725" y="1000125"/>
                  </a:lnTo>
                  <a:lnTo>
                    <a:pt x="2895600" y="1000137"/>
                  </a:lnTo>
                  <a:lnTo>
                    <a:pt x="2895600" y="143510"/>
                  </a:lnTo>
                  <a:lnTo>
                    <a:pt x="2895600" y="142875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2000" y="5486400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0" y="0"/>
                  </a:moveTo>
                  <a:lnTo>
                    <a:pt x="2895600" y="0"/>
                  </a:lnTo>
                  <a:lnTo>
                    <a:pt x="28956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04875" y="5629275"/>
            <a:ext cx="2609850" cy="85725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259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5"/>
              </a:spcBef>
            </a:pPr>
            <a:r>
              <a:rPr sz="2000" b="1" dirty="0">
                <a:solidFill>
                  <a:srgbClr val="30859C"/>
                </a:solidFill>
                <a:latin typeface="Palladio Uralic"/>
                <a:cs typeface="Palladio Uralic"/>
              </a:rPr>
              <a:t>Biases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882640" y="5369052"/>
            <a:ext cx="3017520" cy="1266825"/>
            <a:chOff x="5882640" y="5369052"/>
            <a:chExt cx="3017520" cy="1266825"/>
          </a:xfrm>
        </p:grpSpPr>
        <p:sp>
          <p:nvSpPr>
            <p:cNvPr id="49" name="object 49"/>
            <p:cNvSpPr/>
            <p:nvPr/>
          </p:nvSpPr>
          <p:spPr>
            <a:xfrm>
              <a:off x="5882640" y="5369052"/>
              <a:ext cx="3017519" cy="1266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38316" y="5728716"/>
              <a:ext cx="2104643" cy="4678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43600" y="5410200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289560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0" y="1000760"/>
                  </a:lnTo>
                  <a:lnTo>
                    <a:pt x="0" y="1143000"/>
                  </a:lnTo>
                  <a:lnTo>
                    <a:pt x="2895600" y="1143000"/>
                  </a:lnTo>
                  <a:lnTo>
                    <a:pt x="2895600" y="1000760"/>
                  </a:lnTo>
                  <a:lnTo>
                    <a:pt x="142875" y="1000760"/>
                  </a:lnTo>
                  <a:lnTo>
                    <a:pt x="142875" y="143510"/>
                  </a:lnTo>
                  <a:lnTo>
                    <a:pt x="2752725" y="143510"/>
                  </a:lnTo>
                  <a:lnTo>
                    <a:pt x="2752725" y="1000125"/>
                  </a:lnTo>
                  <a:lnTo>
                    <a:pt x="2895600" y="1000125"/>
                  </a:lnTo>
                  <a:lnTo>
                    <a:pt x="2895600" y="143510"/>
                  </a:lnTo>
                  <a:lnTo>
                    <a:pt x="2895600" y="142875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43600" y="5410200"/>
              <a:ext cx="2895600" cy="1143000"/>
            </a:xfrm>
            <a:custGeom>
              <a:avLst/>
              <a:gdLst/>
              <a:ahLst/>
              <a:cxnLst/>
              <a:rect l="l" t="t" r="r" b="b"/>
              <a:pathLst>
                <a:path w="2895600" h="1143000">
                  <a:moveTo>
                    <a:pt x="0" y="0"/>
                  </a:moveTo>
                  <a:lnTo>
                    <a:pt x="2895600" y="0"/>
                  </a:lnTo>
                  <a:lnTo>
                    <a:pt x="28956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  <a:path w="2895600" h="1143000">
                  <a:moveTo>
                    <a:pt x="142875" y="142875"/>
                  </a:moveTo>
                  <a:lnTo>
                    <a:pt x="142875" y="1000125"/>
                  </a:lnTo>
                  <a:lnTo>
                    <a:pt x="2752725" y="1000125"/>
                  </a:lnTo>
                  <a:lnTo>
                    <a:pt x="2752725" y="142875"/>
                  </a:lnTo>
                  <a:lnTo>
                    <a:pt x="142875" y="1428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521957" y="5799531"/>
            <a:ext cx="17386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0859C"/>
                </a:solidFill>
                <a:latin typeface="Palladio Uralic"/>
                <a:cs typeface="Palladio Uralic"/>
              </a:rPr>
              <a:t>Cultural</a:t>
            </a:r>
            <a:r>
              <a:rPr sz="2000" b="1" spc="-114" dirty="0">
                <a:solidFill>
                  <a:srgbClr val="30859C"/>
                </a:solidFill>
                <a:latin typeface="Palladio Uralic"/>
                <a:cs typeface="Palladio Uralic"/>
              </a:rPr>
              <a:t> </a:t>
            </a:r>
            <a:r>
              <a:rPr sz="2000" b="1" dirty="0">
                <a:solidFill>
                  <a:srgbClr val="30859C"/>
                </a:solidFill>
                <a:latin typeface="Palladio Uralic"/>
                <a:cs typeface="Palladio Uralic"/>
              </a:rPr>
              <a:t>Noise</a:t>
            </a:r>
            <a:endParaRPr sz="2000">
              <a:latin typeface="Palladio Uralic"/>
              <a:cs typeface="Palladio Uralic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654300" y="901700"/>
            <a:ext cx="4673600" cy="1168400"/>
            <a:chOff x="2654300" y="901700"/>
            <a:chExt cx="4673600" cy="1168400"/>
          </a:xfrm>
        </p:grpSpPr>
        <p:sp>
          <p:nvSpPr>
            <p:cNvPr id="55" name="object 55"/>
            <p:cNvSpPr/>
            <p:nvPr/>
          </p:nvSpPr>
          <p:spPr>
            <a:xfrm>
              <a:off x="2667000" y="1914525"/>
              <a:ext cx="4648200" cy="142875"/>
            </a:xfrm>
            <a:custGeom>
              <a:avLst/>
              <a:gdLst/>
              <a:ahLst/>
              <a:cxnLst/>
              <a:rect l="l" t="t" r="r" b="b"/>
              <a:pathLst>
                <a:path w="4648200" h="142875">
                  <a:moveTo>
                    <a:pt x="4505325" y="0"/>
                  </a:moveTo>
                  <a:lnTo>
                    <a:pt x="142875" y="0"/>
                  </a:lnTo>
                  <a:lnTo>
                    <a:pt x="0" y="142875"/>
                  </a:lnTo>
                  <a:lnTo>
                    <a:pt x="4648200" y="142875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667000" y="914400"/>
              <a:ext cx="142875" cy="1143000"/>
            </a:xfrm>
            <a:custGeom>
              <a:avLst/>
              <a:gdLst/>
              <a:ahLst/>
              <a:cxnLst/>
              <a:rect l="l" t="t" r="r" b="b"/>
              <a:pathLst>
                <a:path w="142875" h="1143000">
                  <a:moveTo>
                    <a:pt x="0" y="0"/>
                  </a:moveTo>
                  <a:lnTo>
                    <a:pt x="0" y="1143000"/>
                  </a:lnTo>
                  <a:lnTo>
                    <a:pt x="142875" y="1000125"/>
                  </a:lnTo>
                  <a:lnTo>
                    <a:pt x="142875" y="142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72325" y="914400"/>
              <a:ext cx="142875" cy="1143000"/>
            </a:xfrm>
            <a:custGeom>
              <a:avLst/>
              <a:gdLst/>
              <a:ahLst/>
              <a:cxnLst/>
              <a:rect l="l" t="t" r="r" b="b"/>
              <a:pathLst>
                <a:path w="142875" h="1143000">
                  <a:moveTo>
                    <a:pt x="142875" y="0"/>
                  </a:moveTo>
                  <a:lnTo>
                    <a:pt x="0" y="142875"/>
                  </a:lnTo>
                  <a:lnTo>
                    <a:pt x="0" y="1000125"/>
                  </a:lnTo>
                  <a:lnTo>
                    <a:pt x="142875" y="1143000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67000" y="914400"/>
              <a:ext cx="4648200" cy="1143000"/>
            </a:xfrm>
            <a:custGeom>
              <a:avLst/>
              <a:gdLst/>
              <a:ahLst/>
              <a:cxnLst/>
              <a:rect l="l" t="t" r="r" b="b"/>
              <a:pathLst>
                <a:path w="4648200" h="1143000">
                  <a:moveTo>
                    <a:pt x="0" y="0"/>
                  </a:moveTo>
                  <a:lnTo>
                    <a:pt x="4648200" y="0"/>
                  </a:lnTo>
                  <a:lnTo>
                    <a:pt x="46482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  <a:path w="4648200" h="1143000">
                  <a:moveTo>
                    <a:pt x="0" y="0"/>
                  </a:moveTo>
                  <a:lnTo>
                    <a:pt x="142875" y="142875"/>
                  </a:lnTo>
                </a:path>
                <a:path w="4648200" h="1143000">
                  <a:moveTo>
                    <a:pt x="0" y="1143000"/>
                  </a:moveTo>
                  <a:lnTo>
                    <a:pt x="142875" y="1000125"/>
                  </a:lnTo>
                </a:path>
                <a:path w="4648200" h="1143000">
                  <a:moveTo>
                    <a:pt x="4648200" y="0"/>
                  </a:moveTo>
                  <a:lnTo>
                    <a:pt x="4505325" y="142875"/>
                  </a:lnTo>
                </a:path>
                <a:path w="4648200" h="1143000">
                  <a:moveTo>
                    <a:pt x="4648200" y="1143000"/>
                  </a:moveTo>
                  <a:lnTo>
                    <a:pt x="4505325" y="10001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809875" y="1057275"/>
            <a:ext cx="4362450" cy="8572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1587500" marR="696595" indent="-882650">
              <a:lnSpc>
                <a:spcPct val="100000"/>
              </a:lnSpc>
              <a:spcBef>
                <a:spcPts val="1155"/>
              </a:spcBef>
            </a:pPr>
            <a:r>
              <a:rPr sz="1800" b="1" dirty="0">
                <a:latin typeface="Times New Roman"/>
                <a:cs typeface="Times New Roman"/>
              </a:rPr>
              <a:t>COMMON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INTERVIEWING  </a:t>
            </a:r>
            <a:r>
              <a:rPr sz="1800" b="1" spc="-20" dirty="0">
                <a:latin typeface="Times New Roman"/>
                <a:cs typeface="Times New Roman"/>
              </a:rPr>
              <a:t>MISTAKES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17410" y="1663700"/>
          <a:ext cx="1842770" cy="33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176530"/>
                <a:gridCol w="813435"/>
              </a:tblGrid>
              <a:tr h="151574">
                <a:tc rowSpan="2"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Job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Boards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3845" marR="3175" indent="-27305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Employer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Web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Sites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53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3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606800" y="2908300"/>
            <a:ext cx="1511300" cy="609600"/>
            <a:chOff x="3606800" y="2908300"/>
            <a:chExt cx="1511300" cy="609600"/>
          </a:xfrm>
        </p:grpSpPr>
        <p:sp>
          <p:nvSpPr>
            <p:cNvPr id="4" name="object 4"/>
            <p:cNvSpPr/>
            <p:nvPr/>
          </p:nvSpPr>
          <p:spPr>
            <a:xfrm>
              <a:off x="3619500" y="2921000"/>
              <a:ext cx="1485900" cy="584200"/>
            </a:xfrm>
            <a:custGeom>
              <a:avLst/>
              <a:gdLst/>
              <a:ahLst/>
              <a:cxnLst/>
              <a:rect l="l" t="t" r="r" b="b"/>
              <a:pathLst>
                <a:path w="1485900" h="584200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427479" y="0"/>
                  </a:lnTo>
                  <a:lnTo>
                    <a:pt x="1450216" y="4591"/>
                  </a:lnTo>
                  <a:lnTo>
                    <a:pt x="1468786" y="17113"/>
                  </a:lnTo>
                  <a:lnTo>
                    <a:pt x="1481308" y="35683"/>
                  </a:lnTo>
                  <a:lnTo>
                    <a:pt x="1485900" y="58420"/>
                  </a:lnTo>
                  <a:lnTo>
                    <a:pt x="1485900" y="525779"/>
                  </a:lnTo>
                  <a:lnTo>
                    <a:pt x="1481308" y="548516"/>
                  </a:lnTo>
                  <a:lnTo>
                    <a:pt x="1468786" y="567086"/>
                  </a:lnTo>
                  <a:lnTo>
                    <a:pt x="1450216" y="579608"/>
                  </a:lnTo>
                  <a:lnTo>
                    <a:pt x="1427479" y="584200"/>
                  </a:lnTo>
                  <a:lnTo>
                    <a:pt x="58420" y="584200"/>
                  </a:lnTo>
                  <a:lnTo>
                    <a:pt x="35683" y="579608"/>
                  </a:lnTo>
                  <a:lnTo>
                    <a:pt x="17113" y="567086"/>
                  </a:lnTo>
                  <a:lnTo>
                    <a:pt x="4591" y="548516"/>
                  </a:lnTo>
                  <a:lnTo>
                    <a:pt x="0" y="525779"/>
                  </a:lnTo>
                  <a:lnTo>
                    <a:pt x="0" y="58420"/>
                  </a:lnTo>
                  <a:close/>
                </a:path>
                <a:path w="1485900" h="584200">
                  <a:moveTo>
                    <a:pt x="14859" y="567054"/>
                  </a:moveTo>
                  <a:lnTo>
                    <a:pt x="1471041" y="567054"/>
                  </a:lnTo>
                  <a:lnTo>
                    <a:pt x="1471041" y="17081"/>
                  </a:lnTo>
                  <a:lnTo>
                    <a:pt x="14859" y="17081"/>
                  </a:lnTo>
                  <a:lnTo>
                    <a:pt x="14859" y="56705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0887" y="3163950"/>
              <a:ext cx="101600" cy="104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57470" y="2939034"/>
            <a:ext cx="141033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latin typeface="Arial"/>
                <a:cs typeface="Arial"/>
              </a:rPr>
              <a:t>Recruitment</a:t>
            </a:r>
            <a:endParaRPr sz="1200">
              <a:latin typeface="Arial"/>
              <a:cs typeface="Arial"/>
            </a:endParaRPr>
          </a:p>
          <a:p>
            <a:pPr marL="37465" algn="ctr">
              <a:lnSpc>
                <a:spcPct val="100000"/>
              </a:lnSpc>
              <a:spcBef>
                <a:spcPts val="1150"/>
              </a:spcBef>
            </a:pPr>
            <a:r>
              <a:rPr sz="1200" spc="120" dirty="0">
                <a:latin typeface="Arial"/>
                <a:cs typeface="Arial"/>
              </a:rPr>
              <a:t>Selection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21100" y="1435100"/>
            <a:ext cx="1320800" cy="558800"/>
            <a:chOff x="3721100" y="1435100"/>
            <a:chExt cx="1320800" cy="558800"/>
          </a:xfrm>
        </p:grpSpPr>
        <p:sp>
          <p:nvSpPr>
            <p:cNvPr id="8" name="object 8"/>
            <p:cNvSpPr/>
            <p:nvPr/>
          </p:nvSpPr>
          <p:spPr>
            <a:xfrm>
              <a:off x="3733800" y="1447800"/>
              <a:ext cx="1295400" cy="533400"/>
            </a:xfrm>
            <a:custGeom>
              <a:avLst/>
              <a:gdLst/>
              <a:ahLst/>
              <a:cxnLst/>
              <a:rect l="l" t="t" r="r" b="b"/>
              <a:pathLst>
                <a:path w="1295400" h="533400">
                  <a:moveTo>
                    <a:pt x="1242060" y="0"/>
                  </a:moveTo>
                  <a:lnTo>
                    <a:pt x="53339" y="0"/>
                  </a:lnTo>
                  <a:lnTo>
                    <a:pt x="32575" y="4191"/>
                  </a:lnTo>
                  <a:lnTo>
                    <a:pt x="15620" y="15621"/>
                  </a:lnTo>
                  <a:lnTo>
                    <a:pt x="4190" y="32575"/>
                  </a:lnTo>
                  <a:lnTo>
                    <a:pt x="0" y="53339"/>
                  </a:lnTo>
                  <a:lnTo>
                    <a:pt x="0" y="480060"/>
                  </a:lnTo>
                  <a:lnTo>
                    <a:pt x="4191" y="500824"/>
                  </a:lnTo>
                  <a:lnTo>
                    <a:pt x="15621" y="517779"/>
                  </a:lnTo>
                  <a:lnTo>
                    <a:pt x="32575" y="529209"/>
                  </a:lnTo>
                  <a:lnTo>
                    <a:pt x="53339" y="533400"/>
                  </a:lnTo>
                  <a:lnTo>
                    <a:pt x="1242060" y="533400"/>
                  </a:lnTo>
                  <a:lnTo>
                    <a:pt x="1262824" y="529209"/>
                  </a:lnTo>
                  <a:lnTo>
                    <a:pt x="1279778" y="517779"/>
                  </a:lnTo>
                  <a:lnTo>
                    <a:pt x="1291208" y="500824"/>
                  </a:lnTo>
                  <a:lnTo>
                    <a:pt x="1295400" y="480060"/>
                  </a:lnTo>
                  <a:lnTo>
                    <a:pt x="1295400" y="53339"/>
                  </a:lnTo>
                  <a:lnTo>
                    <a:pt x="1291208" y="32575"/>
                  </a:lnTo>
                  <a:lnTo>
                    <a:pt x="1279779" y="15621"/>
                  </a:lnTo>
                  <a:lnTo>
                    <a:pt x="1262824" y="4191"/>
                  </a:lnTo>
                  <a:lnTo>
                    <a:pt x="1242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800" y="1447800"/>
              <a:ext cx="1295400" cy="533400"/>
            </a:xfrm>
            <a:custGeom>
              <a:avLst/>
              <a:gdLst/>
              <a:ahLst/>
              <a:cxnLst/>
              <a:rect l="l" t="t" r="r" b="b"/>
              <a:pathLst>
                <a:path w="1295400" h="533400">
                  <a:moveTo>
                    <a:pt x="0" y="53339"/>
                  </a:moveTo>
                  <a:lnTo>
                    <a:pt x="4190" y="32575"/>
                  </a:lnTo>
                  <a:lnTo>
                    <a:pt x="15620" y="15621"/>
                  </a:lnTo>
                  <a:lnTo>
                    <a:pt x="32575" y="4191"/>
                  </a:lnTo>
                  <a:lnTo>
                    <a:pt x="53339" y="0"/>
                  </a:lnTo>
                  <a:lnTo>
                    <a:pt x="1242060" y="0"/>
                  </a:lnTo>
                  <a:lnTo>
                    <a:pt x="1262824" y="4190"/>
                  </a:lnTo>
                  <a:lnTo>
                    <a:pt x="1279778" y="15620"/>
                  </a:lnTo>
                  <a:lnTo>
                    <a:pt x="1291208" y="32575"/>
                  </a:lnTo>
                  <a:lnTo>
                    <a:pt x="1295400" y="53339"/>
                  </a:lnTo>
                  <a:lnTo>
                    <a:pt x="1295400" y="480060"/>
                  </a:lnTo>
                  <a:lnTo>
                    <a:pt x="1291209" y="500824"/>
                  </a:lnTo>
                  <a:lnTo>
                    <a:pt x="1279779" y="517778"/>
                  </a:lnTo>
                  <a:lnTo>
                    <a:pt x="1262824" y="529208"/>
                  </a:lnTo>
                  <a:lnTo>
                    <a:pt x="1242060" y="533400"/>
                  </a:lnTo>
                  <a:lnTo>
                    <a:pt x="53339" y="533400"/>
                  </a:lnTo>
                  <a:lnTo>
                    <a:pt x="32575" y="529209"/>
                  </a:lnTo>
                  <a:lnTo>
                    <a:pt x="15621" y="517779"/>
                  </a:lnTo>
                  <a:lnTo>
                    <a:pt x="4191" y="500824"/>
                  </a:lnTo>
                  <a:lnTo>
                    <a:pt x="0" y="480060"/>
                  </a:lnTo>
                  <a:lnTo>
                    <a:pt x="0" y="5333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2723" y="1463421"/>
              <a:ext cx="1257935" cy="502284"/>
            </a:xfrm>
            <a:custGeom>
              <a:avLst/>
              <a:gdLst/>
              <a:ahLst/>
              <a:cxnLst/>
              <a:rect l="l" t="t" r="r" b="b"/>
              <a:pathLst>
                <a:path w="1257935" h="502285">
                  <a:moveTo>
                    <a:pt x="1257465" y="0"/>
                  </a:moveTo>
                  <a:lnTo>
                    <a:pt x="0" y="0"/>
                  </a:lnTo>
                  <a:lnTo>
                    <a:pt x="0" y="502158"/>
                  </a:lnTo>
                  <a:lnTo>
                    <a:pt x="1257465" y="502158"/>
                  </a:lnTo>
                  <a:lnTo>
                    <a:pt x="12574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2723" y="1463421"/>
              <a:ext cx="1257935" cy="502284"/>
            </a:xfrm>
            <a:custGeom>
              <a:avLst/>
              <a:gdLst/>
              <a:ahLst/>
              <a:cxnLst/>
              <a:rect l="l" t="t" r="r" b="b"/>
              <a:pathLst>
                <a:path w="1257935" h="502285">
                  <a:moveTo>
                    <a:pt x="0" y="502158"/>
                  </a:moveTo>
                  <a:lnTo>
                    <a:pt x="1257465" y="502158"/>
                  </a:lnTo>
                  <a:lnTo>
                    <a:pt x="1257465" y="0"/>
                  </a:lnTo>
                  <a:lnTo>
                    <a:pt x="0" y="0"/>
                  </a:lnTo>
                  <a:lnTo>
                    <a:pt x="0" y="50215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83584" y="1590802"/>
            <a:ext cx="1195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R</a:t>
            </a:r>
            <a:r>
              <a:rPr sz="1200" b="1" spc="-20" dirty="0">
                <a:latin typeface="Arial"/>
                <a:cs typeface="Arial"/>
              </a:rPr>
              <a:t>E</a:t>
            </a:r>
            <a:r>
              <a:rPr sz="1200" b="1" spc="-70" dirty="0">
                <a:latin typeface="Arial"/>
                <a:cs typeface="Arial"/>
              </a:rPr>
              <a:t>C</a:t>
            </a:r>
            <a:r>
              <a:rPr sz="1200" b="1" spc="-100" dirty="0">
                <a:latin typeface="Arial"/>
                <a:cs typeface="Arial"/>
              </a:rPr>
              <a:t>R</a:t>
            </a:r>
            <a:r>
              <a:rPr sz="1200" b="1" spc="120" dirty="0">
                <a:latin typeface="Arial"/>
                <a:cs typeface="Arial"/>
              </a:rPr>
              <a:t>U</a:t>
            </a:r>
            <a:r>
              <a:rPr sz="1200" b="1" spc="45" dirty="0">
                <a:latin typeface="Arial"/>
                <a:cs typeface="Arial"/>
              </a:rPr>
              <a:t>I</a:t>
            </a:r>
            <a:r>
              <a:rPr sz="1200" b="1" spc="95" dirty="0">
                <a:latin typeface="Arial"/>
                <a:cs typeface="Arial"/>
              </a:rPr>
              <a:t>TM</a:t>
            </a:r>
            <a:r>
              <a:rPr sz="1200" b="1" spc="90" dirty="0">
                <a:latin typeface="Arial"/>
                <a:cs typeface="Arial"/>
              </a:rPr>
              <a:t>E</a:t>
            </a:r>
            <a:r>
              <a:rPr sz="1200" b="1" spc="100" dirty="0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370" y="115227"/>
            <a:ext cx="1331595" cy="41846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369570" marR="73660" indent="-288290">
              <a:lnSpc>
                <a:spcPts val="1080"/>
              </a:lnSpc>
              <a:spcBef>
                <a:spcPts val="515"/>
              </a:spcBef>
            </a:pPr>
            <a:r>
              <a:rPr sz="1000" b="1" spc="-5" dirty="0">
                <a:latin typeface="Arial"/>
                <a:cs typeface="Arial"/>
              </a:rPr>
              <a:t>Attract </a:t>
            </a:r>
            <a:r>
              <a:rPr sz="1000" b="1" spc="-35" dirty="0">
                <a:latin typeface="Arial"/>
                <a:cs typeface="Arial"/>
              </a:rPr>
              <a:t>the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Qualified  </a:t>
            </a:r>
            <a:r>
              <a:rPr sz="1000" b="1" spc="-50" dirty="0">
                <a:latin typeface="Arial"/>
                <a:cs typeface="Arial"/>
              </a:rPr>
              <a:t>Applicants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600" y="648627"/>
            <a:ext cx="1331595" cy="41846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85"/>
              </a:lnSpc>
            </a:pPr>
            <a:r>
              <a:rPr sz="1000" b="1" spc="-60" dirty="0">
                <a:latin typeface="Arial"/>
                <a:cs typeface="Arial"/>
              </a:rPr>
              <a:t>Encourage</a:t>
            </a:r>
            <a:r>
              <a:rPr sz="1000" b="1" spc="-5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Unqualified</a:t>
            </a:r>
            <a:endParaRPr sz="1000">
              <a:latin typeface="Arial"/>
              <a:cs typeface="Arial"/>
            </a:endParaRPr>
          </a:p>
          <a:p>
            <a:pPr marL="73660" marR="67310" indent="-635" algn="ctr">
              <a:lnSpc>
                <a:spcPts val="1080"/>
              </a:lnSpc>
              <a:spcBef>
                <a:spcPts val="75"/>
              </a:spcBef>
            </a:pPr>
            <a:r>
              <a:rPr sz="1000" b="1" spc="-50" dirty="0">
                <a:latin typeface="Arial"/>
                <a:cs typeface="Arial"/>
              </a:rPr>
              <a:t>Applicants </a:t>
            </a:r>
            <a:r>
              <a:rPr sz="1000" b="1" spc="-15" dirty="0">
                <a:latin typeface="Arial"/>
                <a:cs typeface="Arial"/>
              </a:rPr>
              <a:t>to </a:t>
            </a:r>
            <a:r>
              <a:rPr sz="1000" b="1" spc="-50" dirty="0">
                <a:latin typeface="Arial"/>
                <a:cs typeface="Arial"/>
              </a:rPr>
              <a:t>self  </a:t>
            </a:r>
            <a:r>
              <a:rPr sz="1000" b="1" spc="-55" dirty="0">
                <a:latin typeface="Arial"/>
                <a:cs typeface="Arial"/>
              </a:rPr>
              <a:t>select </a:t>
            </a:r>
            <a:r>
              <a:rPr sz="1000" b="1" spc="-65" dirty="0">
                <a:latin typeface="Arial"/>
                <a:cs typeface="Arial"/>
              </a:rPr>
              <a:t>themselves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out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94866" y="246506"/>
            <a:ext cx="626110" cy="727710"/>
            <a:chOff x="1594866" y="246506"/>
            <a:chExt cx="626110" cy="727710"/>
          </a:xfrm>
        </p:grpSpPr>
        <p:sp>
          <p:nvSpPr>
            <p:cNvPr id="16" name="object 16"/>
            <p:cNvSpPr/>
            <p:nvPr/>
          </p:nvSpPr>
          <p:spPr>
            <a:xfrm>
              <a:off x="1822704" y="304800"/>
              <a:ext cx="1270" cy="610870"/>
            </a:xfrm>
            <a:custGeom>
              <a:avLst/>
              <a:gdLst/>
              <a:ahLst/>
              <a:cxnLst/>
              <a:rect l="l" t="t" r="r" b="b"/>
              <a:pathLst>
                <a:path w="1269" h="610869">
                  <a:moveTo>
                    <a:pt x="0" y="610362"/>
                  </a:moveTo>
                  <a:lnTo>
                    <a:pt x="762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4866" y="856106"/>
              <a:ext cx="228727" cy="1179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94866" y="246506"/>
              <a:ext cx="228727" cy="1179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23466" y="551179"/>
              <a:ext cx="397510" cy="118110"/>
            </a:xfrm>
            <a:custGeom>
              <a:avLst/>
              <a:gdLst/>
              <a:ahLst/>
              <a:cxnLst/>
              <a:rect l="l" t="t" r="r" b="b"/>
              <a:pathLst>
                <a:path w="397510" h="118109">
                  <a:moveTo>
                    <a:pt x="102234" y="0"/>
                  </a:moveTo>
                  <a:lnTo>
                    <a:pt x="96138" y="3302"/>
                  </a:lnTo>
                  <a:lnTo>
                    <a:pt x="0" y="56769"/>
                  </a:lnTo>
                  <a:lnTo>
                    <a:pt x="99821" y="117856"/>
                  </a:lnTo>
                  <a:lnTo>
                    <a:pt x="107568" y="115950"/>
                  </a:lnTo>
                  <a:lnTo>
                    <a:pt x="114934" y="104012"/>
                  </a:lnTo>
                  <a:lnTo>
                    <a:pt x="113029" y="96139"/>
                  </a:lnTo>
                  <a:lnTo>
                    <a:pt x="72001" y="71053"/>
                  </a:lnTo>
                  <a:lnTo>
                    <a:pt x="24891" y="70104"/>
                  </a:lnTo>
                  <a:lnTo>
                    <a:pt x="25400" y="44704"/>
                  </a:lnTo>
                  <a:lnTo>
                    <a:pt x="74018" y="44704"/>
                  </a:lnTo>
                  <a:lnTo>
                    <a:pt x="114553" y="22098"/>
                  </a:lnTo>
                  <a:lnTo>
                    <a:pt x="116712" y="14350"/>
                  </a:lnTo>
                  <a:lnTo>
                    <a:pt x="113410" y="8255"/>
                  </a:lnTo>
                  <a:lnTo>
                    <a:pt x="109981" y="2159"/>
                  </a:lnTo>
                  <a:lnTo>
                    <a:pt x="102234" y="0"/>
                  </a:lnTo>
                  <a:close/>
                </a:path>
                <a:path w="397510" h="118109">
                  <a:moveTo>
                    <a:pt x="72319" y="45650"/>
                  </a:moveTo>
                  <a:lnTo>
                    <a:pt x="50390" y="57861"/>
                  </a:lnTo>
                  <a:lnTo>
                    <a:pt x="72001" y="71053"/>
                  </a:lnTo>
                  <a:lnTo>
                    <a:pt x="396494" y="77597"/>
                  </a:lnTo>
                  <a:lnTo>
                    <a:pt x="397001" y="52197"/>
                  </a:lnTo>
                  <a:lnTo>
                    <a:pt x="72319" y="45650"/>
                  </a:lnTo>
                  <a:close/>
                </a:path>
                <a:path w="397510" h="118109">
                  <a:moveTo>
                    <a:pt x="25400" y="44704"/>
                  </a:moveTo>
                  <a:lnTo>
                    <a:pt x="24891" y="70104"/>
                  </a:lnTo>
                  <a:lnTo>
                    <a:pt x="72001" y="71053"/>
                  </a:lnTo>
                  <a:lnTo>
                    <a:pt x="67741" y="68453"/>
                  </a:lnTo>
                  <a:lnTo>
                    <a:pt x="31368" y="68453"/>
                  </a:lnTo>
                  <a:lnTo>
                    <a:pt x="31750" y="46482"/>
                  </a:lnTo>
                  <a:lnTo>
                    <a:pt x="70825" y="46482"/>
                  </a:lnTo>
                  <a:lnTo>
                    <a:pt x="72319" y="45650"/>
                  </a:lnTo>
                  <a:lnTo>
                    <a:pt x="25400" y="44704"/>
                  </a:lnTo>
                  <a:close/>
                </a:path>
                <a:path w="397510" h="118109">
                  <a:moveTo>
                    <a:pt x="31750" y="46482"/>
                  </a:moveTo>
                  <a:lnTo>
                    <a:pt x="31368" y="68453"/>
                  </a:lnTo>
                  <a:lnTo>
                    <a:pt x="50390" y="57861"/>
                  </a:lnTo>
                  <a:lnTo>
                    <a:pt x="31750" y="46482"/>
                  </a:lnTo>
                  <a:close/>
                </a:path>
                <a:path w="397510" h="118109">
                  <a:moveTo>
                    <a:pt x="50390" y="57861"/>
                  </a:moveTo>
                  <a:lnTo>
                    <a:pt x="31368" y="68453"/>
                  </a:lnTo>
                  <a:lnTo>
                    <a:pt x="67741" y="68453"/>
                  </a:lnTo>
                  <a:lnTo>
                    <a:pt x="50390" y="57861"/>
                  </a:lnTo>
                  <a:close/>
                </a:path>
                <a:path w="397510" h="118109">
                  <a:moveTo>
                    <a:pt x="70825" y="46482"/>
                  </a:moveTo>
                  <a:lnTo>
                    <a:pt x="31750" y="46482"/>
                  </a:lnTo>
                  <a:lnTo>
                    <a:pt x="50390" y="57861"/>
                  </a:lnTo>
                  <a:lnTo>
                    <a:pt x="70825" y="46482"/>
                  </a:lnTo>
                  <a:close/>
                </a:path>
                <a:path w="397510" h="118109">
                  <a:moveTo>
                    <a:pt x="74018" y="44704"/>
                  </a:moveTo>
                  <a:lnTo>
                    <a:pt x="25400" y="44704"/>
                  </a:lnTo>
                  <a:lnTo>
                    <a:pt x="72319" y="45650"/>
                  </a:lnTo>
                  <a:lnTo>
                    <a:pt x="74018" y="4470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5985" y="1182027"/>
            <a:ext cx="1331595" cy="41846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ts val="985"/>
              </a:lnSpc>
            </a:pPr>
            <a:r>
              <a:rPr sz="1000" b="1" spc="-35" dirty="0">
                <a:latin typeface="Arial"/>
                <a:cs typeface="Arial"/>
              </a:rPr>
              <a:t>Organization </a:t>
            </a:r>
            <a:r>
              <a:rPr sz="1000" b="1" spc="-65" dirty="0">
                <a:latin typeface="Arial"/>
                <a:cs typeface="Arial"/>
              </a:rPr>
              <a:t>is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40" dirty="0">
                <a:latin typeface="Arial"/>
                <a:cs typeface="Arial"/>
              </a:rPr>
              <a:t>looking</a:t>
            </a:r>
            <a:endParaRPr sz="1000">
              <a:latin typeface="Arial"/>
              <a:cs typeface="Arial"/>
            </a:endParaRPr>
          </a:p>
          <a:p>
            <a:pPr marL="269875" marR="249554" algn="ctr">
              <a:lnSpc>
                <a:spcPts val="1080"/>
              </a:lnSpc>
              <a:spcBef>
                <a:spcPts val="75"/>
              </a:spcBef>
            </a:pPr>
            <a:r>
              <a:rPr sz="1000" b="1" spc="-20" dirty="0">
                <a:latin typeface="Arial"/>
                <a:cs typeface="Arial"/>
              </a:rPr>
              <a:t>for </a:t>
            </a:r>
            <a:r>
              <a:rPr sz="1000" b="1" spc="-80" dirty="0">
                <a:latin typeface="Arial"/>
                <a:cs typeface="Arial"/>
              </a:rPr>
              <a:t>a</a:t>
            </a:r>
            <a:r>
              <a:rPr sz="1000" b="1" spc="-95" dirty="0">
                <a:latin typeface="Arial"/>
                <a:cs typeface="Arial"/>
              </a:rPr>
              <a:t> </a:t>
            </a:r>
            <a:r>
              <a:rPr sz="1000" b="1" spc="-30" dirty="0">
                <a:latin typeface="Arial"/>
                <a:cs typeface="Arial"/>
              </a:rPr>
              <a:t>Qualified  </a:t>
            </a:r>
            <a:r>
              <a:rPr sz="1000" b="1" spc="-50" dirty="0">
                <a:latin typeface="Arial"/>
                <a:cs typeface="Arial"/>
              </a:rPr>
              <a:t>Applicants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5985" y="1676438"/>
            <a:ext cx="1331595" cy="41846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8255" algn="ctr">
              <a:lnSpc>
                <a:spcPts val="985"/>
              </a:lnSpc>
            </a:pPr>
            <a:r>
              <a:rPr sz="1000" b="1" spc="-50" dirty="0">
                <a:latin typeface="Arial"/>
                <a:cs typeface="Arial"/>
              </a:rPr>
              <a:t>Applicants are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70" dirty="0">
                <a:latin typeface="Arial"/>
                <a:cs typeface="Arial"/>
              </a:rPr>
              <a:t>also</a:t>
            </a:r>
            <a:endParaRPr sz="1000">
              <a:latin typeface="Arial"/>
              <a:cs typeface="Arial"/>
            </a:endParaRPr>
          </a:p>
          <a:p>
            <a:pPr marL="243204" marR="250825" algn="ctr">
              <a:lnSpc>
                <a:spcPts val="1080"/>
              </a:lnSpc>
              <a:spcBef>
                <a:spcPts val="75"/>
              </a:spcBef>
            </a:pPr>
            <a:r>
              <a:rPr sz="1000" b="1" spc="-40" dirty="0">
                <a:latin typeface="Arial"/>
                <a:cs typeface="Arial"/>
              </a:rPr>
              <a:t>looking </a:t>
            </a:r>
            <a:r>
              <a:rPr sz="1000" b="1" spc="-20" dirty="0">
                <a:latin typeface="Arial"/>
                <a:cs typeface="Arial"/>
              </a:rPr>
              <a:t>for</a:t>
            </a:r>
            <a:r>
              <a:rPr sz="1000" b="1" spc="-80" dirty="0">
                <a:latin typeface="Arial"/>
                <a:cs typeface="Arial"/>
              </a:rPr>
              <a:t> </a:t>
            </a:r>
            <a:r>
              <a:rPr sz="1000" b="1" spc="-35" dirty="0">
                <a:latin typeface="Arial"/>
                <a:cs typeface="Arial"/>
              </a:rPr>
              <a:t>the  </a:t>
            </a:r>
            <a:r>
              <a:rPr sz="1000" b="1" spc="-40" dirty="0">
                <a:latin typeface="Arial"/>
                <a:cs typeface="Arial"/>
              </a:rPr>
              <a:t>Opportunities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6400" y="1294638"/>
            <a:ext cx="1270" cy="610870"/>
          </a:xfrm>
          <a:custGeom>
            <a:avLst/>
            <a:gdLst/>
            <a:ahLst/>
            <a:cxnLst/>
            <a:rect l="l" t="t" r="r" b="b"/>
            <a:pathLst>
              <a:path w="1269" h="610869">
                <a:moveTo>
                  <a:pt x="0" y="610362"/>
                </a:moveTo>
                <a:lnTo>
                  <a:pt x="762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38899" y="1282700"/>
            <a:ext cx="102870" cy="636270"/>
            <a:chOff x="138899" y="1282700"/>
            <a:chExt cx="102870" cy="636270"/>
          </a:xfrm>
        </p:grpSpPr>
        <p:sp>
          <p:nvSpPr>
            <p:cNvPr id="24" name="object 24"/>
            <p:cNvSpPr/>
            <p:nvPr/>
          </p:nvSpPr>
          <p:spPr>
            <a:xfrm>
              <a:off x="151599" y="1295400"/>
              <a:ext cx="1270" cy="610870"/>
            </a:xfrm>
            <a:custGeom>
              <a:avLst/>
              <a:gdLst/>
              <a:ahLst/>
              <a:cxnLst/>
              <a:rect l="l" t="t" r="r" b="b"/>
              <a:pathLst>
                <a:path w="1269" h="610869">
                  <a:moveTo>
                    <a:pt x="0" y="610362"/>
                  </a:moveTo>
                  <a:lnTo>
                    <a:pt x="800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9700" y="1296225"/>
              <a:ext cx="101600" cy="608330"/>
            </a:xfrm>
            <a:custGeom>
              <a:avLst/>
              <a:gdLst/>
              <a:ahLst/>
              <a:cxnLst/>
              <a:rect l="l" t="t" r="r" b="b"/>
              <a:pathLst>
                <a:path w="101600" h="608330">
                  <a:moveTo>
                    <a:pt x="0" y="0"/>
                  </a:moveTo>
                  <a:lnTo>
                    <a:pt x="101600" y="0"/>
                  </a:lnTo>
                </a:path>
                <a:path w="101600" h="608330">
                  <a:moveTo>
                    <a:pt x="0" y="607949"/>
                  </a:moveTo>
                  <a:lnTo>
                    <a:pt x="101600" y="607949"/>
                  </a:lnTo>
                </a:path>
              </a:pathLst>
            </a:custGeom>
            <a:ln w="27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752600" y="1529588"/>
            <a:ext cx="473075" cy="118110"/>
          </a:xfrm>
          <a:custGeom>
            <a:avLst/>
            <a:gdLst/>
            <a:ahLst/>
            <a:cxnLst/>
            <a:rect l="l" t="t" r="r" b="b"/>
            <a:pathLst>
              <a:path w="473075" h="118110">
                <a:moveTo>
                  <a:pt x="101854" y="0"/>
                </a:moveTo>
                <a:lnTo>
                  <a:pt x="0" y="57658"/>
                </a:lnTo>
                <a:lnTo>
                  <a:pt x="94233" y="114300"/>
                </a:lnTo>
                <a:lnTo>
                  <a:pt x="100202" y="117983"/>
                </a:lnTo>
                <a:lnTo>
                  <a:pt x="107950" y="115950"/>
                </a:lnTo>
                <a:lnTo>
                  <a:pt x="111632" y="109982"/>
                </a:lnTo>
                <a:lnTo>
                  <a:pt x="115188" y="104012"/>
                </a:lnTo>
                <a:lnTo>
                  <a:pt x="113283" y="96138"/>
                </a:lnTo>
                <a:lnTo>
                  <a:pt x="71881" y="71263"/>
                </a:lnTo>
                <a:lnTo>
                  <a:pt x="25018" y="70612"/>
                </a:lnTo>
                <a:lnTo>
                  <a:pt x="25273" y="45212"/>
                </a:lnTo>
                <a:lnTo>
                  <a:pt x="73504" y="45212"/>
                </a:lnTo>
                <a:lnTo>
                  <a:pt x="108204" y="25653"/>
                </a:lnTo>
                <a:lnTo>
                  <a:pt x="114300" y="22098"/>
                </a:lnTo>
                <a:lnTo>
                  <a:pt x="116458" y="14350"/>
                </a:lnTo>
                <a:lnTo>
                  <a:pt x="109600" y="2159"/>
                </a:lnTo>
                <a:lnTo>
                  <a:pt x="101854" y="0"/>
                </a:lnTo>
                <a:close/>
              </a:path>
              <a:path w="473075" h="118110">
                <a:moveTo>
                  <a:pt x="72343" y="45866"/>
                </a:moveTo>
                <a:lnTo>
                  <a:pt x="50310" y="58284"/>
                </a:lnTo>
                <a:lnTo>
                  <a:pt x="71881" y="71263"/>
                </a:lnTo>
                <a:lnTo>
                  <a:pt x="472694" y="76835"/>
                </a:lnTo>
                <a:lnTo>
                  <a:pt x="472948" y="51435"/>
                </a:lnTo>
                <a:lnTo>
                  <a:pt x="72343" y="45866"/>
                </a:lnTo>
                <a:close/>
              </a:path>
              <a:path w="473075" h="118110">
                <a:moveTo>
                  <a:pt x="25273" y="45212"/>
                </a:moveTo>
                <a:lnTo>
                  <a:pt x="25018" y="70612"/>
                </a:lnTo>
                <a:lnTo>
                  <a:pt x="71881" y="71263"/>
                </a:lnTo>
                <a:lnTo>
                  <a:pt x="68054" y="68961"/>
                </a:lnTo>
                <a:lnTo>
                  <a:pt x="31368" y="68961"/>
                </a:lnTo>
                <a:lnTo>
                  <a:pt x="31750" y="47116"/>
                </a:lnTo>
                <a:lnTo>
                  <a:pt x="70124" y="47116"/>
                </a:lnTo>
                <a:lnTo>
                  <a:pt x="72343" y="45866"/>
                </a:lnTo>
                <a:lnTo>
                  <a:pt x="25273" y="45212"/>
                </a:lnTo>
                <a:close/>
              </a:path>
              <a:path w="473075" h="118110">
                <a:moveTo>
                  <a:pt x="31750" y="47116"/>
                </a:moveTo>
                <a:lnTo>
                  <a:pt x="31368" y="68961"/>
                </a:lnTo>
                <a:lnTo>
                  <a:pt x="50310" y="58284"/>
                </a:lnTo>
                <a:lnTo>
                  <a:pt x="31750" y="47116"/>
                </a:lnTo>
                <a:close/>
              </a:path>
              <a:path w="473075" h="118110">
                <a:moveTo>
                  <a:pt x="50310" y="58284"/>
                </a:moveTo>
                <a:lnTo>
                  <a:pt x="31368" y="68961"/>
                </a:lnTo>
                <a:lnTo>
                  <a:pt x="68054" y="68961"/>
                </a:lnTo>
                <a:lnTo>
                  <a:pt x="50310" y="58284"/>
                </a:lnTo>
                <a:close/>
              </a:path>
              <a:path w="473075" h="118110">
                <a:moveTo>
                  <a:pt x="70124" y="47116"/>
                </a:moveTo>
                <a:lnTo>
                  <a:pt x="31750" y="47116"/>
                </a:lnTo>
                <a:lnTo>
                  <a:pt x="50310" y="58284"/>
                </a:lnTo>
                <a:lnTo>
                  <a:pt x="70124" y="47116"/>
                </a:lnTo>
                <a:close/>
              </a:path>
              <a:path w="473075" h="118110">
                <a:moveTo>
                  <a:pt x="73504" y="45212"/>
                </a:moveTo>
                <a:lnTo>
                  <a:pt x="25273" y="45212"/>
                </a:lnTo>
                <a:lnTo>
                  <a:pt x="72343" y="45866"/>
                </a:lnTo>
                <a:lnTo>
                  <a:pt x="73504" y="4521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9800" y="2362200"/>
            <a:ext cx="1066800" cy="520700"/>
          </a:xfrm>
          <a:custGeom>
            <a:avLst/>
            <a:gdLst/>
            <a:ahLst/>
            <a:cxnLst/>
            <a:rect l="l" t="t" r="r" b="b"/>
            <a:pathLst>
              <a:path w="1066800" h="520700">
                <a:moveTo>
                  <a:pt x="0" y="52070"/>
                </a:moveTo>
                <a:lnTo>
                  <a:pt x="4081" y="31771"/>
                </a:lnTo>
                <a:lnTo>
                  <a:pt x="15224" y="15224"/>
                </a:lnTo>
                <a:lnTo>
                  <a:pt x="31771" y="4081"/>
                </a:lnTo>
                <a:lnTo>
                  <a:pt x="52069" y="0"/>
                </a:lnTo>
                <a:lnTo>
                  <a:pt x="1014730" y="0"/>
                </a:lnTo>
                <a:lnTo>
                  <a:pt x="1035028" y="4081"/>
                </a:lnTo>
                <a:lnTo>
                  <a:pt x="1051575" y="15224"/>
                </a:lnTo>
                <a:lnTo>
                  <a:pt x="1062718" y="31771"/>
                </a:lnTo>
                <a:lnTo>
                  <a:pt x="1066800" y="52070"/>
                </a:lnTo>
                <a:lnTo>
                  <a:pt x="1066800" y="468375"/>
                </a:lnTo>
                <a:lnTo>
                  <a:pt x="1062718" y="488620"/>
                </a:lnTo>
                <a:lnTo>
                  <a:pt x="1051575" y="505174"/>
                </a:lnTo>
                <a:lnTo>
                  <a:pt x="1035028" y="516346"/>
                </a:lnTo>
                <a:lnTo>
                  <a:pt x="1014730" y="520446"/>
                </a:lnTo>
                <a:lnTo>
                  <a:pt x="52069" y="520446"/>
                </a:lnTo>
                <a:lnTo>
                  <a:pt x="31771" y="516346"/>
                </a:lnTo>
                <a:lnTo>
                  <a:pt x="15224" y="505174"/>
                </a:lnTo>
                <a:lnTo>
                  <a:pt x="4081" y="488620"/>
                </a:lnTo>
                <a:lnTo>
                  <a:pt x="0" y="468375"/>
                </a:lnTo>
                <a:lnTo>
                  <a:pt x="0" y="5207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1200" y="2514345"/>
            <a:ext cx="229107" cy="117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5397500" y="139700"/>
            <a:ext cx="1308100" cy="546100"/>
            <a:chOff x="5397500" y="139700"/>
            <a:chExt cx="1308100" cy="546100"/>
          </a:xfrm>
        </p:grpSpPr>
        <p:sp>
          <p:nvSpPr>
            <p:cNvPr id="30" name="object 30"/>
            <p:cNvSpPr/>
            <p:nvPr/>
          </p:nvSpPr>
          <p:spPr>
            <a:xfrm>
              <a:off x="5410200" y="152400"/>
              <a:ext cx="1066800" cy="520700"/>
            </a:xfrm>
            <a:custGeom>
              <a:avLst/>
              <a:gdLst/>
              <a:ahLst/>
              <a:cxnLst/>
              <a:rect l="l" t="t" r="r" b="b"/>
              <a:pathLst>
                <a:path w="1066800" h="520700">
                  <a:moveTo>
                    <a:pt x="0" y="52070"/>
                  </a:moveTo>
                  <a:lnTo>
                    <a:pt x="4081" y="31771"/>
                  </a:lnTo>
                  <a:lnTo>
                    <a:pt x="15224" y="15224"/>
                  </a:lnTo>
                  <a:lnTo>
                    <a:pt x="31771" y="4081"/>
                  </a:lnTo>
                  <a:lnTo>
                    <a:pt x="52070" y="0"/>
                  </a:lnTo>
                  <a:lnTo>
                    <a:pt x="1014729" y="0"/>
                  </a:lnTo>
                  <a:lnTo>
                    <a:pt x="1035028" y="4081"/>
                  </a:lnTo>
                  <a:lnTo>
                    <a:pt x="1051575" y="15224"/>
                  </a:lnTo>
                  <a:lnTo>
                    <a:pt x="1062718" y="31771"/>
                  </a:lnTo>
                  <a:lnTo>
                    <a:pt x="1066800" y="52070"/>
                  </a:lnTo>
                  <a:lnTo>
                    <a:pt x="1066800" y="468375"/>
                  </a:lnTo>
                  <a:lnTo>
                    <a:pt x="1062718" y="488620"/>
                  </a:lnTo>
                  <a:lnTo>
                    <a:pt x="1051575" y="505174"/>
                  </a:lnTo>
                  <a:lnTo>
                    <a:pt x="1035028" y="516346"/>
                  </a:lnTo>
                  <a:lnTo>
                    <a:pt x="1014729" y="520446"/>
                  </a:lnTo>
                  <a:lnTo>
                    <a:pt x="52070" y="520446"/>
                  </a:lnTo>
                  <a:lnTo>
                    <a:pt x="31771" y="516346"/>
                  </a:lnTo>
                  <a:lnTo>
                    <a:pt x="15224" y="505174"/>
                  </a:lnTo>
                  <a:lnTo>
                    <a:pt x="4081" y="488620"/>
                  </a:lnTo>
                  <a:lnTo>
                    <a:pt x="0" y="468375"/>
                  </a:lnTo>
                  <a:lnTo>
                    <a:pt x="0" y="5207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77000" y="322071"/>
              <a:ext cx="228600" cy="117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7543800" y="76199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1600161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600161" y="304800"/>
                </a:lnTo>
                <a:lnTo>
                  <a:pt x="160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3800" y="457199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1600161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600161" y="304800"/>
                </a:lnTo>
                <a:lnTo>
                  <a:pt x="160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6717410" y="63500"/>
          <a:ext cx="2452370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457834"/>
                <a:gridCol w="381634"/>
                <a:gridCol w="405129"/>
                <a:gridCol w="356869"/>
                <a:gridCol w="456564"/>
              </a:tblGrid>
              <a:tr h="304800">
                <a:tc gridSpan="2">
                  <a:txBody>
                    <a:bodyPr/>
                    <a:lstStyle/>
                    <a:p>
                      <a:pPr marL="147955" marR="10160" indent="-128270">
                        <a:lnSpc>
                          <a:spcPts val="1080"/>
                        </a:lnSpc>
                        <a:spcBef>
                          <a:spcPts val="7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rga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iz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Base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Job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Posting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5575" marR="34925" indent="-113030">
                        <a:lnSpc>
                          <a:spcPts val="1080"/>
                        </a:lnSpc>
                        <a:spcBef>
                          <a:spcPts val="70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Promotions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Transfers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193675" marR="140970" indent="-43180">
                        <a:lnSpc>
                          <a:spcPts val="108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 Focused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3990" marR="113664" indent="-22860">
                        <a:lnSpc>
                          <a:spcPts val="108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 Referrals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0025" marR="13970" indent="-177165">
                        <a:lnSpc>
                          <a:spcPts val="860"/>
                        </a:lnSpc>
                        <a:spcBef>
                          <a:spcPts val="295"/>
                        </a:spcBef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Re-recruit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Former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Employee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35" name="object 35"/>
          <p:cNvGrpSpPr/>
          <p:nvPr/>
        </p:nvGrpSpPr>
        <p:grpSpPr>
          <a:xfrm>
            <a:off x="5397500" y="901700"/>
            <a:ext cx="1308100" cy="546100"/>
            <a:chOff x="5397500" y="901700"/>
            <a:chExt cx="1308100" cy="546100"/>
          </a:xfrm>
        </p:grpSpPr>
        <p:sp>
          <p:nvSpPr>
            <p:cNvPr id="36" name="object 36"/>
            <p:cNvSpPr/>
            <p:nvPr/>
          </p:nvSpPr>
          <p:spPr>
            <a:xfrm>
              <a:off x="5410200" y="914400"/>
              <a:ext cx="1066800" cy="520700"/>
            </a:xfrm>
            <a:custGeom>
              <a:avLst/>
              <a:gdLst/>
              <a:ahLst/>
              <a:cxnLst/>
              <a:rect l="l" t="t" r="r" b="b"/>
              <a:pathLst>
                <a:path w="1066800" h="520700">
                  <a:moveTo>
                    <a:pt x="0" y="52070"/>
                  </a:moveTo>
                  <a:lnTo>
                    <a:pt x="4081" y="31771"/>
                  </a:lnTo>
                  <a:lnTo>
                    <a:pt x="15224" y="15224"/>
                  </a:lnTo>
                  <a:lnTo>
                    <a:pt x="31771" y="4081"/>
                  </a:lnTo>
                  <a:lnTo>
                    <a:pt x="52070" y="0"/>
                  </a:lnTo>
                  <a:lnTo>
                    <a:pt x="1014729" y="0"/>
                  </a:lnTo>
                  <a:lnTo>
                    <a:pt x="1035028" y="4081"/>
                  </a:lnTo>
                  <a:lnTo>
                    <a:pt x="1051575" y="15224"/>
                  </a:lnTo>
                  <a:lnTo>
                    <a:pt x="1062718" y="31771"/>
                  </a:lnTo>
                  <a:lnTo>
                    <a:pt x="1066800" y="52070"/>
                  </a:lnTo>
                  <a:lnTo>
                    <a:pt x="1066800" y="468375"/>
                  </a:lnTo>
                  <a:lnTo>
                    <a:pt x="1062718" y="488620"/>
                  </a:lnTo>
                  <a:lnTo>
                    <a:pt x="1051575" y="505174"/>
                  </a:lnTo>
                  <a:lnTo>
                    <a:pt x="1035028" y="516346"/>
                  </a:lnTo>
                  <a:lnTo>
                    <a:pt x="1014729" y="520446"/>
                  </a:lnTo>
                  <a:lnTo>
                    <a:pt x="52070" y="520446"/>
                  </a:lnTo>
                  <a:lnTo>
                    <a:pt x="31771" y="516346"/>
                  </a:lnTo>
                  <a:lnTo>
                    <a:pt x="15224" y="505174"/>
                  </a:lnTo>
                  <a:lnTo>
                    <a:pt x="4081" y="488620"/>
                  </a:lnTo>
                  <a:lnTo>
                    <a:pt x="0" y="468375"/>
                  </a:lnTo>
                  <a:lnTo>
                    <a:pt x="0" y="5207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77000" y="1084071"/>
              <a:ext cx="228600" cy="117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7543800" y="838199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1600161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600161" y="304800"/>
                </a:lnTo>
                <a:lnTo>
                  <a:pt x="160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0" y="1219199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1600161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600161" y="304800"/>
                </a:lnTo>
                <a:lnTo>
                  <a:pt x="160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6717410" y="825500"/>
          <a:ext cx="2452370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457834"/>
                <a:gridCol w="381634"/>
                <a:gridCol w="405129"/>
                <a:gridCol w="356869"/>
                <a:gridCol w="456564"/>
              </a:tblGrid>
              <a:tr h="304800">
                <a:tc gridSpan="2">
                  <a:txBody>
                    <a:bodyPr/>
                    <a:lstStyle/>
                    <a:p>
                      <a:pPr marL="92710" marR="84455" indent="3302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Colleges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rsiti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370" marR="3175" indent="51435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Professional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rga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iz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04470" marR="140335" indent="-5334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  Leasing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81915" marR="74930" indent="28575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Unsolicited  Ap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1125" indent="-8128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Media</a:t>
                      </a:r>
                      <a:r>
                        <a:rPr sz="1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Sources 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Job</a:t>
                      </a:r>
                      <a:r>
                        <a:rPr sz="1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Fairs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3990" marR="128905" indent="-3556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ment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Agencies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5397500" y="1511300"/>
            <a:ext cx="1308100" cy="546100"/>
            <a:chOff x="5397500" y="1511300"/>
            <a:chExt cx="1308100" cy="546100"/>
          </a:xfrm>
        </p:grpSpPr>
        <p:sp>
          <p:nvSpPr>
            <p:cNvPr id="42" name="object 42"/>
            <p:cNvSpPr/>
            <p:nvPr/>
          </p:nvSpPr>
          <p:spPr>
            <a:xfrm>
              <a:off x="5410200" y="1524000"/>
              <a:ext cx="1066800" cy="520700"/>
            </a:xfrm>
            <a:custGeom>
              <a:avLst/>
              <a:gdLst/>
              <a:ahLst/>
              <a:cxnLst/>
              <a:rect l="l" t="t" r="r" b="b"/>
              <a:pathLst>
                <a:path w="1066800" h="520700">
                  <a:moveTo>
                    <a:pt x="0" y="52070"/>
                  </a:moveTo>
                  <a:lnTo>
                    <a:pt x="4081" y="31771"/>
                  </a:lnTo>
                  <a:lnTo>
                    <a:pt x="15224" y="15224"/>
                  </a:lnTo>
                  <a:lnTo>
                    <a:pt x="31771" y="4081"/>
                  </a:lnTo>
                  <a:lnTo>
                    <a:pt x="52070" y="0"/>
                  </a:lnTo>
                  <a:lnTo>
                    <a:pt x="1014729" y="0"/>
                  </a:lnTo>
                  <a:lnTo>
                    <a:pt x="1035028" y="4081"/>
                  </a:lnTo>
                  <a:lnTo>
                    <a:pt x="1051575" y="15224"/>
                  </a:lnTo>
                  <a:lnTo>
                    <a:pt x="1062718" y="31771"/>
                  </a:lnTo>
                  <a:lnTo>
                    <a:pt x="1066800" y="52070"/>
                  </a:lnTo>
                  <a:lnTo>
                    <a:pt x="1066800" y="468375"/>
                  </a:lnTo>
                  <a:lnTo>
                    <a:pt x="1062718" y="488620"/>
                  </a:lnTo>
                  <a:lnTo>
                    <a:pt x="1051575" y="505174"/>
                  </a:lnTo>
                  <a:lnTo>
                    <a:pt x="1035028" y="516346"/>
                  </a:lnTo>
                  <a:lnTo>
                    <a:pt x="1014729" y="520446"/>
                  </a:lnTo>
                  <a:lnTo>
                    <a:pt x="52070" y="520446"/>
                  </a:lnTo>
                  <a:lnTo>
                    <a:pt x="31771" y="516346"/>
                  </a:lnTo>
                  <a:lnTo>
                    <a:pt x="15224" y="505174"/>
                  </a:lnTo>
                  <a:lnTo>
                    <a:pt x="4081" y="488620"/>
                  </a:lnTo>
                  <a:lnTo>
                    <a:pt x="0" y="468375"/>
                  </a:lnTo>
                  <a:lnTo>
                    <a:pt x="0" y="5207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77000" y="1769872"/>
              <a:ext cx="228600" cy="117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7543800" y="2133599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1600161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600161" y="304800"/>
                </a:lnTo>
                <a:lnTo>
                  <a:pt x="160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6717410" y="2120900"/>
          <a:ext cx="2452370" cy="33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786129"/>
                <a:gridCol w="813435"/>
              </a:tblGrid>
              <a:tr h="304800">
                <a:tc>
                  <a:txBody>
                    <a:bodyPr/>
                    <a:lstStyle/>
                    <a:p>
                      <a:pPr marL="130810" marR="101600" indent="-2159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Quantity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Applicants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94615" indent="1651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Quality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Yield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Ratio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6" name="object 46"/>
          <p:cNvSpPr/>
          <p:nvPr/>
        </p:nvSpPr>
        <p:spPr>
          <a:xfrm>
            <a:off x="6477000" y="2227072"/>
            <a:ext cx="228600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68310" y="2514600"/>
            <a:ext cx="814069" cy="304800"/>
          </a:xfrm>
          <a:custGeom>
            <a:avLst/>
            <a:gdLst/>
            <a:ahLst/>
            <a:cxnLst/>
            <a:rect l="l" t="t" r="r" b="b"/>
            <a:pathLst>
              <a:path w="814070" h="304800">
                <a:moveTo>
                  <a:pt x="813650" y="0"/>
                </a:moveTo>
                <a:lnTo>
                  <a:pt x="0" y="0"/>
                </a:lnTo>
                <a:lnTo>
                  <a:pt x="0" y="304800"/>
                </a:lnTo>
                <a:lnTo>
                  <a:pt x="813650" y="304800"/>
                </a:lnTo>
                <a:lnTo>
                  <a:pt x="813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68310" y="2895600"/>
            <a:ext cx="814069" cy="304800"/>
          </a:xfrm>
          <a:custGeom>
            <a:avLst/>
            <a:gdLst/>
            <a:ahLst/>
            <a:cxnLst/>
            <a:rect l="l" t="t" r="r" b="b"/>
            <a:pathLst>
              <a:path w="814070" h="304800">
                <a:moveTo>
                  <a:pt x="813650" y="0"/>
                </a:moveTo>
                <a:lnTo>
                  <a:pt x="0" y="0"/>
                </a:lnTo>
                <a:lnTo>
                  <a:pt x="0" y="304800"/>
                </a:lnTo>
                <a:lnTo>
                  <a:pt x="813650" y="304800"/>
                </a:lnTo>
                <a:lnTo>
                  <a:pt x="813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6742048" y="2501900"/>
          <a:ext cx="1665605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481330"/>
                <a:gridCol w="509270"/>
                <a:gridCol w="304164"/>
              </a:tblGrid>
              <a:tr h="304800">
                <a:tc gridSpan="2">
                  <a:txBody>
                    <a:bodyPr/>
                    <a:lstStyle/>
                    <a:p>
                      <a:pPr marL="160020" marR="73660" indent="-78105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Image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Company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904" marR="24765" indent="-224154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Attrac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ss 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Job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Internal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Org.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Policy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8290" marR="74295" indent="-20447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crui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ment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Cost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6477000" y="2760472"/>
            <a:ext cx="228600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3721100" y="4635500"/>
            <a:ext cx="1244600" cy="558800"/>
            <a:chOff x="3721100" y="4635500"/>
            <a:chExt cx="1244600" cy="558800"/>
          </a:xfrm>
        </p:grpSpPr>
        <p:sp>
          <p:nvSpPr>
            <p:cNvPr id="52" name="object 52"/>
            <p:cNvSpPr/>
            <p:nvPr/>
          </p:nvSpPr>
          <p:spPr>
            <a:xfrm>
              <a:off x="3733800" y="4648200"/>
              <a:ext cx="1219200" cy="533400"/>
            </a:xfrm>
            <a:custGeom>
              <a:avLst/>
              <a:gdLst/>
              <a:ahLst/>
              <a:cxnLst/>
              <a:rect l="l" t="t" r="r" b="b"/>
              <a:pathLst>
                <a:path w="1219200" h="533400">
                  <a:moveTo>
                    <a:pt x="1165860" y="0"/>
                  </a:moveTo>
                  <a:lnTo>
                    <a:pt x="53339" y="0"/>
                  </a:lnTo>
                  <a:lnTo>
                    <a:pt x="32575" y="4191"/>
                  </a:lnTo>
                  <a:lnTo>
                    <a:pt x="15620" y="15621"/>
                  </a:lnTo>
                  <a:lnTo>
                    <a:pt x="4190" y="32575"/>
                  </a:lnTo>
                  <a:lnTo>
                    <a:pt x="0" y="53339"/>
                  </a:lnTo>
                  <a:lnTo>
                    <a:pt x="0" y="480060"/>
                  </a:lnTo>
                  <a:lnTo>
                    <a:pt x="4191" y="500824"/>
                  </a:lnTo>
                  <a:lnTo>
                    <a:pt x="15621" y="517779"/>
                  </a:lnTo>
                  <a:lnTo>
                    <a:pt x="32575" y="529209"/>
                  </a:lnTo>
                  <a:lnTo>
                    <a:pt x="53339" y="533400"/>
                  </a:lnTo>
                  <a:lnTo>
                    <a:pt x="1165860" y="533400"/>
                  </a:lnTo>
                  <a:lnTo>
                    <a:pt x="1186624" y="529209"/>
                  </a:lnTo>
                  <a:lnTo>
                    <a:pt x="1203579" y="517779"/>
                  </a:lnTo>
                  <a:lnTo>
                    <a:pt x="1215009" y="500824"/>
                  </a:lnTo>
                  <a:lnTo>
                    <a:pt x="1219200" y="480060"/>
                  </a:lnTo>
                  <a:lnTo>
                    <a:pt x="1219200" y="53339"/>
                  </a:lnTo>
                  <a:lnTo>
                    <a:pt x="1215008" y="32575"/>
                  </a:lnTo>
                  <a:lnTo>
                    <a:pt x="1203578" y="15621"/>
                  </a:lnTo>
                  <a:lnTo>
                    <a:pt x="1186624" y="4191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33800" y="4648200"/>
              <a:ext cx="1219200" cy="533400"/>
            </a:xfrm>
            <a:custGeom>
              <a:avLst/>
              <a:gdLst/>
              <a:ahLst/>
              <a:cxnLst/>
              <a:rect l="l" t="t" r="r" b="b"/>
              <a:pathLst>
                <a:path w="1219200" h="533400">
                  <a:moveTo>
                    <a:pt x="0" y="53339"/>
                  </a:moveTo>
                  <a:lnTo>
                    <a:pt x="4190" y="32575"/>
                  </a:lnTo>
                  <a:lnTo>
                    <a:pt x="15620" y="15620"/>
                  </a:lnTo>
                  <a:lnTo>
                    <a:pt x="32575" y="4190"/>
                  </a:lnTo>
                  <a:lnTo>
                    <a:pt x="53339" y="0"/>
                  </a:lnTo>
                  <a:lnTo>
                    <a:pt x="1165860" y="0"/>
                  </a:lnTo>
                  <a:lnTo>
                    <a:pt x="1186624" y="4191"/>
                  </a:lnTo>
                  <a:lnTo>
                    <a:pt x="1203578" y="15621"/>
                  </a:lnTo>
                  <a:lnTo>
                    <a:pt x="1215008" y="32575"/>
                  </a:lnTo>
                  <a:lnTo>
                    <a:pt x="1219200" y="53339"/>
                  </a:lnTo>
                  <a:lnTo>
                    <a:pt x="1219200" y="480060"/>
                  </a:lnTo>
                  <a:lnTo>
                    <a:pt x="1215009" y="500824"/>
                  </a:lnTo>
                  <a:lnTo>
                    <a:pt x="1203579" y="517779"/>
                  </a:lnTo>
                  <a:lnTo>
                    <a:pt x="1186624" y="529209"/>
                  </a:lnTo>
                  <a:lnTo>
                    <a:pt x="1165860" y="533400"/>
                  </a:lnTo>
                  <a:lnTo>
                    <a:pt x="53339" y="533400"/>
                  </a:lnTo>
                  <a:lnTo>
                    <a:pt x="32575" y="529208"/>
                  </a:lnTo>
                  <a:lnTo>
                    <a:pt x="15621" y="517778"/>
                  </a:lnTo>
                  <a:lnTo>
                    <a:pt x="4191" y="500824"/>
                  </a:lnTo>
                  <a:lnTo>
                    <a:pt x="0" y="480060"/>
                  </a:lnTo>
                  <a:lnTo>
                    <a:pt x="0" y="53339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51707" y="4663821"/>
              <a:ext cx="1183640" cy="502284"/>
            </a:xfrm>
            <a:custGeom>
              <a:avLst/>
              <a:gdLst/>
              <a:ahLst/>
              <a:cxnLst/>
              <a:rect l="l" t="t" r="r" b="b"/>
              <a:pathLst>
                <a:path w="1183639" h="502285">
                  <a:moveTo>
                    <a:pt x="1183487" y="0"/>
                  </a:moveTo>
                  <a:lnTo>
                    <a:pt x="0" y="0"/>
                  </a:lnTo>
                  <a:lnTo>
                    <a:pt x="0" y="502157"/>
                  </a:lnTo>
                  <a:lnTo>
                    <a:pt x="1183487" y="502157"/>
                  </a:lnTo>
                  <a:lnTo>
                    <a:pt x="1183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51707" y="4663821"/>
              <a:ext cx="1183640" cy="502284"/>
            </a:xfrm>
            <a:custGeom>
              <a:avLst/>
              <a:gdLst/>
              <a:ahLst/>
              <a:cxnLst/>
              <a:rect l="l" t="t" r="r" b="b"/>
              <a:pathLst>
                <a:path w="1183639" h="502285">
                  <a:moveTo>
                    <a:pt x="0" y="502157"/>
                  </a:moveTo>
                  <a:lnTo>
                    <a:pt x="1183487" y="502157"/>
                  </a:lnTo>
                  <a:lnTo>
                    <a:pt x="1183487" y="0"/>
                  </a:lnTo>
                  <a:lnTo>
                    <a:pt x="0" y="0"/>
                  </a:lnTo>
                  <a:lnTo>
                    <a:pt x="0" y="50215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886327" y="4791836"/>
            <a:ext cx="913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Arial"/>
                <a:cs typeface="Arial"/>
              </a:rPr>
              <a:t>SE</a:t>
            </a:r>
            <a:r>
              <a:rPr sz="1200" b="1" spc="-45" dirty="0">
                <a:latin typeface="Arial"/>
                <a:cs typeface="Arial"/>
              </a:rPr>
              <a:t>L</a:t>
            </a:r>
            <a:r>
              <a:rPr sz="1200" b="1" spc="-15" dirty="0">
                <a:latin typeface="Arial"/>
                <a:cs typeface="Arial"/>
              </a:rPr>
              <a:t>E</a:t>
            </a:r>
            <a:r>
              <a:rPr sz="1200" b="1" spc="-70" dirty="0">
                <a:latin typeface="Arial"/>
                <a:cs typeface="Arial"/>
              </a:rPr>
              <a:t>C</a:t>
            </a:r>
            <a:r>
              <a:rPr sz="1200" b="1" spc="145" dirty="0">
                <a:latin typeface="Arial"/>
                <a:cs typeface="Arial"/>
              </a:rPr>
              <a:t>TI</a:t>
            </a:r>
            <a:r>
              <a:rPr sz="1200" b="1" spc="15" dirty="0"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2400" y="3505200"/>
            <a:ext cx="1627505" cy="914400"/>
          </a:xfrm>
          <a:custGeom>
            <a:avLst/>
            <a:gdLst/>
            <a:ahLst/>
            <a:cxnLst/>
            <a:rect l="l" t="t" r="r" b="b"/>
            <a:pathLst>
              <a:path w="1627505" h="914400">
                <a:moveTo>
                  <a:pt x="1627301" y="0"/>
                </a:moveTo>
                <a:lnTo>
                  <a:pt x="813650" y="0"/>
                </a:lnTo>
                <a:lnTo>
                  <a:pt x="813650" y="304800"/>
                </a:lnTo>
                <a:lnTo>
                  <a:pt x="0" y="304800"/>
                </a:lnTo>
                <a:lnTo>
                  <a:pt x="0" y="609600"/>
                </a:lnTo>
                <a:lnTo>
                  <a:pt x="0" y="914400"/>
                </a:lnTo>
                <a:lnTo>
                  <a:pt x="813650" y="914400"/>
                </a:lnTo>
                <a:lnTo>
                  <a:pt x="1627301" y="914400"/>
                </a:lnTo>
                <a:lnTo>
                  <a:pt x="1627301" y="609600"/>
                </a:lnTo>
                <a:lnTo>
                  <a:pt x="1627301" y="304800"/>
                </a:lnTo>
                <a:lnTo>
                  <a:pt x="1627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139700" y="3492500"/>
          <a:ext cx="1665605" cy="93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813435"/>
              </a:tblGrid>
              <a:tr h="304800">
                <a:tc>
                  <a:txBody>
                    <a:bodyPr/>
                    <a:lstStyle/>
                    <a:p>
                      <a:pPr marL="143510" marR="136525" indent="7112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Formal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marR="30480" indent="48260">
                        <a:lnSpc>
                          <a:spcPts val="860"/>
                        </a:lnSpc>
                        <a:spcBef>
                          <a:spcPts val="300"/>
                        </a:spcBef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Experience and  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Past</a:t>
                      </a:r>
                      <a:r>
                        <a:rPr sz="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Performance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Physical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Characteristics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KSA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8415" marR="13970" indent="9144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Personality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rac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ics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marR="13335" indent="234315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Other 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rac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ics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1828800" y="3744976"/>
            <a:ext cx="397510" cy="118110"/>
          </a:xfrm>
          <a:custGeom>
            <a:avLst/>
            <a:gdLst/>
            <a:ahLst/>
            <a:cxnLst/>
            <a:rect l="l" t="t" r="r" b="b"/>
            <a:pathLst>
              <a:path w="397510" h="118110">
                <a:moveTo>
                  <a:pt x="102235" y="0"/>
                </a:moveTo>
                <a:lnTo>
                  <a:pt x="0" y="56896"/>
                </a:lnTo>
                <a:lnTo>
                  <a:pt x="99822" y="117982"/>
                </a:lnTo>
                <a:lnTo>
                  <a:pt x="107568" y="116078"/>
                </a:lnTo>
                <a:lnTo>
                  <a:pt x="111251" y="110109"/>
                </a:lnTo>
                <a:lnTo>
                  <a:pt x="114935" y="104012"/>
                </a:lnTo>
                <a:lnTo>
                  <a:pt x="113030" y="96266"/>
                </a:lnTo>
                <a:lnTo>
                  <a:pt x="71813" y="71066"/>
                </a:lnTo>
                <a:lnTo>
                  <a:pt x="24892" y="70104"/>
                </a:lnTo>
                <a:lnTo>
                  <a:pt x="25400" y="44704"/>
                </a:lnTo>
                <a:lnTo>
                  <a:pt x="74246" y="44704"/>
                </a:lnTo>
                <a:lnTo>
                  <a:pt x="114554" y="22225"/>
                </a:lnTo>
                <a:lnTo>
                  <a:pt x="116712" y="14478"/>
                </a:lnTo>
                <a:lnTo>
                  <a:pt x="113283" y="8381"/>
                </a:lnTo>
                <a:lnTo>
                  <a:pt x="109981" y="2286"/>
                </a:lnTo>
                <a:lnTo>
                  <a:pt x="102235" y="0"/>
                </a:lnTo>
                <a:close/>
              </a:path>
              <a:path w="397510" h="118110">
                <a:moveTo>
                  <a:pt x="72511" y="45670"/>
                </a:moveTo>
                <a:lnTo>
                  <a:pt x="50390" y="57988"/>
                </a:lnTo>
                <a:lnTo>
                  <a:pt x="71813" y="71066"/>
                </a:lnTo>
                <a:lnTo>
                  <a:pt x="396494" y="77724"/>
                </a:lnTo>
                <a:lnTo>
                  <a:pt x="397001" y="52324"/>
                </a:lnTo>
                <a:lnTo>
                  <a:pt x="72511" y="45670"/>
                </a:lnTo>
                <a:close/>
              </a:path>
              <a:path w="397510" h="118110">
                <a:moveTo>
                  <a:pt x="25400" y="44704"/>
                </a:moveTo>
                <a:lnTo>
                  <a:pt x="24892" y="70104"/>
                </a:lnTo>
                <a:lnTo>
                  <a:pt x="71813" y="71066"/>
                </a:lnTo>
                <a:lnTo>
                  <a:pt x="67741" y="68580"/>
                </a:lnTo>
                <a:lnTo>
                  <a:pt x="31368" y="68580"/>
                </a:lnTo>
                <a:lnTo>
                  <a:pt x="31750" y="46609"/>
                </a:lnTo>
                <a:lnTo>
                  <a:pt x="70825" y="46609"/>
                </a:lnTo>
                <a:lnTo>
                  <a:pt x="72511" y="45670"/>
                </a:lnTo>
                <a:lnTo>
                  <a:pt x="25400" y="44704"/>
                </a:lnTo>
                <a:close/>
              </a:path>
              <a:path w="397510" h="118110">
                <a:moveTo>
                  <a:pt x="31750" y="46609"/>
                </a:moveTo>
                <a:lnTo>
                  <a:pt x="31368" y="68580"/>
                </a:lnTo>
                <a:lnTo>
                  <a:pt x="50390" y="57988"/>
                </a:lnTo>
                <a:lnTo>
                  <a:pt x="31750" y="46609"/>
                </a:lnTo>
                <a:close/>
              </a:path>
              <a:path w="397510" h="118110">
                <a:moveTo>
                  <a:pt x="50390" y="57988"/>
                </a:moveTo>
                <a:lnTo>
                  <a:pt x="31368" y="68580"/>
                </a:lnTo>
                <a:lnTo>
                  <a:pt x="67741" y="68580"/>
                </a:lnTo>
                <a:lnTo>
                  <a:pt x="50390" y="57988"/>
                </a:lnTo>
                <a:close/>
              </a:path>
              <a:path w="397510" h="118110">
                <a:moveTo>
                  <a:pt x="70825" y="46609"/>
                </a:moveTo>
                <a:lnTo>
                  <a:pt x="31750" y="46609"/>
                </a:lnTo>
                <a:lnTo>
                  <a:pt x="50390" y="57988"/>
                </a:lnTo>
                <a:lnTo>
                  <a:pt x="70825" y="46609"/>
                </a:lnTo>
                <a:close/>
              </a:path>
              <a:path w="397510" h="118110">
                <a:moveTo>
                  <a:pt x="74246" y="44704"/>
                </a:moveTo>
                <a:lnTo>
                  <a:pt x="25400" y="44704"/>
                </a:lnTo>
                <a:lnTo>
                  <a:pt x="72511" y="45670"/>
                </a:lnTo>
                <a:lnTo>
                  <a:pt x="74246" y="447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52400" y="4495800"/>
            <a:ext cx="1600200" cy="167640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34950" indent="-22923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spc="10" dirty="0">
                <a:latin typeface="Times New Roman"/>
                <a:cs typeface="Times New Roman"/>
              </a:rPr>
              <a:t>Initial</a:t>
            </a:r>
            <a:r>
              <a:rPr sz="1000" dirty="0">
                <a:latin typeface="Times New Roman"/>
                <a:cs typeface="Times New Roman"/>
              </a:rPr>
              <a:t> Screening</a:t>
            </a:r>
            <a:endParaRPr sz="1000">
              <a:latin typeface="Times New Roman"/>
              <a:cs typeface="Times New Roman"/>
            </a:endParaRPr>
          </a:p>
          <a:p>
            <a:pPr marL="234950" indent="-229235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spc="-5" dirty="0">
                <a:latin typeface="Times New Roman"/>
                <a:cs typeface="Times New Roman"/>
              </a:rPr>
              <a:t>Completed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Application</a:t>
            </a:r>
            <a:endParaRPr sz="1000">
              <a:latin typeface="Times New Roman"/>
              <a:cs typeface="Times New Roman"/>
            </a:endParaRPr>
          </a:p>
          <a:p>
            <a:pPr marL="234950" indent="-229235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spc="5" dirty="0">
                <a:latin typeface="Times New Roman"/>
                <a:cs typeface="Times New Roman"/>
              </a:rPr>
              <a:t>Employment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Test</a:t>
            </a:r>
            <a:endParaRPr sz="1000">
              <a:latin typeface="Times New Roman"/>
              <a:cs typeface="Times New Roman"/>
            </a:endParaRPr>
          </a:p>
          <a:p>
            <a:pPr marL="234950" indent="-229235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spc="-5" dirty="0">
                <a:latin typeface="Times New Roman"/>
                <a:cs typeface="Times New Roman"/>
              </a:rPr>
              <a:t>Comprehensive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Interview</a:t>
            </a:r>
            <a:endParaRPr sz="1000">
              <a:latin typeface="Times New Roman"/>
              <a:cs typeface="Times New Roman"/>
            </a:endParaRPr>
          </a:p>
          <a:p>
            <a:pPr marL="234950" indent="-229235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dirty="0">
                <a:latin typeface="Times New Roman"/>
                <a:cs typeface="Times New Roman"/>
              </a:rPr>
              <a:t>Conditional </a:t>
            </a:r>
            <a:r>
              <a:rPr sz="1000" spc="-10" dirty="0">
                <a:latin typeface="Times New Roman"/>
                <a:cs typeface="Times New Roman"/>
              </a:rPr>
              <a:t>Job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Offer</a:t>
            </a:r>
            <a:endParaRPr sz="1000">
              <a:latin typeface="Times New Roman"/>
              <a:cs typeface="Times New Roman"/>
            </a:endParaRPr>
          </a:p>
          <a:p>
            <a:pPr marL="234950" indent="-229235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dirty="0">
                <a:latin typeface="Times New Roman"/>
                <a:cs typeface="Times New Roman"/>
              </a:rPr>
              <a:t>Background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Examination</a:t>
            </a:r>
            <a:endParaRPr sz="1000">
              <a:latin typeface="Times New Roman"/>
              <a:cs typeface="Times New Roman"/>
            </a:endParaRPr>
          </a:p>
          <a:p>
            <a:pPr marL="234950" marR="334645" indent="-228600">
              <a:lnSpc>
                <a:spcPts val="1080"/>
              </a:lnSpc>
              <a:spcBef>
                <a:spcPts val="434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spc="-10" dirty="0">
                <a:latin typeface="Times New Roman"/>
                <a:cs typeface="Times New Roman"/>
              </a:rPr>
              <a:t>Medical </a:t>
            </a:r>
            <a:r>
              <a:rPr sz="1000" spc="20" dirty="0">
                <a:latin typeface="Times New Roman"/>
                <a:cs typeface="Times New Roman"/>
              </a:rPr>
              <a:t>or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Physical  </a:t>
            </a:r>
            <a:r>
              <a:rPr sz="1000" spc="5" dirty="0">
                <a:latin typeface="Times New Roman"/>
                <a:cs typeface="Times New Roman"/>
              </a:rPr>
              <a:t>Examination</a:t>
            </a:r>
            <a:endParaRPr sz="1000">
              <a:latin typeface="Times New Roman"/>
              <a:cs typeface="Times New Roman"/>
            </a:endParaRPr>
          </a:p>
          <a:p>
            <a:pPr marL="234950" indent="-229235">
              <a:lnSpc>
                <a:spcPct val="100000"/>
              </a:lnSpc>
              <a:spcBef>
                <a:spcPts val="284"/>
              </a:spcBef>
              <a:buFont typeface="Wingdings"/>
              <a:buChar char=""/>
              <a:tabLst>
                <a:tab pos="234315" algn="l"/>
                <a:tab pos="235585" algn="l"/>
              </a:tabLst>
            </a:pPr>
            <a:r>
              <a:rPr sz="1000" spc="15" dirty="0">
                <a:latin typeface="Times New Roman"/>
                <a:cs typeface="Times New Roman"/>
              </a:rPr>
              <a:t>Permanent </a:t>
            </a:r>
            <a:r>
              <a:rPr sz="1000" spc="-10" dirty="0">
                <a:latin typeface="Times New Roman"/>
                <a:cs typeface="Times New Roman"/>
              </a:rPr>
              <a:t>Job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Offer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3400" y="6248400"/>
            <a:ext cx="1246505" cy="609600"/>
          </a:xfrm>
          <a:custGeom>
            <a:avLst/>
            <a:gdLst/>
            <a:ahLst/>
            <a:cxnLst/>
            <a:rect l="l" t="t" r="r" b="b"/>
            <a:pathLst>
              <a:path w="1246505" h="609600">
                <a:moveTo>
                  <a:pt x="1246301" y="0"/>
                </a:moveTo>
                <a:lnTo>
                  <a:pt x="432650" y="0"/>
                </a:lnTo>
                <a:lnTo>
                  <a:pt x="432650" y="304800"/>
                </a:lnTo>
                <a:lnTo>
                  <a:pt x="0" y="304800"/>
                </a:lnTo>
                <a:lnTo>
                  <a:pt x="0" y="609600"/>
                </a:lnTo>
                <a:lnTo>
                  <a:pt x="813650" y="609600"/>
                </a:lnTo>
                <a:lnTo>
                  <a:pt x="813650" y="304800"/>
                </a:lnTo>
                <a:lnTo>
                  <a:pt x="1246301" y="304800"/>
                </a:lnTo>
                <a:lnTo>
                  <a:pt x="1246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2" name="object 62"/>
          <p:cNvGraphicFramePr>
            <a:graphicFrameLocks noGrp="1"/>
          </p:cNvGraphicFramePr>
          <p:nvPr/>
        </p:nvGraphicFramePr>
        <p:xfrm>
          <a:off x="139700" y="6235700"/>
          <a:ext cx="1665605" cy="63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432434"/>
                <a:gridCol w="381000"/>
                <a:gridCol w="432434"/>
              </a:tblGrid>
              <a:tr h="304800">
                <a:tc gridSpan="2"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30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0489">
                        <a:lnSpc>
                          <a:spcPts val="1065"/>
                        </a:lnSpc>
                      </a:pPr>
                      <a:r>
                        <a:rPr sz="1100" spc="25" dirty="0">
                          <a:latin typeface="Times New Roman"/>
                          <a:cs typeface="Times New Roman"/>
                        </a:rPr>
                        <a:t>Gathering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23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information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15" dirty="0">
                          <a:latin typeface="Times New Roman"/>
                          <a:cs typeface="Times New Roman"/>
                        </a:rPr>
                        <a:t>Interviews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3" name="object 63"/>
          <p:cNvSpPr/>
          <p:nvPr/>
        </p:nvSpPr>
        <p:spPr>
          <a:xfrm>
            <a:off x="1828800" y="5192776"/>
            <a:ext cx="397510" cy="118110"/>
          </a:xfrm>
          <a:custGeom>
            <a:avLst/>
            <a:gdLst/>
            <a:ahLst/>
            <a:cxnLst/>
            <a:rect l="l" t="t" r="r" b="b"/>
            <a:pathLst>
              <a:path w="397510" h="118110">
                <a:moveTo>
                  <a:pt x="102235" y="0"/>
                </a:moveTo>
                <a:lnTo>
                  <a:pt x="0" y="56896"/>
                </a:lnTo>
                <a:lnTo>
                  <a:pt x="99822" y="117983"/>
                </a:lnTo>
                <a:lnTo>
                  <a:pt x="107568" y="116078"/>
                </a:lnTo>
                <a:lnTo>
                  <a:pt x="111251" y="110109"/>
                </a:lnTo>
                <a:lnTo>
                  <a:pt x="114935" y="104012"/>
                </a:lnTo>
                <a:lnTo>
                  <a:pt x="113030" y="96265"/>
                </a:lnTo>
                <a:lnTo>
                  <a:pt x="71813" y="71066"/>
                </a:lnTo>
                <a:lnTo>
                  <a:pt x="24892" y="70104"/>
                </a:lnTo>
                <a:lnTo>
                  <a:pt x="25400" y="44704"/>
                </a:lnTo>
                <a:lnTo>
                  <a:pt x="74246" y="44704"/>
                </a:lnTo>
                <a:lnTo>
                  <a:pt x="114554" y="22225"/>
                </a:lnTo>
                <a:lnTo>
                  <a:pt x="116712" y="14478"/>
                </a:lnTo>
                <a:lnTo>
                  <a:pt x="109855" y="2286"/>
                </a:lnTo>
                <a:lnTo>
                  <a:pt x="102235" y="0"/>
                </a:lnTo>
                <a:close/>
              </a:path>
              <a:path w="397510" h="118110">
                <a:moveTo>
                  <a:pt x="72511" y="45670"/>
                </a:moveTo>
                <a:lnTo>
                  <a:pt x="50390" y="57988"/>
                </a:lnTo>
                <a:lnTo>
                  <a:pt x="71813" y="71066"/>
                </a:lnTo>
                <a:lnTo>
                  <a:pt x="396494" y="77724"/>
                </a:lnTo>
                <a:lnTo>
                  <a:pt x="397001" y="52324"/>
                </a:lnTo>
                <a:lnTo>
                  <a:pt x="72511" y="45670"/>
                </a:lnTo>
                <a:close/>
              </a:path>
              <a:path w="397510" h="118110">
                <a:moveTo>
                  <a:pt x="25400" y="44704"/>
                </a:moveTo>
                <a:lnTo>
                  <a:pt x="24892" y="70104"/>
                </a:lnTo>
                <a:lnTo>
                  <a:pt x="71813" y="71066"/>
                </a:lnTo>
                <a:lnTo>
                  <a:pt x="67741" y="68580"/>
                </a:lnTo>
                <a:lnTo>
                  <a:pt x="31368" y="68580"/>
                </a:lnTo>
                <a:lnTo>
                  <a:pt x="31750" y="46609"/>
                </a:lnTo>
                <a:lnTo>
                  <a:pt x="70825" y="46609"/>
                </a:lnTo>
                <a:lnTo>
                  <a:pt x="72511" y="45670"/>
                </a:lnTo>
                <a:lnTo>
                  <a:pt x="25400" y="44704"/>
                </a:lnTo>
                <a:close/>
              </a:path>
              <a:path w="397510" h="118110">
                <a:moveTo>
                  <a:pt x="31750" y="46609"/>
                </a:moveTo>
                <a:lnTo>
                  <a:pt x="31368" y="68580"/>
                </a:lnTo>
                <a:lnTo>
                  <a:pt x="50390" y="57988"/>
                </a:lnTo>
                <a:lnTo>
                  <a:pt x="31750" y="46609"/>
                </a:lnTo>
                <a:close/>
              </a:path>
              <a:path w="397510" h="118110">
                <a:moveTo>
                  <a:pt x="50390" y="57988"/>
                </a:moveTo>
                <a:lnTo>
                  <a:pt x="31368" y="68580"/>
                </a:lnTo>
                <a:lnTo>
                  <a:pt x="67741" y="68580"/>
                </a:lnTo>
                <a:lnTo>
                  <a:pt x="50390" y="57988"/>
                </a:lnTo>
                <a:close/>
              </a:path>
              <a:path w="397510" h="118110">
                <a:moveTo>
                  <a:pt x="70825" y="46609"/>
                </a:moveTo>
                <a:lnTo>
                  <a:pt x="31750" y="46609"/>
                </a:lnTo>
                <a:lnTo>
                  <a:pt x="50390" y="57988"/>
                </a:lnTo>
                <a:lnTo>
                  <a:pt x="70825" y="46609"/>
                </a:lnTo>
                <a:close/>
              </a:path>
              <a:path w="397510" h="118110">
                <a:moveTo>
                  <a:pt x="74246" y="44704"/>
                </a:moveTo>
                <a:lnTo>
                  <a:pt x="25400" y="44704"/>
                </a:lnTo>
                <a:lnTo>
                  <a:pt x="72511" y="45670"/>
                </a:lnTo>
                <a:lnTo>
                  <a:pt x="74246" y="447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28800" y="6488214"/>
            <a:ext cx="397510" cy="118110"/>
          </a:xfrm>
          <a:custGeom>
            <a:avLst/>
            <a:gdLst/>
            <a:ahLst/>
            <a:cxnLst/>
            <a:rect l="l" t="t" r="r" b="b"/>
            <a:pathLst>
              <a:path w="397510" h="118109">
                <a:moveTo>
                  <a:pt x="102235" y="0"/>
                </a:moveTo>
                <a:lnTo>
                  <a:pt x="0" y="56883"/>
                </a:lnTo>
                <a:lnTo>
                  <a:pt x="99822" y="117894"/>
                </a:lnTo>
                <a:lnTo>
                  <a:pt x="107568" y="116001"/>
                </a:lnTo>
                <a:lnTo>
                  <a:pt x="114935" y="104025"/>
                </a:lnTo>
                <a:lnTo>
                  <a:pt x="113030" y="96215"/>
                </a:lnTo>
                <a:lnTo>
                  <a:pt x="71858" y="71062"/>
                </a:lnTo>
                <a:lnTo>
                  <a:pt x="24892" y="70104"/>
                </a:lnTo>
                <a:lnTo>
                  <a:pt x="25400" y="44704"/>
                </a:lnTo>
                <a:lnTo>
                  <a:pt x="74148" y="44704"/>
                </a:lnTo>
                <a:lnTo>
                  <a:pt x="114554" y="22199"/>
                </a:lnTo>
                <a:lnTo>
                  <a:pt x="116712" y="14465"/>
                </a:lnTo>
                <a:lnTo>
                  <a:pt x="109855" y="2209"/>
                </a:lnTo>
                <a:lnTo>
                  <a:pt x="102235" y="0"/>
                </a:lnTo>
                <a:close/>
              </a:path>
              <a:path w="397510" h="118109">
                <a:moveTo>
                  <a:pt x="72423" y="45663"/>
                </a:moveTo>
                <a:lnTo>
                  <a:pt x="50369" y="57933"/>
                </a:lnTo>
                <a:lnTo>
                  <a:pt x="71858" y="71062"/>
                </a:lnTo>
                <a:lnTo>
                  <a:pt x="396494" y="77685"/>
                </a:lnTo>
                <a:lnTo>
                  <a:pt x="397001" y="52285"/>
                </a:lnTo>
                <a:lnTo>
                  <a:pt x="72423" y="45663"/>
                </a:lnTo>
                <a:close/>
              </a:path>
              <a:path w="397510" h="118109">
                <a:moveTo>
                  <a:pt x="25400" y="44704"/>
                </a:moveTo>
                <a:lnTo>
                  <a:pt x="24892" y="70104"/>
                </a:lnTo>
                <a:lnTo>
                  <a:pt x="71858" y="71062"/>
                </a:lnTo>
                <a:lnTo>
                  <a:pt x="67671" y="68503"/>
                </a:lnTo>
                <a:lnTo>
                  <a:pt x="31368" y="68503"/>
                </a:lnTo>
                <a:lnTo>
                  <a:pt x="31750" y="46558"/>
                </a:lnTo>
                <a:lnTo>
                  <a:pt x="70815" y="46558"/>
                </a:lnTo>
                <a:lnTo>
                  <a:pt x="72423" y="45663"/>
                </a:lnTo>
                <a:lnTo>
                  <a:pt x="25400" y="44704"/>
                </a:lnTo>
                <a:close/>
              </a:path>
              <a:path w="397510" h="118109">
                <a:moveTo>
                  <a:pt x="31750" y="46558"/>
                </a:moveTo>
                <a:lnTo>
                  <a:pt x="31368" y="68503"/>
                </a:lnTo>
                <a:lnTo>
                  <a:pt x="50369" y="57933"/>
                </a:lnTo>
                <a:lnTo>
                  <a:pt x="31750" y="46558"/>
                </a:lnTo>
                <a:close/>
              </a:path>
              <a:path w="397510" h="118109">
                <a:moveTo>
                  <a:pt x="50369" y="57933"/>
                </a:moveTo>
                <a:lnTo>
                  <a:pt x="31368" y="68503"/>
                </a:lnTo>
                <a:lnTo>
                  <a:pt x="67671" y="68503"/>
                </a:lnTo>
                <a:lnTo>
                  <a:pt x="50369" y="57933"/>
                </a:lnTo>
                <a:close/>
              </a:path>
              <a:path w="397510" h="118109">
                <a:moveTo>
                  <a:pt x="70815" y="46558"/>
                </a:moveTo>
                <a:lnTo>
                  <a:pt x="31750" y="46558"/>
                </a:lnTo>
                <a:lnTo>
                  <a:pt x="50369" y="57933"/>
                </a:lnTo>
                <a:lnTo>
                  <a:pt x="70815" y="46558"/>
                </a:lnTo>
                <a:close/>
              </a:path>
              <a:path w="397510" h="118109">
                <a:moveTo>
                  <a:pt x="74148" y="44704"/>
                </a:moveTo>
                <a:lnTo>
                  <a:pt x="25400" y="44704"/>
                </a:lnTo>
                <a:lnTo>
                  <a:pt x="72423" y="45663"/>
                </a:lnTo>
                <a:lnTo>
                  <a:pt x="74148" y="447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43800" y="350520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1600161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600161" y="304800"/>
                </a:lnTo>
                <a:lnTo>
                  <a:pt x="160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43800" y="388620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1600161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600161" y="304800"/>
                </a:lnTo>
                <a:lnTo>
                  <a:pt x="160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6717410" y="3492500"/>
          <a:ext cx="2452370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457834"/>
                <a:gridCol w="381634"/>
                <a:gridCol w="405129"/>
                <a:gridCol w="356869"/>
                <a:gridCol w="456564"/>
              </a:tblGrid>
              <a:tr h="304800">
                <a:tc gridSpan="2">
                  <a:txBody>
                    <a:bodyPr/>
                    <a:lstStyle/>
                    <a:p>
                      <a:pPr marL="91440" marR="85090" indent="6096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Cognitive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8290" marR="75565" indent="-177165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rso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ity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 marR="84455" indent="9906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Physical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Integrity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30" dirty="0">
                          <a:latin typeface="Times New Roman"/>
                          <a:cs typeface="Times New Roman"/>
                        </a:rPr>
                        <a:t>Drug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8290" marR="43180" indent="-23622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30" dirty="0">
                          <a:latin typeface="Times New Roman"/>
                          <a:cs typeface="Times New Roman"/>
                        </a:rPr>
                        <a:t>Work</a:t>
                      </a:r>
                      <a:r>
                        <a:rPr sz="1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Sample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Test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8" name="object 68"/>
          <p:cNvSpPr/>
          <p:nvPr/>
        </p:nvSpPr>
        <p:spPr>
          <a:xfrm>
            <a:off x="6477000" y="3751071"/>
            <a:ext cx="228600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9134" y="4267200"/>
            <a:ext cx="1595120" cy="304800"/>
          </a:xfrm>
          <a:custGeom>
            <a:avLst/>
            <a:gdLst/>
            <a:ahLst/>
            <a:cxnLst/>
            <a:rect l="l" t="t" r="r" b="b"/>
            <a:pathLst>
              <a:path w="1595120" h="304800">
                <a:moveTo>
                  <a:pt x="1594866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594866" y="304800"/>
                </a:lnTo>
                <a:lnTo>
                  <a:pt x="1594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49134" y="4648200"/>
            <a:ext cx="1595120" cy="304800"/>
          </a:xfrm>
          <a:custGeom>
            <a:avLst/>
            <a:gdLst/>
            <a:ahLst/>
            <a:cxnLst/>
            <a:rect l="l" t="t" r="r" b="b"/>
            <a:pathLst>
              <a:path w="1595120" h="304800">
                <a:moveTo>
                  <a:pt x="1594866" y="0"/>
                </a:moveTo>
                <a:lnTo>
                  <a:pt x="813650" y="0"/>
                </a:lnTo>
                <a:lnTo>
                  <a:pt x="786511" y="0"/>
                </a:lnTo>
                <a:lnTo>
                  <a:pt x="0" y="0"/>
                </a:lnTo>
                <a:lnTo>
                  <a:pt x="0" y="304800"/>
                </a:lnTo>
                <a:lnTo>
                  <a:pt x="786511" y="304800"/>
                </a:lnTo>
                <a:lnTo>
                  <a:pt x="813650" y="304800"/>
                </a:lnTo>
                <a:lnTo>
                  <a:pt x="1594866" y="304800"/>
                </a:lnTo>
                <a:lnTo>
                  <a:pt x="1594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6722744" y="4254500"/>
          <a:ext cx="2446655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457834"/>
                <a:gridCol w="381634"/>
                <a:gridCol w="405129"/>
                <a:gridCol w="356869"/>
                <a:gridCol w="451485"/>
              </a:tblGrid>
              <a:tr h="304800">
                <a:tc gridSpan="2">
                  <a:txBody>
                    <a:bodyPr/>
                    <a:lstStyle/>
                    <a:p>
                      <a:pPr marL="236220" marR="99060" indent="-12827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tion 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Forms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Resumes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2575" marR="65405" indent="-20193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Biographi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l 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163195" marR="144780" indent="-762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ce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Checking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2400" marR="4445" indent="-113030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Defamation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Character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3045" marR="134620" indent="-85725">
                        <a:lnSpc>
                          <a:spcPts val="108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ig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ent 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Hiring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2" name="object 72"/>
          <p:cNvSpPr/>
          <p:nvPr/>
        </p:nvSpPr>
        <p:spPr>
          <a:xfrm>
            <a:off x="6482334" y="4513071"/>
            <a:ext cx="228599" cy="117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33689" y="5029200"/>
            <a:ext cx="661670" cy="228600"/>
          </a:xfrm>
          <a:custGeom>
            <a:avLst/>
            <a:gdLst/>
            <a:ahLst/>
            <a:cxnLst/>
            <a:rect l="l" t="t" r="r" b="b"/>
            <a:pathLst>
              <a:path w="661670" h="228600">
                <a:moveTo>
                  <a:pt x="661250" y="0"/>
                </a:moveTo>
                <a:lnTo>
                  <a:pt x="0" y="0"/>
                </a:lnTo>
                <a:lnTo>
                  <a:pt x="0" y="228600"/>
                </a:lnTo>
                <a:lnTo>
                  <a:pt x="661250" y="228600"/>
                </a:lnTo>
                <a:lnTo>
                  <a:pt x="661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77000" y="5198871"/>
            <a:ext cx="228600" cy="117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19872" y="5046979"/>
            <a:ext cx="152526" cy="117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04865" y="5867400"/>
            <a:ext cx="1072515" cy="533400"/>
          </a:xfrm>
          <a:custGeom>
            <a:avLst/>
            <a:gdLst/>
            <a:ahLst/>
            <a:cxnLst/>
            <a:rect l="l" t="t" r="r" b="b"/>
            <a:pathLst>
              <a:path w="1072514" h="533400">
                <a:moveTo>
                  <a:pt x="0" y="53340"/>
                </a:moveTo>
                <a:lnTo>
                  <a:pt x="4190" y="32575"/>
                </a:lnTo>
                <a:lnTo>
                  <a:pt x="15620" y="15621"/>
                </a:lnTo>
                <a:lnTo>
                  <a:pt x="32575" y="4190"/>
                </a:lnTo>
                <a:lnTo>
                  <a:pt x="53339" y="0"/>
                </a:lnTo>
                <a:lnTo>
                  <a:pt x="1018794" y="0"/>
                </a:lnTo>
                <a:lnTo>
                  <a:pt x="1039558" y="4190"/>
                </a:lnTo>
                <a:lnTo>
                  <a:pt x="1056513" y="15621"/>
                </a:lnTo>
                <a:lnTo>
                  <a:pt x="1067942" y="32575"/>
                </a:lnTo>
                <a:lnTo>
                  <a:pt x="1072134" y="53340"/>
                </a:lnTo>
                <a:lnTo>
                  <a:pt x="1072134" y="480059"/>
                </a:lnTo>
                <a:lnTo>
                  <a:pt x="1067943" y="500824"/>
                </a:lnTo>
                <a:lnTo>
                  <a:pt x="1056513" y="517778"/>
                </a:lnTo>
                <a:lnTo>
                  <a:pt x="1039558" y="529208"/>
                </a:lnTo>
                <a:lnTo>
                  <a:pt x="1018794" y="533400"/>
                </a:lnTo>
                <a:lnTo>
                  <a:pt x="53339" y="533400"/>
                </a:lnTo>
                <a:lnTo>
                  <a:pt x="32575" y="529209"/>
                </a:lnTo>
                <a:lnTo>
                  <a:pt x="15621" y="517779"/>
                </a:lnTo>
                <a:lnTo>
                  <a:pt x="4191" y="500824"/>
                </a:lnTo>
                <a:lnTo>
                  <a:pt x="0" y="480059"/>
                </a:lnTo>
                <a:lnTo>
                  <a:pt x="0" y="5334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629400" y="5869673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2514600" y="0"/>
                </a:moveTo>
                <a:lnTo>
                  <a:pt x="1676400" y="0"/>
                </a:lnTo>
                <a:lnTo>
                  <a:pt x="838200" y="0"/>
                </a:lnTo>
                <a:lnTo>
                  <a:pt x="838200" y="228600"/>
                </a:lnTo>
                <a:lnTo>
                  <a:pt x="0" y="228600"/>
                </a:lnTo>
                <a:lnTo>
                  <a:pt x="0" y="457200"/>
                </a:lnTo>
                <a:lnTo>
                  <a:pt x="838200" y="457200"/>
                </a:lnTo>
                <a:lnTo>
                  <a:pt x="1676400" y="457200"/>
                </a:lnTo>
                <a:lnTo>
                  <a:pt x="2514600" y="457200"/>
                </a:lnTo>
                <a:lnTo>
                  <a:pt x="2514600" y="228600"/>
                </a:lnTo>
                <a:lnTo>
                  <a:pt x="2514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76872" y="6037579"/>
            <a:ext cx="152526" cy="1179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4131564" y="1617472"/>
            <a:ext cx="1126490" cy="1191260"/>
            <a:chOff x="4131564" y="1617472"/>
            <a:chExt cx="1126490" cy="1191260"/>
          </a:xfrm>
        </p:grpSpPr>
        <p:sp>
          <p:nvSpPr>
            <p:cNvPr id="80" name="object 80"/>
            <p:cNvSpPr/>
            <p:nvPr/>
          </p:nvSpPr>
          <p:spPr>
            <a:xfrm>
              <a:off x="5029200" y="1617472"/>
              <a:ext cx="228600" cy="117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31564" y="1868424"/>
              <a:ext cx="423672" cy="9403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57494" y="2057273"/>
              <a:ext cx="171450" cy="686435"/>
            </a:xfrm>
            <a:custGeom>
              <a:avLst/>
              <a:gdLst/>
              <a:ahLst/>
              <a:cxnLst/>
              <a:rect l="l" t="t" r="r" b="b"/>
              <a:pathLst>
                <a:path w="171450" h="686435">
                  <a:moveTo>
                    <a:pt x="85782" y="75655"/>
                  </a:moveTo>
                  <a:lnTo>
                    <a:pt x="66562" y="108442"/>
                  </a:lnTo>
                  <a:lnTo>
                    <a:pt x="65204" y="685926"/>
                  </a:lnTo>
                  <a:lnTo>
                    <a:pt x="103304" y="685926"/>
                  </a:lnTo>
                  <a:lnTo>
                    <a:pt x="104663" y="108244"/>
                  </a:lnTo>
                  <a:lnTo>
                    <a:pt x="85782" y="75655"/>
                  </a:lnTo>
                  <a:close/>
                </a:path>
                <a:path w="171450" h="686435">
                  <a:moveTo>
                    <a:pt x="107858" y="37846"/>
                  </a:moveTo>
                  <a:lnTo>
                    <a:pt x="104828" y="37846"/>
                  </a:lnTo>
                  <a:lnTo>
                    <a:pt x="104777" y="108442"/>
                  </a:lnTo>
                  <a:lnTo>
                    <a:pt x="135689" y="161798"/>
                  </a:lnTo>
                  <a:lnTo>
                    <a:pt x="140739" y="167497"/>
                  </a:lnTo>
                  <a:lnTo>
                    <a:pt x="147325" y="170719"/>
                  </a:lnTo>
                  <a:lnTo>
                    <a:pt x="154602" y="171227"/>
                  </a:lnTo>
                  <a:lnTo>
                    <a:pt x="161724" y="168782"/>
                  </a:lnTo>
                  <a:lnTo>
                    <a:pt x="167423" y="163750"/>
                  </a:lnTo>
                  <a:lnTo>
                    <a:pt x="170646" y="157194"/>
                  </a:lnTo>
                  <a:lnTo>
                    <a:pt x="171154" y="149923"/>
                  </a:lnTo>
                  <a:lnTo>
                    <a:pt x="168709" y="142748"/>
                  </a:lnTo>
                  <a:lnTo>
                    <a:pt x="107858" y="37846"/>
                  </a:lnTo>
                  <a:close/>
                </a:path>
                <a:path w="171450" h="686435">
                  <a:moveTo>
                    <a:pt x="85905" y="0"/>
                  </a:moveTo>
                  <a:lnTo>
                    <a:pt x="2466" y="142366"/>
                  </a:lnTo>
                  <a:lnTo>
                    <a:pt x="0" y="149488"/>
                  </a:lnTo>
                  <a:lnTo>
                    <a:pt x="450" y="156765"/>
                  </a:lnTo>
                  <a:lnTo>
                    <a:pt x="3591" y="163351"/>
                  </a:lnTo>
                  <a:lnTo>
                    <a:pt x="9197" y="168401"/>
                  </a:lnTo>
                  <a:lnTo>
                    <a:pt x="16392" y="170868"/>
                  </a:lnTo>
                  <a:lnTo>
                    <a:pt x="23707" y="170418"/>
                  </a:lnTo>
                  <a:lnTo>
                    <a:pt x="30307" y="167276"/>
                  </a:lnTo>
                  <a:lnTo>
                    <a:pt x="35359" y="161671"/>
                  </a:lnTo>
                  <a:lnTo>
                    <a:pt x="66562" y="108442"/>
                  </a:lnTo>
                  <a:lnTo>
                    <a:pt x="66728" y="37846"/>
                  </a:lnTo>
                  <a:lnTo>
                    <a:pt x="107858" y="37846"/>
                  </a:lnTo>
                  <a:lnTo>
                    <a:pt x="85905" y="0"/>
                  </a:lnTo>
                  <a:close/>
                </a:path>
                <a:path w="171450" h="686435">
                  <a:moveTo>
                    <a:pt x="104828" y="37846"/>
                  </a:moveTo>
                  <a:lnTo>
                    <a:pt x="66728" y="37846"/>
                  </a:lnTo>
                  <a:lnTo>
                    <a:pt x="66562" y="108442"/>
                  </a:lnTo>
                  <a:lnTo>
                    <a:pt x="85782" y="75655"/>
                  </a:lnTo>
                  <a:lnTo>
                    <a:pt x="69395" y="47371"/>
                  </a:lnTo>
                  <a:lnTo>
                    <a:pt x="104806" y="47371"/>
                  </a:lnTo>
                  <a:lnTo>
                    <a:pt x="104828" y="37846"/>
                  </a:lnTo>
                  <a:close/>
                </a:path>
                <a:path w="171450" h="686435">
                  <a:moveTo>
                    <a:pt x="104806" y="47371"/>
                  </a:moveTo>
                  <a:lnTo>
                    <a:pt x="69395" y="47371"/>
                  </a:lnTo>
                  <a:lnTo>
                    <a:pt x="102288" y="47498"/>
                  </a:lnTo>
                  <a:lnTo>
                    <a:pt x="85782" y="75655"/>
                  </a:lnTo>
                  <a:lnTo>
                    <a:pt x="104663" y="108244"/>
                  </a:lnTo>
                  <a:lnTo>
                    <a:pt x="104806" y="47371"/>
                  </a:lnTo>
                  <a:close/>
                </a:path>
                <a:path w="171450" h="686435">
                  <a:moveTo>
                    <a:pt x="69395" y="47371"/>
                  </a:moveTo>
                  <a:lnTo>
                    <a:pt x="85782" y="75655"/>
                  </a:lnTo>
                  <a:lnTo>
                    <a:pt x="102288" y="47498"/>
                  </a:lnTo>
                  <a:lnTo>
                    <a:pt x="69395" y="47371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2186058" y="374231"/>
          <a:ext cx="1270000" cy="2506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195"/>
                <a:gridCol w="163194"/>
              </a:tblGrid>
              <a:tr h="209911">
                <a:tc rowSpan="2">
                  <a:txBody>
                    <a:bodyPr/>
                    <a:lstStyle/>
                    <a:p>
                      <a:pPr marL="331470" marR="99060" indent="-226060">
                        <a:lnSpc>
                          <a:spcPts val="13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 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Goals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T w="539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212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T w="539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  <a:tr h="54637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539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929">
                <a:tc rowSpan="2">
                  <a:txBody>
                    <a:bodyPr/>
                    <a:lstStyle/>
                    <a:p>
                      <a:pPr marL="24130" marR="10795" indent="85090">
                        <a:lnSpc>
                          <a:spcPts val="1300"/>
                        </a:lnSpc>
                        <a:spcBef>
                          <a:spcPts val="335"/>
                        </a:spcBef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Recruitment 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(2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way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process)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8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T w="539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  <a:tr h="56819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539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4122">
                <a:tc rowSpan="2">
                  <a:txBody>
                    <a:bodyPr/>
                    <a:lstStyle/>
                    <a:p>
                      <a:pPr marL="5080" algn="ctr">
                        <a:lnSpc>
                          <a:spcPts val="112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Strategic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9220" marR="95250" algn="ctr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Decisions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75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84" name="object 84"/>
          <p:cNvGraphicFramePr>
            <a:graphicFrameLocks noGrp="1"/>
          </p:cNvGraphicFramePr>
          <p:nvPr/>
        </p:nvGraphicFramePr>
        <p:xfrm>
          <a:off x="5227510" y="155003"/>
          <a:ext cx="1317625" cy="282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5"/>
                <a:gridCol w="1040765"/>
              </a:tblGrid>
              <a:tr h="214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ts val="1125"/>
                        </a:lnSpc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Internal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2870" marR="90170" algn="ctr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 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7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7209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2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lnSpc>
                          <a:spcPts val="1125"/>
                        </a:lnSpc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External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29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Recruitment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335"/>
                        </a:lnSpc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77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1969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ts val="1125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Internet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2870" marR="90170" algn="ctr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 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1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0980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7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1925" marR="155575" indent="1270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g  E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alu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9996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" algn="ctr">
                        <a:lnSpc>
                          <a:spcPts val="1255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Constraints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ts val="1370"/>
                        </a:lnSpc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Recruiting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33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5" name="object 85"/>
          <p:cNvGrpSpPr/>
          <p:nvPr/>
        </p:nvGrpSpPr>
        <p:grpSpPr>
          <a:xfrm>
            <a:off x="4130040" y="3639311"/>
            <a:ext cx="1127760" cy="1296670"/>
            <a:chOff x="4130040" y="3639311"/>
            <a:chExt cx="1127760" cy="1296670"/>
          </a:xfrm>
        </p:grpSpPr>
        <p:sp>
          <p:nvSpPr>
            <p:cNvPr id="86" name="object 86"/>
            <p:cNvSpPr/>
            <p:nvPr/>
          </p:nvSpPr>
          <p:spPr>
            <a:xfrm>
              <a:off x="4953000" y="4817872"/>
              <a:ext cx="304800" cy="118110"/>
            </a:xfrm>
            <a:custGeom>
              <a:avLst/>
              <a:gdLst/>
              <a:ahLst/>
              <a:cxnLst/>
              <a:rect l="l" t="t" r="r" b="b"/>
              <a:pathLst>
                <a:path w="304800" h="118110">
                  <a:moveTo>
                    <a:pt x="254580" y="58927"/>
                  </a:moveTo>
                  <a:lnTo>
                    <a:pt x="197103" y="92455"/>
                  </a:lnTo>
                  <a:lnTo>
                    <a:pt x="191008" y="95884"/>
                  </a:lnTo>
                  <a:lnTo>
                    <a:pt x="188975" y="103758"/>
                  </a:lnTo>
                  <a:lnTo>
                    <a:pt x="192532" y="109727"/>
                  </a:lnTo>
                  <a:lnTo>
                    <a:pt x="195961" y="115823"/>
                  </a:lnTo>
                  <a:lnTo>
                    <a:pt x="203835" y="117855"/>
                  </a:lnTo>
                  <a:lnTo>
                    <a:pt x="209803" y="114300"/>
                  </a:lnTo>
                  <a:lnTo>
                    <a:pt x="283011" y="71627"/>
                  </a:lnTo>
                  <a:lnTo>
                    <a:pt x="279653" y="71627"/>
                  </a:lnTo>
                  <a:lnTo>
                    <a:pt x="279653" y="69850"/>
                  </a:lnTo>
                  <a:lnTo>
                    <a:pt x="273303" y="69850"/>
                  </a:lnTo>
                  <a:lnTo>
                    <a:pt x="254580" y="58927"/>
                  </a:lnTo>
                  <a:close/>
                </a:path>
                <a:path w="304800" h="118110">
                  <a:moveTo>
                    <a:pt x="23280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232809" y="71627"/>
                  </a:lnTo>
                  <a:lnTo>
                    <a:pt x="254580" y="58927"/>
                  </a:lnTo>
                  <a:lnTo>
                    <a:pt x="232809" y="46227"/>
                  </a:lnTo>
                  <a:close/>
                </a:path>
                <a:path w="304800" h="118110">
                  <a:moveTo>
                    <a:pt x="283011" y="46227"/>
                  </a:moveTo>
                  <a:lnTo>
                    <a:pt x="279653" y="46227"/>
                  </a:lnTo>
                  <a:lnTo>
                    <a:pt x="279653" y="71627"/>
                  </a:lnTo>
                  <a:lnTo>
                    <a:pt x="283011" y="71627"/>
                  </a:lnTo>
                  <a:lnTo>
                    <a:pt x="304800" y="58927"/>
                  </a:lnTo>
                  <a:lnTo>
                    <a:pt x="283011" y="46227"/>
                  </a:lnTo>
                  <a:close/>
                </a:path>
                <a:path w="304800" h="118110">
                  <a:moveTo>
                    <a:pt x="273303" y="48005"/>
                  </a:moveTo>
                  <a:lnTo>
                    <a:pt x="254580" y="58927"/>
                  </a:lnTo>
                  <a:lnTo>
                    <a:pt x="273303" y="69850"/>
                  </a:lnTo>
                  <a:lnTo>
                    <a:pt x="273303" y="48005"/>
                  </a:lnTo>
                  <a:close/>
                </a:path>
                <a:path w="304800" h="118110">
                  <a:moveTo>
                    <a:pt x="279653" y="48005"/>
                  </a:moveTo>
                  <a:lnTo>
                    <a:pt x="273303" y="48005"/>
                  </a:lnTo>
                  <a:lnTo>
                    <a:pt x="273303" y="69850"/>
                  </a:lnTo>
                  <a:lnTo>
                    <a:pt x="279653" y="69850"/>
                  </a:lnTo>
                  <a:lnTo>
                    <a:pt x="279653" y="48005"/>
                  </a:lnTo>
                  <a:close/>
                </a:path>
                <a:path w="304800" h="118110">
                  <a:moveTo>
                    <a:pt x="203835" y="0"/>
                  </a:moveTo>
                  <a:lnTo>
                    <a:pt x="195961" y="2031"/>
                  </a:lnTo>
                  <a:lnTo>
                    <a:pt x="192532" y="8127"/>
                  </a:lnTo>
                  <a:lnTo>
                    <a:pt x="188975" y="14096"/>
                  </a:lnTo>
                  <a:lnTo>
                    <a:pt x="191008" y="21970"/>
                  </a:lnTo>
                  <a:lnTo>
                    <a:pt x="197103" y="25400"/>
                  </a:lnTo>
                  <a:lnTo>
                    <a:pt x="254580" y="58927"/>
                  </a:lnTo>
                  <a:lnTo>
                    <a:pt x="273303" y="48005"/>
                  </a:lnTo>
                  <a:lnTo>
                    <a:pt x="279653" y="48005"/>
                  </a:lnTo>
                  <a:lnTo>
                    <a:pt x="279653" y="46227"/>
                  </a:lnTo>
                  <a:lnTo>
                    <a:pt x="283011" y="46227"/>
                  </a:lnTo>
                  <a:lnTo>
                    <a:pt x="209803" y="3555"/>
                  </a:lnTo>
                  <a:lnTo>
                    <a:pt x="20383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130040" y="3639311"/>
              <a:ext cx="425196" cy="11689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57260" y="3658361"/>
              <a:ext cx="171450" cy="915035"/>
            </a:xfrm>
            <a:custGeom>
              <a:avLst/>
              <a:gdLst/>
              <a:ahLst/>
              <a:cxnLst/>
              <a:rect l="l" t="t" r="r" b="b"/>
              <a:pathLst>
                <a:path w="171450" h="915035">
                  <a:moveTo>
                    <a:pt x="16500" y="743406"/>
                  </a:moveTo>
                  <a:lnTo>
                    <a:pt x="9304" y="745870"/>
                  </a:lnTo>
                  <a:lnTo>
                    <a:pt x="3679" y="750849"/>
                  </a:lnTo>
                  <a:lnTo>
                    <a:pt x="494" y="757412"/>
                  </a:lnTo>
                  <a:lnTo>
                    <a:pt x="0" y="764712"/>
                  </a:lnTo>
                  <a:lnTo>
                    <a:pt x="2446" y="771906"/>
                  </a:lnTo>
                  <a:lnTo>
                    <a:pt x="85377" y="914526"/>
                  </a:lnTo>
                  <a:lnTo>
                    <a:pt x="107450" y="876807"/>
                  </a:lnTo>
                  <a:lnTo>
                    <a:pt x="66327" y="876681"/>
                  </a:lnTo>
                  <a:lnTo>
                    <a:pt x="66450" y="806106"/>
                  </a:lnTo>
                  <a:lnTo>
                    <a:pt x="35466" y="752729"/>
                  </a:lnTo>
                  <a:lnTo>
                    <a:pt x="30414" y="747049"/>
                  </a:lnTo>
                  <a:lnTo>
                    <a:pt x="23814" y="743870"/>
                  </a:lnTo>
                  <a:lnTo>
                    <a:pt x="16500" y="743406"/>
                  </a:lnTo>
                  <a:close/>
                </a:path>
                <a:path w="171450" h="915035">
                  <a:moveTo>
                    <a:pt x="66450" y="806106"/>
                  </a:moveTo>
                  <a:lnTo>
                    <a:pt x="66327" y="876681"/>
                  </a:lnTo>
                  <a:lnTo>
                    <a:pt x="104427" y="876807"/>
                  </a:lnTo>
                  <a:lnTo>
                    <a:pt x="104444" y="867156"/>
                  </a:lnTo>
                  <a:lnTo>
                    <a:pt x="68994" y="867029"/>
                  </a:lnTo>
                  <a:lnTo>
                    <a:pt x="85469" y="838871"/>
                  </a:lnTo>
                  <a:lnTo>
                    <a:pt x="66450" y="806106"/>
                  </a:lnTo>
                  <a:close/>
                </a:path>
                <a:path w="171450" h="915035">
                  <a:moveTo>
                    <a:pt x="154763" y="743658"/>
                  </a:moveTo>
                  <a:lnTo>
                    <a:pt x="104550" y="806259"/>
                  </a:lnTo>
                  <a:lnTo>
                    <a:pt x="104427" y="876807"/>
                  </a:lnTo>
                  <a:lnTo>
                    <a:pt x="107450" y="876807"/>
                  </a:lnTo>
                  <a:lnTo>
                    <a:pt x="168689" y="772160"/>
                  </a:lnTo>
                  <a:lnTo>
                    <a:pt x="171156" y="764984"/>
                  </a:lnTo>
                  <a:lnTo>
                    <a:pt x="170705" y="757713"/>
                  </a:lnTo>
                  <a:lnTo>
                    <a:pt x="167564" y="751157"/>
                  </a:lnTo>
                  <a:lnTo>
                    <a:pt x="161958" y="746125"/>
                  </a:lnTo>
                  <a:lnTo>
                    <a:pt x="154763" y="743658"/>
                  </a:lnTo>
                  <a:close/>
                </a:path>
                <a:path w="171450" h="915035">
                  <a:moveTo>
                    <a:pt x="85469" y="838871"/>
                  </a:moveTo>
                  <a:lnTo>
                    <a:pt x="68994" y="867029"/>
                  </a:lnTo>
                  <a:lnTo>
                    <a:pt x="101887" y="867156"/>
                  </a:lnTo>
                  <a:lnTo>
                    <a:pt x="85469" y="838871"/>
                  </a:lnTo>
                  <a:close/>
                </a:path>
                <a:path w="171450" h="915035">
                  <a:moveTo>
                    <a:pt x="104550" y="806259"/>
                  </a:moveTo>
                  <a:lnTo>
                    <a:pt x="85469" y="838871"/>
                  </a:lnTo>
                  <a:lnTo>
                    <a:pt x="101887" y="867156"/>
                  </a:lnTo>
                  <a:lnTo>
                    <a:pt x="104444" y="867156"/>
                  </a:lnTo>
                  <a:lnTo>
                    <a:pt x="104550" y="806259"/>
                  </a:lnTo>
                  <a:close/>
                </a:path>
                <a:path w="171450" h="915035">
                  <a:moveTo>
                    <a:pt x="105951" y="0"/>
                  </a:moveTo>
                  <a:lnTo>
                    <a:pt x="67851" y="0"/>
                  </a:lnTo>
                  <a:lnTo>
                    <a:pt x="66559" y="743406"/>
                  </a:lnTo>
                  <a:lnTo>
                    <a:pt x="66539" y="806259"/>
                  </a:lnTo>
                  <a:lnTo>
                    <a:pt x="85469" y="838871"/>
                  </a:lnTo>
                  <a:lnTo>
                    <a:pt x="104550" y="806259"/>
                  </a:lnTo>
                  <a:lnTo>
                    <a:pt x="10595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9" name="object 89"/>
          <p:cNvGraphicFramePr>
            <a:graphicFrameLocks noGrp="1"/>
          </p:cNvGraphicFramePr>
          <p:nvPr/>
        </p:nvGraphicFramePr>
        <p:xfrm>
          <a:off x="2193556" y="3574631"/>
          <a:ext cx="1261745" cy="322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4100"/>
                <a:gridCol w="154305"/>
              </a:tblGrid>
              <a:tr h="133711">
                <a:tc rowSpan="2">
                  <a:txBody>
                    <a:bodyPr/>
                    <a:lstStyle/>
                    <a:p>
                      <a:pPr marL="264160" marR="17145" indent="-241300">
                        <a:lnSpc>
                          <a:spcPts val="1300"/>
                        </a:lnSpc>
                        <a:spcBef>
                          <a:spcPts val="340"/>
                        </a:spcBef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Selection 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Criteria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T w="539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974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T w="539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  <a:tr h="10165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539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911">
                <a:tc rowSpan="2">
                  <a:txBody>
                    <a:bodyPr/>
                    <a:lstStyle/>
                    <a:p>
                      <a:pPr marL="277495" marR="212090" indent="-59690">
                        <a:lnSpc>
                          <a:spcPts val="13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process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212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T w="539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  <a:tr h="86419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539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8289">
                <a:tc rowSpan="2">
                  <a:txBody>
                    <a:bodyPr/>
                    <a:lstStyle/>
                    <a:p>
                      <a:pPr marL="217804">
                        <a:lnSpc>
                          <a:spcPts val="1370"/>
                        </a:lnSpc>
                        <a:spcBef>
                          <a:spcPts val="185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Selection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9870">
                        <a:lnSpc>
                          <a:spcPts val="1370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Methods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228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495" marB="0">
                    <a:lnL w="53975">
                      <a:solidFill>
                        <a:srgbClr val="C0504D"/>
                      </a:solidFill>
                      <a:prstDash val="solid"/>
                    </a:lnL>
                    <a:lnR w="53975">
                      <a:solidFill>
                        <a:srgbClr val="C0504D"/>
                      </a:solidFill>
                      <a:prstDash val="solid"/>
                    </a:lnR>
                    <a:lnT w="539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90" name="object 90"/>
          <p:cNvGraphicFramePr>
            <a:graphicFrameLocks noGrp="1"/>
          </p:cNvGraphicFramePr>
          <p:nvPr/>
        </p:nvGraphicFramePr>
        <p:xfrm>
          <a:off x="6692138" y="5016500"/>
          <a:ext cx="953769" cy="55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"/>
                <a:gridCol w="813435"/>
              </a:tblGrid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20" dirty="0">
                          <a:latin typeface="Times New Roman"/>
                          <a:cs typeface="Times New Roman"/>
                        </a:rPr>
                        <a:t>Structured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762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3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spc="25" dirty="0">
                          <a:latin typeface="Times New Roman"/>
                          <a:cs typeface="Times New Roman"/>
                        </a:rPr>
                        <a:t>Unstructured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75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1" name="object 91"/>
          <p:cNvSpPr txBox="1"/>
          <p:nvPr/>
        </p:nvSpPr>
        <p:spPr>
          <a:xfrm>
            <a:off x="7772400" y="5029200"/>
            <a:ext cx="661670" cy="228600"/>
          </a:xfrm>
          <a:prstGeom prst="rect">
            <a:avLst/>
          </a:prstGeom>
          <a:ln w="25438">
            <a:solidFill>
              <a:srgbClr val="C0504D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latin typeface="Times New Roman"/>
                <a:cs typeface="Times New Roman"/>
              </a:rPr>
              <a:t>Situational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433669" y="5029200"/>
            <a:ext cx="661670" cy="22860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80"/>
              </a:spcBef>
            </a:pPr>
            <a:r>
              <a:rPr sz="1000" spc="-10" dirty="0">
                <a:latin typeface="Times New Roman"/>
                <a:cs typeface="Times New Roman"/>
              </a:rPr>
              <a:t>Behavioral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93" name="object 93"/>
          <p:cNvGraphicFramePr>
            <a:graphicFrameLocks noGrp="1"/>
          </p:cNvGraphicFramePr>
          <p:nvPr/>
        </p:nvGraphicFramePr>
        <p:xfrm>
          <a:off x="5245100" y="3657853"/>
          <a:ext cx="1299845" cy="2740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0"/>
                <a:gridCol w="1050925"/>
              </a:tblGrid>
              <a:tr h="2110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Testing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46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0476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785" marR="114300" indent="-56515">
                        <a:lnSpc>
                          <a:spcPts val="1300"/>
                        </a:lnSpc>
                        <a:spcBef>
                          <a:spcPts val="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Gathering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47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2856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Interviews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47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76200">
                      <a:solidFill>
                        <a:srgbClr val="C0504D"/>
                      </a:solidFill>
                      <a:prstDash val="solid"/>
                    </a:lnL>
                    <a:lnR w="762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0201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9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Common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7155" marR="91440" algn="ctr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Inte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wi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g  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Mistakes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12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object 94"/>
          <p:cNvGraphicFramePr>
            <a:graphicFrameLocks noGrp="1"/>
          </p:cNvGraphicFramePr>
          <p:nvPr/>
        </p:nvGraphicFramePr>
        <p:xfrm>
          <a:off x="6616700" y="5855836"/>
          <a:ext cx="2552700" cy="48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838200"/>
                <a:gridCol w="838200"/>
              </a:tblGrid>
              <a:tr h="229736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Snap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Judgments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Halo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Effect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25" dirty="0">
                          <a:latin typeface="Times New Roman"/>
                          <a:cs typeface="Times New Roman"/>
                        </a:rPr>
                        <a:t>Horn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Effect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31140">
                        <a:lnSpc>
                          <a:spcPts val="805"/>
                        </a:lnSpc>
                      </a:pPr>
                      <a:r>
                        <a:rPr sz="800" spc="5" dirty="0">
                          <a:latin typeface="Times New Roman"/>
                          <a:cs typeface="Times New Roman"/>
                        </a:rPr>
                        <a:t>Negative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ts val="894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Emphasis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10" dirty="0">
                          <a:latin typeface="Times New Roman"/>
                          <a:cs typeface="Times New Roman"/>
                        </a:rPr>
                        <a:t>Cultural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Noise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15" dirty="0">
                          <a:latin typeface="Times New Roman"/>
                          <a:cs typeface="Times New Roman"/>
                        </a:rPr>
                        <a:t>Biases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5" name="object 95"/>
          <p:cNvSpPr txBox="1"/>
          <p:nvPr/>
        </p:nvSpPr>
        <p:spPr>
          <a:xfrm>
            <a:off x="3505200" y="76200"/>
            <a:ext cx="1447800" cy="381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555"/>
              </a:spcBef>
            </a:pPr>
            <a:r>
              <a:rPr sz="1400" b="1" spc="10" dirty="0">
                <a:latin typeface="Arial"/>
                <a:cs typeface="Arial"/>
              </a:rPr>
              <a:t>CHAPTER </a:t>
            </a:r>
            <a:r>
              <a:rPr sz="1400" b="1" spc="-130" dirty="0">
                <a:latin typeface="Arial"/>
                <a:cs typeface="Arial"/>
              </a:rPr>
              <a:t>: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90437" y="2155469"/>
          <a:ext cx="1916430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65"/>
                <a:gridCol w="448309"/>
                <a:gridCol w="88265"/>
                <a:gridCol w="377190"/>
                <a:gridCol w="515619"/>
              </a:tblGrid>
              <a:tr h="117005">
                <a:tc rowSpan="2" grid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Budgeting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11454" marR="111125" indent="-86995">
                        <a:lnSpc>
                          <a:spcPts val="1130"/>
                        </a:lnSpc>
                        <a:spcBef>
                          <a:spcPts val="180"/>
                        </a:spcBef>
                      </a:pPr>
                      <a:r>
                        <a:rPr sz="1050" b="1" spc="-40" dirty="0">
                          <a:latin typeface="Arial"/>
                          <a:cs typeface="Arial"/>
                        </a:rPr>
                        <a:t>Regular</a:t>
                      </a:r>
                      <a:r>
                        <a:rPr sz="105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80" dirty="0">
                          <a:latin typeface="Arial"/>
                          <a:cs typeface="Arial"/>
                        </a:rPr>
                        <a:t>vs.  </a:t>
                      </a:r>
                      <a:r>
                        <a:rPr sz="1050" b="1" spc="-20" dirty="0">
                          <a:latin typeface="Arial"/>
                          <a:cs typeface="Arial"/>
                        </a:rPr>
                        <a:t>Flexible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942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8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539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5079">
                <a:tc rowSpan="2" gridSpan="2">
                  <a:txBody>
                    <a:bodyPr/>
                    <a:lstStyle/>
                    <a:p>
                      <a:pPr marL="30480">
                        <a:lnSpc>
                          <a:spcPts val="1140"/>
                        </a:lnSpc>
                        <a:spcBef>
                          <a:spcPts val="10"/>
                        </a:spcBef>
                      </a:pPr>
                      <a:r>
                        <a:rPr sz="1000" b="1" spc="-35" dirty="0">
                          <a:latin typeface="Arial"/>
                          <a:cs typeface="Arial"/>
                        </a:rPr>
                        <a:t>Organizational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ts val="1140"/>
                        </a:lnSpc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vs.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Outsourcing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R="635" algn="ctr">
                        <a:lnSpc>
                          <a:spcPts val="1140"/>
                        </a:lnSpc>
                        <a:spcBef>
                          <a:spcPts val="20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vs.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000" b="1" spc="-25" dirty="0">
                          <a:latin typeface="Arial"/>
                          <a:cs typeface="Arial"/>
                        </a:rPr>
                        <a:t>External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135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>
                    <a:lnL w="28575">
                      <a:solidFill>
                        <a:srgbClr val="C0504D"/>
                      </a:solidFill>
                      <a:prstDash val="solid"/>
                    </a:lnL>
                    <a:lnR w="28575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7" name="object 97"/>
          <p:cNvSpPr txBox="1"/>
          <p:nvPr/>
        </p:nvSpPr>
        <p:spPr>
          <a:xfrm>
            <a:off x="3657600" y="6019800"/>
            <a:ext cx="1447800" cy="533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74625" marR="165735" indent="40640">
              <a:lnSpc>
                <a:spcPts val="1670"/>
              </a:lnSpc>
              <a:spcBef>
                <a:spcPts val="375"/>
              </a:spcBef>
            </a:pPr>
            <a:r>
              <a:rPr sz="1400" b="1" spc="-60" dirty="0">
                <a:latin typeface="Arial"/>
                <a:cs typeface="Arial"/>
              </a:rPr>
              <a:t>Management  </a:t>
            </a:r>
            <a:r>
              <a:rPr sz="1400" b="1" spc="-25" dirty="0">
                <a:latin typeface="Arial"/>
                <a:cs typeface="Arial"/>
              </a:rPr>
              <a:t>Quality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40" dirty="0">
                <a:latin typeface="Arial"/>
                <a:cs typeface="Arial"/>
              </a:rPr>
              <a:t>Circle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37613" y="263144"/>
            <a:ext cx="46666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THOUGHT OF THE</a:t>
            </a:r>
            <a:r>
              <a:rPr sz="3200" spc="-345" dirty="0"/>
              <a:t> </a:t>
            </a:r>
            <a:r>
              <a:rPr sz="3200" spc="-100" dirty="0"/>
              <a:t>DAY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390525" y="1247775"/>
            <a:ext cx="8667115" cy="5498465"/>
            <a:chOff x="390525" y="1247775"/>
            <a:chExt cx="8667115" cy="5498465"/>
          </a:xfrm>
        </p:grpSpPr>
        <p:sp>
          <p:nvSpPr>
            <p:cNvPr id="10" name="object 10"/>
            <p:cNvSpPr/>
            <p:nvPr/>
          </p:nvSpPr>
          <p:spPr>
            <a:xfrm>
              <a:off x="7466076" y="4265676"/>
              <a:ext cx="1504187" cy="2394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78700" y="4178299"/>
              <a:ext cx="1678939" cy="2567940"/>
            </a:xfrm>
            <a:custGeom>
              <a:avLst/>
              <a:gdLst/>
              <a:ahLst/>
              <a:cxnLst/>
              <a:rect l="l" t="t" r="r" b="b"/>
              <a:pathLst>
                <a:path w="1678940" h="2567940">
                  <a:moveTo>
                    <a:pt x="1607312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2480310"/>
                  </a:lnTo>
                  <a:lnTo>
                    <a:pt x="71120" y="2498090"/>
                  </a:lnTo>
                  <a:lnTo>
                    <a:pt x="1607312" y="2498090"/>
                  </a:lnTo>
                  <a:lnTo>
                    <a:pt x="1607312" y="2480310"/>
                  </a:lnTo>
                  <a:lnTo>
                    <a:pt x="88900" y="2480310"/>
                  </a:lnTo>
                  <a:lnTo>
                    <a:pt x="88900" y="88900"/>
                  </a:lnTo>
                  <a:lnTo>
                    <a:pt x="1589532" y="88900"/>
                  </a:lnTo>
                  <a:lnTo>
                    <a:pt x="1589532" y="2479675"/>
                  </a:lnTo>
                  <a:lnTo>
                    <a:pt x="1607312" y="2479675"/>
                  </a:lnTo>
                  <a:lnTo>
                    <a:pt x="1607312" y="88900"/>
                  </a:lnTo>
                  <a:lnTo>
                    <a:pt x="1607312" y="71120"/>
                  </a:lnTo>
                  <a:close/>
                </a:path>
                <a:path w="1678940" h="2567940">
                  <a:moveTo>
                    <a:pt x="1678432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2515870"/>
                  </a:lnTo>
                  <a:lnTo>
                    <a:pt x="0" y="2567940"/>
                  </a:lnTo>
                  <a:lnTo>
                    <a:pt x="1678432" y="2567940"/>
                  </a:lnTo>
                  <a:lnTo>
                    <a:pt x="1678432" y="2515870"/>
                  </a:lnTo>
                  <a:lnTo>
                    <a:pt x="53340" y="2515870"/>
                  </a:lnTo>
                  <a:lnTo>
                    <a:pt x="53340" y="53340"/>
                  </a:lnTo>
                  <a:lnTo>
                    <a:pt x="1625092" y="53340"/>
                  </a:lnTo>
                  <a:lnTo>
                    <a:pt x="1625092" y="2515235"/>
                  </a:lnTo>
                  <a:lnTo>
                    <a:pt x="1678432" y="2515247"/>
                  </a:lnTo>
                  <a:lnTo>
                    <a:pt x="1678432" y="53340"/>
                  </a:lnTo>
                  <a:lnTo>
                    <a:pt x="1678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525" y="1247775"/>
              <a:ext cx="6981825" cy="3638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74242" y="1825497"/>
            <a:ext cx="5824855" cy="213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latin typeface="Georgia"/>
                <a:cs typeface="Georgia"/>
              </a:rPr>
              <a:t>“If </a:t>
            </a:r>
            <a:r>
              <a:rPr sz="2400" spc="5" dirty="0">
                <a:latin typeface="TeXGyrePagella"/>
                <a:cs typeface="TeXGyrePagella"/>
              </a:rPr>
              <a:t>an </a:t>
            </a:r>
            <a:r>
              <a:rPr sz="2400" dirty="0">
                <a:latin typeface="TeXGyrePagella"/>
                <a:cs typeface="TeXGyrePagella"/>
              </a:rPr>
              <a:t>HR </a:t>
            </a:r>
            <a:r>
              <a:rPr sz="2400" spc="-5" dirty="0">
                <a:latin typeface="TeXGyrePagella"/>
                <a:cs typeface="TeXGyrePagella"/>
              </a:rPr>
              <a:t>person is trying to choose  people </a:t>
            </a:r>
            <a:r>
              <a:rPr sz="2400" dirty="0">
                <a:latin typeface="TeXGyrePagella"/>
                <a:cs typeface="TeXGyrePagella"/>
              </a:rPr>
              <a:t>for </a:t>
            </a:r>
            <a:r>
              <a:rPr sz="2400" spc="-5" dirty="0">
                <a:latin typeface="TeXGyrePagella"/>
                <a:cs typeface="TeXGyrePagella"/>
              </a:rPr>
              <a:t>an </a:t>
            </a:r>
            <a:r>
              <a:rPr sz="2400" dirty="0">
                <a:latin typeface="TeXGyrePagella"/>
                <a:cs typeface="TeXGyrePagella"/>
              </a:rPr>
              <a:t>organization, </a:t>
            </a:r>
            <a:r>
              <a:rPr sz="2400" spc="-5" dirty="0">
                <a:latin typeface="TeXGyrePagella"/>
                <a:cs typeface="TeXGyrePagella"/>
              </a:rPr>
              <a:t>knowing their  values is </a:t>
            </a:r>
            <a:r>
              <a:rPr sz="2400" dirty="0">
                <a:latin typeface="TeXGyrePagella"/>
                <a:cs typeface="TeXGyrePagella"/>
              </a:rPr>
              <a:t>very important-if </a:t>
            </a:r>
            <a:r>
              <a:rPr sz="2400" spc="-5" dirty="0">
                <a:latin typeface="TeXGyrePagella"/>
                <a:cs typeface="TeXGyrePagella"/>
              </a:rPr>
              <a:t>they </a:t>
            </a:r>
            <a:r>
              <a:rPr sz="2400" dirty="0">
                <a:latin typeface="TeXGyrePagella"/>
                <a:cs typeface="TeXGyrePagella"/>
              </a:rPr>
              <a:t>are </a:t>
            </a:r>
            <a:r>
              <a:rPr sz="2400" spc="-5" dirty="0">
                <a:latin typeface="TeXGyrePagella"/>
                <a:cs typeface="TeXGyrePagella"/>
              </a:rPr>
              <a:t>not  consistent </a:t>
            </a:r>
            <a:r>
              <a:rPr sz="2400" dirty="0">
                <a:latin typeface="TeXGyrePagella"/>
                <a:cs typeface="TeXGyrePagella"/>
              </a:rPr>
              <a:t>with the </a:t>
            </a:r>
            <a:r>
              <a:rPr sz="2400" spc="15" dirty="0">
                <a:latin typeface="Georgia"/>
                <a:cs typeface="Georgia"/>
              </a:rPr>
              <a:t>organization’s </a:t>
            </a:r>
            <a:r>
              <a:rPr sz="2400" spc="-5" dirty="0">
                <a:latin typeface="TeXGyrePagella"/>
                <a:cs typeface="TeXGyrePagella"/>
              </a:rPr>
              <a:t>values  they </a:t>
            </a:r>
            <a:r>
              <a:rPr sz="2400" dirty="0">
                <a:latin typeface="TeXGyrePagella"/>
                <a:cs typeface="TeXGyrePagella"/>
              </a:rPr>
              <a:t>are </a:t>
            </a:r>
            <a:r>
              <a:rPr sz="2400" spc="-5" dirty="0">
                <a:latin typeface="TeXGyrePagella"/>
                <a:cs typeface="TeXGyrePagella"/>
              </a:rPr>
              <a:t>not likely to </a:t>
            </a:r>
            <a:r>
              <a:rPr sz="2400" dirty="0">
                <a:latin typeface="TeXGyrePagella"/>
                <a:cs typeface="TeXGyrePagella"/>
              </a:rPr>
              <a:t>stay very</a:t>
            </a:r>
            <a:r>
              <a:rPr sz="2400" spc="30" dirty="0">
                <a:latin typeface="TeXGyrePagella"/>
                <a:cs typeface="TeXGyrePagella"/>
              </a:rPr>
              <a:t> long.</a:t>
            </a:r>
            <a:r>
              <a:rPr sz="2400" spc="30" dirty="0">
                <a:latin typeface="Georgia"/>
                <a:cs typeface="Georgia"/>
              </a:rPr>
              <a:t>”</a:t>
            </a:r>
            <a:endParaRPr sz="2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TeXGyrePagella"/>
                <a:cs typeface="TeXGyrePagella"/>
              </a:rPr>
              <a:t>Professor, </a:t>
            </a:r>
            <a:r>
              <a:rPr sz="1800" spc="-5" dirty="0">
                <a:latin typeface="TeXGyrePagella"/>
                <a:cs typeface="TeXGyrePagella"/>
              </a:rPr>
              <a:t>Roger</a:t>
            </a:r>
            <a:r>
              <a:rPr sz="1800" spc="-20" dirty="0">
                <a:latin typeface="TeXGyrePagella"/>
                <a:cs typeface="TeXGyrePagella"/>
              </a:rPr>
              <a:t> </a:t>
            </a:r>
            <a:r>
              <a:rPr sz="1800" spc="-5" dirty="0">
                <a:latin typeface="TeXGyrePagella"/>
                <a:cs typeface="TeXGyrePagella"/>
              </a:rPr>
              <a:t>Collins.</a:t>
            </a:r>
            <a:endParaRPr sz="1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1352" y="199136"/>
            <a:ext cx="5782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RECRUITMENT</a:t>
            </a:r>
            <a:r>
              <a:rPr sz="4000" spc="-95" dirty="0"/>
              <a:t> </a:t>
            </a:r>
            <a:r>
              <a:rPr sz="4000" spc="-5" dirty="0"/>
              <a:t>GOALS</a:t>
            </a:r>
            <a:endParaRPr sz="4000"/>
          </a:p>
        </p:txBody>
      </p:sp>
      <p:grpSp>
        <p:nvGrpSpPr>
          <p:cNvPr id="9" name="object 9"/>
          <p:cNvGrpSpPr/>
          <p:nvPr/>
        </p:nvGrpSpPr>
        <p:grpSpPr>
          <a:xfrm>
            <a:off x="1154060" y="1809355"/>
            <a:ext cx="1611630" cy="1560195"/>
            <a:chOff x="1154060" y="1809355"/>
            <a:chExt cx="1611630" cy="1560195"/>
          </a:xfrm>
        </p:grpSpPr>
        <p:sp>
          <p:nvSpPr>
            <p:cNvPr id="10" name="object 10"/>
            <p:cNvSpPr/>
            <p:nvPr/>
          </p:nvSpPr>
          <p:spPr>
            <a:xfrm>
              <a:off x="1154060" y="1809355"/>
              <a:ext cx="1611607" cy="1559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4856" y="1822704"/>
              <a:ext cx="777240" cy="693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1600" y="1828800"/>
              <a:ext cx="1066800" cy="76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3800" y="1828800"/>
              <a:ext cx="1535430" cy="1482090"/>
            </a:xfrm>
            <a:custGeom>
              <a:avLst/>
              <a:gdLst/>
              <a:ahLst/>
              <a:cxnLst/>
              <a:rect l="l" t="t" r="r" b="b"/>
              <a:pathLst>
                <a:path w="1535430" h="1482089">
                  <a:moveTo>
                    <a:pt x="177800" y="762000"/>
                  </a:moveTo>
                  <a:lnTo>
                    <a:pt x="1244600" y="762000"/>
                  </a:lnTo>
                  <a:lnTo>
                    <a:pt x="1244600" y="0"/>
                  </a:lnTo>
                  <a:lnTo>
                    <a:pt x="177800" y="0"/>
                  </a:lnTo>
                  <a:lnTo>
                    <a:pt x="177800" y="762000"/>
                  </a:lnTo>
                  <a:close/>
                </a:path>
                <a:path w="1535430" h="1482089">
                  <a:moveTo>
                    <a:pt x="88900" y="0"/>
                  </a:moveTo>
                  <a:lnTo>
                    <a:pt x="88900" y="762000"/>
                  </a:lnTo>
                </a:path>
                <a:path w="1535430" h="1482089">
                  <a:moveTo>
                    <a:pt x="88900" y="142875"/>
                  </a:moveTo>
                  <a:lnTo>
                    <a:pt x="0" y="142875"/>
                  </a:lnTo>
                  <a:lnTo>
                    <a:pt x="0" y="762000"/>
                  </a:lnTo>
                  <a:lnTo>
                    <a:pt x="1535302" y="1482089"/>
                  </a:lnTo>
                </a:path>
              </a:pathLst>
            </a:custGeom>
            <a:ln w="12700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89557" y="1939874"/>
            <a:ext cx="229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76525" y="2695575"/>
            <a:ext cx="5534025" cy="1200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91814" y="3093847"/>
            <a:ext cx="3710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eXGyrePagella"/>
                <a:cs typeface="TeXGyrePagella"/>
              </a:rPr>
              <a:t>Attract </a:t>
            </a:r>
            <a:r>
              <a:rPr sz="2000" spc="-5" dirty="0">
                <a:latin typeface="TeXGyrePagella"/>
                <a:cs typeface="TeXGyrePagella"/>
              </a:rPr>
              <a:t>the </a:t>
            </a:r>
            <a:r>
              <a:rPr sz="2000" dirty="0">
                <a:latin typeface="TeXGyrePagella"/>
                <a:cs typeface="TeXGyrePagella"/>
              </a:rPr>
              <a:t>Qualified</a:t>
            </a:r>
            <a:r>
              <a:rPr sz="2000" spc="-110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Applicants.</a:t>
            </a:r>
            <a:endParaRPr sz="2000">
              <a:latin typeface="TeXGyrePagella"/>
              <a:cs typeface="TeXGyrePagell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44524" y="3628644"/>
            <a:ext cx="1630680" cy="1579245"/>
            <a:chOff x="1144524" y="3628644"/>
            <a:chExt cx="1630680" cy="1579245"/>
          </a:xfrm>
        </p:grpSpPr>
        <p:sp>
          <p:nvSpPr>
            <p:cNvPr id="18" name="object 18"/>
            <p:cNvSpPr/>
            <p:nvPr/>
          </p:nvSpPr>
          <p:spPr>
            <a:xfrm>
              <a:off x="1144524" y="3628644"/>
              <a:ext cx="1630680" cy="15788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856" y="3651504"/>
              <a:ext cx="777240" cy="6934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1600" y="3657600"/>
              <a:ext cx="1066800" cy="762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3800" y="3657600"/>
              <a:ext cx="1535430" cy="1482090"/>
            </a:xfrm>
            <a:custGeom>
              <a:avLst/>
              <a:gdLst/>
              <a:ahLst/>
              <a:cxnLst/>
              <a:rect l="l" t="t" r="r" b="b"/>
              <a:pathLst>
                <a:path w="1535430" h="1482089">
                  <a:moveTo>
                    <a:pt x="177800" y="762000"/>
                  </a:moveTo>
                  <a:lnTo>
                    <a:pt x="1244600" y="762000"/>
                  </a:lnTo>
                  <a:lnTo>
                    <a:pt x="1244600" y="0"/>
                  </a:lnTo>
                  <a:lnTo>
                    <a:pt x="177800" y="0"/>
                  </a:lnTo>
                  <a:lnTo>
                    <a:pt x="177800" y="762000"/>
                  </a:lnTo>
                  <a:close/>
                </a:path>
                <a:path w="1535430" h="1482089">
                  <a:moveTo>
                    <a:pt x="88900" y="0"/>
                  </a:moveTo>
                  <a:lnTo>
                    <a:pt x="88900" y="762000"/>
                  </a:lnTo>
                </a:path>
                <a:path w="1535430" h="1482089">
                  <a:moveTo>
                    <a:pt x="88900" y="142875"/>
                  </a:moveTo>
                  <a:lnTo>
                    <a:pt x="0" y="142875"/>
                  </a:lnTo>
                  <a:lnTo>
                    <a:pt x="0" y="762000"/>
                  </a:lnTo>
                  <a:lnTo>
                    <a:pt x="1535302" y="1482089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89557" y="3768928"/>
            <a:ext cx="229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76525" y="4524375"/>
            <a:ext cx="5534025" cy="1200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72129" y="4770501"/>
            <a:ext cx="47529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5080" indent="-11436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eXGyrePagella"/>
                <a:cs typeface="TeXGyrePagella"/>
              </a:rPr>
              <a:t>Encourage </a:t>
            </a:r>
            <a:r>
              <a:rPr sz="2000" dirty="0">
                <a:latin typeface="TeXGyrePagella"/>
                <a:cs typeface="TeXGyrePagella"/>
              </a:rPr>
              <a:t>Unqualified Applicants </a:t>
            </a:r>
            <a:r>
              <a:rPr sz="2000" spc="-5" dirty="0">
                <a:latin typeface="TeXGyrePagella"/>
                <a:cs typeface="TeXGyrePagella"/>
              </a:rPr>
              <a:t>to</a:t>
            </a:r>
            <a:r>
              <a:rPr sz="2000" spc="-125" dirty="0">
                <a:latin typeface="TeXGyrePagella"/>
                <a:cs typeface="TeXGyrePagella"/>
              </a:rPr>
              <a:t> </a:t>
            </a:r>
            <a:r>
              <a:rPr sz="2000" spc="5" dirty="0">
                <a:latin typeface="TeXGyrePagella"/>
                <a:cs typeface="TeXGyrePagella"/>
              </a:rPr>
              <a:t>self-  </a:t>
            </a:r>
            <a:r>
              <a:rPr sz="2000" dirty="0">
                <a:latin typeface="TeXGyrePagella"/>
                <a:cs typeface="TeXGyrePagella"/>
              </a:rPr>
              <a:t>select themselves</a:t>
            </a:r>
            <a:r>
              <a:rPr sz="2000" spc="-25" dirty="0">
                <a:latin typeface="TeXGyrePagella"/>
                <a:cs typeface="TeXGyrePagella"/>
              </a:rPr>
              <a:t> </a:t>
            </a:r>
            <a:r>
              <a:rPr sz="2000" dirty="0">
                <a:latin typeface="TeXGyrePagella"/>
                <a:cs typeface="TeXGyrePagella"/>
              </a:rPr>
              <a:t>out.</a:t>
            </a:r>
            <a:endParaRPr sz="20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42313" y="0"/>
            <a:ext cx="5658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7790" marR="5080" indent="-135572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RECRUITMENT </a:t>
            </a:r>
            <a:r>
              <a:rPr sz="3600" spc="-5" dirty="0"/>
              <a:t>IS A</a:t>
            </a:r>
            <a:r>
              <a:rPr sz="3600" spc="-640" dirty="0"/>
              <a:t> </a:t>
            </a:r>
            <a:r>
              <a:rPr sz="3600" dirty="0"/>
              <a:t>TWO  </a:t>
            </a:r>
            <a:r>
              <a:rPr sz="3600" spc="-245" dirty="0"/>
              <a:t>WAY</a:t>
            </a:r>
            <a:r>
              <a:rPr sz="3600" spc="-165" dirty="0"/>
              <a:t> </a:t>
            </a:r>
            <a:r>
              <a:rPr sz="3600" dirty="0"/>
              <a:t>STREET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3048000" y="3124200"/>
            <a:ext cx="3429000" cy="762000"/>
          </a:xfrm>
          <a:custGeom>
            <a:avLst/>
            <a:gdLst/>
            <a:ahLst/>
            <a:cxnLst/>
            <a:rect l="l" t="t" r="r" b="b"/>
            <a:pathLst>
              <a:path w="3429000" h="762000">
                <a:moveTo>
                  <a:pt x="0" y="381000"/>
                </a:moveTo>
                <a:lnTo>
                  <a:pt x="762000" y="190500"/>
                </a:lnTo>
                <a:lnTo>
                  <a:pt x="762000" y="285750"/>
                </a:lnTo>
                <a:lnTo>
                  <a:pt x="889380" y="285750"/>
                </a:lnTo>
                <a:lnTo>
                  <a:pt x="889380" y="0"/>
                </a:lnTo>
                <a:lnTo>
                  <a:pt x="2539619" y="0"/>
                </a:lnTo>
                <a:lnTo>
                  <a:pt x="2539619" y="285750"/>
                </a:lnTo>
                <a:lnTo>
                  <a:pt x="2667000" y="285750"/>
                </a:lnTo>
                <a:lnTo>
                  <a:pt x="2667000" y="190500"/>
                </a:lnTo>
                <a:lnTo>
                  <a:pt x="3429000" y="381000"/>
                </a:lnTo>
                <a:lnTo>
                  <a:pt x="2667000" y="571500"/>
                </a:lnTo>
                <a:lnTo>
                  <a:pt x="2667000" y="476250"/>
                </a:lnTo>
                <a:lnTo>
                  <a:pt x="2539619" y="476250"/>
                </a:lnTo>
                <a:lnTo>
                  <a:pt x="2539619" y="762000"/>
                </a:lnTo>
                <a:lnTo>
                  <a:pt x="889380" y="762000"/>
                </a:lnTo>
                <a:lnTo>
                  <a:pt x="889380" y="476250"/>
                </a:lnTo>
                <a:lnTo>
                  <a:pt x="762000" y="476250"/>
                </a:lnTo>
                <a:lnTo>
                  <a:pt x="762000" y="57150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64253" y="3374263"/>
            <a:ext cx="1398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Palladio Uralic"/>
                <a:cs typeface="Palladio Uralic"/>
              </a:rPr>
              <a:t>RECRUITMENT</a:t>
            </a:r>
            <a:endParaRPr sz="1400">
              <a:latin typeface="Palladio Uralic"/>
              <a:cs typeface="Palladio Ur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4500" y="2730500"/>
            <a:ext cx="2616200" cy="1473200"/>
            <a:chOff x="444500" y="2730500"/>
            <a:chExt cx="2616200" cy="1473200"/>
          </a:xfrm>
        </p:grpSpPr>
        <p:sp>
          <p:nvSpPr>
            <p:cNvPr id="12" name="object 12"/>
            <p:cNvSpPr/>
            <p:nvPr/>
          </p:nvSpPr>
          <p:spPr>
            <a:xfrm>
              <a:off x="457200" y="4010025"/>
              <a:ext cx="2590800" cy="180975"/>
            </a:xfrm>
            <a:custGeom>
              <a:avLst/>
              <a:gdLst/>
              <a:ahLst/>
              <a:cxnLst/>
              <a:rect l="l" t="t" r="r" b="b"/>
              <a:pathLst>
                <a:path w="2590800" h="180975">
                  <a:moveTo>
                    <a:pt x="2409825" y="0"/>
                  </a:moveTo>
                  <a:lnTo>
                    <a:pt x="180975" y="0"/>
                  </a:lnTo>
                  <a:lnTo>
                    <a:pt x="0" y="180975"/>
                  </a:lnTo>
                  <a:lnTo>
                    <a:pt x="2590800" y="180975"/>
                  </a:lnTo>
                  <a:lnTo>
                    <a:pt x="240982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2743200"/>
              <a:ext cx="180975" cy="1447800"/>
            </a:xfrm>
            <a:custGeom>
              <a:avLst/>
              <a:gdLst/>
              <a:ahLst/>
              <a:cxnLst/>
              <a:rect l="l" t="t" r="r" b="b"/>
              <a:pathLst>
                <a:path w="180975" h="1447800">
                  <a:moveTo>
                    <a:pt x="0" y="0"/>
                  </a:moveTo>
                  <a:lnTo>
                    <a:pt x="0" y="1447800"/>
                  </a:lnTo>
                  <a:lnTo>
                    <a:pt x="180975" y="1266825"/>
                  </a:lnTo>
                  <a:lnTo>
                    <a:pt x="180975" y="18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67025" y="2743200"/>
              <a:ext cx="180975" cy="1447800"/>
            </a:xfrm>
            <a:custGeom>
              <a:avLst/>
              <a:gdLst/>
              <a:ahLst/>
              <a:cxnLst/>
              <a:rect l="l" t="t" r="r" b="b"/>
              <a:pathLst>
                <a:path w="180975" h="1447800">
                  <a:moveTo>
                    <a:pt x="180975" y="0"/>
                  </a:moveTo>
                  <a:lnTo>
                    <a:pt x="0" y="180975"/>
                  </a:lnTo>
                  <a:lnTo>
                    <a:pt x="0" y="1266825"/>
                  </a:lnTo>
                  <a:lnTo>
                    <a:pt x="180975" y="14478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2743200"/>
              <a:ext cx="2590800" cy="1447800"/>
            </a:xfrm>
            <a:custGeom>
              <a:avLst/>
              <a:gdLst/>
              <a:ahLst/>
              <a:cxnLst/>
              <a:rect l="l" t="t" r="r" b="b"/>
              <a:pathLst>
                <a:path w="2590800" h="1447800">
                  <a:moveTo>
                    <a:pt x="0" y="0"/>
                  </a:moveTo>
                  <a:lnTo>
                    <a:pt x="2590800" y="0"/>
                  </a:lnTo>
                  <a:lnTo>
                    <a:pt x="2590800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  <a:path w="2590800" h="1447800">
                  <a:moveTo>
                    <a:pt x="0" y="0"/>
                  </a:moveTo>
                  <a:lnTo>
                    <a:pt x="180975" y="180975"/>
                  </a:lnTo>
                </a:path>
                <a:path w="2590800" h="1447800">
                  <a:moveTo>
                    <a:pt x="0" y="1447800"/>
                  </a:moveTo>
                  <a:lnTo>
                    <a:pt x="180975" y="1266825"/>
                  </a:lnTo>
                </a:path>
                <a:path w="2590800" h="1447800">
                  <a:moveTo>
                    <a:pt x="2590800" y="0"/>
                  </a:moveTo>
                  <a:lnTo>
                    <a:pt x="2409825" y="180975"/>
                  </a:lnTo>
                </a:path>
                <a:path w="2590800" h="1447800">
                  <a:moveTo>
                    <a:pt x="2590800" y="1447800"/>
                  </a:moveTo>
                  <a:lnTo>
                    <a:pt x="2409825" y="1266825"/>
                  </a:lnTo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8175" y="2924175"/>
            <a:ext cx="2228850" cy="108585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3825" marR="118110" algn="ctr">
              <a:lnSpc>
                <a:spcPct val="100000"/>
              </a:lnSpc>
            </a:pPr>
            <a:r>
              <a:rPr sz="1400" b="1" spc="-5" dirty="0">
                <a:latin typeface="Palladio Uralic"/>
                <a:cs typeface="Palladio Uralic"/>
              </a:rPr>
              <a:t>Organization </a:t>
            </a:r>
            <a:r>
              <a:rPr sz="1400" b="1" dirty="0">
                <a:latin typeface="Palladio Uralic"/>
                <a:cs typeface="Palladio Uralic"/>
              </a:rPr>
              <a:t>is</a:t>
            </a:r>
            <a:r>
              <a:rPr sz="1400" b="1" spc="-110" dirty="0">
                <a:latin typeface="Palladio Uralic"/>
                <a:cs typeface="Palladio Uralic"/>
              </a:rPr>
              <a:t> </a:t>
            </a:r>
            <a:r>
              <a:rPr sz="1400" b="1" spc="-5" dirty="0">
                <a:latin typeface="Palladio Uralic"/>
                <a:cs typeface="Palladio Uralic"/>
              </a:rPr>
              <a:t>Looking  </a:t>
            </a:r>
            <a:r>
              <a:rPr sz="1400" b="1" dirty="0">
                <a:latin typeface="Palladio Uralic"/>
                <a:cs typeface="Palladio Uralic"/>
              </a:rPr>
              <a:t>for a Qualified  </a:t>
            </a:r>
            <a:r>
              <a:rPr sz="1400" b="1" spc="-5" dirty="0">
                <a:latin typeface="Palladio Uralic"/>
                <a:cs typeface="Palladio Uralic"/>
              </a:rPr>
              <a:t>Applicants</a:t>
            </a:r>
            <a:endParaRPr sz="1400">
              <a:latin typeface="Palladio Uralic"/>
              <a:cs typeface="Palladio Ural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64300" y="2730500"/>
            <a:ext cx="2616200" cy="1473200"/>
            <a:chOff x="6464300" y="2730500"/>
            <a:chExt cx="2616200" cy="1473200"/>
          </a:xfrm>
        </p:grpSpPr>
        <p:sp>
          <p:nvSpPr>
            <p:cNvPr id="18" name="object 18"/>
            <p:cNvSpPr/>
            <p:nvPr/>
          </p:nvSpPr>
          <p:spPr>
            <a:xfrm>
              <a:off x="6477000" y="4010025"/>
              <a:ext cx="2590800" cy="180975"/>
            </a:xfrm>
            <a:custGeom>
              <a:avLst/>
              <a:gdLst/>
              <a:ahLst/>
              <a:cxnLst/>
              <a:rect l="l" t="t" r="r" b="b"/>
              <a:pathLst>
                <a:path w="2590800" h="180975">
                  <a:moveTo>
                    <a:pt x="2409825" y="0"/>
                  </a:moveTo>
                  <a:lnTo>
                    <a:pt x="180975" y="0"/>
                  </a:lnTo>
                  <a:lnTo>
                    <a:pt x="0" y="180975"/>
                  </a:lnTo>
                  <a:lnTo>
                    <a:pt x="2590800" y="180975"/>
                  </a:lnTo>
                  <a:lnTo>
                    <a:pt x="240982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77000" y="2743200"/>
              <a:ext cx="180975" cy="1447800"/>
            </a:xfrm>
            <a:custGeom>
              <a:avLst/>
              <a:gdLst/>
              <a:ahLst/>
              <a:cxnLst/>
              <a:rect l="l" t="t" r="r" b="b"/>
              <a:pathLst>
                <a:path w="180975" h="1447800">
                  <a:moveTo>
                    <a:pt x="0" y="0"/>
                  </a:moveTo>
                  <a:lnTo>
                    <a:pt x="0" y="1447800"/>
                  </a:lnTo>
                  <a:lnTo>
                    <a:pt x="180975" y="1266825"/>
                  </a:lnTo>
                  <a:lnTo>
                    <a:pt x="180975" y="18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86825" y="2743200"/>
              <a:ext cx="180975" cy="1447800"/>
            </a:xfrm>
            <a:custGeom>
              <a:avLst/>
              <a:gdLst/>
              <a:ahLst/>
              <a:cxnLst/>
              <a:rect l="l" t="t" r="r" b="b"/>
              <a:pathLst>
                <a:path w="180975" h="1447800">
                  <a:moveTo>
                    <a:pt x="180975" y="0"/>
                  </a:moveTo>
                  <a:lnTo>
                    <a:pt x="0" y="180975"/>
                  </a:lnTo>
                  <a:lnTo>
                    <a:pt x="0" y="1266825"/>
                  </a:lnTo>
                  <a:lnTo>
                    <a:pt x="180975" y="144780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77000" y="2743200"/>
              <a:ext cx="2590800" cy="1447800"/>
            </a:xfrm>
            <a:custGeom>
              <a:avLst/>
              <a:gdLst/>
              <a:ahLst/>
              <a:cxnLst/>
              <a:rect l="l" t="t" r="r" b="b"/>
              <a:pathLst>
                <a:path w="2590800" h="1447800">
                  <a:moveTo>
                    <a:pt x="0" y="0"/>
                  </a:moveTo>
                  <a:lnTo>
                    <a:pt x="2590800" y="0"/>
                  </a:lnTo>
                  <a:lnTo>
                    <a:pt x="2590800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  <a:path w="2590800" h="1447800">
                  <a:moveTo>
                    <a:pt x="0" y="0"/>
                  </a:moveTo>
                  <a:lnTo>
                    <a:pt x="180975" y="180975"/>
                  </a:lnTo>
                </a:path>
                <a:path w="2590800" h="1447800">
                  <a:moveTo>
                    <a:pt x="0" y="1447800"/>
                  </a:moveTo>
                  <a:lnTo>
                    <a:pt x="180975" y="1266825"/>
                  </a:lnTo>
                </a:path>
                <a:path w="2590800" h="1447800">
                  <a:moveTo>
                    <a:pt x="2590800" y="0"/>
                  </a:moveTo>
                  <a:lnTo>
                    <a:pt x="2409825" y="180975"/>
                  </a:lnTo>
                </a:path>
                <a:path w="2590800" h="1447800">
                  <a:moveTo>
                    <a:pt x="2590800" y="1447800"/>
                  </a:moveTo>
                  <a:lnTo>
                    <a:pt x="2409825" y="1266825"/>
                  </a:lnTo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57975" y="2924175"/>
            <a:ext cx="2228850" cy="1085850"/>
          </a:xfrm>
          <a:prstGeom prst="rect">
            <a:avLst/>
          </a:prstGeom>
          <a:ln w="25400">
            <a:solidFill>
              <a:srgbClr val="4AACC5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64465" marR="154940" algn="ctr">
              <a:lnSpc>
                <a:spcPct val="100000"/>
              </a:lnSpc>
              <a:spcBef>
                <a:spcPts val="825"/>
              </a:spcBef>
            </a:pPr>
            <a:r>
              <a:rPr sz="1400" b="1" spc="-5" dirty="0">
                <a:latin typeface="Palladio Uralic"/>
                <a:cs typeface="Palladio Uralic"/>
              </a:rPr>
              <a:t>Applicants </a:t>
            </a:r>
            <a:r>
              <a:rPr sz="1400" b="1" dirty="0">
                <a:latin typeface="Palladio Uralic"/>
                <a:cs typeface="Palladio Uralic"/>
              </a:rPr>
              <a:t>are</a:t>
            </a:r>
            <a:r>
              <a:rPr sz="1400" b="1" spc="-105" dirty="0">
                <a:latin typeface="Palladio Uralic"/>
                <a:cs typeface="Palladio Uralic"/>
              </a:rPr>
              <a:t> </a:t>
            </a:r>
            <a:r>
              <a:rPr sz="1400" b="1" spc="-5" dirty="0">
                <a:latin typeface="Palladio Uralic"/>
                <a:cs typeface="Palladio Uralic"/>
              </a:rPr>
              <a:t>Looking  </a:t>
            </a:r>
            <a:r>
              <a:rPr sz="1400" b="1" dirty="0">
                <a:latin typeface="Palladio Uralic"/>
                <a:cs typeface="Palladio Uralic"/>
              </a:rPr>
              <a:t>for </a:t>
            </a:r>
            <a:r>
              <a:rPr sz="1400" b="1" spc="-5" dirty="0">
                <a:latin typeface="Palladio Uralic"/>
                <a:cs typeface="Palladio Uralic"/>
              </a:rPr>
              <a:t>the Potential  Emplacement  Opportunities</a:t>
            </a:r>
            <a:endParaRPr sz="1400">
              <a:latin typeface="Palladio Uralic"/>
              <a:cs typeface="Palladio Ural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92500" y="4559300"/>
            <a:ext cx="2463800" cy="1778000"/>
            <a:chOff x="3492500" y="4559300"/>
            <a:chExt cx="2463800" cy="1778000"/>
          </a:xfrm>
        </p:grpSpPr>
        <p:sp>
          <p:nvSpPr>
            <p:cNvPr id="24" name="object 24"/>
            <p:cNvSpPr/>
            <p:nvPr/>
          </p:nvSpPr>
          <p:spPr>
            <a:xfrm>
              <a:off x="3579876" y="4646676"/>
              <a:ext cx="2289048" cy="1603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2500" y="4559299"/>
              <a:ext cx="2463800" cy="1778000"/>
            </a:xfrm>
            <a:custGeom>
              <a:avLst/>
              <a:gdLst/>
              <a:ahLst/>
              <a:cxnLst/>
              <a:rect l="l" t="t" r="r" b="b"/>
              <a:pathLst>
                <a:path w="2463800" h="1778000">
                  <a:moveTo>
                    <a:pt x="2392680" y="71120"/>
                  </a:moveTo>
                  <a:lnTo>
                    <a:pt x="2374900" y="71120"/>
                  </a:lnTo>
                  <a:lnTo>
                    <a:pt x="2374900" y="88900"/>
                  </a:lnTo>
                  <a:lnTo>
                    <a:pt x="2374900" y="1689100"/>
                  </a:lnTo>
                  <a:lnTo>
                    <a:pt x="88900" y="1689100"/>
                  </a:lnTo>
                  <a:lnTo>
                    <a:pt x="88900" y="88900"/>
                  </a:lnTo>
                  <a:lnTo>
                    <a:pt x="2374900" y="88900"/>
                  </a:lnTo>
                  <a:lnTo>
                    <a:pt x="23749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1689100"/>
                  </a:lnTo>
                  <a:lnTo>
                    <a:pt x="71120" y="1706880"/>
                  </a:lnTo>
                  <a:lnTo>
                    <a:pt x="2392680" y="1706880"/>
                  </a:lnTo>
                  <a:lnTo>
                    <a:pt x="2392680" y="1689100"/>
                  </a:lnTo>
                  <a:lnTo>
                    <a:pt x="2392680" y="88900"/>
                  </a:lnTo>
                  <a:lnTo>
                    <a:pt x="2392680" y="71120"/>
                  </a:lnTo>
                  <a:close/>
                </a:path>
                <a:path w="2463800" h="1778000">
                  <a:moveTo>
                    <a:pt x="2463800" y="0"/>
                  </a:moveTo>
                  <a:lnTo>
                    <a:pt x="2410460" y="0"/>
                  </a:lnTo>
                  <a:lnTo>
                    <a:pt x="2410460" y="53340"/>
                  </a:lnTo>
                  <a:lnTo>
                    <a:pt x="2410460" y="1724660"/>
                  </a:lnTo>
                  <a:lnTo>
                    <a:pt x="53340" y="1724660"/>
                  </a:lnTo>
                  <a:lnTo>
                    <a:pt x="53340" y="53340"/>
                  </a:lnTo>
                  <a:lnTo>
                    <a:pt x="2410460" y="53340"/>
                  </a:lnTo>
                  <a:lnTo>
                    <a:pt x="24104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1724660"/>
                  </a:lnTo>
                  <a:lnTo>
                    <a:pt x="0" y="1778000"/>
                  </a:lnTo>
                  <a:lnTo>
                    <a:pt x="2463800" y="1778000"/>
                  </a:lnTo>
                  <a:lnTo>
                    <a:pt x="2463800" y="1724672"/>
                  </a:lnTo>
                  <a:lnTo>
                    <a:pt x="2463800" y="53340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2750" y="5981700"/>
            <a:ext cx="561975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2750" y="5295900"/>
            <a:ext cx="561975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2750" y="4610100"/>
            <a:ext cx="561975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2750" y="3924300"/>
            <a:ext cx="561975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2750" y="3238500"/>
            <a:ext cx="561975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2750" y="2552700"/>
            <a:ext cx="561975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8350" y="1552575"/>
            <a:ext cx="866775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0350" y="1552575"/>
            <a:ext cx="866775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0750" y="4610100"/>
            <a:ext cx="5619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0750" y="3924300"/>
            <a:ext cx="561975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0750" y="3238500"/>
            <a:ext cx="561975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90750" y="2552700"/>
            <a:ext cx="561975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16" name="object 16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11832" y="78740"/>
            <a:ext cx="571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RECRUITMENT</a:t>
            </a:r>
            <a:r>
              <a:rPr sz="3600" spc="-150" dirty="0"/>
              <a:t> </a:t>
            </a:r>
            <a:r>
              <a:rPr sz="3600" spc="-5" dirty="0"/>
              <a:t>PROCESS</a:t>
            </a:r>
            <a:endParaRPr sz="3600"/>
          </a:p>
        </p:txBody>
      </p:sp>
      <p:sp>
        <p:nvSpPr>
          <p:cNvPr id="21" name="object 21"/>
          <p:cNvSpPr/>
          <p:nvPr/>
        </p:nvSpPr>
        <p:spPr>
          <a:xfrm>
            <a:off x="466725" y="866775"/>
            <a:ext cx="4086225" cy="819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24761" y="1092453"/>
            <a:ext cx="198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Palladio Uralic"/>
                <a:cs typeface="Palladio Uralic"/>
              </a:rPr>
              <a:t>ORGANIZATION</a:t>
            </a:r>
            <a:endParaRPr sz="18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38725" y="866775"/>
            <a:ext cx="4086225" cy="819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38061" y="1092453"/>
            <a:ext cx="149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alladio Uralic"/>
                <a:cs typeface="Palladio Uralic"/>
              </a:rPr>
              <a:t>CANDIDATE</a:t>
            </a:r>
            <a:endParaRPr sz="1800">
              <a:latin typeface="Palladio Uralic"/>
              <a:cs typeface="Palladio Urali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3100" y="2120900"/>
            <a:ext cx="3606800" cy="1168400"/>
            <a:chOff x="673100" y="2120900"/>
            <a:chExt cx="3606800" cy="1168400"/>
          </a:xfrm>
        </p:grpSpPr>
        <p:sp>
          <p:nvSpPr>
            <p:cNvPr id="26" name="object 26"/>
            <p:cNvSpPr/>
            <p:nvPr/>
          </p:nvSpPr>
          <p:spPr>
            <a:xfrm>
              <a:off x="685800" y="28194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800" y="28194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5800" y="21336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5800" y="21336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80922" y="2214194"/>
            <a:ext cx="279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Vacant or New position</a:t>
            </a:r>
            <a:r>
              <a:rPr sz="1600" spc="-3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occurs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73100" y="3492500"/>
            <a:ext cx="3606800" cy="482600"/>
            <a:chOff x="673100" y="3492500"/>
            <a:chExt cx="3606800" cy="482600"/>
          </a:xfrm>
        </p:grpSpPr>
        <p:sp>
          <p:nvSpPr>
            <p:cNvPr id="32" name="object 32"/>
            <p:cNvSpPr/>
            <p:nvPr/>
          </p:nvSpPr>
          <p:spPr>
            <a:xfrm>
              <a:off x="685800" y="35052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85800" y="35052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24890" y="2778379"/>
            <a:ext cx="3300095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Generate candidate pool via internal  or external recruitment</a:t>
            </a:r>
            <a:r>
              <a:rPr sz="1600" spc="1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methods</a:t>
            </a:r>
            <a:endParaRPr sz="1600">
              <a:latin typeface="TeXGyrePagella"/>
              <a:cs typeface="TeXGyrePagella"/>
            </a:endParaRPr>
          </a:p>
          <a:p>
            <a:pPr marL="1270" algn="ctr">
              <a:lnSpc>
                <a:spcPct val="100000"/>
              </a:lnSpc>
              <a:spcBef>
                <a:spcPts val="1560"/>
              </a:spcBef>
            </a:pPr>
            <a:r>
              <a:rPr sz="1600" spc="-5" dirty="0">
                <a:latin typeface="TeXGyrePagella"/>
                <a:cs typeface="TeXGyrePagella"/>
              </a:rPr>
              <a:t>Evaluate Candidates via</a:t>
            </a:r>
            <a:r>
              <a:rPr sz="1600" spc="-2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Selection</a:t>
            </a:r>
            <a:endParaRPr sz="1600">
              <a:latin typeface="TeXGyrePagella"/>
              <a:cs typeface="TeXGyrePagella"/>
            </a:endParaRPr>
          </a:p>
          <a:p>
            <a:pPr marL="4445" algn="ctr">
              <a:lnSpc>
                <a:spcPct val="100000"/>
              </a:lnSpc>
            </a:pPr>
            <a:r>
              <a:rPr sz="1600" spc="-5" dirty="0">
                <a:latin typeface="TeXGyrePagella"/>
                <a:cs typeface="TeXGyrePagella"/>
              </a:rPr>
              <a:t>process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3100" y="4178300"/>
            <a:ext cx="3606800" cy="482600"/>
            <a:chOff x="673100" y="4178300"/>
            <a:chExt cx="3606800" cy="482600"/>
          </a:xfrm>
        </p:grpSpPr>
        <p:sp>
          <p:nvSpPr>
            <p:cNvPr id="36" name="object 36"/>
            <p:cNvSpPr/>
            <p:nvPr/>
          </p:nvSpPr>
          <p:spPr>
            <a:xfrm>
              <a:off x="685800" y="41910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5800" y="41910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70100" y="4272153"/>
            <a:ext cx="1813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Impress</a:t>
            </a:r>
            <a:r>
              <a:rPr sz="1600" spc="-6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Candidates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73100" y="4864100"/>
            <a:ext cx="3606800" cy="482600"/>
            <a:chOff x="673100" y="4864100"/>
            <a:chExt cx="3606800" cy="482600"/>
          </a:xfrm>
        </p:grpSpPr>
        <p:sp>
          <p:nvSpPr>
            <p:cNvPr id="40" name="object 40"/>
            <p:cNvSpPr/>
            <p:nvPr/>
          </p:nvSpPr>
          <p:spPr>
            <a:xfrm>
              <a:off x="685800" y="48768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5800" y="48768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951101" y="4957953"/>
            <a:ext cx="1049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Make</a:t>
            </a:r>
            <a:r>
              <a:rPr sz="1600" spc="-8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Offer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245100" y="2806700"/>
            <a:ext cx="3606800" cy="482600"/>
            <a:chOff x="5245100" y="2806700"/>
            <a:chExt cx="3606800" cy="482600"/>
          </a:xfrm>
        </p:grpSpPr>
        <p:sp>
          <p:nvSpPr>
            <p:cNvPr id="44" name="object 44"/>
            <p:cNvSpPr/>
            <p:nvPr/>
          </p:nvSpPr>
          <p:spPr>
            <a:xfrm>
              <a:off x="5257800" y="28194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57800" y="28194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545328" y="2900298"/>
            <a:ext cx="3006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Acquire </a:t>
            </a:r>
            <a:r>
              <a:rPr sz="1600" spc="-10" dirty="0">
                <a:latin typeface="TeXGyrePagella"/>
                <a:cs typeface="TeXGyrePagella"/>
              </a:rPr>
              <a:t>Employment</a:t>
            </a:r>
            <a:r>
              <a:rPr sz="1600" spc="1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Experience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245100" y="2120900"/>
            <a:ext cx="3606800" cy="482600"/>
            <a:chOff x="5245100" y="2120900"/>
            <a:chExt cx="3606800" cy="482600"/>
          </a:xfrm>
        </p:grpSpPr>
        <p:sp>
          <p:nvSpPr>
            <p:cNvPr id="48" name="object 48"/>
            <p:cNvSpPr/>
            <p:nvPr/>
          </p:nvSpPr>
          <p:spPr>
            <a:xfrm>
              <a:off x="5257800" y="21336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57800" y="21336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677915" y="2091893"/>
            <a:ext cx="274066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Receive Education and</a:t>
            </a:r>
            <a:r>
              <a:rPr sz="1600" spc="-3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choose</a:t>
            </a:r>
            <a:endParaRPr sz="1600">
              <a:latin typeface="TeXGyrePagella"/>
              <a:cs typeface="TeXGyrePagell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eXGyrePagella"/>
                <a:cs typeface="TeXGyrePagella"/>
              </a:rPr>
              <a:t>Occupation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245100" y="3492500"/>
            <a:ext cx="3606800" cy="482600"/>
            <a:chOff x="5245100" y="3492500"/>
            <a:chExt cx="3606800" cy="482600"/>
          </a:xfrm>
        </p:grpSpPr>
        <p:sp>
          <p:nvSpPr>
            <p:cNvPr id="52" name="object 52"/>
            <p:cNvSpPr/>
            <p:nvPr/>
          </p:nvSpPr>
          <p:spPr>
            <a:xfrm>
              <a:off x="5257800" y="35052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7800" y="35052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950711" y="3586098"/>
            <a:ext cx="2195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Search </a:t>
            </a:r>
            <a:r>
              <a:rPr sz="1600" spc="-10" dirty="0">
                <a:latin typeface="TeXGyrePagella"/>
                <a:cs typeface="TeXGyrePagella"/>
              </a:rPr>
              <a:t>for </a:t>
            </a:r>
            <a:r>
              <a:rPr sz="1600" spc="-5" dirty="0">
                <a:latin typeface="TeXGyrePagella"/>
                <a:cs typeface="TeXGyrePagella"/>
              </a:rPr>
              <a:t>Job</a:t>
            </a:r>
            <a:r>
              <a:rPr sz="1600" dirty="0">
                <a:latin typeface="TeXGyrePagella"/>
                <a:cs typeface="TeXGyrePagella"/>
              </a:rPr>
              <a:t> </a:t>
            </a:r>
            <a:r>
              <a:rPr sz="1600" spc="-10" dirty="0">
                <a:latin typeface="TeXGyrePagella"/>
                <a:cs typeface="TeXGyrePagella"/>
              </a:rPr>
              <a:t>Openings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245100" y="4178300"/>
            <a:ext cx="3606800" cy="482600"/>
            <a:chOff x="5245100" y="4178300"/>
            <a:chExt cx="3606800" cy="482600"/>
          </a:xfrm>
        </p:grpSpPr>
        <p:sp>
          <p:nvSpPr>
            <p:cNvPr id="56" name="object 56"/>
            <p:cNvSpPr/>
            <p:nvPr/>
          </p:nvSpPr>
          <p:spPr>
            <a:xfrm>
              <a:off x="5257800" y="41910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57800" y="41910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389623" y="4272153"/>
            <a:ext cx="1317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eXGyrePagella"/>
                <a:cs typeface="TeXGyrePagella"/>
              </a:rPr>
              <a:t>Apply for</a:t>
            </a:r>
            <a:r>
              <a:rPr sz="1600" spc="-15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jobs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245100" y="4864100"/>
            <a:ext cx="3606800" cy="482600"/>
            <a:chOff x="5245100" y="4864100"/>
            <a:chExt cx="3606800" cy="482600"/>
          </a:xfrm>
        </p:grpSpPr>
        <p:sp>
          <p:nvSpPr>
            <p:cNvPr id="60" name="object 60"/>
            <p:cNvSpPr/>
            <p:nvPr/>
          </p:nvSpPr>
          <p:spPr>
            <a:xfrm>
              <a:off x="5257800" y="48768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57800" y="48768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444744" y="4836033"/>
            <a:ext cx="32067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8095" marR="5080" indent="-12560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Impress Company during Selection  process</a:t>
            </a:r>
            <a:endParaRPr sz="1600">
              <a:latin typeface="TeXGyrePagella"/>
              <a:cs typeface="TeXGyrePagell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245100" y="5549900"/>
            <a:ext cx="3606800" cy="1168400"/>
            <a:chOff x="5245100" y="5549900"/>
            <a:chExt cx="3606800" cy="1168400"/>
          </a:xfrm>
        </p:grpSpPr>
        <p:sp>
          <p:nvSpPr>
            <p:cNvPr id="64" name="object 64"/>
            <p:cNvSpPr/>
            <p:nvPr/>
          </p:nvSpPr>
          <p:spPr>
            <a:xfrm>
              <a:off x="5257800" y="55626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57800" y="55626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57800" y="62484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3505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76200" y="457200"/>
                  </a:lnTo>
                  <a:lnTo>
                    <a:pt x="3581400" y="457200"/>
                  </a:lnTo>
                  <a:lnTo>
                    <a:pt x="3581400" y="762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57800" y="6248400"/>
              <a:ext cx="3581400" cy="457200"/>
            </a:xfrm>
            <a:custGeom>
              <a:avLst/>
              <a:gdLst/>
              <a:ahLst/>
              <a:cxnLst/>
              <a:rect l="l" t="t" r="r" b="b"/>
              <a:pathLst>
                <a:path w="3581400" h="457200">
                  <a:moveTo>
                    <a:pt x="0" y="0"/>
                  </a:moveTo>
                  <a:lnTo>
                    <a:pt x="3505200" y="0"/>
                  </a:lnTo>
                  <a:lnTo>
                    <a:pt x="3581400" y="76200"/>
                  </a:lnTo>
                  <a:lnTo>
                    <a:pt x="3581400" y="457200"/>
                  </a:lnTo>
                  <a:lnTo>
                    <a:pt x="76200" y="4572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697728" y="5644083"/>
            <a:ext cx="2700655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eXGyrePagella"/>
                <a:cs typeface="TeXGyrePagella"/>
              </a:rPr>
              <a:t>Evaluate Jobs and</a:t>
            </a:r>
            <a:r>
              <a:rPr sz="1600" spc="-4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Companies</a:t>
            </a:r>
            <a:endParaRPr sz="160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eXGyrePagella"/>
              <a:cs typeface="TeXGyrePagell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TeXGyrePagella"/>
                <a:cs typeface="TeXGyrePagella"/>
              </a:rPr>
              <a:t>Accept or Reject Job</a:t>
            </a:r>
            <a:r>
              <a:rPr sz="1600" spc="30" dirty="0">
                <a:latin typeface="TeXGyrePagella"/>
                <a:cs typeface="TeXGyrePagella"/>
              </a:rPr>
              <a:t> </a:t>
            </a:r>
            <a:r>
              <a:rPr sz="1600" spc="-5" dirty="0">
                <a:latin typeface="TeXGyrePagella"/>
                <a:cs typeface="TeXGyrePagella"/>
              </a:rPr>
              <a:t>Offers</a:t>
            </a:r>
            <a:endParaRPr sz="16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066800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11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83400"/>
            <a:chOff x="-6350" y="0"/>
            <a:chExt cx="9156700" cy="6883400"/>
          </a:xfrm>
        </p:grpSpPr>
        <p:sp>
          <p:nvSpPr>
            <p:cNvPr id="4" name="object 4"/>
            <p:cNvSpPr/>
            <p:nvPr/>
          </p:nvSpPr>
          <p:spPr>
            <a:xfrm>
              <a:off x="395287" y="1066800"/>
              <a:ext cx="0" cy="5791200"/>
            </a:xfrm>
            <a:custGeom>
              <a:avLst/>
              <a:gdLst/>
              <a:ahLst/>
              <a:cxnLst/>
              <a:rect l="l" t="t" r="r" b="b"/>
              <a:pathLst>
                <a:path h="5791200">
                  <a:moveTo>
                    <a:pt x="0" y="0"/>
                  </a:moveTo>
                  <a:lnTo>
                    <a:pt x="0" y="57911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1066800"/>
              <a:ext cx="38100" cy="5791200"/>
            </a:xfrm>
            <a:custGeom>
              <a:avLst/>
              <a:gdLst/>
              <a:ahLst/>
              <a:cxnLst/>
              <a:rect l="l" t="t" r="r" b="b"/>
              <a:pathLst>
                <a:path w="38100" h="5791200">
                  <a:moveTo>
                    <a:pt x="0" y="5791198"/>
                  </a:moveTo>
                  <a:lnTo>
                    <a:pt x="38100" y="57911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7911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5925" y="0"/>
            <a:ext cx="5770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5745" marR="5080" indent="-1503045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STRATEGIC</a:t>
            </a:r>
            <a:r>
              <a:rPr sz="3600" spc="-120" dirty="0"/>
              <a:t> </a:t>
            </a:r>
            <a:r>
              <a:rPr sz="3600" dirty="0"/>
              <a:t>RECRUITING  DECISIONS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533400" y="1600200"/>
            <a:ext cx="3048000" cy="1143000"/>
          </a:xfrm>
          <a:custGeom>
            <a:avLst/>
            <a:gdLst/>
            <a:ahLst/>
            <a:cxnLst/>
            <a:rect l="l" t="t" r="r" b="b"/>
            <a:pathLst>
              <a:path w="3048000" h="1143000">
                <a:moveTo>
                  <a:pt x="0" y="0"/>
                </a:moveTo>
                <a:lnTo>
                  <a:pt x="1980438" y="0"/>
                </a:lnTo>
                <a:lnTo>
                  <a:pt x="1980438" y="428625"/>
                </a:lnTo>
                <a:lnTo>
                  <a:pt x="2156587" y="428625"/>
                </a:lnTo>
                <a:lnTo>
                  <a:pt x="2156587" y="285750"/>
                </a:lnTo>
                <a:lnTo>
                  <a:pt x="3048000" y="571500"/>
                </a:lnTo>
                <a:lnTo>
                  <a:pt x="2156587" y="857250"/>
                </a:lnTo>
                <a:lnTo>
                  <a:pt x="2156587" y="714375"/>
                </a:lnTo>
                <a:lnTo>
                  <a:pt x="1980438" y="714375"/>
                </a:lnTo>
                <a:lnTo>
                  <a:pt x="1980438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8080" y="1901698"/>
            <a:ext cx="15506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HR</a:t>
            </a:r>
            <a:r>
              <a:rPr sz="1600" b="1" spc="-60" dirty="0">
                <a:latin typeface="Palladio Uralic"/>
                <a:cs typeface="Palladio Uralic"/>
              </a:rPr>
              <a:t> </a:t>
            </a:r>
            <a:r>
              <a:rPr sz="1600" b="1" spc="-10" dirty="0">
                <a:latin typeface="Palladio Uralic"/>
                <a:cs typeface="Palladio Uralic"/>
              </a:rPr>
              <a:t>PLANNING</a:t>
            </a:r>
            <a:endParaRPr sz="1600">
              <a:latin typeface="Palladio Uralic"/>
              <a:cs typeface="Palladio Uralic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Palladio Uralic"/>
                <a:cs typeface="Palladio Uralic"/>
              </a:rPr>
              <a:t>DECISIONS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0600" y="3276600"/>
            <a:ext cx="3124200" cy="1143000"/>
          </a:xfrm>
          <a:custGeom>
            <a:avLst/>
            <a:gdLst/>
            <a:ahLst/>
            <a:cxnLst/>
            <a:rect l="l" t="t" r="r" b="b"/>
            <a:pathLst>
              <a:path w="3124200" h="1143000">
                <a:moveTo>
                  <a:pt x="0" y="0"/>
                </a:moveTo>
                <a:lnTo>
                  <a:pt x="2029968" y="0"/>
                </a:lnTo>
                <a:lnTo>
                  <a:pt x="2029968" y="428625"/>
                </a:lnTo>
                <a:lnTo>
                  <a:pt x="2232787" y="428625"/>
                </a:lnTo>
                <a:lnTo>
                  <a:pt x="2232787" y="285750"/>
                </a:lnTo>
                <a:lnTo>
                  <a:pt x="3124200" y="571500"/>
                </a:lnTo>
                <a:lnTo>
                  <a:pt x="2232787" y="857250"/>
                </a:lnTo>
                <a:lnTo>
                  <a:pt x="2232787" y="714375"/>
                </a:lnTo>
                <a:lnTo>
                  <a:pt x="2029968" y="714375"/>
                </a:lnTo>
                <a:lnTo>
                  <a:pt x="2029968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863" y="3456559"/>
            <a:ext cx="13773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ladio Uralic"/>
                <a:cs typeface="Palladio Uralic"/>
              </a:rPr>
              <a:t>STRATEGIC  </a:t>
            </a:r>
            <a:r>
              <a:rPr sz="1600" b="1" spc="-10" dirty="0">
                <a:latin typeface="Palladio Uralic"/>
                <a:cs typeface="Palladio Uralic"/>
              </a:rPr>
              <a:t>R</a:t>
            </a:r>
            <a:r>
              <a:rPr sz="1600" b="1" spc="-15" dirty="0">
                <a:latin typeface="Palladio Uralic"/>
                <a:cs typeface="Palladio Uralic"/>
              </a:rPr>
              <a:t>E</a:t>
            </a:r>
            <a:r>
              <a:rPr sz="1600" b="1" spc="-10" dirty="0">
                <a:latin typeface="Palladio Uralic"/>
                <a:cs typeface="Palladio Uralic"/>
              </a:rPr>
              <a:t>CR</a:t>
            </a:r>
            <a:r>
              <a:rPr sz="1600" b="1" spc="-20" dirty="0">
                <a:latin typeface="Palladio Uralic"/>
                <a:cs typeface="Palladio Uralic"/>
              </a:rPr>
              <a:t>U</a:t>
            </a:r>
            <a:r>
              <a:rPr sz="1600" b="1" spc="-10" dirty="0">
                <a:latin typeface="Palladio Uralic"/>
                <a:cs typeface="Palladio Uralic"/>
              </a:rPr>
              <a:t>IT</a:t>
            </a:r>
            <a:r>
              <a:rPr sz="1600" b="1" spc="-5" dirty="0">
                <a:latin typeface="Palladio Uralic"/>
                <a:cs typeface="Palladio Uralic"/>
              </a:rPr>
              <a:t>ING  DECISIONS</a:t>
            </a:r>
            <a:endParaRPr sz="1600">
              <a:latin typeface="Palladio Uralic"/>
              <a:cs typeface="Palladio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49530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3200400" h="1143000">
                <a:moveTo>
                  <a:pt x="0" y="0"/>
                </a:moveTo>
                <a:lnTo>
                  <a:pt x="2079498" y="0"/>
                </a:lnTo>
                <a:lnTo>
                  <a:pt x="2079498" y="428625"/>
                </a:lnTo>
                <a:lnTo>
                  <a:pt x="2308987" y="428625"/>
                </a:lnTo>
                <a:lnTo>
                  <a:pt x="2308987" y="285750"/>
                </a:lnTo>
                <a:lnTo>
                  <a:pt x="3200400" y="571500"/>
                </a:lnTo>
                <a:lnTo>
                  <a:pt x="2308987" y="857250"/>
                </a:lnTo>
                <a:lnTo>
                  <a:pt x="2308987" y="714375"/>
                </a:lnTo>
                <a:lnTo>
                  <a:pt x="2079498" y="714375"/>
                </a:lnTo>
                <a:lnTo>
                  <a:pt x="2079498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2772" y="5180457"/>
            <a:ext cx="190373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Palladio Uralic"/>
                <a:cs typeface="Palladio Uralic"/>
              </a:rPr>
              <a:t>DECISIONS ON  RECRUITING  </a:t>
            </a:r>
            <a:r>
              <a:rPr sz="1400" b="1" spc="-10" dirty="0">
                <a:latin typeface="Palladio Uralic"/>
                <a:cs typeface="Palladio Uralic"/>
              </a:rPr>
              <a:t>SO</a:t>
            </a:r>
            <a:r>
              <a:rPr sz="1400" b="1" dirty="0">
                <a:latin typeface="Palladio Uralic"/>
                <a:cs typeface="Palladio Uralic"/>
              </a:rPr>
              <a:t>U</a:t>
            </a:r>
            <a:r>
              <a:rPr sz="1400" b="1" spc="-10" dirty="0">
                <a:latin typeface="Palladio Uralic"/>
                <a:cs typeface="Palladio Uralic"/>
              </a:rPr>
              <a:t>RCES</a:t>
            </a:r>
            <a:r>
              <a:rPr sz="1400" b="1" dirty="0">
                <a:latin typeface="Palladio Uralic"/>
                <a:cs typeface="Palladio Uralic"/>
              </a:rPr>
              <a:t>/M</a:t>
            </a:r>
            <a:r>
              <a:rPr sz="1400" b="1" spc="-10" dirty="0">
                <a:latin typeface="Palladio Uralic"/>
                <a:cs typeface="Palladio Uralic"/>
              </a:rPr>
              <a:t>E</a:t>
            </a:r>
            <a:r>
              <a:rPr sz="1400" b="1" dirty="0">
                <a:latin typeface="Palladio Uralic"/>
                <a:cs typeface="Palladio Uralic"/>
              </a:rPr>
              <a:t>T</a:t>
            </a:r>
            <a:r>
              <a:rPr sz="1400" b="1" spc="-10" dirty="0">
                <a:latin typeface="Palladio Uralic"/>
                <a:cs typeface="Palladio Uralic"/>
              </a:rPr>
              <a:t>HOD</a:t>
            </a:r>
            <a:r>
              <a:rPr sz="1400" b="1" dirty="0">
                <a:latin typeface="Palladio Uralic"/>
                <a:cs typeface="Palladio Uralic"/>
              </a:rPr>
              <a:t>S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43500" y="1504950"/>
            <a:ext cx="3571875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13628" y="1680718"/>
            <a:ext cx="272605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41300" algn="l"/>
              </a:tabLst>
            </a:pPr>
            <a:r>
              <a:rPr sz="1400" dirty="0">
                <a:latin typeface="TeXGyrePagella"/>
                <a:cs typeface="TeXGyrePagella"/>
              </a:rPr>
              <a:t>How Many </a:t>
            </a:r>
            <a:r>
              <a:rPr sz="1400" spc="-5" dirty="0">
                <a:latin typeface="TeXGyrePagella"/>
                <a:cs typeface="TeXGyrePagella"/>
              </a:rPr>
              <a:t>Employees</a:t>
            </a:r>
            <a:r>
              <a:rPr sz="1400" spc="-70" dirty="0">
                <a:latin typeface="TeXGyrePagella"/>
                <a:cs typeface="TeXGyrePagella"/>
              </a:rPr>
              <a:t> </a:t>
            </a:r>
            <a:r>
              <a:rPr sz="1400" spc="-5" dirty="0">
                <a:latin typeface="TeXGyrePagella"/>
                <a:cs typeface="TeXGyrePagella"/>
              </a:rPr>
              <a:t>Needed</a:t>
            </a:r>
            <a:endParaRPr sz="1400">
              <a:latin typeface="TeXGyrePagella"/>
              <a:cs typeface="TeXGyrePagella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sz="1400" dirty="0">
                <a:latin typeface="TeXGyrePagella"/>
                <a:cs typeface="TeXGyrePagella"/>
              </a:rPr>
              <a:t>When</a:t>
            </a:r>
            <a:r>
              <a:rPr sz="1400" spc="-10" dirty="0">
                <a:latin typeface="TeXGyrePagella"/>
                <a:cs typeface="TeXGyrePagella"/>
              </a:rPr>
              <a:t> </a:t>
            </a:r>
            <a:r>
              <a:rPr sz="1400" spc="-5" dirty="0">
                <a:latin typeface="TeXGyrePagella"/>
                <a:cs typeface="TeXGyrePagella"/>
              </a:rPr>
              <a:t>Needed</a:t>
            </a:r>
            <a:endParaRPr sz="1400">
              <a:latin typeface="TeXGyrePagella"/>
              <a:cs typeface="TeXGyrePagella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sz="1400" spc="-5" dirty="0">
                <a:latin typeface="TeXGyrePagella"/>
                <a:cs typeface="TeXGyrePagella"/>
              </a:rPr>
              <a:t>KSAs</a:t>
            </a:r>
            <a:r>
              <a:rPr sz="1400" spc="-15" dirty="0">
                <a:latin typeface="TeXGyrePagella"/>
                <a:cs typeface="TeXGyrePagella"/>
              </a:rPr>
              <a:t> </a:t>
            </a:r>
            <a:r>
              <a:rPr sz="1400" spc="-5" dirty="0">
                <a:latin typeface="TeXGyrePagella"/>
                <a:cs typeface="TeXGyrePagella"/>
              </a:rPr>
              <a:t>Needed</a:t>
            </a:r>
            <a:endParaRPr sz="1400">
              <a:latin typeface="TeXGyrePagella"/>
              <a:cs typeface="TeXGyrePagella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sz="1400" spc="-5" dirty="0">
                <a:latin typeface="TeXGyrePagella"/>
                <a:cs typeface="TeXGyrePagella"/>
              </a:rPr>
              <a:t>Special</a:t>
            </a:r>
            <a:r>
              <a:rPr sz="1400" spc="5" dirty="0">
                <a:latin typeface="TeXGyrePagella"/>
                <a:cs typeface="TeXGyrePagella"/>
              </a:rPr>
              <a:t> </a:t>
            </a:r>
            <a:r>
              <a:rPr sz="1400" spc="-5" dirty="0">
                <a:latin typeface="TeXGyrePagella"/>
                <a:cs typeface="TeXGyrePagella"/>
              </a:rPr>
              <a:t>Qualifications</a:t>
            </a:r>
            <a:endParaRPr sz="1400">
              <a:latin typeface="TeXGyrePagella"/>
              <a:cs typeface="TeXGyrePagell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43500" y="3181350"/>
            <a:ext cx="3571875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13628" y="3357498"/>
            <a:ext cx="30276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7485" algn="l"/>
              </a:tabLst>
            </a:pPr>
            <a:r>
              <a:rPr sz="1400" dirty="0">
                <a:latin typeface="TeXGyrePagella"/>
                <a:cs typeface="TeXGyrePagella"/>
              </a:rPr>
              <a:t>Where </a:t>
            </a:r>
            <a:r>
              <a:rPr sz="1400" spc="-5" dirty="0">
                <a:latin typeface="TeXGyrePagella"/>
                <a:cs typeface="TeXGyrePagella"/>
              </a:rPr>
              <a:t>to </a:t>
            </a:r>
            <a:r>
              <a:rPr sz="1400" dirty="0">
                <a:latin typeface="TeXGyrePagella"/>
                <a:cs typeface="TeXGyrePagella"/>
              </a:rPr>
              <a:t>Recruit:</a:t>
            </a:r>
            <a:r>
              <a:rPr sz="1400" spc="-5" dirty="0">
                <a:latin typeface="TeXGyrePagella"/>
                <a:cs typeface="TeXGyrePagella"/>
              </a:rPr>
              <a:t> Internal/External</a:t>
            </a:r>
            <a:endParaRPr sz="1400">
              <a:latin typeface="TeXGyrePagella"/>
              <a:cs typeface="TeXGyrePagella"/>
            </a:endParaRPr>
          </a:p>
          <a:p>
            <a:pPr marL="196850" indent="-184785">
              <a:lnSpc>
                <a:spcPct val="100000"/>
              </a:lnSpc>
              <a:buFont typeface="Wingdings"/>
              <a:buChar char=""/>
              <a:tabLst>
                <a:tab pos="197485" algn="l"/>
              </a:tabLst>
            </a:pPr>
            <a:r>
              <a:rPr sz="1400" dirty="0">
                <a:latin typeface="TeXGyrePagella"/>
                <a:cs typeface="TeXGyrePagella"/>
              </a:rPr>
              <a:t>Who </a:t>
            </a:r>
            <a:r>
              <a:rPr sz="1400" spc="-5" dirty="0">
                <a:latin typeface="TeXGyrePagella"/>
                <a:cs typeface="TeXGyrePagella"/>
              </a:rPr>
              <a:t>to </a:t>
            </a:r>
            <a:r>
              <a:rPr sz="1400" dirty="0">
                <a:latin typeface="TeXGyrePagella"/>
                <a:cs typeface="TeXGyrePagella"/>
              </a:rPr>
              <a:t>Recruit: </a:t>
            </a:r>
            <a:r>
              <a:rPr sz="1400" spc="-5" dirty="0">
                <a:latin typeface="TeXGyrePagella"/>
                <a:cs typeface="TeXGyrePagella"/>
              </a:rPr>
              <a:t>Flexible</a:t>
            </a:r>
            <a:r>
              <a:rPr sz="1400" spc="5" dirty="0">
                <a:latin typeface="TeXGyrePagella"/>
                <a:cs typeface="TeXGyrePagella"/>
              </a:rPr>
              <a:t> </a:t>
            </a:r>
            <a:r>
              <a:rPr sz="1400" spc="-5" dirty="0">
                <a:latin typeface="TeXGyrePagella"/>
                <a:cs typeface="TeXGyrePagella"/>
              </a:rPr>
              <a:t>Staffing</a:t>
            </a:r>
            <a:endParaRPr sz="1400">
              <a:latin typeface="TeXGyrePagella"/>
              <a:cs typeface="TeXGyrePagella"/>
            </a:endParaRPr>
          </a:p>
          <a:p>
            <a:pPr marL="233679">
              <a:lnSpc>
                <a:spcPct val="100000"/>
              </a:lnSpc>
            </a:pPr>
            <a:r>
              <a:rPr sz="1400" spc="-5" dirty="0">
                <a:latin typeface="TeXGyrePagella"/>
                <a:cs typeface="TeXGyrePagella"/>
              </a:rPr>
              <a:t>Options</a:t>
            </a:r>
            <a:endParaRPr sz="1400">
              <a:latin typeface="TeXGyrePagella"/>
              <a:cs typeface="TeXGyrePagella"/>
            </a:endParaRPr>
          </a:p>
          <a:p>
            <a:pPr marL="196850" indent="-184785">
              <a:lnSpc>
                <a:spcPct val="100000"/>
              </a:lnSpc>
              <a:buFont typeface="Wingdings"/>
              <a:buChar char=""/>
              <a:tabLst>
                <a:tab pos="197485" algn="l"/>
              </a:tabLst>
            </a:pPr>
            <a:r>
              <a:rPr sz="1400" dirty="0">
                <a:latin typeface="TeXGyrePagella"/>
                <a:cs typeface="TeXGyrePagella"/>
              </a:rPr>
              <a:t>Nature of Job</a:t>
            </a:r>
            <a:r>
              <a:rPr sz="1400" spc="-45" dirty="0">
                <a:latin typeface="TeXGyrePagella"/>
                <a:cs typeface="TeXGyrePagella"/>
              </a:rPr>
              <a:t> </a:t>
            </a:r>
            <a:r>
              <a:rPr sz="1400" dirty="0">
                <a:latin typeface="TeXGyrePagella"/>
                <a:cs typeface="TeXGyrePagella"/>
              </a:rPr>
              <a:t>Requirements</a:t>
            </a:r>
            <a:endParaRPr sz="1400">
              <a:latin typeface="TeXGyrePagella"/>
              <a:cs typeface="TeXGyrePagell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43500" y="4933950"/>
            <a:ext cx="3571875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13628" y="5323789"/>
            <a:ext cx="18770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7485" algn="l"/>
              </a:tabLst>
            </a:pPr>
            <a:r>
              <a:rPr sz="1400" dirty="0">
                <a:latin typeface="TeXGyrePagella"/>
                <a:cs typeface="TeXGyrePagella"/>
              </a:rPr>
              <a:t>Advertising</a:t>
            </a:r>
            <a:r>
              <a:rPr sz="1400" spc="-50" dirty="0">
                <a:latin typeface="TeXGyrePagella"/>
                <a:cs typeface="TeXGyrePagella"/>
              </a:rPr>
              <a:t> </a:t>
            </a:r>
            <a:r>
              <a:rPr sz="1400" dirty="0">
                <a:latin typeface="TeXGyrePagella"/>
                <a:cs typeface="TeXGyrePagella"/>
              </a:rPr>
              <a:t>Choices</a:t>
            </a:r>
            <a:endParaRPr sz="1400">
              <a:latin typeface="TeXGyrePagella"/>
              <a:cs typeface="TeXGyrePagella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sz="1400" dirty="0">
                <a:latin typeface="TeXGyrePagella"/>
                <a:cs typeface="TeXGyrePagella"/>
              </a:rPr>
              <a:t>Recruiting</a:t>
            </a:r>
            <a:r>
              <a:rPr sz="1400" spc="-60" dirty="0">
                <a:latin typeface="TeXGyrePagella"/>
                <a:cs typeface="TeXGyrePagella"/>
              </a:rPr>
              <a:t> </a:t>
            </a:r>
            <a:r>
              <a:rPr sz="1400" dirty="0">
                <a:latin typeface="TeXGyrePagella"/>
                <a:cs typeface="TeXGyrePagella"/>
              </a:rPr>
              <a:t>Activities</a:t>
            </a:r>
            <a:endParaRPr sz="14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762000"/>
            <a:ext cx="0" cy="6096000"/>
          </a:xfrm>
          <a:custGeom>
            <a:avLst/>
            <a:gdLst/>
            <a:ahLst/>
            <a:cxnLst/>
            <a:rect l="l" t="t" r="r" b="b"/>
            <a:pathLst>
              <a:path h="6096000">
                <a:moveTo>
                  <a:pt x="0" y="0"/>
                </a:moveTo>
                <a:lnTo>
                  <a:pt x="0" y="6095999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64350"/>
            <a:chOff x="-6350" y="0"/>
            <a:chExt cx="9156700" cy="6864350"/>
          </a:xfrm>
        </p:grpSpPr>
        <p:sp>
          <p:nvSpPr>
            <p:cNvPr id="4" name="object 4"/>
            <p:cNvSpPr/>
            <p:nvPr/>
          </p:nvSpPr>
          <p:spPr>
            <a:xfrm>
              <a:off x="395287" y="762000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0"/>
                  </a:moveTo>
                  <a:lnTo>
                    <a:pt x="0" y="6095999"/>
                  </a:lnTo>
                </a:path>
              </a:pathLst>
            </a:custGeom>
            <a:ln w="381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762000"/>
              <a:ext cx="38100" cy="6096000"/>
            </a:xfrm>
            <a:custGeom>
              <a:avLst/>
              <a:gdLst/>
              <a:ahLst/>
              <a:cxnLst/>
              <a:rect l="l" t="t" r="r" b="b"/>
              <a:pathLst>
                <a:path w="38100" h="6096000">
                  <a:moveTo>
                    <a:pt x="0" y="6095998"/>
                  </a:moveTo>
                  <a:lnTo>
                    <a:pt x="38100" y="6095998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6095998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999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762000"/>
                  </a:moveTo>
                  <a:lnTo>
                    <a:pt x="9144000" y="762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29052" y="0"/>
            <a:ext cx="44869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835" marR="5080" indent="-120777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STRATEGIC</a:t>
            </a:r>
            <a:r>
              <a:rPr spc="-60" dirty="0"/>
              <a:t> </a:t>
            </a:r>
            <a:r>
              <a:rPr spc="-5" dirty="0"/>
              <a:t>RECRUITING  DECISIONS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0850" y="908050"/>
          <a:ext cx="8629650" cy="563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4740"/>
                <a:gridCol w="4975225"/>
              </a:tblGrid>
              <a:tr h="370839">
                <a:tc>
                  <a:txBody>
                    <a:bodyPr/>
                    <a:lstStyle/>
                    <a:p>
                      <a:pPr marL="6527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FLEXIBLE</a:t>
                      </a:r>
                      <a:r>
                        <a:rPr sz="1800" b="1" spc="-25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STAFFING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DESCRIPTIONS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Palladio Uralic"/>
                          <a:cs typeface="Palladio Uralic"/>
                        </a:rPr>
                        <a:t>1.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REGULAR</a:t>
                      </a:r>
                      <a:r>
                        <a:rPr sz="1800" b="1" spc="-55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EMPLOYMENT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0645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" dirty="0">
                          <a:latin typeface="TeXGyrePagella"/>
                          <a:cs typeface="TeXGyrePagella"/>
                        </a:rPr>
                        <a:t>Regular employment consists of continuous,  predictable, and scheduled employment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of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six  months' duration or longer. Regular employment  may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be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full </a:t>
                      </a:r>
                      <a:r>
                        <a:rPr sz="1600" spc="-10" dirty="0">
                          <a:latin typeface="TeXGyrePagella"/>
                          <a:cs typeface="TeXGyrePagella"/>
                        </a:rPr>
                        <a:t>time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or part</a:t>
                      </a:r>
                      <a:r>
                        <a:rPr sz="1600" spc="2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600" spc="-10" dirty="0">
                          <a:latin typeface="TeXGyrePagella"/>
                          <a:cs typeface="TeXGyrePagella"/>
                        </a:rPr>
                        <a:t>time.</a:t>
                      </a:r>
                      <a:endParaRPr sz="1600">
                        <a:latin typeface="TeXGyrePagella"/>
                        <a:cs typeface="TeXGyrePagell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ladio Uralic"/>
                          <a:cs typeface="Palladio Uralic"/>
                        </a:rPr>
                        <a:t>2.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FULL-TIME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OR</a:t>
                      </a:r>
                      <a:r>
                        <a:rPr sz="1800" b="1" spc="-55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PART-TIME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280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10" dirty="0">
                          <a:latin typeface="TeXGyrePagella"/>
                          <a:cs typeface="TeXGyrePagella"/>
                        </a:rPr>
                        <a:t>Full-time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employment consists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of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a regular schedule  of 37.5 hours </a:t>
                      </a:r>
                      <a:r>
                        <a:rPr sz="1600" spc="-10" dirty="0">
                          <a:latin typeface="TeXGyrePagella"/>
                          <a:cs typeface="TeXGyrePagella"/>
                        </a:rPr>
                        <a:t>per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week. Part-time employment  consists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of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a regular schedule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of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less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than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37.5 hours  </a:t>
                      </a:r>
                      <a:r>
                        <a:rPr sz="1600" spc="-10" dirty="0">
                          <a:latin typeface="TeXGyrePagella"/>
                          <a:cs typeface="TeXGyrePagella"/>
                        </a:rPr>
                        <a:t>per</a:t>
                      </a:r>
                      <a:r>
                        <a:rPr sz="1600" spc="-1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week.</a:t>
                      </a:r>
                      <a:endParaRPr sz="1600">
                        <a:latin typeface="TeXGyrePagella"/>
                        <a:cs typeface="TeXGyrePagell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318135" marR="1455420" indent="-227329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b="1" dirty="0">
                          <a:latin typeface="Palladio Uralic"/>
                          <a:cs typeface="Palladio Uralic"/>
                        </a:rPr>
                        <a:t>3.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INDEPENDENT  CONT</a:t>
                      </a:r>
                      <a:r>
                        <a:rPr sz="1800" b="1" spc="-10" dirty="0">
                          <a:latin typeface="Palladio Uralic"/>
                          <a:cs typeface="Palladio Uralic"/>
                        </a:rPr>
                        <a:t>R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ACTORS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820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5" dirty="0">
                          <a:latin typeface="TeXGyrePagella"/>
                          <a:cs typeface="TeXGyrePagella"/>
                        </a:rPr>
                        <a:t>Perform specific services on a contract basis used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in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a  number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of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areas, including building maintenance,  security, and advertising/public</a:t>
                      </a:r>
                      <a:r>
                        <a:rPr sz="1600" spc="25" dirty="0">
                          <a:latin typeface="TeXGyrePagella"/>
                          <a:cs typeface="TeXGyrePagella"/>
                        </a:rPr>
                        <a:t>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relations.</a:t>
                      </a:r>
                      <a:endParaRPr sz="1600">
                        <a:latin typeface="TeXGyrePagella"/>
                        <a:cs typeface="TeXGyrePagell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1440" marR="12573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Palladio Uralic"/>
                          <a:cs typeface="Palladio Uralic"/>
                        </a:rPr>
                        <a:t>4.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PROFESSIONAL</a:t>
                      </a:r>
                      <a:r>
                        <a:rPr sz="1800" b="1" spc="-70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EMPLOYER 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ORGANIZATIONS </a:t>
                      </a:r>
                      <a:r>
                        <a:rPr sz="1800" b="1" dirty="0">
                          <a:latin typeface="Palladio Uralic"/>
                          <a:cs typeface="Palladio Uralic"/>
                        </a:rPr>
                        <a:t>AND  EMPLOYEE</a:t>
                      </a:r>
                      <a:r>
                        <a:rPr sz="1800" b="1" spc="-35" dirty="0">
                          <a:latin typeface="Palladio Uralic"/>
                          <a:cs typeface="Palladio Uralic"/>
                        </a:rPr>
                        <a:t> </a:t>
                      </a:r>
                      <a:r>
                        <a:rPr sz="1800" b="1" spc="-5" dirty="0">
                          <a:latin typeface="Palladio Uralic"/>
                          <a:cs typeface="Palladio Uralic"/>
                        </a:rPr>
                        <a:t>LEASING</a:t>
                      </a:r>
                      <a:endParaRPr sz="1800">
                        <a:latin typeface="Palladio Uralic"/>
                        <a:cs typeface="Palladio Ural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9375" algn="just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spc="-5" dirty="0">
                          <a:latin typeface="TeXGyrePagella"/>
                          <a:cs typeface="TeXGyrePagella"/>
                        </a:rPr>
                        <a:t>An employer signs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an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agreement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with </a:t>
                      </a:r>
                      <a:r>
                        <a:rPr sz="1600" spc="5" dirty="0">
                          <a:latin typeface="TeXGyrePagella"/>
                          <a:cs typeface="TeXGyrePagella"/>
                        </a:rPr>
                        <a:t>an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employee  leasing company, after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which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the existing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staff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is  hired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by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the leasing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firm and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leased back to the  company. For a fee, a small business owner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turns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his  or her staff over </a:t>
                      </a:r>
                      <a:r>
                        <a:rPr sz="1600" spc="-10" dirty="0">
                          <a:latin typeface="TeXGyrePagella"/>
                          <a:cs typeface="TeXGyrePagella"/>
                        </a:rPr>
                        <a:t>to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the leasing company,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which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then  writes the paychecks, pays the taxes, prepares and  implements </a:t>
                      </a:r>
                      <a:r>
                        <a:rPr sz="1600" dirty="0">
                          <a:latin typeface="TeXGyrePagella"/>
                          <a:cs typeface="TeXGyrePagella"/>
                        </a:rPr>
                        <a:t>HR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policies, and </a:t>
                      </a:r>
                      <a:r>
                        <a:rPr sz="1600" spc="-10" dirty="0">
                          <a:latin typeface="TeXGyrePagella"/>
                          <a:cs typeface="TeXGyrePagella"/>
                        </a:rPr>
                        <a:t>keeps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all </a:t>
                      </a:r>
                      <a:r>
                        <a:rPr sz="1600" spc="-10" dirty="0">
                          <a:latin typeface="TeXGyrePagella"/>
                          <a:cs typeface="TeXGyrePagella"/>
                        </a:rPr>
                        <a:t>the </a:t>
                      </a:r>
                      <a:r>
                        <a:rPr sz="1600" spc="-5" dirty="0">
                          <a:latin typeface="TeXGyrePagella"/>
                          <a:cs typeface="TeXGyrePagella"/>
                        </a:rPr>
                        <a:t>required  records.</a:t>
                      </a:r>
                      <a:endParaRPr sz="1600">
                        <a:latin typeface="TeXGyrePagella"/>
                        <a:cs typeface="TeXGyrePagell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2002</Words>
  <Application>Microsoft Office PowerPoint</Application>
  <PresentationFormat>On-screen Show (4:3)</PresentationFormat>
  <Paragraphs>492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HUMAN RESOURCE  MANAGEMENT</vt:lpstr>
      <vt:lpstr>AFTER STUDYING THIS CHAPTER YOU SHOULD BE ABLE TO:</vt:lpstr>
      <vt:lpstr>HUMAN RESOURCE  MANAGEMENT</vt:lpstr>
      <vt:lpstr>RECRUITMENT</vt:lpstr>
      <vt:lpstr>RECRUITMENT GOALS</vt:lpstr>
      <vt:lpstr>RECRUITMENT IS A TWO  WAY STREET</vt:lpstr>
      <vt:lpstr>RECRUITMENT PROCESS</vt:lpstr>
      <vt:lpstr>STRATEGIC RECRUITING  DECISIONS</vt:lpstr>
      <vt:lpstr>STRATEGIC RECRUITING  DECISIONS</vt:lpstr>
      <vt:lpstr>STRATEGIC RECRUITING  DECISIONS Cont . . .</vt:lpstr>
      <vt:lpstr>SOURCES OF RECRUITMENT</vt:lpstr>
      <vt:lpstr>SOURCES OF RECRUITMENT</vt:lpstr>
      <vt:lpstr>SOURCES OF RECRUITMENT Cont . . .</vt:lpstr>
      <vt:lpstr>SOURCES OF RECRUITMENT Cont . . .</vt:lpstr>
      <vt:lpstr>SOURCES OF RECRUITMENT Cont . . .</vt:lpstr>
      <vt:lpstr>INTERNET RECRUITING METHODS</vt:lpstr>
      <vt:lpstr>INTERNET RECRUITING  METHODS Cont . . .</vt:lpstr>
      <vt:lpstr>RECRUITING EVALUATION</vt:lpstr>
      <vt:lpstr>RECRUITING EVALUATION Cont . . .</vt:lpstr>
      <vt:lpstr>CONSTRAINTS ON RECRUITMENT</vt:lpstr>
      <vt:lpstr>BUSINESS OBJECTIVES</vt:lpstr>
      <vt:lpstr>SELECTION</vt:lpstr>
      <vt:lpstr>BASIC SELECTION  CRITERIA</vt:lpstr>
      <vt:lpstr>SELECTION PROCESS</vt:lpstr>
      <vt:lpstr>Recruitment &amp; Selection Process</vt:lpstr>
      <vt:lpstr>SELECTION METHODS</vt:lpstr>
      <vt:lpstr>SELECTION METHODS Cont . . .</vt:lpstr>
      <vt:lpstr>SELECTION METHODS Cont . . .</vt:lpstr>
      <vt:lpstr>SELECTION METHODS Cont . . .</vt:lpstr>
      <vt:lpstr>Slide 30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SELECTION METHODS Cont . . .</vt:lpstr>
      <vt:lpstr>Slide 43</vt:lpstr>
      <vt:lpstr>THOUGHT OF THE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 MANAGEMENT</dc:title>
  <cp:lastModifiedBy>asus</cp:lastModifiedBy>
  <cp:revision>1</cp:revision>
  <dcterms:created xsi:type="dcterms:W3CDTF">2021-04-29T16:37:19Z</dcterms:created>
  <dcterms:modified xsi:type="dcterms:W3CDTF">2021-04-29T17:26:52Z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2021-04-29T00:00:00Z</vt:filetime>
  </property>
</Properties>
</file>