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1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86562" y="1390015"/>
            <a:ext cx="8246745" cy="4978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6562" y="1822830"/>
            <a:ext cx="8249284" cy="4391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rwale.com/hr-planning/70-2/" TargetMode="External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hrweb.berkeley.edu/learning/career-development/skill-development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r>
                <a:rPr lang="en-US" dirty="0" smtClean="0"/>
                <a:t> </a:t>
              </a:r>
              <a:r>
                <a:rPr lang="en-US" dirty="0" smtClean="0"/>
                <a:t>                                           </a:t>
              </a:r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  <a:p>
              <a:r>
                <a:rPr lang="en-US" dirty="0" smtClean="0"/>
                <a:t>                               </a:t>
              </a:r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  <a:p>
              <a:r>
                <a:rPr lang="en-US" dirty="0" smtClean="0"/>
                <a:t>                          </a:t>
              </a:r>
              <a:r>
                <a:rPr lang="en-US" dirty="0" err="1" smtClean="0"/>
                <a:t>P</a:t>
              </a:r>
              <a:r>
                <a:rPr lang="en-US" dirty="0" err="1" smtClean="0"/>
                <a:t>rerna</a:t>
              </a:r>
              <a:r>
                <a:rPr lang="en-US" dirty="0" smtClean="0"/>
                <a:t> </a:t>
              </a:r>
              <a:r>
                <a:rPr lang="en-US" dirty="0" err="1" smtClean="0"/>
                <a:t>bhati</a:t>
              </a:r>
              <a:endParaRPr lang="en-US" dirty="0" smtClean="0"/>
            </a:p>
          </p:txBody>
        </p:sp>
        <p:sp>
          <p:nvSpPr>
            <p:cNvPr id="4" name="object 4"/>
            <p:cNvSpPr/>
            <p:nvPr/>
          </p:nvSpPr>
          <p:spPr>
            <a:xfrm>
              <a:off x="1153667" y="170687"/>
              <a:ext cx="7331964" cy="516331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31140" y="11684"/>
            <a:ext cx="321310" cy="6426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 Black"/>
                <a:cs typeface="Arial Black"/>
              </a:rPr>
              <a:t>P  R  E  S  E  N  T  A  T  I  O  N</a:t>
            </a:r>
            <a:endParaRPr sz="2800">
              <a:latin typeface="Arial Black"/>
              <a:cs typeface="Arial Black"/>
            </a:endParaRPr>
          </a:p>
          <a:p>
            <a:pPr marL="12700" marR="5080">
              <a:lnSpc>
                <a:spcPct val="100000"/>
              </a:lnSpc>
              <a:spcBef>
                <a:spcPts val="3370"/>
              </a:spcBef>
            </a:pPr>
            <a:r>
              <a:rPr sz="2800" spc="-5" dirty="0">
                <a:latin typeface="Arial Black"/>
                <a:cs typeface="Arial Black"/>
              </a:rPr>
              <a:t>O  N</a:t>
            </a:r>
            <a:endParaRPr sz="2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7082" y="122631"/>
            <a:ext cx="74695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latin typeface="Times New Roman"/>
                <a:cs typeface="Times New Roman"/>
              </a:rPr>
              <a:t>CAREER PLANNING</a:t>
            </a:r>
            <a:r>
              <a:rPr sz="4000" b="1" spc="25" dirty="0">
                <a:latin typeface="Times New Roman"/>
                <a:cs typeface="Times New Roman"/>
              </a:rPr>
              <a:t> </a:t>
            </a:r>
            <a:r>
              <a:rPr sz="4000" b="1" spc="-10" dirty="0">
                <a:latin typeface="Times New Roman"/>
                <a:cs typeface="Times New Roman"/>
              </a:rPr>
              <a:t>PROCESS</a:t>
            </a:r>
            <a:endParaRPr sz="40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57556" y="899160"/>
            <a:ext cx="8629015" cy="3031490"/>
            <a:chOff x="257556" y="899160"/>
            <a:chExt cx="8629015" cy="3031490"/>
          </a:xfrm>
        </p:grpSpPr>
        <p:sp>
          <p:nvSpPr>
            <p:cNvPr id="4" name="object 4"/>
            <p:cNvSpPr/>
            <p:nvPr/>
          </p:nvSpPr>
          <p:spPr>
            <a:xfrm>
              <a:off x="257556" y="1447800"/>
              <a:ext cx="8628888" cy="24810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9620" y="1905000"/>
              <a:ext cx="7606283" cy="202539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4800" y="1472184"/>
              <a:ext cx="8534400" cy="2386965"/>
            </a:xfrm>
            <a:custGeom>
              <a:avLst/>
              <a:gdLst/>
              <a:ahLst/>
              <a:cxnLst/>
              <a:rect l="l" t="t" r="r" b="b"/>
              <a:pathLst>
                <a:path w="8534400" h="2386965">
                  <a:moveTo>
                    <a:pt x="8534400" y="0"/>
                  </a:moveTo>
                  <a:lnTo>
                    <a:pt x="0" y="0"/>
                  </a:lnTo>
                  <a:lnTo>
                    <a:pt x="0" y="2386584"/>
                  </a:lnTo>
                  <a:lnTo>
                    <a:pt x="8534400" y="2386584"/>
                  </a:lnTo>
                  <a:lnTo>
                    <a:pt x="853440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4800" y="1472184"/>
              <a:ext cx="8534400" cy="2386965"/>
            </a:xfrm>
            <a:custGeom>
              <a:avLst/>
              <a:gdLst/>
              <a:ahLst/>
              <a:cxnLst/>
              <a:rect l="l" t="t" r="r" b="b"/>
              <a:pathLst>
                <a:path w="8534400" h="2386965">
                  <a:moveTo>
                    <a:pt x="0" y="2386584"/>
                  </a:moveTo>
                  <a:lnTo>
                    <a:pt x="8534400" y="2386584"/>
                  </a:lnTo>
                  <a:lnTo>
                    <a:pt x="8534400" y="0"/>
                  </a:lnTo>
                  <a:lnTo>
                    <a:pt x="0" y="0"/>
                  </a:lnTo>
                  <a:lnTo>
                    <a:pt x="0" y="2386584"/>
                  </a:lnTo>
                  <a:close/>
                </a:path>
              </a:pathLst>
            </a:custGeom>
            <a:ln w="9144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60604" y="899160"/>
              <a:ext cx="6630924" cy="114909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61238" y="998981"/>
            <a:ext cx="7632700" cy="270573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1605280">
              <a:lnSpc>
                <a:spcPts val="2740"/>
              </a:lnSpc>
              <a:spcBef>
                <a:spcPts val="700"/>
              </a:spcBef>
              <a:buSzPct val="85714"/>
              <a:buAutoNum type="arabicPeriod"/>
              <a:tabLst>
                <a:tab pos="670560" algn="l"/>
                <a:tab pos="671195" algn="l"/>
                <a:tab pos="2687320" algn="l"/>
                <a:tab pos="4359275" algn="l"/>
                <a:tab pos="5541010" algn="l"/>
              </a:tabLst>
            </a:pPr>
            <a:r>
              <a:rPr sz="2800" b="1" spc="-5" dirty="0">
                <a:solidFill>
                  <a:srgbClr val="FFFFFF"/>
                </a:solidFill>
                <a:latin typeface="Carlito"/>
                <a:cs typeface="Carlito"/>
              </a:rPr>
              <a:t>Ide</a:t>
            </a:r>
            <a:r>
              <a:rPr sz="2800" b="1" spc="-25" dirty="0">
                <a:solidFill>
                  <a:srgbClr val="FFFFFF"/>
                </a:solidFill>
                <a:latin typeface="Carlito"/>
                <a:cs typeface="Carlito"/>
              </a:rPr>
              <a:t>n</a:t>
            </a:r>
            <a:r>
              <a:rPr sz="2800" b="1" spc="-5" dirty="0">
                <a:solidFill>
                  <a:srgbClr val="FFFFFF"/>
                </a:solidFill>
                <a:latin typeface="Carlito"/>
                <a:cs typeface="Carlito"/>
              </a:rPr>
              <a:t>t</a:t>
            </a:r>
            <a:r>
              <a:rPr sz="2800" b="1" dirty="0">
                <a:solidFill>
                  <a:srgbClr val="FFFFFF"/>
                </a:solidFill>
                <a:latin typeface="Carlito"/>
                <a:cs typeface="Carlito"/>
              </a:rPr>
              <a:t>i</a:t>
            </a:r>
            <a:r>
              <a:rPr sz="2800" b="1" spc="5" dirty="0">
                <a:solidFill>
                  <a:srgbClr val="FFFFFF"/>
                </a:solidFill>
                <a:latin typeface="Carlito"/>
                <a:cs typeface="Carlito"/>
              </a:rPr>
              <a:t>f</a:t>
            </a:r>
            <a:r>
              <a:rPr sz="2800" b="1" spc="-5" dirty="0">
                <a:solidFill>
                  <a:srgbClr val="FFFFFF"/>
                </a:solidFill>
                <a:latin typeface="Carlito"/>
                <a:cs typeface="Carlito"/>
              </a:rPr>
              <a:t>y</a:t>
            </a:r>
            <a:r>
              <a:rPr sz="2800" b="1" spc="-15" dirty="0">
                <a:solidFill>
                  <a:srgbClr val="FFFFFF"/>
                </a:solidFill>
                <a:latin typeface="Carlito"/>
                <a:cs typeface="Carlito"/>
              </a:rPr>
              <a:t>i</a:t>
            </a:r>
            <a:r>
              <a:rPr sz="2800" b="1" dirty="0">
                <a:solidFill>
                  <a:srgbClr val="FFFFFF"/>
                </a:solidFill>
                <a:latin typeface="Carlito"/>
                <a:cs typeface="Carlito"/>
              </a:rPr>
              <a:t>n</a:t>
            </a:r>
            <a:r>
              <a:rPr sz="2800" b="1" spc="-5" dirty="0">
                <a:solidFill>
                  <a:srgbClr val="FFFFFF"/>
                </a:solidFill>
                <a:latin typeface="Carlito"/>
                <a:cs typeface="Carlito"/>
              </a:rPr>
              <a:t>g</a:t>
            </a:r>
            <a:r>
              <a:rPr sz="2800" b="1" dirty="0">
                <a:solidFill>
                  <a:srgbClr val="FFFFFF"/>
                </a:solidFill>
                <a:latin typeface="Carlito"/>
                <a:cs typeface="Carlito"/>
              </a:rPr>
              <a:t>	</a:t>
            </a:r>
            <a:r>
              <a:rPr sz="2400" b="1" dirty="0">
                <a:solidFill>
                  <a:srgbClr val="FFFFFF"/>
                </a:solidFill>
                <a:latin typeface="Carlito"/>
                <a:cs typeface="Carlito"/>
              </a:rPr>
              <a:t>i</a:t>
            </a:r>
            <a:r>
              <a:rPr sz="2400" b="1" spc="-10" dirty="0">
                <a:solidFill>
                  <a:srgbClr val="FFFFFF"/>
                </a:solidFill>
                <a:latin typeface="Carlito"/>
                <a:cs typeface="Carlito"/>
              </a:rPr>
              <a:t>n</a:t>
            </a:r>
            <a:r>
              <a:rPr sz="2400" b="1" spc="5" dirty="0">
                <a:solidFill>
                  <a:srgbClr val="FFFFFF"/>
                </a:solidFill>
                <a:latin typeface="Carlito"/>
                <a:cs typeface="Carlito"/>
              </a:rPr>
              <a:t>d</a:t>
            </a:r>
            <a:r>
              <a:rPr sz="2400" b="1" dirty="0">
                <a:solidFill>
                  <a:srgbClr val="FFFFFF"/>
                </a:solidFill>
                <a:latin typeface="Carlito"/>
                <a:cs typeface="Carlito"/>
              </a:rPr>
              <a:t>ivid</a:t>
            </a:r>
            <a:r>
              <a:rPr sz="2400" b="1" spc="-10" dirty="0">
                <a:solidFill>
                  <a:srgbClr val="FFFFFF"/>
                </a:solidFill>
                <a:latin typeface="Carlito"/>
                <a:cs typeface="Carlito"/>
              </a:rPr>
              <a:t>u</a:t>
            </a:r>
            <a:r>
              <a:rPr sz="2400" b="1" dirty="0">
                <a:solidFill>
                  <a:srgbClr val="FFFFFF"/>
                </a:solidFill>
                <a:latin typeface="Carlito"/>
                <a:cs typeface="Carlito"/>
              </a:rPr>
              <a:t>al	</a:t>
            </a:r>
            <a:r>
              <a:rPr sz="2400" b="1" spc="5" dirty="0">
                <a:solidFill>
                  <a:srgbClr val="FFFFFF"/>
                </a:solidFill>
                <a:latin typeface="Carlito"/>
                <a:cs typeface="Carlito"/>
              </a:rPr>
              <a:t>n</a:t>
            </a:r>
            <a:r>
              <a:rPr sz="2400" b="1" spc="-5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r>
              <a:rPr sz="2400" b="1" spc="5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r>
              <a:rPr sz="2400" b="1" dirty="0">
                <a:solidFill>
                  <a:srgbClr val="FFFFFF"/>
                </a:solidFill>
                <a:latin typeface="Carlito"/>
                <a:cs typeface="Carlito"/>
              </a:rPr>
              <a:t>ds	and  </a:t>
            </a:r>
            <a:r>
              <a:rPr sz="2400" b="1" spc="-10" dirty="0">
                <a:solidFill>
                  <a:srgbClr val="FFFFFF"/>
                </a:solidFill>
                <a:latin typeface="Carlito"/>
                <a:cs typeface="Carlito"/>
              </a:rPr>
              <a:t>aspirations</a:t>
            </a:r>
            <a:endParaRPr sz="2400">
              <a:latin typeface="Carlito"/>
              <a:cs typeface="Carlito"/>
            </a:endParaRPr>
          </a:p>
          <a:p>
            <a:pPr marL="634365" marR="5080" lvl="1" indent="-228600" algn="just">
              <a:lnSpc>
                <a:spcPct val="91600"/>
              </a:lnSpc>
              <a:spcBef>
                <a:spcPts val="1830"/>
              </a:spcBef>
              <a:buChar char="•"/>
              <a:tabLst>
                <a:tab pos="635000" algn="l"/>
              </a:tabLst>
            </a:pPr>
            <a:r>
              <a:rPr sz="2000" spc="-5" dirty="0">
                <a:latin typeface="Carlito"/>
                <a:cs typeface="Carlito"/>
              </a:rPr>
              <a:t>The basic purpose of such </a:t>
            </a:r>
            <a:r>
              <a:rPr sz="2000" dirty="0">
                <a:latin typeface="Carlito"/>
                <a:cs typeface="Carlito"/>
              </a:rPr>
              <a:t>an </a:t>
            </a:r>
            <a:r>
              <a:rPr sz="2000" spc="-20" dirty="0">
                <a:latin typeface="Carlito"/>
                <a:cs typeface="Carlito"/>
              </a:rPr>
              <a:t>exercise </a:t>
            </a:r>
            <a:r>
              <a:rPr sz="2000" spc="-5" dirty="0">
                <a:latin typeface="Carlito"/>
                <a:cs typeface="Carlito"/>
              </a:rPr>
              <a:t>is </a:t>
            </a:r>
            <a:r>
              <a:rPr sz="2000" spc="-15" dirty="0">
                <a:latin typeface="Carlito"/>
                <a:cs typeface="Carlito"/>
              </a:rPr>
              <a:t>to </a:t>
            </a:r>
            <a:r>
              <a:rPr sz="2000" spc="-5" dirty="0">
                <a:latin typeface="Carlito"/>
                <a:cs typeface="Carlito"/>
              </a:rPr>
              <a:t>help </a:t>
            </a:r>
            <a:r>
              <a:rPr sz="2000" dirty="0">
                <a:latin typeface="Carlito"/>
                <a:cs typeface="Carlito"/>
              </a:rPr>
              <a:t>an </a:t>
            </a:r>
            <a:r>
              <a:rPr sz="2000" spc="-10" dirty="0">
                <a:latin typeface="Carlito"/>
                <a:cs typeface="Carlito"/>
              </a:rPr>
              <a:t>employee </a:t>
            </a:r>
            <a:r>
              <a:rPr sz="2000" spc="-15" dirty="0">
                <a:latin typeface="Carlito"/>
                <a:cs typeface="Carlito"/>
              </a:rPr>
              <a:t>form  </a:t>
            </a:r>
            <a:r>
              <a:rPr sz="2000" dirty="0">
                <a:latin typeface="Carlito"/>
                <a:cs typeface="Carlito"/>
              </a:rPr>
              <a:t>a clear </a:t>
            </a:r>
            <a:r>
              <a:rPr sz="2000" spc="-5" dirty="0">
                <a:latin typeface="Carlito"/>
                <a:cs typeface="Carlito"/>
              </a:rPr>
              <a:t>view </a:t>
            </a:r>
            <a:r>
              <a:rPr sz="2000" spc="-10" dirty="0">
                <a:latin typeface="Carlito"/>
                <a:cs typeface="Carlito"/>
              </a:rPr>
              <a:t>about </a:t>
            </a:r>
            <a:r>
              <a:rPr sz="2000" spc="-15" dirty="0">
                <a:latin typeface="Carlito"/>
                <a:cs typeface="Carlito"/>
              </a:rPr>
              <a:t>what </a:t>
            </a:r>
            <a:r>
              <a:rPr sz="2000" dirty="0">
                <a:latin typeface="Carlito"/>
                <a:cs typeface="Carlito"/>
              </a:rPr>
              <a:t>he </a:t>
            </a:r>
            <a:r>
              <a:rPr sz="2000" spc="-5" dirty="0">
                <a:latin typeface="Carlito"/>
                <a:cs typeface="Carlito"/>
              </a:rPr>
              <a:t>should </a:t>
            </a:r>
            <a:r>
              <a:rPr sz="2000" dirty="0">
                <a:latin typeface="Carlito"/>
                <a:cs typeface="Carlito"/>
              </a:rPr>
              <a:t>do </a:t>
            </a:r>
            <a:r>
              <a:rPr sz="2000" spc="-15" dirty="0">
                <a:latin typeface="Carlito"/>
                <a:cs typeface="Carlito"/>
              </a:rPr>
              <a:t>to </a:t>
            </a:r>
            <a:r>
              <a:rPr sz="2000" spc="-5" dirty="0">
                <a:latin typeface="Carlito"/>
                <a:cs typeface="Carlito"/>
              </a:rPr>
              <a:t>build his </a:t>
            </a:r>
            <a:r>
              <a:rPr sz="2000" spc="-10" dirty="0">
                <a:latin typeface="Carlito"/>
                <a:cs typeface="Carlito"/>
              </a:rPr>
              <a:t>career </a:t>
            </a:r>
            <a:r>
              <a:rPr sz="2000" dirty="0">
                <a:latin typeface="Carlito"/>
                <a:cs typeface="Carlito"/>
              </a:rPr>
              <a:t>within </a:t>
            </a:r>
            <a:r>
              <a:rPr sz="2000" spc="-10" dirty="0">
                <a:latin typeface="Carlito"/>
                <a:cs typeface="Carlito"/>
              </a:rPr>
              <a:t>the  </a:t>
            </a:r>
            <a:r>
              <a:rPr sz="2000" spc="-25" dirty="0">
                <a:latin typeface="Carlito"/>
                <a:cs typeface="Carlito"/>
              </a:rPr>
              <a:t>company. </a:t>
            </a:r>
            <a:r>
              <a:rPr sz="2000" spc="-20" dirty="0">
                <a:latin typeface="Carlito"/>
                <a:cs typeface="Carlito"/>
              </a:rPr>
              <a:t>Workshops </a:t>
            </a:r>
            <a:r>
              <a:rPr sz="2000" spc="-5" dirty="0">
                <a:latin typeface="Carlito"/>
                <a:cs typeface="Carlito"/>
              </a:rPr>
              <a:t>and </a:t>
            </a:r>
            <a:r>
              <a:rPr sz="2000" spc="-10" dirty="0">
                <a:latin typeface="Carlito"/>
                <a:cs typeface="Carlito"/>
              </a:rPr>
              <a:t>seminars </a:t>
            </a:r>
            <a:r>
              <a:rPr sz="2000" spc="-5" dirty="0">
                <a:latin typeface="Carlito"/>
                <a:cs typeface="Carlito"/>
              </a:rPr>
              <a:t>increase employee </a:t>
            </a:r>
            <a:r>
              <a:rPr sz="2000" spc="-15" dirty="0">
                <a:latin typeface="Carlito"/>
                <a:cs typeface="Carlito"/>
              </a:rPr>
              <a:t>interest </a:t>
            </a:r>
            <a:r>
              <a:rPr sz="2000" spc="-10" dirty="0">
                <a:latin typeface="Carlito"/>
                <a:cs typeface="Carlito"/>
              </a:rPr>
              <a:t>by  </a:t>
            </a:r>
            <a:r>
              <a:rPr sz="2000" spc="-5" dirty="0">
                <a:latin typeface="Carlito"/>
                <a:cs typeface="Carlito"/>
              </a:rPr>
              <a:t>showing </a:t>
            </a:r>
            <a:r>
              <a:rPr sz="2000" dirty="0">
                <a:latin typeface="Carlito"/>
                <a:cs typeface="Carlito"/>
              </a:rPr>
              <a:t>the </a:t>
            </a:r>
            <a:r>
              <a:rPr sz="2000" spc="-10" dirty="0">
                <a:latin typeface="Carlito"/>
                <a:cs typeface="Carlito"/>
              </a:rPr>
              <a:t>value </a:t>
            </a:r>
            <a:r>
              <a:rPr sz="2000" dirty="0">
                <a:latin typeface="Carlito"/>
                <a:cs typeface="Carlito"/>
              </a:rPr>
              <a:t>of </a:t>
            </a:r>
            <a:r>
              <a:rPr sz="2000" spc="-10" dirty="0">
                <a:latin typeface="Carlito"/>
                <a:cs typeface="Carlito"/>
              </a:rPr>
              <a:t>career </a:t>
            </a:r>
            <a:r>
              <a:rPr sz="2000" spc="-5" dirty="0">
                <a:latin typeface="Carlito"/>
                <a:cs typeface="Carlito"/>
              </a:rPr>
              <a:t>planning. </a:t>
            </a:r>
            <a:r>
              <a:rPr sz="2000" spc="-10" dirty="0">
                <a:latin typeface="Carlito"/>
                <a:cs typeface="Carlito"/>
              </a:rPr>
              <a:t>They </a:t>
            </a:r>
            <a:r>
              <a:rPr sz="2000" spc="-5" dirty="0">
                <a:latin typeface="Carlito"/>
                <a:cs typeface="Carlito"/>
              </a:rPr>
              <a:t>help </a:t>
            </a:r>
            <a:r>
              <a:rPr sz="2000" spc="-10" dirty="0">
                <a:latin typeface="Carlito"/>
                <a:cs typeface="Carlito"/>
              </a:rPr>
              <a:t>employees set  </a:t>
            </a:r>
            <a:r>
              <a:rPr sz="2000" spc="-5" dirty="0">
                <a:latin typeface="Carlito"/>
                <a:cs typeface="Carlito"/>
              </a:rPr>
              <a:t>career goals, identify </a:t>
            </a:r>
            <a:r>
              <a:rPr sz="2000" spc="-15" dirty="0">
                <a:latin typeface="Carlito"/>
                <a:cs typeface="Carlito"/>
              </a:rPr>
              <a:t>career </a:t>
            </a:r>
            <a:r>
              <a:rPr sz="2000" spc="-5" dirty="0">
                <a:latin typeface="Carlito"/>
                <a:cs typeface="Carlito"/>
              </a:rPr>
              <a:t>paths and </a:t>
            </a:r>
            <a:r>
              <a:rPr sz="2000" spc="-10" dirty="0">
                <a:latin typeface="Carlito"/>
                <a:cs typeface="Carlito"/>
              </a:rPr>
              <a:t>uncover </a:t>
            </a:r>
            <a:r>
              <a:rPr sz="2000" spc="-5" dirty="0">
                <a:latin typeface="Carlito"/>
                <a:cs typeface="Carlito"/>
              </a:rPr>
              <a:t>specific career  </a:t>
            </a:r>
            <a:r>
              <a:rPr sz="2000" spc="-10" dirty="0">
                <a:latin typeface="Carlito"/>
                <a:cs typeface="Carlito"/>
              </a:rPr>
              <a:t>development</a:t>
            </a:r>
            <a:r>
              <a:rPr sz="2000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activities.</a:t>
            </a:r>
            <a:endParaRPr sz="2000">
              <a:latin typeface="Carlito"/>
              <a:cs typeface="Carlito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57556" y="3959352"/>
            <a:ext cx="8629015" cy="2725420"/>
            <a:chOff x="257556" y="3959352"/>
            <a:chExt cx="8629015" cy="2725420"/>
          </a:xfrm>
        </p:grpSpPr>
        <p:sp>
          <p:nvSpPr>
            <p:cNvPr id="11" name="object 11"/>
            <p:cNvSpPr/>
            <p:nvPr/>
          </p:nvSpPr>
          <p:spPr>
            <a:xfrm>
              <a:off x="257556" y="4416552"/>
              <a:ext cx="8628888" cy="22677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69620" y="4873752"/>
              <a:ext cx="7606283" cy="174650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04800" y="4440936"/>
              <a:ext cx="8534400" cy="2173605"/>
            </a:xfrm>
            <a:custGeom>
              <a:avLst/>
              <a:gdLst/>
              <a:ahLst/>
              <a:cxnLst/>
              <a:rect l="l" t="t" r="r" b="b"/>
              <a:pathLst>
                <a:path w="8534400" h="2173604">
                  <a:moveTo>
                    <a:pt x="8534400" y="0"/>
                  </a:moveTo>
                  <a:lnTo>
                    <a:pt x="0" y="0"/>
                  </a:lnTo>
                  <a:lnTo>
                    <a:pt x="0" y="2173224"/>
                  </a:lnTo>
                  <a:lnTo>
                    <a:pt x="8534400" y="2173224"/>
                  </a:lnTo>
                  <a:lnTo>
                    <a:pt x="853440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04800" y="4440936"/>
              <a:ext cx="8534400" cy="2173605"/>
            </a:xfrm>
            <a:custGeom>
              <a:avLst/>
              <a:gdLst/>
              <a:ahLst/>
              <a:cxnLst/>
              <a:rect l="l" t="t" r="r" b="b"/>
              <a:pathLst>
                <a:path w="8534400" h="2173604">
                  <a:moveTo>
                    <a:pt x="0" y="2173224"/>
                  </a:moveTo>
                  <a:lnTo>
                    <a:pt x="8534400" y="2173224"/>
                  </a:lnTo>
                  <a:lnTo>
                    <a:pt x="8534400" y="0"/>
                  </a:lnTo>
                  <a:lnTo>
                    <a:pt x="0" y="0"/>
                  </a:lnTo>
                  <a:lnTo>
                    <a:pt x="0" y="2173224"/>
                  </a:lnTo>
                  <a:close/>
                </a:path>
              </a:pathLst>
            </a:custGeom>
            <a:ln w="9144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60604" y="3959352"/>
              <a:ext cx="6630924" cy="97383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61238" y="4156913"/>
            <a:ext cx="7632065" cy="22383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7665" indent="-355600">
              <a:lnSpc>
                <a:spcPct val="100000"/>
              </a:lnSpc>
              <a:spcBef>
                <a:spcPts val="95"/>
              </a:spcBef>
              <a:buAutoNum type="arabicPeriod" startAt="2"/>
              <a:tabLst>
                <a:tab pos="368300" algn="l"/>
              </a:tabLst>
            </a:pPr>
            <a:r>
              <a:rPr sz="2800" b="1" spc="-5" dirty="0">
                <a:solidFill>
                  <a:srgbClr val="FFFFFF"/>
                </a:solidFill>
                <a:latin typeface="Carlito"/>
                <a:cs typeface="Carlito"/>
              </a:rPr>
              <a:t>Analysing </a:t>
            </a:r>
            <a:r>
              <a:rPr sz="2800" b="1" spc="-15" dirty="0">
                <a:solidFill>
                  <a:srgbClr val="FFFFFF"/>
                </a:solidFill>
                <a:latin typeface="Carlito"/>
                <a:cs typeface="Carlito"/>
              </a:rPr>
              <a:t>career</a:t>
            </a:r>
            <a:r>
              <a:rPr sz="2800" b="1" spc="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rlito"/>
                <a:cs typeface="Carlito"/>
              </a:rPr>
              <a:t>opportunities</a:t>
            </a:r>
            <a:endParaRPr sz="2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FFFFFF"/>
              </a:buClr>
              <a:buFont typeface="Carlito"/>
              <a:buAutoNum type="arabicPeriod" startAt="2"/>
            </a:pPr>
            <a:endParaRPr sz="2500">
              <a:latin typeface="Carlito"/>
              <a:cs typeface="Carlito"/>
            </a:endParaRPr>
          </a:p>
          <a:p>
            <a:pPr marL="634365" marR="5080" lvl="1" indent="-228600" algn="just">
              <a:lnSpc>
                <a:spcPct val="91600"/>
              </a:lnSpc>
              <a:buChar char="•"/>
              <a:tabLst>
                <a:tab pos="635000" algn="l"/>
              </a:tabLst>
            </a:pPr>
            <a:r>
              <a:rPr sz="2000" spc="-5" dirty="0">
                <a:latin typeface="Carlito"/>
                <a:cs typeface="Carlito"/>
              </a:rPr>
              <a:t>Once career needs </a:t>
            </a:r>
            <a:r>
              <a:rPr sz="2000" dirty="0">
                <a:latin typeface="Carlito"/>
                <a:cs typeface="Carlito"/>
              </a:rPr>
              <a:t>and </a:t>
            </a:r>
            <a:r>
              <a:rPr sz="2000" spc="-10" dirty="0">
                <a:latin typeface="Carlito"/>
                <a:cs typeface="Carlito"/>
              </a:rPr>
              <a:t>aspirations </a:t>
            </a:r>
            <a:r>
              <a:rPr sz="2000" spc="-5" dirty="0">
                <a:latin typeface="Carlito"/>
                <a:cs typeface="Carlito"/>
              </a:rPr>
              <a:t>of </a:t>
            </a:r>
            <a:r>
              <a:rPr sz="2000" spc="-10" dirty="0">
                <a:latin typeface="Carlito"/>
                <a:cs typeface="Carlito"/>
              </a:rPr>
              <a:t>employees are </a:t>
            </a:r>
            <a:r>
              <a:rPr sz="2000" spc="-5" dirty="0">
                <a:latin typeface="Carlito"/>
                <a:cs typeface="Carlito"/>
              </a:rPr>
              <a:t>known, the  </a:t>
            </a:r>
            <a:r>
              <a:rPr sz="2000" spc="-15" dirty="0">
                <a:latin typeface="Carlito"/>
                <a:cs typeface="Carlito"/>
              </a:rPr>
              <a:t>organization </a:t>
            </a:r>
            <a:r>
              <a:rPr sz="2000" spc="-5" dirty="0">
                <a:latin typeface="Carlito"/>
                <a:cs typeface="Carlito"/>
              </a:rPr>
              <a:t>has </a:t>
            </a:r>
            <a:r>
              <a:rPr sz="2000" spc="-15" dirty="0">
                <a:latin typeface="Carlito"/>
                <a:cs typeface="Carlito"/>
              </a:rPr>
              <a:t>to </a:t>
            </a:r>
            <a:r>
              <a:rPr sz="2000" spc="-10" dirty="0">
                <a:latin typeface="Carlito"/>
                <a:cs typeface="Carlito"/>
              </a:rPr>
              <a:t>provide </a:t>
            </a:r>
            <a:r>
              <a:rPr sz="2000" spc="-5" dirty="0">
                <a:latin typeface="Carlito"/>
                <a:cs typeface="Carlito"/>
              </a:rPr>
              <a:t>career paths </a:t>
            </a:r>
            <a:r>
              <a:rPr sz="2000" spc="-20" dirty="0">
                <a:latin typeface="Carlito"/>
                <a:cs typeface="Carlito"/>
              </a:rPr>
              <a:t>for </a:t>
            </a:r>
            <a:r>
              <a:rPr sz="2000" spc="-5" dirty="0">
                <a:latin typeface="Carlito"/>
                <a:cs typeface="Carlito"/>
              </a:rPr>
              <a:t>each position. </a:t>
            </a:r>
            <a:r>
              <a:rPr sz="2000" spc="-10" dirty="0">
                <a:latin typeface="Carlito"/>
                <a:cs typeface="Carlito"/>
              </a:rPr>
              <a:t>Career  </a:t>
            </a:r>
            <a:r>
              <a:rPr sz="2000" spc="-5" dirty="0">
                <a:latin typeface="Carlito"/>
                <a:cs typeface="Carlito"/>
              </a:rPr>
              <a:t>paths show </a:t>
            </a:r>
            <a:r>
              <a:rPr sz="2000" spc="-10" dirty="0">
                <a:latin typeface="Carlito"/>
                <a:cs typeface="Carlito"/>
              </a:rPr>
              <a:t>career progression </a:t>
            </a:r>
            <a:r>
              <a:rPr sz="2000" spc="-5" dirty="0">
                <a:latin typeface="Carlito"/>
                <a:cs typeface="Carlito"/>
              </a:rPr>
              <a:t>possibilities </a:t>
            </a:r>
            <a:r>
              <a:rPr sz="2000" spc="-20" dirty="0">
                <a:latin typeface="Carlito"/>
                <a:cs typeface="Carlito"/>
              </a:rPr>
              <a:t>clearly. </a:t>
            </a:r>
            <a:r>
              <a:rPr sz="2000" spc="-10" dirty="0">
                <a:latin typeface="Carlito"/>
                <a:cs typeface="Carlito"/>
              </a:rPr>
              <a:t>They indicate  </a:t>
            </a:r>
            <a:r>
              <a:rPr sz="2000" dirty="0">
                <a:latin typeface="Carlito"/>
                <a:cs typeface="Carlito"/>
              </a:rPr>
              <a:t>the </a:t>
            </a:r>
            <a:r>
              <a:rPr sz="2000" spc="-10" dirty="0">
                <a:latin typeface="Carlito"/>
                <a:cs typeface="Carlito"/>
              </a:rPr>
              <a:t>various </a:t>
            </a:r>
            <a:r>
              <a:rPr sz="2000" spc="-5" dirty="0">
                <a:latin typeface="Carlito"/>
                <a:cs typeface="Carlito"/>
              </a:rPr>
              <a:t>positions that one could hold </a:t>
            </a:r>
            <a:r>
              <a:rPr sz="2000" spc="-15" dirty="0">
                <a:latin typeface="Carlito"/>
                <a:cs typeface="Carlito"/>
              </a:rPr>
              <a:t>over </a:t>
            </a:r>
            <a:r>
              <a:rPr sz="2000" dirty="0">
                <a:latin typeface="Carlito"/>
                <a:cs typeface="Carlito"/>
              </a:rPr>
              <a:t>a </a:t>
            </a:r>
            <a:r>
              <a:rPr sz="2000" spc="-5" dirty="0">
                <a:latin typeface="Carlito"/>
                <a:cs typeface="Carlito"/>
              </a:rPr>
              <a:t>period </a:t>
            </a:r>
            <a:r>
              <a:rPr sz="2000" spc="-10" dirty="0">
                <a:latin typeface="Carlito"/>
                <a:cs typeface="Carlito"/>
              </a:rPr>
              <a:t>of </a:t>
            </a:r>
            <a:r>
              <a:rPr sz="2000" spc="-5" dirty="0">
                <a:latin typeface="Carlito"/>
                <a:cs typeface="Carlito"/>
              </a:rPr>
              <a:t>time, if  </a:t>
            </a:r>
            <a:r>
              <a:rPr sz="2000" dirty="0">
                <a:latin typeface="Carlito"/>
                <a:cs typeface="Carlito"/>
              </a:rPr>
              <a:t>one </a:t>
            </a:r>
            <a:r>
              <a:rPr sz="2000" spc="-5" dirty="0">
                <a:latin typeface="Carlito"/>
                <a:cs typeface="Carlito"/>
              </a:rPr>
              <a:t>is </a:t>
            </a:r>
            <a:r>
              <a:rPr sz="2000" dirty="0">
                <a:latin typeface="Carlito"/>
                <a:cs typeface="Carlito"/>
              </a:rPr>
              <a:t>able </a:t>
            </a:r>
            <a:r>
              <a:rPr sz="2000" spc="-10" dirty="0">
                <a:latin typeface="Carlito"/>
                <a:cs typeface="Carlito"/>
              </a:rPr>
              <a:t>to perform</a:t>
            </a:r>
            <a:r>
              <a:rPr sz="2000" spc="-35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well.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1355" y="1022603"/>
            <a:ext cx="8705215" cy="3086100"/>
            <a:chOff x="181355" y="1022603"/>
            <a:chExt cx="8705215" cy="3086100"/>
          </a:xfrm>
        </p:grpSpPr>
        <p:sp>
          <p:nvSpPr>
            <p:cNvPr id="3" name="object 3"/>
            <p:cNvSpPr/>
            <p:nvPr/>
          </p:nvSpPr>
          <p:spPr>
            <a:xfrm>
              <a:off x="181355" y="1022603"/>
              <a:ext cx="8705088" cy="30861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99515" y="1708403"/>
              <a:ext cx="7670292" cy="23515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8599" y="1046987"/>
              <a:ext cx="8610600" cy="2992120"/>
            </a:xfrm>
            <a:custGeom>
              <a:avLst/>
              <a:gdLst/>
              <a:ahLst/>
              <a:cxnLst/>
              <a:rect l="l" t="t" r="r" b="b"/>
              <a:pathLst>
                <a:path w="8610600" h="2992120">
                  <a:moveTo>
                    <a:pt x="8610600" y="0"/>
                  </a:moveTo>
                  <a:lnTo>
                    <a:pt x="0" y="0"/>
                  </a:lnTo>
                  <a:lnTo>
                    <a:pt x="0" y="2991612"/>
                  </a:lnTo>
                  <a:lnTo>
                    <a:pt x="8610600" y="2991612"/>
                  </a:lnTo>
                  <a:lnTo>
                    <a:pt x="861060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8599" y="1046987"/>
              <a:ext cx="8610600" cy="2992120"/>
            </a:xfrm>
            <a:custGeom>
              <a:avLst/>
              <a:gdLst/>
              <a:ahLst/>
              <a:cxnLst/>
              <a:rect l="l" t="t" r="r" b="b"/>
              <a:pathLst>
                <a:path w="8610600" h="2992120">
                  <a:moveTo>
                    <a:pt x="0" y="2991612"/>
                  </a:moveTo>
                  <a:lnTo>
                    <a:pt x="8610600" y="2991612"/>
                  </a:lnTo>
                  <a:lnTo>
                    <a:pt x="8610600" y="0"/>
                  </a:lnTo>
                  <a:lnTo>
                    <a:pt x="0" y="0"/>
                  </a:lnTo>
                  <a:lnTo>
                    <a:pt x="0" y="2991612"/>
                  </a:lnTo>
                  <a:close/>
                </a:path>
              </a:pathLst>
            </a:custGeom>
            <a:ln w="9144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84326" y="1781682"/>
            <a:ext cx="7303134" cy="2053589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241300" marR="5080" indent="-228600" algn="just">
              <a:lnSpc>
                <a:spcPct val="91800"/>
              </a:lnSpc>
              <a:spcBef>
                <a:spcPts val="300"/>
              </a:spcBef>
              <a:buChar char="•"/>
              <a:tabLst>
                <a:tab pos="241300" algn="l"/>
              </a:tabLst>
            </a:pPr>
            <a:r>
              <a:rPr sz="2000" spc="-5" dirty="0">
                <a:latin typeface="Carlito"/>
                <a:cs typeface="Carlito"/>
              </a:rPr>
              <a:t>Identify the </a:t>
            </a:r>
            <a:r>
              <a:rPr sz="2000" spc="-10" dirty="0">
                <a:latin typeface="Carlito"/>
                <a:cs typeface="Carlito"/>
              </a:rPr>
              <a:t>potential </a:t>
            </a:r>
            <a:r>
              <a:rPr sz="2000" spc="-5" dirty="0">
                <a:latin typeface="Carlito"/>
                <a:cs typeface="Carlito"/>
              </a:rPr>
              <a:t>of employees </a:t>
            </a:r>
            <a:r>
              <a:rPr sz="2000" dirty="0">
                <a:latin typeface="Carlito"/>
                <a:cs typeface="Carlito"/>
              </a:rPr>
              <a:t>and </a:t>
            </a:r>
            <a:r>
              <a:rPr sz="2000" spc="-5" dirty="0">
                <a:latin typeface="Carlito"/>
                <a:cs typeface="Carlito"/>
              </a:rPr>
              <a:t>then </a:t>
            </a:r>
            <a:r>
              <a:rPr sz="2000" spc="-15" dirty="0">
                <a:latin typeface="Carlito"/>
                <a:cs typeface="Carlito"/>
              </a:rPr>
              <a:t>undertake </a:t>
            </a:r>
            <a:r>
              <a:rPr sz="2000" spc="-5" dirty="0">
                <a:latin typeface="Carlito"/>
                <a:cs typeface="Carlito"/>
              </a:rPr>
              <a:t>career  </a:t>
            </a:r>
            <a:r>
              <a:rPr sz="2000" spc="-10" dirty="0">
                <a:latin typeface="Carlito"/>
                <a:cs typeface="Carlito"/>
              </a:rPr>
              <a:t>development </a:t>
            </a:r>
            <a:r>
              <a:rPr sz="2000" spc="-15" dirty="0">
                <a:latin typeface="Carlito"/>
                <a:cs typeface="Carlito"/>
              </a:rPr>
              <a:t>programmers </a:t>
            </a:r>
            <a:r>
              <a:rPr sz="2000" spc="-5" dirty="0">
                <a:latin typeface="Carlito"/>
                <a:cs typeface="Carlito"/>
              </a:rPr>
              <a:t>with </a:t>
            </a:r>
            <a:r>
              <a:rPr sz="2000" dirty="0">
                <a:latin typeface="Carlito"/>
                <a:cs typeface="Carlito"/>
              </a:rPr>
              <a:t>a </a:t>
            </a:r>
            <a:r>
              <a:rPr sz="2000" spc="-5" dirty="0">
                <a:latin typeface="Carlito"/>
                <a:cs typeface="Carlito"/>
              </a:rPr>
              <a:t>view </a:t>
            </a:r>
            <a:r>
              <a:rPr sz="2000" spc="-10" dirty="0">
                <a:latin typeface="Carlito"/>
                <a:cs typeface="Carlito"/>
              </a:rPr>
              <a:t>to </a:t>
            </a:r>
            <a:r>
              <a:rPr sz="2000" spc="-5" dirty="0">
                <a:latin typeface="Carlito"/>
                <a:cs typeface="Carlito"/>
              </a:rPr>
              <a:t>align </a:t>
            </a:r>
            <a:r>
              <a:rPr sz="2000" spc="-10" dirty="0">
                <a:latin typeface="Carlito"/>
                <a:cs typeface="Carlito"/>
              </a:rPr>
              <a:t>employee needs  </a:t>
            </a:r>
            <a:r>
              <a:rPr sz="2000" dirty="0">
                <a:latin typeface="Carlito"/>
                <a:cs typeface="Carlito"/>
              </a:rPr>
              <a:t>and </a:t>
            </a:r>
            <a:r>
              <a:rPr sz="2000" spc="-10" dirty="0">
                <a:latin typeface="Carlito"/>
                <a:cs typeface="Carlito"/>
              </a:rPr>
              <a:t>organizational</a:t>
            </a:r>
            <a:r>
              <a:rPr sz="2000" spc="-40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opportunities.</a:t>
            </a:r>
            <a:endParaRPr sz="2000">
              <a:latin typeface="Carlito"/>
              <a:cs typeface="Carlito"/>
            </a:endParaRPr>
          </a:p>
          <a:p>
            <a:pPr marL="241300" marR="5080" indent="-228600" algn="just">
              <a:lnSpc>
                <a:spcPct val="91700"/>
              </a:lnSpc>
              <a:spcBef>
                <a:spcPts val="355"/>
              </a:spcBef>
              <a:buChar char="•"/>
              <a:tabLst>
                <a:tab pos="241300" algn="l"/>
              </a:tabLst>
            </a:pPr>
            <a:r>
              <a:rPr sz="2000" spc="-5" dirty="0">
                <a:latin typeface="Carlito"/>
                <a:cs typeface="Carlito"/>
              </a:rPr>
              <a:t>certain </a:t>
            </a:r>
            <a:r>
              <a:rPr sz="2000" spc="-10" dirty="0">
                <a:latin typeface="Carlito"/>
                <a:cs typeface="Carlito"/>
              </a:rPr>
              <a:t>developmental </a:t>
            </a:r>
            <a:r>
              <a:rPr sz="2000" spc="-5" dirty="0">
                <a:latin typeface="Carlito"/>
                <a:cs typeface="Carlito"/>
              </a:rPr>
              <a:t>techniques </a:t>
            </a:r>
            <a:r>
              <a:rPr sz="2000" spc="-10" dirty="0">
                <a:latin typeface="Carlito"/>
                <a:cs typeface="Carlito"/>
              </a:rPr>
              <a:t>such </a:t>
            </a:r>
            <a:r>
              <a:rPr sz="2000" dirty="0">
                <a:latin typeface="Carlito"/>
                <a:cs typeface="Carlito"/>
              </a:rPr>
              <a:t>as </a:t>
            </a:r>
            <a:r>
              <a:rPr sz="2000" spc="-5" dirty="0">
                <a:latin typeface="Carlito"/>
                <a:cs typeface="Carlito"/>
              </a:rPr>
              <a:t>special assignments,  planned position </a:t>
            </a:r>
            <a:r>
              <a:rPr sz="2000" spc="-15" dirty="0">
                <a:latin typeface="Carlito"/>
                <a:cs typeface="Carlito"/>
              </a:rPr>
              <a:t>rotation, </a:t>
            </a:r>
            <a:r>
              <a:rPr sz="2000" spc="-5" dirty="0">
                <a:latin typeface="Carlito"/>
                <a:cs typeface="Carlito"/>
              </a:rPr>
              <a:t>supervisory </a:t>
            </a:r>
            <a:r>
              <a:rPr sz="2000" dirty="0">
                <a:latin typeface="Carlito"/>
                <a:cs typeface="Carlito"/>
              </a:rPr>
              <a:t>coaching, </a:t>
            </a:r>
            <a:r>
              <a:rPr sz="2000" spc="-5" dirty="0">
                <a:latin typeface="Carlito"/>
                <a:cs typeface="Carlito"/>
              </a:rPr>
              <a:t>job </a:t>
            </a:r>
            <a:r>
              <a:rPr sz="2000" spc="-10" dirty="0">
                <a:latin typeface="Carlito"/>
                <a:cs typeface="Carlito"/>
              </a:rPr>
              <a:t>enrichment,  understudy </a:t>
            </a:r>
            <a:r>
              <a:rPr sz="2000" spc="-15" dirty="0">
                <a:latin typeface="Carlito"/>
                <a:cs typeface="Carlito"/>
              </a:rPr>
              <a:t>programs </a:t>
            </a:r>
            <a:r>
              <a:rPr sz="2000" spc="-5" dirty="0">
                <a:latin typeface="Carlito"/>
                <a:cs typeface="Carlito"/>
              </a:rPr>
              <a:t>can </a:t>
            </a:r>
            <a:r>
              <a:rPr sz="2000" dirty="0">
                <a:latin typeface="Carlito"/>
                <a:cs typeface="Carlito"/>
              </a:rPr>
              <a:t>be </a:t>
            </a:r>
            <a:r>
              <a:rPr sz="2000" spc="-15" dirty="0">
                <a:latin typeface="Carlito"/>
                <a:cs typeface="Carlito"/>
              </a:rPr>
              <a:t>undertaken to </a:t>
            </a:r>
            <a:r>
              <a:rPr sz="2000" spc="-10" dirty="0">
                <a:latin typeface="Carlito"/>
                <a:cs typeface="Carlito"/>
              </a:rPr>
              <a:t>update </a:t>
            </a:r>
            <a:r>
              <a:rPr sz="2000" spc="-5" dirty="0">
                <a:latin typeface="Carlito"/>
                <a:cs typeface="Carlito"/>
              </a:rPr>
              <a:t>employee  knowledge </a:t>
            </a:r>
            <a:r>
              <a:rPr sz="2000" dirty="0">
                <a:latin typeface="Carlito"/>
                <a:cs typeface="Carlito"/>
              </a:rPr>
              <a:t>and</a:t>
            </a:r>
            <a:r>
              <a:rPr sz="2000" spc="-35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skills.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15695" y="464819"/>
            <a:ext cx="6115811" cy="12100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929132" y="779525"/>
            <a:ext cx="52679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FF"/>
                </a:solidFill>
                <a:latin typeface="Carlito"/>
                <a:cs typeface="Carlito"/>
              </a:rPr>
              <a:t>3. </a:t>
            </a:r>
            <a:r>
              <a:rPr sz="2800" b="1" spc="-10" dirty="0">
                <a:solidFill>
                  <a:srgbClr val="FFFFFF"/>
                </a:solidFill>
                <a:latin typeface="Carlito"/>
                <a:cs typeface="Carlito"/>
              </a:rPr>
              <a:t>Aligning needs and</a:t>
            </a:r>
            <a:r>
              <a:rPr sz="2800" b="1" spc="9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rlito"/>
                <a:cs typeface="Carlito"/>
              </a:rPr>
              <a:t>opportunities</a:t>
            </a:r>
            <a:endParaRPr sz="2800">
              <a:latin typeface="Carlito"/>
              <a:cs typeface="Carlito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81355" y="4780788"/>
            <a:ext cx="8705215" cy="1889760"/>
            <a:chOff x="181355" y="4780788"/>
            <a:chExt cx="8705215" cy="1889760"/>
          </a:xfrm>
        </p:grpSpPr>
        <p:sp>
          <p:nvSpPr>
            <p:cNvPr id="11" name="object 11"/>
            <p:cNvSpPr/>
            <p:nvPr/>
          </p:nvSpPr>
          <p:spPr>
            <a:xfrm>
              <a:off x="181355" y="4780788"/>
              <a:ext cx="8705088" cy="18897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99515" y="5466588"/>
              <a:ext cx="7670292" cy="118872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28599" y="4805172"/>
              <a:ext cx="8610600" cy="1795780"/>
            </a:xfrm>
            <a:custGeom>
              <a:avLst/>
              <a:gdLst/>
              <a:ahLst/>
              <a:cxnLst/>
              <a:rect l="l" t="t" r="r" b="b"/>
              <a:pathLst>
                <a:path w="8610600" h="1795779">
                  <a:moveTo>
                    <a:pt x="8610600" y="0"/>
                  </a:moveTo>
                  <a:lnTo>
                    <a:pt x="0" y="0"/>
                  </a:lnTo>
                  <a:lnTo>
                    <a:pt x="0" y="1795271"/>
                  </a:lnTo>
                  <a:lnTo>
                    <a:pt x="8610600" y="1795271"/>
                  </a:lnTo>
                  <a:lnTo>
                    <a:pt x="861060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28599" y="4805172"/>
              <a:ext cx="8610600" cy="1795780"/>
            </a:xfrm>
            <a:custGeom>
              <a:avLst/>
              <a:gdLst/>
              <a:ahLst/>
              <a:cxnLst/>
              <a:rect l="l" t="t" r="r" b="b"/>
              <a:pathLst>
                <a:path w="8610600" h="1795779">
                  <a:moveTo>
                    <a:pt x="0" y="1795271"/>
                  </a:moveTo>
                  <a:lnTo>
                    <a:pt x="8610600" y="1795271"/>
                  </a:lnTo>
                  <a:lnTo>
                    <a:pt x="8610600" y="0"/>
                  </a:lnTo>
                  <a:lnTo>
                    <a:pt x="0" y="0"/>
                  </a:lnTo>
                  <a:lnTo>
                    <a:pt x="0" y="1795271"/>
                  </a:lnTo>
                  <a:close/>
                </a:path>
              </a:pathLst>
            </a:custGeom>
            <a:ln w="9144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112926" y="5821476"/>
            <a:ext cx="64598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27430" algn="l"/>
                <a:tab pos="2074545" algn="l"/>
                <a:tab pos="3300095" algn="l"/>
                <a:tab pos="4176395" algn="l"/>
                <a:tab pos="5767705" algn="l"/>
              </a:tabLst>
            </a:pPr>
            <a:r>
              <a:rPr sz="2000" spc="-5" dirty="0">
                <a:latin typeface="Carlito"/>
                <a:cs typeface="Carlito"/>
              </a:rPr>
              <a:t>brid</a:t>
            </a:r>
            <a:r>
              <a:rPr sz="2000" spc="-10" dirty="0">
                <a:latin typeface="Carlito"/>
                <a:cs typeface="Carlito"/>
              </a:rPr>
              <a:t>g</a:t>
            </a:r>
            <a:r>
              <a:rPr sz="2000" spc="-15" dirty="0">
                <a:latin typeface="Carlito"/>
                <a:cs typeface="Carlito"/>
              </a:rPr>
              <a:t>e</a:t>
            </a:r>
            <a:r>
              <a:rPr sz="2000" dirty="0">
                <a:latin typeface="Carlito"/>
                <a:cs typeface="Carlito"/>
              </a:rPr>
              <a:t>d	th</a:t>
            </a:r>
            <a:r>
              <a:rPr sz="2000" spc="-35" dirty="0">
                <a:latin typeface="Carlito"/>
                <a:cs typeface="Carlito"/>
              </a:rPr>
              <a:t>r</a:t>
            </a:r>
            <a:r>
              <a:rPr sz="2000" spc="-15" dirty="0">
                <a:latin typeface="Carlito"/>
                <a:cs typeface="Carlito"/>
              </a:rPr>
              <a:t>o</a:t>
            </a:r>
            <a:r>
              <a:rPr sz="2000" spc="-5" dirty="0">
                <a:latin typeface="Carlito"/>
                <a:cs typeface="Carlito"/>
              </a:rPr>
              <a:t>u</a:t>
            </a:r>
            <a:r>
              <a:rPr sz="2000" spc="5" dirty="0">
                <a:latin typeface="Carlito"/>
                <a:cs typeface="Carlito"/>
              </a:rPr>
              <a:t>g</a:t>
            </a:r>
            <a:r>
              <a:rPr sz="2000" dirty="0">
                <a:latin typeface="Carlito"/>
                <a:cs typeface="Carlito"/>
              </a:rPr>
              <a:t>h	i</a:t>
            </a:r>
            <a:r>
              <a:rPr sz="2000" spc="-15" dirty="0">
                <a:latin typeface="Carlito"/>
                <a:cs typeface="Carlito"/>
              </a:rPr>
              <a:t>n</a:t>
            </a:r>
            <a:r>
              <a:rPr sz="2000" spc="-5" dirty="0">
                <a:latin typeface="Carlito"/>
                <a:cs typeface="Carlito"/>
              </a:rPr>
              <a:t>di</a:t>
            </a:r>
            <a:r>
              <a:rPr sz="2000" spc="-10" dirty="0">
                <a:latin typeface="Carlito"/>
                <a:cs typeface="Carlito"/>
              </a:rPr>
              <a:t>v</a:t>
            </a:r>
            <a:r>
              <a:rPr sz="2000" dirty="0">
                <a:latin typeface="Carlito"/>
                <a:cs typeface="Carlito"/>
              </a:rPr>
              <a:t>idu</a:t>
            </a:r>
            <a:r>
              <a:rPr sz="2000" spc="-10" dirty="0">
                <a:latin typeface="Carlito"/>
                <a:cs typeface="Carlito"/>
              </a:rPr>
              <a:t>a</a:t>
            </a:r>
            <a:r>
              <a:rPr sz="2000" dirty="0">
                <a:latin typeface="Carlito"/>
                <a:cs typeface="Carlito"/>
              </a:rPr>
              <a:t>l	</a:t>
            </a:r>
            <a:r>
              <a:rPr sz="2000" spc="-10" dirty="0">
                <a:latin typeface="Carlito"/>
                <a:cs typeface="Carlito"/>
              </a:rPr>
              <a:t>c</a:t>
            </a:r>
            <a:r>
              <a:rPr sz="2000" spc="-15" dirty="0">
                <a:latin typeface="Carlito"/>
                <a:cs typeface="Carlito"/>
              </a:rPr>
              <a:t>a</a:t>
            </a:r>
            <a:r>
              <a:rPr sz="2000" spc="-30" dirty="0">
                <a:latin typeface="Carlito"/>
                <a:cs typeface="Carlito"/>
              </a:rPr>
              <a:t>r</a:t>
            </a:r>
            <a:r>
              <a:rPr sz="2000" dirty="0">
                <a:latin typeface="Carlito"/>
                <a:cs typeface="Carlito"/>
              </a:rPr>
              <a:t>eer	</a:t>
            </a:r>
            <a:r>
              <a:rPr sz="2000" spc="-5" dirty="0">
                <a:latin typeface="Carlito"/>
                <a:cs typeface="Carlito"/>
              </a:rPr>
              <a:t>d</a:t>
            </a:r>
            <a:r>
              <a:rPr sz="2000" spc="-15" dirty="0">
                <a:latin typeface="Carlito"/>
                <a:cs typeface="Carlito"/>
              </a:rPr>
              <a:t>e</a:t>
            </a:r>
            <a:r>
              <a:rPr sz="2000" spc="-30" dirty="0">
                <a:latin typeface="Carlito"/>
                <a:cs typeface="Carlito"/>
              </a:rPr>
              <a:t>v</a:t>
            </a:r>
            <a:r>
              <a:rPr sz="2000" dirty="0">
                <a:latin typeface="Carlito"/>
                <a:cs typeface="Carlito"/>
              </a:rPr>
              <a:t>e</a:t>
            </a:r>
            <a:r>
              <a:rPr sz="2000" spc="-10" dirty="0">
                <a:latin typeface="Carlito"/>
                <a:cs typeface="Carlito"/>
              </a:rPr>
              <a:t>l</a:t>
            </a:r>
            <a:r>
              <a:rPr sz="2000" spc="-5" dirty="0">
                <a:latin typeface="Carlito"/>
                <a:cs typeface="Carlito"/>
              </a:rPr>
              <a:t>opme</a:t>
            </a:r>
            <a:r>
              <a:rPr sz="2000" spc="-25" dirty="0">
                <a:latin typeface="Carlito"/>
                <a:cs typeface="Carlito"/>
              </a:rPr>
              <a:t>n</a:t>
            </a:r>
            <a:r>
              <a:rPr sz="2000" dirty="0">
                <a:latin typeface="Carlito"/>
                <a:cs typeface="Carlito"/>
              </a:rPr>
              <a:t>t	</a:t>
            </a:r>
            <a:r>
              <a:rPr sz="2000" spc="-15" dirty="0">
                <a:latin typeface="Carlito"/>
                <a:cs typeface="Carlito"/>
              </a:rPr>
              <a:t>e</a:t>
            </a:r>
            <a:r>
              <a:rPr sz="2000" spc="-25" dirty="0">
                <a:latin typeface="Carlito"/>
                <a:cs typeface="Carlito"/>
              </a:rPr>
              <a:t>f</a:t>
            </a:r>
            <a:r>
              <a:rPr sz="2000" spc="-50" dirty="0">
                <a:latin typeface="Carlito"/>
                <a:cs typeface="Carlito"/>
              </a:rPr>
              <a:t>f</a:t>
            </a:r>
            <a:r>
              <a:rPr sz="2000" spc="-5" dirty="0">
                <a:latin typeface="Carlito"/>
                <a:cs typeface="Carlito"/>
              </a:rPr>
              <a:t>orts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84326" y="5541061"/>
            <a:ext cx="7301230" cy="611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0" marR="5080" indent="-228600" algn="r">
              <a:lnSpc>
                <a:spcPts val="2305"/>
              </a:lnSpc>
              <a:spcBef>
                <a:spcPts val="100"/>
              </a:spcBef>
              <a:buChar char="•"/>
              <a:tabLst>
                <a:tab pos="228600" algn="l"/>
                <a:tab pos="758825" algn="l"/>
                <a:tab pos="1860550" algn="l"/>
                <a:tab pos="2792095" algn="l"/>
                <a:tab pos="3575685" algn="l"/>
                <a:tab pos="4554220" algn="l"/>
                <a:tab pos="5232400" algn="l"/>
                <a:tab pos="5988050" algn="l"/>
                <a:tab pos="6654165" algn="l"/>
                <a:tab pos="7016750" algn="l"/>
              </a:tabLst>
            </a:pPr>
            <a:r>
              <a:rPr sz="2000" spc="-5" dirty="0">
                <a:latin typeface="Carlito"/>
                <a:cs typeface="Carlito"/>
              </a:rPr>
              <a:t>Th</a:t>
            </a:r>
            <a:r>
              <a:rPr sz="2000" dirty="0">
                <a:latin typeface="Carlito"/>
                <a:cs typeface="Carlito"/>
              </a:rPr>
              <a:t>e	m</a:t>
            </a:r>
            <a:r>
              <a:rPr sz="2000" spc="-30" dirty="0">
                <a:latin typeface="Carlito"/>
                <a:cs typeface="Carlito"/>
              </a:rPr>
              <a:t>a</a:t>
            </a:r>
            <a:r>
              <a:rPr sz="2000" spc="-25" dirty="0">
                <a:latin typeface="Carlito"/>
                <a:cs typeface="Carlito"/>
              </a:rPr>
              <a:t>t</a:t>
            </a:r>
            <a:r>
              <a:rPr sz="2000" dirty="0">
                <a:latin typeface="Carlito"/>
                <a:cs typeface="Carlito"/>
              </a:rPr>
              <a:t>c</a:t>
            </a:r>
            <a:r>
              <a:rPr sz="2000" spc="5" dirty="0">
                <a:latin typeface="Carlito"/>
                <a:cs typeface="Carlito"/>
              </a:rPr>
              <a:t>h</a:t>
            </a:r>
            <a:r>
              <a:rPr sz="2000" dirty="0">
                <a:latin typeface="Carlito"/>
                <a:cs typeface="Carlito"/>
              </a:rPr>
              <a:t>i</a:t>
            </a:r>
            <a:r>
              <a:rPr sz="2000" spc="-15" dirty="0">
                <a:latin typeface="Carlito"/>
                <a:cs typeface="Carlito"/>
              </a:rPr>
              <a:t>n</a:t>
            </a:r>
            <a:r>
              <a:rPr sz="2000" dirty="0">
                <a:latin typeface="Carlito"/>
                <a:cs typeface="Carlito"/>
              </a:rPr>
              <a:t>g	</a:t>
            </a:r>
            <a:r>
              <a:rPr sz="2000" spc="-5" dirty="0">
                <a:latin typeface="Carlito"/>
                <a:cs typeface="Carlito"/>
              </a:rPr>
              <a:t>p</a:t>
            </a:r>
            <a:r>
              <a:rPr sz="2000" spc="-40" dirty="0">
                <a:latin typeface="Carlito"/>
                <a:cs typeface="Carlito"/>
              </a:rPr>
              <a:t>r</a:t>
            </a:r>
            <a:r>
              <a:rPr sz="2000" spc="-5" dirty="0">
                <a:latin typeface="Carlito"/>
                <a:cs typeface="Carlito"/>
              </a:rPr>
              <a:t>oces</a:t>
            </a:r>
            <a:r>
              <a:rPr sz="2000" dirty="0">
                <a:latin typeface="Carlito"/>
                <a:cs typeface="Carlito"/>
              </a:rPr>
              <a:t>s	</a:t>
            </a:r>
            <a:r>
              <a:rPr sz="2000" spc="-30" dirty="0">
                <a:latin typeface="Carlito"/>
                <a:cs typeface="Carlito"/>
              </a:rPr>
              <a:t>w</a:t>
            </a:r>
            <a:r>
              <a:rPr sz="2000" spc="-5" dirty="0">
                <a:latin typeface="Carlito"/>
                <a:cs typeface="Carlito"/>
              </a:rPr>
              <a:t>o</a:t>
            </a:r>
            <a:r>
              <a:rPr sz="2000" spc="-10" dirty="0">
                <a:latin typeface="Carlito"/>
                <a:cs typeface="Carlito"/>
              </a:rPr>
              <a:t>u</a:t>
            </a:r>
            <a:r>
              <a:rPr sz="2000" dirty="0">
                <a:latin typeface="Carlito"/>
                <a:cs typeface="Carlito"/>
              </a:rPr>
              <a:t>ld	</a:t>
            </a:r>
            <a:r>
              <a:rPr sz="2000" spc="-5" dirty="0">
                <a:latin typeface="Carlito"/>
                <a:cs typeface="Carlito"/>
              </a:rPr>
              <a:t>un</a:t>
            </a:r>
            <a:r>
              <a:rPr sz="2000" spc="-15" dirty="0">
                <a:latin typeface="Carlito"/>
                <a:cs typeface="Carlito"/>
              </a:rPr>
              <a:t>co</a:t>
            </a:r>
            <a:r>
              <a:rPr sz="2000" spc="-30" dirty="0">
                <a:latin typeface="Carlito"/>
                <a:cs typeface="Carlito"/>
              </a:rPr>
              <a:t>v</a:t>
            </a:r>
            <a:r>
              <a:rPr sz="2000" dirty="0">
                <a:latin typeface="Carlito"/>
                <a:cs typeface="Carlito"/>
              </a:rPr>
              <a:t>er	</a:t>
            </a:r>
            <a:r>
              <a:rPr sz="2000" spc="-35" dirty="0">
                <a:latin typeface="Carlito"/>
                <a:cs typeface="Carlito"/>
              </a:rPr>
              <a:t>g</a:t>
            </a:r>
            <a:r>
              <a:rPr sz="2000" spc="-15" dirty="0">
                <a:latin typeface="Carlito"/>
                <a:cs typeface="Carlito"/>
              </a:rPr>
              <a:t>a</a:t>
            </a:r>
            <a:r>
              <a:rPr sz="2000" spc="-10" dirty="0">
                <a:latin typeface="Carlito"/>
                <a:cs typeface="Carlito"/>
              </a:rPr>
              <a:t>p</a:t>
            </a:r>
            <a:r>
              <a:rPr sz="2000" spc="-5" dirty="0">
                <a:latin typeface="Carlito"/>
                <a:cs typeface="Carlito"/>
              </a:rPr>
              <a:t>s</a:t>
            </a:r>
            <a:r>
              <a:rPr sz="2000" dirty="0">
                <a:latin typeface="Carlito"/>
                <a:cs typeface="Carlito"/>
              </a:rPr>
              <a:t>.	</a:t>
            </a:r>
            <a:r>
              <a:rPr sz="2000" spc="-5" dirty="0">
                <a:latin typeface="Carlito"/>
                <a:cs typeface="Carlito"/>
              </a:rPr>
              <a:t>Thes</a:t>
            </a:r>
            <a:r>
              <a:rPr sz="2000" dirty="0">
                <a:latin typeface="Carlito"/>
                <a:cs typeface="Carlito"/>
              </a:rPr>
              <a:t>e	</a:t>
            </a:r>
            <a:r>
              <a:rPr sz="2000" spc="-5" dirty="0">
                <a:latin typeface="Carlito"/>
                <a:cs typeface="Carlito"/>
              </a:rPr>
              <a:t>n</a:t>
            </a:r>
            <a:r>
              <a:rPr sz="2000" spc="-15" dirty="0">
                <a:latin typeface="Carlito"/>
                <a:cs typeface="Carlito"/>
              </a:rPr>
              <a:t>e</a:t>
            </a:r>
            <a:r>
              <a:rPr sz="2000" dirty="0">
                <a:latin typeface="Carlito"/>
                <a:cs typeface="Carlito"/>
              </a:rPr>
              <a:t>ed	</a:t>
            </a:r>
            <a:r>
              <a:rPr sz="2000" spc="-25" dirty="0">
                <a:latin typeface="Carlito"/>
                <a:cs typeface="Carlito"/>
              </a:rPr>
              <a:t>t</a:t>
            </a:r>
            <a:r>
              <a:rPr sz="2000" dirty="0">
                <a:latin typeface="Carlito"/>
                <a:cs typeface="Carlito"/>
              </a:rPr>
              <a:t>o	</a:t>
            </a:r>
            <a:r>
              <a:rPr sz="2000" spc="-10" dirty="0">
                <a:latin typeface="Carlito"/>
                <a:cs typeface="Carlito"/>
              </a:rPr>
              <a:t>be</a:t>
            </a:r>
            <a:endParaRPr sz="2000">
              <a:latin typeface="Carlito"/>
              <a:cs typeface="Carlito"/>
            </a:endParaRPr>
          </a:p>
          <a:p>
            <a:pPr marR="5715" algn="r">
              <a:lnSpc>
                <a:spcPts val="2305"/>
              </a:lnSpc>
            </a:pPr>
            <a:r>
              <a:rPr sz="2000" dirty="0">
                <a:latin typeface="Carlito"/>
                <a:cs typeface="Carlito"/>
              </a:rPr>
              <a:t>a</a:t>
            </a:r>
            <a:r>
              <a:rPr sz="2000" spc="-10" dirty="0">
                <a:latin typeface="Carlito"/>
                <a:cs typeface="Carlito"/>
              </a:rPr>
              <a:t>n</a:t>
            </a:r>
            <a:r>
              <a:rPr sz="2000" dirty="0">
                <a:latin typeface="Carlito"/>
                <a:cs typeface="Carlito"/>
              </a:rPr>
              <a:t>d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12926" y="6100368"/>
            <a:ext cx="51123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rlito"/>
                <a:cs typeface="Carlito"/>
              </a:rPr>
              <a:t>organization </a:t>
            </a:r>
            <a:r>
              <a:rPr sz="2000" spc="-5" dirty="0">
                <a:latin typeface="Carlito"/>
                <a:cs typeface="Carlito"/>
              </a:rPr>
              <a:t>supported </a:t>
            </a:r>
            <a:r>
              <a:rPr sz="2000" spc="-15" dirty="0">
                <a:latin typeface="Carlito"/>
                <a:cs typeface="Carlito"/>
              </a:rPr>
              <a:t>efforts from </a:t>
            </a:r>
            <a:r>
              <a:rPr sz="2000" spc="-5" dirty="0">
                <a:latin typeface="Carlito"/>
                <a:cs typeface="Carlito"/>
              </a:rPr>
              <a:t>time </a:t>
            </a:r>
            <a:r>
              <a:rPr sz="2000" spc="-15" dirty="0">
                <a:latin typeface="Carlito"/>
                <a:cs typeface="Carlito"/>
              </a:rPr>
              <a:t>to</a:t>
            </a:r>
            <a:r>
              <a:rPr sz="2000" spc="-5" dirty="0">
                <a:latin typeface="Carlito"/>
                <a:cs typeface="Carlito"/>
              </a:rPr>
              <a:t> time.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15695" y="4223003"/>
            <a:ext cx="6115811" cy="12100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929132" y="4538853"/>
            <a:ext cx="52000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FF"/>
                </a:solidFill>
                <a:latin typeface="Carlito"/>
                <a:cs typeface="Carlito"/>
              </a:rPr>
              <a:t>4. Action plans </a:t>
            </a:r>
            <a:r>
              <a:rPr sz="2800" b="1" spc="-10" dirty="0">
                <a:solidFill>
                  <a:srgbClr val="FFFFFF"/>
                </a:solidFill>
                <a:latin typeface="Carlito"/>
                <a:cs typeface="Carlito"/>
              </a:rPr>
              <a:t>and </a:t>
            </a:r>
            <a:r>
              <a:rPr sz="2800" b="1" spc="-5" dirty="0">
                <a:solidFill>
                  <a:srgbClr val="FFFFFF"/>
                </a:solidFill>
                <a:latin typeface="Carlito"/>
                <a:cs typeface="Carlito"/>
              </a:rPr>
              <a:t>periodic</a:t>
            </a:r>
            <a:r>
              <a:rPr sz="2800" b="1" spc="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b="1" spc="-20" dirty="0">
                <a:solidFill>
                  <a:srgbClr val="FFFFFF"/>
                </a:solidFill>
                <a:latin typeface="Carlito"/>
                <a:cs typeface="Carlito"/>
              </a:rPr>
              <a:t>review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E8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479805"/>
            <a:ext cx="49853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80" dirty="0">
                <a:latin typeface="Times New Roman"/>
                <a:cs typeface="Times New Roman"/>
              </a:rPr>
              <a:t>WHAT </a:t>
            </a:r>
            <a:r>
              <a:rPr sz="2400" spc="-5" dirty="0">
                <a:latin typeface="Times New Roman"/>
                <a:cs typeface="Times New Roman"/>
              </a:rPr>
              <a:t>IS CAREER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DEVELOPMENT?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9308" y="1655064"/>
            <a:ext cx="8314944" cy="42931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5800" y="685800"/>
            <a:ext cx="8031480" cy="556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77000" y="0"/>
            <a:ext cx="2286000" cy="22677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9740" y="479805"/>
            <a:ext cx="52622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INDIVIDUAL CAREER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DEVELOMENT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7340" y="1237234"/>
            <a:ext cx="52920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rlito"/>
                <a:cs typeface="Carlito"/>
              </a:rPr>
              <a:t>Some of </a:t>
            </a:r>
            <a:r>
              <a:rPr sz="1800" dirty="0">
                <a:latin typeface="Carlito"/>
                <a:cs typeface="Carlito"/>
              </a:rPr>
              <a:t>the </a:t>
            </a:r>
            <a:r>
              <a:rPr sz="1800" spc="-5" dirty="0">
                <a:latin typeface="Carlito"/>
                <a:cs typeface="Carlito"/>
              </a:rPr>
              <a:t>important </a:t>
            </a:r>
            <a:r>
              <a:rPr sz="1800" spc="-15" dirty="0">
                <a:latin typeface="Carlito"/>
                <a:cs typeface="Carlito"/>
              </a:rPr>
              <a:t>steps </a:t>
            </a:r>
            <a:r>
              <a:rPr sz="1800" spc="-5" dirty="0">
                <a:latin typeface="Carlito"/>
                <a:cs typeface="Carlito"/>
              </a:rPr>
              <a:t>in </a:t>
            </a:r>
            <a:r>
              <a:rPr sz="1800" spc="-10" dirty="0">
                <a:latin typeface="Carlito"/>
                <a:cs typeface="Carlito"/>
              </a:rPr>
              <a:t>career </a:t>
            </a:r>
            <a:r>
              <a:rPr sz="1800" spc="-5" dirty="0">
                <a:latin typeface="Carlito"/>
                <a:cs typeface="Carlito"/>
              </a:rPr>
              <a:t>development </a:t>
            </a:r>
            <a:r>
              <a:rPr sz="1800" spc="-10" dirty="0">
                <a:latin typeface="Carlito"/>
                <a:cs typeface="Carlito"/>
              </a:rPr>
              <a:t>are</a:t>
            </a:r>
            <a:r>
              <a:rPr sz="1800" spc="5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: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73544" y="2580068"/>
            <a:ext cx="1076325" cy="1525905"/>
            <a:chOff x="673544" y="2580068"/>
            <a:chExt cx="1076325" cy="1525905"/>
          </a:xfrm>
        </p:grpSpPr>
        <p:sp>
          <p:nvSpPr>
            <p:cNvPr id="6" name="object 6"/>
            <p:cNvSpPr/>
            <p:nvPr/>
          </p:nvSpPr>
          <p:spPr>
            <a:xfrm>
              <a:off x="686561" y="2593085"/>
              <a:ext cx="1050290" cy="1499870"/>
            </a:xfrm>
            <a:custGeom>
              <a:avLst/>
              <a:gdLst/>
              <a:ahLst/>
              <a:cxnLst/>
              <a:rect l="l" t="t" r="r" b="b"/>
              <a:pathLst>
                <a:path w="1050289" h="1499870">
                  <a:moveTo>
                    <a:pt x="1050036" y="0"/>
                  </a:moveTo>
                  <a:lnTo>
                    <a:pt x="525018" y="525017"/>
                  </a:lnTo>
                  <a:lnTo>
                    <a:pt x="0" y="0"/>
                  </a:lnTo>
                  <a:lnTo>
                    <a:pt x="0" y="974598"/>
                  </a:lnTo>
                  <a:lnTo>
                    <a:pt x="525018" y="1499615"/>
                  </a:lnTo>
                  <a:lnTo>
                    <a:pt x="1050036" y="974598"/>
                  </a:lnTo>
                  <a:lnTo>
                    <a:pt x="1050036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86561" y="2593085"/>
              <a:ext cx="1050290" cy="1499870"/>
            </a:xfrm>
            <a:custGeom>
              <a:avLst/>
              <a:gdLst/>
              <a:ahLst/>
              <a:cxnLst/>
              <a:rect l="l" t="t" r="r" b="b"/>
              <a:pathLst>
                <a:path w="1050289" h="1499870">
                  <a:moveTo>
                    <a:pt x="1050036" y="0"/>
                  </a:moveTo>
                  <a:lnTo>
                    <a:pt x="1050036" y="974598"/>
                  </a:lnTo>
                  <a:lnTo>
                    <a:pt x="525018" y="1499615"/>
                  </a:lnTo>
                  <a:lnTo>
                    <a:pt x="0" y="974598"/>
                  </a:lnTo>
                  <a:lnTo>
                    <a:pt x="0" y="0"/>
                  </a:lnTo>
                  <a:lnTo>
                    <a:pt x="525018" y="525017"/>
                  </a:lnTo>
                  <a:lnTo>
                    <a:pt x="1050036" y="0"/>
                  </a:lnTo>
                  <a:close/>
                </a:path>
              </a:pathLst>
            </a:custGeom>
            <a:ln w="25908">
              <a:solidFill>
                <a:srgbClr val="4AAC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057452" y="3065526"/>
            <a:ext cx="306705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dirty="0">
                <a:solidFill>
                  <a:srgbClr val="FFFFFF"/>
                </a:solidFill>
                <a:latin typeface="Carlito"/>
                <a:cs typeface="Carlito"/>
              </a:rPr>
              <a:t>1.</a:t>
            </a:r>
            <a:endParaRPr sz="2900">
              <a:latin typeface="Carlito"/>
              <a:cs typeface="Carlito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723580" y="2580068"/>
            <a:ext cx="2024380" cy="1001394"/>
            <a:chOff x="1723580" y="2580068"/>
            <a:chExt cx="2024380" cy="1001394"/>
          </a:xfrm>
        </p:grpSpPr>
        <p:sp>
          <p:nvSpPr>
            <p:cNvPr id="10" name="object 10"/>
            <p:cNvSpPr/>
            <p:nvPr/>
          </p:nvSpPr>
          <p:spPr>
            <a:xfrm>
              <a:off x="1736597" y="2593085"/>
              <a:ext cx="1998345" cy="975360"/>
            </a:xfrm>
            <a:custGeom>
              <a:avLst/>
              <a:gdLst/>
              <a:ahLst/>
              <a:cxnLst/>
              <a:rect l="l" t="t" r="r" b="b"/>
              <a:pathLst>
                <a:path w="1998345" h="975360">
                  <a:moveTo>
                    <a:pt x="1835403" y="0"/>
                  </a:moveTo>
                  <a:lnTo>
                    <a:pt x="0" y="0"/>
                  </a:lnTo>
                  <a:lnTo>
                    <a:pt x="0" y="975360"/>
                  </a:lnTo>
                  <a:lnTo>
                    <a:pt x="1835403" y="975360"/>
                  </a:lnTo>
                  <a:lnTo>
                    <a:pt x="1878622" y="969553"/>
                  </a:lnTo>
                  <a:lnTo>
                    <a:pt x="1917455" y="953167"/>
                  </a:lnTo>
                  <a:lnTo>
                    <a:pt x="1950354" y="927750"/>
                  </a:lnTo>
                  <a:lnTo>
                    <a:pt x="1975771" y="894851"/>
                  </a:lnTo>
                  <a:lnTo>
                    <a:pt x="1992157" y="856018"/>
                  </a:lnTo>
                  <a:lnTo>
                    <a:pt x="1997964" y="812800"/>
                  </a:lnTo>
                  <a:lnTo>
                    <a:pt x="1997964" y="162560"/>
                  </a:lnTo>
                  <a:lnTo>
                    <a:pt x="1992157" y="119341"/>
                  </a:lnTo>
                  <a:lnTo>
                    <a:pt x="1975771" y="80508"/>
                  </a:lnTo>
                  <a:lnTo>
                    <a:pt x="1950354" y="47609"/>
                  </a:lnTo>
                  <a:lnTo>
                    <a:pt x="1917455" y="22192"/>
                  </a:lnTo>
                  <a:lnTo>
                    <a:pt x="1878622" y="5806"/>
                  </a:lnTo>
                  <a:lnTo>
                    <a:pt x="1835403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736597" y="2593085"/>
              <a:ext cx="1998345" cy="975360"/>
            </a:xfrm>
            <a:custGeom>
              <a:avLst/>
              <a:gdLst/>
              <a:ahLst/>
              <a:cxnLst/>
              <a:rect l="l" t="t" r="r" b="b"/>
              <a:pathLst>
                <a:path w="1998345" h="975360">
                  <a:moveTo>
                    <a:pt x="1997964" y="162560"/>
                  </a:moveTo>
                  <a:lnTo>
                    <a:pt x="1997964" y="812800"/>
                  </a:lnTo>
                  <a:lnTo>
                    <a:pt x="1992157" y="856018"/>
                  </a:lnTo>
                  <a:lnTo>
                    <a:pt x="1975771" y="894851"/>
                  </a:lnTo>
                  <a:lnTo>
                    <a:pt x="1950354" y="927750"/>
                  </a:lnTo>
                  <a:lnTo>
                    <a:pt x="1917455" y="953167"/>
                  </a:lnTo>
                  <a:lnTo>
                    <a:pt x="1878622" y="969553"/>
                  </a:lnTo>
                  <a:lnTo>
                    <a:pt x="1835403" y="975360"/>
                  </a:lnTo>
                  <a:lnTo>
                    <a:pt x="0" y="975360"/>
                  </a:lnTo>
                  <a:lnTo>
                    <a:pt x="0" y="0"/>
                  </a:lnTo>
                  <a:lnTo>
                    <a:pt x="1835403" y="0"/>
                  </a:lnTo>
                  <a:lnTo>
                    <a:pt x="1878622" y="5806"/>
                  </a:lnTo>
                  <a:lnTo>
                    <a:pt x="1917455" y="22192"/>
                  </a:lnTo>
                  <a:lnTo>
                    <a:pt x="1950354" y="47609"/>
                  </a:lnTo>
                  <a:lnTo>
                    <a:pt x="1975771" y="80508"/>
                  </a:lnTo>
                  <a:lnTo>
                    <a:pt x="1992157" y="119341"/>
                  </a:lnTo>
                  <a:lnTo>
                    <a:pt x="1997964" y="162560"/>
                  </a:lnTo>
                  <a:close/>
                </a:path>
              </a:pathLst>
            </a:custGeom>
            <a:ln w="25908">
              <a:solidFill>
                <a:srgbClr val="4AAC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844420" y="2912491"/>
            <a:ext cx="156083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5"/>
              </a:spcBef>
              <a:buChar char="•"/>
              <a:tabLst>
                <a:tab pos="185420" algn="l"/>
              </a:tabLst>
            </a:pPr>
            <a:r>
              <a:rPr sz="1700" spc="-5" dirty="0">
                <a:latin typeface="Carlito"/>
                <a:cs typeface="Carlito"/>
              </a:rPr>
              <a:t>PERFORMANCE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73544" y="3860228"/>
            <a:ext cx="1076325" cy="1527175"/>
            <a:chOff x="673544" y="3860228"/>
            <a:chExt cx="1076325" cy="1527175"/>
          </a:xfrm>
        </p:grpSpPr>
        <p:sp>
          <p:nvSpPr>
            <p:cNvPr id="14" name="object 14"/>
            <p:cNvSpPr/>
            <p:nvPr/>
          </p:nvSpPr>
          <p:spPr>
            <a:xfrm>
              <a:off x="686561" y="3873245"/>
              <a:ext cx="1050290" cy="1501140"/>
            </a:xfrm>
            <a:custGeom>
              <a:avLst/>
              <a:gdLst/>
              <a:ahLst/>
              <a:cxnLst/>
              <a:rect l="l" t="t" r="r" b="b"/>
              <a:pathLst>
                <a:path w="1050289" h="1501139">
                  <a:moveTo>
                    <a:pt x="1050036" y="0"/>
                  </a:moveTo>
                  <a:lnTo>
                    <a:pt x="525018" y="525017"/>
                  </a:lnTo>
                  <a:lnTo>
                    <a:pt x="0" y="0"/>
                  </a:lnTo>
                  <a:lnTo>
                    <a:pt x="0" y="976121"/>
                  </a:lnTo>
                  <a:lnTo>
                    <a:pt x="525018" y="1501139"/>
                  </a:lnTo>
                  <a:lnTo>
                    <a:pt x="1050036" y="976121"/>
                  </a:lnTo>
                  <a:lnTo>
                    <a:pt x="1050036" y="0"/>
                  </a:lnTo>
                  <a:close/>
                </a:path>
              </a:pathLst>
            </a:custGeom>
            <a:solidFill>
              <a:srgbClr val="5FE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86561" y="3873245"/>
              <a:ext cx="1050290" cy="1501140"/>
            </a:xfrm>
            <a:custGeom>
              <a:avLst/>
              <a:gdLst/>
              <a:ahLst/>
              <a:cxnLst/>
              <a:rect l="l" t="t" r="r" b="b"/>
              <a:pathLst>
                <a:path w="1050289" h="1501139">
                  <a:moveTo>
                    <a:pt x="1050036" y="0"/>
                  </a:moveTo>
                  <a:lnTo>
                    <a:pt x="1050036" y="976121"/>
                  </a:lnTo>
                  <a:lnTo>
                    <a:pt x="525018" y="1501139"/>
                  </a:lnTo>
                  <a:lnTo>
                    <a:pt x="0" y="976121"/>
                  </a:lnTo>
                  <a:lnTo>
                    <a:pt x="0" y="0"/>
                  </a:lnTo>
                  <a:lnTo>
                    <a:pt x="525018" y="525017"/>
                  </a:lnTo>
                  <a:lnTo>
                    <a:pt x="1050036" y="0"/>
                  </a:lnTo>
                  <a:close/>
                </a:path>
              </a:pathLst>
            </a:custGeom>
            <a:ln w="25908">
              <a:solidFill>
                <a:srgbClr val="5FE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057452" y="4346194"/>
            <a:ext cx="306705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dirty="0">
                <a:solidFill>
                  <a:srgbClr val="FFFFFF"/>
                </a:solidFill>
                <a:latin typeface="Carlito"/>
                <a:cs typeface="Carlito"/>
              </a:rPr>
              <a:t>2.</a:t>
            </a:r>
            <a:endParaRPr sz="2900">
              <a:latin typeface="Carlito"/>
              <a:cs typeface="Carlito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723580" y="3860228"/>
            <a:ext cx="2024380" cy="1001394"/>
            <a:chOff x="1723580" y="3860228"/>
            <a:chExt cx="2024380" cy="1001394"/>
          </a:xfrm>
        </p:grpSpPr>
        <p:sp>
          <p:nvSpPr>
            <p:cNvPr id="18" name="object 18"/>
            <p:cNvSpPr/>
            <p:nvPr/>
          </p:nvSpPr>
          <p:spPr>
            <a:xfrm>
              <a:off x="1736597" y="3873245"/>
              <a:ext cx="1998345" cy="975360"/>
            </a:xfrm>
            <a:custGeom>
              <a:avLst/>
              <a:gdLst/>
              <a:ahLst/>
              <a:cxnLst/>
              <a:rect l="l" t="t" r="r" b="b"/>
              <a:pathLst>
                <a:path w="1998345" h="975360">
                  <a:moveTo>
                    <a:pt x="1835403" y="0"/>
                  </a:moveTo>
                  <a:lnTo>
                    <a:pt x="0" y="0"/>
                  </a:lnTo>
                  <a:lnTo>
                    <a:pt x="0" y="975359"/>
                  </a:lnTo>
                  <a:lnTo>
                    <a:pt x="1835403" y="975359"/>
                  </a:lnTo>
                  <a:lnTo>
                    <a:pt x="1878622" y="969553"/>
                  </a:lnTo>
                  <a:lnTo>
                    <a:pt x="1917455" y="953167"/>
                  </a:lnTo>
                  <a:lnTo>
                    <a:pt x="1950354" y="927750"/>
                  </a:lnTo>
                  <a:lnTo>
                    <a:pt x="1975771" y="894851"/>
                  </a:lnTo>
                  <a:lnTo>
                    <a:pt x="1992157" y="856018"/>
                  </a:lnTo>
                  <a:lnTo>
                    <a:pt x="1997964" y="812799"/>
                  </a:lnTo>
                  <a:lnTo>
                    <a:pt x="1997964" y="162559"/>
                  </a:lnTo>
                  <a:lnTo>
                    <a:pt x="1992157" y="119341"/>
                  </a:lnTo>
                  <a:lnTo>
                    <a:pt x="1975771" y="80508"/>
                  </a:lnTo>
                  <a:lnTo>
                    <a:pt x="1950354" y="47609"/>
                  </a:lnTo>
                  <a:lnTo>
                    <a:pt x="1917455" y="22192"/>
                  </a:lnTo>
                  <a:lnTo>
                    <a:pt x="1878622" y="5806"/>
                  </a:lnTo>
                  <a:lnTo>
                    <a:pt x="1835403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736597" y="3873245"/>
              <a:ext cx="1998345" cy="975360"/>
            </a:xfrm>
            <a:custGeom>
              <a:avLst/>
              <a:gdLst/>
              <a:ahLst/>
              <a:cxnLst/>
              <a:rect l="l" t="t" r="r" b="b"/>
              <a:pathLst>
                <a:path w="1998345" h="975360">
                  <a:moveTo>
                    <a:pt x="1997964" y="162559"/>
                  </a:moveTo>
                  <a:lnTo>
                    <a:pt x="1997964" y="812799"/>
                  </a:lnTo>
                  <a:lnTo>
                    <a:pt x="1992157" y="856018"/>
                  </a:lnTo>
                  <a:lnTo>
                    <a:pt x="1975771" y="894851"/>
                  </a:lnTo>
                  <a:lnTo>
                    <a:pt x="1950354" y="927750"/>
                  </a:lnTo>
                  <a:lnTo>
                    <a:pt x="1917455" y="953167"/>
                  </a:lnTo>
                  <a:lnTo>
                    <a:pt x="1878622" y="969553"/>
                  </a:lnTo>
                  <a:lnTo>
                    <a:pt x="1835403" y="975359"/>
                  </a:lnTo>
                  <a:lnTo>
                    <a:pt x="0" y="975359"/>
                  </a:lnTo>
                  <a:lnTo>
                    <a:pt x="0" y="0"/>
                  </a:lnTo>
                  <a:lnTo>
                    <a:pt x="1835403" y="0"/>
                  </a:lnTo>
                  <a:lnTo>
                    <a:pt x="1878622" y="5806"/>
                  </a:lnTo>
                  <a:lnTo>
                    <a:pt x="1917455" y="22192"/>
                  </a:lnTo>
                  <a:lnTo>
                    <a:pt x="1950354" y="47609"/>
                  </a:lnTo>
                  <a:lnTo>
                    <a:pt x="1975771" y="80508"/>
                  </a:lnTo>
                  <a:lnTo>
                    <a:pt x="1992157" y="119341"/>
                  </a:lnTo>
                  <a:lnTo>
                    <a:pt x="1997964" y="162559"/>
                  </a:lnTo>
                  <a:close/>
                </a:path>
              </a:pathLst>
            </a:custGeom>
            <a:ln w="25908">
              <a:solidFill>
                <a:srgbClr val="5FE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844420" y="4193285"/>
            <a:ext cx="113157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Char char="•"/>
              <a:tabLst>
                <a:tab pos="185420" algn="l"/>
              </a:tabLst>
            </a:pPr>
            <a:r>
              <a:rPr sz="1700" spc="-5" dirty="0">
                <a:latin typeface="Carlito"/>
                <a:cs typeface="Carlito"/>
              </a:rPr>
              <a:t>EXPOSURE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673544" y="5140388"/>
            <a:ext cx="1076325" cy="1527175"/>
            <a:chOff x="673544" y="5140388"/>
            <a:chExt cx="1076325" cy="1527175"/>
          </a:xfrm>
        </p:grpSpPr>
        <p:sp>
          <p:nvSpPr>
            <p:cNvPr id="22" name="object 22"/>
            <p:cNvSpPr/>
            <p:nvPr/>
          </p:nvSpPr>
          <p:spPr>
            <a:xfrm>
              <a:off x="686561" y="5153406"/>
              <a:ext cx="1050290" cy="1501140"/>
            </a:xfrm>
            <a:custGeom>
              <a:avLst/>
              <a:gdLst/>
              <a:ahLst/>
              <a:cxnLst/>
              <a:rect l="l" t="t" r="r" b="b"/>
              <a:pathLst>
                <a:path w="1050289" h="1501140">
                  <a:moveTo>
                    <a:pt x="1050036" y="0"/>
                  </a:moveTo>
                  <a:lnTo>
                    <a:pt x="525018" y="525018"/>
                  </a:lnTo>
                  <a:lnTo>
                    <a:pt x="0" y="0"/>
                  </a:lnTo>
                  <a:lnTo>
                    <a:pt x="0" y="976122"/>
                  </a:lnTo>
                  <a:lnTo>
                    <a:pt x="525018" y="1501140"/>
                  </a:lnTo>
                  <a:lnTo>
                    <a:pt x="1050036" y="976122"/>
                  </a:lnTo>
                  <a:lnTo>
                    <a:pt x="1050036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86561" y="5153406"/>
              <a:ext cx="1050290" cy="1501140"/>
            </a:xfrm>
            <a:custGeom>
              <a:avLst/>
              <a:gdLst/>
              <a:ahLst/>
              <a:cxnLst/>
              <a:rect l="l" t="t" r="r" b="b"/>
              <a:pathLst>
                <a:path w="1050289" h="1501140">
                  <a:moveTo>
                    <a:pt x="1050036" y="0"/>
                  </a:moveTo>
                  <a:lnTo>
                    <a:pt x="1050036" y="976122"/>
                  </a:lnTo>
                  <a:lnTo>
                    <a:pt x="525018" y="1501140"/>
                  </a:lnTo>
                  <a:lnTo>
                    <a:pt x="0" y="976122"/>
                  </a:lnTo>
                  <a:lnTo>
                    <a:pt x="0" y="0"/>
                  </a:lnTo>
                  <a:lnTo>
                    <a:pt x="525018" y="525018"/>
                  </a:lnTo>
                  <a:lnTo>
                    <a:pt x="1050036" y="0"/>
                  </a:lnTo>
                  <a:close/>
                </a:path>
              </a:pathLst>
            </a:custGeom>
            <a:ln w="25908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057452" y="5627014"/>
            <a:ext cx="306705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dirty="0">
                <a:solidFill>
                  <a:srgbClr val="FFFFFF"/>
                </a:solidFill>
                <a:latin typeface="Carlito"/>
                <a:cs typeface="Carlito"/>
              </a:rPr>
              <a:t>3.</a:t>
            </a:r>
            <a:endParaRPr sz="2900">
              <a:latin typeface="Carlito"/>
              <a:cs typeface="Carlito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723644" y="5140452"/>
            <a:ext cx="2024380" cy="1001394"/>
            <a:chOff x="1723644" y="5140452"/>
            <a:chExt cx="2024380" cy="1001394"/>
          </a:xfrm>
        </p:grpSpPr>
        <p:sp>
          <p:nvSpPr>
            <p:cNvPr id="26" name="object 26"/>
            <p:cNvSpPr/>
            <p:nvPr/>
          </p:nvSpPr>
          <p:spPr>
            <a:xfrm>
              <a:off x="1736598" y="5153406"/>
              <a:ext cx="1998345" cy="975360"/>
            </a:xfrm>
            <a:custGeom>
              <a:avLst/>
              <a:gdLst/>
              <a:ahLst/>
              <a:cxnLst/>
              <a:rect l="l" t="t" r="r" b="b"/>
              <a:pathLst>
                <a:path w="1998345" h="975360">
                  <a:moveTo>
                    <a:pt x="1835403" y="0"/>
                  </a:moveTo>
                  <a:lnTo>
                    <a:pt x="0" y="0"/>
                  </a:lnTo>
                  <a:lnTo>
                    <a:pt x="0" y="975360"/>
                  </a:lnTo>
                  <a:lnTo>
                    <a:pt x="1835403" y="975360"/>
                  </a:lnTo>
                  <a:lnTo>
                    <a:pt x="1878622" y="969552"/>
                  </a:lnTo>
                  <a:lnTo>
                    <a:pt x="1917455" y="953165"/>
                  </a:lnTo>
                  <a:lnTo>
                    <a:pt x="1950354" y="927746"/>
                  </a:lnTo>
                  <a:lnTo>
                    <a:pt x="1975771" y="894845"/>
                  </a:lnTo>
                  <a:lnTo>
                    <a:pt x="1992157" y="856013"/>
                  </a:lnTo>
                  <a:lnTo>
                    <a:pt x="1997964" y="812800"/>
                  </a:lnTo>
                  <a:lnTo>
                    <a:pt x="1997964" y="162560"/>
                  </a:lnTo>
                  <a:lnTo>
                    <a:pt x="1992157" y="119341"/>
                  </a:lnTo>
                  <a:lnTo>
                    <a:pt x="1975771" y="80508"/>
                  </a:lnTo>
                  <a:lnTo>
                    <a:pt x="1950354" y="47609"/>
                  </a:lnTo>
                  <a:lnTo>
                    <a:pt x="1917455" y="22192"/>
                  </a:lnTo>
                  <a:lnTo>
                    <a:pt x="1878622" y="5806"/>
                  </a:lnTo>
                  <a:lnTo>
                    <a:pt x="1835403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736598" y="5153406"/>
              <a:ext cx="1998345" cy="975360"/>
            </a:xfrm>
            <a:custGeom>
              <a:avLst/>
              <a:gdLst/>
              <a:ahLst/>
              <a:cxnLst/>
              <a:rect l="l" t="t" r="r" b="b"/>
              <a:pathLst>
                <a:path w="1998345" h="975360">
                  <a:moveTo>
                    <a:pt x="1997964" y="162560"/>
                  </a:moveTo>
                  <a:lnTo>
                    <a:pt x="1997964" y="812800"/>
                  </a:lnTo>
                  <a:lnTo>
                    <a:pt x="1992157" y="856013"/>
                  </a:lnTo>
                  <a:lnTo>
                    <a:pt x="1975771" y="894845"/>
                  </a:lnTo>
                  <a:lnTo>
                    <a:pt x="1950354" y="927746"/>
                  </a:lnTo>
                  <a:lnTo>
                    <a:pt x="1917455" y="953165"/>
                  </a:lnTo>
                  <a:lnTo>
                    <a:pt x="1878622" y="969552"/>
                  </a:lnTo>
                  <a:lnTo>
                    <a:pt x="1835403" y="975360"/>
                  </a:lnTo>
                  <a:lnTo>
                    <a:pt x="0" y="975360"/>
                  </a:lnTo>
                  <a:lnTo>
                    <a:pt x="0" y="0"/>
                  </a:lnTo>
                  <a:lnTo>
                    <a:pt x="1835403" y="0"/>
                  </a:lnTo>
                  <a:lnTo>
                    <a:pt x="1878622" y="5806"/>
                  </a:lnTo>
                  <a:lnTo>
                    <a:pt x="1917455" y="22192"/>
                  </a:lnTo>
                  <a:lnTo>
                    <a:pt x="1950354" y="47609"/>
                  </a:lnTo>
                  <a:lnTo>
                    <a:pt x="1975771" y="80508"/>
                  </a:lnTo>
                  <a:lnTo>
                    <a:pt x="1992157" y="119341"/>
                  </a:lnTo>
                  <a:lnTo>
                    <a:pt x="1997964" y="162560"/>
                  </a:lnTo>
                  <a:close/>
                </a:path>
              </a:pathLst>
            </a:custGeom>
            <a:ln w="25908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1844420" y="5474005"/>
            <a:ext cx="144208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Char char="•"/>
              <a:tabLst>
                <a:tab pos="185420" algn="l"/>
              </a:tabLst>
            </a:pPr>
            <a:r>
              <a:rPr sz="1700" spc="-5" dirty="0">
                <a:latin typeface="Carlito"/>
                <a:cs typeface="Carlito"/>
              </a:rPr>
              <a:t>NETWORKING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4788344" y="2503868"/>
            <a:ext cx="1076325" cy="1525905"/>
            <a:chOff x="4788344" y="2503868"/>
            <a:chExt cx="1076325" cy="1525905"/>
          </a:xfrm>
        </p:grpSpPr>
        <p:sp>
          <p:nvSpPr>
            <p:cNvPr id="30" name="object 30"/>
            <p:cNvSpPr/>
            <p:nvPr/>
          </p:nvSpPr>
          <p:spPr>
            <a:xfrm>
              <a:off x="4801362" y="2516885"/>
              <a:ext cx="1050290" cy="1499870"/>
            </a:xfrm>
            <a:custGeom>
              <a:avLst/>
              <a:gdLst/>
              <a:ahLst/>
              <a:cxnLst/>
              <a:rect l="l" t="t" r="r" b="b"/>
              <a:pathLst>
                <a:path w="1050289" h="1499870">
                  <a:moveTo>
                    <a:pt x="1050036" y="0"/>
                  </a:moveTo>
                  <a:lnTo>
                    <a:pt x="525017" y="525017"/>
                  </a:lnTo>
                  <a:lnTo>
                    <a:pt x="0" y="0"/>
                  </a:lnTo>
                  <a:lnTo>
                    <a:pt x="0" y="974598"/>
                  </a:lnTo>
                  <a:lnTo>
                    <a:pt x="525017" y="1499615"/>
                  </a:lnTo>
                  <a:lnTo>
                    <a:pt x="1050036" y="974598"/>
                  </a:lnTo>
                  <a:lnTo>
                    <a:pt x="1050036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801362" y="2516885"/>
              <a:ext cx="1050290" cy="1499870"/>
            </a:xfrm>
            <a:custGeom>
              <a:avLst/>
              <a:gdLst/>
              <a:ahLst/>
              <a:cxnLst/>
              <a:rect l="l" t="t" r="r" b="b"/>
              <a:pathLst>
                <a:path w="1050289" h="1499870">
                  <a:moveTo>
                    <a:pt x="1050036" y="0"/>
                  </a:moveTo>
                  <a:lnTo>
                    <a:pt x="1050036" y="974598"/>
                  </a:lnTo>
                  <a:lnTo>
                    <a:pt x="525017" y="1499615"/>
                  </a:lnTo>
                  <a:lnTo>
                    <a:pt x="0" y="974598"/>
                  </a:lnTo>
                  <a:lnTo>
                    <a:pt x="0" y="0"/>
                  </a:lnTo>
                  <a:lnTo>
                    <a:pt x="525017" y="525017"/>
                  </a:lnTo>
                  <a:lnTo>
                    <a:pt x="1050036" y="0"/>
                  </a:lnTo>
                  <a:close/>
                </a:path>
              </a:pathLst>
            </a:custGeom>
            <a:ln w="25908">
              <a:solidFill>
                <a:srgbClr val="4AAC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5172836" y="2989326"/>
            <a:ext cx="306705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dirty="0">
                <a:solidFill>
                  <a:srgbClr val="FFFFFF"/>
                </a:solidFill>
                <a:latin typeface="Carlito"/>
                <a:cs typeface="Carlito"/>
              </a:rPr>
              <a:t>4.</a:t>
            </a:r>
            <a:endParaRPr sz="2900">
              <a:latin typeface="Carlito"/>
              <a:cs typeface="Carlito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5838380" y="2503868"/>
            <a:ext cx="2024380" cy="1001394"/>
            <a:chOff x="5838380" y="2503868"/>
            <a:chExt cx="2024380" cy="1001394"/>
          </a:xfrm>
        </p:grpSpPr>
        <p:sp>
          <p:nvSpPr>
            <p:cNvPr id="34" name="object 34"/>
            <p:cNvSpPr/>
            <p:nvPr/>
          </p:nvSpPr>
          <p:spPr>
            <a:xfrm>
              <a:off x="5851397" y="2516885"/>
              <a:ext cx="1998345" cy="975360"/>
            </a:xfrm>
            <a:custGeom>
              <a:avLst/>
              <a:gdLst/>
              <a:ahLst/>
              <a:cxnLst/>
              <a:rect l="l" t="t" r="r" b="b"/>
              <a:pathLst>
                <a:path w="1998345" h="975360">
                  <a:moveTo>
                    <a:pt x="1835403" y="0"/>
                  </a:moveTo>
                  <a:lnTo>
                    <a:pt x="0" y="0"/>
                  </a:lnTo>
                  <a:lnTo>
                    <a:pt x="0" y="975360"/>
                  </a:lnTo>
                  <a:lnTo>
                    <a:pt x="1835403" y="975360"/>
                  </a:lnTo>
                  <a:lnTo>
                    <a:pt x="1878622" y="969553"/>
                  </a:lnTo>
                  <a:lnTo>
                    <a:pt x="1917455" y="953167"/>
                  </a:lnTo>
                  <a:lnTo>
                    <a:pt x="1950354" y="927750"/>
                  </a:lnTo>
                  <a:lnTo>
                    <a:pt x="1975771" y="894851"/>
                  </a:lnTo>
                  <a:lnTo>
                    <a:pt x="1992157" y="856018"/>
                  </a:lnTo>
                  <a:lnTo>
                    <a:pt x="1997963" y="812800"/>
                  </a:lnTo>
                  <a:lnTo>
                    <a:pt x="1997963" y="162560"/>
                  </a:lnTo>
                  <a:lnTo>
                    <a:pt x="1992157" y="119341"/>
                  </a:lnTo>
                  <a:lnTo>
                    <a:pt x="1975771" y="80508"/>
                  </a:lnTo>
                  <a:lnTo>
                    <a:pt x="1950354" y="47609"/>
                  </a:lnTo>
                  <a:lnTo>
                    <a:pt x="1917455" y="22192"/>
                  </a:lnTo>
                  <a:lnTo>
                    <a:pt x="1878622" y="5806"/>
                  </a:lnTo>
                  <a:lnTo>
                    <a:pt x="1835403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851397" y="2516885"/>
              <a:ext cx="1998345" cy="975360"/>
            </a:xfrm>
            <a:custGeom>
              <a:avLst/>
              <a:gdLst/>
              <a:ahLst/>
              <a:cxnLst/>
              <a:rect l="l" t="t" r="r" b="b"/>
              <a:pathLst>
                <a:path w="1998345" h="975360">
                  <a:moveTo>
                    <a:pt x="1997963" y="162560"/>
                  </a:moveTo>
                  <a:lnTo>
                    <a:pt x="1997963" y="812800"/>
                  </a:lnTo>
                  <a:lnTo>
                    <a:pt x="1992157" y="856018"/>
                  </a:lnTo>
                  <a:lnTo>
                    <a:pt x="1975771" y="894851"/>
                  </a:lnTo>
                  <a:lnTo>
                    <a:pt x="1950354" y="927750"/>
                  </a:lnTo>
                  <a:lnTo>
                    <a:pt x="1917455" y="953167"/>
                  </a:lnTo>
                  <a:lnTo>
                    <a:pt x="1878622" y="969553"/>
                  </a:lnTo>
                  <a:lnTo>
                    <a:pt x="1835403" y="975360"/>
                  </a:lnTo>
                  <a:lnTo>
                    <a:pt x="0" y="975360"/>
                  </a:lnTo>
                  <a:lnTo>
                    <a:pt x="0" y="0"/>
                  </a:lnTo>
                  <a:lnTo>
                    <a:pt x="1835403" y="0"/>
                  </a:lnTo>
                  <a:lnTo>
                    <a:pt x="1878622" y="5806"/>
                  </a:lnTo>
                  <a:lnTo>
                    <a:pt x="1917455" y="22192"/>
                  </a:lnTo>
                  <a:lnTo>
                    <a:pt x="1950354" y="47609"/>
                  </a:lnTo>
                  <a:lnTo>
                    <a:pt x="1975771" y="80508"/>
                  </a:lnTo>
                  <a:lnTo>
                    <a:pt x="1992157" y="119341"/>
                  </a:lnTo>
                  <a:lnTo>
                    <a:pt x="1997963" y="162560"/>
                  </a:lnTo>
                  <a:close/>
                </a:path>
              </a:pathLst>
            </a:custGeom>
            <a:ln w="25908">
              <a:solidFill>
                <a:srgbClr val="4AAC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5981191" y="2807284"/>
            <a:ext cx="15900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Char char="•"/>
              <a:tabLst>
                <a:tab pos="241300" algn="l"/>
              </a:tabLst>
            </a:pPr>
            <a:r>
              <a:rPr sz="2000" spc="-5" dirty="0">
                <a:latin typeface="Carlito"/>
                <a:cs typeface="Carlito"/>
              </a:rPr>
              <a:t>LEV</a:t>
            </a:r>
            <a:r>
              <a:rPr sz="2000" spc="5" dirty="0">
                <a:latin typeface="Carlito"/>
                <a:cs typeface="Carlito"/>
              </a:rPr>
              <a:t>E</a:t>
            </a:r>
            <a:r>
              <a:rPr sz="2000" dirty="0">
                <a:latin typeface="Carlito"/>
                <a:cs typeface="Carlito"/>
              </a:rPr>
              <a:t>R</a:t>
            </a:r>
            <a:r>
              <a:rPr sz="2000" spc="-10" dirty="0">
                <a:latin typeface="Carlito"/>
                <a:cs typeface="Carlito"/>
              </a:rPr>
              <a:t>AG</a:t>
            </a:r>
            <a:r>
              <a:rPr sz="2000" dirty="0">
                <a:latin typeface="Carlito"/>
                <a:cs typeface="Carlito"/>
              </a:rPr>
              <a:t>ING</a:t>
            </a:r>
            <a:endParaRPr sz="2000">
              <a:latin typeface="Carlito"/>
              <a:cs typeface="Carlito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4788344" y="3784028"/>
            <a:ext cx="1076325" cy="1527175"/>
            <a:chOff x="4788344" y="3784028"/>
            <a:chExt cx="1076325" cy="1527175"/>
          </a:xfrm>
        </p:grpSpPr>
        <p:sp>
          <p:nvSpPr>
            <p:cNvPr id="38" name="object 38"/>
            <p:cNvSpPr/>
            <p:nvPr/>
          </p:nvSpPr>
          <p:spPr>
            <a:xfrm>
              <a:off x="4801362" y="3797045"/>
              <a:ext cx="1050290" cy="1501140"/>
            </a:xfrm>
            <a:custGeom>
              <a:avLst/>
              <a:gdLst/>
              <a:ahLst/>
              <a:cxnLst/>
              <a:rect l="l" t="t" r="r" b="b"/>
              <a:pathLst>
                <a:path w="1050289" h="1501139">
                  <a:moveTo>
                    <a:pt x="1050036" y="0"/>
                  </a:moveTo>
                  <a:lnTo>
                    <a:pt x="525017" y="525017"/>
                  </a:lnTo>
                  <a:lnTo>
                    <a:pt x="0" y="0"/>
                  </a:lnTo>
                  <a:lnTo>
                    <a:pt x="0" y="976121"/>
                  </a:lnTo>
                  <a:lnTo>
                    <a:pt x="525017" y="1501139"/>
                  </a:lnTo>
                  <a:lnTo>
                    <a:pt x="1050036" y="976121"/>
                  </a:lnTo>
                  <a:lnTo>
                    <a:pt x="1050036" y="0"/>
                  </a:lnTo>
                  <a:close/>
                </a:path>
              </a:pathLst>
            </a:custGeom>
            <a:solidFill>
              <a:srgbClr val="5FE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801362" y="3797045"/>
              <a:ext cx="1050290" cy="1501140"/>
            </a:xfrm>
            <a:custGeom>
              <a:avLst/>
              <a:gdLst/>
              <a:ahLst/>
              <a:cxnLst/>
              <a:rect l="l" t="t" r="r" b="b"/>
              <a:pathLst>
                <a:path w="1050289" h="1501139">
                  <a:moveTo>
                    <a:pt x="1050036" y="0"/>
                  </a:moveTo>
                  <a:lnTo>
                    <a:pt x="1050036" y="976121"/>
                  </a:lnTo>
                  <a:lnTo>
                    <a:pt x="525017" y="1501139"/>
                  </a:lnTo>
                  <a:lnTo>
                    <a:pt x="0" y="976121"/>
                  </a:lnTo>
                  <a:lnTo>
                    <a:pt x="0" y="0"/>
                  </a:lnTo>
                  <a:lnTo>
                    <a:pt x="525017" y="525017"/>
                  </a:lnTo>
                  <a:lnTo>
                    <a:pt x="1050036" y="0"/>
                  </a:lnTo>
                  <a:close/>
                </a:path>
              </a:pathLst>
            </a:custGeom>
            <a:ln w="25908">
              <a:solidFill>
                <a:srgbClr val="5FE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5172836" y="4269994"/>
            <a:ext cx="306705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dirty="0">
                <a:solidFill>
                  <a:srgbClr val="FFFFFF"/>
                </a:solidFill>
                <a:latin typeface="Carlito"/>
                <a:cs typeface="Carlito"/>
              </a:rPr>
              <a:t>5.</a:t>
            </a:r>
            <a:endParaRPr sz="2900">
              <a:latin typeface="Carlito"/>
              <a:cs typeface="Carlito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5838380" y="3784028"/>
            <a:ext cx="2024380" cy="1001394"/>
            <a:chOff x="5838380" y="3784028"/>
            <a:chExt cx="2024380" cy="1001394"/>
          </a:xfrm>
        </p:grpSpPr>
        <p:sp>
          <p:nvSpPr>
            <p:cNvPr id="42" name="object 42"/>
            <p:cNvSpPr/>
            <p:nvPr/>
          </p:nvSpPr>
          <p:spPr>
            <a:xfrm>
              <a:off x="5851397" y="3797045"/>
              <a:ext cx="1998345" cy="975360"/>
            </a:xfrm>
            <a:custGeom>
              <a:avLst/>
              <a:gdLst/>
              <a:ahLst/>
              <a:cxnLst/>
              <a:rect l="l" t="t" r="r" b="b"/>
              <a:pathLst>
                <a:path w="1998345" h="975360">
                  <a:moveTo>
                    <a:pt x="1835403" y="0"/>
                  </a:moveTo>
                  <a:lnTo>
                    <a:pt x="0" y="0"/>
                  </a:lnTo>
                  <a:lnTo>
                    <a:pt x="0" y="975359"/>
                  </a:lnTo>
                  <a:lnTo>
                    <a:pt x="1835403" y="975359"/>
                  </a:lnTo>
                  <a:lnTo>
                    <a:pt x="1878622" y="969553"/>
                  </a:lnTo>
                  <a:lnTo>
                    <a:pt x="1917455" y="953167"/>
                  </a:lnTo>
                  <a:lnTo>
                    <a:pt x="1950354" y="927750"/>
                  </a:lnTo>
                  <a:lnTo>
                    <a:pt x="1975771" y="894851"/>
                  </a:lnTo>
                  <a:lnTo>
                    <a:pt x="1992157" y="856018"/>
                  </a:lnTo>
                  <a:lnTo>
                    <a:pt x="1997963" y="812799"/>
                  </a:lnTo>
                  <a:lnTo>
                    <a:pt x="1997963" y="162559"/>
                  </a:lnTo>
                  <a:lnTo>
                    <a:pt x="1992157" y="119341"/>
                  </a:lnTo>
                  <a:lnTo>
                    <a:pt x="1975771" y="80508"/>
                  </a:lnTo>
                  <a:lnTo>
                    <a:pt x="1950354" y="47609"/>
                  </a:lnTo>
                  <a:lnTo>
                    <a:pt x="1917455" y="22192"/>
                  </a:lnTo>
                  <a:lnTo>
                    <a:pt x="1878622" y="5806"/>
                  </a:lnTo>
                  <a:lnTo>
                    <a:pt x="1835403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851397" y="3797045"/>
              <a:ext cx="1998345" cy="975360"/>
            </a:xfrm>
            <a:custGeom>
              <a:avLst/>
              <a:gdLst/>
              <a:ahLst/>
              <a:cxnLst/>
              <a:rect l="l" t="t" r="r" b="b"/>
              <a:pathLst>
                <a:path w="1998345" h="975360">
                  <a:moveTo>
                    <a:pt x="1997963" y="162559"/>
                  </a:moveTo>
                  <a:lnTo>
                    <a:pt x="1997963" y="812799"/>
                  </a:lnTo>
                  <a:lnTo>
                    <a:pt x="1992157" y="856018"/>
                  </a:lnTo>
                  <a:lnTo>
                    <a:pt x="1975771" y="894851"/>
                  </a:lnTo>
                  <a:lnTo>
                    <a:pt x="1950354" y="927750"/>
                  </a:lnTo>
                  <a:lnTo>
                    <a:pt x="1917455" y="953167"/>
                  </a:lnTo>
                  <a:lnTo>
                    <a:pt x="1878622" y="969553"/>
                  </a:lnTo>
                  <a:lnTo>
                    <a:pt x="1835403" y="975359"/>
                  </a:lnTo>
                  <a:lnTo>
                    <a:pt x="0" y="975359"/>
                  </a:lnTo>
                  <a:lnTo>
                    <a:pt x="0" y="0"/>
                  </a:lnTo>
                  <a:lnTo>
                    <a:pt x="1835403" y="0"/>
                  </a:lnTo>
                  <a:lnTo>
                    <a:pt x="1878622" y="5806"/>
                  </a:lnTo>
                  <a:lnTo>
                    <a:pt x="1917455" y="22192"/>
                  </a:lnTo>
                  <a:lnTo>
                    <a:pt x="1950354" y="47609"/>
                  </a:lnTo>
                  <a:lnTo>
                    <a:pt x="1975771" y="80508"/>
                  </a:lnTo>
                  <a:lnTo>
                    <a:pt x="1992157" y="119341"/>
                  </a:lnTo>
                  <a:lnTo>
                    <a:pt x="1997963" y="162559"/>
                  </a:lnTo>
                  <a:close/>
                </a:path>
              </a:pathLst>
            </a:custGeom>
            <a:ln w="25908">
              <a:solidFill>
                <a:srgbClr val="5FE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5981191" y="3948506"/>
            <a:ext cx="1424305" cy="6121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ts val="2305"/>
              </a:lnSpc>
              <a:spcBef>
                <a:spcPts val="105"/>
              </a:spcBef>
              <a:buChar char="•"/>
              <a:tabLst>
                <a:tab pos="241300" algn="l"/>
              </a:tabLst>
            </a:pPr>
            <a:r>
              <a:rPr sz="2000" spc="-45" dirty="0">
                <a:latin typeface="Carlito"/>
                <a:cs typeface="Carlito"/>
              </a:rPr>
              <a:t>LoYALTY</a:t>
            </a:r>
            <a:r>
              <a:rPr sz="2000" spc="-85" dirty="0">
                <a:latin typeface="Carlito"/>
                <a:cs typeface="Carlito"/>
              </a:rPr>
              <a:t> </a:t>
            </a:r>
            <a:r>
              <a:rPr sz="2000" spc="-30" dirty="0">
                <a:latin typeface="Carlito"/>
                <a:cs typeface="Carlito"/>
              </a:rPr>
              <a:t>TO</a:t>
            </a:r>
            <a:endParaRPr sz="2000">
              <a:latin typeface="Carlito"/>
              <a:cs typeface="Carlito"/>
            </a:endParaRPr>
          </a:p>
          <a:p>
            <a:pPr marL="241300">
              <a:lnSpc>
                <a:spcPts val="2305"/>
              </a:lnSpc>
            </a:pPr>
            <a:r>
              <a:rPr sz="2000" dirty="0">
                <a:latin typeface="Carlito"/>
                <a:cs typeface="Carlito"/>
              </a:rPr>
              <a:t>CAREER</a:t>
            </a:r>
            <a:endParaRPr sz="2000">
              <a:latin typeface="Carlito"/>
              <a:cs typeface="Carlito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4788344" y="5064188"/>
            <a:ext cx="1076325" cy="1527175"/>
            <a:chOff x="4788344" y="5064188"/>
            <a:chExt cx="1076325" cy="1527175"/>
          </a:xfrm>
        </p:grpSpPr>
        <p:sp>
          <p:nvSpPr>
            <p:cNvPr id="46" name="object 46"/>
            <p:cNvSpPr/>
            <p:nvPr/>
          </p:nvSpPr>
          <p:spPr>
            <a:xfrm>
              <a:off x="4801362" y="5077206"/>
              <a:ext cx="1050290" cy="1501140"/>
            </a:xfrm>
            <a:custGeom>
              <a:avLst/>
              <a:gdLst/>
              <a:ahLst/>
              <a:cxnLst/>
              <a:rect l="l" t="t" r="r" b="b"/>
              <a:pathLst>
                <a:path w="1050289" h="1501140">
                  <a:moveTo>
                    <a:pt x="1050036" y="0"/>
                  </a:moveTo>
                  <a:lnTo>
                    <a:pt x="525017" y="525018"/>
                  </a:lnTo>
                  <a:lnTo>
                    <a:pt x="0" y="0"/>
                  </a:lnTo>
                  <a:lnTo>
                    <a:pt x="0" y="976122"/>
                  </a:lnTo>
                  <a:lnTo>
                    <a:pt x="525017" y="1501140"/>
                  </a:lnTo>
                  <a:lnTo>
                    <a:pt x="1050036" y="976122"/>
                  </a:lnTo>
                  <a:lnTo>
                    <a:pt x="1050036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801362" y="5077206"/>
              <a:ext cx="1050290" cy="1501140"/>
            </a:xfrm>
            <a:custGeom>
              <a:avLst/>
              <a:gdLst/>
              <a:ahLst/>
              <a:cxnLst/>
              <a:rect l="l" t="t" r="r" b="b"/>
              <a:pathLst>
                <a:path w="1050289" h="1501140">
                  <a:moveTo>
                    <a:pt x="1050036" y="0"/>
                  </a:moveTo>
                  <a:lnTo>
                    <a:pt x="1050036" y="976122"/>
                  </a:lnTo>
                  <a:lnTo>
                    <a:pt x="525017" y="1501140"/>
                  </a:lnTo>
                  <a:lnTo>
                    <a:pt x="0" y="976122"/>
                  </a:lnTo>
                  <a:lnTo>
                    <a:pt x="0" y="0"/>
                  </a:lnTo>
                  <a:lnTo>
                    <a:pt x="525017" y="525018"/>
                  </a:lnTo>
                  <a:lnTo>
                    <a:pt x="1050036" y="0"/>
                  </a:lnTo>
                  <a:close/>
                </a:path>
              </a:pathLst>
            </a:custGeom>
            <a:ln w="25908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5172836" y="5550814"/>
            <a:ext cx="306705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dirty="0">
                <a:solidFill>
                  <a:srgbClr val="FFFFFF"/>
                </a:solidFill>
                <a:latin typeface="Carlito"/>
                <a:cs typeface="Carlito"/>
              </a:rPr>
              <a:t>6.</a:t>
            </a:r>
            <a:endParaRPr sz="2900">
              <a:latin typeface="Carlito"/>
              <a:cs typeface="Carlito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5838444" y="5064252"/>
            <a:ext cx="2024380" cy="1001394"/>
            <a:chOff x="5838444" y="5064252"/>
            <a:chExt cx="2024380" cy="1001394"/>
          </a:xfrm>
        </p:grpSpPr>
        <p:sp>
          <p:nvSpPr>
            <p:cNvPr id="50" name="object 50"/>
            <p:cNvSpPr/>
            <p:nvPr/>
          </p:nvSpPr>
          <p:spPr>
            <a:xfrm>
              <a:off x="5851398" y="5077206"/>
              <a:ext cx="1998345" cy="975360"/>
            </a:xfrm>
            <a:custGeom>
              <a:avLst/>
              <a:gdLst/>
              <a:ahLst/>
              <a:cxnLst/>
              <a:rect l="l" t="t" r="r" b="b"/>
              <a:pathLst>
                <a:path w="1998345" h="975360">
                  <a:moveTo>
                    <a:pt x="1835403" y="0"/>
                  </a:moveTo>
                  <a:lnTo>
                    <a:pt x="0" y="0"/>
                  </a:lnTo>
                  <a:lnTo>
                    <a:pt x="0" y="975360"/>
                  </a:lnTo>
                  <a:lnTo>
                    <a:pt x="1835403" y="975360"/>
                  </a:lnTo>
                  <a:lnTo>
                    <a:pt x="1878622" y="969552"/>
                  </a:lnTo>
                  <a:lnTo>
                    <a:pt x="1917455" y="953165"/>
                  </a:lnTo>
                  <a:lnTo>
                    <a:pt x="1950354" y="927746"/>
                  </a:lnTo>
                  <a:lnTo>
                    <a:pt x="1975771" y="894845"/>
                  </a:lnTo>
                  <a:lnTo>
                    <a:pt x="1992157" y="856013"/>
                  </a:lnTo>
                  <a:lnTo>
                    <a:pt x="1997963" y="812800"/>
                  </a:lnTo>
                  <a:lnTo>
                    <a:pt x="1997963" y="162560"/>
                  </a:lnTo>
                  <a:lnTo>
                    <a:pt x="1992157" y="119341"/>
                  </a:lnTo>
                  <a:lnTo>
                    <a:pt x="1975771" y="80508"/>
                  </a:lnTo>
                  <a:lnTo>
                    <a:pt x="1950354" y="47609"/>
                  </a:lnTo>
                  <a:lnTo>
                    <a:pt x="1917455" y="22192"/>
                  </a:lnTo>
                  <a:lnTo>
                    <a:pt x="1878622" y="5806"/>
                  </a:lnTo>
                  <a:lnTo>
                    <a:pt x="1835403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851398" y="5077206"/>
              <a:ext cx="1998345" cy="975360"/>
            </a:xfrm>
            <a:custGeom>
              <a:avLst/>
              <a:gdLst/>
              <a:ahLst/>
              <a:cxnLst/>
              <a:rect l="l" t="t" r="r" b="b"/>
              <a:pathLst>
                <a:path w="1998345" h="975360">
                  <a:moveTo>
                    <a:pt x="1997963" y="162560"/>
                  </a:moveTo>
                  <a:lnTo>
                    <a:pt x="1997963" y="812800"/>
                  </a:lnTo>
                  <a:lnTo>
                    <a:pt x="1992157" y="856013"/>
                  </a:lnTo>
                  <a:lnTo>
                    <a:pt x="1975771" y="894845"/>
                  </a:lnTo>
                  <a:lnTo>
                    <a:pt x="1950354" y="927746"/>
                  </a:lnTo>
                  <a:lnTo>
                    <a:pt x="1917455" y="953165"/>
                  </a:lnTo>
                  <a:lnTo>
                    <a:pt x="1878622" y="969552"/>
                  </a:lnTo>
                  <a:lnTo>
                    <a:pt x="1835403" y="975360"/>
                  </a:lnTo>
                  <a:lnTo>
                    <a:pt x="0" y="975360"/>
                  </a:lnTo>
                  <a:lnTo>
                    <a:pt x="0" y="0"/>
                  </a:lnTo>
                  <a:lnTo>
                    <a:pt x="1835403" y="0"/>
                  </a:lnTo>
                  <a:lnTo>
                    <a:pt x="1878622" y="5806"/>
                  </a:lnTo>
                  <a:lnTo>
                    <a:pt x="1917455" y="22192"/>
                  </a:lnTo>
                  <a:lnTo>
                    <a:pt x="1950354" y="47609"/>
                  </a:lnTo>
                  <a:lnTo>
                    <a:pt x="1975771" y="80508"/>
                  </a:lnTo>
                  <a:lnTo>
                    <a:pt x="1992157" y="119341"/>
                  </a:lnTo>
                  <a:lnTo>
                    <a:pt x="1997963" y="162560"/>
                  </a:lnTo>
                  <a:close/>
                </a:path>
              </a:pathLst>
            </a:custGeom>
            <a:ln w="25908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5981191" y="5229605"/>
            <a:ext cx="1092835" cy="611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ts val="2305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z="2000" dirty="0">
                <a:latin typeface="Carlito"/>
                <a:cs typeface="Carlito"/>
              </a:rPr>
              <a:t>E</a:t>
            </a:r>
            <a:r>
              <a:rPr sz="2000" spc="-5" dirty="0">
                <a:latin typeface="Carlito"/>
                <a:cs typeface="Carlito"/>
              </a:rPr>
              <a:t>X</a:t>
            </a:r>
            <a:r>
              <a:rPr sz="2000" spc="-145" dirty="0">
                <a:latin typeface="Carlito"/>
                <a:cs typeface="Carlito"/>
              </a:rPr>
              <a:t>P</a:t>
            </a:r>
            <a:r>
              <a:rPr sz="2000" dirty="0">
                <a:latin typeface="Carlito"/>
                <a:cs typeface="Carlito"/>
              </a:rPr>
              <a:t>AND</a:t>
            </a:r>
            <a:endParaRPr sz="2000">
              <a:latin typeface="Carlito"/>
              <a:cs typeface="Carlito"/>
            </a:endParaRPr>
          </a:p>
          <a:p>
            <a:pPr marL="241300">
              <a:lnSpc>
                <a:spcPts val="2305"/>
              </a:lnSpc>
            </a:pPr>
            <a:r>
              <a:rPr sz="2000" dirty="0">
                <a:latin typeface="Carlito"/>
                <a:cs typeface="Carlito"/>
              </a:rPr>
              <a:t>ABILITY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7931" y="1124711"/>
            <a:ext cx="1336548" cy="1911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2229" y="1935226"/>
            <a:ext cx="124904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latin typeface="Carlito"/>
                <a:cs typeface="Carlito"/>
              </a:rPr>
              <a:t>PE</a:t>
            </a:r>
            <a:r>
              <a:rPr sz="1500" b="1" spc="-5" dirty="0">
                <a:latin typeface="Carlito"/>
                <a:cs typeface="Carlito"/>
              </a:rPr>
              <a:t>R</a:t>
            </a:r>
            <a:r>
              <a:rPr sz="1500" b="1" spc="-20" dirty="0">
                <a:latin typeface="Carlito"/>
                <a:cs typeface="Carlito"/>
              </a:rPr>
              <a:t>F</a:t>
            </a:r>
            <a:r>
              <a:rPr sz="1500" b="1" dirty="0">
                <a:latin typeface="Carlito"/>
                <a:cs typeface="Carlito"/>
              </a:rPr>
              <a:t>O</a:t>
            </a:r>
            <a:r>
              <a:rPr sz="1500" b="1" spc="-5" dirty="0">
                <a:latin typeface="Carlito"/>
                <a:cs typeface="Carlito"/>
              </a:rPr>
              <a:t>R</a:t>
            </a:r>
            <a:r>
              <a:rPr sz="1500" b="1" dirty="0">
                <a:latin typeface="Carlito"/>
                <a:cs typeface="Carlito"/>
              </a:rPr>
              <a:t>MAN</a:t>
            </a:r>
            <a:r>
              <a:rPr sz="1500" b="1" spc="-10" dirty="0">
                <a:latin typeface="Carlito"/>
                <a:cs typeface="Carlito"/>
              </a:rPr>
              <a:t>C</a:t>
            </a:r>
            <a:r>
              <a:rPr sz="1500" b="1" dirty="0">
                <a:latin typeface="Carlito"/>
                <a:cs typeface="Carlito"/>
              </a:rPr>
              <a:t>E</a:t>
            </a:r>
            <a:endParaRPr sz="15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34667" y="1133855"/>
            <a:ext cx="7086600" cy="12420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95069" y="1211071"/>
            <a:ext cx="6822440" cy="101854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241300" marR="5080" indent="-229235">
              <a:lnSpc>
                <a:spcPct val="91600"/>
              </a:lnSpc>
              <a:spcBef>
                <a:spcPts val="335"/>
              </a:spcBef>
              <a:buChar char="•"/>
              <a:tabLst>
                <a:tab pos="241935" algn="l"/>
              </a:tabLst>
            </a:pPr>
            <a:r>
              <a:rPr sz="2300" spc="-10" dirty="0">
                <a:latin typeface="Carlito"/>
                <a:cs typeface="Carlito"/>
              </a:rPr>
              <a:t>Career </a:t>
            </a:r>
            <a:r>
              <a:rPr sz="2300" spc="-15" dirty="0">
                <a:latin typeface="Carlito"/>
                <a:cs typeface="Carlito"/>
              </a:rPr>
              <a:t>progress rests </a:t>
            </a:r>
            <a:r>
              <a:rPr sz="2300" spc="-10" dirty="0">
                <a:latin typeface="Carlito"/>
                <a:cs typeface="Carlito"/>
              </a:rPr>
              <a:t>largely </a:t>
            </a:r>
            <a:r>
              <a:rPr sz="2300" spc="-5" dirty="0">
                <a:latin typeface="Carlito"/>
                <a:cs typeface="Carlito"/>
              </a:rPr>
              <a:t>on performance. </a:t>
            </a:r>
            <a:r>
              <a:rPr sz="2300" dirty="0">
                <a:latin typeface="Carlito"/>
                <a:cs typeface="Carlito"/>
              </a:rPr>
              <a:t>If </a:t>
            </a:r>
            <a:r>
              <a:rPr sz="2300" spc="-5" dirty="0">
                <a:latin typeface="Carlito"/>
                <a:cs typeface="Carlito"/>
              </a:rPr>
              <a:t>the  performance </a:t>
            </a:r>
            <a:r>
              <a:rPr sz="2300" dirty="0">
                <a:latin typeface="Carlito"/>
                <a:cs typeface="Carlito"/>
              </a:rPr>
              <a:t>is </a:t>
            </a:r>
            <a:r>
              <a:rPr sz="2300" spc="-10" dirty="0">
                <a:latin typeface="Carlito"/>
                <a:cs typeface="Carlito"/>
              </a:rPr>
              <a:t>sub-standard, even modest career goals  </a:t>
            </a:r>
            <a:r>
              <a:rPr sz="2300" spc="-5" dirty="0">
                <a:latin typeface="Carlito"/>
                <a:cs typeface="Carlito"/>
              </a:rPr>
              <a:t>cannot be achieved.</a:t>
            </a:r>
            <a:endParaRPr sz="23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17931" y="2813304"/>
            <a:ext cx="1336548" cy="19110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51205" y="3623309"/>
            <a:ext cx="86995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latin typeface="Carlito"/>
                <a:cs typeface="Carlito"/>
              </a:rPr>
              <a:t>EX</a:t>
            </a:r>
            <a:r>
              <a:rPr sz="1500" b="1" spc="5" dirty="0">
                <a:latin typeface="Carlito"/>
                <a:cs typeface="Carlito"/>
              </a:rPr>
              <a:t>P</a:t>
            </a:r>
            <a:r>
              <a:rPr sz="1500" b="1" dirty="0">
                <a:latin typeface="Carlito"/>
                <a:cs typeface="Carlito"/>
              </a:rPr>
              <a:t>OSURE</a:t>
            </a:r>
            <a:endParaRPr sz="1500">
              <a:latin typeface="Carlito"/>
              <a:cs typeface="Carlit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534667" y="2822448"/>
            <a:ext cx="7086600" cy="12420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695069" y="2899410"/>
            <a:ext cx="6610350" cy="101854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241300" marR="5080" indent="-229235">
              <a:lnSpc>
                <a:spcPct val="91500"/>
              </a:lnSpc>
              <a:spcBef>
                <a:spcPts val="335"/>
              </a:spcBef>
              <a:buChar char="•"/>
              <a:tabLst>
                <a:tab pos="241935" algn="l"/>
              </a:tabLst>
            </a:pPr>
            <a:r>
              <a:rPr sz="2300" spc="-10" dirty="0">
                <a:latin typeface="Carlito"/>
                <a:cs typeface="Carlito"/>
              </a:rPr>
              <a:t>Career </a:t>
            </a:r>
            <a:r>
              <a:rPr sz="2300" spc="-5" dirty="0">
                <a:latin typeface="Carlito"/>
                <a:cs typeface="Carlito"/>
              </a:rPr>
              <a:t>development </a:t>
            </a:r>
            <a:r>
              <a:rPr sz="2300" spc="-10" dirty="0">
                <a:latin typeface="Carlito"/>
                <a:cs typeface="Carlito"/>
              </a:rPr>
              <a:t>comes through exposure, </a:t>
            </a:r>
            <a:r>
              <a:rPr sz="2300" dirty="0">
                <a:latin typeface="Carlito"/>
                <a:cs typeface="Carlito"/>
              </a:rPr>
              <a:t>which  implies </a:t>
            </a:r>
            <a:r>
              <a:rPr sz="2300" spc="-5" dirty="0">
                <a:latin typeface="Carlito"/>
                <a:cs typeface="Carlito"/>
              </a:rPr>
              <a:t>becoming known </a:t>
            </a:r>
            <a:r>
              <a:rPr sz="2300" spc="-10" dirty="0">
                <a:latin typeface="Carlito"/>
                <a:cs typeface="Carlito"/>
              </a:rPr>
              <a:t>by </a:t>
            </a:r>
            <a:r>
              <a:rPr sz="2300" spc="-5" dirty="0">
                <a:latin typeface="Carlito"/>
                <a:cs typeface="Carlito"/>
              </a:rPr>
              <a:t>those </a:t>
            </a:r>
            <a:r>
              <a:rPr sz="2300" dirty="0">
                <a:latin typeface="Carlito"/>
                <a:cs typeface="Carlito"/>
              </a:rPr>
              <a:t>who decide  </a:t>
            </a:r>
            <a:r>
              <a:rPr sz="2300" spc="-10" dirty="0">
                <a:latin typeface="Carlito"/>
                <a:cs typeface="Carlito"/>
              </a:rPr>
              <a:t>promotions, </a:t>
            </a:r>
            <a:r>
              <a:rPr sz="2300" spc="-20" dirty="0">
                <a:latin typeface="Carlito"/>
                <a:cs typeface="Carlito"/>
              </a:rPr>
              <a:t>transfers </a:t>
            </a:r>
            <a:r>
              <a:rPr sz="2300" dirty="0">
                <a:latin typeface="Carlito"/>
                <a:cs typeface="Carlito"/>
              </a:rPr>
              <a:t>and </a:t>
            </a:r>
            <a:r>
              <a:rPr sz="2300" spc="-5" dirty="0">
                <a:latin typeface="Carlito"/>
                <a:cs typeface="Carlito"/>
              </a:rPr>
              <a:t>other </a:t>
            </a:r>
            <a:r>
              <a:rPr sz="2300" spc="-10" dirty="0">
                <a:latin typeface="Carlito"/>
                <a:cs typeface="Carlito"/>
              </a:rPr>
              <a:t>career</a:t>
            </a:r>
            <a:r>
              <a:rPr sz="2300" spc="-25" dirty="0">
                <a:latin typeface="Carlito"/>
                <a:cs typeface="Carlito"/>
              </a:rPr>
              <a:t> </a:t>
            </a:r>
            <a:r>
              <a:rPr sz="2300" spc="-5" dirty="0">
                <a:latin typeface="Carlito"/>
                <a:cs typeface="Carlito"/>
              </a:rPr>
              <a:t>opportunities.</a:t>
            </a:r>
            <a:endParaRPr sz="2300">
              <a:latin typeface="Carlito"/>
              <a:cs typeface="Carlito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17931" y="4500371"/>
            <a:ext cx="1336548" cy="19110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14045" y="5311521"/>
            <a:ext cx="114363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latin typeface="Carlito"/>
                <a:cs typeface="Carlito"/>
              </a:rPr>
              <a:t>NET</a:t>
            </a:r>
            <a:r>
              <a:rPr sz="1500" b="1" spc="-30" dirty="0">
                <a:latin typeface="Carlito"/>
                <a:cs typeface="Carlito"/>
              </a:rPr>
              <a:t>W</a:t>
            </a:r>
            <a:r>
              <a:rPr sz="1500" b="1" dirty="0">
                <a:latin typeface="Carlito"/>
                <a:cs typeface="Carlito"/>
              </a:rPr>
              <a:t>O</a:t>
            </a:r>
            <a:r>
              <a:rPr sz="1500" b="1" spc="-5" dirty="0">
                <a:latin typeface="Carlito"/>
                <a:cs typeface="Carlito"/>
              </a:rPr>
              <a:t>RK</a:t>
            </a:r>
            <a:r>
              <a:rPr sz="1500" b="1" dirty="0">
                <a:latin typeface="Carlito"/>
                <a:cs typeface="Carlito"/>
              </a:rPr>
              <a:t>I</a:t>
            </a:r>
            <a:r>
              <a:rPr sz="1500" b="1" spc="-10" dirty="0">
                <a:latin typeface="Carlito"/>
                <a:cs typeface="Carlito"/>
              </a:rPr>
              <a:t>N</a:t>
            </a:r>
            <a:r>
              <a:rPr sz="1500" b="1" dirty="0">
                <a:latin typeface="Carlito"/>
                <a:cs typeface="Carlito"/>
              </a:rPr>
              <a:t>G</a:t>
            </a:r>
            <a:endParaRPr sz="1500">
              <a:latin typeface="Carlito"/>
              <a:cs typeface="Carlito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534667" y="4509515"/>
            <a:ext cx="7086600" cy="12420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695069" y="4748021"/>
            <a:ext cx="6725284" cy="69850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41300" marR="5080" indent="-229235">
              <a:lnSpc>
                <a:spcPts val="2530"/>
              </a:lnSpc>
              <a:spcBef>
                <a:spcPts val="380"/>
              </a:spcBef>
              <a:buChar char="•"/>
              <a:tabLst>
                <a:tab pos="241935" algn="l"/>
              </a:tabLst>
            </a:pPr>
            <a:r>
              <a:rPr sz="2300" spc="-10" dirty="0">
                <a:latin typeface="Carlito"/>
                <a:cs typeface="Carlito"/>
              </a:rPr>
              <a:t>Networking </a:t>
            </a:r>
            <a:r>
              <a:rPr sz="2300" dirty="0">
                <a:latin typeface="Carlito"/>
                <a:cs typeface="Carlito"/>
              </a:rPr>
              <a:t>implies </a:t>
            </a:r>
            <a:r>
              <a:rPr sz="2300" spc="-10" dirty="0">
                <a:latin typeface="Carlito"/>
                <a:cs typeface="Carlito"/>
              </a:rPr>
              <a:t>professional </a:t>
            </a:r>
            <a:r>
              <a:rPr sz="2300" dirty="0">
                <a:latin typeface="Carlito"/>
                <a:cs typeface="Carlito"/>
              </a:rPr>
              <a:t>and </a:t>
            </a:r>
            <a:r>
              <a:rPr sz="2300" spc="-10" dirty="0">
                <a:latin typeface="Carlito"/>
                <a:cs typeface="Carlito"/>
              </a:rPr>
              <a:t>personal contacts  that would </a:t>
            </a:r>
            <a:r>
              <a:rPr sz="2300" spc="-5" dirty="0">
                <a:latin typeface="Carlito"/>
                <a:cs typeface="Carlito"/>
              </a:rPr>
              <a:t>help </a:t>
            </a:r>
            <a:r>
              <a:rPr sz="2300" dirty="0">
                <a:latin typeface="Carlito"/>
                <a:cs typeface="Carlito"/>
              </a:rPr>
              <a:t>in </a:t>
            </a:r>
            <a:r>
              <a:rPr sz="2300" spc="-5" dirty="0">
                <a:latin typeface="Carlito"/>
                <a:cs typeface="Carlito"/>
              </a:rPr>
              <a:t>striking </a:t>
            </a:r>
            <a:r>
              <a:rPr sz="2300" spc="-10" dirty="0">
                <a:latin typeface="Carlito"/>
                <a:cs typeface="Carlito"/>
              </a:rPr>
              <a:t>good </a:t>
            </a:r>
            <a:r>
              <a:rPr sz="2300" spc="-5" dirty="0">
                <a:latin typeface="Carlito"/>
                <a:cs typeface="Carlito"/>
              </a:rPr>
              <a:t>deals</a:t>
            </a:r>
            <a:r>
              <a:rPr sz="2300" spc="-20" dirty="0">
                <a:latin typeface="Carlito"/>
                <a:cs typeface="Carlito"/>
              </a:rPr>
              <a:t> </a:t>
            </a:r>
            <a:r>
              <a:rPr sz="2300" spc="-5" dirty="0">
                <a:latin typeface="Carlito"/>
                <a:cs typeface="Carlito"/>
              </a:rPr>
              <a:t>outside.</a:t>
            </a:r>
            <a:endParaRPr sz="23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7931" y="1124711"/>
            <a:ext cx="1336548" cy="1911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31419" y="1926717"/>
            <a:ext cx="11099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arlito"/>
                <a:cs typeface="Carlito"/>
              </a:rPr>
              <a:t>LEVERAGING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34667" y="1133855"/>
            <a:ext cx="7086600" cy="12420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66748" y="1304036"/>
            <a:ext cx="6881495" cy="84518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84785" marR="5080" indent="-172720">
              <a:lnSpc>
                <a:spcPts val="2090"/>
              </a:lnSpc>
              <a:spcBef>
                <a:spcPts val="320"/>
              </a:spcBef>
              <a:buChar char="•"/>
              <a:tabLst>
                <a:tab pos="185420" algn="l"/>
              </a:tabLst>
            </a:pPr>
            <a:r>
              <a:rPr sz="1900" spc="-10" dirty="0">
                <a:latin typeface="Carlito"/>
                <a:cs typeface="Carlito"/>
              </a:rPr>
              <a:t>Resigning </a:t>
            </a:r>
            <a:r>
              <a:rPr sz="1900" spc="-15" dirty="0">
                <a:latin typeface="Carlito"/>
                <a:cs typeface="Carlito"/>
              </a:rPr>
              <a:t>to </a:t>
            </a:r>
            <a:r>
              <a:rPr sz="1900" spc="-10" dirty="0">
                <a:latin typeface="Carlito"/>
                <a:cs typeface="Carlito"/>
              </a:rPr>
              <a:t>further </a:t>
            </a:r>
            <a:r>
              <a:rPr sz="1900" spc="-30" dirty="0">
                <a:latin typeface="Carlito"/>
                <a:cs typeface="Carlito"/>
              </a:rPr>
              <a:t>one’s </a:t>
            </a:r>
            <a:r>
              <a:rPr sz="1900" spc="-10" dirty="0">
                <a:latin typeface="Carlito"/>
                <a:cs typeface="Carlito"/>
              </a:rPr>
              <a:t>career </a:t>
            </a:r>
            <a:r>
              <a:rPr sz="1900" spc="-5" dirty="0">
                <a:latin typeface="Carlito"/>
                <a:cs typeface="Carlito"/>
              </a:rPr>
              <a:t>with another </a:t>
            </a:r>
            <a:r>
              <a:rPr sz="1900" spc="-10" dirty="0">
                <a:latin typeface="Carlito"/>
                <a:cs typeface="Carlito"/>
              </a:rPr>
              <a:t>employer </a:t>
            </a:r>
            <a:r>
              <a:rPr sz="1900" spc="-5" dirty="0">
                <a:latin typeface="Carlito"/>
                <a:cs typeface="Carlito"/>
              </a:rPr>
              <a:t>is </a:t>
            </a:r>
            <a:r>
              <a:rPr sz="1900" spc="-10" dirty="0">
                <a:latin typeface="Carlito"/>
                <a:cs typeface="Carlito"/>
              </a:rPr>
              <a:t>known </a:t>
            </a:r>
            <a:r>
              <a:rPr sz="1900" spc="-5" dirty="0">
                <a:latin typeface="Carlito"/>
                <a:cs typeface="Carlito"/>
              </a:rPr>
              <a:t>as  </a:t>
            </a:r>
            <a:r>
              <a:rPr sz="1900" spc="-10" dirty="0">
                <a:latin typeface="Carlito"/>
                <a:cs typeface="Carlito"/>
              </a:rPr>
              <a:t>leveraging </a:t>
            </a:r>
            <a:r>
              <a:rPr sz="1900" spc="-5" dirty="0">
                <a:latin typeface="Carlito"/>
                <a:cs typeface="Carlito"/>
              </a:rPr>
              <a:t>. When the </a:t>
            </a:r>
            <a:r>
              <a:rPr sz="1900" spc="-10" dirty="0">
                <a:latin typeface="Carlito"/>
                <a:cs typeface="Carlito"/>
              </a:rPr>
              <a:t>option </a:t>
            </a:r>
            <a:r>
              <a:rPr sz="1900" spc="-5" dirty="0">
                <a:latin typeface="Carlito"/>
                <a:cs typeface="Carlito"/>
              </a:rPr>
              <a:t>is </a:t>
            </a:r>
            <a:r>
              <a:rPr sz="1900" spc="-10" dirty="0">
                <a:latin typeface="Carlito"/>
                <a:cs typeface="Carlito"/>
              </a:rPr>
              <a:t>irresistible, </a:t>
            </a:r>
            <a:r>
              <a:rPr sz="1900" spc="-5" dirty="0">
                <a:latin typeface="Carlito"/>
                <a:cs typeface="Carlito"/>
              </a:rPr>
              <a:t>the </a:t>
            </a:r>
            <a:r>
              <a:rPr sz="1900" spc="-10" dirty="0">
                <a:latin typeface="Carlito"/>
                <a:cs typeface="Carlito"/>
              </a:rPr>
              <a:t>only option left </a:t>
            </a:r>
            <a:r>
              <a:rPr sz="1900" spc="-5" dirty="0">
                <a:latin typeface="Carlito"/>
                <a:cs typeface="Carlito"/>
              </a:rPr>
              <a:t>is </a:t>
            </a:r>
            <a:r>
              <a:rPr sz="1900" spc="-15" dirty="0">
                <a:latin typeface="Carlito"/>
                <a:cs typeface="Carlito"/>
              </a:rPr>
              <a:t>to  </a:t>
            </a:r>
            <a:r>
              <a:rPr sz="1900" spc="-10" dirty="0">
                <a:latin typeface="Carlito"/>
                <a:cs typeface="Carlito"/>
              </a:rPr>
              <a:t>resign </a:t>
            </a:r>
            <a:r>
              <a:rPr sz="1900" spc="-20" dirty="0">
                <a:latin typeface="Carlito"/>
                <a:cs typeface="Carlito"/>
              </a:rPr>
              <a:t>from </a:t>
            </a:r>
            <a:r>
              <a:rPr sz="1900" spc="-5" dirty="0">
                <a:latin typeface="Carlito"/>
                <a:cs typeface="Carlito"/>
              </a:rPr>
              <a:t>the </a:t>
            </a:r>
            <a:r>
              <a:rPr sz="1900" spc="-10" dirty="0">
                <a:latin typeface="Carlito"/>
                <a:cs typeface="Carlito"/>
              </a:rPr>
              <a:t>current</a:t>
            </a:r>
            <a:r>
              <a:rPr sz="1900" spc="45" dirty="0">
                <a:latin typeface="Carlito"/>
                <a:cs typeface="Carlito"/>
              </a:rPr>
              <a:t> </a:t>
            </a:r>
            <a:r>
              <a:rPr sz="1900" spc="-10" dirty="0">
                <a:latin typeface="Carlito"/>
                <a:cs typeface="Carlito"/>
              </a:rPr>
              <a:t>position</a:t>
            </a:r>
            <a:endParaRPr sz="19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17931" y="2813304"/>
            <a:ext cx="1336548" cy="19110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83235" y="3503167"/>
            <a:ext cx="1005205" cy="49149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73990" marR="5080" indent="-161925">
              <a:lnSpc>
                <a:spcPts val="1750"/>
              </a:lnSpc>
              <a:spcBef>
                <a:spcPts val="295"/>
              </a:spcBef>
            </a:pPr>
            <a:r>
              <a:rPr sz="1600" b="1" spc="-55" dirty="0">
                <a:latin typeface="Carlito"/>
                <a:cs typeface="Carlito"/>
              </a:rPr>
              <a:t>LOYALTY </a:t>
            </a:r>
            <a:r>
              <a:rPr sz="1600" b="1" spc="-30" dirty="0">
                <a:latin typeface="Carlito"/>
                <a:cs typeface="Carlito"/>
              </a:rPr>
              <a:t>TO  </a:t>
            </a:r>
            <a:r>
              <a:rPr sz="1600" b="1" spc="-10" dirty="0">
                <a:latin typeface="Carlito"/>
                <a:cs typeface="Carlito"/>
              </a:rPr>
              <a:t>CAREER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534667" y="2822448"/>
            <a:ext cx="7086600" cy="12420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666748" y="2859100"/>
            <a:ext cx="6718934" cy="111061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84785" marR="5080" indent="-172720">
              <a:lnSpc>
                <a:spcPct val="91600"/>
              </a:lnSpc>
              <a:spcBef>
                <a:spcPts val="290"/>
              </a:spcBef>
              <a:buChar char="•"/>
              <a:tabLst>
                <a:tab pos="185420" algn="l"/>
              </a:tabLst>
            </a:pPr>
            <a:r>
              <a:rPr sz="1900" spc="-15" dirty="0">
                <a:latin typeface="Carlito"/>
                <a:cs typeface="Carlito"/>
              </a:rPr>
              <a:t>Professionals </a:t>
            </a:r>
            <a:r>
              <a:rPr sz="1900" spc="-5" dirty="0">
                <a:latin typeface="Carlito"/>
                <a:cs typeface="Carlito"/>
              </a:rPr>
              <a:t>and </a:t>
            </a:r>
            <a:r>
              <a:rPr sz="1900" spc="-10" dirty="0">
                <a:latin typeface="Carlito"/>
                <a:cs typeface="Carlito"/>
              </a:rPr>
              <a:t>recent college graduates generally </a:t>
            </a:r>
            <a:r>
              <a:rPr sz="1900" spc="-5" dirty="0">
                <a:latin typeface="Carlito"/>
                <a:cs typeface="Carlito"/>
              </a:rPr>
              <a:t>jump </a:t>
            </a:r>
            <a:r>
              <a:rPr sz="1900" spc="-10" dirty="0">
                <a:latin typeface="Carlito"/>
                <a:cs typeface="Carlito"/>
              </a:rPr>
              <a:t>jobs  frequently </a:t>
            </a:r>
            <a:r>
              <a:rPr sz="1900" spc="-5" dirty="0">
                <a:latin typeface="Carlito"/>
                <a:cs typeface="Carlito"/>
              </a:rPr>
              <a:t>when they </a:t>
            </a:r>
            <a:r>
              <a:rPr sz="1900" spc="-15" dirty="0">
                <a:latin typeface="Carlito"/>
                <a:cs typeface="Carlito"/>
              </a:rPr>
              <a:t>start </a:t>
            </a:r>
            <a:r>
              <a:rPr sz="1900" spc="-5" dirty="0">
                <a:latin typeface="Carlito"/>
                <a:cs typeface="Carlito"/>
              </a:rPr>
              <a:t>their </a:t>
            </a:r>
            <a:r>
              <a:rPr sz="1900" spc="-35" dirty="0">
                <a:latin typeface="Carlito"/>
                <a:cs typeface="Carlito"/>
              </a:rPr>
              <a:t>career. </a:t>
            </a:r>
            <a:r>
              <a:rPr sz="1900" spc="-90" dirty="0">
                <a:latin typeface="Carlito"/>
                <a:cs typeface="Carlito"/>
              </a:rPr>
              <a:t>To </a:t>
            </a:r>
            <a:r>
              <a:rPr sz="1900" spc="-15" dirty="0">
                <a:latin typeface="Carlito"/>
                <a:cs typeface="Carlito"/>
              </a:rPr>
              <a:t>overcome </a:t>
            </a:r>
            <a:r>
              <a:rPr sz="1900" spc="-5" dirty="0">
                <a:latin typeface="Carlito"/>
                <a:cs typeface="Carlito"/>
              </a:rPr>
              <a:t>this </a:t>
            </a:r>
            <a:r>
              <a:rPr sz="1900" spc="-15" dirty="0">
                <a:latin typeface="Carlito"/>
                <a:cs typeface="Carlito"/>
              </a:rPr>
              <a:t>problem  </a:t>
            </a:r>
            <a:r>
              <a:rPr sz="1900" spc="-10" dirty="0">
                <a:latin typeface="Carlito"/>
                <a:cs typeface="Carlito"/>
              </a:rPr>
              <a:t>companies </a:t>
            </a:r>
            <a:r>
              <a:rPr sz="1900" spc="-20" dirty="0">
                <a:latin typeface="Carlito"/>
                <a:cs typeface="Carlito"/>
              </a:rPr>
              <a:t>have </a:t>
            </a:r>
            <a:r>
              <a:rPr sz="1900" spc="-10" dirty="0">
                <a:latin typeface="Carlito"/>
                <a:cs typeface="Carlito"/>
              </a:rPr>
              <a:t>come out </a:t>
            </a:r>
            <a:r>
              <a:rPr sz="1900" spc="-5" dirty="0">
                <a:latin typeface="Carlito"/>
                <a:cs typeface="Carlito"/>
              </a:rPr>
              <a:t>with </a:t>
            </a:r>
            <a:r>
              <a:rPr sz="1900" spc="-10" dirty="0">
                <a:latin typeface="Carlito"/>
                <a:cs typeface="Carlito"/>
              </a:rPr>
              <a:t>lucrative, </a:t>
            </a:r>
            <a:r>
              <a:rPr sz="1900" spc="-15" dirty="0">
                <a:latin typeface="Carlito"/>
                <a:cs typeface="Carlito"/>
              </a:rPr>
              <a:t>innovative </a:t>
            </a:r>
            <a:r>
              <a:rPr sz="1900" spc="-10" dirty="0">
                <a:latin typeface="Carlito"/>
                <a:cs typeface="Carlito"/>
              </a:rPr>
              <a:t>compensation  packages</a:t>
            </a:r>
            <a:endParaRPr sz="1900">
              <a:latin typeface="Carlito"/>
              <a:cs typeface="Carlito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17931" y="4500371"/>
            <a:ext cx="1336548" cy="19110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28015" y="5081625"/>
            <a:ext cx="715010" cy="644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005" marR="5080" indent="-27940">
              <a:lnSpc>
                <a:spcPct val="126899"/>
              </a:lnSpc>
              <a:spcBef>
                <a:spcPts val="100"/>
              </a:spcBef>
            </a:pPr>
            <a:r>
              <a:rPr sz="1600" b="1" spc="-5" dirty="0">
                <a:latin typeface="Carlito"/>
                <a:cs typeface="Carlito"/>
              </a:rPr>
              <a:t>EX</a:t>
            </a:r>
            <a:r>
              <a:rPr sz="1600" b="1" spc="-114" dirty="0">
                <a:latin typeface="Carlito"/>
                <a:cs typeface="Carlito"/>
              </a:rPr>
              <a:t>P</a:t>
            </a:r>
            <a:r>
              <a:rPr sz="1600" b="1" spc="-5" dirty="0">
                <a:latin typeface="Carlito"/>
                <a:cs typeface="Carlito"/>
              </a:rPr>
              <a:t>AND  </a:t>
            </a:r>
            <a:r>
              <a:rPr sz="1600" b="1" spc="-10" dirty="0">
                <a:latin typeface="Carlito"/>
                <a:cs typeface="Carlito"/>
              </a:rPr>
              <a:t>ABILITY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534667" y="4509515"/>
            <a:ext cx="7086600" cy="12420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666748" y="4680330"/>
            <a:ext cx="6663055" cy="84518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84785" marR="5080" indent="-172720">
              <a:lnSpc>
                <a:spcPts val="2090"/>
              </a:lnSpc>
              <a:spcBef>
                <a:spcPts val="325"/>
              </a:spcBef>
              <a:buChar char="•"/>
              <a:tabLst>
                <a:tab pos="185420" algn="l"/>
              </a:tabLst>
            </a:pPr>
            <a:r>
              <a:rPr sz="1900" spc="-10" dirty="0">
                <a:latin typeface="Carlito"/>
                <a:cs typeface="Carlito"/>
              </a:rPr>
              <a:t>Employees </a:t>
            </a:r>
            <a:r>
              <a:rPr sz="1900" spc="-5" dirty="0">
                <a:latin typeface="Carlito"/>
                <a:cs typeface="Carlito"/>
              </a:rPr>
              <a:t>who </a:t>
            </a:r>
            <a:r>
              <a:rPr sz="1900" spc="-15" dirty="0">
                <a:latin typeface="Carlito"/>
                <a:cs typeface="Carlito"/>
              </a:rPr>
              <a:t>are </a:t>
            </a:r>
            <a:r>
              <a:rPr sz="1900" spc="-10" dirty="0">
                <a:latin typeface="Carlito"/>
                <a:cs typeface="Carlito"/>
              </a:rPr>
              <a:t>career conscious must </a:t>
            </a:r>
            <a:r>
              <a:rPr sz="1900" spc="-15" dirty="0">
                <a:latin typeface="Carlito"/>
                <a:cs typeface="Carlito"/>
              </a:rPr>
              <a:t>prepare </a:t>
            </a:r>
            <a:r>
              <a:rPr sz="1900" spc="-5" dirty="0">
                <a:latin typeface="Carlito"/>
                <a:cs typeface="Carlito"/>
              </a:rPr>
              <a:t>themselves </a:t>
            </a:r>
            <a:r>
              <a:rPr sz="1900" spc="-20" dirty="0">
                <a:latin typeface="Carlito"/>
                <a:cs typeface="Carlito"/>
              </a:rPr>
              <a:t>for  </a:t>
            </a:r>
            <a:r>
              <a:rPr sz="1900" spc="-10" dirty="0">
                <a:latin typeface="Carlito"/>
                <a:cs typeface="Carlito"/>
              </a:rPr>
              <a:t>future </a:t>
            </a:r>
            <a:r>
              <a:rPr sz="1900" spc="-5" dirty="0">
                <a:latin typeface="Carlito"/>
                <a:cs typeface="Carlito"/>
              </a:rPr>
              <a:t>opportunities that </a:t>
            </a:r>
            <a:r>
              <a:rPr sz="1900" spc="-20" dirty="0">
                <a:latin typeface="Carlito"/>
                <a:cs typeface="Carlito"/>
              </a:rPr>
              <a:t>may </a:t>
            </a:r>
            <a:r>
              <a:rPr sz="1900" spc="-10" dirty="0">
                <a:latin typeface="Carlito"/>
                <a:cs typeface="Carlito"/>
              </a:rPr>
              <a:t>come </a:t>
            </a:r>
            <a:r>
              <a:rPr sz="1900" spc="-5" dirty="0">
                <a:latin typeface="Carlito"/>
                <a:cs typeface="Carlito"/>
              </a:rPr>
              <a:t>their </a:t>
            </a:r>
            <a:r>
              <a:rPr sz="1900" spc="-25" dirty="0">
                <a:latin typeface="Carlito"/>
                <a:cs typeface="Carlito"/>
              </a:rPr>
              <a:t>way </a:t>
            </a:r>
            <a:r>
              <a:rPr sz="1900" spc="-10" dirty="0">
                <a:latin typeface="Carlito"/>
                <a:cs typeface="Carlito"/>
              </a:rPr>
              <a:t>internally or  externally by taking </a:t>
            </a:r>
            <a:r>
              <a:rPr sz="1900" spc="-5" dirty="0">
                <a:latin typeface="Carlito"/>
                <a:cs typeface="Carlito"/>
              </a:rPr>
              <a:t>a series of </a:t>
            </a:r>
            <a:r>
              <a:rPr sz="1900" spc="-15" dirty="0">
                <a:latin typeface="Carlito"/>
                <a:cs typeface="Carlito"/>
              </a:rPr>
              <a:t>proactive</a:t>
            </a:r>
            <a:r>
              <a:rPr sz="1900" spc="90" dirty="0">
                <a:latin typeface="Carlito"/>
                <a:cs typeface="Carlito"/>
              </a:rPr>
              <a:t> </a:t>
            </a:r>
            <a:r>
              <a:rPr sz="1900" spc="-15" dirty="0">
                <a:latin typeface="Carlito"/>
                <a:cs typeface="Carlito"/>
              </a:rPr>
              <a:t>steps.</a:t>
            </a:r>
            <a:endParaRPr sz="19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CCC1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3108" y="1792223"/>
            <a:ext cx="1197864" cy="16809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23950" y="2327909"/>
            <a:ext cx="31559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FFFFFF"/>
                </a:solidFill>
                <a:latin typeface="Carlito"/>
                <a:cs typeface="Carlito"/>
              </a:rPr>
              <a:t>1.</a:t>
            </a:r>
            <a:endParaRPr sz="30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75816" y="1801367"/>
            <a:ext cx="2208276" cy="11475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753616" y="1887981"/>
            <a:ext cx="1490980" cy="84518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84785" marR="5080" indent="-172720">
              <a:lnSpc>
                <a:spcPts val="2090"/>
              </a:lnSpc>
              <a:spcBef>
                <a:spcPts val="320"/>
              </a:spcBef>
              <a:buChar char="•"/>
              <a:tabLst>
                <a:tab pos="185420" algn="l"/>
              </a:tabLst>
            </a:pPr>
            <a:r>
              <a:rPr sz="1900" spc="-10" dirty="0">
                <a:latin typeface="Carlito"/>
                <a:cs typeface="Carlito"/>
              </a:rPr>
              <a:t>SELF  A</a:t>
            </a:r>
            <a:r>
              <a:rPr sz="1900" spc="-5" dirty="0">
                <a:latin typeface="Carlito"/>
                <a:cs typeface="Carlito"/>
              </a:rPr>
              <a:t>SS</a:t>
            </a:r>
            <a:r>
              <a:rPr sz="1900" spc="-35" dirty="0">
                <a:latin typeface="Carlito"/>
                <a:cs typeface="Carlito"/>
              </a:rPr>
              <a:t>E</a:t>
            </a:r>
            <a:r>
              <a:rPr sz="1900" spc="-5" dirty="0">
                <a:latin typeface="Carlito"/>
                <a:cs typeface="Carlito"/>
              </a:rPr>
              <a:t>SSMENT  </a:t>
            </a:r>
            <a:r>
              <a:rPr sz="1900" spc="-15" dirty="0">
                <a:latin typeface="Carlito"/>
                <a:cs typeface="Carlito"/>
              </a:rPr>
              <a:t>TOOLS</a:t>
            </a:r>
            <a:endParaRPr sz="190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83108" y="3142488"/>
            <a:ext cx="1197864" cy="16794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23950" y="3677157"/>
            <a:ext cx="31559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FFFFFF"/>
                </a:solidFill>
                <a:latin typeface="Carlito"/>
                <a:cs typeface="Carlito"/>
              </a:rPr>
              <a:t>2.</a:t>
            </a:r>
            <a:endParaRPr sz="3000">
              <a:latin typeface="Carlito"/>
              <a:cs typeface="Carlit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575816" y="3151632"/>
            <a:ext cx="2208276" cy="11186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753616" y="3369386"/>
            <a:ext cx="1591945" cy="5803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785" indent="-172720">
              <a:lnSpc>
                <a:spcPts val="2185"/>
              </a:lnSpc>
              <a:spcBef>
                <a:spcPts val="95"/>
              </a:spcBef>
              <a:buChar char="•"/>
              <a:tabLst>
                <a:tab pos="185420" algn="l"/>
              </a:tabLst>
            </a:pPr>
            <a:r>
              <a:rPr sz="1900" spc="-10" dirty="0">
                <a:latin typeface="Carlito"/>
                <a:cs typeface="Carlito"/>
              </a:rPr>
              <a:t>INDIVIDUAL</a:t>
            </a:r>
            <a:endParaRPr sz="1900">
              <a:latin typeface="Carlito"/>
              <a:cs typeface="Carlito"/>
            </a:endParaRPr>
          </a:p>
          <a:p>
            <a:pPr marL="184785">
              <a:lnSpc>
                <a:spcPts val="2185"/>
              </a:lnSpc>
            </a:pPr>
            <a:r>
              <a:rPr sz="1900" spc="-10" dirty="0">
                <a:latin typeface="Carlito"/>
                <a:cs typeface="Carlito"/>
              </a:rPr>
              <a:t>COUNSELLING</a:t>
            </a:r>
            <a:endParaRPr sz="1900">
              <a:latin typeface="Carlito"/>
              <a:cs typeface="Carlito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83108" y="4491228"/>
            <a:ext cx="1197864" cy="16809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23950" y="5026533"/>
            <a:ext cx="31559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FFFFFF"/>
                </a:solidFill>
                <a:latin typeface="Carlito"/>
                <a:cs typeface="Carlito"/>
              </a:rPr>
              <a:t>3.</a:t>
            </a:r>
            <a:endParaRPr sz="3000">
              <a:latin typeface="Carlito"/>
              <a:cs typeface="Carlito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575816" y="4500371"/>
            <a:ext cx="2208276" cy="11186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753616" y="4719065"/>
            <a:ext cx="1634489" cy="5797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785" indent="-172720">
              <a:lnSpc>
                <a:spcPts val="2185"/>
              </a:lnSpc>
              <a:spcBef>
                <a:spcPts val="95"/>
              </a:spcBef>
              <a:buChar char="•"/>
              <a:tabLst>
                <a:tab pos="185420" algn="l"/>
              </a:tabLst>
            </a:pPr>
            <a:r>
              <a:rPr sz="1900" spc="-20" dirty="0">
                <a:latin typeface="Carlito"/>
                <a:cs typeface="Carlito"/>
              </a:rPr>
              <a:t>INFORMATION</a:t>
            </a:r>
            <a:endParaRPr sz="1900">
              <a:latin typeface="Carlito"/>
              <a:cs typeface="Carlito"/>
            </a:endParaRPr>
          </a:p>
          <a:p>
            <a:pPr marL="184785">
              <a:lnSpc>
                <a:spcPts val="2185"/>
              </a:lnSpc>
            </a:pPr>
            <a:r>
              <a:rPr sz="1900" spc="-15" dirty="0">
                <a:latin typeface="Carlito"/>
                <a:cs typeface="Carlito"/>
              </a:rPr>
              <a:t>SERVICES</a:t>
            </a:r>
            <a:endParaRPr sz="1900">
              <a:latin typeface="Carlito"/>
              <a:cs typeface="Carlito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978908" y="1716023"/>
            <a:ext cx="1190243" cy="16703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417311" y="2245816"/>
            <a:ext cx="31559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FFFFFF"/>
                </a:solidFill>
                <a:latin typeface="Carlito"/>
                <a:cs typeface="Carlito"/>
              </a:rPr>
              <a:t>4.</a:t>
            </a:r>
            <a:endParaRPr sz="3000">
              <a:latin typeface="Carlito"/>
              <a:cs typeface="Carlito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063996" y="1725167"/>
            <a:ext cx="2444496" cy="111709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235446" y="1832228"/>
            <a:ext cx="1593215" cy="80137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84785" marR="5080" indent="-172720">
              <a:lnSpc>
                <a:spcPct val="91400"/>
              </a:lnSpc>
              <a:spcBef>
                <a:spcPts val="285"/>
              </a:spcBef>
              <a:buChar char="•"/>
              <a:tabLst>
                <a:tab pos="185420" algn="l"/>
              </a:tabLst>
            </a:pPr>
            <a:r>
              <a:rPr sz="1800" spc="-20" dirty="0">
                <a:latin typeface="Carlito"/>
                <a:cs typeface="Carlito"/>
              </a:rPr>
              <a:t>EMPLOYEE  </a:t>
            </a:r>
            <a:r>
              <a:rPr sz="1800" spc="-5" dirty="0">
                <a:latin typeface="Carlito"/>
                <a:cs typeface="Carlito"/>
              </a:rPr>
              <a:t>ASSESSMENT  </a:t>
            </a:r>
            <a:r>
              <a:rPr sz="1800" spc="-10" dirty="0">
                <a:latin typeface="Carlito"/>
                <a:cs typeface="Carlito"/>
              </a:rPr>
              <a:t>P</a:t>
            </a:r>
            <a:r>
              <a:rPr sz="1800" spc="-20" dirty="0">
                <a:latin typeface="Carlito"/>
                <a:cs typeface="Carlito"/>
              </a:rPr>
              <a:t>R</a:t>
            </a:r>
            <a:r>
              <a:rPr sz="1800" spc="-5" dirty="0">
                <a:latin typeface="Carlito"/>
                <a:cs typeface="Carlito"/>
              </a:rPr>
              <a:t>OGRA</a:t>
            </a:r>
            <a:r>
              <a:rPr sz="1800" spc="-10" dirty="0">
                <a:latin typeface="Carlito"/>
                <a:cs typeface="Carlito"/>
              </a:rPr>
              <a:t>M</a:t>
            </a:r>
            <a:r>
              <a:rPr sz="1800" dirty="0">
                <a:latin typeface="Carlito"/>
                <a:cs typeface="Carlito"/>
              </a:rPr>
              <a:t>M</a:t>
            </a:r>
            <a:r>
              <a:rPr sz="1800" spc="-20" dirty="0">
                <a:latin typeface="Carlito"/>
                <a:cs typeface="Carlito"/>
              </a:rPr>
              <a:t>E</a:t>
            </a:r>
            <a:r>
              <a:rPr sz="1800" dirty="0">
                <a:latin typeface="Carlito"/>
                <a:cs typeface="Carlito"/>
              </a:rPr>
              <a:t>S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978908" y="3070860"/>
            <a:ext cx="1190243" cy="167030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417311" y="3600957"/>
            <a:ext cx="31559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FFFFFF"/>
                </a:solidFill>
                <a:latin typeface="Carlito"/>
                <a:cs typeface="Carlito"/>
              </a:rPr>
              <a:t>5.</a:t>
            </a:r>
            <a:endParaRPr sz="3000">
              <a:latin typeface="Carlito"/>
              <a:cs typeface="Carlito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063996" y="3080004"/>
            <a:ext cx="2444496" cy="111556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235446" y="3186810"/>
            <a:ext cx="1825625" cy="80137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84785" marR="5080" indent="-172720">
              <a:lnSpc>
                <a:spcPct val="91400"/>
              </a:lnSpc>
              <a:spcBef>
                <a:spcPts val="285"/>
              </a:spcBef>
              <a:buChar char="•"/>
              <a:tabLst>
                <a:tab pos="185420" algn="l"/>
              </a:tabLst>
            </a:pPr>
            <a:r>
              <a:rPr sz="1800" spc="-20" dirty="0">
                <a:latin typeface="Carlito"/>
                <a:cs typeface="Carlito"/>
              </a:rPr>
              <a:t>EMPLOYEE  </a:t>
            </a:r>
            <a:r>
              <a:rPr sz="1800" spc="-5" dirty="0">
                <a:latin typeface="Carlito"/>
                <a:cs typeface="Carlito"/>
              </a:rPr>
              <a:t>D</a:t>
            </a:r>
            <a:r>
              <a:rPr sz="1800" spc="-10" dirty="0">
                <a:latin typeface="Carlito"/>
                <a:cs typeface="Carlito"/>
              </a:rPr>
              <a:t>E</a:t>
            </a:r>
            <a:r>
              <a:rPr sz="1800" spc="-5" dirty="0">
                <a:latin typeface="Carlito"/>
                <a:cs typeface="Carlito"/>
              </a:rPr>
              <a:t>VE</a:t>
            </a:r>
            <a:r>
              <a:rPr sz="1800" spc="-45" dirty="0">
                <a:latin typeface="Carlito"/>
                <a:cs typeface="Carlito"/>
              </a:rPr>
              <a:t>L</a:t>
            </a:r>
            <a:r>
              <a:rPr sz="1800" spc="-5" dirty="0">
                <a:latin typeface="Carlito"/>
                <a:cs typeface="Carlito"/>
              </a:rPr>
              <a:t>O</a:t>
            </a:r>
            <a:r>
              <a:rPr sz="1800" spc="-15" dirty="0">
                <a:latin typeface="Carlito"/>
                <a:cs typeface="Carlito"/>
              </a:rPr>
              <a:t>P</a:t>
            </a:r>
            <a:r>
              <a:rPr sz="1800" dirty="0">
                <a:latin typeface="Carlito"/>
                <a:cs typeface="Carlito"/>
              </a:rPr>
              <a:t>M</a:t>
            </a:r>
            <a:r>
              <a:rPr sz="1800" spc="-10" dirty="0">
                <a:latin typeface="Carlito"/>
                <a:cs typeface="Carlito"/>
              </a:rPr>
              <a:t>E</a:t>
            </a:r>
            <a:r>
              <a:rPr sz="1800" dirty="0">
                <a:latin typeface="Carlito"/>
                <a:cs typeface="Carlito"/>
              </a:rPr>
              <a:t>N</a:t>
            </a:r>
            <a:r>
              <a:rPr sz="1800" spc="-145" dirty="0">
                <a:latin typeface="Carlito"/>
                <a:cs typeface="Carlito"/>
              </a:rPr>
              <a:t>T</a:t>
            </a:r>
            <a:r>
              <a:rPr sz="1800" dirty="0">
                <a:latin typeface="Carlito"/>
                <a:cs typeface="Carlito"/>
              </a:rPr>
              <a:t>AL  </a:t>
            </a:r>
            <a:r>
              <a:rPr sz="1800" spc="-10" dirty="0">
                <a:latin typeface="Carlito"/>
                <a:cs typeface="Carlito"/>
              </a:rPr>
              <a:t>PROGRAMMES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978908" y="4425696"/>
            <a:ext cx="1190243" cy="167030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417311" y="4955235"/>
            <a:ext cx="31559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FFFFFF"/>
                </a:solidFill>
                <a:latin typeface="Carlito"/>
                <a:cs typeface="Carlito"/>
              </a:rPr>
              <a:t>6.</a:t>
            </a:r>
            <a:endParaRPr sz="3000">
              <a:latin typeface="Carlito"/>
              <a:cs typeface="Carlito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063996" y="4434840"/>
            <a:ext cx="2444496" cy="111556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235446" y="4540961"/>
            <a:ext cx="2025650" cy="80200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84785" marR="5080" indent="-172720">
              <a:lnSpc>
                <a:spcPct val="91500"/>
              </a:lnSpc>
              <a:spcBef>
                <a:spcPts val="285"/>
              </a:spcBef>
              <a:buChar char="•"/>
              <a:tabLst>
                <a:tab pos="185420" algn="l"/>
              </a:tabLst>
            </a:pPr>
            <a:r>
              <a:rPr sz="1800" spc="-5" dirty="0">
                <a:latin typeface="Carlito"/>
                <a:cs typeface="Carlito"/>
              </a:rPr>
              <a:t>CAREER  </a:t>
            </a:r>
            <a:r>
              <a:rPr sz="1800" spc="-10" dirty="0">
                <a:latin typeface="Carlito"/>
                <a:cs typeface="Carlito"/>
              </a:rPr>
              <a:t>PROGRAMMES</a:t>
            </a:r>
            <a:r>
              <a:rPr sz="1800" spc="-6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FOR  SPECIAL</a:t>
            </a:r>
            <a:r>
              <a:rPr sz="1800" spc="-1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GROUPS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59740" y="479805"/>
            <a:ext cx="60782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Times New Roman"/>
                <a:cs typeface="Times New Roman"/>
              </a:rPr>
              <a:t>ORGANIZATIONALCAREER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DEVELOMENT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D5E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43712" y="1706879"/>
            <a:ext cx="7580376" cy="45293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23924" y="1819478"/>
            <a:ext cx="7022465" cy="408749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algn="just">
              <a:lnSpc>
                <a:spcPct val="91600"/>
              </a:lnSpc>
              <a:spcBef>
                <a:spcPts val="425"/>
              </a:spcBef>
            </a:pPr>
            <a:r>
              <a:rPr sz="3200" dirty="0">
                <a:latin typeface="Carlito"/>
                <a:cs typeface="Carlito"/>
              </a:rPr>
              <a:t>In </a:t>
            </a:r>
            <a:r>
              <a:rPr sz="3200" spc="-5" dirty="0">
                <a:latin typeface="Carlito"/>
                <a:cs typeface="Carlito"/>
              </a:rPr>
              <a:t>it employees </a:t>
            </a:r>
            <a:r>
              <a:rPr sz="3200" spc="-10" dirty="0">
                <a:latin typeface="Carlito"/>
                <a:cs typeface="Carlito"/>
              </a:rPr>
              <a:t>go through </a:t>
            </a:r>
            <a:r>
              <a:rPr sz="3200" dirty="0">
                <a:latin typeface="Carlito"/>
                <a:cs typeface="Carlito"/>
              </a:rPr>
              <a:t>a </a:t>
            </a:r>
            <a:r>
              <a:rPr sz="3200" spc="-10" dirty="0">
                <a:latin typeface="Carlito"/>
                <a:cs typeface="Carlito"/>
              </a:rPr>
              <a:t>process </a:t>
            </a:r>
            <a:r>
              <a:rPr sz="3200" spc="-5" dirty="0">
                <a:latin typeface="Carlito"/>
                <a:cs typeface="Carlito"/>
              </a:rPr>
              <a:t>in  </a:t>
            </a:r>
            <a:r>
              <a:rPr sz="3200" dirty="0">
                <a:latin typeface="Carlito"/>
                <a:cs typeface="Carlito"/>
              </a:rPr>
              <a:t>which </a:t>
            </a:r>
            <a:r>
              <a:rPr sz="3200" spc="-10" dirty="0">
                <a:latin typeface="Carlito"/>
                <a:cs typeface="Carlito"/>
              </a:rPr>
              <a:t>they </a:t>
            </a:r>
            <a:r>
              <a:rPr sz="3200" spc="-5" dirty="0">
                <a:latin typeface="Carlito"/>
                <a:cs typeface="Carlito"/>
              </a:rPr>
              <a:t>think </a:t>
            </a:r>
            <a:r>
              <a:rPr sz="3200" spc="-10" dirty="0">
                <a:latin typeface="Carlito"/>
                <a:cs typeface="Carlito"/>
              </a:rPr>
              <a:t>through </a:t>
            </a:r>
            <a:r>
              <a:rPr sz="3200" spc="-5" dirty="0">
                <a:latin typeface="Carlito"/>
                <a:cs typeface="Carlito"/>
              </a:rPr>
              <a:t>their </a:t>
            </a:r>
            <a:r>
              <a:rPr sz="3200" spc="-20" dirty="0">
                <a:latin typeface="Carlito"/>
                <a:cs typeface="Carlito"/>
              </a:rPr>
              <a:t>life </a:t>
            </a:r>
            <a:r>
              <a:rPr sz="3200" spc="-15" dirty="0">
                <a:latin typeface="Carlito"/>
                <a:cs typeface="Carlito"/>
              </a:rPr>
              <a:t>roles,  </a:t>
            </a:r>
            <a:r>
              <a:rPr sz="3200" spc="-20" dirty="0">
                <a:latin typeface="Carlito"/>
                <a:cs typeface="Carlito"/>
              </a:rPr>
              <a:t>interests, </a:t>
            </a:r>
            <a:r>
              <a:rPr sz="3200" spc="-5" dirty="0">
                <a:latin typeface="Carlito"/>
                <a:cs typeface="Carlito"/>
              </a:rPr>
              <a:t>skills </a:t>
            </a:r>
            <a:r>
              <a:rPr sz="3200" dirty="0">
                <a:latin typeface="Carlito"/>
                <a:cs typeface="Carlito"/>
              </a:rPr>
              <a:t>and </a:t>
            </a:r>
            <a:r>
              <a:rPr sz="3200" spc="-10" dirty="0">
                <a:latin typeface="Carlito"/>
                <a:cs typeface="Carlito"/>
              </a:rPr>
              <a:t>work attitudes </a:t>
            </a:r>
            <a:r>
              <a:rPr sz="3200" dirty="0">
                <a:latin typeface="Carlito"/>
                <a:cs typeface="Carlito"/>
              </a:rPr>
              <a:t>and  </a:t>
            </a:r>
            <a:r>
              <a:rPr sz="3200" spc="-20" dirty="0">
                <a:latin typeface="Carlito"/>
                <a:cs typeface="Carlito"/>
              </a:rPr>
              <a:t>preferences. </a:t>
            </a:r>
            <a:r>
              <a:rPr sz="3200" spc="-5" dirty="0">
                <a:latin typeface="Carlito"/>
                <a:cs typeface="Carlito"/>
              </a:rPr>
              <a:t>They identify </a:t>
            </a:r>
            <a:r>
              <a:rPr sz="3200" spc="-15" dirty="0">
                <a:latin typeface="Carlito"/>
                <a:cs typeface="Carlito"/>
              </a:rPr>
              <a:t>career </a:t>
            </a:r>
            <a:r>
              <a:rPr sz="3200" spc="-10" dirty="0">
                <a:latin typeface="Carlito"/>
                <a:cs typeface="Carlito"/>
              </a:rPr>
              <a:t>goals,  develop suitable </a:t>
            </a:r>
            <a:r>
              <a:rPr sz="3200" spc="-5" dirty="0">
                <a:latin typeface="Carlito"/>
                <a:cs typeface="Carlito"/>
              </a:rPr>
              <a:t>action plans </a:t>
            </a:r>
            <a:r>
              <a:rPr sz="3200" dirty="0">
                <a:latin typeface="Carlito"/>
                <a:cs typeface="Carlito"/>
              </a:rPr>
              <a:t>and </a:t>
            </a:r>
            <a:r>
              <a:rPr sz="3200" spc="-10" dirty="0">
                <a:latin typeface="Carlito"/>
                <a:cs typeface="Carlito"/>
              </a:rPr>
              <a:t>point  </a:t>
            </a:r>
            <a:r>
              <a:rPr sz="3200" spc="-5" dirty="0">
                <a:latin typeface="Carlito"/>
                <a:cs typeface="Carlito"/>
              </a:rPr>
              <a:t>out </a:t>
            </a:r>
            <a:r>
              <a:rPr sz="3200" spc="-15" dirty="0">
                <a:latin typeface="Carlito"/>
                <a:cs typeface="Carlito"/>
              </a:rPr>
              <a:t>obstacles </a:t>
            </a:r>
            <a:r>
              <a:rPr sz="3200" spc="-10" dirty="0">
                <a:latin typeface="Carlito"/>
                <a:cs typeface="Carlito"/>
              </a:rPr>
              <a:t>that come </a:t>
            </a:r>
            <a:r>
              <a:rPr sz="3200" spc="-5" dirty="0">
                <a:latin typeface="Carlito"/>
                <a:cs typeface="Carlito"/>
              </a:rPr>
              <a:t>in </a:t>
            </a:r>
            <a:r>
              <a:rPr sz="3200" dirty="0">
                <a:latin typeface="Carlito"/>
                <a:cs typeface="Carlito"/>
              </a:rPr>
              <a:t>the </a:t>
            </a:r>
            <a:r>
              <a:rPr sz="3200" spc="-80" dirty="0">
                <a:latin typeface="Carlito"/>
                <a:cs typeface="Carlito"/>
              </a:rPr>
              <a:t>way. </a:t>
            </a:r>
            <a:r>
              <a:rPr sz="3200" spc="-55" dirty="0">
                <a:latin typeface="Carlito"/>
                <a:cs typeface="Carlito"/>
              </a:rPr>
              <a:t>Two  </a:t>
            </a:r>
            <a:r>
              <a:rPr sz="3200" spc="-5" dirty="0">
                <a:latin typeface="Carlito"/>
                <a:cs typeface="Carlito"/>
              </a:rPr>
              <a:t>popular self </a:t>
            </a:r>
            <a:r>
              <a:rPr sz="3200" spc="-10" dirty="0">
                <a:latin typeface="Carlito"/>
                <a:cs typeface="Carlito"/>
              </a:rPr>
              <a:t>assessment </a:t>
            </a:r>
            <a:r>
              <a:rPr sz="3200" spc="-15" dirty="0">
                <a:latin typeface="Carlito"/>
                <a:cs typeface="Carlito"/>
              </a:rPr>
              <a:t>tools </a:t>
            </a:r>
            <a:r>
              <a:rPr sz="3200" spc="-5" dirty="0">
                <a:latin typeface="Carlito"/>
                <a:cs typeface="Carlito"/>
              </a:rPr>
              <a:t>that </a:t>
            </a:r>
            <a:r>
              <a:rPr sz="3200" spc="-15" dirty="0">
                <a:latin typeface="Carlito"/>
                <a:cs typeface="Carlito"/>
              </a:rPr>
              <a:t>are  </a:t>
            </a:r>
            <a:r>
              <a:rPr sz="3200" spc="-5" dirty="0">
                <a:latin typeface="Carlito"/>
                <a:cs typeface="Carlito"/>
              </a:rPr>
              <a:t>used </a:t>
            </a:r>
            <a:r>
              <a:rPr sz="3200" spc="-15" dirty="0">
                <a:latin typeface="Carlito"/>
                <a:cs typeface="Carlito"/>
              </a:rPr>
              <a:t>are career </a:t>
            </a:r>
            <a:r>
              <a:rPr sz="3200" spc="-5" dirty="0">
                <a:latin typeface="Carlito"/>
                <a:cs typeface="Carlito"/>
              </a:rPr>
              <a:t>planning </a:t>
            </a:r>
            <a:r>
              <a:rPr sz="3200" spc="-15" dirty="0">
                <a:latin typeface="Carlito"/>
                <a:cs typeface="Carlito"/>
              </a:rPr>
              <a:t>workshops </a:t>
            </a:r>
            <a:r>
              <a:rPr sz="3200" dirty="0">
                <a:latin typeface="Carlito"/>
                <a:cs typeface="Carlito"/>
              </a:rPr>
              <a:t>and a  </a:t>
            </a:r>
            <a:r>
              <a:rPr sz="3200" spc="-10" dirty="0">
                <a:latin typeface="Carlito"/>
                <a:cs typeface="Carlito"/>
              </a:rPr>
              <a:t>career</a:t>
            </a:r>
            <a:r>
              <a:rPr sz="3200" spc="-35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workbook.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9740" y="479805"/>
            <a:ext cx="29197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1. Self </a:t>
            </a:r>
            <a:r>
              <a:rPr sz="2400" spc="-5" dirty="0">
                <a:latin typeface="Times New Roman"/>
                <a:cs typeface="Times New Roman"/>
              </a:rPr>
              <a:t>assessment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tools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DBED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0476" y="1719071"/>
            <a:ext cx="7546847" cy="4431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08684" y="1886153"/>
            <a:ext cx="37331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696085" algn="l"/>
                <a:tab pos="3501390" algn="l"/>
              </a:tabLst>
            </a:pPr>
            <a:r>
              <a:rPr sz="2800" spc="-10" dirty="0"/>
              <a:t>Emp</a:t>
            </a:r>
            <a:r>
              <a:rPr sz="2800" spc="-20" dirty="0"/>
              <a:t>l</a:t>
            </a:r>
            <a:r>
              <a:rPr sz="2800" spc="-10" dirty="0"/>
              <a:t>o</a:t>
            </a:r>
            <a:r>
              <a:rPr sz="2800" spc="-50" dirty="0"/>
              <a:t>y</a:t>
            </a:r>
            <a:r>
              <a:rPr sz="2800" spc="-5" dirty="0"/>
              <a:t>ee</a:t>
            </a:r>
            <a:r>
              <a:rPr sz="2800" dirty="0"/>
              <a:t>	</a:t>
            </a:r>
            <a:r>
              <a:rPr sz="2800" spc="-25" dirty="0"/>
              <a:t>c</a:t>
            </a:r>
            <a:r>
              <a:rPr sz="2800" spc="-10" dirty="0"/>
              <a:t>ou</a:t>
            </a:r>
            <a:r>
              <a:rPr sz="2800" spc="-15" dirty="0"/>
              <a:t>n</a:t>
            </a:r>
            <a:r>
              <a:rPr sz="2800" dirty="0"/>
              <a:t>s</a:t>
            </a:r>
            <a:r>
              <a:rPr sz="2800" spc="-5" dirty="0"/>
              <a:t>eling</a:t>
            </a:r>
            <a:r>
              <a:rPr sz="2800" dirty="0"/>
              <a:t>	</a:t>
            </a:r>
            <a:r>
              <a:rPr sz="2800" spc="-15" dirty="0"/>
              <a:t>is</a:t>
            </a:r>
            <a:endParaRPr sz="2800"/>
          </a:p>
        </p:txBody>
      </p:sp>
      <p:sp>
        <p:nvSpPr>
          <p:cNvPr id="5" name="object 5"/>
          <p:cNvSpPr txBox="1"/>
          <p:nvPr/>
        </p:nvSpPr>
        <p:spPr>
          <a:xfrm>
            <a:off x="4980559" y="1886153"/>
            <a:ext cx="30822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47040" algn="l"/>
                <a:tab pos="1807845" algn="l"/>
              </a:tabLst>
            </a:pPr>
            <a:r>
              <a:rPr sz="2800" spc="-5" dirty="0">
                <a:latin typeface="Carlito"/>
                <a:cs typeface="Carlito"/>
              </a:rPr>
              <a:t>a	</a:t>
            </a:r>
            <a:r>
              <a:rPr sz="2800" spc="-10" dirty="0">
                <a:latin typeface="Carlito"/>
                <a:cs typeface="Carlito"/>
              </a:rPr>
              <a:t>p</a:t>
            </a:r>
            <a:r>
              <a:rPr sz="2800" spc="-65" dirty="0">
                <a:latin typeface="Carlito"/>
                <a:cs typeface="Carlito"/>
              </a:rPr>
              <a:t>r</a:t>
            </a:r>
            <a:r>
              <a:rPr sz="2800" spc="-10" dirty="0">
                <a:latin typeface="Carlito"/>
                <a:cs typeface="Carlito"/>
              </a:rPr>
              <a:t>oces</a:t>
            </a:r>
            <a:r>
              <a:rPr sz="2800" spc="-5" dirty="0">
                <a:latin typeface="Carlito"/>
                <a:cs typeface="Carlito"/>
              </a:rPr>
              <a:t>s</a:t>
            </a:r>
            <a:r>
              <a:rPr sz="2800" dirty="0">
                <a:latin typeface="Carlito"/>
                <a:cs typeface="Carlito"/>
              </a:rPr>
              <a:t>	</a:t>
            </a:r>
            <a:r>
              <a:rPr sz="2800" spc="-5" dirty="0">
                <a:latin typeface="Carlito"/>
                <a:cs typeface="Carlito"/>
              </a:rPr>
              <a:t>whe</a:t>
            </a:r>
            <a:r>
              <a:rPr sz="2800" spc="-50" dirty="0">
                <a:latin typeface="Carlito"/>
                <a:cs typeface="Carlito"/>
              </a:rPr>
              <a:t>r</a:t>
            </a:r>
            <a:r>
              <a:rPr sz="2800" spc="-5" dirty="0">
                <a:latin typeface="Carlito"/>
                <a:cs typeface="Carlito"/>
              </a:rPr>
              <a:t>eby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08684" y="2276982"/>
            <a:ext cx="4065270" cy="842010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12700" marR="5080">
              <a:lnSpc>
                <a:spcPts val="3070"/>
              </a:lnSpc>
              <a:spcBef>
                <a:spcPts val="439"/>
              </a:spcBef>
              <a:tabLst>
                <a:tab pos="2088514" algn="l"/>
                <a:tab pos="3067050" algn="l"/>
              </a:tabLst>
            </a:pPr>
            <a:r>
              <a:rPr sz="2800" spc="-5" dirty="0">
                <a:latin typeface="Carlito"/>
                <a:cs typeface="Carlito"/>
              </a:rPr>
              <a:t>empl</a:t>
            </a:r>
            <a:r>
              <a:rPr sz="2800" spc="-15" dirty="0">
                <a:latin typeface="Carlito"/>
                <a:cs typeface="Carlito"/>
              </a:rPr>
              <a:t>o</a:t>
            </a:r>
            <a:r>
              <a:rPr sz="2800" spc="-50" dirty="0">
                <a:latin typeface="Carlito"/>
                <a:cs typeface="Carlito"/>
              </a:rPr>
              <a:t>y</a:t>
            </a:r>
            <a:r>
              <a:rPr sz="2800" spc="-5" dirty="0">
                <a:latin typeface="Carlito"/>
                <a:cs typeface="Carlito"/>
              </a:rPr>
              <a:t>e</a:t>
            </a:r>
            <a:r>
              <a:rPr sz="2800" dirty="0">
                <a:latin typeface="Carlito"/>
                <a:cs typeface="Carlito"/>
              </a:rPr>
              <a:t>e</a:t>
            </a:r>
            <a:r>
              <a:rPr sz="2800" spc="-5" dirty="0">
                <a:latin typeface="Carlito"/>
                <a:cs typeface="Carlito"/>
              </a:rPr>
              <a:t>s</a:t>
            </a:r>
            <a:r>
              <a:rPr sz="2800" dirty="0">
                <a:latin typeface="Carlito"/>
                <a:cs typeface="Carlito"/>
              </a:rPr>
              <a:t>	</a:t>
            </a:r>
            <a:r>
              <a:rPr sz="2800" spc="-5" dirty="0">
                <a:latin typeface="Carlito"/>
                <a:cs typeface="Carlito"/>
              </a:rPr>
              <a:t>a</a:t>
            </a:r>
            <a:r>
              <a:rPr sz="2800" spc="-45" dirty="0">
                <a:latin typeface="Carlito"/>
                <a:cs typeface="Carlito"/>
              </a:rPr>
              <a:t>r</a:t>
            </a:r>
            <a:r>
              <a:rPr sz="2800" spc="-5" dirty="0">
                <a:latin typeface="Carlito"/>
                <a:cs typeface="Carlito"/>
              </a:rPr>
              <a:t>e</a:t>
            </a:r>
            <a:r>
              <a:rPr sz="2800" dirty="0">
                <a:latin typeface="Carlito"/>
                <a:cs typeface="Carlito"/>
              </a:rPr>
              <a:t>	</a:t>
            </a:r>
            <a:r>
              <a:rPr sz="2800" spc="-5" dirty="0">
                <a:latin typeface="Carlito"/>
                <a:cs typeface="Carlito"/>
              </a:rPr>
              <a:t>gui</a:t>
            </a:r>
            <a:r>
              <a:rPr sz="2800" spc="-20" dirty="0">
                <a:latin typeface="Carlito"/>
                <a:cs typeface="Carlito"/>
              </a:rPr>
              <a:t>d</a:t>
            </a:r>
            <a:r>
              <a:rPr sz="2800" dirty="0">
                <a:latin typeface="Carlito"/>
                <a:cs typeface="Carlito"/>
              </a:rPr>
              <a:t>e</a:t>
            </a:r>
            <a:r>
              <a:rPr sz="2800" spc="-5" dirty="0">
                <a:latin typeface="Carlito"/>
                <a:cs typeface="Carlito"/>
              </a:rPr>
              <a:t>d  </a:t>
            </a:r>
            <a:r>
              <a:rPr sz="2800" spc="-10" dirty="0">
                <a:latin typeface="Carlito"/>
                <a:cs typeface="Carlito"/>
              </a:rPr>
              <a:t>performance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83763" y="2667126"/>
            <a:ext cx="14744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Carlito"/>
                <a:cs typeface="Carlito"/>
              </a:rPr>
              <a:t>p</a:t>
            </a:r>
            <a:r>
              <a:rPr sz="2800" spc="-65" dirty="0">
                <a:latin typeface="Carlito"/>
                <a:cs typeface="Carlito"/>
              </a:rPr>
              <a:t>r</a:t>
            </a:r>
            <a:r>
              <a:rPr sz="2800" spc="5" dirty="0">
                <a:latin typeface="Carlito"/>
                <a:cs typeface="Carlito"/>
              </a:rPr>
              <a:t>o</a:t>
            </a:r>
            <a:r>
              <a:rPr sz="2800" spc="-10" dirty="0">
                <a:latin typeface="Carlito"/>
                <a:cs typeface="Carlito"/>
              </a:rPr>
              <a:t>blem</a:t>
            </a:r>
            <a:r>
              <a:rPr sz="2800" dirty="0">
                <a:latin typeface="Carlito"/>
                <a:cs typeface="Carlito"/>
              </a:rPr>
              <a:t>s</a:t>
            </a:r>
            <a:r>
              <a:rPr sz="2800" spc="-5" dirty="0">
                <a:latin typeface="Carlito"/>
                <a:cs typeface="Carlito"/>
              </a:rPr>
              <a:t>.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39410" y="2276982"/>
            <a:ext cx="3117215" cy="842010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12700" marR="5080" indent="621665">
              <a:lnSpc>
                <a:spcPts val="3070"/>
              </a:lnSpc>
              <a:spcBef>
                <a:spcPts val="439"/>
              </a:spcBef>
              <a:tabLst>
                <a:tab pos="528955" algn="l"/>
                <a:tab pos="1412875" algn="l"/>
              </a:tabLst>
            </a:pPr>
            <a:r>
              <a:rPr sz="2800" spc="-15" dirty="0">
                <a:latin typeface="Carlito"/>
                <a:cs typeface="Carlito"/>
              </a:rPr>
              <a:t>i</a:t>
            </a:r>
            <a:r>
              <a:rPr sz="2800" spc="-5" dirty="0">
                <a:latin typeface="Carlito"/>
                <a:cs typeface="Carlito"/>
              </a:rPr>
              <a:t>n</a:t>
            </a:r>
            <a:r>
              <a:rPr sz="2800" dirty="0">
                <a:latin typeface="Carlito"/>
                <a:cs typeface="Carlito"/>
              </a:rPr>
              <a:t>	</a:t>
            </a:r>
            <a:r>
              <a:rPr sz="2800" spc="-15" dirty="0">
                <a:latin typeface="Carlito"/>
                <a:cs typeface="Carlito"/>
              </a:rPr>
              <a:t>o</a:t>
            </a:r>
            <a:r>
              <a:rPr sz="2800" spc="-35" dirty="0">
                <a:latin typeface="Carlito"/>
                <a:cs typeface="Carlito"/>
              </a:rPr>
              <a:t>v</a:t>
            </a:r>
            <a:r>
              <a:rPr sz="2800" spc="-5" dirty="0">
                <a:latin typeface="Carlito"/>
                <a:cs typeface="Carlito"/>
              </a:rPr>
              <a:t>e</a:t>
            </a:r>
            <a:r>
              <a:rPr sz="2800" spc="-45" dirty="0">
                <a:latin typeface="Carlito"/>
                <a:cs typeface="Carlito"/>
              </a:rPr>
              <a:t>r</a:t>
            </a:r>
            <a:r>
              <a:rPr sz="2800" spc="-25" dirty="0">
                <a:latin typeface="Carlito"/>
                <a:cs typeface="Carlito"/>
              </a:rPr>
              <a:t>c</a:t>
            </a:r>
            <a:r>
              <a:rPr sz="2800" spc="-10" dirty="0">
                <a:latin typeface="Carlito"/>
                <a:cs typeface="Carlito"/>
              </a:rPr>
              <a:t>omi</a:t>
            </a:r>
            <a:r>
              <a:rPr sz="2800" spc="-20" dirty="0">
                <a:latin typeface="Carlito"/>
                <a:cs typeface="Carlito"/>
              </a:rPr>
              <a:t>n</a:t>
            </a:r>
            <a:r>
              <a:rPr sz="2800" spc="-5" dirty="0">
                <a:latin typeface="Carlito"/>
                <a:cs typeface="Carlito"/>
              </a:rPr>
              <a:t>g  It	</a:t>
            </a:r>
            <a:r>
              <a:rPr sz="2800" spc="-15" dirty="0">
                <a:latin typeface="Carlito"/>
                <a:cs typeface="Carlito"/>
              </a:rPr>
              <a:t>is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82080" y="2667126"/>
            <a:ext cx="10325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Carlito"/>
                <a:cs typeface="Carlito"/>
              </a:rPr>
              <a:t>usua</a:t>
            </a:r>
            <a:r>
              <a:rPr sz="2800" spc="5" dirty="0">
                <a:latin typeface="Carlito"/>
                <a:cs typeface="Carlito"/>
              </a:rPr>
              <a:t>l</a:t>
            </a:r>
            <a:r>
              <a:rPr sz="2800" spc="-5" dirty="0">
                <a:latin typeface="Carlito"/>
                <a:cs typeface="Carlito"/>
              </a:rPr>
              <a:t>ly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97673" y="2667126"/>
            <a:ext cx="7620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Carlito"/>
                <a:cs typeface="Carlito"/>
              </a:rPr>
              <a:t>done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08684" y="3058794"/>
            <a:ext cx="25082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379220" algn="l"/>
                <a:tab pos="2195195" algn="l"/>
              </a:tabLst>
            </a:pPr>
            <a:r>
              <a:rPr sz="2800" spc="-5" dirty="0">
                <a:latin typeface="Carlito"/>
                <a:cs typeface="Carlito"/>
              </a:rPr>
              <a:t>th</a:t>
            </a:r>
            <a:r>
              <a:rPr sz="2800" spc="-65" dirty="0">
                <a:latin typeface="Carlito"/>
                <a:cs typeface="Carlito"/>
              </a:rPr>
              <a:t>r</a:t>
            </a:r>
            <a:r>
              <a:rPr sz="2800" spc="5" dirty="0">
                <a:latin typeface="Carlito"/>
                <a:cs typeface="Carlito"/>
              </a:rPr>
              <a:t>o</a:t>
            </a:r>
            <a:r>
              <a:rPr sz="2800" spc="-10" dirty="0">
                <a:latin typeface="Carlito"/>
                <a:cs typeface="Carlito"/>
              </a:rPr>
              <a:t>ug</a:t>
            </a:r>
            <a:r>
              <a:rPr sz="2800" spc="-5" dirty="0">
                <a:latin typeface="Carlito"/>
                <a:cs typeface="Carlito"/>
              </a:rPr>
              <a:t>h</a:t>
            </a:r>
            <a:r>
              <a:rPr sz="2800" dirty="0">
                <a:latin typeface="Carlito"/>
                <a:cs typeface="Carlito"/>
              </a:rPr>
              <a:t>	</a:t>
            </a:r>
            <a:r>
              <a:rPr sz="2800" spc="-55" dirty="0">
                <a:latin typeface="Carlito"/>
                <a:cs typeface="Carlito"/>
              </a:rPr>
              <a:t>f</a:t>
            </a:r>
            <a:r>
              <a:rPr sz="2800" spc="-5" dirty="0">
                <a:latin typeface="Carlito"/>
                <a:cs typeface="Carlito"/>
              </a:rPr>
              <a:t>a</a:t>
            </a:r>
            <a:r>
              <a:rPr sz="2800" dirty="0">
                <a:latin typeface="Carlito"/>
                <a:cs typeface="Carlito"/>
              </a:rPr>
              <a:t>c</a:t>
            </a:r>
            <a:r>
              <a:rPr sz="2800" spc="-5" dirty="0">
                <a:latin typeface="Carlito"/>
                <a:cs typeface="Carlito"/>
              </a:rPr>
              <a:t>e</a:t>
            </a:r>
            <a:r>
              <a:rPr sz="2800" dirty="0">
                <a:latin typeface="Carlito"/>
                <a:cs typeface="Carlito"/>
              </a:rPr>
              <a:t>	</a:t>
            </a:r>
            <a:r>
              <a:rPr sz="2800" spc="-30" dirty="0">
                <a:latin typeface="Carlito"/>
                <a:cs typeface="Carlito"/>
              </a:rPr>
              <a:t>to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09542" y="3058794"/>
            <a:ext cx="43503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24865" algn="l"/>
                <a:tab pos="2367280" algn="l"/>
                <a:tab pos="3855085" algn="l"/>
              </a:tabLst>
            </a:pPr>
            <a:r>
              <a:rPr sz="2800" spc="-70" dirty="0">
                <a:latin typeface="Carlito"/>
                <a:cs typeface="Carlito"/>
              </a:rPr>
              <a:t>f</a:t>
            </a:r>
            <a:r>
              <a:rPr sz="2800" spc="-5" dirty="0">
                <a:latin typeface="Carlito"/>
                <a:cs typeface="Carlito"/>
              </a:rPr>
              <a:t>ace</a:t>
            </a:r>
            <a:r>
              <a:rPr sz="2800" dirty="0">
                <a:latin typeface="Carlito"/>
                <a:cs typeface="Carlito"/>
              </a:rPr>
              <a:t>	</a:t>
            </a:r>
            <a:r>
              <a:rPr sz="2800" spc="-5" dirty="0">
                <a:latin typeface="Carlito"/>
                <a:cs typeface="Carlito"/>
              </a:rPr>
              <a:t>me</a:t>
            </a:r>
            <a:r>
              <a:rPr sz="2800" spc="-20" dirty="0">
                <a:latin typeface="Carlito"/>
                <a:cs typeface="Carlito"/>
              </a:rPr>
              <a:t>e</a:t>
            </a:r>
            <a:r>
              <a:rPr sz="2800" spc="-5" dirty="0">
                <a:latin typeface="Carlito"/>
                <a:cs typeface="Carlito"/>
              </a:rPr>
              <a:t>ti</a:t>
            </a:r>
            <a:r>
              <a:rPr sz="2800" spc="-20" dirty="0">
                <a:latin typeface="Carlito"/>
                <a:cs typeface="Carlito"/>
              </a:rPr>
              <a:t>n</a:t>
            </a:r>
            <a:r>
              <a:rPr sz="2800" spc="-5" dirty="0">
                <a:latin typeface="Carlito"/>
                <a:cs typeface="Carlito"/>
              </a:rPr>
              <a:t>gs</a:t>
            </a:r>
            <a:r>
              <a:rPr sz="2800" dirty="0">
                <a:latin typeface="Carlito"/>
                <a:cs typeface="Carlito"/>
              </a:rPr>
              <a:t>	</a:t>
            </a:r>
            <a:r>
              <a:rPr sz="2800" spc="-10" dirty="0">
                <a:latin typeface="Carlito"/>
                <a:cs typeface="Carlito"/>
              </a:rPr>
              <a:t>b</a:t>
            </a:r>
            <a:r>
              <a:rPr sz="2800" spc="-25" dirty="0">
                <a:latin typeface="Carlito"/>
                <a:cs typeface="Carlito"/>
              </a:rPr>
              <a:t>e</a:t>
            </a:r>
            <a:r>
              <a:rPr sz="2800" spc="-5" dirty="0">
                <a:latin typeface="Carlito"/>
                <a:cs typeface="Carlito"/>
              </a:rPr>
              <a:t>twe</a:t>
            </a:r>
            <a:r>
              <a:rPr sz="2800" spc="-15" dirty="0">
                <a:latin typeface="Carlito"/>
                <a:cs typeface="Carlito"/>
              </a:rPr>
              <a:t>e</a:t>
            </a:r>
            <a:r>
              <a:rPr sz="2800" spc="-5" dirty="0">
                <a:latin typeface="Carlito"/>
                <a:cs typeface="Carlito"/>
              </a:rPr>
              <a:t>n</a:t>
            </a:r>
            <a:r>
              <a:rPr sz="2800" dirty="0">
                <a:latin typeface="Carlito"/>
                <a:cs typeface="Carlito"/>
              </a:rPr>
              <a:t>	</a:t>
            </a:r>
            <a:r>
              <a:rPr sz="2800" spc="-5" dirty="0">
                <a:latin typeface="Carlito"/>
                <a:cs typeface="Carlito"/>
              </a:rPr>
              <a:t>the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08684" y="3448634"/>
            <a:ext cx="70504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640205" algn="l"/>
                <a:tab pos="2385695" algn="l"/>
                <a:tab pos="3072765" algn="l"/>
                <a:tab pos="4693285" algn="l"/>
                <a:tab pos="5207000" algn="l"/>
                <a:tab pos="6342380" algn="l"/>
              </a:tabLst>
            </a:pPr>
            <a:r>
              <a:rPr sz="2800" spc="-5" dirty="0">
                <a:latin typeface="Carlito"/>
                <a:cs typeface="Carlito"/>
              </a:rPr>
              <a:t>empl</a:t>
            </a:r>
            <a:r>
              <a:rPr sz="2800" spc="-25" dirty="0">
                <a:latin typeface="Carlito"/>
                <a:cs typeface="Carlito"/>
              </a:rPr>
              <a:t>o</a:t>
            </a:r>
            <a:r>
              <a:rPr sz="2800" spc="-50" dirty="0">
                <a:latin typeface="Carlito"/>
                <a:cs typeface="Carlito"/>
              </a:rPr>
              <a:t>y</a:t>
            </a:r>
            <a:r>
              <a:rPr sz="2800" spc="-5" dirty="0">
                <a:latin typeface="Carlito"/>
                <a:cs typeface="Carlito"/>
              </a:rPr>
              <a:t>ee</a:t>
            </a:r>
            <a:r>
              <a:rPr sz="2800" dirty="0">
                <a:latin typeface="Carlito"/>
                <a:cs typeface="Carlito"/>
              </a:rPr>
              <a:t>	</a:t>
            </a:r>
            <a:r>
              <a:rPr sz="2800" spc="-5" dirty="0">
                <a:latin typeface="Carlito"/>
                <a:cs typeface="Carlito"/>
              </a:rPr>
              <a:t>and</a:t>
            </a:r>
            <a:r>
              <a:rPr sz="2800" dirty="0">
                <a:latin typeface="Carlito"/>
                <a:cs typeface="Carlito"/>
              </a:rPr>
              <a:t>	t</a:t>
            </a:r>
            <a:r>
              <a:rPr sz="2800" spc="-10" dirty="0">
                <a:latin typeface="Carlito"/>
                <a:cs typeface="Carlito"/>
              </a:rPr>
              <a:t>h</a:t>
            </a:r>
            <a:r>
              <a:rPr sz="2800" spc="-5" dirty="0">
                <a:latin typeface="Carlito"/>
                <a:cs typeface="Carlito"/>
              </a:rPr>
              <a:t>e</a:t>
            </a:r>
            <a:r>
              <a:rPr sz="2800" dirty="0">
                <a:latin typeface="Carlito"/>
                <a:cs typeface="Carlito"/>
              </a:rPr>
              <a:t>	</a:t>
            </a:r>
            <a:r>
              <a:rPr sz="2800" spc="-25" dirty="0">
                <a:latin typeface="Carlito"/>
                <a:cs typeface="Carlito"/>
              </a:rPr>
              <a:t>c</a:t>
            </a:r>
            <a:r>
              <a:rPr sz="2800" spc="-10" dirty="0">
                <a:latin typeface="Carlito"/>
                <a:cs typeface="Carlito"/>
              </a:rPr>
              <a:t>ou</a:t>
            </a:r>
            <a:r>
              <a:rPr sz="2800" spc="-15" dirty="0">
                <a:latin typeface="Carlito"/>
                <a:cs typeface="Carlito"/>
              </a:rPr>
              <a:t>n</a:t>
            </a:r>
            <a:r>
              <a:rPr sz="2800" spc="-10" dirty="0">
                <a:latin typeface="Carlito"/>
                <a:cs typeface="Carlito"/>
              </a:rPr>
              <a:t>sel</a:t>
            </a:r>
            <a:r>
              <a:rPr sz="2800" spc="5" dirty="0">
                <a:latin typeface="Carlito"/>
                <a:cs typeface="Carlito"/>
              </a:rPr>
              <a:t>o</a:t>
            </a:r>
            <a:r>
              <a:rPr sz="2800" spc="-5" dirty="0">
                <a:latin typeface="Carlito"/>
                <a:cs typeface="Carlito"/>
              </a:rPr>
              <a:t>r</a:t>
            </a:r>
            <a:r>
              <a:rPr sz="2800" dirty="0">
                <a:latin typeface="Carlito"/>
                <a:cs typeface="Carlito"/>
              </a:rPr>
              <a:t>	</a:t>
            </a:r>
            <a:r>
              <a:rPr sz="2800" spc="-5" dirty="0">
                <a:latin typeface="Carlito"/>
                <a:cs typeface="Carlito"/>
              </a:rPr>
              <a:t>or</a:t>
            </a:r>
            <a:r>
              <a:rPr sz="2800" dirty="0">
                <a:latin typeface="Carlito"/>
                <a:cs typeface="Carlito"/>
              </a:rPr>
              <a:t>	</a:t>
            </a:r>
            <a:r>
              <a:rPr sz="2800" spc="-25" dirty="0">
                <a:latin typeface="Carlito"/>
                <a:cs typeface="Carlito"/>
              </a:rPr>
              <a:t>c</a:t>
            </a:r>
            <a:r>
              <a:rPr sz="2800" spc="-10" dirty="0">
                <a:latin typeface="Carlito"/>
                <a:cs typeface="Carlito"/>
              </a:rPr>
              <a:t>oa</a:t>
            </a:r>
            <a:r>
              <a:rPr sz="2800" spc="-5" dirty="0">
                <a:latin typeface="Carlito"/>
                <a:cs typeface="Carlito"/>
              </a:rPr>
              <a:t>c</a:t>
            </a:r>
            <a:r>
              <a:rPr sz="2800" spc="-10" dirty="0">
                <a:latin typeface="Carlito"/>
                <a:cs typeface="Carlito"/>
              </a:rPr>
              <a:t>h</a:t>
            </a:r>
            <a:r>
              <a:rPr sz="2800" spc="-5" dirty="0">
                <a:latin typeface="Carlito"/>
                <a:cs typeface="Carlito"/>
              </a:rPr>
              <a:t>.</a:t>
            </a:r>
            <a:r>
              <a:rPr sz="2800" dirty="0">
                <a:latin typeface="Carlito"/>
                <a:cs typeface="Carlito"/>
              </a:rPr>
              <a:t>	</a:t>
            </a:r>
            <a:r>
              <a:rPr sz="2800" spc="-10" dirty="0">
                <a:latin typeface="Carlito"/>
                <a:cs typeface="Carlito"/>
              </a:rPr>
              <a:t>He</a:t>
            </a:r>
            <a:r>
              <a:rPr sz="2800" spc="-40" dirty="0">
                <a:latin typeface="Carlito"/>
                <a:cs typeface="Carlito"/>
              </a:rPr>
              <a:t>r</a:t>
            </a:r>
            <a:r>
              <a:rPr sz="2800" spc="-5" dirty="0">
                <a:latin typeface="Carlito"/>
                <a:cs typeface="Carlito"/>
              </a:rPr>
              <a:t>e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08684" y="3839336"/>
            <a:ext cx="7050405" cy="84328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>
              <a:lnSpc>
                <a:spcPts val="3080"/>
              </a:lnSpc>
              <a:spcBef>
                <a:spcPts val="430"/>
              </a:spcBef>
              <a:tabLst>
                <a:tab pos="1324610" algn="l"/>
                <a:tab pos="1952625" algn="l"/>
                <a:tab pos="2039620" algn="l"/>
                <a:tab pos="2571750" algn="l"/>
                <a:tab pos="3572510" algn="l"/>
                <a:tab pos="4548505" algn="l"/>
                <a:tab pos="6207125" algn="l"/>
              </a:tabLst>
            </a:pPr>
            <a:r>
              <a:rPr sz="2800" spc="-10" dirty="0">
                <a:latin typeface="Carlito"/>
                <a:cs typeface="Carlito"/>
              </a:rPr>
              <a:t>d</a:t>
            </a:r>
            <a:r>
              <a:rPr sz="2800" spc="-20" dirty="0">
                <a:latin typeface="Carlito"/>
                <a:cs typeface="Carlito"/>
              </a:rPr>
              <a:t>i</a:t>
            </a:r>
            <a:r>
              <a:rPr sz="2800" spc="-10" dirty="0">
                <a:latin typeface="Carlito"/>
                <a:cs typeface="Carlito"/>
              </a:rPr>
              <a:t>s</a:t>
            </a:r>
            <a:r>
              <a:rPr sz="2800" spc="5" dirty="0">
                <a:latin typeface="Carlito"/>
                <a:cs typeface="Carlito"/>
              </a:rPr>
              <a:t>c</a:t>
            </a:r>
            <a:r>
              <a:rPr sz="2800" spc="-10" dirty="0">
                <a:latin typeface="Carlito"/>
                <a:cs typeface="Carlito"/>
              </a:rPr>
              <a:t>ussio</a:t>
            </a:r>
            <a:r>
              <a:rPr sz="2800" spc="-5" dirty="0">
                <a:latin typeface="Carlito"/>
                <a:cs typeface="Carlito"/>
              </a:rPr>
              <a:t>ns</a:t>
            </a:r>
            <a:r>
              <a:rPr sz="2800" dirty="0">
                <a:latin typeface="Carlito"/>
                <a:cs typeface="Carlito"/>
              </a:rPr>
              <a:t>	</a:t>
            </a:r>
            <a:r>
              <a:rPr sz="2800" spc="-5" dirty="0">
                <a:latin typeface="Carlito"/>
                <a:cs typeface="Carlito"/>
              </a:rPr>
              <a:t>of</a:t>
            </a:r>
            <a:r>
              <a:rPr sz="2800" dirty="0">
                <a:latin typeface="Carlito"/>
                <a:cs typeface="Carlito"/>
              </a:rPr>
              <a:t>	</a:t>
            </a:r>
            <a:r>
              <a:rPr sz="2800" spc="-5" dirty="0">
                <a:latin typeface="Carlito"/>
                <a:cs typeface="Carlito"/>
              </a:rPr>
              <a:t>e</a:t>
            </a:r>
            <a:r>
              <a:rPr sz="2800" dirty="0">
                <a:latin typeface="Carlito"/>
                <a:cs typeface="Carlito"/>
              </a:rPr>
              <a:t>m</a:t>
            </a:r>
            <a:r>
              <a:rPr sz="2800" spc="-10" dirty="0">
                <a:latin typeface="Carlito"/>
                <a:cs typeface="Carlito"/>
              </a:rPr>
              <a:t>p</a:t>
            </a:r>
            <a:r>
              <a:rPr sz="2800" spc="-20" dirty="0">
                <a:latin typeface="Carlito"/>
                <a:cs typeface="Carlito"/>
              </a:rPr>
              <a:t>l</a:t>
            </a:r>
            <a:r>
              <a:rPr sz="2800" spc="-10" dirty="0">
                <a:latin typeface="Carlito"/>
                <a:cs typeface="Carlito"/>
              </a:rPr>
              <a:t>o</a:t>
            </a:r>
            <a:r>
              <a:rPr sz="2800" spc="-50" dirty="0">
                <a:latin typeface="Carlito"/>
                <a:cs typeface="Carlito"/>
              </a:rPr>
              <a:t>y</a:t>
            </a:r>
            <a:r>
              <a:rPr sz="2800" spc="-5" dirty="0">
                <a:latin typeface="Carlito"/>
                <a:cs typeface="Carlito"/>
              </a:rPr>
              <a:t>ees’</a:t>
            </a:r>
            <a:r>
              <a:rPr sz="2800" dirty="0">
                <a:latin typeface="Carlito"/>
                <a:cs typeface="Carlito"/>
              </a:rPr>
              <a:t>	</a:t>
            </a:r>
            <a:r>
              <a:rPr sz="2800" spc="-5" dirty="0">
                <a:latin typeface="Carlito"/>
                <a:cs typeface="Carlito"/>
              </a:rPr>
              <a:t>i</a:t>
            </a:r>
            <a:r>
              <a:rPr sz="2800" spc="-40" dirty="0">
                <a:latin typeface="Carlito"/>
                <a:cs typeface="Carlito"/>
              </a:rPr>
              <a:t>n</a:t>
            </a:r>
            <a:r>
              <a:rPr sz="2800" spc="-35" dirty="0">
                <a:latin typeface="Carlito"/>
                <a:cs typeface="Carlito"/>
              </a:rPr>
              <a:t>t</a:t>
            </a:r>
            <a:r>
              <a:rPr sz="2800" spc="-5" dirty="0">
                <a:latin typeface="Carlito"/>
                <a:cs typeface="Carlito"/>
              </a:rPr>
              <a:t>e</a:t>
            </a:r>
            <a:r>
              <a:rPr sz="2800" spc="-45" dirty="0">
                <a:latin typeface="Carlito"/>
                <a:cs typeface="Carlito"/>
              </a:rPr>
              <a:t>r</a:t>
            </a:r>
            <a:r>
              <a:rPr sz="2800" dirty="0">
                <a:latin typeface="Carlito"/>
                <a:cs typeface="Carlito"/>
              </a:rPr>
              <a:t>e</a:t>
            </a:r>
            <a:r>
              <a:rPr sz="2800" spc="-45" dirty="0">
                <a:latin typeface="Carlito"/>
                <a:cs typeface="Carlito"/>
              </a:rPr>
              <a:t>s</a:t>
            </a:r>
            <a:r>
              <a:rPr sz="2800" spc="-5" dirty="0">
                <a:latin typeface="Carlito"/>
                <a:cs typeface="Carlito"/>
              </a:rPr>
              <a:t>ts,</a:t>
            </a:r>
            <a:r>
              <a:rPr sz="2800" dirty="0">
                <a:latin typeface="Carlito"/>
                <a:cs typeface="Carlito"/>
              </a:rPr>
              <a:t>	</a:t>
            </a:r>
            <a:r>
              <a:rPr sz="2800" spc="-25" dirty="0">
                <a:latin typeface="Carlito"/>
                <a:cs typeface="Carlito"/>
              </a:rPr>
              <a:t>g</a:t>
            </a:r>
            <a:r>
              <a:rPr sz="2800" spc="-10" dirty="0">
                <a:latin typeface="Carlito"/>
                <a:cs typeface="Carlito"/>
              </a:rPr>
              <a:t>oals,  </a:t>
            </a:r>
            <a:r>
              <a:rPr sz="2800" spc="-15" dirty="0">
                <a:latin typeface="Carlito"/>
                <a:cs typeface="Carlito"/>
              </a:rPr>
              <a:t>current	</a:t>
            </a:r>
            <a:r>
              <a:rPr sz="2800" spc="-5" dirty="0">
                <a:latin typeface="Carlito"/>
                <a:cs typeface="Carlito"/>
              </a:rPr>
              <a:t>job		activities	and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67909" y="4231004"/>
            <a:ext cx="26924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135505" algn="l"/>
              </a:tabLst>
            </a:pPr>
            <a:r>
              <a:rPr sz="2800" spc="-10" dirty="0">
                <a:latin typeface="Carlito"/>
                <a:cs typeface="Carlito"/>
              </a:rPr>
              <a:t>per</a:t>
            </a:r>
            <a:r>
              <a:rPr sz="2800" spc="-80" dirty="0">
                <a:latin typeface="Carlito"/>
                <a:cs typeface="Carlito"/>
              </a:rPr>
              <a:t>f</a:t>
            </a:r>
            <a:r>
              <a:rPr sz="2800" spc="5" dirty="0">
                <a:latin typeface="Carlito"/>
                <a:cs typeface="Carlito"/>
              </a:rPr>
              <a:t>o</a:t>
            </a:r>
            <a:r>
              <a:rPr sz="2800" spc="-5" dirty="0">
                <a:latin typeface="Carlito"/>
                <a:cs typeface="Carlito"/>
              </a:rPr>
              <a:t>rman</a:t>
            </a:r>
            <a:r>
              <a:rPr sz="2800" dirty="0">
                <a:latin typeface="Carlito"/>
                <a:cs typeface="Carlito"/>
              </a:rPr>
              <a:t>c</a:t>
            </a:r>
            <a:r>
              <a:rPr sz="2800" spc="-5" dirty="0">
                <a:latin typeface="Carlito"/>
                <a:cs typeface="Carlito"/>
              </a:rPr>
              <a:t>e</a:t>
            </a:r>
            <a:r>
              <a:rPr sz="2800" dirty="0">
                <a:latin typeface="Carlito"/>
                <a:cs typeface="Carlito"/>
              </a:rPr>
              <a:t>	</a:t>
            </a:r>
            <a:r>
              <a:rPr sz="2800" spc="-5" dirty="0">
                <a:latin typeface="Carlito"/>
                <a:cs typeface="Carlito"/>
              </a:rPr>
              <a:t>and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08684" y="4621148"/>
            <a:ext cx="7052309" cy="123380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 algn="just">
              <a:lnSpc>
                <a:spcPct val="91600"/>
              </a:lnSpc>
              <a:spcBef>
                <a:spcPts val="375"/>
              </a:spcBef>
            </a:pPr>
            <a:r>
              <a:rPr sz="2800" spc="-15" dirty="0">
                <a:latin typeface="Carlito"/>
                <a:cs typeface="Carlito"/>
              </a:rPr>
              <a:t>career</a:t>
            </a:r>
            <a:r>
              <a:rPr sz="2800" spc="60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objectives </a:t>
            </a:r>
            <a:r>
              <a:rPr sz="2800" spc="-35" dirty="0">
                <a:latin typeface="Carlito"/>
                <a:cs typeface="Carlito"/>
              </a:rPr>
              <a:t>take </a:t>
            </a:r>
            <a:r>
              <a:rPr sz="2800" spc="-5" dirty="0">
                <a:latin typeface="Carlito"/>
                <a:cs typeface="Carlito"/>
              </a:rPr>
              <a:t>place. Counseling </a:t>
            </a:r>
            <a:r>
              <a:rPr sz="2800" spc="-15" dirty="0">
                <a:latin typeface="Carlito"/>
                <a:cs typeface="Carlito"/>
              </a:rPr>
              <a:t>is  generally </a:t>
            </a:r>
            <a:r>
              <a:rPr sz="2800" spc="-25" dirty="0">
                <a:latin typeface="Carlito"/>
                <a:cs typeface="Carlito"/>
              </a:rPr>
              <a:t>offered </a:t>
            </a:r>
            <a:r>
              <a:rPr sz="2800" spc="-15" dirty="0">
                <a:latin typeface="Carlito"/>
                <a:cs typeface="Carlito"/>
              </a:rPr>
              <a:t>by </a:t>
            </a:r>
            <a:r>
              <a:rPr sz="2800" spc="-5" dirty="0">
                <a:latin typeface="Carlito"/>
                <a:cs typeface="Carlito"/>
              </a:rPr>
              <a:t>the HR </a:t>
            </a:r>
            <a:r>
              <a:rPr sz="2800" spc="-10" dirty="0">
                <a:latin typeface="Carlito"/>
                <a:cs typeface="Carlito"/>
              </a:rPr>
              <a:t>department.  Sometimes outside </a:t>
            </a:r>
            <a:r>
              <a:rPr sz="2800" spc="-15" dirty="0">
                <a:latin typeface="Carlito"/>
                <a:cs typeface="Carlito"/>
              </a:rPr>
              <a:t>experts are </a:t>
            </a:r>
            <a:r>
              <a:rPr sz="2800" spc="-5" dirty="0">
                <a:latin typeface="Carlito"/>
                <a:cs typeface="Carlito"/>
              </a:rPr>
              <a:t>also be </a:t>
            </a:r>
            <a:r>
              <a:rPr sz="2800" spc="-10" dirty="0">
                <a:latin typeface="Carlito"/>
                <a:cs typeface="Carlito"/>
              </a:rPr>
              <a:t>called</a:t>
            </a:r>
            <a:r>
              <a:rPr sz="2800" spc="16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in.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59740" y="479805"/>
            <a:ext cx="29794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2. Individual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counseling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14756"/>
            <a:ext cx="6091054" cy="25367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3331" y="1091946"/>
            <a:ext cx="50304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CONCEPT </a:t>
            </a:r>
            <a:r>
              <a:rPr sz="3600" b="1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3600" b="1" spc="-2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FFFFFF"/>
                </a:solidFill>
                <a:latin typeface="Times New Roman"/>
                <a:cs typeface="Times New Roman"/>
              </a:rPr>
              <a:t>CAREER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10768" y="2010154"/>
            <a:ext cx="8333231" cy="48478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58646" y="2283714"/>
            <a:ext cx="7691120" cy="357251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40665" marR="5080" indent="-228600" algn="just">
              <a:lnSpc>
                <a:spcPct val="91600"/>
              </a:lnSpc>
              <a:spcBef>
                <a:spcPts val="340"/>
              </a:spcBef>
              <a:buChar char="•"/>
              <a:tabLst>
                <a:tab pos="241300" algn="l"/>
              </a:tabLst>
            </a:pPr>
            <a:r>
              <a:rPr sz="2400" spc="-45" dirty="0">
                <a:latin typeface="Carlito"/>
                <a:cs typeface="Carlito"/>
              </a:rPr>
              <a:t>Def. </a:t>
            </a:r>
            <a:r>
              <a:rPr sz="2400" spc="-20" dirty="0">
                <a:latin typeface="Carlito"/>
                <a:cs typeface="Carlito"/>
              </a:rPr>
              <a:t>(Oxford </a:t>
            </a:r>
            <a:r>
              <a:rPr sz="2400" spc="-5" dirty="0">
                <a:latin typeface="Carlito"/>
                <a:cs typeface="Carlito"/>
              </a:rPr>
              <a:t>English Dictionary) </a:t>
            </a:r>
            <a:r>
              <a:rPr sz="2400" dirty="0">
                <a:latin typeface="Carlito"/>
                <a:cs typeface="Carlito"/>
              </a:rPr>
              <a:t>A </a:t>
            </a:r>
            <a:r>
              <a:rPr sz="2400" spc="-30" dirty="0">
                <a:latin typeface="Carlito"/>
                <a:cs typeface="Carlito"/>
              </a:rPr>
              <a:t>person’s </a:t>
            </a:r>
            <a:r>
              <a:rPr sz="2400" spc="-15" dirty="0">
                <a:latin typeface="Carlito"/>
                <a:cs typeface="Carlito"/>
              </a:rPr>
              <a:t>course </a:t>
            </a:r>
            <a:r>
              <a:rPr sz="2400" spc="5" dirty="0">
                <a:latin typeface="Carlito"/>
                <a:cs typeface="Carlito"/>
              </a:rPr>
              <a:t>or  </a:t>
            </a:r>
            <a:r>
              <a:rPr sz="2400" spc="-15" dirty="0">
                <a:latin typeface="Carlito"/>
                <a:cs typeface="Carlito"/>
              </a:rPr>
              <a:t>progress </a:t>
            </a:r>
            <a:r>
              <a:rPr sz="2400" spc="-10" dirty="0">
                <a:latin typeface="Carlito"/>
                <a:cs typeface="Carlito"/>
              </a:rPr>
              <a:t>through </a:t>
            </a:r>
            <a:r>
              <a:rPr sz="2400" spc="-15" dirty="0">
                <a:latin typeface="Carlito"/>
                <a:cs typeface="Carlito"/>
              </a:rPr>
              <a:t>life. </a:t>
            </a:r>
            <a:r>
              <a:rPr sz="2400" spc="-5" dirty="0">
                <a:latin typeface="Carlito"/>
                <a:cs typeface="Carlito"/>
              </a:rPr>
              <a:t>In </a:t>
            </a:r>
            <a:r>
              <a:rPr sz="2400" dirty="0">
                <a:latin typeface="Carlito"/>
                <a:cs typeface="Carlito"/>
              </a:rPr>
              <a:t>this </a:t>
            </a:r>
            <a:r>
              <a:rPr sz="2400" spc="-10" dirty="0">
                <a:latin typeface="Carlito"/>
                <a:cs typeface="Carlito"/>
              </a:rPr>
              <a:t>definition career </a:t>
            </a:r>
            <a:r>
              <a:rPr sz="2400" dirty="0">
                <a:latin typeface="Carlito"/>
                <a:cs typeface="Carlito"/>
              </a:rPr>
              <a:t>is </a:t>
            </a:r>
            <a:r>
              <a:rPr sz="2400" spc="-15" dirty="0">
                <a:latin typeface="Carlito"/>
                <a:cs typeface="Carlito"/>
              </a:rPr>
              <a:t>understood  to relate to </a:t>
            </a:r>
            <a:r>
              <a:rPr sz="2400" dirty="0">
                <a:latin typeface="Carlito"/>
                <a:cs typeface="Carlito"/>
              </a:rPr>
              <a:t>a </a:t>
            </a:r>
            <a:r>
              <a:rPr sz="2400" spc="-15" dirty="0">
                <a:latin typeface="Carlito"/>
                <a:cs typeface="Carlito"/>
              </a:rPr>
              <a:t>range </a:t>
            </a:r>
            <a:r>
              <a:rPr sz="2400" spc="-5" dirty="0">
                <a:latin typeface="Carlito"/>
                <a:cs typeface="Carlito"/>
              </a:rPr>
              <a:t>of aspects of </a:t>
            </a:r>
            <a:r>
              <a:rPr sz="2400" dirty="0">
                <a:latin typeface="Carlito"/>
                <a:cs typeface="Carlito"/>
              </a:rPr>
              <a:t>an individual's </a:t>
            </a:r>
            <a:r>
              <a:rPr sz="2400" spc="-10" dirty="0">
                <a:latin typeface="Carlito"/>
                <a:cs typeface="Carlito"/>
              </a:rPr>
              <a:t>life, </a:t>
            </a:r>
            <a:r>
              <a:rPr sz="2400" spc="-5" dirty="0">
                <a:latin typeface="Carlito"/>
                <a:cs typeface="Carlito"/>
              </a:rPr>
              <a:t>learning  </a:t>
            </a:r>
            <a:r>
              <a:rPr sz="2400" dirty="0">
                <a:latin typeface="Carlito"/>
                <a:cs typeface="Carlito"/>
              </a:rPr>
              <a:t>and</a:t>
            </a:r>
            <a:r>
              <a:rPr sz="2400" spc="-10" dirty="0">
                <a:latin typeface="Carlito"/>
                <a:cs typeface="Carlito"/>
              </a:rPr>
              <a:t> work.</a:t>
            </a:r>
            <a:endParaRPr sz="2400">
              <a:latin typeface="Carlito"/>
              <a:cs typeface="Carlito"/>
            </a:endParaRPr>
          </a:p>
          <a:p>
            <a:pPr marL="240665" marR="7620" indent="-228600" algn="just">
              <a:lnSpc>
                <a:spcPts val="2640"/>
              </a:lnSpc>
              <a:spcBef>
                <a:spcPts val="480"/>
              </a:spcBef>
              <a:buChar char="•"/>
              <a:tabLst>
                <a:tab pos="241300" algn="l"/>
              </a:tabLst>
            </a:pPr>
            <a:r>
              <a:rPr sz="2400" dirty="0">
                <a:latin typeface="Carlito"/>
                <a:cs typeface="Carlito"/>
              </a:rPr>
              <a:t>A </a:t>
            </a:r>
            <a:r>
              <a:rPr sz="2400" spc="-10" dirty="0">
                <a:latin typeface="Carlito"/>
                <a:cs typeface="Carlito"/>
              </a:rPr>
              <a:t>career </a:t>
            </a:r>
            <a:r>
              <a:rPr sz="2400" dirty="0">
                <a:latin typeface="Carlito"/>
                <a:cs typeface="Carlito"/>
              </a:rPr>
              <a:t>is the </a:t>
            </a:r>
            <a:r>
              <a:rPr sz="2400" spc="-10" dirty="0">
                <a:latin typeface="Carlito"/>
                <a:cs typeface="Carlito"/>
              </a:rPr>
              <a:t>work </a:t>
            </a:r>
            <a:r>
              <a:rPr sz="2400" dirty="0">
                <a:latin typeface="Carlito"/>
                <a:cs typeface="Carlito"/>
              </a:rPr>
              <a:t>a </a:t>
            </a:r>
            <a:r>
              <a:rPr sz="2400" spc="-10" dirty="0">
                <a:latin typeface="Carlito"/>
                <a:cs typeface="Carlito"/>
              </a:rPr>
              <a:t>person </a:t>
            </a:r>
            <a:r>
              <a:rPr sz="2400" spc="-5" dirty="0">
                <a:latin typeface="Carlito"/>
                <a:cs typeface="Carlito"/>
              </a:rPr>
              <a:t>does. It </a:t>
            </a:r>
            <a:r>
              <a:rPr sz="2400" dirty="0">
                <a:latin typeface="Carlito"/>
                <a:cs typeface="Carlito"/>
              </a:rPr>
              <a:t>is the </a:t>
            </a:r>
            <a:r>
              <a:rPr sz="2400" spc="-5" dirty="0">
                <a:latin typeface="Carlito"/>
                <a:cs typeface="Carlito"/>
              </a:rPr>
              <a:t>sequence </a:t>
            </a:r>
            <a:r>
              <a:rPr sz="2400" spc="-10" dirty="0">
                <a:latin typeface="Carlito"/>
                <a:cs typeface="Carlito"/>
              </a:rPr>
              <a:t>of  jobs that </a:t>
            </a:r>
            <a:r>
              <a:rPr sz="2400" dirty="0">
                <a:latin typeface="Carlito"/>
                <a:cs typeface="Carlito"/>
              </a:rPr>
              <a:t>an individual </a:t>
            </a:r>
            <a:r>
              <a:rPr sz="2400" spc="-5" dirty="0">
                <a:latin typeface="Carlito"/>
                <a:cs typeface="Carlito"/>
              </a:rPr>
              <a:t>has held </a:t>
            </a:r>
            <a:r>
              <a:rPr sz="2400" spc="-10" dirty="0">
                <a:latin typeface="Carlito"/>
                <a:cs typeface="Carlito"/>
              </a:rPr>
              <a:t>throughout </a:t>
            </a:r>
            <a:r>
              <a:rPr sz="2400" spc="-5" dirty="0">
                <a:latin typeface="Carlito"/>
                <a:cs typeface="Carlito"/>
              </a:rPr>
              <a:t>his or her  </a:t>
            </a:r>
            <a:r>
              <a:rPr sz="2400" spc="-10" dirty="0">
                <a:latin typeface="Carlito"/>
                <a:cs typeface="Carlito"/>
              </a:rPr>
              <a:t>working </a:t>
            </a:r>
            <a:r>
              <a:rPr sz="2400" spc="-20" dirty="0">
                <a:latin typeface="Carlito"/>
                <a:cs typeface="Carlito"/>
              </a:rPr>
              <a:t>life </a:t>
            </a:r>
            <a:r>
              <a:rPr sz="2400" dirty="0">
                <a:latin typeface="Carlito"/>
                <a:cs typeface="Carlito"/>
              </a:rPr>
              <a:t>E.g. </a:t>
            </a:r>
            <a:r>
              <a:rPr sz="2400" spc="-5" dirty="0">
                <a:latin typeface="Carlito"/>
                <a:cs typeface="Carlito"/>
              </a:rPr>
              <a:t>occupation of</a:t>
            </a:r>
            <a:r>
              <a:rPr sz="2400" spc="3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nursing.</a:t>
            </a:r>
            <a:endParaRPr sz="2400">
              <a:latin typeface="Carlito"/>
              <a:cs typeface="Carlito"/>
            </a:endParaRPr>
          </a:p>
          <a:p>
            <a:pPr marL="240665" marR="5080" indent="-228600" algn="just">
              <a:lnSpc>
                <a:spcPts val="2640"/>
              </a:lnSpc>
              <a:spcBef>
                <a:spcPts val="434"/>
              </a:spcBef>
              <a:buChar char="•"/>
              <a:tabLst>
                <a:tab pos="241300" algn="l"/>
              </a:tabLst>
            </a:pPr>
            <a:r>
              <a:rPr sz="2400" dirty="0">
                <a:latin typeface="Carlito"/>
                <a:cs typeface="Carlito"/>
              </a:rPr>
              <a:t>A </a:t>
            </a:r>
            <a:r>
              <a:rPr sz="2400" spc="-10" dirty="0">
                <a:latin typeface="Carlito"/>
                <a:cs typeface="Carlito"/>
              </a:rPr>
              <a:t>career </a:t>
            </a:r>
            <a:r>
              <a:rPr sz="2400" dirty="0">
                <a:latin typeface="Carlito"/>
                <a:cs typeface="Carlito"/>
              </a:rPr>
              <a:t>is an </a:t>
            </a:r>
            <a:r>
              <a:rPr sz="2400" i="1" dirty="0">
                <a:latin typeface="Carlito"/>
                <a:cs typeface="Carlito"/>
              </a:rPr>
              <a:t>individual's </a:t>
            </a:r>
            <a:r>
              <a:rPr sz="2400" i="1" spc="-5" dirty="0">
                <a:latin typeface="Carlito"/>
                <a:cs typeface="Carlito"/>
              </a:rPr>
              <a:t>journey through </a:t>
            </a:r>
            <a:r>
              <a:rPr sz="2400" i="1" dirty="0">
                <a:latin typeface="Carlito"/>
                <a:cs typeface="Carlito"/>
              </a:rPr>
              <a:t>learning, work  and </a:t>
            </a:r>
            <a:r>
              <a:rPr sz="2400" i="1" spc="-5" dirty="0">
                <a:latin typeface="Carlito"/>
                <a:cs typeface="Carlito"/>
              </a:rPr>
              <a:t>other aspects </a:t>
            </a:r>
            <a:r>
              <a:rPr sz="2400" i="1" dirty="0">
                <a:latin typeface="Carlito"/>
                <a:cs typeface="Carlito"/>
              </a:rPr>
              <a:t>of</a:t>
            </a:r>
            <a:r>
              <a:rPr sz="2400" i="1" spc="-20" dirty="0">
                <a:latin typeface="Carlito"/>
                <a:cs typeface="Carlito"/>
              </a:rPr>
              <a:t> </a:t>
            </a:r>
            <a:r>
              <a:rPr sz="2400" i="1" spc="-10" dirty="0">
                <a:latin typeface="Carlito"/>
                <a:cs typeface="Carlito"/>
              </a:rPr>
              <a:t>life.</a:t>
            </a:r>
            <a:endParaRPr sz="2400">
              <a:latin typeface="Carlito"/>
              <a:cs typeface="Carlito"/>
            </a:endParaRPr>
          </a:p>
          <a:p>
            <a:pPr marL="240665" indent="-228600" algn="just">
              <a:lnSpc>
                <a:spcPct val="100000"/>
              </a:lnSpc>
              <a:spcBef>
                <a:spcPts val="145"/>
              </a:spcBef>
              <a:buChar char="•"/>
              <a:tabLst>
                <a:tab pos="241300" algn="l"/>
              </a:tabLst>
            </a:pPr>
            <a:r>
              <a:rPr sz="2400" spc="-5" dirty="0">
                <a:latin typeface="Carlito"/>
                <a:cs typeface="Carlito"/>
              </a:rPr>
              <a:t>It</a:t>
            </a:r>
            <a:r>
              <a:rPr sz="2400" spc="18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also</a:t>
            </a:r>
            <a:r>
              <a:rPr sz="2400" spc="18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pertains</a:t>
            </a:r>
            <a:r>
              <a:rPr sz="2400" spc="190" dirty="0">
                <a:latin typeface="Carlito"/>
                <a:cs typeface="Carlito"/>
              </a:rPr>
              <a:t> </a:t>
            </a:r>
            <a:r>
              <a:rPr sz="2400" spc="-15" dirty="0">
                <a:latin typeface="Carlito"/>
                <a:cs typeface="Carlito"/>
              </a:rPr>
              <a:t>to</a:t>
            </a:r>
            <a:r>
              <a:rPr sz="2400" spc="18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his</a:t>
            </a:r>
            <a:r>
              <a:rPr sz="2400" spc="19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occupation</a:t>
            </a:r>
            <a:r>
              <a:rPr sz="2400" spc="18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or</a:t>
            </a:r>
            <a:r>
              <a:rPr sz="2400" spc="195" dirty="0">
                <a:latin typeface="Carlito"/>
                <a:cs typeface="Carlito"/>
              </a:rPr>
              <a:t> </a:t>
            </a:r>
            <a:r>
              <a:rPr sz="2400" spc="-15" dirty="0">
                <a:latin typeface="Carlito"/>
                <a:cs typeface="Carlito"/>
              </a:rPr>
              <a:t>profession</a:t>
            </a:r>
            <a:r>
              <a:rPr sz="2400" spc="18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that</a:t>
            </a:r>
            <a:r>
              <a:rPr sz="2400" spc="18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usually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87221" y="5799835"/>
            <a:ext cx="21075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45870" algn="l"/>
              </a:tabLst>
            </a:pPr>
            <a:r>
              <a:rPr sz="2400" dirty="0">
                <a:latin typeface="Carlito"/>
                <a:cs typeface="Carlito"/>
              </a:rPr>
              <a:t>i</a:t>
            </a:r>
            <a:r>
              <a:rPr sz="2400" spc="-40" dirty="0">
                <a:latin typeface="Carlito"/>
                <a:cs typeface="Carlito"/>
              </a:rPr>
              <a:t>n</a:t>
            </a:r>
            <a:r>
              <a:rPr sz="2400" spc="-30" dirty="0">
                <a:latin typeface="Carlito"/>
                <a:cs typeface="Carlito"/>
              </a:rPr>
              <a:t>v</a:t>
            </a:r>
            <a:r>
              <a:rPr sz="2400" spc="-5" dirty="0">
                <a:latin typeface="Carlito"/>
                <a:cs typeface="Carlito"/>
              </a:rPr>
              <a:t>ol</a:t>
            </a:r>
            <a:r>
              <a:rPr sz="2400" spc="-40" dirty="0">
                <a:latin typeface="Carlito"/>
                <a:cs typeface="Carlito"/>
              </a:rPr>
              <a:t>v</a:t>
            </a:r>
            <a:r>
              <a:rPr sz="2400" dirty="0">
                <a:latin typeface="Carlito"/>
                <a:cs typeface="Carlito"/>
              </a:rPr>
              <a:t>es	</a:t>
            </a:r>
            <a:r>
              <a:rPr sz="2400" spc="-5" dirty="0">
                <a:latin typeface="Carlito"/>
                <a:cs typeface="Carlito"/>
              </a:rPr>
              <a:t>s</a:t>
            </a:r>
            <a:r>
              <a:rPr sz="2400" dirty="0">
                <a:latin typeface="Carlito"/>
                <a:cs typeface="Carlito"/>
              </a:rPr>
              <a:t>pe</a:t>
            </a:r>
            <a:r>
              <a:rPr sz="2400" spc="5" dirty="0">
                <a:latin typeface="Carlito"/>
                <a:cs typeface="Carlito"/>
              </a:rPr>
              <a:t>c</a:t>
            </a:r>
            <a:r>
              <a:rPr sz="2400" dirty="0">
                <a:latin typeface="Carlito"/>
                <a:cs typeface="Carlito"/>
              </a:rPr>
              <a:t>ial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87221" y="6135725"/>
            <a:ext cx="22961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25650" algn="l"/>
              </a:tabLst>
            </a:pPr>
            <a:r>
              <a:rPr sz="2400" spc="-20" dirty="0">
                <a:latin typeface="Carlito"/>
                <a:cs typeface="Carlito"/>
              </a:rPr>
              <a:t>c</a:t>
            </a:r>
            <a:r>
              <a:rPr sz="2400" spc="-5" dirty="0">
                <a:latin typeface="Carlito"/>
                <a:cs typeface="Carlito"/>
              </a:rPr>
              <a:t>on</a:t>
            </a:r>
            <a:r>
              <a:rPr sz="2400" spc="-10" dirty="0">
                <a:latin typeface="Carlito"/>
                <a:cs typeface="Carlito"/>
              </a:rPr>
              <a:t>s</a:t>
            </a:r>
            <a:r>
              <a:rPr sz="2400" dirty="0">
                <a:latin typeface="Carlito"/>
                <a:cs typeface="Carlito"/>
              </a:rPr>
              <a:t>ide</a:t>
            </a:r>
            <a:r>
              <a:rPr sz="2400" spc="-30" dirty="0">
                <a:latin typeface="Carlito"/>
                <a:cs typeface="Carlito"/>
              </a:rPr>
              <a:t>r</a:t>
            </a:r>
            <a:r>
              <a:rPr sz="2400" dirty="0">
                <a:latin typeface="Carlito"/>
                <a:cs typeface="Carlito"/>
              </a:rPr>
              <a:t>ed	</a:t>
            </a:r>
            <a:r>
              <a:rPr sz="2400" spc="-25" dirty="0">
                <a:latin typeface="Carlito"/>
                <a:cs typeface="Carlito"/>
              </a:rPr>
              <a:t>to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07129" y="5799835"/>
            <a:ext cx="5141595" cy="727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2760"/>
              </a:lnSpc>
              <a:spcBef>
                <a:spcPts val="100"/>
              </a:spcBef>
              <a:tabLst>
                <a:tab pos="1188720" algn="l"/>
                <a:tab pos="1694814" algn="l"/>
                <a:tab pos="2747645" algn="l"/>
                <a:tab pos="4220210" algn="l"/>
                <a:tab pos="4925695" algn="l"/>
              </a:tabLst>
            </a:pPr>
            <a:r>
              <a:rPr sz="2400" dirty="0">
                <a:latin typeface="Carlito"/>
                <a:cs typeface="Carlito"/>
              </a:rPr>
              <a:t>t</a:t>
            </a:r>
            <a:r>
              <a:rPr sz="2400" spc="-50" dirty="0">
                <a:latin typeface="Carlito"/>
                <a:cs typeface="Carlito"/>
              </a:rPr>
              <a:t>r</a:t>
            </a:r>
            <a:r>
              <a:rPr sz="2400" dirty="0">
                <a:latin typeface="Carlito"/>
                <a:cs typeface="Carlito"/>
              </a:rPr>
              <a:t>ain</a:t>
            </a:r>
            <a:r>
              <a:rPr sz="2400" spc="-15" dirty="0">
                <a:latin typeface="Carlito"/>
                <a:cs typeface="Carlito"/>
              </a:rPr>
              <a:t>i</a:t>
            </a:r>
            <a:r>
              <a:rPr sz="2400" spc="-5" dirty="0">
                <a:latin typeface="Carlito"/>
                <a:cs typeface="Carlito"/>
              </a:rPr>
              <a:t>n</a:t>
            </a:r>
            <a:r>
              <a:rPr sz="2400" dirty="0">
                <a:latin typeface="Carlito"/>
                <a:cs typeface="Carlito"/>
              </a:rPr>
              <a:t>g	</a:t>
            </a:r>
            <a:r>
              <a:rPr sz="2400" spc="-10" dirty="0">
                <a:latin typeface="Carlito"/>
                <a:cs typeface="Carlito"/>
              </a:rPr>
              <a:t>o</a:t>
            </a:r>
            <a:r>
              <a:rPr sz="2400" dirty="0">
                <a:latin typeface="Carlito"/>
                <a:cs typeface="Carlito"/>
              </a:rPr>
              <a:t>r	</a:t>
            </a:r>
            <a:r>
              <a:rPr sz="2400" spc="-50" dirty="0">
                <a:latin typeface="Carlito"/>
                <a:cs typeface="Carlito"/>
              </a:rPr>
              <a:t>f</a:t>
            </a:r>
            <a:r>
              <a:rPr sz="2400" spc="-5" dirty="0">
                <a:latin typeface="Carlito"/>
                <a:cs typeface="Carlito"/>
              </a:rPr>
              <a:t>o</a:t>
            </a:r>
            <a:r>
              <a:rPr sz="2400" dirty="0">
                <a:latin typeface="Carlito"/>
                <a:cs typeface="Carlito"/>
              </a:rPr>
              <a:t>rmal	edu</a:t>
            </a:r>
            <a:r>
              <a:rPr sz="2400" spc="-20" dirty="0">
                <a:latin typeface="Carlito"/>
                <a:cs typeface="Carlito"/>
              </a:rPr>
              <a:t>c</a:t>
            </a:r>
            <a:r>
              <a:rPr sz="2400" spc="-25" dirty="0">
                <a:latin typeface="Carlito"/>
                <a:cs typeface="Carlito"/>
              </a:rPr>
              <a:t>a</a:t>
            </a:r>
            <a:r>
              <a:rPr sz="2400" dirty="0">
                <a:latin typeface="Carlito"/>
                <a:cs typeface="Carlito"/>
              </a:rPr>
              <a:t>ti</a:t>
            </a:r>
            <a:r>
              <a:rPr sz="2400" spc="-10" dirty="0">
                <a:latin typeface="Carlito"/>
                <a:cs typeface="Carlito"/>
              </a:rPr>
              <a:t>o</a:t>
            </a:r>
            <a:r>
              <a:rPr sz="2400" dirty="0">
                <a:latin typeface="Carlito"/>
                <a:cs typeface="Carlito"/>
              </a:rPr>
              <a:t>n	and	is</a:t>
            </a:r>
            <a:endParaRPr sz="2400">
              <a:latin typeface="Carlito"/>
              <a:cs typeface="Carlito"/>
            </a:endParaRPr>
          </a:p>
          <a:p>
            <a:pPr marR="6350" algn="r">
              <a:lnSpc>
                <a:spcPts val="2760"/>
              </a:lnSpc>
              <a:tabLst>
                <a:tab pos="961390" algn="l"/>
                <a:tab pos="1757045" algn="l"/>
                <a:tab pos="3436620" algn="l"/>
              </a:tabLst>
            </a:pPr>
            <a:r>
              <a:rPr sz="2400" spc="-5" dirty="0">
                <a:latin typeface="Carlito"/>
                <a:cs typeface="Carlito"/>
              </a:rPr>
              <a:t>b</a:t>
            </a:r>
            <a:r>
              <a:rPr sz="2400" dirty="0">
                <a:latin typeface="Carlito"/>
                <a:cs typeface="Carlito"/>
              </a:rPr>
              <a:t>e	a	</a:t>
            </a:r>
            <a:r>
              <a:rPr sz="2400" spc="-5" dirty="0">
                <a:latin typeface="Carlito"/>
                <a:cs typeface="Carlito"/>
              </a:rPr>
              <a:t>pe</a:t>
            </a:r>
            <a:r>
              <a:rPr sz="2400" spc="-30" dirty="0">
                <a:latin typeface="Carlito"/>
                <a:cs typeface="Carlito"/>
              </a:rPr>
              <a:t>r</a:t>
            </a:r>
            <a:r>
              <a:rPr sz="2400" spc="-5" dirty="0">
                <a:latin typeface="Carlito"/>
                <a:cs typeface="Carlito"/>
              </a:rPr>
              <a:t>s</a:t>
            </a:r>
            <a:r>
              <a:rPr sz="2400" spc="-10" dirty="0">
                <a:latin typeface="Carlito"/>
                <a:cs typeface="Carlito"/>
              </a:rPr>
              <a:t>o</a:t>
            </a:r>
            <a:r>
              <a:rPr sz="2400" spc="-5" dirty="0">
                <a:latin typeface="Carlito"/>
                <a:cs typeface="Carlito"/>
              </a:rPr>
              <a:t>n</a:t>
            </a:r>
            <a:r>
              <a:rPr sz="2400" spc="-145" dirty="0">
                <a:latin typeface="Carlito"/>
                <a:cs typeface="Carlito"/>
              </a:rPr>
              <a:t>’</a:t>
            </a:r>
            <a:r>
              <a:rPr sz="2400" dirty="0">
                <a:latin typeface="Carlito"/>
                <a:cs typeface="Carlito"/>
              </a:rPr>
              <a:t>s	li</a:t>
            </a:r>
            <a:r>
              <a:rPr sz="2400" spc="-60" dirty="0">
                <a:latin typeface="Carlito"/>
                <a:cs typeface="Carlito"/>
              </a:rPr>
              <a:t>f</a:t>
            </a:r>
            <a:r>
              <a:rPr sz="2400" dirty="0">
                <a:latin typeface="Carlito"/>
                <a:cs typeface="Carlito"/>
              </a:rPr>
              <a:t>e</a:t>
            </a:r>
            <a:r>
              <a:rPr sz="2400" spc="-35" dirty="0">
                <a:latin typeface="Carlito"/>
                <a:cs typeface="Carlito"/>
              </a:rPr>
              <a:t>w</a:t>
            </a:r>
            <a:r>
              <a:rPr sz="2400" spc="-5" dirty="0">
                <a:latin typeface="Carlito"/>
                <a:cs typeface="Carlito"/>
              </a:rPr>
              <a:t>ork</a:t>
            </a:r>
            <a:r>
              <a:rPr sz="2400" dirty="0">
                <a:latin typeface="Carlito"/>
                <a:cs typeface="Carlito"/>
              </a:rPr>
              <a:t>.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0787" y="1405503"/>
            <a:ext cx="8297624" cy="50071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83540" y="1487551"/>
            <a:ext cx="807148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rlito"/>
                <a:cs typeface="Carlito"/>
              </a:rPr>
              <a:t>Employment </a:t>
            </a:r>
            <a:r>
              <a:rPr sz="2400" spc="-5" dirty="0">
                <a:latin typeface="Carlito"/>
                <a:cs typeface="Carlito"/>
              </a:rPr>
              <a:t>opportunities </a:t>
            </a:r>
            <a:r>
              <a:rPr sz="2400" spc="-15" dirty="0">
                <a:latin typeface="Carlito"/>
                <a:cs typeface="Carlito"/>
              </a:rPr>
              <a:t>at </a:t>
            </a:r>
            <a:r>
              <a:rPr sz="2400" spc="-10" dirty="0">
                <a:latin typeface="Carlito"/>
                <a:cs typeface="Carlito"/>
              </a:rPr>
              <a:t>various levels </a:t>
            </a:r>
            <a:r>
              <a:rPr sz="2400" spc="-15" dirty="0">
                <a:latin typeface="Carlito"/>
                <a:cs typeface="Carlito"/>
              </a:rPr>
              <a:t>are </a:t>
            </a:r>
            <a:r>
              <a:rPr sz="2400" dirty="0">
                <a:latin typeface="Carlito"/>
                <a:cs typeface="Carlito"/>
              </a:rPr>
              <a:t>made </a:t>
            </a:r>
            <a:r>
              <a:rPr sz="2400" spc="-5" dirty="0">
                <a:latin typeface="Carlito"/>
                <a:cs typeface="Carlito"/>
              </a:rPr>
              <a:t>known</a:t>
            </a:r>
            <a:r>
              <a:rPr sz="2400" spc="125" dirty="0">
                <a:latin typeface="Carlito"/>
                <a:cs typeface="Carlito"/>
              </a:rPr>
              <a:t> </a:t>
            </a:r>
            <a:r>
              <a:rPr sz="2400" spc="-25" dirty="0">
                <a:latin typeface="Carlito"/>
                <a:cs typeface="Carlito"/>
              </a:rPr>
              <a:t>to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540" y="1822830"/>
            <a:ext cx="42811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85595" algn="l"/>
                <a:tab pos="2804795" algn="l"/>
              </a:tabLst>
            </a:pPr>
            <a:r>
              <a:rPr sz="2400" dirty="0">
                <a:latin typeface="Carlito"/>
                <a:cs typeface="Carlito"/>
              </a:rPr>
              <a:t>empl</a:t>
            </a:r>
            <a:r>
              <a:rPr sz="2400" spc="-10" dirty="0">
                <a:latin typeface="Carlito"/>
                <a:cs typeface="Carlito"/>
              </a:rPr>
              <a:t>o</a:t>
            </a:r>
            <a:r>
              <a:rPr sz="2400" spc="-35" dirty="0">
                <a:latin typeface="Carlito"/>
                <a:cs typeface="Carlito"/>
              </a:rPr>
              <a:t>y</a:t>
            </a:r>
            <a:r>
              <a:rPr sz="2400" dirty="0">
                <a:latin typeface="Carlito"/>
                <a:cs typeface="Carlito"/>
              </a:rPr>
              <a:t>e</a:t>
            </a:r>
            <a:r>
              <a:rPr sz="2400" spc="5" dirty="0">
                <a:latin typeface="Carlito"/>
                <a:cs typeface="Carlito"/>
              </a:rPr>
              <a:t>e</a:t>
            </a:r>
            <a:r>
              <a:rPr sz="2400" dirty="0">
                <a:latin typeface="Carlito"/>
                <a:cs typeface="Carlito"/>
              </a:rPr>
              <a:t>s	th</a:t>
            </a:r>
            <a:r>
              <a:rPr sz="2400" spc="-35" dirty="0">
                <a:latin typeface="Carlito"/>
                <a:cs typeface="Carlito"/>
              </a:rPr>
              <a:t>r</a:t>
            </a:r>
            <a:r>
              <a:rPr sz="2400" spc="-5" dirty="0">
                <a:latin typeface="Carlito"/>
                <a:cs typeface="Carlito"/>
              </a:rPr>
              <a:t>ou</a:t>
            </a:r>
            <a:r>
              <a:rPr sz="2400" spc="-10" dirty="0">
                <a:latin typeface="Carlito"/>
                <a:cs typeface="Carlito"/>
              </a:rPr>
              <a:t>g</a:t>
            </a:r>
            <a:r>
              <a:rPr sz="2400" dirty="0">
                <a:latin typeface="Carlito"/>
                <a:cs typeface="Carlito"/>
              </a:rPr>
              <a:t>h	</a:t>
            </a:r>
            <a:r>
              <a:rPr sz="2400" spc="10" dirty="0">
                <a:latin typeface="Carlito"/>
                <a:cs typeface="Carlito"/>
              </a:rPr>
              <a:t>i</a:t>
            </a:r>
            <a:r>
              <a:rPr sz="2400" spc="-15" dirty="0">
                <a:latin typeface="Carlito"/>
                <a:cs typeface="Carlito"/>
              </a:rPr>
              <a:t>n</a:t>
            </a:r>
            <a:r>
              <a:rPr sz="2400" spc="-50" dirty="0">
                <a:latin typeface="Carlito"/>
                <a:cs typeface="Carlito"/>
              </a:rPr>
              <a:t>f</a:t>
            </a:r>
            <a:r>
              <a:rPr sz="2400" spc="-5" dirty="0">
                <a:latin typeface="Carlito"/>
                <a:cs typeface="Carlito"/>
              </a:rPr>
              <a:t>orm</a:t>
            </a:r>
            <a:r>
              <a:rPr sz="2400" spc="-25" dirty="0">
                <a:latin typeface="Carlito"/>
                <a:cs typeface="Carlito"/>
              </a:rPr>
              <a:t>a</a:t>
            </a:r>
            <a:r>
              <a:rPr sz="2400" dirty="0">
                <a:latin typeface="Carlito"/>
                <a:cs typeface="Carlito"/>
              </a:rPr>
              <a:t>tion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540" y="1822830"/>
            <a:ext cx="8073390" cy="72517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 indent="4486910">
              <a:lnSpc>
                <a:spcPts val="2630"/>
              </a:lnSpc>
              <a:spcBef>
                <a:spcPts val="395"/>
              </a:spcBef>
              <a:tabLst>
                <a:tab pos="1251585" algn="l"/>
                <a:tab pos="1765300" algn="l"/>
                <a:tab pos="3365500" algn="l"/>
                <a:tab pos="4287520" algn="l"/>
                <a:tab pos="5720715" algn="l"/>
                <a:tab pos="5975350" algn="l"/>
                <a:tab pos="6205220" algn="l"/>
                <a:tab pos="7334884" algn="l"/>
                <a:tab pos="7593965" algn="l"/>
              </a:tabLst>
            </a:pPr>
            <a:r>
              <a:rPr sz="2400" spc="-5" dirty="0">
                <a:latin typeface="Carlito"/>
                <a:cs typeface="Carlito"/>
              </a:rPr>
              <a:t>se</a:t>
            </a:r>
            <a:r>
              <a:rPr sz="2400" spc="25" dirty="0">
                <a:latin typeface="Carlito"/>
                <a:cs typeface="Carlito"/>
              </a:rPr>
              <a:t>r</a:t>
            </a:r>
            <a:r>
              <a:rPr sz="2400" dirty="0">
                <a:latin typeface="Carlito"/>
                <a:cs typeface="Carlito"/>
              </a:rPr>
              <a:t>vices	</a:t>
            </a:r>
            <a:r>
              <a:rPr sz="2400" spc="-10" dirty="0">
                <a:latin typeface="Carlito"/>
                <a:cs typeface="Carlito"/>
              </a:rPr>
              <a:t>o</a:t>
            </a:r>
            <a:r>
              <a:rPr sz="2400" dirty="0">
                <a:latin typeface="Carlito"/>
                <a:cs typeface="Carlito"/>
              </a:rPr>
              <a:t>f		</a:t>
            </a:r>
            <a:r>
              <a:rPr sz="2400" spc="-40" dirty="0">
                <a:latin typeface="Carlito"/>
                <a:cs typeface="Carlito"/>
              </a:rPr>
              <a:t>v</a:t>
            </a:r>
            <a:r>
              <a:rPr sz="2400" dirty="0">
                <a:latin typeface="Carlito"/>
                <a:cs typeface="Carlito"/>
              </a:rPr>
              <a:t>ario</a:t>
            </a:r>
            <a:r>
              <a:rPr sz="2400" spc="5" dirty="0">
                <a:latin typeface="Carlito"/>
                <a:cs typeface="Carlito"/>
              </a:rPr>
              <a:t>u</a:t>
            </a:r>
            <a:r>
              <a:rPr sz="2400" dirty="0">
                <a:latin typeface="Carlito"/>
                <a:cs typeface="Carlito"/>
              </a:rPr>
              <a:t>s	kind</a:t>
            </a:r>
            <a:r>
              <a:rPr sz="2400" spc="-10" dirty="0">
                <a:latin typeface="Carlito"/>
                <a:cs typeface="Carlito"/>
              </a:rPr>
              <a:t>s</a:t>
            </a:r>
            <a:r>
              <a:rPr sz="2400" dirty="0">
                <a:latin typeface="Carlito"/>
                <a:cs typeface="Carlito"/>
              </a:rPr>
              <a:t>.  </a:t>
            </a:r>
            <a:r>
              <a:rPr sz="2400" spc="-20" dirty="0">
                <a:latin typeface="Carlito"/>
                <a:cs typeface="Carlito"/>
              </a:rPr>
              <a:t>Records	</a:t>
            </a:r>
            <a:r>
              <a:rPr sz="2400" spc="-5" dirty="0">
                <a:latin typeface="Carlito"/>
                <a:cs typeface="Carlito"/>
              </a:rPr>
              <a:t>of	employees	skills,	knowledge,		</a:t>
            </a:r>
            <a:r>
              <a:rPr sz="2400" spc="-10" dirty="0">
                <a:latin typeface="Carlito"/>
                <a:cs typeface="Carlito"/>
              </a:rPr>
              <a:t>experience	</a:t>
            </a:r>
            <a:r>
              <a:rPr sz="2400" dirty="0">
                <a:latin typeface="Carlito"/>
                <a:cs typeface="Carlito"/>
              </a:rPr>
              <a:t>and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3540" y="2491562"/>
            <a:ext cx="8075295" cy="325755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algn="just">
              <a:lnSpc>
                <a:spcPct val="91600"/>
              </a:lnSpc>
              <a:spcBef>
                <a:spcPts val="345"/>
              </a:spcBef>
            </a:pPr>
            <a:r>
              <a:rPr sz="2400" spc="-10" dirty="0">
                <a:latin typeface="Carlito"/>
                <a:cs typeface="Carlito"/>
              </a:rPr>
              <a:t>performance indicate the </a:t>
            </a:r>
            <a:r>
              <a:rPr sz="2400" spc="-5" dirty="0">
                <a:latin typeface="Carlito"/>
                <a:cs typeface="Carlito"/>
              </a:rPr>
              <a:t>possible </a:t>
            </a:r>
            <a:r>
              <a:rPr sz="2400" spc="-10" dirty="0">
                <a:latin typeface="Carlito"/>
                <a:cs typeface="Carlito"/>
              </a:rPr>
              <a:t>candidates </a:t>
            </a:r>
            <a:r>
              <a:rPr sz="2400" spc="-25" dirty="0">
                <a:latin typeface="Carlito"/>
                <a:cs typeface="Carlito"/>
              </a:rPr>
              <a:t>for </a:t>
            </a:r>
            <a:r>
              <a:rPr sz="2400" spc="-5" dirty="0">
                <a:latin typeface="Carlito"/>
                <a:cs typeface="Carlito"/>
              </a:rPr>
              <a:t>filing up such  </a:t>
            </a:r>
            <a:r>
              <a:rPr sz="2400" spc="-10" dirty="0">
                <a:latin typeface="Carlito"/>
                <a:cs typeface="Carlito"/>
              </a:rPr>
              <a:t>vacancies. </a:t>
            </a:r>
            <a:r>
              <a:rPr sz="2400" spc="-15" dirty="0">
                <a:latin typeface="Carlito"/>
                <a:cs typeface="Carlito"/>
              </a:rPr>
              <a:t>For </a:t>
            </a:r>
            <a:r>
              <a:rPr sz="2400" spc="-10" dirty="0">
                <a:latin typeface="Carlito"/>
                <a:cs typeface="Carlito"/>
              </a:rPr>
              <a:t>compiling </a:t>
            </a:r>
            <a:r>
              <a:rPr sz="2400" dirty="0">
                <a:latin typeface="Carlito"/>
                <a:cs typeface="Carlito"/>
              </a:rPr>
              <a:t>and </a:t>
            </a:r>
            <a:r>
              <a:rPr sz="2400" spc="-10" dirty="0">
                <a:latin typeface="Carlito"/>
                <a:cs typeface="Carlito"/>
              </a:rPr>
              <a:t>communicating career </a:t>
            </a:r>
            <a:r>
              <a:rPr sz="2400" spc="-15" dirty="0">
                <a:latin typeface="Carlito"/>
                <a:cs typeface="Carlito"/>
              </a:rPr>
              <a:t>related  </a:t>
            </a:r>
            <a:r>
              <a:rPr sz="2400" spc="-10" dirty="0">
                <a:latin typeface="Carlito"/>
                <a:cs typeface="Carlito"/>
              </a:rPr>
              <a:t>information </a:t>
            </a:r>
            <a:r>
              <a:rPr sz="2400" spc="-15" dirty="0">
                <a:latin typeface="Carlito"/>
                <a:cs typeface="Carlito"/>
              </a:rPr>
              <a:t>to </a:t>
            </a:r>
            <a:r>
              <a:rPr sz="2400" spc="-5" dirty="0">
                <a:latin typeface="Carlito"/>
                <a:cs typeface="Carlito"/>
              </a:rPr>
              <a:t>employees, </a:t>
            </a:r>
            <a:r>
              <a:rPr sz="2400" spc="-15" dirty="0">
                <a:latin typeface="Carlito"/>
                <a:cs typeface="Carlito"/>
              </a:rPr>
              <a:t>organizations </a:t>
            </a:r>
            <a:r>
              <a:rPr sz="2400" spc="-5" dirty="0">
                <a:latin typeface="Carlito"/>
                <a:cs typeface="Carlito"/>
              </a:rPr>
              <a:t>basically use </a:t>
            </a:r>
            <a:r>
              <a:rPr sz="2400" spc="-20" dirty="0">
                <a:latin typeface="Carlito"/>
                <a:cs typeface="Carlito"/>
              </a:rPr>
              <a:t>four  </a:t>
            </a:r>
            <a:r>
              <a:rPr sz="2400" spc="-5" dirty="0">
                <a:latin typeface="Carlito"/>
                <a:cs typeface="Carlito"/>
              </a:rPr>
              <a:t>methods:</a:t>
            </a:r>
            <a:endParaRPr sz="2400">
              <a:latin typeface="Carlito"/>
              <a:cs typeface="Carlito"/>
            </a:endParaRPr>
          </a:p>
          <a:p>
            <a:pPr marL="12700" marR="5742305">
              <a:lnSpc>
                <a:spcPts val="3679"/>
              </a:lnSpc>
              <a:spcBef>
                <a:spcPts val="235"/>
              </a:spcBef>
            </a:pPr>
            <a:r>
              <a:rPr sz="2400" i="1" dirty="0">
                <a:latin typeface="Carlito"/>
                <a:cs typeface="Carlito"/>
              </a:rPr>
              <a:t>Job </a:t>
            </a:r>
            <a:r>
              <a:rPr sz="2400" i="1" spc="-5" dirty="0">
                <a:latin typeface="Carlito"/>
                <a:cs typeface="Carlito"/>
              </a:rPr>
              <a:t>posting</a:t>
            </a:r>
            <a:r>
              <a:rPr sz="2400" i="1" spc="-100" dirty="0">
                <a:latin typeface="Carlito"/>
                <a:cs typeface="Carlito"/>
              </a:rPr>
              <a:t> </a:t>
            </a:r>
            <a:r>
              <a:rPr sz="2400" i="1" spc="-20" dirty="0">
                <a:latin typeface="Carlito"/>
                <a:cs typeface="Carlito"/>
              </a:rPr>
              <a:t>system  </a:t>
            </a:r>
            <a:r>
              <a:rPr sz="2400" i="1" spc="-5" dirty="0">
                <a:latin typeface="Carlito"/>
                <a:cs typeface="Carlito"/>
              </a:rPr>
              <a:t>Skills</a:t>
            </a:r>
            <a:r>
              <a:rPr sz="2400" i="1" spc="-10" dirty="0">
                <a:latin typeface="Carlito"/>
                <a:cs typeface="Carlito"/>
              </a:rPr>
              <a:t> inventory</a:t>
            </a:r>
            <a:endParaRPr sz="2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2400" i="1" dirty="0">
                <a:latin typeface="Carlito"/>
                <a:cs typeface="Carlito"/>
              </a:rPr>
              <a:t>Career ladders and </a:t>
            </a:r>
            <a:r>
              <a:rPr sz="2400" i="1" spc="-5" dirty="0">
                <a:latin typeface="Carlito"/>
                <a:cs typeface="Carlito"/>
              </a:rPr>
              <a:t>career</a:t>
            </a:r>
            <a:r>
              <a:rPr sz="2400" i="1" spc="-60" dirty="0">
                <a:latin typeface="Carlito"/>
                <a:cs typeface="Carlito"/>
              </a:rPr>
              <a:t> </a:t>
            </a:r>
            <a:r>
              <a:rPr sz="2400" i="1" spc="-5" dirty="0">
                <a:latin typeface="Carlito"/>
                <a:cs typeface="Carlito"/>
              </a:rPr>
              <a:t>paths</a:t>
            </a:r>
            <a:endParaRPr sz="2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2400" i="1" dirty="0">
                <a:latin typeface="Carlito"/>
                <a:cs typeface="Carlito"/>
              </a:rPr>
              <a:t>Career </a:t>
            </a:r>
            <a:r>
              <a:rPr sz="2400" i="1" spc="-5" dirty="0">
                <a:latin typeface="Carlito"/>
                <a:cs typeface="Carlito"/>
              </a:rPr>
              <a:t>resource</a:t>
            </a:r>
            <a:r>
              <a:rPr sz="2400" i="1" spc="-45" dirty="0">
                <a:latin typeface="Carlito"/>
                <a:cs typeface="Carlito"/>
              </a:rPr>
              <a:t> </a:t>
            </a:r>
            <a:r>
              <a:rPr sz="2400" i="1" spc="-10" dirty="0">
                <a:latin typeface="Carlito"/>
                <a:cs typeface="Carlito"/>
              </a:rPr>
              <a:t>centre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9740" y="479805"/>
            <a:ext cx="28435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3. </a:t>
            </a:r>
            <a:r>
              <a:rPr sz="2400" spc="-5" dirty="0">
                <a:latin typeface="Times New Roman"/>
                <a:cs typeface="Times New Roman"/>
              </a:rPr>
              <a:t>Information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services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8216" y="1299187"/>
            <a:ext cx="8523766" cy="5147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386840" algn="l"/>
                <a:tab pos="1783714" algn="l"/>
                <a:tab pos="2672080" algn="l"/>
                <a:tab pos="3942079" algn="l"/>
                <a:tab pos="4394200" algn="l"/>
                <a:tab pos="6072505" algn="l"/>
                <a:tab pos="7221855" algn="l"/>
              </a:tabLst>
            </a:pPr>
            <a:r>
              <a:rPr spc="-5" dirty="0"/>
              <a:t>Initial</a:t>
            </a:r>
            <a:r>
              <a:rPr spc="-15" dirty="0"/>
              <a:t>l</a:t>
            </a:r>
            <a:r>
              <a:rPr spc="-5" dirty="0"/>
              <a:t>y</a:t>
            </a:r>
            <a:r>
              <a:rPr dirty="0"/>
              <a:t>	</a:t>
            </a:r>
            <a:r>
              <a:rPr spc="-5" dirty="0"/>
              <a:t>a</a:t>
            </a:r>
            <a:r>
              <a:rPr dirty="0"/>
              <a:t>	</a:t>
            </a:r>
            <a:r>
              <a:rPr spc="-10" dirty="0"/>
              <a:t>n</a:t>
            </a:r>
            <a:r>
              <a:rPr spc="-20" dirty="0"/>
              <a:t>e</a:t>
            </a:r>
            <a:r>
              <a:rPr spc="-5" dirty="0"/>
              <a:t>w</a:t>
            </a:r>
            <a:r>
              <a:rPr dirty="0"/>
              <a:t>	</a:t>
            </a:r>
            <a:r>
              <a:rPr spc="-30" dirty="0"/>
              <a:t>r</a:t>
            </a:r>
            <a:r>
              <a:rPr spc="-5" dirty="0"/>
              <a:t>ecruit</a:t>
            </a:r>
            <a:r>
              <a:rPr dirty="0"/>
              <a:t>	</a:t>
            </a:r>
            <a:r>
              <a:rPr spc="-10" dirty="0"/>
              <a:t>i</a:t>
            </a:r>
            <a:r>
              <a:rPr spc="-5" dirty="0"/>
              <a:t>s</a:t>
            </a:r>
            <a:r>
              <a:rPr dirty="0"/>
              <a:t>	</a:t>
            </a:r>
            <a:r>
              <a:rPr spc="-5" dirty="0"/>
              <a:t>i</a:t>
            </a:r>
            <a:r>
              <a:rPr spc="-15" dirty="0"/>
              <a:t>n</a:t>
            </a:r>
            <a:r>
              <a:rPr spc="-65" dirty="0"/>
              <a:t>f</a:t>
            </a:r>
            <a:r>
              <a:rPr spc="-10" dirty="0"/>
              <a:t>orme</a:t>
            </a:r>
            <a:r>
              <a:rPr spc="-5" dirty="0"/>
              <a:t>d</a:t>
            </a:r>
            <a:r>
              <a:rPr dirty="0"/>
              <a:t>	</a:t>
            </a:r>
            <a:r>
              <a:rPr spc="-5" dirty="0"/>
              <a:t>a</a:t>
            </a:r>
            <a:r>
              <a:rPr dirty="0"/>
              <a:t>b</a:t>
            </a:r>
            <a:r>
              <a:rPr spc="-10" dirty="0"/>
              <a:t>ou</a:t>
            </a:r>
            <a:r>
              <a:rPr spc="-5" dirty="0"/>
              <a:t>t</a:t>
            </a:r>
            <a:r>
              <a:rPr dirty="0"/>
              <a:t>	</a:t>
            </a:r>
            <a:r>
              <a:rPr spc="-30" dirty="0"/>
              <a:t>c</a:t>
            </a:r>
            <a:r>
              <a:rPr spc="-5" dirty="0"/>
              <a:t>a</a:t>
            </a:r>
            <a:r>
              <a:rPr spc="-40" dirty="0"/>
              <a:t>r</a:t>
            </a:r>
            <a:r>
              <a:rPr spc="-5" dirty="0"/>
              <a:t>e</a:t>
            </a:r>
            <a:r>
              <a:rPr spc="-20" dirty="0"/>
              <a:t>e</a:t>
            </a:r>
            <a:r>
              <a:rPr spc="-5" dirty="0"/>
              <a:t>r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 marR="5080" algn="just">
              <a:lnSpc>
                <a:spcPct val="91600"/>
              </a:lnSpc>
              <a:spcBef>
                <a:spcPts val="405"/>
              </a:spcBef>
            </a:pPr>
            <a:r>
              <a:rPr spc="-10" dirty="0"/>
              <a:t>policies </a:t>
            </a:r>
            <a:r>
              <a:rPr spc="-5" dirty="0"/>
              <a:t>and </a:t>
            </a:r>
            <a:r>
              <a:rPr spc="-15" dirty="0"/>
              <a:t>procedures </a:t>
            </a:r>
            <a:r>
              <a:rPr spc="-5" dirty="0"/>
              <a:t>of the </a:t>
            </a:r>
            <a:r>
              <a:rPr spc="-40" dirty="0"/>
              <a:t>company.  </a:t>
            </a:r>
            <a:r>
              <a:rPr spc="-15" dirty="0"/>
              <a:t>Socialization </a:t>
            </a:r>
            <a:r>
              <a:rPr spc="-20" dirty="0"/>
              <a:t>efforts </a:t>
            </a:r>
            <a:r>
              <a:rPr spc="-5" dirty="0"/>
              <a:t>help </a:t>
            </a:r>
            <a:r>
              <a:rPr dirty="0"/>
              <a:t>the </a:t>
            </a:r>
            <a:r>
              <a:rPr spc="-10" dirty="0"/>
              <a:t>recruit </a:t>
            </a:r>
            <a:r>
              <a:rPr spc="-5" dirty="0"/>
              <a:t>learn </a:t>
            </a:r>
            <a:r>
              <a:rPr dirty="0"/>
              <a:t>about  </a:t>
            </a:r>
            <a:r>
              <a:rPr spc="-5" dirty="0"/>
              <a:t>these things </a:t>
            </a:r>
            <a:r>
              <a:rPr spc="-30" dirty="0"/>
              <a:t>quickly. </a:t>
            </a:r>
            <a:r>
              <a:rPr spc="-5" dirty="0"/>
              <a:t>An </a:t>
            </a:r>
            <a:r>
              <a:rPr spc="-10" dirty="0"/>
              <a:t>experienced employee  </a:t>
            </a:r>
            <a:r>
              <a:rPr spc="-5" dirty="0"/>
              <a:t>acting </a:t>
            </a:r>
            <a:r>
              <a:rPr dirty="0"/>
              <a:t>as </a:t>
            </a:r>
            <a:r>
              <a:rPr spc="-5" dirty="0"/>
              <a:t>a </a:t>
            </a:r>
            <a:r>
              <a:rPr spc="-10" dirty="0"/>
              <a:t>coach </a:t>
            </a:r>
            <a:r>
              <a:rPr spc="-25" dirty="0"/>
              <a:t>may </a:t>
            </a:r>
            <a:r>
              <a:rPr spc="-5" dirty="0"/>
              <a:t>also </a:t>
            </a:r>
            <a:r>
              <a:rPr spc="-10" dirty="0"/>
              <a:t>help </a:t>
            </a:r>
            <a:r>
              <a:rPr dirty="0"/>
              <a:t>the </a:t>
            </a:r>
            <a:r>
              <a:rPr spc="-10" dirty="0"/>
              <a:t>new recruit  </a:t>
            </a:r>
            <a:r>
              <a:rPr spc="-20" dirty="0"/>
              <a:t>form </a:t>
            </a:r>
            <a:r>
              <a:rPr spc="-5" dirty="0"/>
              <a:t>a </a:t>
            </a:r>
            <a:r>
              <a:rPr spc="-10" dirty="0"/>
              <a:t>realistic </a:t>
            </a:r>
            <a:r>
              <a:rPr spc="-5" dirty="0"/>
              <a:t>view of </a:t>
            </a:r>
            <a:r>
              <a:rPr dirty="0"/>
              <a:t>the </a:t>
            </a:r>
            <a:r>
              <a:rPr spc="-5" dirty="0"/>
              <a:t>skills </a:t>
            </a:r>
            <a:r>
              <a:rPr dirty="0"/>
              <a:t>needed </a:t>
            </a:r>
            <a:r>
              <a:rPr spc="-15" dirty="0"/>
              <a:t>at </a:t>
            </a:r>
            <a:r>
              <a:rPr spc="-10" dirty="0"/>
              <a:t>various  </a:t>
            </a:r>
            <a:r>
              <a:rPr spc="-15" dirty="0"/>
              <a:t>levels </a:t>
            </a:r>
            <a:r>
              <a:rPr dirty="0"/>
              <a:t>and </a:t>
            </a:r>
            <a:r>
              <a:rPr spc="-10" dirty="0"/>
              <a:t>develop </a:t>
            </a:r>
            <a:r>
              <a:rPr spc="-15" dirty="0"/>
              <a:t>appropriate career goals </a:t>
            </a:r>
            <a:r>
              <a:rPr dirty="0"/>
              <a:t>and  </a:t>
            </a:r>
            <a:r>
              <a:rPr spc="-5" dirty="0"/>
              <a:t>action </a:t>
            </a:r>
            <a:r>
              <a:rPr dirty="0"/>
              <a:t>plans. </a:t>
            </a:r>
            <a:r>
              <a:rPr spc="-10" dirty="0"/>
              <a:t>Formal orientation </a:t>
            </a:r>
            <a:r>
              <a:rPr spc="-15" dirty="0"/>
              <a:t>programmes are  </a:t>
            </a:r>
            <a:r>
              <a:rPr spc="-10" dirty="0"/>
              <a:t>used </a:t>
            </a:r>
            <a:r>
              <a:rPr spc="-25" dirty="0"/>
              <a:t>to </a:t>
            </a:r>
            <a:r>
              <a:rPr spc="-15" dirty="0"/>
              <a:t>educate </a:t>
            </a:r>
            <a:r>
              <a:rPr spc="-10" dirty="0"/>
              <a:t>employees </a:t>
            </a:r>
            <a:r>
              <a:rPr spc="-5" dirty="0"/>
              <a:t>on </a:t>
            </a:r>
            <a:r>
              <a:rPr spc="-15" dirty="0"/>
              <a:t>career programmes,  career </a:t>
            </a:r>
            <a:r>
              <a:rPr spc="-5" dirty="0"/>
              <a:t>paths and opportunities </a:t>
            </a:r>
            <a:r>
              <a:rPr spc="-25" dirty="0"/>
              <a:t>for </a:t>
            </a:r>
            <a:r>
              <a:rPr spc="-10" dirty="0"/>
              <a:t>advancement  </a:t>
            </a:r>
            <a:r>
              <a:rPr spc="-5" dirty="0"/>
              <a:t>within the</a:t>
            </a:r>
            <a:r>
              <a:rPr spc="25" dirty="0"/>
              <a:t> </a:t>
            </a:r>
            <a:r>
              <a:rPr spc="-40" dirty="0"/>
              <a:t>company.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9740" y="479805"/>
            <a:ext cx="45897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4. </a:t>
            </a:r>
            <a:r>
              <a:rPr sz="2400" spc="-5" dirty="0">
                <a:latin typeface="Times New Roman"/>
                <a:cs typeface="Times New Roman"/>
              </a:rPr>
              <a:t>Employee assessment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programmes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0879" y="1723574"/>
            <a:ext cx="7306040" cy="44210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39164" y="1812416"/>
            <a:ext cx="6993255" cy="409067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 algn="just">
              <a:lnSpc>
                <a:spcPct val="91600"/>
              </a:lnSpc>
              <a:spcBef>
                <a:spcPts val="459"/>
              </a:spcBef>
              <a:tabLst>
                <a:tab pos="3013710" algn="l"/>
                <a:tab pos="5039360" algn="l"/>
              </a:tabLst>
            </a:pPr>
            <a:r>
              <a:rPr sz="3600" spc="-5" dirty="0">
                <a:latin typeface="Carlito"/>
                <a:cs typeface="Carlito"/>
              </a:rPr>
              <a:t>These </a:t>
            </a:r>
            <a:r>
              <a:rPr sz="3600" spc="-15" dirty="0">
                <a:latin typeface="Carlito"/>
                <a:cs typeface="Carlito"/>
              </a:rPr>
              <a:t>consist </a:t>
            </a:r>
            <a:r>
              <a:rPr sz="3600" spc="-5" dirty="0">
                <a:latin typeface="Carlito"/>
                <a:cs typeface="Carlito"/>
              </a:rPr>
              <a:t>of skill assessment </a:t>
            </a:r>
            <a:r>
              <a:rPr sz="3600" dirty="0">
                <a:latin typeface="Carlito"/>
                <a:cs typeface="Carlito"/>
              </a:rPr>
              <a:t>and  </a:t>
            </a:r>
            <a:r>
              <a:rPr sz="3600" spc="-10" dirty="0">
                <a:latin typeface="Carlito"/>
                <a:cs typeface="Carlito"/>
              </a:rPr>
              <a:t>training </a:t>
            </a:r>
            <a:r>
              <a:rPr sz="3600" spc="-25" dirty="0">
                <a:latin typeface="Carlito"/>
                <a:cs typeface="Carlito"/>
              </a:rPr>
              <a:t>efforts </a:t>
            </a:r>
            <a:r>
              <a:rPr sz="3600" spc="-10" dirty="0">
                <a:latin typeface="Carlito"/>
                <a:cs typeface="Carlito"/>
              </a:rPr>
              <a:t>that </a:t>
            </a:r>
            <a:r>
              <a:rPr sz="3600" spc="-20" dirty="0">
                <a:latin typeface="Carlito"/>
                <a:cs typeface="Carlito"/>
              </a:rPr>
              <a:t>organizations </a:t>
            </a:r>
            <a:r>
              <a:rPr sz="3600" spc="-5" dirty="0">
                <a:latin typeface="Carlito"/>
                <a:cs typeface="Carlito"/>
              </a:rPr>
              <a:t>use  </a:t>
            </a:r>
            <a:r>
              <a:rPr sz="3600" spc="-25" dirty="0">
                <a:latin typeface="Carlito"/>
                <a:cs typeface="Carlito"/>
              </a:rPr>
              <a:t>to </a:t>
            </a:r>
            <a:r>
              <a:rPr sz="3600" spc="-15" dirty="0">
                <a:latin typeface="Carlito"/>
                <a:cs typeface="Carlito"/>
              </a:rPr>
              <a:t>groom </a:t>
            </a:r>
            <a:r>
              <a:rPr sz="3600" dirty="0">
                <a:latin typeface="Carlito"/>
                <a:cs typeface="Carlito"/>
              </a:rPr>
              <a:t>their </a:t>
            </a:r>
            <a:r>
              <a:rPr sz="3600" spc="-10" dirty="0">
                <a:latin typeface="Carlito"/>
                <a:cs typeface="Carlito"/>
              </a:rPr>
              <a:t>employees </a:t>
            </a:r>
            <a:r>
              <a:rPr sz="3600" spc="-25" dirty="0">
                <a:latin typeface="Carlito"/>
                <a:cs typeface="Carlito"/>
              </a:rPr>
              <a:t>for </a:t>
            </a:r>
            <a:r>
              <a:rPr sz="3600" spc="-10" dirty="0">
                <a:latin typeface="Carlito"/>
                <a:cs typeface="Carlito"/>
              </a:rPr>
              <a:t>future  </a:t>
            </a:r>
            <a:r>
              <a:rPr sz="3600" spc="-15" dirty="0">
                <a:latin typeface="Carlito"/>
                <a:cs typeface="Carlito"/>
              </a:rPr>
              <a:t>vacancies. </a:t>
            </a:r>
            <a:r>
              <a:rPr sz="3600" spc="-10" dirty="0">
                <a:latin typeface="Carlito"/>
                <a:cs typeface="Carlito"/>
              </a:rPr>
              <a:t>Seminars, </a:t>
            </a:r>
            <a:r>
              <a:rPr sz="3600" spc="-15" dirty="0">
                <a:latin typeface="Carlito"/>
                <a:cs typeface="Carlito"/>
              </a:rPr>
              <a:t>workshops, </a:t>
            </a:r>
            <a:r>
              <a:rPr sz="3600" spc="-5" dirty="0">
                <a:latin typeface="Carlito"/>
                <a:cs typeface="Carlito"/>
              </a:rPr>
              <a:t>job  </a:t>
            </a:r>
            <a:r>
              <a:rPr sz="3600" spc="-60" dirty="0">
                <a:latin typeface="Carlito"/>
                <a:cs typeface="Carlito"/>
              </a:rPr>
              <a:t>r</a:t>
            </a:r>
            <a:r>
              <a:rPr sz="3600" spc="-5" dirty="0">
                <a:latin typeface="Carlito"/>
                <a:cs typeface="Carlito"/>
              </a:rPr>
              <a:t>o</a:t>
            </a:r>
            <a:r>
              <a:rPr sz="3600" spc="-60" dirty="0">
                <a:latin typeface="Carlito"/>
                <a:cs typeface="Carlito"/>
              </a:rPr>
              <a:t>t</a:t>
            </a:r>
            <a:r>
              <a:rPr sz="3600" spc="-35" dirty="0">
                <a:latin typeface="Carlito"/>
                <a:cs typeface="Carlito"/>
              </a:rPr>
              <a:t>a</a:t>
            </a:r>
            <a:r>
              <a:rPr sz="3600" dirty="0">
                <a:latin typeface="Carlito"/>
                <a:cs typeface="Carlito"/>
              </a:rPr>
              <a:t>tions	and	me</a:t>
            </a:r>
            <a:r>
              <a:rPr sz="3600" spc="-40" dirty="0">
                <a:latin typeface="Carlito"/>
                <a:cs typeface="Carlito"/>
              </a:rPr>
              <a:t>n</a:t>
            </a:r>
            <a:r>
              <a:rPr sz="3600" spc="-45" dirty="0">
                <a:latin typeface="Carlito"/>
                <a:cs typeface="Carlito"/>
              </a:rPr>
              <a:t>t</a:t>
            </a:r>
            <a:r>
              <a:rPr sz="3600" spc="-5" dirty="0">
                <a:latin typeface="Carlito"/>
                <a:cs typeface="Carlito"/>
              </a:rPr>
              <a:t>oring  </a:t>
            </a:r>
            <a:r>
              <a:rPr sz="3600" spc="-15" dirty="0">
                <a:latin typeface="Carlito"/>
                <a:cs typeface="Carlito"/>
              </a:rPr>
              <a:t>programmes are </a:t>
            </a:r>
            <a:r>
              <a:rPr sz="3600" spc="-10" dirty="0">
                <a:latin typeface="Carlito"/>
                <a:cs typeface="Carlito"/>
              </a:rPr>
              <a:t>used </a:t>
            </a:r>
            <a:r>
              <a:rPr sz="3600" spc="-25" dirty="0">
                <a:latin typeface="Carlito"/>
                <a:cs typeface="Carlito"/>
              </a:rPr>
              <a:t>to </a:t>
            </a:r>
            <a:r>
              <a:rPr sz="3600" spc="-10" dirty="0">
                <a:latin typeface="Carlito"/>
                <a:cs typeface="Carlito"/>
              </a:rPr>
              <a:t>develop </a:t>
            </a:r>
            <a:r>
              <a:rPr sz="3600" dirty="0">
                <a:latin typeface="Carlito"/>
                <a:cs typeface="Carlito"/>
              </a:rPr>
              <a:t>a  </a:t>
            </a:r>
            <a:r>
              <a:rPr sz="3600" spc="-15" dirty="0">
                <a:latin typeface="Carlito"/>
                <a:cs typeface="Carlito"/>
              </a:rPr>
              <a:t>broad </a:t>
            </a:r>
            <a:r>
              <a:rPr sz="3600" spc="-5" dirty="0">
                <a:latin typeface="Carlito"/>
                <a:cs typeface="Carlito"/>
              </a:rPr>
              <a:t>base of skills </a:t>
            </a:r>
            <a:r>
              <a:rPr sz="3600" dirty="0">
                <a:latin typeface="Carlito"/>
                <a:cs typeface="Carlito"/>
              </a:rPr>
              <a:t>as a </a:t>
            </a:r>
            <a:r>
              <a:rPr sz="3600" spc="-5" dirty="0">
                <a:latin typeface="Carlito"/>
                <a:cs typeface="Carlito"/>
              </a:rPr>
              <a:t>part of such  </a:t>
            </a:r>
            <a:r>
              <a:rPr sz="3600" spc="-15" dirty="0">
                <a:latin typeface="Carlito"/>
                <a:cs typeface="Carlito"/>
              </a:rPr>
              <a:t>developmental</a:t>
            </a:r>
            <a:r>
              <a:rPr sz="3600" spc="-10" dirty="0">
                <a:latin typeface="Carlito"/>
                <a:cs typeface="Carlito"/>
              </a:rPr>
              <a:t> </a:t>
            </a:r>
            <a:r>
              <a:rPr sz="3600" spc="-5" dirty="0">
                <a:latin typeface="Carlito"/>
                <a:cs typeface="Carlito"/>
              </a:rPr>
              <a:t>activities.</a:t>
            </a:r>
            <a:endParaRPr sz="3600">
              <a:latin typeface="Carlito"/>
              <a:cs typeface="Carlito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9740" y="479805"/>
            <a:ext cx="50253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5. </a:t>
            </a:r>
            <a:r>
              <a:rPr sz="2400" spc="-5" dirty="0">
                <a:latin typeface="Times New Roman"/>
                <a:cs typeface="Times New Roman"/>
              </a:rPr>
              <a:t>Employee developmental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programmes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37017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1140" y="3721074"/>
            <a:ext cx="8105775" cy="275717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Clr>
                <a:srgbClr val="00000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3"/>
              </a:rPr>
              <a:t>http://www.hrwale.com/hr-planning/70-2/</a:t>
            </a:r>
            <a:endParaRPr sz="3200">
              <a:latin typeface="Carlito"/>
              <a:cs typeface="Carlito"/>
            </a:endParaRPr>
          </a:p>
          <a:p>
            <a:pPr marL="355600" marR="513715" indent="-342900">
              <a:lnSpc>
                <a:spcPct val="100000"/>
              </a:lnSpc>
              <a:spcBef>
                <a:spcPts val="770"/>
              </a:spcBef>
              <a:buClr>
                <a:srgbClr val="00000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4"/>
              </a:rPr>
              <a:t>http://hrweb.berkeley.edu/learning/career-  </a:t>
            </a:r>
            <a:r>
              <a:rPr sz="32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4"/>
              </a:rPr>
              <a:t>development/skill-development</a:t>
            </a:r>
            <a:endParaRPr sz="3200">
              <a:latin typeface="Carlito"/>
              <a:cs typeface="Carlito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rlito"/>
                <a:cs typeface="Carlito"/>
              </a:rPr>
              <a:t>Book- </a:t>
            </a:r>
            <a:r>
              <a:rPr sz="3200" spc="-5" dirty="0">
                <a:latin typeface="Carlito"/>
                <a:cs typeface="Carlito"/>
              </a:rPr>
              <a:t>Human </a:t>
            </a:r>
            <a:r>
              <a:rPr sz="3200" spc="-15" dirty="0">
                <a:latin typeface="Carlito"/>
                <a:cs typeface="Carlito"/>
              </a:rPr>
              <a:t>Resource </a:t>
            </a:r>
            <a:r>
              <a:rPr sz="3200" spc="-5" dirty="0">
                <a:latin typeface="Carlito"/>
                <a:cs typeface="Carlito"/>
              </a:rPr>
              <a:t>Management </a:t>
            </a:r>
            <a:r>
              <a:rPr sz="3200" spc="-20" dirty="0">
                <a:latin typeface="Carlito"/>
                <a:cs typeface="Carlito"/>
              </a:rPr>
              <a:t>(text </a:t>
            </a:r>
            <a:r>
              <a:rPr sz="3200" dirty="0">
                <a:latin typeface="Carlito"/>
                <a:cs typeface="Carlito"/>
              </a:rPr>
              <a:t>and  </a:t>
            </a:r>
            <a:r>
              <a:rPr sz="3200" spc="-5" dirty="0">
                <a:latin typeface="Carlito"/>
                <a:cs typeface="Carlito"/>
              </a:rPr>
              <a:t>cases) </a:t>
            </a:r>
            <a:r>
              <a:rPr sz="3200" spc="-10" dirty="0">
                <a:latin typeface="Carlito"/>
                <a:cs typeface="Carlito"/>
              </a:rPr>
              <a:t>by </a:t>
            </a:r>
            <a:r>
              <a:rPr sz="3200" dirty="0">
                <a:latin typeface="Carlito"/>
                <a:cs typeface="Carlito"/>
              </a:rPr>
              <a:t>V S P</a:t>
            </a:r>
            <a:r>
              <a:rPr sz="3200" spc="-15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Rao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95199"/>
            <a:ext cx="229489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b="1" spc="-5" dirty="0">
                <a:latin typeface="Times New Roman"/>
                <a:cs typeface="Times New Roman"/>
              </a:rPr>
              <a:t>FE</a:t>
            </a:r>
            <a:r>
              <a:rPr sz="3400" b="1" spc="-265" dirty="0">
                <a:latin typeface="Times New Roman"/>
                <a:cs typeface="Times New Roman"/>
              </a:rPr>
              <a:t>A</a:t>
            </a:r>
            <a:r>
              <a:rPr sz="3400" b="1" spc="-5" dirty="0">
                <a:latin typeface="Times New Roman"/>
                <a:cs typeface="Times New Roman"/>
              </a:rPr>
              <a:t>TURES</a:t>
            </a:r>
            <a:endParaRPr sz="3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752096"/>
            <a:ext cx="9144000" cy="61059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739" y="698845"/>
            <a:ext cx="8989060" cy="576897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700"/>
              </a:spcBef>
            </a:pP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Some of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important </a:t>
            </a:r>
            <a:r>
              <a:rPr sz="2400" spc="-15" dirty="0">
                <a:solidFill>
                  <a:srgbClr val="FFFFFF"/>
                </a:solidFill>
                <a:latin typeface="Carlito"/>
                <a:cs typeface="Carlito"/>
              </a:rPr>
              <a:t>features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term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career </a:t>
            </a:r>
            <a:r>
              <a:rPr sz="2400" spc="-15" dirty="0">
                <a:solidFill>
                  <a:srgbClr val="FFFFFF"/>
                </a:solidFill>
                <a:latin typeface="Carlito"/>
                <a:cs typeface="Carlito"/>
              </a:rPr>
              <a:t>may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be </a:t>
            </a:r>
            <a:r>
              <a:rPr sz="2400" spc="-20" dirty="0">
                <a:solidFill>
                  <a:srgbClr val="FFFFFF"/>
                </a:solidFill>
                <a:latin typeface="Carlito"/>
                <a:cs typeface="Carlito"/>
              </a:rPr>
              <a:t>stated</a:t>
            </a:r>
            <a:r>
              <a:rPr sz="2400" spc="-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rlito"/>
                <a:cs typeface="Carlito"/>
              </a:rPr>
              <a:t>thus:</a:t>
            </a:r>
            <a:endParaRPr sz="2200">
              <a:latin typeface="Carlito"/>
              <a:cs typeface="Carlito"/>
            </a:endParaRPr>
          </a:p>
          <a:p>
            <a:pPr marL="355600" marR="6350" indent="-342900" algn="just">
              <a:lnSpc>
                <a:spcPct val="100000"/>
              </a:lnSpc>
              <a:spcBef>
                <a:spcPts val="550"/>
              </a:spcBef>
              <a:buFont typeface="Arial"/>
              <a:buChar char="•"/>
              <a:tabLst>
                <a:tab pos="355600" algn="l"/>
              </a:tabLst>
            </a:pPr>
            <a:r>
              <a:rPr sz="2200" b="1" i="1" spc="-5" dirty="0">
                <a:latin typeface="Carlito"/>
                <a:cs typeface="Carlito"/>
              </a:rPr>
              <a:t>A </a:t>
            </a:r>
            <a:r>
              <a:rPr sz="2200" b="1" i="1" spc="-10" dirty="0">
                <a:latin typeface="Carlito"/>
                <a:cs typeface="Carlito"/>
              </a:rPr>
              <a:t>career </a:t>
            </a:r>
            <a:r>
              <a:rPr sz="2200" b="1" i="1" spc="-5" dirty="0">
                <a:latin typeface="Carlito"/>
                <a:cs typeface="Carlito"/>
              </a:rPr>
              <a:t>develops </a:t>
            </a:r>
            <a:r>
              <a:rPr sz="2200" b="1" i="1" spc="-10" dirty="0">
                <a:latin typeface="Carlito"/>
                <a:cs typeface="Carlito"/>
              </a:rPr>
              <a:t>over </a:t>
            </a:r>
            <a:r>
              <a:rPr sz="2200" b="1" i="1" spc="-5" dirty="0">
                <a:latin typeface="Carlito"/>
                <a:cs typeface="Carlito"/>
              </a:rPr>
              <a:t>time: </a:t>
            </a:r>
            <a:r>
              <a:rPr sz="2200" dirty="0">
                <a:solidFill>
                  <a:srgbClr val="FFFFFF"/>
                </a:solidFill>
                <a:latin typeface="Carlito"/>
                <a:cs typeface="Carlito"/>
              </a:rPr>
              <a:t>It </a:t>
            </a:r>
            <a:r>
              <a:rPr sz="2200" spc="-20" dirty="0">
                <a:solidFill>
                  <a:srgbClr val="FFFFFF"/>
                </a:solidFill>
                <a:latin typeface="Carlito"/>
                <a:cs typeface="Carlito"/>
              </a:rPr>
              <a:t>covers </a:t>
            </a:r>
            <a:r>
              <a:rPr sz="2200" spc="-5" dirty="0">
                <a:solidFill>
                  <a:srgbClr val="FFFFFF"/>
                </a:solidFill>
                <a:latin typeface="Carlito"/>
                <a:cs typeface="Carlito"/>
              </a:rPr>
              <a:t>objective </a:t>
            </a:r>
            <a:r>
              <a:rPr sz="2200" spc="-10" dirty="0">
                <a:solidFill>
                  <a:srgbClr val="FFFFFF"/>
                </a:solidFill>
                <a:latin typeface="Carlito"/>
                <a:cs typeface="Carlito"/>
              </a:rPr>
              <a:t>conditions (such </a:t>
            </a:r>
            <a:r>
              <a:rPr sz="2200" spc="-5" dirty="0">
                <a:solidFill>
                  <a:srgbClr val="FFFFFF"/>
                </a:solidFill>
                <a:latin typeface="Carlito"/>
                <a:cs typeface="Carlito"/>
              </a:rPr>
              <a:t>as </a:t>
            </a:r>
            <a:r>
              <a:rPr sz="2200" spc="-10" dirty="0">
                <a:solidFill>
                  <a:srgbClr val="FFFFFF"/>
                </a:solidFill>
                <a:latin typeface="Carlito"/>
                <a:cs typeface="Carlito"/>
              </a:rPr>
              <a:t>jobs,  duties, </a:t>
            </a:r>
            <a:r>
              <a:rPr sz="2200" spc="-5" dirty="0">
                <a:solidFill>
                  <a:srgbClr val="FFFFFF"/>
                </a:solidFill>
                <a:latin typeface="Carlito"/>
                <a:cs typeface="Carlito"/>
              </a:rPr>
              <a:t>responsibilities) and also includes subjective </a:t>
            </a:r>
            <a:r>
              <a:rPr sz="2200" spc="-10" dirty="0">
                <a:solidFill>
                  <a:srgbClr val="FFFFFF"/>
                </a:solidFill>
                <a:latin typeface="Carlito"/>
                <a:cs typeface="Carlito"/>
              </a:rPr>
              <a:t>reactions (such </a:t>
            </a:r>
            <a:r>
              <a:rPr sz="2200" spc="-5" dirty="0">
                <a:solidFill>
                  <a:srgbClr val="FFFFFF"/>
                </a:solidFill>
                <a:latin typeface="Carlito"/>
                <a:cs typeface="Carlito"/>
              </a:rPr>
              <a:t>as  </a:t>
            </a:r>
            <a:r>
              <a:rPr sz="2200" spc="-10" dirty="0">
                <a:solidFill>
                  <a:srgbClr val="FFFFFF"/>
                </a:solidFill>
                <a:latin typeface="Carlito"/>
                <a:cs typeface="Carlito"/>
              </a:rPr>
              <a:t>enthusiasm,</a:t>
            </a:r>
            <a:r>
              <a:rPr sz="220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rlito"/>
                <a:cs typeface="Carlito"/>
              </a:rPr>
              <a:t>boredom).</a:t>
            </a:r>
            <a:endParaRPr sz="2200">
              <a:latin typeface="Carlito"/>
              <a:cs typeface="Carlito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355600" algn="l"/>
              </a:tabLst>
            </a:pPr>
            <a:r>
              <a:rPr sz="2200" spc="-5" dirty="0">
                <a:solidFill>
                  <a:srgbClr val="FFFFFF"/>
                </a:solidFill>
                <a:latin typeface="Carlito"/>
                <a:cs typeface="Carlito"/>
              </a:rPr>
              <a:t>It is </a:t>
            </a:r>
            <a:r>
              <a:rPr sz="2200" b="1" i="1" spc="-5" dirty="0">
                <a:latin typeface="Carlito"/>
                <a:cs typeface="Carlito"/>
              </a:rPr>
              <a:t>the </a:t>
            </a:r>
            <a:r>
              <a:rPr sz="2200" b="1" i="1" dirty="0">
                <a:latin typeface="Carlito"/>
                <a:cs typeface="Carlito"/>
              </a:rPr>
              <a:t>individual </a:t>
            </a:r>
            <a:r>
              <a:rPr sz="2200" spc="-5" dirty="0">
                <a:solidFill>
                  <a:srgbClr val="FFFFFF"/>
                </a:solidFill>
                <a:latin typeface="Carlito"/>
                <a:cs typeface="Carlito"/>
              </a:rPr>
              <a:t>who </a:t>
            </a:r>
            <a:r>
              <a:rPr sz="2200" spc="-10" dirty="0">
                <a:solidFill>
                  <a:srgbClr val="FFFFFF"/>
                </a:solidFill>
                <a:latin typeface="Carlito"/>
                <a:cs typeface="Carlito"/>
              </a:rPr>
              <a:t>ultimately must judge </a:t>
            </a:r>
            <a:r>
              <a:rPr sz="2200" spc="-5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200" spc="-10" dirty="0">
                <a:solidFill>
                  <a:srgbClr val="FFFFFF"/>
                </a:solidFill>
                <a:latin typeface="Carlito"/>
                <a:cs typeface="Carlito"/>
              </a:rPr>
              <a:t>success </a:t>
            </a:r>
            <a:r>
              <a:rPr sz="2200" spc="5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2200" spc="-5" dirty="0">
                <a:solidFill>
                  <a:srgbClr val="FFFFFF"/>
                </a:solidFill>
                <a:latin typeface="Carlito"/>
                <a:cs typeface="Carlito"/>
              </a:rPr>
              <a:t>his </a:t>
            </a:r>
            <a:r>
              <a:rPr sz="2200" spc="-40" dirty="0">
                <a:solidFill>
                  <a:srgbClr val="FFFFFF"/>
                </a:solidFill>
                <a:latin typeface="Carlito"/>
                <a:cs typeface="Carlito"/>
              </a:rPr>
              <a:t>career. </a:t>
            </a:r>
            <a:r>
              <a:rPr sz="2200" spc="-10" dirty="0">
                <a:solidFill>
                  <a:srgbClr val="FFFFFF"/>
                </a:solidFill>
                <a:latin typeface="Carlito"/>
                <a:cs typeface="Carlito"/>
              </a:rPr>
              <a:t>He  must </a:t>
            </a:r>
            <a:r>
              <a:rPr sz="2200" spc="-5" dirty="0">
                <a:solidFill>
                  <a:srgbClr val="FFFFFF"/>
                </a:solidFill>
                <a:latin typeface="Carlito"/>
                <a:cs typeface="Carlito"/>
              </a:rPr>
              <a:t>set his </a:t>
            </a:r>
            <a:r>
              <a:rPr sz="2200" spc="-10" dirty="0">
                <a:solidFill>
                  <a:srgbClr val="FFFFFF"/>
                </a:solidFill>
                <a:latin typeface="Carlito"/>
                <a:cs typeface="Carlito"/>
              </a:rPr>
              <a:t>own </a:t>
            </a:r>
            <a:r>
              <a:rPr sz="2200" spc="-5" dirty="0">
                <a:solidFill>
                  <a:srgbClr val="FFFFFF"/>
                </a:solidFill>
                <a:latin typeface="Carlito"/>
                <a:cs typeface="Carlito"/>
              </a:rPr>
              <a:t>criteria </a:t>
            </a:r>
            <a:r>
              <a:rPr sz="2200" spc="-20" dirty="0">
                <a:solidFill>
                  <a:srgbClr val="FFFFFF"/>
                </a:solidFill>
                <a:latin typeface="Carlito"/>
                <a:cs typeface="Carlito"/>
              </a:rPr>
              <a:t>for </a:t>
            </a:r>
            <a:r>
              <a:rPr sz="2200" spc="-10" dirty="0">
                <a:solidFill>
                  <a:srgbClr val="FFFFFF"/>
                </a:solidFill>
                <a:latin typeface="Carlito"/>
                <a:cs typeface="Carlito"/>
              </a:rPr>
              <a:t>success, </a:t>
            </a:r>
            <a:r>
              <a:rPr sz="2200" spc="-5" dirty="0">
                <a:solidFill>
                  <a:srgbClr val="FFFFFF"/>
                </a:solidFill>
                <a:latin typeface="Carlito"/>
                <a:cs typeface="Carlito"/>
              </a:rPr>
              <a:t>and </a:t>
            </a:r>
            <a:r>
              <a:rPr sz="2200" spc="-10" dirty="0">
                <a:solidFill>
                  <a:srgbClr val="FFFFFF"/>
                </a:solidFill>
                <a:latin typeface="Carlito"/>
                <a:cs typeface="Carlito"/>
              </a:rPr>
              <a:t>such </a:t>
            </a:r>
            <a:r>
              <a:rPr sz="2200" spc="-5" dirty="0">
                <a:solidFill>
                  <a:srgbClr val="FFFFFF"/>
                </a:solidFill>
                <a:latin typeface="Carlito"/>
                <a:cs typeface="Carlito"/>
              </a:rPr>
              <a:t>criteria </a:t>
            </a:r>
            <a:r>
              <a:rPr sz="2200" spc="-15" dirty="0">
                <a:solidFill>
                  <a:srgbClr val="FFFFFF"/>
                </a:solidFill>
                <a:latin typeface="Carlito"/>
                <a:cs typeface="Carlito"/>
              </a:rPr>
              <a:t>can </a:t>
            </a:r>
            <a:r>
              <a:rPr sz="2200" dirty="0">
                <a:solidFill>
                  <a:srgbClr val="FFFFFF"/>
                </a:solidFill>
                <a:latin typeface="Carlito"/>
                <a:cs typeface="Carlito"/>
              </a:rPr>
              <a:t>be </a:t>
            </a:r>
            <a:r>
              <a:rPr sz="2200" spc="-15" dirty="0">
                <a:solidFill>
                  <a:srgbClr val="FFFFFF"/>
                </a:solidFill>
                <a:latin typeface="Carlito"/>
                <a:cs typeface="Carlito"/>
              </a:rPr>
              <a:t>far </a:t>
            </a:r>
            <a:r>
              <a:rPr sz="2200" spc="-10" dirty="0">
                <a:solidFill>
                  <a:srgbClr val="FFFFFF"/>
                </a:solidFill>
                <a:latin typeface="Carlito"/>
                <a:cs typeface="Carlito"/>
              </a:rPr>
              <a:t>ranging  </a:t>
            </a:r>
            <a:r>
              <a:rPr sz="2200" spc="-5" dirty="0">
                <a:solidFill>
                  <a:srgbClr val="FFFFFF"/>
                </a:solidFill>
                <a:latin typeface="Carlito"/>
                <a:cs typeface="Carlito"/>
              </a:rPr>
              <a:t>(e.g. </a:t>
            </a:r>
            <a:r>
              <a:rPr sz="2200" spc="-55" dirty="0">
                <a:solidFill>
                  <a:srgbClr val="FFFFFF"/>
                </a:solidFill>
                <a:latin typeface="Carlito"/>
                <a:cs typeface="Carlito"/>
              </a:rPr>
              <a:t>pay, </a:t>
            </a:r>
            <a:r>
              <a:rPr sz="2200" spc="-10" dirty="0">
                <a:solidFill>
                  <a:srgbClr val="FFFFFF"/>
                </a:solidFill>
                <a:latin typeface="Carlito"/>
                <a:cs typeface="Carlito"/>
              </a:rPr>
              <a:t>adventure, working </a:t>
            </a:r>
            <a:r>
              <a:rPr sz="2200" spc="-5" dirty="0">
                <a:solidFill>
                  <a:srgbClr val="FFFFFF"/>
                </a:solidFill>
                <a:latin typeface="Carlito"/>
                <a:cs typeface="Carlito"/>
              </a:rPr>
              <a:t>with </a:t>
            </a:r>
            <a:r>
              <a:rPr sz="2200" spc="-10" dirty="0">
                <a:solidFill>
                  <a:srgbClr val="FFFFFF"/>
                </a:solidFill>
                <a:latin typeface="Carlito"/>
                <a:cs typeface="Carlito"/>
              </a:rPr>
              <a:t>new people </a:t>
            </a:r>
            <a:r>
              <a:rPr sz="2200" spc="-5" dirty="0">
                <a:solidFill>
                  <a:srgbClr val="FFFFFF"/>
                </a:solidFill>
                <a:latin typeface="Carlito"/>
                <a:cs typeface="Carlito"/>
              </a:rPr>
              <a:t>in new </a:t>
            </a:r>
            <a:r>
              <a:rPr sz="2200" spc="-15" dirty="0">
                <a:solidFill>
                  <a:srgbClr val="FFFFFF"/>
                </a:solidFill>
                <a:latin typeface="Carlito"/>
                <a:cs typeface="Carlito"/>
              </a:rPr>
              <a:t>environment, </a:t>
            </a:r>
            <a:r>
              <a:rPr sz="2200" spc="-5" dirty="0">
                <a:solidFill>
                  <a:srgbClr val="FFFFFF"/>
                </a:solidFill>
                <a:latin typeface="Carlito"/>
                <a:cs typeface="Carlito"/>
              </a:rPr>
              <a:t>helping  </a:t>
            </a:r>
            <a:r>
              <a:rPr sz="2200" spc="-10" dirty="0">
                <a:solidFill>
                  <a:srgbClr val="FFFFFF"/>
                </a:solidFill>
                <a:latin typeface="Carlito"/>
                <a:cs typeface="Carlito"/>
              </a:rPr>
              <a:t>others</a:t>
            </a:r>
            <a:r>
              <a:rPr sz="2200" spc="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Carlito"/>
                <a:cs typeface="Carlito"/>
              </a:rPr>
              <a:t>etc).</a:t>
            </a:r>
            <a:endParaRPr sz="2200">
              <a:latin typeface="Carlito"/>
              <a:cs typeface="Carlito"/>
            </a:endParaRPr>
          </a:p>
          <a:p>
            <a:pPr marL="355600" marR="6350" indent="-342900" algn="just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355600" algn="l"/>
              </a:tabLst>
            </a:pPr>
            <a:r>
              <a:rPr sz="2200" spc="-10" dirty="0">
                <a:solidFill>
                  <a:srgbClr val="FFFFFF"/>
                </a:solidFill>
                <a:latin typeface="Carlito"/>
                <a:cs typeface="Carlito"/>
              </a:rPr>
              <a:t>The important </a:t>
            </a:r>
            <a:r>
              <a:rPr sz="2200" spc="-5" dirty="0">
                <a:solidFill>
                  <a:srgbClr val="FFFFFF"/>
                </a:solidFill>
                <a:latin typeface="Carlito"/>
                <a:cs typeface="Carlito"/>
              </a:rPr>
              <a:t>element in </a:t>
            </a:r>
            <a:r>
              <a:rPr sz="2200" spc="-35" dirty="0">
                <a:solidFill>
                  <a:srgbClr val="FFFFFF"/>
                </a:solidFill>
                <a:latin typeface="Carlito"/>
                <a:cs typeface="Carlito"/>
              </a:rPr>
              <a:t>one’s </a:t>
            </a:r>
            <a:r>
              <a:rPr sz="2200" spc="-15" dirty="0">
                <a:solidFill>
                  <a:srgbClr val="FFFFFF"/>
                </a:solidFill>
                <a:latin typeface="Carlito"/>
                <a:cs typeface="Carlito"/>
              </a:rPr>
              <a:t>career </a:t>
            </a:r>
            <a:r>
              <a:rPr sz="2200" spc="-5" dirty="0">
                <a:solidFill>
                  <a:srgbClr val="FFFFFF"/>
                </a:solidFill>
                <a:latin typeface="Carlito"/>
                <a:cs typeface="Carlito"/>
              </a:rPr>
              <a:t>is </a:t>
            </a:r>
            <a:r>
              <a:rPr sz="2200" spc="-10" dirty="0">
                <a:solidFill>
                  <a:srgbClr val="FFFFFF"/>
                </a:solidFill>
                <a:latin typeface="Carlito"/>
                <a:cs typeface="Carlito"/>
              </a:rPr>
              <a:t>experiencing </a:t>
            </a:r>
            <a:r>
              <a:rPr sz="2200" b="1" i="1" spc="-10" dirty="0">
                <a:latin typeface="Carlito"/>
                <a:cs typeface="Carlito"/>
              </a:rPr>
              <a:t>psychological </a:t>
            </a:r>
            <a:r>
              <a:rPr sz="2200" b="1" i="1" spc="-15" dirty="0">
                <a:latin typeface="Carlito"/>
                <a:cs typeface="Carlito"/>
              </a:rPr>
              <a:t>success </a:t>
            </a:r>
            <a:r>
              <a:rPr sz="2200" b="1" i="1" spc="-1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rlito"/>
                <a:cs typeface="Carlito"/>
              </a:rPr>
              <a:t>which </a:t>
            </a:r>
            <a:r>
              <a:rPr sz="2200" spc="-10" dirty="0">
                <a:solidFill>
                  <a:srgbClr val="FFFFFF"/>
                </a:solidFill>
                <a:latin typeface="Carlito"/>
                <a:cs typeface="Carlito"/>
              </a:rPr>
              <a:t>basically </a:t>
            </a:r>
            <a:r>
              <a:rPr sz="2200" spc="-5" dirty="0">
                <a:solidFill>
                  <a:srgbClr val="FFFFFF"/>
                </a:solidFill>
                <a:latin typeface="Carlito"/>
                <a:cs typeface="Carlito"/>
              </a:rPr>
              <a:t>is, </a:t>
            </a:r>
            <a:r>
              <a:rPr sz="2200" spc="-10" dirty="0">
                <a:solidFill>
                  <a:srgbClr val="FFFFFF"/>
                </a:solidFill>
                <a:latin typeface="Carlito"/>
                <a:cs typeface="Carlito"/>
              </a:rPr>
              <a:t>feeling </a:t>
            </a:r>
            <a:r>
              <a:rPr sz="2200" spc="-5" dirty="0">
                <a:solidFill>
                  <a:srgbClr val="FFFFFF"/>
                </a:solidFill>
                <a:latin typeface="Carlito"/>
                <a:cs typeface="Carlito"/>
              </a:rPr>
              <a:t>a sense </a:t>
            </a:r>
            <a:r>
              <a:rPr sz="2200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2200" spc="-10" dirty="0">
                <a:solidFill>
                  <a:srgbClr val="FFFFFF"/>
                </a:solidFill>
                <a:latin typeface="Carlito"/>
                <a:cs typeface="Carlito"/>
              </a:rPr>
              <a:t>personal accomplishment </a:t>
            </a:r>
            <a:r>
              <a:rPr sz="2200" spc="-5" dirty="0">
                <a:solidFill>
                  <a:srgbClr val="FFFFFF"/>
                </a:solidFill>
                <a:latin typeface="Carlito"/>
                <a:cs typeface="Carlito"/>
              </a:rPr>
              <a:t>and  </a:t>
            </a:r>
            <a:r>
              <a:rPr sz="2200" spc="-10" dirty="0">
                <a:solidFill>
                  <a:srgbClr val="FFFFFF"/>
                </a:solidFill>
                <a:latin typeface="Carlito"/>
                <a:cs typeface="Carlito"/>
              </a:rPr>
              <a:t>fulfillment. </a:t>
            </a:r>
            <a:r>
              <a:rPr sz="2200" spc="-15" dirty="0">
                <a:solidFill>
                  <a:srgbClr val="FFFFFF"/>
                </a:solidFill>
                <a:latin typeface="Carlito"/>
                <a:cs typeface="Carlito"/>
              </a:rPr>
              <a:t>Psychological </a:t>
            </a:r>
            <a:r>
              <a:rPr sz="2200" spc="-10" dirty="0">
                <a:solidFill>
                  <a:srgbClr val="FFFFFF"/>
                </a:solidFill>
                <a:latin typeface="Carlito"/>
                <a:cs typeface="Carlito"/>
              </a:rPr>
              <a:t>success energizes </a:t>
            </a:r>
            <a:r>
              <a:rPr sz="2200" spc="-5" dirty="0">
                <a:solidFill>
                  <a:srgbClr val="FFFFFF"/>
                </a:solidFill>
                <a:latin typeface="Carlito"/>
                <a:cs typeface="Carlito"/>
              </a:rPr>
              <a:t>our </a:t>
            </a:r>
            <a:r>
              <a:rPr sz="2200" spc="-15" dirty="0">
                <a:solidFill>
                  <a:srgbClr val="FFFFFF"/>
                </a:solidFill>
                <a:latin typeface="Carlito"/>
                <a:cs typeface="Carlito"/>
              </a:rPr>
              <a:t>efforts </a:t>
            </a:r>
            <a:r>
              <a:rPr sz="2200" spc="-5" dirty="0">
                <a:solidFill>
                  <a:srgbClr val="FFFFFF"/>
                </a:solidFill>
                <a:latin typeface="Carlito"/>
                <a:cs typeface="Carlito"/>
              </a:rPr>
              <a:t>and impels us </a:t>
            </a:r>
            <a:r>
              <a:rPr sz="2200" spc="-35" dirty="0">
                <a:solidFill>
                  <a:srgbClr val="FFFFFF"/>
                </a:solidFill>
                <a:latin typeface="Carlito"/>
                <a:cs typeface="Carlito"/>
              </a:rPr>
              <a:t>to  </a:t>
            </a:r>
            <a:r>
              <a:rPr sz="2200" spc="-20" dirty="0">
                <a:solidFill>
                  <a:srgbClr val="FFFFFF"/>
                </a:solidFill>
                <a:latin typeface="Carlito"/>
                <a:cs typeface="Carlito"/>
              </a:rPr>
              <a:t>undertake </a:t>
            </a:r>
            <a:r>
              <a:rPr sz="2200" spc="-10" dirty="0">
                <a:solidFill>
                  <a:srgbClr val="FFFFFF"/>
                </a:solidFill>
                <a:latin typeface="Carlito"/>
                <a:cs typeface="Carlito"/>
              </a:rPr>
              <a:t>new challenges </a:t>
            </a:r>
            <a:r>
              <a:rPr sz="2200" spc="-5" dirty="0">
                <a:solidFill>
                  <a:srgbClr val="FFFFFF"/>
                </a:solidFill>
                <a:latin typeface="Carlito"/>
                <a:cs typeface="Carlito"/>
              </a:rPr>
              <a:t>and </a:t>
            </a:r>
            <a:r>
              <a:rPr sz="2200" spc="-10" dirty="0">
                <a:solidFill>
                  <a:srgbClr val="FFFFFF"/>
                </a:solidFill>
                <a:latin typeface="Carlito"/>
                <a:cs typeface="Carlito"/>
              </a:rPr>
              <a:t>scale </a:t>
            </a:r>
            <a:r>
              <a:rPr sz="2200" spc="-15" dirty="0">
                <a:solidFill>
                  <a:srgbClr val="FFFFFF"/>
                </a:solidFill>
                <a:latin typeface="Carlito"/>
                <a:cs typeface="Carlito"/>
              </a:rPr>
              <a:t>new </a:t>
            </a:r>
            <a:r>
              <a:rPr sz="2200" spc="-5" dirty="0">
                <a:solidFill>
                  <a:srgbClr val="FFFFFF"/>
                </a:solidFill>
                <a:latin typeface="Carlito"/>
                <a:cs typeface="Carlito"/>
              </a:rPr>
              <a:t>heights </a:t>
            </a:r>
            <a:r>
              <a:rPr sz="2200" spc="-10" dirty="0">
                <a:solidFill>
                  <a:srgbClr val="FFFFFF"/>
                </a:solidFill>
                <a:latin typeface="Carlito"/>
                <a:cs typeface="Carlito"/>
              </a:rPr>
              <a:t>that </a:t>
            </a:r>
            <a:r>
              <a:rPr sz="2200" spc="-20" dirty="0">
                <a:solidFill>
                  <a:srgbClr val="FFFFFF"/>
                </a:solidFill>
                <a:latin typeface="Carlito"/>
                <a:cs typeface="Carlito"/>
              </a:rPr>
              <a:t>foster </a:t>
            </a:r>
            <a:r>
              <a:rPr sz="2200" spc="-5" dirty="0">
                <a:solidFill>
                  <a:srgbClr val="FFFFFF"/>
                </a:solidFill>
                <a:latin typeface="Carlito"/>
                <a:cs typeface="Carlito"/>
              </a:rPr>
              <a:t>our </a:t>
            </a:r>
            <a:r>
              <a:rPr sz="2200" spc="-15" dirty="0">
                <a:solidFill>
                  <a:srgbClr val="FFFFFF"/>
                </a:solidFill>
                <a:latin typeface="Carlito"/>
                <a:cs typeface="Carlito"/>
              </a:rPr>
              <a:t>growth  </a:t>
            </a:r>
            <a:r>
              <a:rPr sz="2200" spc="-10" dirty="0">
                <a:solidFill>
                  <a:srgbClr val="FFFFFF"/>
                </a:solidFill>
                <a:latin typeface="Carlito"/>
                <a:cs typeface="Carlito"/>
              </a:rPr>
              <a:t>over </a:t>
            </a:r>
            <a:r>
              <a:rPr sz="2200" spc="-5" dirty="0">
                <a:solidFill>
                  <a:srgbClr val="FFFFFF"/>
                </a:solidFill>
                <a:latin typeface="Carlito"/>
                <a:cs typeface="Carlito"/>
              </a:rPr>
              <a:t>time.</a:t>
            </a:r>
            <a:endParaRPr sz="2200">
              <a:latin typeface="Carlito"/>
              <a:cs typeface="Carlito"/>
            </a:endParaRPr>
          </a:p>
          <a:p>
            <a:pPr marL="355600" marR="6985" indent="-342900" algn="just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355600" algn="l"/>
              </a:tabLst>
            </a:pPr>
            <a:r>
              <a:rPr sz="2200" spc="-10" dirty="0">
                <a:solidFill>
                  <a:srgbClr val="FFFFFF"/>
                </a:solidFill>
                <a:latin typeface="Carlito"/>
                <a:cs typeface="Carlito"/>
              </a:rPr>
              <a:t>The typical career </a:t>
            </a:r>
            <a:r>
              <a:rPr sz="2200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2200" spc="-5" dirty="0">
                <a:solidFill>
                  <a:srgbClr val="FFFFFF"/>
                </a:solidFill>
                <a:latin typeface="Carlito"/>
                <a:cs typeface="Carlito"/>
              </a:rPr>
              <a:t>a </a:t>
            </a:r>
            <a:r>
              <a:rPr sz="2200" spc="-10" dirty="0">
                <a:solidFill>
                  <a:srgbClr val="FFFFFF"/>
                </a:solidFill>
                <a:latin typeface="Carlito"/>
                <a:cs typeface="Carlito"/>
              </a:rPr>
              <a:t>person </a:t>
            </a:r>
            <a:r>
              <a:rPr sz="2200" spc="-20" dirty="0">
                <a:solidFill>
                  <a:srgbClr val="FFFFFF"/>
                </a:solidFill>
                <a:latin typeface="Carlito"/>
                <a:cs typeface="Carlito"/>
              </a:rPr>
              <a:t>today </a:t>
            </a:r>
            <a:r>
              <a:rPr sz="2200" spc="-10" dirty="0">
                <a:solidFill>
                  <a:srgbClr val="FFFFFF"/>
                </a:solidFill>
                <a:latin typeface="Carlito"/>
                <a:cs typeface="Carlito"/>
              </a:rPr>
              <a:t>would probably </a:t>
            </a:r>
            <a:r>
              <a:rPr sz="2200" spc="-5" dirty="0">
                <a:solidFill>
                  <a:srgbClr val="FFFFFF"/>
                </a:solidFill>
                <a:latin typeface="Carlito"/>
                <a:cs typeface="Carlito"/>
              </a:rPr>
              <a:t>include </a:t>
            </a:r>
            <a:r>
              <a:rPr sz="2200" b="1" i="1" spc="-10" dirty="0">
                <a:latin typeface="Carlito"/>
                <a:cs typeface="Carlito"/>
              </a:rPr>
              <a:t>many </a:t>
            </a:r>
            <a:r>
              <a:rPr sz="2200" b="1" i="1" spc="-5" dirty="0">
                <a:latin typeface="Carlito"/>
                <a:cs typeface="Carlito"/>
              </a:rPr>
              <a:t>different  positions, transitions and organizations </a:t>
            </a:r>
            <a:r>
              <a:rPr sz="2200" spc="-10" dirty="0">
                <a:solidFill>
                  <a:srgbClr val="FFFFFF"/>
                </a:solidFill>
                <a:latin typeface="Carlito"/>
                <a:cs typeface="Carlito"/>
              </a:rPr>
              <a:t>more </a:t>
            </a:r>
            <a:r>
              <a:rPr sz="2200" dirty="0">
                <a:solidFill>
                  <a:srgbClr val="FFFFFF"/>
                </a:solidFill>
                <a:latin typeface="Carlito"/>
                <a:cs typeface="Carlito"/>
              </a:rPr>
              <a:t>so </a:t>
            </a:r>
            <a:r>
              <a:rPr sz="2200" spc="-5" dirty="0">
                <a:solidFill>
                  <a:srgbClr val="FFFFFF"/>
                </a:solidFill>
                <a:latin typeface="Carlito"/>
                <a:cs typeface="Carlito"/>
              </a:rPr>
              <a:t>than is in the </a:t>
            </a:r>
            <a:r>
              <a:rPr sz="2200" spc="-10" dirty="0">
                <a:solidFill>
                  <a:srgbClr val="FFFFFF"/>
                </a:solidFill>
                <a:latin typeface="Carlito"/>
                <a:cs typeface="Carlito"/>
              </a:rPr>
              <a:t>past </a:t>
            </a:r>
            <a:r>
              <a:rPr sz="2200" spc="-5" dirty="0">
                <a:solidFill>
                  <a:srgbClr val="FFFFFF"/>
                </a:solidFill>
                <a:latin typeface="Carlito"/>
                <a:cs typeface="Carlito"/>
              </a:rPr>
              <a:t>when  </a:t>
            </a:r>
            <a:r>
              <a:rPr sz="2200" spc="-10" dirty="0">
                <a:solidFill>
                  <a:srgbClr val="FFFFFF"/>
                </a:solidFill>
                <a:latin typeface="Carlito"/>
                <a:cs typeface="Carlito"/>
              </a:rPr>
              <a:t>employees </a:t>
            </a:r>
            <a:r>
              <a:rPr sz="2200" spc="-15" dirty="0">
                <a:solidFill>
                  <a:srgbClr val="FFFFFF"/>
                </a:solidFill>
                <a:latin typeface="Carlito"/>
                <a:cs typeface="Carlito"/>
              </a:rPr>
              <a:t>were </a:t>
            </a:r>
            <a:r>
              <a:rPr sz="2200" spc="-5" dirty="0">
                <a:solidFill>
                  <a:srgbClr val="FFFFFF"/>
                </a:solidFill>
                <a:latin typeface="Carlito"/>
                <a:cs typeface="Carlito"/>
              </a:rPr>
              <a:t>less mobile and </a:t>
            </a:r>
            <a:r>
              <a:rPr sz="2200" spc="-15" dirty="0">
                <a:solidFill>
                  <a:srgbClr val="FFFFFF"/>
                </a:solidFill>
                <a:latin typeface="Carlito"/>
                <a:cs typeface="Carlito"/>
              </a:rPr>
              <a:t>organizations </a:t>
            </a:r>
            <a:r>
              <a:rPr sz="2200" spc="-10" dirty="0">
                <a:solidFill>
                  <a:srgbClr val="FFFFFF"/>
                </a:solidFill>
                <a:latin typeface="Carlito"/>
                <a:cs typeface="Carlito"/>
              </a:rPr>
              <a:t>more stable </a:t>
            </a:r>
            <a:r>
              <a:rPr sz="2200" spc="-5" dirty="0">
                <a:solidFill>
                  <a:srgbClr val="FFFFFF"/>
                </a:solidFill>
                <a:latin typeface="Carlito"/>
                <a:cs typeface="Carlito"/>
              </a:rPr>
              <a:t>as</a:t>
            </a:r>
            <a:r>
              <a:rPr sz="2200" spc="1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rlito"/>
                <a:cs typeface="Carlito"/>
              </a:rPr>
              <a:t>employers.</a:t>
            </a:r>
            <a:endParaRPr sz="2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70482" y="1831085"/>
              <a:ext cx="6004560" cy="772795"/>
            </a:xfrm>
            <a:custGeom>
              <a:avLst/>
              <a:gdLst/>
              <a:ahLst/>
              <a:cxnLst/>
              <a:rect l="l" t="t" r="r" b="b"/>
              <a:pathLst>
                <a:path w="6004559" h="772794">
                  <a:moveTo>
                    <a:pt x="5618226" y="0"/>
                  </a:moveTo>
                  <a:lnTo>
                    <a:pt x="0" y="0"/>
                  </a:lnTo>
                  <a:lnTo>
                    <a:pt x="386334" y="386334"/>
                  </a:lnTo>
                  <a:lnTo>
                    <a:pt x="0" y="772667"/>
                  </a:lnTo>
                  <a:lnTo>
                    <a:pt x="5618226" y="772667"/>
                  </a:lnTo>
                  <a:lnTo>
                    <a:pt x="6004560" y="386334"/>
                  </a:lnTo>
                  <a:lnTo>
                    <a:pt x="5618226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70482" y="1831085"/>
              <a:ext cx="6004560" cy="772795"/>
            </a:xfrm>
            <a:custGeom>
              <a:avLst/>
              <a:gdLst/>
              <a:ahLst/>
              <a:cxnLst/>
              <a:rect l="l" t="t" r="r" b="b"/>
              <a:pathLst>
                <a:path w="6004559" h="772794">
                  <a:moveTo>
                    <a:pt x="0" y="0"/>
                  </a:moveTo>
                  <a:lnTo>
                    <a:pt x="5618226" y="0"/>
                  </a:lnTo>
                  <a:lnTo>
                    <a:pt x="6004560" y="386334"/>
                  </a:lnTo>
                  <a:lnTo>
                    <a:pt x="5618226" y="772667"/>
                  </a:lnTo>
                  <a:lnTo>
                    <a:pt x="0" y="772667"/>
                  </a:lnTo>
                  <a:lnTo>
                    <a:pt x="386334" y="386334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70482" y="2711957"/>
              <a:ext cx="6004560" cy="772795"/>
            </a:xfrm>
            <a:custGeom>
              <a:avLst/>
              <a:gdLst/>
              <a:ahLst/>
              <a:cxnLst/>
              <a:rect l="l" t="t" r="r" b="b"/>
              <a:pathLst>
                <a:path w="6004559" h="772795">
                  <a:moveTo>
                    <a:pt x="5618226" y="0"/>
                  </a:moveTo>
                  <a:lnTo>
                    <a:pt x="0" y="0"/>
                  </a:lnTo>
                  <a:lnTo>
                    <a:pt x="386334" y="386333"/>
                  </a:lnTo>
                  <a:lnTo>
                    <a:pt x="0" y="772667"/>
                  </a:lnTo>
                  <a:lnTo>
                    <a:pt x="5618226" y="772667"/>
                  </a:lnTo>
                  <a:lnTo>
                    <a:pt x="6004560" y="386333"/>
                  </a:lnTo>
                  <a:lnTo>
                    <a:pt x="5618226" y="0"/>
                  </a:lnTo>
                  <a:close/>
                </a:path>
              </a:pathLst>
            </a:custGeom>
            <a:solidFill>
              <a:srgbClr val="BE77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70482" y="2711957"/>
              <a:ext cx="6004560" cy="772795"/>
            </a:xfrm>
            <a:custGeom>
              <a:avLst/>
              <a:gdLst/>
              <a:ahLst/>
              <a:cxnLst/>
              <a:rect l="l" t="t" r="r" b="b"/>
              <a:pathLst>
                <a:path w="6004559" h="772795">
                  <a:moveTo>
                    <a:pt x="0" y="0"/>
                  </a:moveTo>
                  <a:lnTo>
                    <a:pt x="5618226" y="0"/>
                  </a:lnTo>
                  <a:lnTo>
                    <a:pt x="6004560" y="386333"/>
                  </a:lnTo>
                  <a:lnTo>
                    <a:pt x="5618226" y="772667"/>
                  </a:lnTo>
                  <a:lnTo>
                    <a:pt x="0" y="772667"/>
                  </a:lnTo>
                  <a:lnTo>
                    <a:pt x="386334" y="386333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70482" y="3592829"/>
              <a:ext cx="6004560" cy="771525"/>
            </a:xfrm>
            <a:custGeom>
              <a:avLst/>
              <a:gdLst/>
              <a:ahLst/>
              <a:cxnLst/>
              <a:rect l="l" t="t" r="r" b="b"/>
              <a:pathLst>
                <a:path w="6004559" h="771525">
                  <a:moveTo>
                    <a:pt x="5618988" y="0"/>
                  </a:moveTo>
                  <a:lnTo>
                    <a:pt x="0" y="0"/>
                  </a:lnTo>
                  <a:lnTo>
                    <a:pt x="385572" y="385572"/>
                  </a:lnTo>
                  <a:lnTo>
                    <a:pt x="0" y="771144"/>
                  </a:lnTo>
                  <a:lnTo>
                    <a:pt x="5618988" y="771144"/>
                  </a:lnTo>
                  <a:lnTo>
                    <a:pt x="6004560" y="385572"/>
                  </a:lnTo>
                  <a:lnTo>
                    <a:pt x="5618988" y="0"/>
                  </a:lnTo>
                  <a:close/>
                </a:path>
              </a:pathLst>
            </a:custGeom>
            <a:solidFill>
              <a:srgbClr val="BC9B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70482" y="3592829"/>
              <a:ext cx="6004560" cy="771525"/>
            </a:xfrm>
            <a:custGeom>
              <a:avLst/>
              <a:gdLst/>
              <a:ahLst/>
              <a:cxnLst/>
              <a:rect l="l" t="t" r="r" b="b"/>
              <a:pathLst>
                <a:path w="6004559" h="771525">
                  <a:moveTo>
                    <a:pt x="0" y="0"/>
                  </a:moveTo>
                  <a:lnTo>
                    <a:pt x="5618988" y="0"/>
                  </a:lnTo>
                  <a:lnTo>
                    <a:pt x="6004560" y="385572"/>
                  </a:lnTo>
                  <a:lnTo>
                    <a:pt x="5618988" y="771144"/>
                  </a:lnTo>
                  <a:lnTo>
                    <a:pt x="0" y="771144"/>
                  </a:lnTo>
                  <a:lnTo>
                    <a:pt x="385572" y="385572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70482" y="4472178"/>
              <a:ext cx="6004560" cy="772795"/>
            </a:xfrm>
            <a:custGeom>
              <a:avLst/>
              <a:gdLst/>
              <a:ahLst/>
              <a:cxnLst/>
              <a:rect l="l" t="t" r="r" b="b"/>
              <a:pathLst>
                <a:path w="6004559" h="772795">
                  <a:moveTo>
                    <a:pt x="5618226" y="0"/>
                  </a:moveTo>
                  <a:lnTo>
                    <a:pt x="0" y="0"/>
                  </a:lnTo>
                  <a:lnTo>
                    <a:pt x="386334" y="386334"/>
                  </a:lnTo>
                  <a:lnTo>
                    <a:pt x="0" y="772668"/>
                  </a:lnTo>
                  <a:lnTo>
                    <a:pt x="5618226" y="772668"/>
                  </a:lnTo>
                  <a:lnTo>
                    <a:pt x="6004560" y="386334"/>
                  </a:lnTo>
                  <a:lnTo>
                    <a:pt x="5618226" y="0"/>
                  </a:lnTo>
                  <a:close/>
                </a:path>
              </a:pathLst>
            </a:custGeom>
            <a:solidFill>
              <a:srgbClr val="BBBB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70482" y="4472178"/>
              <a:ext cx="6004560" cy="772795"/>
            </a:xfrm>
            <a:custGeom>
              <a:avLst/>
              <a:gdLst/>
              <a:ahLst/>
              <a:cxnLst/>
              <a:rect l="l" t="t" r="r" b="b"/>
              <a:pathLst>
                <a:path w="6004559" h="772795">
                  <a:moveTo>
                    <a:pt x="0" y="0"/>
                  </a:moveTo>
                  <a:lnTo>
                    <a:pt x="5618226" y="0"/>
                  </a:lnTo>
                  <a:lnTo>
                    <a:pt x="6004560" y="386334"/>
                  </a:lnTo>
                  <a:lnTo>
                    <a:pt x="5618226" y="772668"/>
                  </a:lnTo>
                  <a:lnTo>
                    <a:pt x="0" y="772668"/>
                  </a:lnTo>
                  <a:lnTo>
                    <a:pt x="386334" y="386334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70482" y="5353050"/>
              <a:ext cx="6004560" cy="772795"/>
            </a:xfrm>
            <a:custGeom>
              <a:avLst/>
              <a:gdLst/>
              <a:ahLst/>
              <a:cxnLst/>
              <a:rect l="l" t="t" r="r" b="b"/>
              <a:pathLst>
                <a:path w="6004559" h="772795">
                  <a:moveTo>
                    <a:pt x="5618226" y="0"/>
                  </a:moveTo>
                  <a:lnTo>
                    <a:pt x="0" y="0"/>
                  </a:lnTo>
                  <a:lnTo>
                    <a:pt x="386334" y="386334"/>
                  </a:lnTo>
                  <a:lnTo>
                    <a:pt x="0" y="772668"/>
                  </a:lnTo>
                  <a:lnTo>
                    <a:pt x="5618226" y="772668"/>
                  </a:lnTo>
                  <a:lnTo>
                    <a:pt x="6004560" y="386334"/>
                  </a:lnTo>
                  <a:lnTo>
                    <a:pt x="5618226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70482" y="5353050"/>
              <a:ext cx="6004560" cy="772795"/>
            </a:xfrm>
            <a:custGeom>
              <a:avLst/>
              <a:gdLst/>
              <a:ahLst/>
              <a:cxnLst/>
              <a:rect l="l" t="t" r="r" b="b"/>
              <a:pathLst>
                <a:path w="6004559" h="772795">
                  <a:moveTo>
                    <a:pt x="0" y="0"/>
                  </a:moveTo>
                  <a:lnTo>
                    <a:pt x="5618226" y="0"/>
                  </a:lnTo>
                  <a:lnTo>
                    <a:pt x="6004560" y="386334"/>
                  </a:lnTo>
                  <a:lnTo>
                    <a:pt x="5618226" y="772668"/>
                  </a:lnTo>
                  <a:lnTo>
                    <a:pt x="0" y="772668"/>
                  </a:lnTo>
                  <a:lnTo>
                    <a:pt x="386334" y="386334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35940" y="478663"/>
            <a:ext cx="5677535" cy="55422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latin typeface="Times New Roman"/>
                <a:cs typeface="Times New Roman"/>
              </a:rPr>
              <a:t>CAREER</a:t>
            </a:r>
            <a:r>
              <a:rPr sz="4400" spc="-15" dirty="0">
                <a:latin typeface="Times New Roman"/>
                <a:cs typeface="Times New Roman"/>
              </a:rPr>
              <a:t> </a:t>
            </a:r>
            <a:r>
              <a:rPr sz="4400" spc="-60" dirty="0">
                <a:latin typeface="Times New Roman"/>
                <a:cs typeface="Times New Roman"/>
              </a:rPr>
              <a:t>STAGES</a:t>
            </a:r>
            <a:endParaRPr sz="4400">
              <a:latin typeface="Times New Roman"/>
              <a:cs typeface="Times New Roman"/>
            </a:endParaRPr>
          </a:p>
          <a:p>
            <a:pPr marL="2463800" marR="5080" indent="-2540" algn="ctr">
              <a:lnSpc>
                <a:spcPct val="131300"/>
              </a:lnSpc>
              <a:spcBef>
                <a:spcPts val="3479"/>
              </a:spcBef>
            </a:pPr>
            <a:r>
              <a:rPr sz="4400" spc="-15" dirty="0">
                <a:solidFill>
                  <a:srgbClr val="FFFFFF"/>
                </a:solidFill>
                <a:latin typeface="Carlito"/>
                <a:cs typeface="Carlito"/>
              </a:rPr>
              <a:t>Exploration  </a:t>
            </a:r>
            <a:r>
              <a:rPr sz="4400" spc="-5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r>
              <a:rPr sz="4400" spc="-50" dirty="0">
                <a:solidFill>
                  <a:srgbClr val="FFFFFF"/>
                </a:solidFill>
                <a:latin typeface="Carlito"/>
                <a:cs typeface="Carlito"/>
              </a:rPr>
              <a:t>st</a:t>
            </a:r>
            <a:r>
              <a:rPr sz="4400" dirty="0">
                <a:solidFill>
                  <a:srgbClr val="FFFFFF"/>
                </a:solidFill>
                <a:latin typeface="Carlito"/>
                <a:cs typeface="Carlito"/>
              </a:rPr>
              <a:t>ablishme</a:t>
            </a:r>
            <a:r>
              <a:rPr sz="4400" spc="-40" dirty="0">
                <a:solidFill>
                  <a:srgbClr val="FFFFFF"/>
                </a:solidFill>
                <a:latin typeface="Carlito"/>
                <a:cs typeface="Carlito"/>
              </a:rPr>
              <a:t>n</a:t>
            </a:r>
            <a:r>
              <a:rPr sz="4400" dirty="0">
                <a:solidFill>
                  <a:srgbClr val="FFFFFF"/>
                </a:solidFill>
                <a:latin typeface="Carlito"/>
                <a:cs typeface="Carlito"/>
              </a:rPr>
              <a:t>t  Mid </a:t>
            </a:r>
            <a:r>
              <a:rPr sz="4400" spc="-20" dirty="0">
                <a:solidFill>
                  <a:srgbClr val="FFFFFF"/>
                </a:solidFill>
                <a:latin typeface="Carlito"/>
                <a:cs typeface="Carlito"/>
              </a:rPr>
              <a:t>career  </a:t>
            </a:r>
            <a:r>
              <a:rPr sz="4400" spc="-25" dirty="0">
                <a:solidFill>
                  <a:srgbClr val="FFFFFF"/>
                </a:solidFill>
                <a:latin typeface="Carlito"/>
                <a:cs typeface="Carlito"/>
              </a:rPr>
              <a:t>Late </a:t>
            </a:r>
            <a:r>
              <a:rPr sz="4400" spc="-15" dirty="0">
                <a:solidFill>
                  <a:srgbClr val="FFFFFF"/>
                </a:solidFill>
                <a:latin typeface="Carlito"/>
                <a:cs typeface="Carlito"/>
              </a:rPr>
              <a:t>Career  </a:t>
            </a:r>
            <a:r>
              <a:rPr sz="4400" spc="-5" dirty="0">
                <a:solidFill>
                  <a:srgbClr val="FFFFFF"/>
                </a:solidFill>
                <a:latin typeface="Carlito"/>
                <a:cs typeface="Carlito"/>
              </a:rPr>
              <a:t>Decline</a:t>
            </a:r>
            <a:endParaRPr sz="4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412749"/>
            <a:ext cx="68345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latin typeface="Times New Roman"/>
                <a:cs typeface="Times New Roman"/>
              </a:rPr>
              <a:t>How do people choose a career??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3523" y="1658111"/>
            <a:ext cx="2808731" cy="25054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074158" y="3043174"/>
            <a:ext cx="122047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dirty="0">
                <a:solidFill>
                  <a:srgbClr val="FFFFFF"/>
                </a:solidFill>
                <a:latin typeface="Carlito"/>
                <a:cs typeface="Carlito"/>
              </a:rPr>
              <a:t>I</a:t>
            </a:r>
            <a:r>
              <a:rPr sz="2600" b="1" spc="-30" dirty="0">
                <a:solidFill>
                  <a:srgbClr val="FFFFFF"/>
                </a:solidFill>
                <a:latin typeface="Carlito"/>
                <a:cs typeface="Carlito"/>
              </a:rPr>
              <a:t>n</a:t>
            </a:r>
            <a:r>
              <a:rPr sz="2600" b="1" spc="-40" dirty="0">
                <a:solidFill>
                  <a:srgbClr val="FFFFFF"/>
                </a:solidFill>
                <a:latin typeface="Carlito"/>
                <a:cs typeface="Carlito"/>
              </a:rPr>
              <a:t>t</a:t>
            </a:r>
            <a:r>
              <a:rPr sz="2600" b="1" spc="-5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r>
              <a:rPr sz="2600" b="1" spc="-30" dirty="0">
                <a:solidFill>
                  <a:srgbClr val="FFFFFF"/>
                </a:solidFill>
                <a:latin typeface="Carlito"/>
                <a:cs typeface="Carlito"/>
              </a:rPr>
              <a:t>r</a:t>
            </a:r>
            <a:r>
              <a:rPr sz="2600" b="1" spc="-5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r>
              <a:rPr sz="2600" b="1" spc="-25" dirty="0">
                <a:solidFill>
                  <a:srgbClr val="FFFFFF"/>
                </a:solidFill>
                <a:latin typeface="Carlito"/>
                <a:cs typeface="Carlito"/>
              </a:rPr>
              <a:t>s</a:t>
            </a:r>
            <a:r>
              <a:rPr sz="2600" b="1" dirty="0">
                <a:solidFill>
                  <a:srgbClr val="FFFFFF"/>
                </a:solidFill>
                <a:latin typeface="Carlito"/>
                <a:cs typeface="Carlito"/>
              </a:rPr>
              <a:t>ts</a:t>
            </a:r>
            <a:endParaRPr sz="26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34840" y="4203191"/>
            <a:ext cx="2729484" cy="24170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814061" y="4750689"/>
            <a:ext cx="147002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-5" dirty="0">
                <a:solidFill>
                  <a:srgbClr val="FFFFFF"/>
                </a:solidFill>
                <a:latin typeface="Carlito"/>
                <a:cs typeface="Carlito"/>
              </a:rPr>
              <a:t>Self-image</a:t>
            </a:r>
            <a:endParaRPr sz="2600">
              <a:latin typeface="Carlito"/>
              <a:cs typeface="Carlit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793748" y="4229100"/>
            <a:ext cx="2729483" cy="23911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630804" y="4768722"/>
            <a:ext cx="156019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-10" dirty="0">
                <a:solidFill>
                  <a:srgbClr val="FFFFFF"/>
                </a:solidFill>
                <a:latin typeface="Carlito"/>
                <a:cs typeface="Carlito"/>
              </a:rPr>
              <a:t>Personality</a:t>
            </a:r>
            <a:endParaRPr sz="2600">
              <a:latin typeface="Carlito"/>
              <a:cs typeface="Carlito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793748" y="1840992"/>
            <a:ext cx="2735579" cy="24475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513838" y="3003931"/>
            <a:ext cx="1784350" cy="78549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 indent="478155">
              <a:lnSpc>
                <a:spcPts val="2860"/>
              </a:lnSpc>
              <a:spcBef>
                <a:spcPts val="415"/>
              </a:spcBef>
            </a:pPr>
            <a:r>
              <a:rPr sz="2600" b="1" dirty="0">
                <a:solidFill>
                  <a:srgbClr val="FFFFFF"/>
                </a:solidFill>
                <a:latin typeface="Carlito"/>
                <a:cs typeface="Carlito"/>
              </a:rPr>
              <a:t>Social  Backg</a:t>
            </a:r>
            <a:r>
              <a:rPr sz="2600" b="1" spc="-35" dirty="0">
                <a:solidFill>
                  <a:srgbClr val="FFFFFF"/>
                </a:solidFill>
                <a:latin typeface="Carlito"/>
                <a:cs typeface="Carlito"/>
              </a:rPr>
              <a:t>r</a:t>
            </a:r>
            <a:r>
              <a:rPr sz="2600" b="1" dirty="0">
                <a:solidFill>
                  <a:srgbClr val="FFFFFF"/>
                </a:solidFill>
                <a:latin typeface="Carlito"/>
                <a:cs typeface="Carlito"/>
              </a:rPr>
              <a:t>ou</a:t>
            </a:r>
            <a:r>
              <a:rPr sz="2600" b="1" spc="-10" dirty="0">
                <a:solidFill>
                  <a:srgbClr val="FFFFFF"/>
                </a:solidFill>
                <a:latin typeface="Carlito"/>
                <a:cs typeface="Carlito"/>
              </a:rPr>
              <a:t>n</a:t>
            </a:r>
            <a:r>
              <a:rPr sz="2600" b="1" dirty="0">
                <a:solidFill>
                  <a:srgbClr val="FFFFFF"/>
                </a:solidFill>
                <a:latin typeface="Carlito"/>
                <a:cs typeface="Carlito"/>
              </a:rPr>
              <a:t>ds</a:t>
            </a:r>
            <a:endParaRPr sz="2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35451" y="572258"/>
            <a:ext cx="5668010" cy="6290945"/>
            <a:chOff x="3235451" y="572258"/>
            <a:chExt cx="5668010" cy="6290945"/>
          </a:xfrm>
        </p:grpSpPr>
        <p:sp>
          <p:nvSpPr>
            <p:cNvPr id="3" name="object 3"/>
            <p:cNvSpPr/>
            <p:nvPr/>
          </p:nvSpPr>
          <p:spPr>
            <a:xfrm>
              <a:off x="3322319" y="572258"/>
              <a:ext cx="5580887" cy="62857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235451" y="925068"/>
              <a:ext cx="5387340" cy="56860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69563" y="577596"/>
              <a:ext cx="5486400" cy="6280785"/>
            </a:xfrm>
            <a:custGeom>
              <a:avLst/>
              <a:gdLst/>
              <a:ahLst/>
              <a:cxnLst/>
              <a:rect l="l" t="t" r="r" b="b"/>
              <a:pathLst>
                <a:path w="5486400" h="6280784">
                  <a:moveTo>
                    <a:pt x="4572000" y="0"/>
                  </a:moveTo>
                  <a:lnTo>
                    <a:pt x="0" y="0"/>
                  </a:lnTo>
                  <a:lnTo>
                    <a:pt x="0" y="6280403"/>
                  </a:lnTo>
                  <a:lnTo>
                    <a:pt x="4572000" y="6280403"/>
                  </a:lnTo>
                  <a:lnTo>
                    <a:pt x="4620557" y="6279135"/>
                  </a:lnTo>
                  <a:lnTo>
                    <a:pt x="4668455" y="6275375"/>
                  </a:lnTo>
                  <a:lnTo>
                    <a:pt x="4715631" y="6269185"/>
                  </a:lnTo>
                  <a:lnTo>
                    <a:pt x="4762020" y="6260628"/>
                  </a:lnTo>
                  <a:lnTo>
                    <a:pt x="4807560" y="6249768"/>
                  </a:lnTo>
                  <a:lnTo>
                    <a:pt x="4852188" y="6236669"/>
                  </a:lnTo>
                  <a:lnTo>
                    <a:pt x="4895840" y="6221392"/>
                  </a:lnTo>
                  <a:lnTo>
                    <a:pt x="4938454" y="6204001"/>
                  </a:lnTo>
                  <a:lnTo>
                    <a:pt x="4979965" y="6184560"/>
                  </a:lnTo>
                  <a:lnTo>
                    <a:pt x="5020311" y="6163132"/>
                  </a:lnTo>
                  <a:lnTo>
                    <a:pt x="5059428" y="6139780"/>
                  </a:lnTo>
                  <a:lnTo>
                    <a:pt x="5097253" y="6114566"/>
                  </a:lnTo>
                  <a:lnTo>
                    <a:pt x="5133724" y="6087555"/>
                  </a:lnTo>
                  <a:lnTo>
                    <a:pt x="5168776" y="6058810"/>
                  </a:lnTo>
                  <a:lnTo>
                    <a:pt x="5202346" y="6028393"/>
                  </a:lnTo>
                  <a:lnTo>
                    <a:pt x="5234372" y="5996368"/>
                  </a:lnTo>
                  <a:lnTo>
                    <a:pt x="5264790" y="5962798"/>
                  </a:lnTo>
                  <a:lnTo>
                    <a:pt x="5293537" y="5927746"/>
                  </a:lnTo>
                  <a:lnTo>
                    <a:pt x="5320550" y="5891276"/>
                  </a:lnTo>
                  <a:lnTo>
                    <a:pt x="5345764" y="5853451"/>
                  </a:lnTo>
                  <a:lnTo>
                    <a:pt x="5369118" y="5814333"/>
                  </a:lnTo>
                  <a:lnTo>
                    <a:pt x="5390548" y="5773986"/>
                  </a:lnTo>
                  <a:lnTo>
                    <a:pt x="5409991" y="5732474"/>
                  </a:lnTo>
                  <a:lnTo>
                    <a:pt x="5427383" y="5689859"/>
                  </a:lnTo>
                  <a:lnTo>
                    <a:pt x="5442661" y="5646205"/>
                  </a:lnTo>
                  <a:lnTo>
                    <a:pt x="5455762" y="5601574"/>
                  </a:lnTo>
                  <a:lnTo>
                    <a:pt x="5466623" y="5556031"/>
                  </a:lnTo>
                  <a:lnTo>
                    <a:pt x="5475180" y="5509637"/>
                  </a:lnTo>
                  <a:lnTo>
                    <a:pt x="5481371" y="5462457"/>
                  </a:lnTo>
                  <a:lnTo>
                    <a:pt x="5485132" y="5414554"/>
                  </a:lnTo>
                  <a:lnTo>
                    <a:pt x="5486400" y="5365991"/>
                  </a:lnTo>
                  <a:lnTo>
                    <a:pt x="5486400" y="914400"/>
                  </a:lnTo>
                  <a:lnTo>
                    <a:pt x="5485132" y="865842"/>
                  </a:lnTo>
                  <a:lnTo>
                    <a:pt x="5481371" y="817944"/>
                  </a:lnTo>
                  <a:lnTo>
                    <a:pt x="5475180" y="770768"/>
                  </a:lnTo>
                  <a:lnTo>
                    <a:pt x="5466623" y="724379"/>
                  </a:lnTo>
                  <a:lnTo>
                    <a:pt x="5455762" y="678839"/>
                  </a:lnTo>
                  <a:lnTo>
                    <a:pt x="5442661" y="634211"/>
                  </a:lnTo>
                  <a:lnTo>
                    <a:pt x="5427383" y="590559"/>
                  </a:lnTo>
                  <a:lnTo>
                    <a:pt x="5409991" y="547945"/>
                  </a:lnTo>
                  <a:lnTo>
                    <a:pt x="5390548" y="506434"/>
                  </a:lnTo>
                  <a:lnTo>
                    <a:pt x="5369118" y="466088"/>
                  </a:lnTo>
                  <a:lnTo>
                    <a:pt x="5345764" y="426971"/>
                  </a:lnTo>
                  <a:lnTo>
                    <a:pt x="5320550" y="389146"/>
                  </a:lnTo>
                  <a:lnTo>
                    <a:pt x="5293537" y="352675"/>
                  </a:lnTo>
                  <a:lnTo>
                    <a:pt x="5264790" y="317623"/>
                  </a:lnTo>
                  <a:lnTo>
                    <a:pt x="5234372" y="284053"/>
                  </a:lnTo>
                  <a:lnTo>
                    <a:pt x="5202346" y="252027"/>
                  </a:lnTo>
                  <a:lnTo>
                    <a:pt x="5168776" y="221609"/>
                  </a:lnTo>
                  <a:lnTo>
                    <a:pt x="5133724" y="192862"/>
                  </a:lnTo>
                  <a:lnTo>
                    <a:pt x="5097253" y="165849"/>
                  </a:lnTo>
                  <a:lnTo>
                    <a:pt x="5059428" y="140635"/>
                  </a:lnTo>
                  <a:lnTo>
                    <a:pt x="5020311" y="117281"/>
                  </a:lnTo>
                  <a:lnTo>
                    <a:pt x="4979965" y="95851"/>
                  </a:lnTo>
                  <a:lnTo>
                    <a:pt x="4938454" y="76408"/>
                  </a:lnTo>
                  <a:lnTo>
                    <a:pt x="4895840" y="59016"/>
                  </a:lnTo>
                  <a:lnTo>
                    <a:pt x="4852188" y="43738"/>
                  </a:lnTo>
                  <a:lnTo>
                    <a:pt x="4807560" y="30637"/>
                  </a:lnTo>
                  <a:lnTo>
                    <a:pt x="4762020" y="19776"/>
                  </a:lnTo>
                  <a:lnTo>
                    <a:pt x="4715631" y="11219"/>
                  </a:lnTo>
                  <a:lnTo>
                    <a:pt x="4668455" y="5028"/>
                  </a:lnTo>
                  <a:lnTo>
                    <a:pt x="4620557" y="1267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FBDDC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369563" y="577596"/>
              <a:ext cx="5486400" cy="6280785"/>
            </a:xfrm>
            <a:custGeom>
              <a:avLst/>
              <a:gdLst/>
              <a:ahLst/>
              <a:cxnLst/>
              <a:rect l="l" t="t" r="r" b="b"/>
              <a:pathLst>
                <a:path w="5486400" h="6280784">
                  <a:moveTo>
                    <a:pt x="5486400" y="914400"/>
                  </a:moveTo>
                  <a:lnTo>
                    <a:pt x="5486400" y="5365991"/>
                  </a:lnTo>
                  <a:lnTo>
                    <a:pt x="5485132" y="5414554"/>
                  </a:lnTo>
                  <a:lnTo>
                    <a:pt x="5481371" y="5462457"/>
                  </a:lnTo>
                  <a:lnTo>
                    <a:pt x="5475180" y="5509637"/>
                  </a:lnTo>
                  <a:lnTo>
                    <a:pt x="5466623" y="5556031"/>
                  </a:lnTo>
                  <a:lnTo>
                    <a:pt x="5455762" y="5601574"/>
                  </a:lnTo>
                  <a:lnTo>
                    <a:pt x="5442661" y="5646205"/>
                  </a:lnTo>
                  <a:lnTo>
                    <a:pt x="5427383" y="5689859"/>
                  </a:lnTo>
                  <a:lnTo>
                    <a:pt x="5409991" y="5732474"/>
                  </a:lnTo>
                  <a:lnTo>
                    <a:pt x="5390548" y="5773986"/>
                  </a:lnTo>
                  <a:lnTo>
                    <a:pt x="5369118" y="5814333"/>
                  </a:lnTo>
                  <a:lnTo>
                    <a:pt x="5345764" y="5853451"/>
                  </a:lnTo>
                  <a:lnTo>
                    <a:pt x="5320550" y="5891276"/>
                  </a:lnTo>
                  <a:lnTo>
                    <a:pt x="5293537" y="5927746"/>
                  </a:lnTo>
                  <a:lnTo>
                    <a:pt x="5264790" y="5962798"/>
                  </a:lnTo>
                  <a:lnTo>
                    <a:pt x="5234372" y="5996368"/>
                  </a:lnTo>
                  <a:lnTo>
                    <a:pt x="5202346" y="6028393"/>
                  </a:lnTo>
                  <a:lnTo>
                    <a:pt x="5168776" y="6058810"/>
                  </a:lnTo>
                  <a:lnTo>
                    <a:pt x="5133724" y="6087555"/>
                  </a:lnTo>
                  <a:lnTo>
                    <a:pt x="5097253" y="6114566"/>
                  </a:lnTo>
                  <a:lnTo>
                    <a:pt x="5059428" y="6139780"/>
                  </a:lnTo>
                  <a:lnTo>
                    <a:pt x="5020311" y="6163132"/>
                  </a:lnTo>
                  <a:lnTo>
                    <a:pt x="4979965" y="6184560"/>
                  </a:lnTo>
                  <a:lnTo>
                    <a:pt x="4938454" y="6204001"/>
                  </a:lnTo>
                  <a:lnTo>
                    <a:pt x="4895840" y="6221392"/>
                  </a:lnTo>
                  <a:lnTo>
                    <a:pt x="4852188" y="6236669"/>
                  </a:lnTo>
                  <a:lnTo>
                    <a:pt x="4807560" y="6249768"/>
                  </a:lnTo>
                  <a:lnTo>
                    <a:pt x="4762020" y="6260628"/>
                  </a:lnTo>
                  <a:lnTo>
                    <a:pt x="4715631" y="6269185"/>
                  </a:lnTo>
                  <a:lnTo>
                    <a:pt x="4668455" y="6275375"/>
                  </a:lnTo>
                  <a:lnTo>
                    <a:pt x="4620557" y="6279135"/>
                  </a:lnTo>
                  <a:lnTo>
                    <a:pt x="4572000" y="6280403"/>
                  </a:lnTo>
                  <a:lnTo>
                    <a:pt x="0" y="6280403"/>
                  </a:lnTo>
                  <a:lnTo>
                    <a:pt x="0" y="0"/>
                  </a:lnTo>
                  <a:lnTo>
                    <a:pt x="4572000" y="0"/>
                  </a:lnTo>
                  <a:lnTo>
                    <a:pt x="4620557" y="1267"/>
                  </a:lnTo>
                  <a:lnTo>
                    <a:pt x="4668455" y="5028"/>
                  </a:lnTo>
                  <a:lnTo>
                    <a:pt x="4715631" y="11219"/>
                  </a:lnTo>
                  <a:lnTo>
                    <a:pt x="4762020" y="19776"/>
                  </a:lnTo>
                  <a:lnTo>
                    <a:pt x="4807560" y="30637"/>
                  </a:lnTo>
                  <a:lnTo>
                    <a:pt x="4852188" y="43738"/>
                  </a:lnTo>
                  <a:lnTo>
                    <a:pt x="4895840" y="59016"/>
                  </a:lnTo>
                  <a:lnTo>
                    <a:pt x="4938454" y="76408"/>
                  </a:lnTo>
                  <a:lnTo>
                    <a:pt x="4979965" y="95851"/>
                  </a:lnTo>
                  <a:lnTo>
                    <a:pt x="5020311" y="117281"/>
                  </a:lnTo>
                  <a:lnTo>
                    <a:pt x="5059428" y="140635"/>
                  </a:lnTo>
                  <a:lnTo>
                    <a:pt x="5097253" y="165849"/>
                  </a:lnTo>
                  <a:lnTo>
                    <a:pt x="5133724" y="192862"/>
                  </a:lnTo>
                  <a:lnTo>
                    <a:pt x="5168776" y="221609"/>
                  </a:lnTo>
                  <a:lnTo>
                    <a:pt x="5202346" y="252027"/>
                  </a:lnTo>
                  <a:lnTo>
                    <a:pt x="5234372" y="284053"/>
                  </a:lnTo>
                  <a:lnTo>
                    <a:pt x="5264790" y="317623"/>
                  </a:lnTo>
                  <a:lnTo>
                    <a:pt x="5293537" y="352675"/>
                  </a:lnTo>
                  <a:lnTo>
                    <a:pt x="5320550" y="389146"/>
                  </a:lnTo>
                  <a:lnTo>
                    <a:pt x="5345764" y="426971"/>
                  </a:lnTo>
                  <a:lnTo>
                    <a:pt x="5369118" y="466088"/>
                  </a:lnTo>
                  <a:lnTo>
                    <a:pt x="5390548" y="506434"/>
                  </a:lnTo>
                  <a:lnTo>
                    <a:pt x="5409991" y="547945"/>
                  </a:lnTo>
                  <a:lnTo>
                    <a:pt x="5427383" y="590559"/>
                  </a:lnTo>
                  <a:lnTo>
                    <a:pt x="5442661" y="634211"/>
                  </a:lnTo>
                  <a:lnTo>
                    <a:pt x="5455762" y="678839"/>
                  </a:lnTo>
                  <a:lnTo>
                    <a:pt x="5466623" y="724379"/>
                  </a:lnTo>
                  <a:lnTo>
                    <a:pt x="5475180" y="770768"/>
                  </a:lnTo>
                  <a:lnTo>
                    <a:pt x="5481371" y="817944"/>
                  </a:lnTo>
                  <a:lnTo>
                    <a:pt x="5485132" y="865842"/>
                  </a:lnTo>
                  <a:lnTo>
                    <a:pt x="5486400" y="914400"/>
                  </a:lnTo>
                  <a:close/>
                </a:path>
              </a:pathLst>
            </a:custGeom>
            <a:ln w="9144">
              <a:solidFill>
                <a:srgbClr val="FBDD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445255" y="1007490"/>
            <a:ext cx="4901565" cy="535178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241300" marR="227329" indent="-228600">
              <a:lnSpc>
                <a:spcPct val="91500"/>
              </a:lnSpc>
              <a:spcBef>
                <a:spcPts val="335"/>
              </a:spcBef>
              <a:buChar char="•"/>
              <a:tabLst>
                <a:tab pos="241300" algn="l"/>
              </a:tabLst>
            </a:pPr>
            <a:r>
              <a:rPr sz="2300" spc="-5" dirty="0">
                <a:latin typeface="Carlito"/>
                <a:cs typeface="Carlito"/>
              </a:rPr>
              <a:t>“Career planning </a:t>
            </a:r>
            <a:r>
              <a:rPr sz="2300" spc="-10" dirty="0">
                <a:latin typeface="Carlito"/>
                <a:cs typeface="Carlito"/>
              </a:rPr>
              <a:t>consists </a:t>
            </a:r>
            <a:r>
              <a:rPr sz="2300" spc="-5" dirty="0">
                <a:latin typeface="Carlito"/>
                <a:cs typeface="Carlito"/>
              </a:rPr>
              <a:t>of activities  </a:t>
            </a:r>
            <a:r>
              <a:rPr sz="2300" dirty="0">
                <a:latin typeface="Carlito"/>
                <a:cs typeface="Carlito"/>
              </a:rPr>
              <a:t>and </a:t>
            </a:r>
            <a:r>
              <a:rPr sz="2300" spc="-5" dirty="0">
                <a:latin typeface="Carlito"/>
                <a:cs typeface="Carlito"/>
              </a:rPr>
              <a:t>actions </a:t>
            </a:r>
            <a:r>
              <a:rPr sz="2300" spc="-10" dirty="0">
                <a:latin typeface="Carlito"/>
                <a:cs typeface="Carlito"/>
              </a:rPr>
              <a:t>that you </a:t>
            </a:r>
            <a:r>
              <a:rPr sz="2300" spc="-30" dirty="0">
                <a:latin typeface="Carlito"/>
                <a:cs typeface="Carlito"/>
              </a:rPr>
              <a:t>take </a:t>
            </a:r>
            <a:r>
              <a:rPr sz="2300" spc="-15" dirty="0">
                <a:latin typeface="Carlito"/>
                <a:cs typeface="Carlito"/>
              </a:rPr>
              <a:t>to </a:t>
            </a:r>
            <a:r>
              <a:rPr sz="2300" spc="-5" dirty="0">
                <a:latin typeface="Carlito"/>
                <a:cs typeface="Carlito"/>
              </a:rPr>
              <a:t>achieve  </a:t>
            </a:r>
            <a:r>
              <a:rPr sz="2300" spc="-10" dirty="0">
                <a:latin typeface="Carlito"/>
                <a:cs typeface="Carlito"/>
              </a:rPr>
              <a:t>your </a:t>
            </a:r>
            <a:r>
              <a:rPr sz="2300" dirty="0">
                <a:latin typeface="Carlito"/>
                <a:cs typeface="Carlito"/>
              </a:rPr>
              <a:t>individual </a:t>
            </a:r>
            <a:r>
              <a:rPr sz="2300" spc="-10" dirty="0">
                <a:latin typeface="Carlito"/>
                <a:cs typeface="Carlito"/>
              </a:rPr>
              <a:t>career</a:t>
            </a:r>
            <a:r>
              <a:rPr sz="2300" spc="-45" dirty="0">
                <a:latin typeface="Carlito"/>
                <a:cs typeface="Carlito"/>
              </a:rPr>
              <a:t> </a:t>
            </a:r>
            <a:r>
              <a:rPr sz="2300" spc="-30" dirty="0">
                <a:latin typeface="Carlito"/>
                <a:cs typeface="Carlito"/>
              </a:rPr>
              <a:t>goals.”</a:t>
            </a:r>
            <a:endParaRPr sz="2300">
              <a:latin typeface="Carlito"/>
              <a:cs typeface="Carlito"/>
            </a:endParaRPr>
          </a:p>
          <a:p>
            <a:pPr marL="241300" marR="5080" indent="-228600">
              <a:lnSpc>
                <a:spcPts val="2530"/>
              </a:lnSpc>
              <a:spcBef>
                <a:spcPts val="470"/>
              </a:spcBef>
              <a:buChar char="•"/>
              <a:tabLst>
                <a:tab pos="241300" algn="l"/>
              </a:tabLst>
            </a:pPr>
            <a:r>
              <a:rPr sz="2300" dirty="0">
                <a:latin typeface="Carlito"/>
                <a:cs typeface="Carlito"/>
              </a:rPr>
              <a:t>It is the </a:t>
            </a:r>
            <a:r>
              <a:rPr sz="2300" spc="-15" dirty="0">
                <a:latin typeface="Carlito"/>
                <a:cs typeface="Carlito"/>
              </a:rPr>
              <a:t>life- </a:t>
            </a:r>
            <a:r>
              <a:rPr sz="2300" dirty="0">
                <a:latin typeface="Carlito"/>
                <a:cs typeface="Carlito"/>
              </a:rPr>
              <a:t>long </a:t>
            </a:r>
            <a:r>
              <a:rPr sz="2300" spc="-10" dirty="0">
                <a:latin typeface="Carlito"/>
                <a:cs typeface="Carlito"/>
              </a:rPr>
              <a:t>process </a:t>
            </a:r>
            <a:r>
              <a:rPr sz="2300" dirty="0">
                <a:latin typeface="Carlito"/>
                <a:cs typeface="Carlito"/>
              </a:rPr>
              <a:t>a </a:t>
            </a:r>
            <a:r>
              <a:rPr sz="2300" spc="-10" dirty="0">
                <a:latin typeface="Carlito"/>
                <a:cs typeface="Carlito"/>
              </a:rPr>
              <a:t>person goes  through </a:t>
            </a:r>
            <a:r>
              <a:rPr sz="2300" spc="-15" dirty="0">
                <a:latin typeface="Carlito"/>
                <a:cs typeface="Carlito"/>
              </a:rPr>
              <a:t>to </a:t>
            </a:r>
            <a:r>
              <a:rPr sz="2300" dirty="0">
                <a:latin typeface="Carlito"/>
                <a:cs typeface="Carlito"/>
              </a:rPr>
              <a:t>learn about </a:t>
            </a:r>
            <a:r>
              <a:rPr sz="2300" spc="-5" dirty="0">
                <a:latin typeface="Carlito"/>
                <a:cs typeface="Carlito"/>
              </a:rPr>
              <a:t>himself such</a:t>
            </a:r>
            <a:r>
              <a:rPr sz="2300" spc="-40" dirty="0">
                <a:latin typeface="Carlito"/>
                <a:cs typeface="Carlito"/>
              </a:rPr>
              <a:t> </a:t>
            </a:r>
            <a:r>
              <a:rPr sz="2300" dirty="0">
                <a:latin typeface="Carlito"/>
                <a:cs typeface="Carlito"/>
              </a:rPr>
              <a:t>as</a:t>
            </a:r>
            <a:endParaRPr sz="2300">
              <a:latin typeface="Carlito"/>
              <a:cs typeface="Carlito"/>
            </a:endParaRPr>
          </a:p>
          <a:p>
            <a:pPr marL="469900" lvl="1" indent="-228600">
              <a:lnSpc>
                <a:spcPct val="100000"/>
              </a:lnSpc>
              <a:spcBef>
                <a:spcPts val="140"/>
              </a:spcBef>
              <a:buChar char="•"/>
              <a:tabLst>
                <a:tab pos="469900" algn="l"/>
              </a:tabLst>
            </a:pPr>
            <a:r>
              <a:rPr sz="2300" dirty="0">
                <a:latin typeface="Carlito"/>
                <a:cs typeface="Carlito"/>
              </a:rPr>
              <a:t>Purpose</a:t>
            </a:r>
            <a:endParaRPr sz="2300">
              <a:latin typeface="Carlito"/>
              <a:cs typeface="Carlito"/>
            </a:endParaRPr>
          </a:p>
          <a:p>
            <a:pPr marL="469900" lvl="1" indent="-228600">
              <a:lnSpc>
                <a:spcPct val="100000"/>
              </a:lnSpc>
              <a:spcBef>
                <a:spcPts val="190"/>
              </a:spcBef>
              <a:buChar char="•"/>
              <a:tabLst>
                <a:tab pos="469900" algn="l"/>
              </a:tabLst>
            </a:pPr>
            <a:r>
              <a:rPr sz="2300" spc="-10" dirty="0">
                <a:latin typeface="Carlito"/>
                <a:cs typeface="Carlito"/>
              </a:rPr>
              <a:t>Personality</a:t>
            </a:r>
            <a:endParaRPr sz="2300">
              <a:latin typeface="Carlito"/>
              <a:cs typeface="Carlito"/>
            </a:endParaRPr>
          </a:p>
          <a:p>
            <a:pPr marL="469900" lvl="1" indent="-228600">
              <a:lnSpc>
                <a:spcPct val="100000"/>
              </a:lnSpc>
              <a:spcBef>
                <a:spcPts val="190"/>
              </a:spcBef>
              <a:buChar char="•"/>
              <a:tabLst>
                <a:tab pos="469900" algn="l"/>
              </a:tabLst>
            </a:pPr>
            <a:r>
              <a:rPr sz="2300" spc="-15" dirty="0">
                <a:latin typeface="Carlito"/>
                <a:cs typeface="Carlito"/>
              </a:rPr>
              <a:t>Interests</a:t>
            </a:r>
            <a:endParaRPr sz="2300">
              <a:latin typeface="Carlito"/>
              <a:cs typeface="Carlito"/>
            </a:endParaRPr>
          </a:p>
          <a:p>
            <a:pPr marL="469900" lvl="1" indent="-228600">
              <a:lnSpc>
                <a:spcPct val="100000"/>
              </a:lnSpc>
              <a:spcBef>
                <a:spcPts val="185"/>
              </a:spcBef>
              <a:buChar char="•"/>
              <a:tabLst>
                <a:tab pos="469900" algn="l"/>
              </a:tabLst>
            </a:pPr>
            <a:r>
              <a:rPr sz="2300" spc="-5" dirty="0">
                <a:latin typeface="Carlito"/>
                <a:cs typeface="Carlito"/>
              </a:rPr>
              <a:t>Skills</a:t>
            </a:r>
            <a:endParaRPr sz="2300">
              <a:latin typeface="Carlito"/>
              <a:cs typeface="Carlito"/>
            </a:endParaRPr>
          </a:p>
          <a:p>
            <a:pPr marL="469900" lvl="1" indent="-228600">
              <a:lnSpc>
                <a:spcPct val="100000"/>
              </a:lnSpc>
              <a:spcBef>
                <a:spcPts val="190"/>
              </a:spcBef>
              <a:buChar char="•"/>
              <a:tabLst>
                <a:tab pos="469900" algn="l"/>
              </a:tabLst>
            </a:pPr>
            <a:r>
              <a:rPr sz="2300" spc="-30" dirty="0">
                <a:latin typeface="Carlito"/>
                <a:cs typeface="Carlito"/>
              </a:rPr>
              <a:t>Talents</a:t>
            </a:r>
            <a:endParaRPr sz="2300">
              <a:latin typeface="Carlito"/>
              <a:cs typeface="Carlito"/>
            </a:endParaRPr>
          </a:p>
          <a:p>
            <a:pPr marL="469900" lvl="1" indent="-228600">
              <a:lnSpc>
                <a:spcPct val="100000"/>
              </a:lnSpc>
              <a:spcBef>
                <a:spcPts val="195"/>
              </a:spcBef>
              <a:buChar char="•"/>
              <a:tabLst>
                <a:tab pos="469900" algn="l"/>
              </a:tabLst>
            </a:pPr>
            <a:r>
              <a:rPr sz="2300" spc="-5" dirty="0">
                <a:latin typeface="Carlito"/>
                <a:cs typeface="Carlito"/>
              </a:rPr>
              <a:t>Develop </a:t>
            </a:r>
            <a:r>
              <a:rPr sz="2300" dirty="0">
                <a:latin typeface="Carlito"/>
                <a:cs typeface="Carlito"/>
              </a:rPr>
              <a:t>a </a:t>
            </a:r>
            <a:r>
              <a:rPr sz="2300" spc="-5" dirty="0">
                <a:latin typeface="Carlito"/>
                <a:cs typeface="Carlito"/>
              </a:rPr>
              <a:t>self-</a:t>
            </a:r>
            <a:r>
              <a:rPr sz="2300" spc="-30" dirty="0">
                <a:latin typeface="Carlito"/>
                <a:cs typeface="Carlito"/>
              </a:rPr>
              <a:t> </a:t>
            </a:r>
            <a:r>
              <a:rPr sz="2300" spc="-10" dirty="0">
                <a:latin typeface="Carlito"/>
                <a:cs typeface="Carlito"/>
              </a:rPr>
              <a:t>concept</a:t>
            </a:r>
            <a:endParaRPr sz="2300">
              <a:latin typeface="Carlito"/>
              <a:cs typeface="Carlito"/>
            </a:endParaRPr>
          </a:p>
          <a:p>
            <a:pPr marL="469900" lvl="1" indent="-228600">
              <a:lnSpc>
                <a:spcPts val="2645"/>
              </a:lnSpc>
              <a:spcBef>
                <a:spcPts val="180"/>
              </a:spcBef>
              <a:buChar char="•"/>
              <a:tabLst>
                <a:tab pos="469900" algn="l"/>
              </a:tabLst>
            </a:pPr>
            <a:r>
              <a:rPr sz="2300" spc="-5" dirty="0">
                <a:latin typeface="Carlito"/>
                <a:cs typeface="Carlito"/>
              </a:rPr>
              <a:t>Learn </a:t>
            </a:r>
            <a:r>
              <a:rPr sz="2300" dirty="0">
                <a:latin typeface="Carlito"/>
                <a:cs typeface="Carlito"/>
              </a:rPr>
              <a:t>about </a:t>
            </a:r>
            <a:r>
              <a:rPr sz="2300" spc="-15" dirty="0">
                <a:latin typeface="Carlito"/>
                <a:cs typeface="Carlito"/>
              </a:rPr>
              <a:t>careers </a:t>
            </a:r>
            <a:r>
              <a:rPr sz="2300" dirty="0">
                <a:latin typeface="Carlito"/>
                <a:cs typeface="Carlito"/>
              </a:rPr>
              <a:t>and</a:t>
            </a:r>
            <a:r>
              <a:rPr sz="2300" spc="-55" dirty="0">
                <a:latin typeface="Carlito"/>
                <a:cs typeface="Carlito"/>
              </a:rPr>
              <a:t> </a:t>
            </a:r>
            <a:r>
              <a:rPr sz="2300" spc="-10" dirty="0">
                <a:latin typeface="Carlito"/>
                <a:cs typeface="Carlito"/>
              </a:rPr>
              <a:t>work</a:t>
            </a:r>
            <a:endParaRPr sz="2300">
              <a:latin typeface="Carlito"/>
              <a:cs typeface="Carlito"/>
            </a:endParaRPr>
          </a:p>
          <a:p>
            <a:pPr marL="469900">
              <a:lnSpc>
                <a:spcPts val="2645"/>
              </a:lnSpc>
            </a:pPr>
            <a:r>
              <a:rPr sz="2300" spc="-10" dirty="0">
                <a:latin typeface="Carlito"/>
                <a:cs typeface="Carlito"/>
              </a:rPr>
              <a:t>situations</a:t>
            </a:r>
            <a:endParaRPr sz="2300">
              <a:latin typeface="Carlito"/>
              <a:cs typeface="Carlito"/>
            </a:endParaRPr>
          </a:p>
          <a:p>
            <a:pPr marL="469900" marR="393065" lvl="1" indent="-228600">
              <a:lnSpc>
                <a:spcPts val="2530"/>
              </a:lnSpc>
              <a:spcBef>
                <a:spcPts val="455"/>
              </a:spcBef>
              <a:buChar char="•"/>
              <a:tabLst>
                <a:tab pos="469900" algn="l"/>
              </a:tabLst>
            </a:pPr>
            <a:r>
              <a:rPr sz="2300" spc="-20" dirty="0">
                <a:latin typeface="Carlito"/>
                <a:cs typeface="Carlito"/>
              </a:rPr>
              <a:t>Make </a:t>
            </a:r>
            <a:r>
              <a:rPr sz="2300" dirty="0">
                <a:latin typeface="Carlito"/>
                <a:cs typeface="Carlito"/>
              </a:rPr>
              <a:t>a </a:t>
            </a:r>
            <a:r>
              <a:rPr sz="2300" spc="-10" dirty="0">
                <a:latin typeface="Carlito"/>
                <a:cs typeface="Carlito"/>
              </a:rPr>
              <a:t>career </a:t>
            </a:r>
            <a:r>
              <a:rPr sz="2300" spc="-5" dirty="0">
                <a:latin typeface="Carlito"/>
                <a:cs typeface="Carlito"/>
              </a:rPr>
              <a:t>choice, </a:t>
            </a:r>
            <a:r>
              <a:rPr sz="2300" dirty="0">
                <a:latin typeface="Carlito"/>
                <a:cs typeface="Carlito"/>
              </a:rPr>
              <a:t>while  </a:t>
            </a:r>
            <a:r>
              <a:rPr sz="2300" spc="-5" dirty="0">
                <a:latin typeface="Carlito"/>
                <a:cs typeface="Carlito"/>
              </a:rPr>
              <a:t>developing </a:t>
            </a:r>
            <a:r>
              <a:rPr sz="2300" dirty="0">
                <a:latin typeface="Carlito"/>
                <a:cs typeface="Carlito"/>
              </a:rPr>
              <a:t>and </a:t>
            </a:r>
            <a:r>
              <a:rPr sz="2300" spc="-10" dirty="0">
                <a:latin typeface="Carlito"/>
                <a:cs typeface="Carlito"/>
              </a:rPr>
              <a:t>coping </a:t>
            </a:r>
            <a:r>
              <a:rPr sz="2300" spc="-5" dirty="0">
                <a:latin typeface="Carlito"/>
                <a:cs typeface="Carlito"/>
              </a:rPr>
              <a:t>social</a:t>
            </a:r>
            <a:r>
              <a:rPr sz="2300" spc="-50" dirty="0">
                <a:latin typeface="Carlito"/>
                <a:cs typeface="Carlito"/>
              </a:rPr>
              <a:t> </a:t>
            </a:r>
            <a:r>
              <a:rPr sz="2300" spc="-5" dirty="0">
                <a:latin typeface="Carlito"/>
                <a:cs typeface="Carlito"/>
              </a:rPr>
              <a:t>skills</a:t>
            </a:r>
            <a:endParaRPr sz="2300">
              <a:latin typeface="Carlito"/>
              <a:cs typeface="Carlit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435863"/>
            <a:ext cx="3742944" cy="26136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89661" y="981837"/>
            <a:ext cx="3077845" cy="1360170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2700" marR="5080" indent="348615">
              <a:lnSpc>
                <a:spcPts val="4860"/>
              </a:lnSpc>
              <a:spcBef>
                <a:spcPts val="915"/>
              </a:spcBef>
            </a:pPr>
            <a:r>
              <a:rPr sz="4700" dirty="0">
                <a:solidFill>
                  <a:srgbClr val="FFFFFF"/>
                </a:solidFill>
                <a:latin typeface="Times New Roman"/>
                <a:cs typeface="Times New Roman"/>
              </a:rPr>
              <a:t>CAREER  PLAN</a:t>
            </a:r>
            <a:r>
              <a:rPr sz="4700" spc="-1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4700" dirty="0">
                <a:solidFill>
                  <a:srgbClr val="FFFFFF"/>
                </a:solidFill>
                <a:latin typeface="Times New Roman"/>
                <a:cs typeface="Times New Roman"/>
              </a:rPr>
              <a:t>ING</a:t>
            </a:r>
            <a:endParaRPr sz="4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D99593">
              <a:alpha val="6901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0124" y="877824"/>
            <a:ext cx="8651748" cy="53157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5940" y="994917"/>
            <a:ext cx="22358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solidFill>
                  <a:srgbClr val="FFFFFF"/>
                </a:solidFill>
                <a:latin typeface="Carlito"/>
                <a:cs typeface="Carlito"/>
              </a:rPr>
              <a:t>Continued..</a:t>
            </a:r>
            <a:endParaRPr sz="36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1643837"/>
            <a:ext cx="8074025" cy="25634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6350" indent="-342900" algn="just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</a:tabLst>
            </a:pPr>
            <a:r>
              <a:rPr sz="3200" spc="-5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3200" dirty="0">
                <a:solidFill>
                  <a:srgbClr val="FFFFFF"/>
                </a:solidFill>
                <a:latin typeface="Carlito"/>
                <a:cs typeface="Carlito"/>
              </a:rPr>
              <a:t>major </a:t>
            </a:r>
            <a:r>
              <a:rPr sz="3200" spc="-20" dirty="0">
                <a:solidFill>
                  <a:srgbClr val="FFFFFF"/>
                </a:solidFill>
                <a:latin typeface="Carlito"/>
                <a:cs typeface="Carlito"/>
              </a:rPr>
              <a:t>focus </a:t>
            </a:r>
            <a:r>
              <a:rPr sz="3200" spc="-5" dirty="0">
                <a:solidFill>
                  <a:srgbClr val="FFFFFF"/>
                </a:solidFill>
                <a:latin typeface="Carlito"/>
                <a:cs typeface="Carlito"/>
              </a:rPr>
              <a:t>is </a:t>
            </a:r>
            <a:r>
              <a:rPr sz="3200" spc="-10" dirty="0">
                <a:solidFill>
                  <a:srgbClr val="FFFFFF"/>
                </a:solidFill>
                <a:latin typeface="Carlito"/>
                <a:cs typeface="Carlito"/>
              </a:rPr>
              <a:t>matching personal goals  </a:t>
            </a:r>
            <a:r>
              <a:rPr sz="3200" dirty="0">
                <a:solidFill>
                  <a:srgbClr val="FFFFFF"/>
                </a:solidFill>
                <a:latin typeface="Carlito"/>
                <a:cs typeface="Carlito"/>
              </a:rPr>
              <a:t>and opportunities </a:t>
            </a:r>
            <a:r>
              <a:rPr sz="3200" spc="-10" dirty="0">
                <a:solidFill>
                  <a:srgbClr val="FFFFFF"/>
                </a:solidFill>
                <a:latin typeface="Carlito"/>
                <a:cs typeface="Carlito"/>
              </a:rPr>
              <a:t>that </a:t>
            </a:r>
            <a:r>
              <a:rPr sz="3200" spc="-15" dirty="0">
                <a:solidFill>
                  <a:srgbClr val="FFFFFF"/>
                </a:solidFill>
                <a:latin typeface="Carlito"/>
                <a:cs typeface="Carlito"/>
              </a:rPr>
              <a:t>are </a:t>
            </a:r>
            <a:r>
              <a:rPr sz="3200" spc="-10" dirty="0">
                <a:solidFill>
                  <a:srgbClr val="FFFFFF"/>
                </a:solidFill>
                <a:latin typeface="Carlito"/>
                <a:cs typeface="Carlito"/>
              </a:rPr>
              <a:t>realistically  available.</a:t>
            </a:r>
            <a:endParaRPr sz="3200">
              <a:latin typeface="Carlito"/>
              <a:cs typeface="Carlito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</a:tabLst>
            </a:pPr>
            <a:r>
              <a:rPr sz="3200" spc="-10" dirty="0">
                <a:solidFill>
                  <a:srgbClr val="FFFFFF"/>
                </a:solidFill>
                <a:latin typeface="Carlito"/>
                <a:cs typeface="Carlito"/>
              </a:rPr>
              <a:t>Career </a:t>
            </a:r>
            <a:r>
              <a:rPr sz="3200" spc="-5" dirty="0">
                <a:solidFill>
                  <a:srgbClr val="FFFFFF"/>
                </a:solidFill>
                <a:latin typeface="Carlito"/>
                <a:cs typeface="Carlito"/>
              </a:rPr>
              <a:t>planning </a:t>
            </a:r>
            <a:r>
              <a:rPr sz="3200" dirty="0">
                <a:solidFill>
                  <a:srgbClr val="FFFFFF"/>
                </a:solidFill>
                <a:latin typeface="Carlito"/>
                <a:cs typeface="Carlito"/>
              </a:rPr>
              <a:t>is building </a:t>
            </a:r>
            <a:r>
              <a:rPr sz="3200" spc="-5" dirty="0">
                <a:solidFill>
                  <a:srgbClr val="FFFFFF"/>
                </a:solidFill>
                <a:latin typeface="Carlito"/>
                <a:cs typeface="Carlito"/>
              </a:rPr>
              <a:t>bridges </a:t>
            </a:r>
            <a:r>
              <a:rPr sz="3200" spc="-15" dirty="0">
                <a:solidFill>
                  <a:srgbClr val="FFFFFF"/>
                </a:solidFill>
                <a:latin typeface="Carlito"/>
                <a:cs typeface="Carlito"/>
              </a:rPr>
              <a:t>from </a:t>
            </a:r>
            <a:r>
              <a:rPr sz="3200" spc="-40" dirty="0">
                <a:solidFill>
                  <a:srgbClr val="FFFFFF"/>
                </a:solidFill>
                <a:latin typeface="Carlito"/>
                <a:cs typeface="Carlito"/>
              </a:rPr>
              <a:t>one’s  </a:t>
            </a:r>
            <a:r>
              <a:rPr sz="3200" spc="-10" dirty="0">
                <a:solidFill>
                  <a:srgbClr val="FFFFFF"/>
                </a:solidFill>
                <a:latin typeface="Carlito"/>
                <a:cs typeface="Carlito"/>
              </a:rPr>
              <a:t>current </a:t>
            </a:r>
            <a:r>
              <a:rPr sz="3200" spc="-15" dirty="0">
                <a:solidFill>
                  <a:srgbClr val="FFFFFF"/>
                </a:solidFill>
                <a:latin typeface="Carlito"/>
                <a:cs typeface="Carlito"/>
              </a:rPr>
              <a:t>job/career </a:t>
            </a:r>
            <a:r>
              <a:rPr sz="3200" spc="-25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3200" spc="-15" dirty="0">
                <a:solidFill>
                  <a:srgbClr val="FFFFFF"/>
                </a:solidFill>
                <a:latin typeface="Carlito"/>
                <a:cs typeface="Carlito"/>
              </a:rPr>
              <a:t>next</a:t>
            </a:r>
            <a:r>
              <a:rPr sz="320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200" spc="-45" dirty="0">
                <a:solidFill>
                  <a:srgbClr val="FFFFFF"/>
                </a:solidFill>
                <a:latin typeface="Carlito"/>
                <a:cs typeface="Carlito"/>
              </a:rPr>
              <a:t>job/career.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13530" y="4765624"/>
            <a:ext cx="4142104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880870" algn="l"/>
              </a:tabLst>
            </a:pPr>
            <a:r>
              <a:rPr sz="3200" dirty="0">
                <a:solidFill>
                  <a:srgbClr val="FFFFFF"/>
                </a:solidFill>
                <a:latin typeface="Carlito"/>
                <a:cs typeface="Carlito"/>
              </a:rPr>
              <a:t>changing	</a:t>
            </a:r>
            <a:r>
              <a:rPr sz="3200" spc="-5" dirty="0">
                <a:solidFill>
                  <a:srgbClr val="FFFFFF"/>
                </a:solidFill>
                <a:latin typeface="Carlito"/>
                <a:cs typeface="Carlito"/>
              </a:rPr>
              <a:t>opportunities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26307" y="4278248"/>
            <a:ext cx="4883150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0160" algn="r">
              <a:lnSpc>
                <a:spcPct val="100000"/>
              </a:lnSpc>
              <a:spcBef>
                <a:spcPts val="100"/>
              </a:spcBef>
              <a:tabLst>
                <a:tab pos="1371600" algn="l"/>
                <a:tab pos="2412365" algn="l"/>
                <a:tab pos="2990215" algn="l"/>
                <a:tab pos="4511040" algn="l"/>
              </a:tabLst>
            </a:pPr>
            <a:r>
              <a:rPr sz="3200" spc="-35" dirty="0">
                <a:solidFill>
                  <a:srgbClr val="FFFFFF"/>
                </a:solidFill>
                <a:latin typeface="Carlito"/>
                <a:cs typeface="Carlito"/>
              </a:rPr>
              <a:t>c</a:t>
            </a:r>
            <a:r>
              <a:rPr sz="3200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sz="3200" spc="-40" dirty="0">
                <a:solidFill>
                  <a:srgbClr val="FFFFFF"/>
                </a:solidFill>
                <a:latin typeface="Carlito"/>
                <a:cs typeface="Carlito"/>
              </a:rPr>
              <a:t>r</a:t>
            </a:r>
            <a:r>
              <a:rPr sz="3200" spc="-15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r>
              <a:rPr sz="3200" dirty="0">
                <a:solidFill>
                  <a:srgbClr val="FFFFFF"/>
                </a:solidFill>
                <a:latin typeface="Carlito"/>
                <a:cs typeface="Carlito"/>
              </a:rPr>
              <a:t>er	</a:t>
            </a:r>
            <a:r>
              <a:rPr sz="3200" spc="-5" dirty="0">
                <a:solidFill>
                  <a:srgbClr val="FFFFFF"/>
                </a:solidFill>
                <a:latin typeface="Carlito"/>
                <a:cs typeface="Carlito"/>
              </a:rPr>
              <a:t>pla</a:t>
            </a:r>
            <a:r>
              <a:rPr sz="3200" dirty="0">
                <a:solidFill>
                  <a:srgbClr val="FFFFFF"/>
                </a:solidFill>
                <a:latin typeface="Carlito"/>
                <a:cs typeface="Carlito"/>
              </a:rPr>
              <a:t>n	</a:t>
            </a:r>
            <a:r>
              <a:rPr sz="3200" spc="-5" dirty="0">
                <a:solidFill>
                  <a:srgbClr val="FFFFFF"/>
                </a:solidFill>
                <a:latin typeface="Carlito"/>
                <a:cs typeface="Carlito"/>
              </a:rPr>
              <a:t>i</a:t>
            </a:r>
            <a:r>
              <a:rPr sz="3200" dirty="0">
                <a:solidFill>
                  <a:srgbClr val="FFFFFF"/>
                </a:solidFill>
                <a:latin typeface="Carlito"/>
                <a:cs typeface="Carlito"/>
              </a:rPr>
              <a:t>s	</a:t>
            </a:r>
            <a:r>
              <a:rPr sz="3200" spc="-5" dirty="0">
                <a:solidFill>
                  <a:srgbClr val="FFFFFF"/>
                </a:solidFill>
                <a:latin typeface="Carlito"/>
                <a:cs typeface="Carlito"/>
              </a:rPr>
              <a:t>f</a:t>
            </a:r>
            <a:r>
              <a:rPr sz="3200" spc="5" dirty="0">
                <a:solidFill>
                  <a:srgbClr val="FFFFFF"/>
                </a:solidFill>
                <a:latin typeface="Carlito"/>
                <a:cs typeface="Carlito"/>
              </a:rPr>
              <a:t>l</a:t>
            </a:r>
            <a:r>
              <a:rPr sz="3200" spc="-50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r>
              <a:rPr sz="3200" spc="-5" dirty="0">
                <a:solidFill>
                  <a:srgbClr val="FFFFFF"/>
                </a:solidFill>
                <a:latin typeface="Carlito"/>
                <a:cs typeface="Carlito"/>
              </a:rPr>
              <a:t>xibl</a:t>
            </a:r>
            <a:r>
              <a:rPr sz="3200" dirty="0">
                <a:solidFill>
                  <a:srgbClr val="FFFFFF"/>
                </a:solidFill>
                <a:latin typeface="Carlito"/>
                <a:cs typeface="Carlito"/>
              </a:rPr>
              <a:t>e	</a:t>
            </a:r>
            <a:r>
              <a:rPr sz="3200" spc="-45" dirty="0">
                <a:solidFill>
                  <a:srgbClr val="FFFFFF"/>
                </a:solidFill>
                <a:latin typeface="Carlito"/>
                <a:cs typeface="Carlito"/>
              </a:rPr>
              <a:t>to</a:t>
            </a:r>
            <a:endParaRPr sz="3200">
              <a:latin typeface="Carlito"/>
              <a:cs typeface="Carlito"/>
            </a:endParaRPr>
          </a:p>
          <a:p>
            <a:pPr marR="5080" algn="r">
              <a:lnSpc>
                <a:spcPct val="100000"/>
              </a:lnSpc>
            </a:pPr>
            <a:r>
              <a:rPr sz="3200" spc="-80" dirty="0">
                <a:solidFill>
                  <a:srgbClr val="FFFFFF"/>
                </a:solidFill>
                <a:latin typeface="Carlito"/>
                <a:cs typeface="Carlito"/>
              </a:rPr>
              <a:t>f</a:t>
            </a:r>
            <a:r>
              <a:rPr sz="3200" spc="-5" dirty="0">
                <a:solidFill>
                  <a:srgbClr val="FFFFFF"/>
                </a:solidFill>
                <a:latin typeface="Carlito"/>
                <a:cs typeface="Carlito"/>
              </a:rPr>
              <a:t>or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4278248"/>
            <a:ext cx="2889250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14" dirty="0">
                <a:solidFill>
                  <a:srgbClr val="FFFFFF"/>
                </a:solidFill>
                <a:latin typeface="Carlito"/>
                <a:cs typeface="Carlito"/>
              </a:rPr>
              <a:t>W</a:t>
            </a:r>
            <a:r>
              <a:rPr sz="3200" dirty="0">
                <a:solidFill>
                  <a:srgbClr val="FFFFFF"/>
                </a:solidFill>
                <a:latin typeface="Carlito"/>
                <a:cs typeface="Carlito"/>
              </a:rPr>
              <a:t>el</a:t>
            </a:r>
            <a:r>
              <a:rPr sz="3200" spc="-10" dirty="0">
                <a:solidFill>
                  <a:srgbClr val="FFFFFF"/>
                </a:solidFill>
                <a:latin typeface="Carlito"/>
                <a:cs typeface="Carlito"/>
              </a:rPr>
              <a:t>l-</a:t>
            </a:r>
            <a:r>
              <a:rPr sz="3200" spc="-25" dirty="0">
                <a:solidFill>
                  <a:srgbClr val="FFFFFF"/>
                </a:solidFill>
                <a:latin typeface="Carlito"/>
                <a:cs typeface="Carlito"/>
              </a:rPr>
              <a:t>c</a:t>
            </a:r>
            <a:r>
              <a:rPr sz="3200" spc="-5" dirty="0">
                <a:solidFill>
                  <a:srgbClr val="FFFFFF"/>
                </a:solidFill>
                <a:latin typeface="Carlito"/>
                <a:cs typeface="Carlito"/>
              </a:rPr>
              <a:t>oncei</a:t>
            </a:r>
            <a:r>
              <a:rPr sz="3200" spc="-40" dirty="0">
                <a:solidFill>
                  <a:srgbClr val="FFFFFF"/>
                </a:solidFill>
                <a:latin typeface="Carlito"/>
                <a:cs typeface="Carlito"/>
              </a:rPr>
              <a:t>v</a:t>
            </a:r>
            <a:r>
              <a:rPr sz="3200" dirty="0">
                <a:solidFill>
                  <a:srgbClr val="FFFFFF"/>
                </a:solidFill>
                <a:latin typeface="Carlito"/>
                <a:cs typeface="Carlito"/>
              </a:rPr>
              <a:t>ed  </a:t>
            </a:r>
            <a:r>
              <a:rPr sz="3200" spc="-10" dirty="0">
                <a:solidFill>
                  <a:srgbClr val="FFFFFF"/>
                </a:solidFill>
                <a:latin typeface="Carlito"/>
                <a:cs typeface="Carlito"/>
              </a:rPr>
              <a:t>accommodate  development.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914400"/>
          </a:xfrm>
          <a:custGeom>
            <a:avLst/>
            <a:gdLst/>
            <a:ahLst/>
            <a:cxnLst/>
            <a:rect l="l" t="t" r="r" b="b"/>
            <a:pathLst>
              <a:path w="9144000" h="914400">
                <a:moveTo>
                  <a:pt x="0" y="914400"/>
                </a:moveTo>
                <a:lnTo>
                  <a:pt x="9144000" y="914400"/>
                </a:lnTo>
                <a:lnTo>
                  <a:pt x="9144000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ln w="9144">
            <a:solidFill>
              <a:srgbClr val="F9C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1289" y="186639"/>
            <a:ext cx="841819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5" dirty="0">
                <a:latin typeface="Times New Roman"/>
                <a:cs typeface="Times New Roman"/>
              </a:rPr>
              <a:t>HOW </a:t>
            </a:r>
            <a:r>
              <a:rPr sz="3200" b="1" spc="-40" dirty="0">
                <a:latin typeface="Times New Roman"/>
                <a:cs typeface="Times New Roman"/>
              </a:rPr>
              <a:t>IMPORTANT </a:t>
            </a:r>
            <a:r>
              <a:rPr sz="3200" b="1" dirty="0">
                <a:latin typeface="Times New Roman"/>
                <a:cs typeface="Times New Roman"/>
              </a:rPr>
              <a:t>IS CAREER</a:t>
            </a:r>
            <a:r>
              <a:rPr sz="3200" b="1" spc="-15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PLANNING?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888491"/>
            <a:ext cx="9144000" cy="5969635"/>
            <a:chOff x="0" y="888491"/>
            <a:chExt cx="9144000" cy="5969635"/>
          </a:xfrm>
        </p:grpSpPr>
        <p:sp>
          <p:nvSpPr>
            <p:cNvPr id="5" name="object 5"/>
            <p:cNvSpPr/>
            <p:nvPr/>
          </p:nvSpPr>
          <p:spPr>
            <a:xfrm>
              <a:off x="0" y="888491"/>
              <a:ext cx="9144000" cy="7376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1482851"/>
              <a:ext cx="9144000" cy="7391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2078736"/>
              <a:ext cx="9144000" cy="7376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2673096"/>
              <a:ext cx="9144000" cy="7376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3267456"/>
              <a:ext cx="9144000" cy="73914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3863340"/>
              <a:ext cx="9144000" cy="73761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4457700"/>
              <a:ext cx="9144000" cy="73913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4885944"/>
              <a:ext cx="9144000" cy="107289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5480303"/>
              <a:ext cx="9144000" cy="107289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6242303"/>
              <a:ext cx="9144000" cy="61569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07391" y="977265"/>
            <a:ext cx="8554720" cy="574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rlito"/>
                <a:cs typeface="Carlito"/>
              </a:rPr>
              <a:t>People </a:t>
            </a:r>
            <a:r>
              <a:rPr sz="2400" spc="-15" dirty="0">
                <a:latin typeface="Carlito"/>
                <a:cs typeface="Carlito"/>
              </a:rPr>
              <a:t>leave </a:t>
            </a:r>
            <a:r>
              <a:rPr sz="2400" dirty="0">
                <a:latin typeface="Carlito"/>
                <a:cs typeface="Carlito"/>
              </a:rPr>
              <a:t>an </a:t>
            </a:r>
            <a:r>
              <a:rPr sz="2400" spc="-10" dirty="0">
                <a:latin typeface="Carlito"/>
                <a:cs typeface="Carlito"/>
              </a:rPr>
              <a:t>organisation </a:t>
            </a:r>
            <a:r>
              <a:rPr sz="2400" spc="-5" dirty="0">
                <a:latin typeface="Carlito"/>
                <a:cs typeface="Carlito"/>
              </a:rPr>
              <a:t>due </a:t>
            </a:r>
            <a:r>
              <a:rPr sz="2400" spc="-15" dirty="0">
                <a:latin typeface="Carlito"/>
                <a:cs typeface="Carlito"/>
              </a:rPr>
              <a:t>to </a:t>
            </a:r>
            <a:r>
              <a:rPr sz="2400" dirty="0">
                <a:latin typeface="Carlito"/>
                <a:cs typeface="Carlito"/>
              </a:rPr>
              <a:t>lack </a:t>
            </a:r>
            <a:r>
              <a:rPr sz="2400" spc="-5" dirty="0">
                <a:latin typeface="Carlito"/>
                <a:cs typeface="Carlito"/>
              </a:rPr>
              <a:t>of </a:t>
            </a:r>
            <a:r>
              <a:rPr sz="2400" spc="-10" dirty="0">
                <a:latin typeface="Carlito"/>
                <a:cs typeface="Carlito"/>
              </a:rPr>
              <a:t>career</a:t>
            </a:r>
            <a:r>
              <a:rPr sz="240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growth.</a:t>
            </a:r>
            <a:endParaRPr sz="2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805"/>
              </a:spcBef>
            </a:pPr>
            <a:r>
              <a:rPr sz="2400" spc="-5" dirty="0">
                <a:latin typeface="Carlito"/>
                <a:cs typeface="Carlito"/>
              </a:rPr>
              <a:t>Deeper </a:t>
            </a:r>
            <a:r>
              <a:rPr sz="2400" spc="-15" dirty="0">
                <a:latin typeface="Carlito"/>
                <a:cs typeface="Carlito"/>
              </a:rPr>
              <a:t>focus </a:t>
            </a:r>
            <a:r>
              <a:rPr sz="2400" spc="-5" dirty="0">
                <a:latin typeface="Carlito"/>
                <a:cs typeface="Carlito"/>
              </a:rPr>
              <a:t>on </a:t>
            </a:r>
            <a:r>
              <a:rPr sz="2400" dirty="0">
                <a:latin typeface="Carlito"/>
                <a:cs typeface="Carlito"/>
              </a:rPr>
              <a:t>an </a:t>
            </a:r>
            <a:r>
              <a:rPr sz="2400" spc="-20" dirty="0">
                <a:latin typeface="Carlito"/>
                <a:cs typeface="Carlito"/>
              </a:rPr>
              <a:t>employee’s </a:t>
            </a:r>
            <a:r>
              <a:rPr sz="2400" dirty="0">
                <a:latin typeface="Carlito"/>
                <a:cs typeface="Carlito"/>
              </a:rPr>
              <a:t>aims and</a:t>
            </a:r>
            <a:r>
              <a:rPr sz="2400" spc="-4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aspirations.</a:t>
            </a:r>
            <a:endParaRPr sz="2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805"/>
              </a:spcBef>
            </a:pPr>
            <a:r>
              <a:rPr sz="2400" spc="-10" dirty="0">
                <a:latin typeface="Carlito"/>
                <a:cs typeface="Carlito"/>
              </a:rPr>
              <a:t>Degree </a:t>
            </a:r>
            <a:r>
              <a:rPr sz="2400" spc="-5" dirty="0">
                <a:latin typeface="Carlito"/>
                <a:cs typeface="Carlito"/>
              </a:rPr>
              <a:t>of</a:t>
            </a:r>
            <a:r>
              <a:rPr sz="2400" spc="-1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clarity</a:t>
            </a:r>
            <a:endParaRPr sz="2400">
              <a:latin typeface="Carlito"/>
              <a:cs typeface="Carlito"/>
            </a:endParaRPr>
          </a:p>
          <a:p>
            <a:pPr marL="12700" marR="962660">
              <a:lnSpc>
                <a:spcPct val="162700"/>
              </a:lnSpc>
            </a:pPr>
            <a:r>
              <a:rPr sz="2400" spc="-5" dirty="0">
                <a:latin typeface="Carlito"/>
                <a:cs typeface="Carlito"/>
              </a:rPr>
              <a:t>Helps </a:t>
            </a:r>
            <a:r>
              <a:rPr sz="2400" dirty="0">
                <a:latin typeface="Carlito"/>
                <a:cs typeface="Carlito"/>
              </a:rPr>
              <a:t>in </a:t>
            </a:r>
            <a:r>
              <a:rPr sz="2400" spc="-5" dirty="0">
                <a:latin typeface="Carlito"/>
                <a:cs typeface="Carlito"/>
              </a:rPr>
              <a:t>identifying </a:t>
            </a:r>
            <a:r>
              <a:rPr sz="2400" spc="-10" dirty="0">
                <a:latin typeface="Carlito"/>
                <a:cs typeface="Carlito"/>
              </a:rPr>
              <a:t>handicaps </a:t>
            </a:r>
            <a:r>
              <a:rPr sz="2400" dirty="0">
                <a:latin typeface="Carlito"/>
                <a:cs typeface="Carlito"/>
              </a:rPr>
              <a:t>&amp; </a:t>
            </a:r>
            <a:r>
              <a:rPr sz="2400" spc="-5" dirty="0">
                <a:latin typeface="Carlito"/>
                <a:cs typeface="Carlito"/>
              </a:rPr>
              <a:t>the blind spots </a:t>
            </a:r>
            <a:r>
              <a:rPr sz="2400" spc="-15" dirty="0">
                <a:latin typeface="Carlito"/>
                <a:cs typeface="Carlito"/>
              </a:rPr>
              <a:t>to overcome.  </a:t>
            </a:r>
            <a:r>
              <a:rPr sz="2400" spc="-10" dirty="0">
                <a:latin typeface="Carlito"/>
                <a:cs typeface="Carlito"/>
              </a:rPr>
              <a:t>Significant</a:t>
            </a:r>
            <a:r>
              <a:rPr sz="2400" spc="-5" dirty="0">
                <a:latin typeface="Carlito"/>
                <a:cs typeface="Carlito"/>
              </a:rPr>
              <a:t> </a:t>
            </a:r>
            <a:r>
              <a:rPr sz="2400" spc="-35" dirty="0">
                <a:latin typeface="Carlito"/>
                <a:cs typeface="Carlito"/>
              </a:rPr>
              <a:t>motivator.</a:t>
            </a:r>
            <a:endParaRPr sz="2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805"/>
              </a:spcBef>
            </a:pPr>
            <a:r>
              <a:rPr sz="2400" spc="-20" dirty="0">
                <a:latin typeface="Carlito"/>
                <a:cs typeface="Carlito"/>
              </a:rPr>
              <a:t>Key </a:t>
            </a:r>
            <a:r>
              <a:rPr sz="2400" spc="-15" dirty="0">
                <a:latin typeface="Carlito"/>
                <a:cs typeface="Carlito"/>
              </a:rPr>
              <a:t>retention</a:t>
            </a:r>
            <a:r>
              <a:rPr sz="2400" dirty="0">
                <a:latin typeface="Carlito"/>
                <a:cs typeface="Carlito"/>
              </a:rPr>
              <a:t> </a:t>
            </a:r>
            <a:r>
              <a:rPr sz="2400" spc="-15" dirty="0">
                <a:latin typeface="Carlito"/>
                <a:cs typeface="Carlito"/>
              </a:rPr>
              <a:t>tool</a:t>
            </a:r>
            <a:endParaRPr sz="2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805"/>
              </a:spcBef>
            </a:pPr>
            <a:r>
              <a:rPr sz="2400" spc="-5" dirty="0">
                <a:latin typeface="Carlito"/>
                <a:cs typeface="Carlito"/>
              </a:rPr>
              <a:t>Critical human </a:t>
            </a:r>
            <a:r>
              <a:rPr sz="2400" spc="-10" dirty="0">
                <a:latin typeface="Carlito"/>
                <a:cs typeface="Carlito"/>
              </a:rPr>
              <a:t>resource</a:t>
            </a:r>
            <a:r>
              <a:rPr sz="2400" spc="-25" dirty="0">
                <a:latin typeface="Carlito"/>
                <a:cs typeface="Carlito"/>
              </a:rPr>
              <a:t> </a:t>
            </a:r>
            <a:r>
              <a:rPr sz="2400" spc="-20" dirty="0">
                <a:latin typeface="Carlito"/>
                <a:cs typeface="Carlito"/>
              </a:rPr>
              <a:t>strategy</a:t>
            </a:r>
            <a:endParaRPr sz="2400">
              <a:latin typeface="Carlito"/>
              <a:cs typeface="Carlito"/>
            </a:endParaRPr>
          </a:p>
          <a:p>
            <a:pPr marL="12700" marR="398780">
              <a:lnSpc>
                <a:spcPts val="2640"/>
              </a:lnSpc>
              <a:spcBef>
                <a:spcPts val="775"/>
              </a:spcBef>
            </a:pPr>
            <a:r>
              <a:rPr sz="2400" spc="-10" dirty="0">
                <a:latin typeface="Carlito"/>
                <a:cs typeface="Carlito"/>
              </a:rPr>
              <a:t>High-level </a:t>
            </a:r>
            <a:r>
              <a:rPr sz="2400" spc="-5" dirty="0">
                <a:latin typeface="Carlito"/>
                <a:cs typeface="Carlito"/>
              </a:rPr>
              <a:t>vision </a:t>
            </a:r>
            <a:r>
              <a:rPr sz="2400" dirty="0">
                <a:latin typeface="Carlito"/>
                <a:cs typeface="Carlito"/>
              </a:rPr>
              <a:t>and </a:t>
            </a:r>
            <a:r>
              <a:rPr sz="2400" spc="-10" dirty="0">
                <a:latin typeface="Carlito"/>
                <a:cs typeface="Carlito"/>
              </a:rPr>
              <a:t>goals </a:t>
            </a:r>
            <a:r>
              <a:rPr sz="2400" spc="-5" dirty="0">
                <a:latin typeface="Carlito"/>
                <a:cs typeface="Carlito"/>
              </a:rPr>
              <a:t>of </a:t>
            </a:r>
            <a:r>
              <a:rPr sz="2400" spc="-15" dirty="0">
                <a:latin typeface="Carlito"/>
                <a:cs typeface="Carlito"/>
              </a:rPr>
              <a:t>company </a:t>
            </a:r>
            <a:r>
              <a:rPr sz="2400" spc="-10" dirty="0">
                <a:latin typeface="Carlito"/>
                <a:cs typeface="Carlito"/>
              </a:rPr>
              <a:t>are </a:t>
            </a:r>
            <a:r>
              <a:rPr sz="2400" dirty="0">
                <a:latin typeface="Carlito"/>
                <a:cs typeface="Carlito"/>
              </a:rPr>
              <a:t>clearly made </a:t>
            </a:r>
            <a:r>
              <a:rPr sz="2400" spc="-5" dirty="0">
                <a:latin typeface="Carlito"/>
                <a:cs typeface="Carlito"/>
              </a:rPr>
              <a:t>known </a:t>
            </a:r>
            <a:r>
              <a:rPr sz="2400" spc="-15" dirty="0">
                <a:latin typeface="Carlito"/>
                <a:cs typeface="Carlito"/>
              </a:rPr>
              <a:t>to  </a:t>
            </a:r>
            <a:r>
              <a:rPr sz="2400" spc="-5" dirty="0">
                <a:latin typeface="Carlito"/>
                <a:cs typeface="Carlito"/>
              </a:rPr>
              <a:t>employees.</a:t>
            </a:r>
            <a:endParaRPr sz="2400">
              <a:latin typeface="Carlito"/>
              <a:cs typeface="Carlito"/>
            </a:endParaRPr>
          </a:p>
          <a:p>
            <a:pPr marL="12700">
              <a:lnSpc>
                <a:spcPts val="1875"/>
              </a:lnSpc>
            </a:pPr>
            <a:r>
              <a:rPr sz="2400" spc="-10" dirty="0">
                <a:latin typeface="Carlito"/>
                <a:cs typeface="Carlito"/>
              </a:rPr>
              <a:t>Growth </a:t>
            </a:r>
            <a:r>
              <a:rPr sz="2400" spc="-5" dirty="0">
                <a:latin typeface="Carlito"/>
                <a:cs typeface="Carlito"/>
              </a:rPr>
              <a:t>of </a:t>
            </a:r>
            <a:r>
              <a:rPr sz="2400" dirty="0">
                <a:latin typeface="Carlito"/>
                <a:cs typeface="Carlito"/>
              </a:rPr>
              <a:t>an </a:t>
            </a:r>
            <a:r>
              <a:rPr sz="2400" spc="-10" dirty="0">
                <a:latin typeface="Carlito"/>
                <a:cs typeface="Carlito"/>
              </a:rPr>
              <a:t>organisation </a:t>
            </a:r>
            <a:r>
              <a:rPr sz="2400" dirty="0">
                <a:latin typeface="Carlito"/>
                <a:cs typeface="Carlito"/>
              </a:rPr>
              <a:t>is </a:t>
            </a:r>
            <a:r>
              <a:rPr sz="2400" spc="-5" dirty="0">
                <a:latin typeface="Carlito"/>
                <a:cs typeface="Carlito"/>
              </a:rPr>
              <a:t>intrinsically </a:t>
            </a:r>
            <a:r>
              <a:rPr sz="2400" spc="-15" dirty="0">
                <a:latin typeface="Carlito"/>
                <a:cs typeface="Carlito"/>
              </a:rPr>
              <a:t>linked </a:t>
            </a:r>
            <a:r>
              <a:rPr sz="2400" dirty="0">
                <a:latin typeface="Carlito"/>
                <a:cs typeface="Carlito"/>
              </a:rPr>
              <a:t>with the </a:t>
            </a:r>
            <a:r>
              <a:rPr sz="2400" spc="-10" dirty="0">
                <a:latin typeface="Carlito"/>
                <a:cs typeface="Carlito"/>
              </a:rPr>
              <a:t>growth </a:t>
            </a:r>
            <a:r>
              <a:rPr sz="2400" spc="-5" dirty="0">
                <a:latin typeface="Carlito"/>
                <a:cs typeface="Carlito"/>
              </a:rPr>
              <a:t>of</a:t>
            </a:r>
            <a:r>
              <a:rPr sz="2400" spc="-1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an</a:t>
            </a:r>
            <a:endParaRPr sz="2400">
              <a:latin typeface="Carlito"/>
              <a:cs typeface="Carlito"/>
            </a:endParaRPr>
          </a:p>
          <a:p>
            <a:pPr marL="12700">
              <a:lnSpc>
                <a:spcPts val="2760"/>
              </a:lnSpc>
            </a:pPr>
            <a:r>
              <a:rPr sz="2400" dirty="0">
                <a:latin typeface="Carlito"/>
                <a:cs typeface="Carlito"/>
              </a:rPr>
              <a:t>individual.</a:t>
            </a:r>
            <a:endParaRPr sz="2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2400" spc="-10" dirty="0">
                <a:latin typeface="Carlito"/>
                <a:cs typeface="Carlito"/>
              </a:rPr>
              <a:t>Matching </a:t>
            </a:r>
            <a:r>
              <a:rPr sz="2400" spc="-15" dirty="0">
                <a:latin typeface="Carlito"/>
                <a:cs typeface="Carlito"/>
              </a:rPr>
              <a:t>organization </a:t>
            </a:r>
            <a:r>
              <a:rPr sz="2400" spc="-5" dirty="0">
                <a:latin typeface="Carlito"/>
                <a:cs typeface="Carlito"/>
              </a:rPr>
              <a:t>vision </a:t>
            </a:r>
            <a:r>
              <a:rPr sz="2400" dirty="0">
                <a:latin typeface="Carlito"/>
                <a:cs typeface="Carlito"/>
              </a:rPr>
              <a:t>&amp; </a:t>
            </a:r>
            <a:r>
              <a:rPr sz="2400" spc="-5" dirty="0">
                <a:latin typeface="Carlito"/>
                <a:cs typeface="Carlito"/>
              </a:rPr>
              <a:t>employees </a:t>
            </a:r>
            <a:r>
              <a:rPr sz="2400" spc="-10" dirty="0">
                <a:latin typeface="Carlito"/>
                <a:cs typeface="Carlito"/>
              </a:rPr>
              <a:t>aspirations </a:t>
            </a:r>
            <a:r>
              <a:rPr sz="2400" dirty="0">
                <a:latin typeface="Carlito"/>
                <a:cs typeface="Carlito"/>
              </a:rPr>
              <a:t>is </a:t>
            </a:r>
            <a:r>
              <a:rPr sz="2400" spc="-10" dirty="0">
                <a:latin typeface="Carlito"/>
                <a:cs typeface="Carlito"/>
              </a:rPr>
              <a:t>must.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351790"/>
            <a:ext cx="32410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latin typeface="Times New Roman"/>
                <a:cs typeface="Times New Roman"/>
              </a:rPr>
              <a:t>OBJECTIVES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34439" y="1065275"/>
            <a:ext cx="7799832" cy="54284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1152</Words>
  <Application>Microsoft Office PowerPoint</Application>
  <PresentationFormat>On-screen Show (4:3)</PresentationFormat>
  <Paragraphs>168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CONCEPT OF CAREER</vt:lpstr>
      <vt:lpstr>FEATURES</vt:lpstr>
      <vt:lpstr>Slide 4</vt:lpstr>
      <vt:lpstr>How do people choose a career??</vt:lpstr>
      <vt:lpstr>CAREER  PLANNING</vt:lpstr>
      <vt:lpstr>Continued..</vt:lpstr>
      <vt:lpstr>HOW IMPORTANT IS CAREER PLANNING?</vt:lpstr>
      <vt:lpstr>OBJECTIVES</vt:lpstr>
      <vt:lpstr>CAREER PLANNING PROCESS</vt:lpstr>
      <vt:lpstr>3. Aligning needs and opportunities</vt:lpstr>
      <vt:lpstr>WHAT IS CAREER DEVELOPMENT?</vt:lpstr>
      <vt:lpstr>Slide 13</vt:lpstr>
      <vt:lpstr>INDIVIDUAL CAREER DEVELOMENT</vt:lpstr>
      <vt:lpstr>Slide 15</vt:lpstr>
      <vt:lpstr>Slide 16</vt:lpstr>
      <vt:lpstr>Slide 17</vt:lpstr>
      <vt:lpstr>1. Self assessment tools</vt:lpstr>
      <vt:lpstr>Employee counseling is</vt:lpstr>
      <vt:lpstr>3. Information services</vt:lpstr>
      <vt:lpstr>Initially a new recruit is informed about career</vt:lpstr>
      <vt:lpstr>5. Employee developmental programmes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asus</cp:lastModifiedBy>
  <cp:revision>2</cp:revision>
  <dcterms:created xsi:type="dcterms:W3CDTF">2020-10-12T11:35:09Z</dcterms:created>
  <dcterms:modified xsi:type="dcterms:W3CDTF">2021-04-29T16:57:42Z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2016-10-03T00:00:00Z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2020-10-12T00:00:00Z</vt:filetime>
  </property>
</Properties>
</file>