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008619" y="4202207"/>
            <a:ext cx="1135379" cy="2649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549640" y="6032404"/>
            <a:ext cx="594359" cy="8194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017507" y="6698224"/>
            <a:ext cx="126492" cy="153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427220" y="0"/>
            <a:ext cx="114300" cy="68519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904232" y="0"/>
            <a:ext cx="275843" cy="68519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330952" y="0"/>
            <a:ext cx="534924" cy="68519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835396" y="0"/>
            <a:ext cx="678179" cy="68519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263640" y="0"/>
            <a:ext cx="886967" cy="68519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740652" y="0"/>
            <a:ext cx="1095755" cy="68519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178040" y="0"/>
            <a:ext cx="1371600" cy="68519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3808476" y="0"/>
            <a:ext cx="237744" cy="68519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3122676" y="0"/>
            <a:ext cx="475488" cy="68519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485644" y="0"/>
            <a:ext cx="675132" cy="68519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790700" y="0"/>
            <a:ext cx="912876" cy="68519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114044" y="0"/>
            <a:ext cx="1170432" cy="68519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457200" y="0"/>
            <a:ext cx="1333500" cy="68519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9144" y="4605528"/>
            <a:ext cx="963168" cy="22463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9144" y="6175247"/>
            <a:ext cx="362712" cy="67665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7581900" y="0"/>
            <a:ext cx="1562100" cy="283464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8002524" y="0"/>
            <a:ext cx="1141730" cy="1341120"/>
          </a:xfrm>
          <a:custGeom>
            <a:avLst/>
            <a:gdLst/>
            <a:ahLst/>
            <a:cxnLst/>
            <a:rect l="l" t="t" r="r" b="b"/>
            <a:pathLst>
              <a:path w="1141729" h="1341120">
                <a:moveTo>
                  <a:pt x="1141476" y="1303020"/>
                </a:moveTo>
                <a:lnTo>
                  <a:pt x="913765" y="960247"/>
                </a:lnTo>
                <a:lnTo>
                  <a:pt x="646303" y="628523"/>
                </a:lnTo>
                <a:lnTo>
                  <a:pt x="351790" y="304673"/>
                </a:lnTo>
                <a:lnTo>
                  <a:pt x="27051" y="0"/>
                </a:lnTo>
                <a:lnTo>
                  <a:pt x="0" y="0"/>
                </a:lnTo>
                <a:lnTo>
                  <a:pt x="332740" y="314198"/>
                </a:lnTo>
                <a:lnTo>
                  <a:pt x="636778" y="647573"/>
                </a:lnTo>
                <a:lnTo>
                  <a:pt x="904240" y="988822"/>
                </a:lnTo>
                <a:lnTo>
                  <a:pt x="1141476" y="1341120"/>
                </a:lnTo>
                <a:lnTo>
                  <a:pt x="1141476" y="1303020"/>
                </a:lnTo>
                <a:close/>
              </a:path>
              <a:path w="1141729" h="1341120">
                <a:moveTo>
                  <a:pt x="1141476" y="628269"/>
                </a:moveTo>
                <a:lnTo>
                  <a:pt x="847090" y="304673"/>
                </a:lnTo>
                <a:lnTo>
                  <a:pt x="512826" y="0"/>
                </a:lnTo>
                <a:lnTo>
                  <a:pt x="493776" y="0"/>
                </a:lnTo>
                <a:lnTo>
                  <a:pt x="837565" y="323723"/>
                </a:lnTo>
                <a:lnTo>
                  <a:pt x="1141476" y="656844"/>
                </a:lnTo>
                <a:lnTo>
                  <a:pt x="1141476" y="628269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9144" y="0"/>
            <a:ext cx="1362456" cy="22372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9144" y="0"/>
            <a:ext cx="934719" cy="951230"/>
          </a:xfrm>
          <a:custGeom>
            <a:avLst/>
            <a:gdLst/>
            <a:ahLst/>
            <a:cxnLst/>
            <a:rect l="l" t="t" r="r" b="b"/>
            <a:pathLst>
              <a:path w="934719" h="951230">
                <a:moveTo>
                  <a:pt x="429768" y="0"/>
                </a:moveTo>
                <a:lnTo>
                  <a:pt x="401015" y="0"/>
                </a:lnTo>
                <a:lnTo>
                  <a:pt x="191719" y="181356"/>
                </a:lnTo>
                <a:lnTo>
                  <a:pt x="0" y="372237"/>
                </a:lnTo>
                <a:lnTo>
                  <a:pt x="0" y="400812"/>
                </a:lnTo>
                <a:lnTo>
                  <a:pt x="201307" y="190881"/>
                </a:lnTo>
                <a:lnTo>
                  <a:pt x="429768" y="0"/>
                </a:lnTo>
                <a:close/>
              </a:path>
              <a:path w="934719" h="951230">
                <a:moveTo>
                  <a:pt x="934212" y="0"/>
                </a:moveTo>
                <a:lnTo>
                  <a:pt x="905510" y="0"/>
                </a:lnTo>
                <a:lnTo>
                  <a:pt x="648843" y="209550"/>
                </a:lnTo>
                <a:lnTo>
                  <a:pt x="409714" y="428625"/>
                </a:lnTo>
                <a:lnTo>
                  <a:pt x="191300" y="666750"/>
                </a:lnTo>
                <a:lnTo>
                  <a:pt x="0" y="912876"/>
                </a:lnTo>
                <a:lnTo>
                  <a:pt x="0" y="950976"/>
                </a:lnTo>
                <a:lnTo>
                  <a:pt x="191300" y="685800"/>
                </a:lnTo>
                <a:lnTo>
                  <a:pt x="409714" y="447675"/>
                </a:lnTo>
                <a:lnTo>
                  <a:pt x="658406" y="219075"/>
                </a:lnTo>
                <a:lnTo>
                  <a:pt x="934212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523" y="4364735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523" y="3739896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523" y="4988052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523" y="12451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523" y="3116579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523" y="2491739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523" y="1868423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6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FF9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6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008619" y="4202207"/>
            <a:ext cx="1135379" cy="2649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549640" y="6032404"/>
            <a:ext cx="594359" cy="8194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017507" y="6698224"/>
            <a:ext cx="126492" cy="153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427220" y="0"/>
            <a:ext cx="114300" cy="68519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904232" y="0"/>
            <a:ext cx="275843" cy="68519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330952" y="0"/>
            <a:ext cx="534924" cy="68519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835396" y="0"/>
            <a:ext cx="678179" cy="68519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263640" y="0"/>
            <a:ext cx="886967" cy="68519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740652" y="0"/>
            <a:ext cx="1095755" cy="68519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178040" y="0"/>
            <a:ext cx="1371600" cy="68519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3808476" y="0"/>
            <a:ext cx="237744" cy="68519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3122676" y="0"/>
            <a:ext cx="475488" cy="68519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485644" y="0"/>
            <a:ext cx="675132" cy="68519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790700" y="0"/>
            <a:ext cx="912876" cy="68519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114044" y="0"/>
            <a:ext cx="1170432" cy="68519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457200" y="0"/>
            <a:ext cx="1333500" cy="68519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9144" y="4605528"/>
            <a:ext cx="963168" cy="22463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9144" y="6175247"/>
            <a:ext cx="362712" cy="67665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7581900" y="0"/>
            <a:ext cx="1562100" cy="283464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8002524" y="0"/>
            <a:ext cx="1141730" cy="1341120"/>
          </a:xfrm>
          <a:custGeom>
            <a:avLst/>
            <a:gdLst/>
            <a:ahLst/>
            <a:cxnLst/>
            <a:rect l="l" t="t" r="r" b="b"/>
            <a:pathLst>
              <a:path w="1141729" h="1341120">
                <a:moveTo>
                  <a:pt x="1141476" y="1303020"/>
                </a:moveTo>
                <a:lnTo>
                  <a:pt x="913765" y="960247"/>
                </a:lnTo>
                <a:lnTo>
                  <a:pt x="646303" y="628523"/>
                </a:lnTo>
                <a:lnTo>
                  <a:pt x="351790" y="304673"/>
                </a:lnTo>
                <a:lnTo>
                  <a:pt x="27051" y="0"/>
                </a:lnTo>
                <a:lnTo>
                  <a:pt x="0" y="0"/>
                </a:lnTo>
                <a:lnTo>
                  <a:pt x="332740" y="314198"/>
                </a:lnTo>
                <a:lnTo>
                  <a:pt x="636778" y="647573"/>
                </a:lnTo>
                <a:lnTo>
                  <a:pt x="904240" y="988822"/>
                </a:lnTo>
                <a:lnTo>
                  <a:pt x="1141476" y="1341120"/>
                </a:lnTo>
                <a:lnTo>
                  <a:pt x="1141476" y="1303020"/>
                </a:lnTo>
                <a:close/>
              </a:path>
              <a:path w="1141729" h="1341120">
                <a:moveTo>
                  <a:pt x="1141476" y="628269"/>
                </a:moveTo>
                <a:lnTo>
                  <a:pt x="847090" y="304673"/>
                </a:lnTo>
                <a:lnTo>
                  <a:pt x="512826" y="0"/>
                </a:lnTo>
                <a:lnTo>
                  <a:pt x="493776" y="0"/>
                </a:lnTo>
                <a:lnTo>
                  <a:pt x="837565" y="323723"/>
                </a:lnTo>
                <a:lnTo>
                  <a:pt x="1141476" y="656844"/>
                </a:lnTo>
                <a:lnTo>
                  <a:pt x="1141476" y="628269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9144" y="0"/>
            <a:ext cx="1362456" cy="22372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9144" y="0"/>
            <a:ext cx="934719" cy="951230"/>
          </a:xfrm>
          <a:custGeom>
            <a:avLst/>
            <a:gdLst/>
            <a:ahLst/>
            <a:cxnLst/>
            <a:rect l="l" t="t" r="r" b="b"/>
            <a:pathLst>
              <a:path w="934719" h="951230">
                <a:moveTo>
                  <a:pt x="429768" y="0"/>
                </a:moveTo>
                <a:lnTo>
                  <a:pt x="401015" y="0"/>
                </a:lnTo>
                <a:lnTo>
                  <a:pt x="191719" y="181356"/>
                </a:lnTo>
                <a:lnTo>
                  <a:pt x="0" y="372237"/>
                </a:lnTo>
                <a:lnTo>
                  <a:pt x="0" y="400812"/>
                </a:lnTo>
                <a:lnTo>
                  <a:pt x="201307" y="190881"/>
                </a:lnTo>
                <a:lnTo>
                  <a:pt x="429768" y="0"/>
                </a:lnTo>
                <a:close/>
              </a:path>
              <a:path w="934719" h="951230">
                <a:moveTo>
                  <a:pt x="934212" y="0"/>
                </a:moveTo>
                <a:lnTo>
                  <a:pt x="905510" y="0"/>
                </a:lnTo>
                <a:lnTo>
                  <a:pt x="648843" y="209550"/>
                </a:lnTo>
                <a:lnTo>
                  <a:pt x="409714" y="428625"/>
                </a:lnTo>
                <a:lnTo>
                  <a:pt x="191300" y="666750"/>
                </a:lnTo>
                <a:lnTo>
                  <a:pt x="0" y="912876"/>
                </a:lnTo>
                <a:lnTo>
                  <a:pt x="0" y="950976"/>
                </a:lnTo>
                <a:lnTo>
                  <a:pt x="191300" y="685800"/>
                </a:lnTo>
                <a:lnTo>
                  <a:pt x="409714" y="447675"/>
                </a:lnTo>
                <a:lnTo>
                  <a:pt x="658406" y="219075"/>
                </a:lnTo>
                <a:lnTo>
                  <a:pt x="934212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0" y="0"/>
            <a:ext cx="9144000" cy="3810000"/>
          </a:xfrm>
          <a:custGeom>
            <a:avLst/>
            <a:gdLst/>
            <a:ahLst/>
            <a:cxnLst/>
            <a:rect l="l" t="t" r="r" b="b"/>
            <a:pathLst>
              <a:path w="9144000" h="3810000">
                <a:moveTo>
                  <a:pt x="0" y="3810000"/>
                </a:moveTo>
                <a:lnTo>
                  <a:pt x="9144000" y="3810000"/>
                </a:lnTo>
                <a:lnTo>
                  <a:pt x="9144000" y="0"/>
                </a:lnTo>
                <a:lnTo>
                  <a:pt x="0" y="0"/>
                </a:lnTo>
                <a:lnTo>
                  <a:pt x="0" y="381000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0" y="5486400"/>
            <a:ext cx="9144000" cy="1371600"/>
          </a:xfrm>
          <a:custGeom>
            <a:avLst/>
            <a:gdLst/>
            <a:ahLst/>
            <a:cxnLst/>
            <a:rect l="l" t="t" r="r" b="b"/>
            <a:pathLst>
              <a:path w="9144000" h="1371600">
                <a:moveTo>
                  <a:pt x="0" y="1371599"/>
                </a:moveTo>
                <a:lnTo>
                  <a:pt x="9144000" y="1371599"/>
                </a:lnTo>
                <a:lnTo>
                  <a:pt x="9144000" y="0"/>
                </a:lnTo>
                <a:lnTo>
                  <a:pt x="0" y="0"/>
                </a:lnTo>
                <a:lnTo>
                  <a:pt x="0" y="1371599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6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008619" y="4202207"/>
            <a:ext cx="1135379" cy="2649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549640" y="6032404"/>
            <a:ext cx="594359" cy="8194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017507" y="6698224"/>
            <a:ext cx="126492" cy="153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427220" y="0"/>
            <a:ext cx="114300" cy="68519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904232" y="0"/>
            <a:ext cx="275843" cy="68519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330952" y="0"/>
            <a:ext cx="534924" cy="68519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835396" y="0"/>
            <a:ext cx="678179" cy="68519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263640" y="0"/>
            <a:ext cx="886967" cy="68519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740652" y="0"/>
            <a:ext cx="1095755" cy="68519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178040" y="0"/>
            <a:ext cx="1371600" cy="68519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3808476" y="0"/>
            <a:ext cx="237744" cy="68519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3122676" y="0"/>
            <a:ext cx="475488" cy="68519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485644" y="0"/>
            <a:ext cx="675132" cy="68519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790700" y="0"/>
            <a:ext cx="912876" cy="68519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114044" y="0"/>
            <a:ext cx="1170432" cy="68519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457200" y="0"/>
            <a:ext cx="1333500" cy="68519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9144" y="4605528"/>
            <a:ext cx="963168" cy="22463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9144" y="6175247"/>
            <a:ext cx="362712" cy="67665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7581900" y="0"/>
            <a:ext cx="1562100" cy="283464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8002524" y="0"/>
            <a:ext cx="1141730" cy="1341120"/>
          </a:xfrm>
          <a:custGeom>
            <a:avLst/>
            <a:gdLst/>
            <a:ahLst/>
            <a:cxnLst/>
            <a:rect l="l" t="t" r="r" b="b"/>
            <a:pathLst>
              <a:path w="1141729" h="1341120">
                <a:moveTo>
                  <a:pt x="1141476" y="1303020"/>
                </a:moveTo>
                <a:lnTo>
                  <a:pt x="913765" y="960247"/>
                </a:lnTo>
                <a:lnTo>
                  <a:pt x="646303" y="628523"/>
                </a:lnTo>
                <a:lnTo>
                  <a:pt x="351790" y="304673"/>
                </a:lnTo>
                <a:lnTo>
                  <a:pt x="27051" y="0"/>
                </a:lnTo>
                <a:lnTo>
                  <a:pt x="0" y="0"/>
                </a:lnTo>
                <a:lnTo>
                  <a:pt x="332740" y="314198"/>
                </a:lnTo>
                <a:lnTo>
                  <a:pt x="636778" y="647573"/>
                </a:lnTo>
                <a:lnTo>
                  <a:pt x="904240" y="988822"/>
                </a:lnTo>
                <a:lnTo>
                  <a:pt x="1141476" y="1341120"/>
                </a:lnTo>
                <a:lnTo>
                  <a:pt x="1141476" y="1303020"/>
                </a:lnTo>
                <a:close/>
              </a:path>
              <a:path w="1141729" h="1341120">
                <a:moveTo>
                  <a:pt x="1141476" y="628269"/>
                </a:moveTo>
                <a:lnTo>
                  <a:pt x="847090" y="304673"/>
                </a:lnTo>
                <a:lnTo>
                  <a:pt x="512826" y="0"/>
                </a:lnTo>
                <a:lnTo>
                  <a:pt x="493776" y="0"/>
                </a:lnTo>
                <a:lnTo>
                  <a:pt x="837565" y="323723"/>
                </a:lnTo>
                <a:lnTo>
                  <a:pt x="1141476" y="656844"/>
                </a:lnTo>
                <a:lnTo>
                  <a:pt x="1141476" y="628269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9144" y="0"/>
            <a:ext cx="1362456" cy="22372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9144" y="0"/>
            <a:ext cx="934719" cy="951230"/>
          </a:xfrm>
          <a:custGeom>
            <a:avLst/>
            <a:gdLst/>
            <a:ahLst/>
            <a:cxnLst/>
            <a:rect l="l" t="t" r="r" b="b"/>
            <a:pathLst>
              <a:path w="934719" h="951230">
                <a:moveTo>
                  <a:pt x="429768" y="0"/>
                </a:moveTo>
                <a:lnTo>
                  <a:pt x="401015" y="0"/>
                </a:lnTo>
                <a:lnTo>
                  <a:pt x="191719" y="181356"/>
                </a:lnTo>
                <a:lnTo>
                  <a:pt x="0" y="372237"/>
                </a:lnTo>
                <a:lnTo>
                  <a:pt x="0" y="400812"/>
                </a:lnTo>
                <a:lnTo>
                  <a:pt x="201307" y="190881"/>
                </a:lnTo>
                <a:lnTo>
                  <a:pt x="429768" y="0"/>
                </a:lnTo>
                <a:close/>
              </a:path>
              <a:path w="934719" h="951230">
                <a:moveTo>
                  <a:pt x="934212" y="0"/>
                </a:moveTo>
                <a:lnTo>
                  <a:pt x="905510" y="0"/>
                </a:lnTo>
                <a:lnTo>
                  <a:pt x="648843" y="209550"/>
                </a:lnTo>
                <a:lnTo>
                  <a:pt x="409714" y="428625"/>
                </a:lnTo>
                <a:lnTo>
                  <a:pt x="191300" y="666750"/>
                </a:lnTo>
                <a:lnTo>
                  <a:pt x="0" y="912876"/>
                </a:lnTo>
                <a:lnTo>
                  <a:pt x="0" y="950976"/>
                </a:lnTo>
                <a:lnTo>
                  <a:pt x="191300" y="685800"/>
                </a:lnTo>
                <a:lnTo>
                  <a:pt x="409714" y="447675"/>
                </a:lnTo>
                <a:lnTo>
                  <a:pt x="658406" y="219075"/>
                </a:lnTo>
                <a:lnTo>
                  <a:pt x="934212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523" y="4364735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523" y="3739896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523" y="4988052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523" y="12451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523" y="3116579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523" y="2491739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523" y="1868423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523" y="621791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523" y="62362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523" y="5611367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008619" y="4202207"/>
            <a:ext cx="1135379" cy="26496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549640" y="6032404"/>
            <a:ext cx="594359" cy="8194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017507" y="6698224"/>
            <a:ext cx="126492" cy="1536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427220" y="0"/>
            <a:ext cx="114300" cy="68519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904232" y="0"/>
            <a:ext cx="275843" cy="68519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330952" y="0"/>
            <a:ext cx="534924" cy="68519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835396" y="0"/>
            <a:ext cx="678179" cy="68519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263640" y="0"/>
            <a:ext cx="886967" cy="68519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740652" y="0"/>
            <a:ext cx="1095755" cy="68519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178040" y="0"/>
            <a:ext cx="1371600" cy="68519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3808476" y="0"/>
            <a:ext cx="237744" cy="68519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3122676" y="0"/>
            <a:ext cx="475488" cy="68519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485644" y="0"/>
            <a:ext cx="675132" cy="68519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790700" y="0"/>
            <a:ext cx="912876" cy="685190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114044" y="0"/>
            <a:ext cx="1170432" cy="685190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457200" y="0"/>
            <a:ext cx="1333500" cy="685190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9144" y="4605528"/>
            <a:ext cx="963168" cy="22463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9144" y="6175247"/>
            <a:ext cx="362712" cy="67665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7581900" y="0"/>
            <a:ext cx="1562100" cy="283464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8002524" y="0"/>
            <a:ext cx="1141730" cy="1341120"/>
          </a:xfrm>
          <a:custGeom>
            <a:avLst/>
            <a:gdLst/>
            <a:ahLst/>
            <a:cxnLst/>
            <a:rect l="l" t="t" r="r" b="b"/>
            <a:pathLst>
              <a:path w="1141729" h="1341120">
                <a:moveTo>
                  <a:pt x="1141476" y="1303020"/>
                </a:moveTo>
                <a:lnTo>
                  <a:pt x="913765" y="960247"/>
                </a:lnTo>
                <a:lnTo>
                  <a:pt x="646303" y="628523"/>
                </a:lnTo>
                <a:lnTo>
                  <a:pt x="351790" y="304673"/>
                </a:lnTo>
                <a:lnTo>
                  <a:pt x="27051" y="0"/>
                </a:lnTo>
                <a:lnTo>
                  <a:pt x="0" y="0"/>
                </a:lnTo>
                <a:lnTo>
                  <a:pt x="332740" y="314198"/>
                </a:lnTo>
                <a:lnTo>
                  <a:pt x="636778" y="647573"/>
                </a:lnTo>
                <a:lnTo>
                  <a:pt x="904240" y="988822"/>
                </a:lnTo>
                <a:lnTo>
                  <a:pt x="1141476" y="1341120"/>
                </a:lnTo>
                <a:lnTo>
                  <a:pt x="1141476" y="1303020"/>
                </a:lnTo>
                <a:close/>
              </a:path>
              <a:path w="1141729" h="1341120">
                <a:moveTo>
                  <a:pt x="1141476" y="628269"/>
                </a:moveTo>
                <a:lnTo>
                  <a:pt x="847090" y="304673"/>
                </a:lnTo>
                <a:lnTo>
                  <a:pt x="512826" y="0"/>
                </a:lnTo>
                <a:lnTo>
                  <a:pt x="493776" y="0"/>
                </a:lnTo>
                <a:lnTo>
                  <a:pt x="837565" y="323723"/>
                </a:lnTo>
                <a:lnTo>
                  <a:pt x="1141476" y="656844"/>
                </a:lnTo>
                <a:lnTo>
                  <a:pt x="1141476" y="628269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9144" y="0"/>
            <a:ext cx="1362456" cy="223723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9144" y="0"/>
            <a:ext cx="934719" cy="951230"/>
          </a:xfrm>
          <a:custGeom>
            <a:avLst/>
            <a:gdLst/>
            <a:ahLst/>
            <a:cxnLst/>
            <a:rect l="l" t="t" r="r" b="b"/>
            <a:pathLst>
              <a:path w="934719" h="951230">
                <a:moveTo>
                  <a:pt x="429768" y="0"/>
                </a:moveTo>
                <a:lnTo>
                  <a:pt x="401015" y="0"/>
                </a:lnTo>
                <a:lnTo>
                  <a:pt x="191719" y="181356"/>
                </a:lnTo>
                <a:lnTo>
                  <a:pt x="0" y="372237"/>
                </a:lnTo>
                <a:lnTo>
                  <a:pt x="0" y="400812"/>
                </a:lnTo>
                <a:lnTo>
                  <a:pt x="201307" y="190881"/>
                </a:lnTo>
                <a:lnTo>
                  <a:pt x="429768" y="0"/>
                </a:lnTo>
                <a:close/>
              </a:path>
              <a:path w="934719" h="951230">
                <a:moveTo>
                  <a:pt x="934212" y="0"/>
                </a:moveTo>
                <a:lnTo>
                  <a:pt x="905510" y="0"/>
                </a:lnTo>
                <a:lnTo>
                  <a:pt x="648843" y="209550"/>
                </a:lnTo>
                <a:lnTo>
                  <a:pt x="409714" y="428625"/>
                </a:lnTo>
                <a:lnTo>
                  <a:pt x="191300" y="666750"/>
                </a:lnTo>
                <a:lnTo>
                  <a:pt x="0" y="912876"/>
                </a:lnTo>
                <a:lnTo>
                  <a:pt x="0" y="950976"/>
                </a:lnTo>
                <a:lnTo>
                  <a:pt x="191300" y="685800"/>
                </a:lnTo>
                <a:lnTo>
                  <a:pt x="409714" y="447675"/>
                </a:lnTo>
                <a:lnTo>
                  <a:pt x="658406" y="219075"/>
                </a:lnTo>
                <a:lnTo>
                  <a:pt x="934212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838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66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1327" y="1718967"/>
            <a:ext cx="6181344" cy="4131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FFFF9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10" Type="http://schemas.openxmlformats.org/officeDocument/2006/relationships/image" Target="../media/image156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1.png"/><Relationship Id="rId11" Type="http://schemas.openxmlformats.org/officeDocument/2006/relationships/image" Target="../media/image166.png"/><Relationship Id="rId5" Type="http://schemas.openxmlformats.org/officeDocument/2006/relationships/image" Target="../media/image160.png"/><Relationship Id="rId10" Type="http://schemas.openxmlformats.org/officeDocument/2006/relationships/image" Target="../media/image165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167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169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70.png"/><Relationship Id="rId4" Type="http://schemas.openxmlformats.org/officeDocument/2006/relationships/image" Target="../media/image168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10" Type="http://schemas.openxmlformats.org/officeDocument/2006/relationships/image" Target="../media/image179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181.png"/><Relationship Id="rId7" Type="http://schemas.openxmlformats.org/officeDocument/2006/relationships/image" Target="../media/image18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1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87.png"/><Relationship Id="rId7" Type="http://schemas.openxmlformats.org/officeDocument/2006/relationships/image" Target="../media/image190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11" Type="http://schemas.openxmlformats.org/officeDocument/2006/relationships/image" Target="../media/image194.png"/><Relationship Id="rId5" Type="http://schemas.openxmlformats.org/officeDocument/2006/relationships/image" Target="../media/image189.png"/><Relationship Id="rId10" Type="http://schemas.openxmlformats.org/officeDocument/2006/relationships/image" Target="../media/image193.png"/><Relationship Id="rId4" Type="http://schemas.openxmlformats.org/officeDocument/2006/relationships/image" Target="../media/image188.png"/><Relationship Id="rId9" Type="http://schemas.openxmlformats.org/officeDocument/2006/relationships/image" Target="../media/image19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06.png"/><Relationship Id="rId18" Type="http://schemas.openxmlformats.org/officeDocument/2006/relationships/image" Target="../media/image211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12" Type="http://schemas.openxmlformats.org/officeDocument/2006/relationships/image" Target="../media/image205.png"/><Relationship Id="rId17" Type="http://schemas.openxmlformats.org/officeDocument/2006/relationships/image" Target="../media/image210.png"/><Relationship Id="rId2" Type="http://schemas.openxmlformats.org/officeDocument/2006/relationships/image" Target="../media/image195.png"/><Relationship Id="rId16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11" Type="http://schemas.openxmlformats.org/officeDocument/2006/relationships/image" Target="../media/image204.png"/><Relationship Id="rId5" Type="http://schemas.openxmlformats.org/officeDocument/2006/relationships/image" Target="../media/image198.png"/><Relationship Id="rId15" Type="http://schemas.openxmlformats.org/officeDocument/2006/relationships/image" Target="../media/image208.png"/><Relationship Id="rId10" Type="http://schemas.openxmlformats.org/officeDocument/2006/relationships/image" Target="../media/image203.png"/><Relationship Id="rId19" Type="http://schemas.openxmlformats.org/officeDocument/2006/relationships/image" Target="../media/image212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Relationship Id="rId14" Type="http://schemas.openxmlformats.org/officeDocument/2006/relationships/image" Target="../media/image20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13" Type="http://schemas.openxmlformats.org/officeDocument/2006/relationships/image" Target="../media/image224.png"/><Relationship Id="rId18" Type="http://schemas.openxmlformats.org/officeDocument/2006/relationships/image" Target="../media/image229.png"/><Relationship Id="rId3" Type="http://schemas.openxmlformats.org/officeDocument/2006/relationships/image" Target="../media/image214.png"/><Relationship Id="rId7" Type="http://schemas.openxmlformats.org/officeDocument/2006/relationships/image" Target="../media/image218.png"/><Relationship Id="rId12" Type="http://schemas.openxmlformats.org/officeDocument/2006/relationships/image" Target="../media/image223.png"/><Relationship Id="rId17" Type="http://schemas.openxmlformats.org/officeDocument/2006/relationships/image" Target="../media/image228.png"/><Relationship Id="rId2" Type="http://schemas.openxmlformats.org/officeDocument/2006/relationships/image" Target="../media/image213.png"/><Relationship Id="rId16" Type="http://schemas.openxmlformats.org/officeDocument/2006/relationships/image" Target="../media/image227.png"/><Relationship Id="rId20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11" Type="http://schemas.openxmlformats.org/officeDocument/2006/relationships/image" Target="../media/image222.png"/><Relationship Id="rId5" Type="http://schemas.openxmlformats.org/officeDocument/2006/relationships/image" Target="../media/image216.png"/><Relationship Id="rId15" Type="http://schemas.openxmlformats.org/officeDocument/2006/relationships/image" Target="../media/image226.png"/><Relationship Id="rId10" Type="http://schemas.openxmlformats.org/officeDocument/2006/relationships/image" Target="../media/image221.png"/><Relationship Id="rId19" Type="http://schemas.openxmlformats.org/officeDocument/2006/relationships/image" Target="../media/image230.png"/><Relationship Id="rId4" Type="http://schemas.openxmlformats.org/officeDocument/2006/relationships/image" Target="../media/image215.png"/><Relationship Id="rId9" Type="http://schemas.openxmlformats.org/officeDocument/2006/relationships/image" Target="../media/image220.png"/><Relationship Id="rId14" Type="http://schemas.openxmlformats.org/officeDocument/2006/relationships/image" Target="../media/image2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png"/><Relationship Id="rId13" Type="http://schemas.openxmlformats.org/officeDocument/2006/relationships/image" Target="../media/image242.png"/><Relationship Id="rId18" Type="http://schemas.openxmlformats.org/officeDocument/2006/relationships/image" Target="../media/image231.png"/><Relationship Id="rId3" Type="http://schemas.openxmlformats.org/officeDocument/2006/relationships/image" Target="../media/image233.png"/><Relationship Id="rId7" Type="http://schemas.openxmlformats.org/officeDocument/2006/relationships/image" Target="../media/image236.png"/><Relationship Id="rId12" Type="http://schemas.openxmlformats.org/officeDocument/2006/relationships/image" Target="../media/image241.png"/><Relationship Id="rId17" Type="http://schemas.openxmlformats.org/officeDocument/2006/relationships/image" Target="../media/image230.png"/><Relationship Id="rId2" Type="http://schemas.openxmlformats.org/officeDocument/2006/relationships/image" Target="../media/image232.png"/><Relationship Id="rId16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5.png"/><Relationship Id="rId11" Type="http://schemas.openxmlformats.org/officeDocument/2006/relationships/image" Target="../media/image240.png"/><Relationship Id="rId5" Type="http://schemas.openxmlformats.org/officeDocument/2006/relationships/image" Target="../media/image216.png"/><Relationship Id="rId15" Type="http://schemas.openxmlformats.org/officeDocument/2006/relationships/image" Target="../media/image228.png"/><Relationship Id="rId10" Type="http://schemas.openxmlformats.org/officeDocument/2006/relationships/image" Target="../media/image239.png"/><Relationship Id="rId4" Type="http://schemas.openxmlformats.org/officeDocument/2006/relationships/image" Target="../media/image234.png"/><Relationship Id="rId9" Type="http://schemas.openxmlformats.org/officeDocument/2006/relationships/image" Target="../media/image238.png"/><Relationship Id="rId14" Type="http://schemas.openxmlformats.org/officeDocument/2006/relationships/image" Target="../media/image2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13" Type="http://schemas.openxmlformats.org/officeDocument/2006/relationships/image" Target="../media/image251.png"/><Relationship Id="rId18" Type="http://schemas.openxmlformats.org/officeDocument/2006/relationships/image" Target="../media/image256.png"/><Relationship Id="rId26" Type="http://schemas.openxmlformats.org/officeDocument/2006/relationships/image" Target="../media/image264.png"/><Relationship Id="rId3" Type="http://schemas.openxmlformats.org/officeDocument/2006/relationships/image" Target="../media/image244.png"/><Relationship Id="rId21" Type="http://schemas.openxmlformats.org/officeDocument/2006/relationships/image" Target="../media/image259.png"/><Relationship Id="rId7" Type="http://schemas.openxmlformats.org/officeDocument/2006/relationships/image" Target="../media/image247.png"/><Relationship Id="rId12" Type="http://schemas.openxmlformats.org/officeDocument/2006/relationships/image" Target="../media/image250.png"/><Relationship Id="rId17" Type="http://schemas.openxmlformats.org/officeDocument/2006/relationships/image" Target="../media/image255.png"/><Relationship Id="rId25" Type="http://schemas.openxmlformats.org/officeDocument/2006/relationships/image" Target="../media/image263.png"/><Relationship Id="rId2" Type="http://schemas.openxmlformats.org/officeDocument/2006/relationships/image" Target="../media/image243.png"/><Relationship Id="rId16" Type="http://schemas.openxmlformats.org/officeDocument/2006/relationships/image" Target="../media/image254.png"/><Relationship Id="rId20" Type="http://schemas.openxmlformats.org/officeDocument/2006/relationships/image" Target="../media/image2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png"/><Relationship Id="rId11" Type="http://schemas.openxmlformats.org/officeDocument/2006/relationships/image" Target="../media/image249.png"/><Relationship Id="rId24" Type="http://schemas.openxmlformats.org/officeDocument/2006/relationships/image" Target="../media/image262.png"/><Relationship Id="rId5" Type="http://schemas.openxmlformats.org/officeDocument/2006/relationships/image" Target="../media/image216.png"/><Relationship Id="rId15" Type="http://schemas.openxmlformats.org/officeDocument/2006/relationships/image" Target="../media/image253.png"/><Relationship Id="rId23" Type="http://schemas.openxmlformats.org/officeDocument/2006/relationships/image" Target="../media/image261.png"/><Relationship Id="rId28" Type="http://schemas.openxmlformats.org/officeDocument/2006/relationships/image" Target="../media/image266.png"/><Relationship Id="rId10" Type="http://schemas.openxmlformats.org/officeDocument/2006/relationships/image" Target="../media/image238.png"/><Relationship Id="rId19" Type="http://schemas.openxmlformats.org/officeDocument/2006/relationships/image" Target="../media/image257.png"/><Relationship Id="rId4" Type="http://schemas.openxmlformats.org/officeDocument/2006/relationships/image" Target="../media/image245.png"/><Relationship Id="rId9" Type="http://schemas.openxmlformats.org/officeDocument/2006/relationships/image" Target="../media/image237.png"/><Relationship Id="rId14" Type="http://schemas.openxmlformats.org/officeDocument/2006/relationships/image" Target="../media/image252.png"/><Relationship Id="rId22" Type="http://schemas.openxmlformats.org/officeDocument/2006/relationships/image" Target="../media/image260.png"/><Relationship Id="rId27" Type="http://schemas.openxmlformats.org/officeDocument/2006/relationships/image" Target="../media/image26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13" Type="http://schemas.openxmlformats.org/officeDocument/2006/relationships/image" Target="../media/image273.png"/><Relationship Id="rId18" Type="http://schemas.openxmlformats.org/officeDocument/2006/relationships/image" Target="../media/image277.png"/><Relationship Id="rId3" Type="http://schemas.openxmlformats.org/officeDocument/2006/relationships/image" Target="../media/image268.png"/><Relationship Id="rId7" Type="http://schemas.openxmlformats.org/officeDocument/2006/relationships/image" Target="../media/image216.png"/><Relationship Id="rId12" Type="http://schemas.openxmlformats.org/officeDocument/2006/relationships/image" Target="../media/image240.png"/><Relationship Id="rId17" Type="http://schemas.openxmlformats.org/officeDocument/2006/relationships/image" Target="../media/image276.png"/><Relationship Id="rId2" Type="http://schemas.openxmlformats.org/officeDocument/2006/relationships/image" Target="../media/image267.png"/><Relationship Id="rId16" Type="http://schemas.openxmlformats.org/officeDocument/2006/relationships/image" Target="../media/image275.png"/><Relationship Id="rId20" Type="http://schemas.openxmlformats.org/officeDocument/2006/relationships/image" Target="../media/image2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239.png"/><Relationship Id="rId5" Type="http://schemas.openxmlformats.org/officeDocument/2006/relationships/image" Target="../media/image269.png"/><Relationship Id="rId15" Type="http://schemas.openxmlformats.org/officeDocument/2006/relationships/image" Target="../media/image262.png"/><Relationship Id="rId10" Type="http://schemas.openxmlformats.org/officeDocument/2006/relationships/image" Target="../media/image236.png"/><Relationship Id="rId19" Type="http://schemas.openxmlformats.org/officeDocument/2006/relationships/image" Target="../media/image278.png"/><Relationship Id="rId4" Type="http://schemas.openxmlformats.org/officeDocument/2006/relationships/image" Target="../media/image245.png"/><Relationship Id="rId9" Type="http://schemas.openxmlformats.org/officeDocument/2006/relationships/image" Target="../media/image272.png"/><Relationship Id="rId14" Type="http://schemas.openxmlformats.org/officeDocument/2006/relationships/image" Target="../media/image27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13" Type="http://schemas.openxmlformats.org/officeDocument/2006/relationships/image" Target="../media/image291.png"/><Relationship Id="rId18" Type="http://schemas.openxmlformats.org/officeDocument/2006/relationships/image" Target="../media/image296.png"/><Relationship Id="rId3" Type="http://schemas.openxmlformats.org/officeDocument/2006/relationships/image" Target="../media/image281.png"/><Relationship Id="rId7" Type="http://schemas.openxmlformats.org/officeDocument/2006/relationships/image" Target="../media/image285.png"/><Relationship Id="rId12" Type="http://schemas.openxmlformats.org/officeDocument/2006/relationships/image" Target="../media/image290.png"/><Relationship Id="rId17" Type="http://schemas.openxmlformats.org/officeDocument/2006/relationships/image" Target="../media/image295.png"/><Relationship Id="rId2" Type="http://schemas.openxmlformats.org/officeDocument/2006/relationships/image" Target="../media/image280.png"/><Relationship Id="rId16" Type="http://schemas.openxmlformats.org/officeDocument/2006/relationships/image" Target="../media/image294.png"/><Relationship Id="rId20" Type="http://schemas.openxmlformats.org/officeDocument/2006/relationships/image" Target="../media/image29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4.png"/><Relationship Id="rId11" Type="http://schemas.openxmlformats.org/officeDocument/2006/relationships/image" Target="../media/image289.png"/><Relationship Id="rId5" Type="http://schemas.openxmlformats.org/officeDocument/2006/relationships/image" Target="../media/image283.png"/><Relationship Id="rId15" Type="http://schemas.openxmlformats.org/officeDocument/2006/relationships/image" Target="../media/image293.png"/><Relationship Id="rId10" Type="http://schemas.openxmlformats.org/officeDocument/2006/relationships/image" Target="../media/image288.png"/><Relationship Id="rId19" Type="http://schemas.openxmlformats.org/officeDocument/2006/relationships/image" Target="../media/image297.png"/><Relationship Id="rId4" Type="http://schemas.openxmlformats.org/officeDocument/2006/relationships/image" Target="../media/image282.png"/><Relationship Id="rId9" Type="http://schemas.openxmlformats.org/officeDocument/2006/relationships/image" Target="../media/image287.png"/><Relationship Id="rId14" Type="http://schemas.openxmlformats.org/officeDocument/2006/relationships/image" Target="../media/image29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13" Type="http://schemas.openxmlformats.org/officeDocument/2006/relationships/image" Target="../media/image304.png"/><Relationship Id="rId18" Type="http://schemas.openxmlformats.org/officeDocument/2006/relationships/image" Target="../media/image309.png"/><Relationship Id="rId3" Type="http://schemas.openxmlformats.org/officeDocument/2006/relationships/image" Target="../media/image300.png"/><Relationship Id="rId21" Type="http://schemas.openxmlformats.org/officeDocument/2006/relationships/image" Target="../media/image312.png"/><Relationship Id="rId7" Type="http://schemas.openxmlformats.org/officeDocument/2006/relationships/image" Target="../media/image284.png"/><Relationship Id="rId12" Type="http://schemas.openxmlformats.org/officeDocument/2006/relationships/image" Target="../media/image290.png"/><Relationship Id="rId17" Type="http://schemas.openxmlformats.org/officeDocument/2006/relationships/image" Target="../media/image308.png"/><Relationship Id="rId2" Type="http://schemas.openxmlformats.org/officeDocument/2006/relationships/image" Target="../media/image299.png"/><Relationship Id="rId16" Type="http://schemas.openxmlformats.org/officeDocument/2006/relationships/image" Target="../media/image307.png"/><Relationship Id="rId20" Type="http://schemas.openxmlformats.org/officeDocument/2006/relationships/image" Target="../media/image3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3.png"/><Relationship Id="rId11" Type="http://schemas.openxmlformats.org/officeDocument/2006/relationships/image" Target="../media/image303.png"/><Relationship Id="rId5" Type="http://schemas.openxmlformats.org/officeDocument/2006/relationships/image" Target="../media/image302.png"/><Relationship Id="rId15" Type="http://schemas.openxmlformats.org/officeDocument/2006/relationships/image" Target="../media/image306.png"/><Relationship Id="rId23" Type="http://schemas.openxmlformats.org/officeDocument/2006/relationships/image" Target="../media/image314.png"/><Relationship Id="rId10" Type="http://schemas.openxmlformats.org/officeDocument/2006/relationships/image" Target="../media/image287.png"/><Relationship Id="rId19" Type="http://schemas.openxmlformats.org/officeDocument/2006/relationships/image" Target="../media/image310.png"/><Relationship Id="rId4" Type="http://schemas.openxmlformats.org/officeDocument/2006/relationships/image" Target="../media/image301.png"/><Relationship Id="rId9" Type="http://schemas.openxmlformats.org/officeDocument/2006/relationships/image" Target="../media/image286.png"/><Relationship Id="rId14" Type="http://schemas.openxmlformats.org/officeDocument/2006/relationships/image" Target="../media/image305.png"/><Relationship Id="rId22" Type="http://schemas.openxmlformats.org/officeDocument/2006/relationships/image" Target="../media/image3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7" Type="http://schemas.openxmlformats.org/officeDocument/2006/relationships/image" Target="../media/image319.png"/><Relationship Id="rId2" Type="http://schemas.openxmlformats.org/officeDocument/2006/relationships/image" Target="../media/image3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8.png"/><Relationship Id="rId5" Type="http://schemas.openxmlformats.org/officeDocument/2006/relationships/image" Target="../media/image317.png"/><Relationship Id="rId4" Type="http://schemas.openxmlformats.org/officeDocument/2006/relationships/image" Target="../media/image3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322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21.png"/><Relationship Id="rId33" Type="http://schemas.openxmlformats.org/officeDocument/2006/relationships/image" Target="../media/image329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3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20.png"/><Relationship Id="rId32" Type="http://schemas.openxmlformats.org/officeDocument/2006/relationships/image" Target="../media/image328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1.png"/><Relationship Id="rId28" Type="http://schemas.openxmlformats.org/officeDocument/2006/relationships/image" Target="../media/image32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2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323.png"/><Relationship Id="rId30" Type="http://schemas.openxmlformats.org/officeDocument/2006/relationships/image" Target="../media/image3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332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31.png"/><Relationship Id="rId33" Type="http://schemas.openxmlformats.org/officeDocument/2006/relationships/image" Target="../media/image339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3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196.png"/><Relationship Id="rId32" Type="http://schemas.openxmlformats.org/officeDocument/2006/relationships/image" Target="../media/image338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330.png"/><Relationship Id="rId28" Type="http://schemas.openxmlformats.org/officeDocument/2006/relationships/image" Target="../media/image33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3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333.png"/><Relationship Id="rId30" Type="http://schemas.openxmlformats.org/officeDocument/2006/relationships/image" Target="../media/image3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343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4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4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340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346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5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45.png"/><Relationship Id="rId33" Type="http://schemas.openxmlformats.org/officeDocument/2006/relationships/image" Target="../media/image353.png"/><Relationship Id="rId38" Type="http://schemas.openxmlformats.org/officeDocument/2006/relationships/image" Target="../media/image358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3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44.png"/><Relationship Id="rId32" Type="http://schemas.openxmlformats.org/officeDocument/2006/relationships/image" Target="../media/image352.png"/><Relationship Id="rId37" Type="http://schemas.openxmlformats.org/officeDocument/2006/relationships/image" Target="../media/image35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340.png"/><Relationship Id="rId28" Type="http://schemas.openxmlformats.org/officeDocument/2006/relationships/image" Target="../media/image348.png"/><Relationship Id="rId36" Type="http://schemas.openxmlformats.org/officeDocument/2006/relationships/image" Target="../media/image356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5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347.png"/><Relationship Id="rId30" Type="http://schemas.openxmlformats.org/officeDocument/2006/relationships/image" Target="../media/image350.png"/><Relationship Id="rId35" Type="http://schemas.openxmlformats.org/officeDocument/2006/relationships/image" Target="../media/image35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5.png"/><Relationship Id="rId13" Type="http://schemas.openxmlformats.org/officeDocument/2006/relationships/image" Target="../media/image370.png"/><Relationship Id="rId18" Type="http://schemas.openxmlformats.org/officeDocument/2006/relationships/image" Target="../media/image375.png"/><Relationship Id="rId3" Type="http://schemas.openxmlformats.org/officeDocument/2006/relationships/image" Target="../media/image360.png"/><Relationship Id="rId7" Type="http://schemas.openxmlformats.org/officeDocument/2006/relationships/image" Target="../media/image364.png"/><Relationship Id="rId12" Type="http://schemas.openxmlformats.org/officeDocument/2006/relationships/image" Target="../media/image369.png"/><Relationship Id="rId17" Type="http://schemas.openxmlformats.org/officeDocument/2006/relationships/image" Target="../media/image374.png"/><Relationship Id="rId2" Type="http://schemas.openxmlformats.org/officeDocument/2006/relationships/image" Target="../media/image359.png"/><Relationship Id="rId16" Type="http://schemas.openxmlformats.org/officeDocument/2006/relationships/image" Target="../media/image373.png"/><Relationship Id="rId20" Type="http://schemas.openxmlformats.org/officeDocument/2006/relationships/image" Target="../media/image3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3.png"/><Relationship Id="rId11" Type="http://schemas.openxmlformats.org/officeDocument/2006/relationships/image" Target="../media/image368.png"/><Relationship Id="rId5" Type="http://schemas.openxmlformats.org/officeDocument/2006/relationships/image" Target="../media/image362.png"/><Relationship Id="rId15" Type="http://schemas.openxmlformats.org/officeDocument/2006/relationships/image" Target="../media/image372.png"/><Relationship Id="rId10" Type="http://schemas.openxmlformats.org/officeDocument/2006/relationships/image" Target="../media/image367.png"/><Relationship Id="rId19" Type="http://schemas.openxmlformats.org/officeDocument/2006/relationships/image" Target="../media/image376.png"/><Relationship Id="rId4" Type="http://schemas.openxmlformats.org/officeDocument/2006/relationships/image" Target="../media/image361.png"/><Relationship Id="rId9" Type="http://schemas.openxmlformats.org/officeDocument/2006/relationships/image" Target="../media/image366.png"/><Relationship Id="rId14" Type="http://schemas.openxmlformats.org/officeDocument/2006/relationships/image" Target="../media/image37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9.png"/><Relationship Id="rId2" Type="http://schemas.openxmlformats.org/officeDocument/2006/relationships/image" Target="../media/image3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2.png"/><Relationship Id="rId5" Type="http://schemas.openxmlformats.org/officeDocument/2006/relationships/image" Target="../media/image381.png"/><Relationship Id="rId4" Type="http://schemas.openxmlformats.org/officeDocument/2006/relationships/image" Target="../media/image3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4.png"/><Relationship Id="rId2" Type="http://schemas.openxmlformats.org/officeDocument/2006/relationships/image" Target="../media/image3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7.png"/><Relationship Id="rId7" Type="http://schemas.openxmlformats.org/officeDocument/2006/relationships/image" Target="../media/image385.png"/><Relationship Id="rId2" Type="http://schemas.openxmlformats.org/officeDocument/2006/relationships/image" Target="../media/image38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0.png"/><Relationship Id="rId5" Type="http://schemas.openxmlformats.org/officeDocument/2006/relationships/image" Target="../media/image389.png"/><Relationship Id="rId4" Type="http://schemas.openxmlformats.org/officeDocument/2006/relationships/image" Target="../media/image38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71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70.png"/><Relationship Id="rId33" Type="http://schemas.openxmlformats.org/officeDocument/2006/relationships/image" Target="../media/image78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69.png"/><Relationship Id="rId32" Type="http://schemas.openxmlformats.org/officeDocument/2006/relationships/image" Target="../media/image7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68.png"/><Relationship Id="rId28" Type="http://schemas.openxmlformats.org/officeDocument/2006/relationships/image" Target="../media/image73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7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72.png"/><Relationship Id="rId30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98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113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4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3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2.png"/><Relationship Id="rId5" Type="http://schemas.openxmlformats.org/officeDocument/2006/relationships/image" Target="../media/image117.png"/><Relationship Id="rId10" Type="http://schemas.openxmlformats.org/officeDocument/2006/relationships/image" Target="../media/image121.png"/><Relationship Id="rId4" Type="http://schemas.openxmlformats.org/officeDocument/2006/relationships/image" Target="../media/image116.png"/><Relationship Id="rId9" Type="http://schemas.openxmlformats.org/officeDocument/2006/relationships/image" Target="../media/image98.png"/><Relationship Id="rId14" Type="http://schemas.openxmlformats.org/officeDocument/2006/relationships/image" Target="../media/image1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621791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3" y="62362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3" y="5611367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86611" y="775716"/>
            <a:ext cx="7005828" cy="112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4400" y="228600"/>
            <a:ext cx="636651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-30" dirty="0" smtClean="0">
                <a:solidFill>
                  <a:srgbClr val="FFCC66"/>
                </a:solidFill>
              </a:rPr>
              <a:t>PRERNA BHATI</a:t>
            </a:r>
            <a:br>
              <a:rPr lang="en-US" sz="4000" spc="-30" dirty="0" smtClean="0">
                <a:solidFill>
                  <a:srgbClr val="FFCC66"/>
                </a:solidFill>
              </a:rPr>
            </a:br>
            <a:r>
              <a:rPr sz="4000" spc="-30" smtClean="0">
                <a:solidFill>
                  <a:srgbClr val="FFCC66"/>
                </a:solidFill>
              </a:rPr>
              <a:t>Training </a:t>
            </a:r>
            <a:r>
              <a:rPr sz="4000" spc="-5" dirty="0">
                <a:solidFill>
                  <a:srgbClr val="FFCC66"/>
                </a:solidFill>
              </a:rPr>
              <a:t>and</a:t>
            </a:r>
            <a:r>
              <a:rPr sz="4000" spc="-25" dirty="0">
                <a:solidFill>
                  <a:srgbClr val="FFCC66"/>
                </a:solidFill>
              </a:rPr>
              <a:t> </a:t>
            </a:r>
            <a:r>
              <a:rPr sz="4000" spc="-10" dirty="0">
                <a:solidFill>
                  <a:srgbClr val="FFCC66"/>
                </a:solidFill>
              </a:rPr>
              <a:t>Development</a:t>
            </a:r>
            <a:endParaRPr sz="4000"/>
          </a:p>
        </p:txBody>
      </p:sp>
      <p:grpSp>
        <p:nvGrpSpPr>
          <p:cNvPr id="7" name="object 7"/>
          <p:cNvGrpSpPr/>
          <p:nvPr/>
        </p:nvGrpSpPr>
        <p:grpSpPr>
          <a:xfrm>
            <a:off x="1667255" y="2145792"/>
            <a:ext cx="5680075" cy="3950335"/>
            <a:chOff x="1667255" y="2145792"/>
            <a:chExt cx="5680075" cy="3950335"/>
          </a:xfrm>
        </p:grpSpPr>
        <p:sp>
          <p:nvSpPr>
            <p:cNvPr id="8" name="object 8"/>
            <p:cNvSpPr/>
            <p:nvPr/>
          </p:nvSpPr>
          <p:spPr>
            <a:xfrm>
              <a:off x="1667255" y="2145792"/>
              <a:ext cx="5679948" cy="9022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67255" y="2755392"/>
              <a:ext cx="5135880" cy="9022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67255" y="3364992"/>
              <a:ext cx="4181855" cy="9022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67255" y="3974592"/>
              <a:ext cx="5340096" cy="9022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67255" y="4584192"/>
              <a:ext cx="4552188" cy="9022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67255" y="5193792"/>
              <a:ext cx="4213860" cy="9022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907794" y="2131684"/>
            <a:ext cx="5170805" cy="368363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455930" indent="-443865">
              <a:lnSpc>
                <a:spcPct val="100000"/>
              </a:lnSpc>
              <a:spcBef>
                <a:spcPts val="1055"/>
              </a:spcBef>
              <a:buAutoNum type="arabicPeriod"/>
              <a:tabLst>
                <a:tab pos="456565" algn="l"/>
              </a:tabLst>
            </a:pPr>
            <a:r>
              <a:rPr sz="3200" spc="-20" dirty="0">
                <a:solidFill>
                  <a:srgbClr val="FFFFCC"/>
                </a:solidFill>
                <a:latin typeface="Arial"/>
                <a:cs typeface="Arial"/>
              </a:rPr>
              <a:t>Training </a:t>
            </a:r>
            <a:r>
              <a:rPr sz="3200" dirty="0">
                <a:solidFill>
                  <a:srgbClr val="FFFFCC"/>
                </a:solidFill>
                <a:latin typeface="Arial"/>
                <a:cs typeface="Arial"/>
              </a:rPr>
              <a:t>vs.</a:t>
            </a:r>
            <a:r>
              <a:rPr sz="3200" spc="-2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CC"/>
                </a:solidFill>
                <a:latin typeface="Arial"/>
                <a:cs typeface="Arial"/>
              </a:rPr>
              <a:t>Development.</a:t>
            </a:r>
            <a:endParaRPr sz="3200">
              <a:latin typeface="Arial"/>
              <a:cs typeface="Arial"/>
            </a:endParaRPr>
          </a:p>
          <a:p>
            <a:pPr marL="464184" indent="-45212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464820" algn="l"/>
              </a:tabLst>
            </a:pPr>
            <a:r>
              <a:rPr sz="3200" spc="-5" dirty="0">
                <a:solidFill>
                  <a:srgbClr val="FFFFCC"/>
                </a:solidFill>
                <a:latin typeface="Arial"/>
                <a:cs typeface="Arial"/>
              </a:rPr>
              <a:t>Importance </a:t>
            </a:r>
            <a:r>
              <a:rPr sz="3200" dirty="0">
                <a:solidFill>
                  <a:srgbClr val="FFFFCC"/>
                </a:solidFill>
                <a:latin typeface="Arial"/>
                <a:cs typeface="Arial"/>
              </a:rPr>
              <a:t>of</a:t>
            </a:r>
            <a:r>
              <a:rPr sz="3200" spc="-1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FFCC"/>
                </a:solidFill>
                <a:latin typeface="Arial"/>
                <a:cs typeface="Arial"/>
              </a:rPr>
              <a:t>Training.</a:t>
            </a:r>
            <a:endParaRPr sz="3200">
              <a:latin typeface="Arial"/>
              <a:cs typeface="Arial"/>
            </a:endParaRPr>
          </a:p>
          <a:p>
            <a:pPr marL="455930" indent="-44386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456565" algn="l"/>
              </a:tabLst>
            </a:pPr>
            <a:r>
              <a:rPr sz="3200" spc="-35" dirty="0">
                <a:solidFill>
                  <a:srgbClr val="FFFFCC"/>
                </a:solidFill>
                <a:latin typeface="Arial"/>
                <a:cs typeface="Arial"/>
              </a:rPr>
              <a:t>Types </a:t>
            </a:r>
            <a:r>
              <a:rPr sz="3200" dirty="0">
                <a:solidFill>
                  <a:srgbClr val="FFFFCC"/>
                </a:solidFill>
                <a:latin typeface="Arial"/>
                <a:cs typeface="Arial"/>
              </a:rPr>
              <a:t>of</a:t>
            </a:r>
            <a:r>
              <a:rPr sz="3200" spc="-7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FFCC"/>
                </a:solidFill>
                <a:latin typeface="Arial"/>
                <a:cs typeface="Arial"/>
              </a:rPr>
              <a:t>Training.</a:t>
            </a:r>
            <a:endParaRPr sz="3200">
              <a:latin typeface="Arial"/>
              <a:cs typeface="Arial"/>
            </a:endParaRPr>
          </a:p>
          <a:p>
            <a:pPr marL="455930" indent="-44386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456565" algn="l"/>
              </a:tabLst>
            </a:pPr>
            <a:r>
              <a:rPr sz="3200" spc="-20" dirty="0">
                <a:solidFill>
                  <a:srgbClr val="FFFFCC"/>
                </a:solidFill>
                <a:latin typeface="Arial"/>
                <a:cs typeface="Arial"/>
              </a:rPr>
              <a:t>Training </a:t>
            </a:r>
            <a:r>
              <a:rPr sz="3200" dirty="0">
                <a:solidFill>
                  <a:srgbClr val="FFFFCC"/>
                </a:solidFill>
                <a:latin typeface="Arial"/>
                <a:cs typeface="Arial"/>
              </a:rPr>
              <a:t>Process</a:t>
            </a:r>
            <a:r>
              <a:rPr sz="3200" spc="-4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CC"/>
                </a:solidFill>
                <a:latin typeface="Arial"/>
                <a:cs typeface="Arial"/>
              </a:rPr>
              <a:t>Model.</a:t>
            </a:r>
            <a:endParaRPr sz="3200">
              <a:latin typeface="Arial"/>
              <a:cs typeface="Arial"/>
            </a:endParaRPr>
          </a:p>
          <a:p>
            <a:pPr marL="463550" indent="-451484">
              <a:lnSpc>
                <a:spcPct val="100000"/>
              </a:lnSpc>
              <a:spcBef>
                <a:spcPts val="965"/>
              </a:spcBef>
              <a:buAutoNum type="arabicPeriod"/>
              <a:tabLst>
                <a:tab pos="464184" algn="l"/>
              </a:tabLst>
            </a:pPr>
            <a:r>
              <a:rPr sz="3200" spc="-5" dirty="0">
                <a:solidFill>
                  <a:srgbClr val="FFFFCC"/>
                </a:solidFill>
                <a:latin typeface="Arial"/>
                <a:cs typeface="Arial"/>
              </a:rPr>
              <a:t>Learning</a:t>
            </a:r>
            <a:r>
              <a:rPr sz="3200" spc="-4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CC"/>
                </a:solidFill>
                <a:latin typeface="Arial"/>
                <a:cs typeface="Arial"/>
              </a:rPr>
              <a:t>Principles.</a:t>
            </a:r>
            <a:endParaRPr sz="3200">
              <a:latin typeface="Arial"/>
              <a:cs typeface="Arial"/>
            </a:endParaRPr>
          </a:p>
          <a:p>
            <a:pPr marL="455930" indent="-44386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456565" algn="l"/>
              </a:tabLst>
            </a:pPr>
            <a:r>
              <a:rPr sz="3200" spc="-20" dirty="0">
                <a:solidFill>
                  <a:srgbClr val="FFFFCC"/>
                </a:solidFill>
                <a:latin typeface="Arial"/>
                <a:cs typeface="Arial"/>
              </a:rPr>
              <a:t>Training </a:t>
            </a:r>
            <a:r>
              <a:rPr sz="3200" spc="-5" dirty="0">
                <a:solidFill>
                  <a:srgbClr val="FFFFCC"/>
                </a:solidFill>
                <a:latin typeface="Arial"/>
                <a:cs typeface="Arial"/>
              </a:rPr>
              <a:t>Methods.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621791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3" y="62362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3" y="5611367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941576" y="486155"/>
            <a:ext cx="5294630" cy="1122045"/>
            <a:chOff x="1941576" y="486155"/>
            <a:chExt cx="5294630" cy="1122045"/>
          </a:xfrm>
        </p:grpSpPr>
        <p:sp>
          <p:nvSpPr>
            <p:cNvPr id="6" name="object 6"/>
            <p:cNvSpPr/>
            <p:nvPr/>
          </p:nvSpPr>
          <p:spPr>
            <a:xfrm>
              <a:off x="1941576" y="486155"/>
              <a:ext cx="1229868" cy="11216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06980" y="486155"/>
              <a:ext cx="4728972" cy="11216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44089" y="621537"/>
            <a:ext cx="46558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99"/>
                </a:solidFill>
              </a:rPr>
              <a:t>6. Literacy</a:t>
            </a:r>
            <a:r>
              <a:rPr sz="4000" spc="-35" dirty="0">
                <a:solidFill>
                  <a:srgbClr val="FFFF99"/>
                </a:solidFill>
              </a:rPr>
              <a:t> </a:t>
            </a:r>
            <a:r>
              <a:rPr sz="4000" spc="-30" dirty="0">
                <a:solidFill>
                  <a:srgbClr val="FFFF99"/>
                </a:solidFill>
              </a:rPr>
              <a:t>Training</a:t>
            </a:r>
            <a:endParaRPr sz="4000"/>
          </a:p>
        </p:txBody>
      </p:sp>
      <p:grpSp>
        <p:nvGrpSpPr>
          <p:cNvPr id="9" name="object 9"/>
          <p:cNvGrpSpPr/>
          <p:nvPr/>
        </p:nvGrpSpPr>
        <p:grpSpPr>
          <a:xfrm>
            <a:off x="493776" y="1185672"/>
            <a:ext cx="6437630" cy="4221480"/>
            <a:chOff x="493776" y="1185672"/>
            <a:chExt cx="6437630" cy="4221480"/>
          </a:xfrm>
        </p:grpSpPr>
        <p:sp>
          <p:nvSpPr>
            <p:cNvPr id="10" name="object 10"/>
            <p:cNvSpPr/>
            <p:nvPr/>
          </p:nvSpPr>
          <p:spPr>
            <a:xfrm>
              <a:off x="2811780" y="1185672"/>
              <a:ext cx="4119372" cy="1082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21558" y="1194816"/>
              <a:ext cx="4064635" cy="53340"/>
            </a:xfrm>
            <a:custGeom>
              <a:avLst/>
              <a:gdLst/>
              <a:ahLst/>
              <a:cxnLst/>
              <a:rect l="l" t="t" r="r" b="b"/>
              <a:pathLst>
                <a:path w="4064634" h="53340">
                  <a:moveTo>
                    <a:pt x="4064508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4064508" y="53339"/>
                  </a:lnTo>
                  <a:lnTo>
                    <a:pt x="406450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3776" y="1652016"/>
              <a:ext cx="2350008" cy="10119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43327" y="1652016"/>
              <a:ext cx="2392679" cy="10119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17648" y="2284475"/>
              <a:ext cx="1844039" cy="853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36135" y="1652016"/>
              <a:ext cx="1642872" cy="10119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6676" y="2200655"/>
              <a:ext cx="3724655" cy="10119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6676" y="2749296"/>
              <a:ext cx="5681472" cy="10119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6676" y="3297936"/>
              <a:ext cx="4550664" cy="101193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36676" y="3846576"/>
              <a:ext cx="5693664" cy="10119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6676" y="4395216"/>
              <a:ext cx="5715000" cy="10119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64540" y="1775586"/>
            <a:ext cx="538099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CEBFF"/>
                </a:solidFill>
                <a:latin typeface="Liberation Sans Narrow"/>
                <a:cs typeface="Liberation Sans Narrow"/>
              </a:rPr>
              <a:t>Improving </a:t>
            </a:r>
            <a:r>
              <a:rPr sz="3600" u="heavy" spc="-5" dirty="0">
                <a:solidFill>
                  <a:srgbClr val="CCEBFF"/>
                </a:solidFill>
                <a:uFill>
                  <a:solidFill>
                    <a:srgbClr val="CCEBFF"/>
                  </a:solidFill>
                </a:uFill>
                <a:latin typeface="Liberation Sans Narrow"/>
                <a:cs typeface="Liberation Sans Narrow"/>
              </a:rPr>
              <a:t>basic skills</a:t>
            </a:r>
            <a:r>
              <a:rPr sz="3600" spc="-5" dirty="0">
                <a:solidFill>
                  <a:srgbClr val="CCEBFF"/>
                </a:solidFill>
                <a:latin typeface="Liberation Sans Narrow"/>
                <a:cs typeface="Liberation Sans Narrow"/>
              </a:rPr>
              <a:t> of the  </a:t>
            </a:r>
            <a:r>
              <a:rPr sz="3600" dirty="0">
                <a:solidFill>
                  <a:srgbClr val="CCEBFF"/>
                </a:solidFill>
                <a:latin typeface="Liberation Sans Narrow"/>
                <a:cs typeface="Liberation Sans Narrow"/>
              </a:rPr>
              <a:t>workforce </a:t>
            </a:r>
            <a:r>
              <a:rPr sz="3600" spc="-5" dirty="0">
                <a:solidFill>
                  <a:srgbClr val="CCEBFF"/>
                </a:solidFill>
                <a:latin typeface="Liberation Sans Narrow"/>
                <a:cs typeface="Liberation Sans Narrow"/>
              </a:rPr>
              <a:t>such as  mathematics, </a:t>
            </a:r>
            <a:r>
              <a:rPr sz="3600" dirty="0">
                <a:solidFill>
                  <a:srgbClr val="CCEBFF"/>
                </a:solidFill>
                <a:latin typeface="Liberation Sans Narrow"/>
                <a:cs typeface="Liberation Sans Narrow"/>
              </a:rPr>
              <a:t>reading, writing,  </a:t>
            </a:r>
            <a:r>
              <a:rPr sz="3600" spc="-5" dirty="0">
                <a:solidFill>
                  <a:srgbClr val="CCEBFF"/>
                </a:solidFill>
                <a:latin typeface="Liberation Sans Narrow"/>
                <a:cs typeface="Liberation Sans Narrow"/>
              </a:rPr>
              <a:t>and </a:t>
            </a:r>
            <a:r>
              <a:rPr sz="3600" spc="-15" dirty="0">
                <a:solidFill>
                  <a:srgbClr val="CCEBFF"/>
                </a:solidFill>
                <a:latin typeface="Liberation Sans Narrow"/>
                <a:cs typeface="Liberation Sans Narrow"/>
              </a:rPr>
              <a:t>effective </a:t>
            </a:r>
            <a:r>
              <a:rPr sz="3600" spc="-5" dirty="0">
                <a:solidFill>
                  <a:srgbClr val="CCEBFF"/>
                </a:solidFill>
                <a:latin typeface="Liberation Sans Narrow"/>
                <a:cs typeface="Liberation Sans Narrow"/>
              </a:rPr>
              <a:t>employee  behaviors such as </a:t>
            </a:r>
            <a:r>
              <a:rPr sz="3600" spc="-25" dirty="0">
                <a:solidFill>
                  <a:srgbClr val="CCEBFF"/>
                </a:solidFill>
                <a:latin typeface="Liberation Sans Narrow"/>
                <a:cs typeface="Liberation Sans Narrow"/>
              </a:rPr>
              <a:t>punctuality,  </a:t>
            </a:r>
            <a:r>
              <a:rPr sz="3600" spc="-20" dirty="0">
                <a:solidFill>
                  <a:srgbClr val="CCEBFF"/>
                </a:solidFill>
                <a:latin typeface="Liberation Sans Narrow"/>
                <a:cs typeface="Liberation Sans Narrow"/>
              </a:rPr>
              <a:t>responsibility,</a:t>
            </a:r>
            <a:r>
              <a:rPr sz="3600" spc="-45" dirty="0">
                <a:solidFill>
                  <a:srgbClr val="CCEBFF"/>
                </a:solidFill>
                <a:latin typeface="Liberation Sans Narrow"/>
                <a:cs typeface="Liberation Sans Narrow"/>
              </a:rPr>
              <a:t> </a:t>
            </a:r>
            <a:r>
              <a:rPr sz="3600" spc="-5" dirty="0">
                <a:solidFill>
                  <a:srgbClr val="CCEBFF"/>
                </a:solidFill>
                <a:latin typeface="Liberation Sans Narrow"/>
                <a:cs typeface="Liberation Sans Narrow"/>
              </a:rPr>
              <a:t>cooperation,etc.</a:t>
            </a:r>
            <a:endParaRPr sz="3600">
              <a:latin typeface="Liberation Sans Narrow"/>
              <a:cs typeface="Liberation Sans Narrow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553199" y="2146212"/>
            <a:ext cx="1727842" cy="9631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9096" y="486155"/>
            <a:ext cx="6699884" cy="5320665"/>
            <a:chOff x="1149096" y="486155"/>
            <a:chExt cx="6699884" cy="5320665"/>
          </a:xfrm>
        </p:grpSpPr>
        <p:sp>
          <p:nvSpPr>
            <p:cNvPr id="3" name="object 3"/>
            <p:cNvSpPr/>
            <p:nvPr/>
          </p:nvSpPr>
          <p:spPr>
            <a:xfrm>
              <a:off x="1842516" y="486155"/>
              <a:ext cx="1229868" cy="11216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07920" y="486155"/>
              <a:ext cx="4927091" cy="11216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12720" y="1185672"/>
              <a:ext cx="4317491" cy="1082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22499" y="1194815"/>
              <a:ext cx="4262755" cy="53340"/>
            </a:xfrm>
            <a:custGeom>
              <a:avLst/>
              <a:gdLst/>
              <a:ahLst/>
              <a:cxnLst/>
              <a:rect l="l" t="t" r="r" b="b"/>
              <a:pathLst>
                <a:path w="4262755" h="53340">
                  <a:moveTo>
                    <a:pt x="4262628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4262628" y="53339"/>
                  </a:lnTo>
                  <a:lnTo>
                    <a:pt x="426262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49096" y="1636775"/>
              <a:ext cx="6591300" cy="11216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1996" y="2246376"/>
              <a:ext cx="6356604" cy="11216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91996" y="2855976"/>
              <a:ext cx="5782056" cy="11216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91996" y="3465576"/>
              <a:ext cx="5495544" cy="11216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91996" y="4075176"/>
              <a:ext cx="5382767" cy="112166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91996" y="4684776"/>
              <a:ext cx="3166872" cy="112166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50594" y="621537"/>
            <a:ext cx="5944235" cy="4837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6755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99"/>
                </a:solidFill>
                <a:latin typeface="Arial"/>
                <a:cs typeface="Arial"/>
              </a:rPr>
              <a:t>7. Diversity</a:t>
            </a:r>
            <a:r>
              <a:rPr sz="4000" b="1" spc="1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4000" b="1" spc="-30" dirty="0">
                <a:solidFill>
                  <a:srgbClr val="FFFF99"/>
                </a:solidFill>
                <a:latin typeface="Arial"/>
                <a:cs typeface="Arial"/>
              </a:rPr>
              <a:t>Training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</a:pPr>
            <a:r>
              <a:rPr sz="4000" spc="-5" dirty="0">
                <a:solidFill>
                  <a:srgbClr val="CCEBFF"/>
                </a:solidFill>
                <a:latin typeface="Liberation Sans Narrow"/>
                <a:cs typeface="Liberation Sans Narrow"/>
              </a:rPr>
              <a:t>Instituting a </a:t>
            </a:r>
            <a:r>
              <a:rPr sz="4000" spc="-10" dirty="0">
                <a:solidFill>
                  <a:srgbClr val="CCEBFF"/>
                </a:solidFill>
                <a:latin typeface="Liberation Sans Narrow"/>
                <a:cs typeface="Liberation Sans Narrow"/>
              </a:rPr>
              <a:t>variety </a:t>
            </a:r>
            <a:r>
              <a:rPr sz="4000" spc="-5" dirty="0">
                <a:solidFill>
                  <a:srgbClr val="CCEBFF"/>
                </a:solidFill>
                <a:latin typeface="Liberation Sans Narrow"/>
                <a:cs typeface="Liberation Sans Narrow"/>
              </a:rPr>
              <a:t>of </a:t>
            </a:r>
            <a:r>
              <a:rPr sz="4000" spc="-10" dirty="0">
                <a:solidFill>
                  <a:srgbClr val="CCEBFF"/>
                </a:solidFill>
                <a:latin typeface="Liberation Sans Narrow"/>
                <a:cs typeface="Liberation Sans Narrow"/>
              </a:rPr>
              <a:t>programs  </a:t>
            </a:r>
            <a:r>
              <a:rPr sz="4000" spc="-5" dirty="0">
                <a:solidFill>
                  <a:srgbClr val="CCEBFF"/>
                </a:solidFill>
                <a:latin typeface="Liberation Sans Narrow"/>
                <a:cs typeface="Liberation Sans Narrow"/>
              </a:rPr>
              <a:t>to instill awareness, tolerance,  </a:t>
            </a:r>
            <a:r>
              <a:rPr sz="4000" dirty="0">
                <a:solidFill>
                  <a:srgbClr val="CCEBFF"/>
                </a:solidFill>
                <a:latin typeface="Liberation Sans Narrow"/>
                <a:cs typeface="Liberation Sans Narrow"/>
              </a:rPr>
              <a:t>respect, </a:t>
            </a:r>
            <a:r>
              <a:rPr sz="4000" spc="-5" dirty="0">
                <a:solidFill>
                  <a:srgbClr val="CCEBFF"/>
                </a:solidFill>
                <a:latin typeface="Liberation Sans Narrow"/>
                <a:cs typeface="Liberation Sans Narrow"/>
              </a:rPr>
              <a:t>and </a:t>
            </a:r>
            <a:r>
              <a:rPr sz="4000" spc="-10" dirty="0">
                <a:solidFill>
                  <a:srgbClr val="CCEBFF"/>
                </a:solidFill>
                <a:latin typeface="Liberation Sans Narrow"/>
                <a:cs typeface="Liberation Sans Narrow"/>
              </a:rPr>
              <a:t>acceptance of  </a:t>
            </a:r>
            <a:r>
              <a:rPr sz="4000" spc="-5" dirty="0">
                <a:solidFill>
                  <a:srgbClr val="CCEBFF"/>
                </a:solidFill>
                <a:latin typeface="Liberation Sans Narrow"/>
                <a:cs typeface="Liberation Sans Narrow"/>
              </a:rPr>
              <a:t>persons of </a:t>
            </a:r>
            <a:r>
              <a:rPr sz="4000" spc="-15" dirty="0">
                <a:solidFill>
                  <a:srgbClr val="CCEBFF"/>
                </a:solidFill>
                <a:latin typeface="Liberation Sans Narrow"/>
                <a:cs typeface="Liberation Sans Narrow"/>
              </a:rPr>
              <a:t>different </a:t>
            </a:r>
            <a:r>
              <a:rPr sz="4000" spc="-5" dirty="0">
                <a:solidFill>
                  <a:srgbClr val="CCEBFF"/>
                </a:solidFill>
                <a:latin typeface="Liberation Sans Narrow"/>
                <a:cs typeface="Liberation Sans Narrow"/>
              </a:rPr>
              <a:t>race,  </a:t>
            </a:r>
            <a:r>
              <a:rPr sz="4000" spc="-30" dirty="0">
                <a:solidFill>
                  <a:srgbClr val="CCEBFF"/>
                </a:solidFill>
                <a:latin typeface="Liberation Sans Narrow"/>
                <a:cs typeface="Liberation Sans Narrow"/>
              </a:rPr>
              <a:t>gender, </a:t>
            </a:r>
            <a:r>
              <a:rPr sz="4000" spc="-5" dirty="0">
                <a:solidFill>
                  <a:srgbClr val="CCEBFF"/>
                </a:solidFill>
                <a:latin typeface="Liberation Sans Narrow"/>
                <a:cs typeface="Liberation Sans Narrow"/>
              </a:rPr>
              <a:t>etc. and </a:t>
            </a:r>
            <a:r>
              <a:rPr sz="4000" spc="-15" dirty="0">
                <a:solidFill>
                  <a:srgbClr val="CCEBFF"/>
                </a:solidFill>
                <a:latin typeface="Liberation Sans Narrow"/>
                <a:cs typeface="Liberation Sans Narrow"/>
              </a:rPr>
              <a:t>different  </a:t>
            </a:r>
            <a:r>
              <a:rPr sz="4000" spc="-5" dirty="0">
                <a:solidFill>
                  <a:srgbClr val="CCEBFF"/>
                </a:solidFill>
                <a:latin typeface="Liberation Sans Narrow"/>
                <a:cs typeface="Liberation Sans Narrow"/>
              </a:rPr>
              <a:t>backgrounds.</a:t>
            </a:r>
            <a:endParaRPr sz="40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9704" y="638555"/>
            <a:ext cx="7665720" cy="5168265"/>
            <a:chOff x="679704" y="638555"/>
            <a:chExt cx="7665720" cy="5168265"/>
          </a:xfrm>
        </p:grpSpPr>
        <p:sp>
          <p:nvSpPr>
            <p:cNvPr id="3" name="object 3"/>
            <p:cNvSpPr/>
            <p:nvPr/>
          </p:nvSpPr>
          <p:spPr>
            <a:xfrm>
              <a:off x="679704" y="638555"/>
              <a:ext cx="1229868" cy="11216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45108" y="638555"/>
              <a:ext cx="7100316" cy="11216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49907" y="1338072"/>
              <a:ext cx="6490716" cy="1082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59687" y="1347215"/>
              <a:ext cx="6436360" cy="53340"/>
            </a:xfrm>
            <a:custGeom>
              <a:avLst/>
              <a:gdLst/>
              <a:ahLst/>
              <a:cxnLst/>
              <a:rect l="l" t="t" r="r" b="b"/>
              <a:pathLst>
                <a:path w="6436359" h="53340">
                  <a:moveTo>
                    <a:pt x="6435852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6435852" y="53339"/>
                  </a:lnTo>
                  <a:lnTo>
                    <a:pt x="643585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20495" y="1636775"/>
              <a:ext cx="4329684" cy="11216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63395" y="2246375"/>
              <a:ext cx="4879848" cy="11216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63395" y="2855976"/>
              <a:ext cx="4785360" cy="11216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63395" y="3465576"/>
              <a:ext cx="4369308" cy="11216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63395" y="4075176"/>
              <a:ext cx="4207764" cy="112166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63395" y="4684776"/>
              <a:ext cx="2866643" cy="112166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81862" y="773937"/>
            <a:ext cx="7025640" cy="4685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99"/>
                </a:solidFill>
                <a:latin typeface="Arial"/>
                <a:cs typeface="Arial"/>
              </a:rPr>
              <a:t>8. Customer Service </a:t>
            </a:r>
            <a:r>
              <a:rPr sz="4000" b="1" spc="-30" dirty="0">
                <a:solidFill>
                  <a:srgbClr val="FFFF99"/>
                </a:solidFill>
                <a:latin typeface="Arial"/>
                <a:cs typeface="Arial"/>
              </a:rPr>
              <a:t>Training</a:t>
            </a:r>
            <a:endParaRPr sz="4000">
              <a:latin typeface="Arial"/>
              <a:cs typeface="Arial"/>
            </a:endParaRPr>
          </a:p>
          <a:p>
            <a:pPr marL="595630" marR="2324735" indent="-342900">
              <a:lnSpc>
                <a:spcPct val="100000"/>
              </a:lnSpc>
              <a:spcBef>
                <a:spcPts val="3085"/>
              </a:spcBef>
            </a:pPr>
            <a:r>
              <a:rPr sz="4000" spc="-20" dirty="0">
                <a:solidFill>
                  <a:srgbClr val="CCEBFF"/>
                </a:solidFill>
                <a:latin typeface="Liberation Sans Narrow"/>
                <a:cs typeface="Liberation Sans Narrow"/>
              </a:rPr>
              <a:t>Training </a:t>
            </a:r>
            <a:r>
              <a:rPr sz="4000" spc="-5" dirty="0">
                <a:solidFill>
                  <a:srgbClr val="CCEBFF"/>
                </a:solidFill>
                <a:latin typeface="Liberation Sans Narrow"/>
                <a:cs typeface="Liberation Sans Narrow"/>
              </a:rPr>
              <a:t>to </a:t>
            </a:r>
            <a:r>
              <a:rPr sz="4000" spc="-10" dirty="0">
                <a:solidFill>
                  <a:srgbClr val="CCEBFF"/>
                </a:solidFill>
                <a:latin typeface="Liberation Sans Narrow"/>
                <a:cs typeface="Liberation Sans Narrow"/>
              </a:rPr>
              <a:t>improve  communication, better  </a:t>
            </a:r>
            <a:r>
              <a:rPr sz="4000" dirty="0">
                <a:solidFill>
                  <a:srgbClr val="CCEBFF"/>
                </a:solidFill>
                <a:latin typeface="Liberation Sans Narrow"/>
                <a:cs typeface="Liberation Sans Narrow"/>
              </a:rPr>
              <a:t>response </a:t>
            </a:r>
            <a:r>
              <a:rPr sz="4000" spc="-5" dirty="0">
                <a:solidFill>
                  <a:srgbClr val="CCEBFF"/>
                </a:solidFill>
                <a:latin typeface="Liberation Sans Narrow"/>
                <a:cs typeface="Liberation Sans Narrow"/>
              </a:rPr>
              <a:t>to </a:t>
            </a:r>
            <a:r>
              <a:rPr sz="4000" spc="-10" dirty="0">
                <a:solidFill>
                  <a:srgbClr val="CCEBFF"/>
                </a:solidFill>
                <a:latin typeface="Liberation Sans Narrow"/>
                <a:cs typeface="Liberation Sans Narrow"/>
              </a:rPr>
              <a:t>customer  </a:t>
            </a:r>
            <a:r>
              <a:rPr sz="4000" spc="-5" dirty="0">
                <a:solidFill>
                  <a:srgbClr val="CCEBFF"/>
                </a:solidFill>
                <a:latin typeface="Liberation Sans Narrow"/>
                <a:cs typeface="Liberation Sans Narrow"/>
              </a:rPr>
              <a:t>needs, </a:t>
            </a:r>
            <a:r>
              <a:rPr sz="4000" spc="-10" dirty="0">
                <a:solidFill>
                  <a:srgbClr val="CCEBFF"/>
                </a:solidFill>
                <a:latin typeface="Liberation Sans Narrow"/>
                <a:cs typeface="Liberation Sans Narrow"/>
              </a:rPr>
              <a:t>and </a:t>
            </a:r>
            <a:r>
              <a:rPr sz="4000" dirty="0">
                <a:solidFill>
                  <a:srgbClr val="CCEBFF"/>
                </a:solidFill>
                <a:latin typeface="Liberation Sans Narrow"/>
                <a:cs typeface="Liberation Sans Narrow"/>
              </a:rPr>
              <a:t>ways </a:t>
            </a:r>
            <a:r>
              <a:rPr sz="4000" spc="-10" dirty="0">
                <a:solidFill>
                  <a:srgbClr val="CCEBFF"/>
                </a:solidFill>
                <a:latin typeface="Liberation Sans Narrow"/>
                <a:cs typeface="Liberation Sans Narrow"/>
              </a:rPr>
              <a:t>to  </a:t>
            </a:r>
            <a:r>
              <a:rPr sz="4000" spc="-5" dirty="0">
                <a:solidFill>
                  <a:srgbClr val="CCEBFF"/>
                </a:solidFill>
                <a:latin typeface="Liberation Sans Narrow"/>
                <a:cs typeface="Liberation Sans Narrow"/>
              </a:rPr>
              <a:t>enhance customer  satisfaction.</a:t>
            </a:r>
            <a:endParaRPr sz="4000">
              <a:latin typeface="Liberation Sans Narrow"/>
              <a:cs typeface="Liberation Sans Narro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564376" y="2591780"/>
            <a:ext cx="1634915" cy="18428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07095" y="4193690"/>
              <a:ext cx="1136903" cy="26582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48116" y="6030015"/>
              <a:ext cx="595883" cy="8218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15983" y="6696257"/>
              <a:ext cx="128016" cy="1556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25696" y="0"/>
              <a:ext cx="114300" cy="68519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02708" y="0"/>
              <a:ext cx="275843" cy="68519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29428" y="0"/>
              <a:ext cx="534924" cy="68519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33871" y="0"/>
              <a:ext cx="678179" cy="68519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62115" y="0"/>
              <a:ext cx="886967" cy="68519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39128" y="0"/>
              <a:ext cx="1095755" cy="68519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76516" y="0"/>
              <a:ext cx="1371600" cy="68519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06952" y="0"/>
              <a:ext cx="237744" cy="68519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21151" y="0"/>
              <a:ext cx="475488" cy="68519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84120" y="0"/>
              <a:ext cx="675132" cy="68519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89176" y="0"/>
              <a:ext cx="912876" cy="685190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12519" y="0"/>
              <a:ext cx="1170432" cy="685190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5676" y="0"/>
              <a:ext cx="1333500" cy="68519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20" y="4605528"/>
              <a:ext cx="961644" cy="224637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20" y="6175247"/>
              <a:ext cx="362712" cy="67665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580376" y="0"/>
              <a:ext cx="1562100" cy="283464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001000" y="0"/>
              <a:ext cx="1141730" cy="1341120"/>
            </a:xfrm>
            <a:custGeom>
              <a:avLst/>
              <a:gdLst/>
              <a:ahLst/>
              <a:cxnLst/>
              <a:rect l="l" t="t" r="r" b="b"/>
              <a:pathLst>
                <a:path w="1141729" h="1341120">
                  <a:moveTo>
                    <a:pt x="1141476" y="1303020"/>
                  </a:moveTo>
                  <a:lnTo>
                    <a:pt x="913765" y="960247"/>
                  </a:lnTo>
                  <a:lnTo>
                    <a:pt x="646303" y="628523"/>
                  </a:lnTo>
                  <a:lnTo>
                    <a:pt x="351790" y="304673"/>
                  </a:lnTo>
                  <a:lnTo>
                    <a:pt x="27051" y="0"/>
                  </a:lnTo>
                  <a:lnTo>
                    <a:pt x="0" y="0"/>
                  </a:lnTo>
                  <a:lnTo>
                    <a:pt x="332740" y="314198"/>
                  </a:lnTo>
                  <a:lnTo>
                    <a:pt x="636778" y="647573"/>
                  </a:lnTo>
                  <a:lnTo>
                    <a:pt x="904240" y="988822"/>
                  </a:lnTo>
                  <a:lnTo>
                    <a:pt x="1141476" y="1341120"/>
                  </a:lnTo>
                  <a:lnTo>
                    <a:pt x="1141476" y="1303020"/>
                  </a:lnTo>
                  <a:close/>
                </a:path>
                <a:path w="1141729" h="1341120">
                  <a:moveTo>
                    <a:pt x="1141476" y="628269"/>
                  </a:moveTo>
                  <a:lnTo>
                    <a:pt x="847090" y="304673"/>
                  </a:lnTo>
                  <a:lnTo>
                    <a:pt x="512826" y="0"/>
                  </a:lnTo>
                  <a:lnTo>
                    <a:pt x="493776" y="0"/>
                  </a:lnTo>
                  <a:lnTo>
                    <a:pt x="837565" y="323723"/>
                  </a:lnTo>
                  <a:lnTo>
                    <a:pt x="1141476" y="656844"/>
                  </a:lnTo>
                  <a:lnTo>
                    <a:pt x="1141476" y="628269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620" y="0"/>
              <a:ext cx="1362456" cy="223723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20" y="0"/>
              <a:ext cx="934719" cy="951230"/>
            </a:xfrm>
            <a:custGeom>
              <a:avLst/>
              <a:gdLst/>
              <a:ahLst/>
              <a:cxnLst/>
              <a:rect l="l" t="t" r="r" b="b"/>
              <a:pathLst>
                <a:path w="934719" h="951230">
                  <a:moveTo>
                    <a:pt x="428244" y="0"/>
                  </a:moveTo>
                  <a:lnTo>
                    <a:pt x="399592" y="0"/>
                  </a:lnTo>
                  <a:lnTo>
                    <a:pt x="191033" y="181356"/>
                  </a:lnTo>
                  <a:lnTo>
                    <a:pt x="0" y="372237"/>
                  </a:lnTo>
                  <a:lnTo>
                    <a:pt x="0" y="400812"/>
                  </a:lnTo>
                  <a:lnTo>
                    <a:pt x="200583" y="190881"/>
                  </a:lnTo>
                  <a:lnTo>
                    <a:pt x="428244" y="0"/>
                  </a:lnTo>
                  <a:close/>
                </a:path>
                <a:path w="934719" h="951230">
                  <a:moveTo>
                    <a:pt x="934212" y="0"/>
                  </a:moveTo>
                  <a:lnTo>
                    <a:pt x="905510" y="0"/>
                  </a:lnTo>
                  <a:lnTo>
                    <a:pt x="648843" y="209550"/>
                  </a:lnTo>
                  <a:lnTo>
                    <a:pt x="409714" y="428625"/>
                  </a:lnTo>
                  <a:lnTo>
                    <a:pt x="191300" y="666750"/>
                  </a:lnTo>
                  <a:lnTo>
                    <a:pt x="0" y="912876"/>
                  </a:lnTo>
                  <a:lnTo>
                    <a:pt x="0" y="950976"/>
                  </a:lnTo>
                  <a:lnTo>
                    <a:pt x="191300" y="685800"/>
                  </a:lnTo>
                  <a:lnTo>
                    <a:pt x="409714" y="447675"/>
                  </a:lnTo>
                  <a:lnTo>
                    <a:pt x="658406" y="219075"/>
                  </a:lnTo>
                  <a:lnTo>
                    <a:pt x="934212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0" y="4364735"/>
            <a:ext cx="2896870" cy="0"/>
          </a:xfrm>
          <a:custGeom>
            <a:avLst/>
            <a:gdLst/>
            <a:ahLst/>
            <a:cxnLst/>
            <a:rect l="l" t="t" r="r" b="b"/>
            <a:pathLst>
              <a:path w="2896870">
                <a:moveTo>
                  <a:pt x="0" y="0"/>
                </a:moveTo>
                <a:lnTo>
                  <a:pt x="2896362" y="0"/>
                </a:lnTo>
              </a:path>
            </a:pathLst>
          </a:custGeom>
          <a:ln w="15239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44361" y="4364735"/>
            <a:ext cx="3196590" cy="0"/>
          </a:xfrm>
          <a:custGeom>
            <a:avLst/>
            <a:gdLst/>
            <a:ahLst/>
            <a:cxnLst/>
            <a:rect l="l" t="t" r="r" b="b"/>
            <a:pathLst>
              <a:path w="3196590">
                <a:moveTo>
                  <a:pt x="0" y="0"/>
                </a:moveTo>
                <a:lnTo>
                  <a:pt x="3196590" y="0"/>
                </a:lnTo>
              </a:path>
            </a:pathLst>
          </a:custGeom>
          <a:ln w="15239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3739896"/>
            <a:ext cx="1068070" cy="0"/>
          </a:xfrm>
          <a:custGeom>
            <a:avLst/>
            <a:gdLst/>
            <a:ahLst/>
            <a:cxnLst/>
            <a:rect l="l" t="t" r="r" b="b"/>
            <a:pathLst>
              <a:path w="1068070">
                <a:moveTo>
                  <a:pt x="0" y="0"/>
                </a:moveTo>
                <a:lnTo>
                  <a:pt x="1067562" y="0"/>
                </a:lnTo>
              </a:path>
            </a:pathLst>
          </a:custGeom>
          <a:ln w="15239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63161" y="3739896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5239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01761" y="3739896"/>
            <a:ext cx="1139190" cy="0"/>
          </a:xfrm>
          <a:custGeom>
            <a:avLst/>
            <a:gdLst/>
            <a:ahLst/>
            <a:cxnLst/>
            <a:rect l="l" t="t" r="r" b="b"/>
            <a:pathLst>
              <a:path w="1139190">
                <a:moveTo>
                  <a:pt x="0" y="0"/>
                </a:moveTo>
                <a:lnTo>
                  <a:pt x="1139190" y="0"/>
                </a:lnTo>
              </a:path>
            </a:pathLst>
          </a:custGeom>
          <a:ln w="15239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4988052"/>
            <a:ext cx="2896870" cy="0"/>
          </a:xfrm>
          <a:custGeom>
            <a:avLst/>
            <a:gdLst/>
            <a:ahLst/>
            <a:cxnLst/>
            <a:rect l="l" t="t" r="r" b="b"/>
            <a:pathLst>
              <a:path w="2896870">
                <a:moveTo>
                  <a:pt x="0" y="0"/>
                </a:moveTo>
                <a:lnTo>
                  <a:pt x="2896362" y="0"/>
                </a:lnTo>
              </a:path>
            </a:pathLst>
          </a:custGeom>
          <a:ln w="15239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44361" y="4988052"/>
            <a:ext cx="3196590" cy="0"/>
          </a:xfrm>
          <a:custGeom>
            <a:avLst/>
            <a:gdLst/>
            <a:ahLst/>
            <a:cxnLst/>
            <a:rect l="l" t="t" r="r" b="b"/>
            <a:pathLst>
              <a:path w="3196590">
                <a:moveTo>
                  <a:pt x="0" y="0"/>
                </a:moveTo>
                <a:lnTo>
                  <a:pt x="3196590" y="0"/>
                </a:lnTo>
              </a:path>
            </a:pathLst>
          </a:custGeom>
          <a:ln w="15239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245108"/>
            <a:ext cx="1144270" cy="0"/>
          </a:xfrm>
          <a:custGeom>
            <a:avLst/>
            <a:gdLst/>
            <a:ahLst/>
            <a:cxnLst/>
            <a:rect l="l" t="t" r="r" b="b"/>
            <a:pathLst>
              <a:path w="1144270">
                <a:moveTo>
                  <a:pt x="0" y="0"/>
                </a:moveTo>
                <a:lnTo>
                  <a:pt x="114376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01761" y="1245108"/>
            <a:ext cx="1139190" cy="0"/>
          </a:xfrm>
          <a:custGeom>
            <a:avLst/>
            <a:gdLst/>
            <a:ahLst/>
            <a:cxnLst/>
            <a:rect l="l" t="t" r="r" b="b"/>
            <a:pathLst>
              <a:path w="1139190">
                <a:moveTo>
                  <a:pt x="0" y="0"/>
                </a:moveTo>
                <a:lnTo>
                  <a:pt x="1139190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3116579"/>
            <a:ext cx="1068070" cy="0"/>
          </a:xfrm>
          <a:custGeom>
            <a:avLst/>
            <a:gdLst/>
            <a:ahLst/>
            <a:cxnLst/>
            <a:rect l="l" t="t" r="r" b="b"/>
            <a:pathLst>
              <a:path w="1068070">
                <a:moveTo>
                  <a:pt x="0" y="0"/>
                </a:moveTo>
                <a:lnTo>
                  <a:pt x="106756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63161" y="3116579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01761" y="3116579"/>
            <a:ext cx="1139190" cy="0"/>
          </a:xfrm>
          <a:custGeom>
            <a:avLst/>
            <a:gdLst/>
            <a:ahLst/>
            <a:cxnLst/>
            <a:rect l="l" t="t" r="r" b="b"/>
            <a:pathLst>
              <a:path w="1139190">
                <a:moveTo>
                  <a:pt x="0" y="0"/>
                </a:moveTo>
                <a:lnTo>
                  <a:pt x="1139190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2491739"/>
            <a:ext cx="1068070" cy="0"/>
          </a:xfrm>
          <a:custGeom>
            <a:avLst/>
            <a:gdLst/>
            <a:ahLst/>
            <a:cxnLst/>
            <a:rect l="l" t="t" r="r" b="b"/>
            <a:pathLst>
              <a:path w="1068070">
                <a:moveTo>
                  <a:pt x="0" y="0"/>
                </a:moveTo>
                <a:lnTo>
                  <a:pt x="106756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63161" y="2491739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01761" y="2491739"/>
            <a:ext cx="1139190" cy="0"/>
          </a:xfrm>
          <a:custGeom>
            <a:avLst/>
            <a:gdLst/>
            <a:ahLst/>
            <a:cxnLst/>
            <a:rect l="l" t="t" r="r" b="b"/>
            <a:pathLst>
              <a:path w="1139190">
                <a:moveTo>
                  <a:pt x="0" y="0"/>
                </a:moveTo>
                <a:lnTo>
                  <a:pt x="1139190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868423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621791"/>
            <a:ext cx="1144270" cy="0"/>
          </a:xfrm>
          <a:custGeom>
            <a:avLst/>
            <a:gdLst/>
            <a:ahLst/>
            <a:cxnLst/>
            <a:rect l="l" t="t" r="r" b="b"/>
            <a:pathLst>
              <a:path w="1144270">
                <a:moveTo>
                  <a:pt x="0" y="0"/>
                </a:moveTo>
                <a:lnTo>
                  <a:pt x="114376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01761" y="621791"/>
            <a:ext cx="1139190" cy="0"/>
          </a:xfrm>
          <a:custGeom>
            <a:avLst/>
            <a:gdLst/>
            <a:ahLst/>
            <a:cxnLst/>
            <a:rect l="l" t="t" r="r" b="b"/>
            <a:pathLst>
              <a:path w="1139190">
                <a:moveTo>
                  <a:pt x="0" y="0"/>
                </a:moveTo>
                <a:lnTo>
                  <a:pt x="1139190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62362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5611367"/>
            <a:ext cx="2896870" cy="0"/>
          </a:xfrm>
          <a:custGeom>
            <a:avLst/>
            <a:gdLst/>
            <a:ahLst/>
            <a:cxnLst/>
            <a:rect l="l" t="t" r="r" b="b"/>
            <a:pathLst>
              <a:path w="2896870">
                <a:moveTo>
                  <a:pt x="0" y="0"/>
                </a:moveTo>
                <a:lnTo>
                  <a:pt x="2896362" y="0"/>
                </a:lnTo>
              </a:path>
            </a:pathLst>
          </a:custGeom>
          <a:ln w="15239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44361" y="5611367"/>
            <a:ext cx="3196590" cy="0"/>
          </a:xfrm>
          <a:custGeom>
            <a:avLst/>
            <a:gdLst/>
            <a:ahLst/>
            <a:cxnLst/>
            <a:rect l="l" t="t" r="r" b="b"/>
            <a:pathLst>
              <a:path w="3196590">
                <a:moveTo>
                  <a:pt x="0" y="0"/>
                </a:moveTo>
                <a:lnTo>
                  <a:pt x="3196590" y="0"/>
                </a:lnTo>
              </a:path>
            </a:pathLst>
          </a:custGeom>
          <a:ln w="15239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067561" y="1981961"/>
            <a:ext cx="2895600" cy="1828800"/>
          </a:xfrm>
          <a:prstGeom prst="rect">
            <a:avLst/>
          </a:prstGeom>
          <a:solidFill>
            <a:srgbClr val="FFFFCC"/>
          </a:solidFill>
          <a:ln w="19811">
            <a:solidFill>
              <a:srgbClr val="0000FF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800">
              <a:latin typeface="Times New Roman"/>
              <a:cs typeface="Times New Roman"/>
            </a:endParaRPr>
          </a:p>
          <a:p>
            <a:pPr marL="450850" marR="446405" indent="243840">
              <a:lnSpc>
                <a:spcPct val="100000"/>
              </a:lnSpc>
            </a:pP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I. Needs  Assessment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877561" y="1981961"/>
            <a:ext cx="3124200" cy="1828800"/>
          </a:xfrm>
          <a:prstGeom prst="rect">
            <a:avLst/>
          </a:prstGeom>
          <a:solidFill>
            <a:srgbClr val="FFFFCC"/>
          </a:solidFill>
          <a:ln w="19811">
            <a:solidFill>
              <a:srgbClr val="0000FF"/>
            </a:solidFill>
          </a:ln>
        </p:spPr>
        <p:txBody>
          <a:bodyPr vert="horz" wrap="square" lIns="0" tIns="169545" rIns="0" bIns="0" rtlCol="0">
            <a:spAutoFit/>
          </a:bodyPr>
          <a:lstStyle/>
          <a:p>
            <a:pPr marL="495934" marR="104139" indent="-386080">
              <a:lnSpc>
                <a:spcPct val="100000"/>
              </a:lnSpc>
              <a:spcBef>
                <a:spcPts val="1335"/>
              </a:spcBef>
            </a:pP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II. Developing</a:t>
            </a:r>
            <a:r>
              <a:rPr sz="3200" b="1" spc="-1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&amp;  Conducting</a:t>
            </a:r>
            <a:endParaRPr sz="3200">
              <a:latin typeface="Times New Roman"/>
              <a:cs typeface="Times New Roman"/>
            </a:endParaRPr>
          </a:p>
          <a:p>
            <a:pPr marL="808355">
              <a:lnSpc>
                <a:spcPct val="100000"/>
              </a:lnSpc>
            </a:pPr>
            <a:r>
              <a:rPr sz="3200" b="1" spc="-30" dirty="0">
                <a:solidFill>
                  <a:srgbClr val="0000FF"/>
                </a:solidFill>
                <a:latin typeface="Times New Roman"/>
                <a:cs typeface="Times New Roman"/>
              </a:rPr>
              <a:t>Training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896361" y="4267961"/>
            <a:ext cx="3048000" cy="1828800"/>
          </a:xfrm>
          <a:prstGeom prst="rect">
            <a:avLst/>
          </a:prstGeom>
          <a:solidFill>
            <a:srgbClr val="FFFFCC"/>
          </a:solidFill>
          <a:ln w="19811">
            <a:solidFill>
              <a:srgbClr val="0000F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800">
              <a:latin typeface="Times New Roman"/>
              <a:cs typeface="Times New Roman"/>
            </a:endParaRPr>
          </a:p>
          <a:p>
            <a:pPr marL="769620" marR="226695" indent="-536575">
              <a:lnSpc>
                <a:spcPct val="100000"/>
              </a:lnSpc>
            </a:pP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III.</a:t>
            </a:r>
            <a:r>
              <a:rPr sz="3200" b="1" spc="-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Evaluating  </a:t>
            </a:r>
            <a:r>
              <a:rPr sz="3200" b="1" spc="-30" dirty="0">
                <a:solidFill>
                  <a:srgbClr val="0000FF"/>
                </a:solidFill>
                <a:latin typeface="Times New Roman"/>
                <a:cs typeface="Times New Roman"/>
              </a:rPr>
              <a:t>Training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1143761" y="381761"/>
            <a:ext cx="6858000" cy="1066800"/>
          </a:xfrm>
          <a:prstGeom prst="rect">
            <a:avLst/>
          </a:prstGeom>
          <a:solidFill>
            <a:srgbClr val="CCEBFF"/>
          </a:solidFill>
          <a:ln w="19811">
            <a:solidFill>
              <a:srgbClr val="FF9900"/>
            </a:solidFill>
          </a:ln>
        </p:spPr>
        <p:txBody>
          <a:bodyPr vert="horz" wrap="square" lIns="0" tIns="243204" rIns="0" bIns="0" rtlCol="0">
            <a:spAutoFit/>
          </a:bodyPr>
          <a:lstStyle/>
          <a:p>
            <a:pPr marL="888365">
              <a:lnSpc>
                <a:spcPct val="100000"/>
              </a:lnSpc>
              <a:spcBef>
                <a:spcPts val="1914"/>
              </a:spcBef>
            </a:pPr>
            <a:r>
              <a:rPr sz="3600" dirty="0">
                <a:solidFill>
                  <a:srgbClr val="0000FF"/>
                </a:solidFill>
                <a:latin typeface="Times New Roman"/>
                <a:cs typeface="Times New Roman"/>
              </a:rPr>
              <a:t>4. </a:t>
            </a:r>
            <a:r>
              <a:rPr sz="3600" spc="-35" dirty="0">
                <a:solidFill>
                  <a:srgbClr val="0000FF"/>
                </a:solidFill>
                <a:latin typeface="Times New Roman"/>
                <a:cs typeface="Times New Roman"/>
              </a:rPr>
              <a:t>Training </a:t>
            </a:r>
            <a:r>
              <a:rPr sz="3600" spc="-15" dirty="0">
                <a:solidFill>
                  <a:srgbClr val="0000FF"/>
                </a:solidFill>
                <a:latin typeface="Times New Roman"/>
                <a:cs typeface="Times New Roman"/>
              </a:rPr>
              <a:t>Process</a:t>
            </a:r>
            <a:r>
              <a:rPr sz="3600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/>
                <a:cs typeface="Times New Roman"/>
              </a:rPr>
              <a:t>Model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4110228" y="2662427"/>
            <a:ext cx="622300" cy="495300"/>
            <a:chOff x="4110228" y="2662427"/>
            <a:chExt cx="622300" cy="495300"/>
          </a:xfrm>
        </p:grpSpPr>
        <p:sp>
          <p:nvSpPr>
            <p:cNvPr id="52" name="object 52"/>
            <p:cNvSpPr/>
            <p:nvPr/>
          </p:nvSpPr>
          <p:spPr>
            <a:xfrm>
              <a:off x="4114800" y="2666999"/>
              <a:ext cx="612775" cy="486409"/>
            </a:xfrm>
            <a:custGeom>
              <a:avLst/>
              <a:gdLst/>
              <a:ahLst/>
              <a:cxnLst/>
              <a:rect l="l" t="t" r="r" b="b"/>
              <a:pathLst>
                <a:path w="612775" h="486410">
                  <a:moveTo>
                    <a:pt x="459359" y="0"/>
                  </a:moveTo>
                  <a:lnTo>
                    <a:pt x="459359" y="121538"/>
                  </a:lnTo>
                  <a:lnTo>
                    <a:pt x="0" y="121538"/>
                  </a:lnTo>
                  <a:lnTo>
                    <a:pt x="0" y="364616"/>
                  </a:lnTo>
                  <a:lnTo>
                    <a:pt x="459359" y="364616"/>
                  </a:lnTo>
                  <a:lnTo>
                    <a:pt x="459359" y="486155"/>
                  </a:lnTo>
                  <a:lnTo>
                    <a:pt x="612648" y="243077"/>
                  </a:lnTo>
                  <a:lnTo>
                    <a:pt x="459359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114800" y="2666999"/>
              <a:ext cx="612775" cy="486409"/>
            </a:xfrm>
            <a:custGeom>
              <a:avLst/>
              <a:gdLst/>
              <a:ahLst/>
              <a:cxnLst/>
              <a:rect l="l" t="t" r="r" b="b"/>
              <a:pathLst>
                <a:path w="612775" h="486410">
                  <a:moveTo>
                    <a:pt x="0" y="121538"/>
                  </a:moveTo>
                  <a:lnTo>
                    <a:pt x="459359" y="121538"/>
                  </a:lnTo>
                  <a:lnTo>
                    <a:pt x="459359" y="0"/>
                  </a:lnTo>
                  <a:lnTo>
                    <a:pt x="612648" y="243077"/>
                  </a:lnTo>
                  <a:lnTo>
                    <a:pt x="459359" y="486155"/>
                  </a:lnTo>
                  <a:lnTo>
                    <a:pt x="459359" y="364616"/>
                  </a:lnTo>
                  <a:lnTo>
                    <a:pt x="0" y="364616"/>
                  </a:lnTo>
                  <a:lnTo>
                    <a:pt x="0" y="12153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6320028" y="4110228"/>
            <a:ext cx="861060" cy="861060"/>
            <a:chOff x="6320028" y="4110228"/>
            <a:chExt cx="861060" cy="861060"/>
          </a:xfrm>
        </p:grpSpPr>
        <p:sp>
          <p:nvSpPr>
            <p:cNvPr id="55" name="object 55"/>
            <p:cNvSpPr/>
            <p:nvPr/>
          </p:nvSpPr>
          <p:spPr>
            <a:xfrm>
              <a:off x="6324600" y="4114800"/>
              <a:ext cx="852169" cy="852169"/>
            </a:xfrm>
            <a:custGeom>
              <a:avLst/>
              <a:gdLst/>
              <a:ahLst/>
              <a:cxnLst/>
              <a:rect l="l" t="t" r="r" b="b"/>
              <a:pathLst>
                <a:path w="852170" h="852170">
                  <a:moveTo>
                    <a:pt x="608583" y="0"/>
                  </a:moveTo>
                  <a:lnTo>
                    <a:pt x="365125" y="243331"/>
                  </a:lnTo>
                  <a:lnTo>
                    <a:pt x="486791" y="243331"/>
                  </a:lnTo>
                  <a:lnTo>
                    <a:pt x="486791" y="486791"/>
                  </a:lnTo>
                  <a:lnTo>
                    <a:pt x="243331" y="486791"/>
                  </a:lnTo>
                  <a:lnTo>
                    <a:pt x="243331" y="365125"/>
                  </a:lnTo>
                  <a:lnTo>
                    <a:pt x="0" y="608583"/>
                  </a:lnTo>
                  <a:lnTo>
                    <a:pt x="243331" y="851916"/>
                  </a:lnTo>
                  <a:lnTo>
                    <a:pt x="243331" y="730250"/>
                  </a:lnTo>
                  <a:lnTo>
                    <a:pt x="730250" y="730250"/>
                  </a:lnTo>
                  <a:lnTo>
                    <a:pt x="730250" y="243331"/>
                  </a:lnTo>
                  <a:lnTo>
                    <a:pt x="851916" y="243331"/>
                  </a:lnTo>
                  <a:lnTo>
                    <a:pt x="608583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324600" y="4114800"/>
              <a:ext cx="852169" cy="852169"/>
            </a:xfrm>
            <a:custGeom>
              <a:avLst/>
              <a:gdLst/>
              <a:ahLst/>
              <a:cxnLst/>
              <a:rect l="l" t="t" r="r" b="b"/>
              <a:pathLst>
                <a:path w="852170" h="852170">
                  <a:moveTo>
                    <a:pt x="608583" y="0"/>
                  </a:moveTo>
                  <a:lnTo>
                    <a:pt x="365125" y="243331"/>
                  </a:lnTo>
                  <a:lnTo>
                    <a:pt x="486791" y="243331"/>
                  </a:lnTo>
                  <a:lnTo>
                    <a:pt x="486791" y="486791"/>
                  </a:lnTo>
                  <a:lnTo>
                    <a:pt x="243331" y="486791"/>
                  </a:lnTo>
                  <a:lnTo>
                    <a:pt x="243331" y="365125"/>
                  </a:lnTo>
                  <a:lnTo>
                    <a:pt x="0" y="608583"/>
                  </a:lnTo>
                  <a:lnTo>
                    <a:pt x="243331" y="851916"/>
                  </a:lnTo>
                  <a:lnTo>
                    <a:pt x="243331" y="730250"/>
                  </a:lnTo>
                  <a:lnTo>
                    <a:pt x="730250" y="730250"/>
                  </a:lnTo>
                  <a:lnTo>
                    <a:pt x="730250" y="243331"/>
                  </a:lnTo>
                  <a:lnTo>
                    <a:pt x="851916" y="243331"/>
                  </a:lnTo>
                  <a:lnTo>
                    <a:pt x="608583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621791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3" y="62362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3" y="5611367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5172" y="554736"/>
            <a:ext cx="7191756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27785" y="714501"/>
            <a:ext cx="64922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u="heavy" dirty="0">
                <a:solidFill>
                  <a:srgbClr val="00FFFF"/>
                </a:solidFill>
                <a:uFill>
                  <a:solidFill>
                    <a:srgbClr val="00FFFF"/>
                  </a:solidFill>
                </a:uFill>
                <a:latin typeface="Verdana"/>
                <a:cs typeface="Verdana"/>
              </a:rPr>
              <a:t>1. </a:t>
            </a:r>
            <a:r>
              <a:rPr sz="4400" b="0" u="heavy" spc="-5" dirty="0">
                <a:solidFill>
                  <a:srgbClr val="00FFFF"/>
                </a:solidFill>
                <a:uFill>
                  <a:solidFill>
                    <a:srgbClr val="00FFFF"/>
                  </a:solidFill>
                </a:uFill>
                <a:latin typeface="Verdana"/>
                <a:cs typeface="Verdana"/>
              </a:rPr>
              <a:t>Organizational</a:t>
            </a:r>
            <a:r>
              <a:rPr sz="4400" b="0" u="heavy" spc="-40" dirty="0">
                <a:solidFill>
                  <a:srgbClr val="00FFFF"/>
                </a:solidFill>
                <a:uFill>
                  <a:solidFill>
                    <a:srgbClr val="00FFFF"/>
                  </a:solidFill>
                </a:uFill>
                <a:latin typeface="Verdana"/>
                <a:cs typeface="Verdana"/>
              </a:rPr>
              <a:t> </a:t>
            </a:r>
            <a:r>
              <a:rPr sz="4400" b="0" u="heavy" spc="-10" dirty="0">
                <a:solidFill>
                  <a:srgbClr val="00FFFF"/>
                </a:solidFill>
                <a:uFill>
                  <a:solidFill>
                    <a:srgbClr val="00FFFF"/>
                  </a:solidFill>
                </a:uFill>
                <a:latin typeface="Verdana"/>
                <a:cs typeface="Verdana"/>
              </a:rPr>
              <a:t>Level</a:t>
            </a:r>
            <a:endParaRPr sz="44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93419" y="1325880"/>
            <a:ext cx="8450580" cy="4950460"/>
            <a:chOff x="693419" y="1325880"/>
            <a:chExt cx="8450580" cy="4950460"/>
          </a:xfrm>
        </p:grpSpPr>
        <p:sp>
          <p:nvSpPr>
            <p:cNvPr id="8" name="object 8"/>
            <p:cNvSpPr/>
            <p:nvPr/>
          </p:nvSpPr>
          <p:spPr>
            <a:xfrm>
              <a:off x="1330451" y="1325880"/>
              <a:ext cx="6521196" cy="914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3419" y="1915668"/>
              <a:ext cx="620268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67383" y="1618488"/>
              <a:ext cx="7976616" cy="11216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65859" y="2647188"/>
              <a:ext cx="620267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39823" y="2350008"/>
              <a:ext cx="6507480" cy="11216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69719" y="3378708"/>
              <a:ext cx="620268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43683" y="3081528"/>
              <a:ext cx="5699760" cy="11216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47900" y="4110228"/>
              <a:ext cx="620268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21863" y="3813047"/>
              <a:ext cx="4529328" cy="11216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19399" y="4422647"/>
              <a:ext cx="4149852" cy="112166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70075" y="5451347"/>
              <a:ext cx="620268" cy="6476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44039" y="5154168"/>
              <a:ext cx="6100571" cy="112166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59942" y="1642389"/>
            <a:ext cx="7429500" cy="429323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621665" indent="-609600">
              <a:lnSpc>
                <a:spcPct val="100000"/>
              </a:lnSpc>
              <a:spcBef>
                <a:spcPts val="1060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621665" algn="l"/>
                <a:tab pos="622300" algn="l"/>
              </a:tabLst>
            </a:pPr>
            <a:r>
              <a:rPr sz="4000" spc="-5" dirty="0">
                <a:solidFill>
                  <a:srgbClr val="FFFF99"/>
                </a:solidFill>
                <a:latin typeface="Verdana"/>
                <a:cs typeface="Verdana"/>
              </a:rPr>
              <a:t>Sales and </a:t>
            </a:r>
            <a:r>
              <a:rPr sz="4000" spc="-15" dirty="0">
                <a:solidFill>
                  <a:srgbClr val="FFFF99"/>
                </a:solidFill>
                <a:latin typeface="Verdana"/>
                <a:cs typeface="Verdana"/>
              </a:rPr>
              <a:t>operating</a:t>
            </a:r>
            <a:r>
              <a:rPr sz="4000" spc="5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4000" spc="-10" dirty="0">
                <a:solidFill>
                  <a:srgbClr val="FFFF99"/>
                </a:solidFill>
                <a:latin typeface="Verdana"/>
                <a:cs typeface="Verdana"/>
              </a:rPr>
              <a:t>plans.</a:t>
            </a:r>
            <a:endParaRPr sz="4000">
              <a:latin typeface="Verdana"/>
              <a:cs typeface="Verdana"/>
            </a:endParaRPr>
          </a:p>
          <a:p>
            <a:pPr marL="1094105" lvl="1" indent="-610235">
              <a:lnSpc>
                <a:spcPct val="100000"/>
              </a:lnSpc>
              <a:spcBef>
                <a:spcPts val="960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1094105" algn="l"/>
                <a:tab pos="1094740" algn="l"/>
              </a:tabLst>
            </a:pPr>
            <a:r>
              <a:rPr sz="4000" spc="-10" dirty="0">
                <a:solidFill>
                  <a:srgbClr val="FFFF99"/>
                </a:solidFill>
                <a:latin typeface="Verdana"/>
                <a:cs typeface="Verdana"/>
              </a:rPr>
              <a:t>Productivity</a:t>
            </a:r>
            <a:r>
              <a:rPr sz="4000" spc="3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4000" spc="-5" dirty="0">
                <a:solidFill>
                  <a:srgbClr val="FFFF99"/>
                </a:solidFill>
                <a:latin typeface="Verdana"/>
                <a:cs typeface="Verdana"/>
              </a:rPr>
              <a:t>measures.</a:t>
            </a:r>
            <a:endParaRPr sz="4000">
              <a:latin typeface="Verdana"/>
              <a:cs typeface="Verdana"/>
            </a:endParaRPr>
          </a:p>
          <a:p>
            <a:pPr marL="1498600" lvl="2" indent="-610870">
              <a:lnSpc>
                <a:spcPct val="100000"/>
              </a:lnSpc>
              <a:spcBef>
                <a:spcPts val="960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1498600" algn="l"/>
                <a:tab pos="1499235" algn="l"/>
              </a:tabLst>
            </a:pPr>
            <a:r>
              <a:rPr sz="4000" spc="-50" dirty="0">
                <a:solidFill>
                  <a:srgbClr val="FFFF99"/>
                </a:solidFill>
                <a:latin typeface="Verdana"/>
                <a:cs typeface="Verdana"/>
              </a:rPr>
              <a:t>Technology</a:t>
            </a:r>
            <a:r>
              <a:rPr sz="4000" spc="3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4000" spc="-5" dirty="0">
                <a:solidFill>
                  <a:srgbClr val="FFFF99"/>
                </a:solidFill>
                <a:latin typeface="Verdana"/>
                <a:cs typeface="Verdana"/>
              </a:rPr>
              <a:t>change.</a:t>
            </a:r>
            <a:endParaRPr sz="4000">
              <a:latin typeface="Verdana"/>
              <a:cs typeface="Verdana"/>
            </a:endParaRPr>
          </a:p>
          <a:p>
            <a:pPr marL="2274570" marR="1564640" lvl="3" indent="-707390">
              <a:lnSpc>
                <a:spcPct val="100000"/>
              </a:lnSpc>
              <a:spcBef>
                <a:spcPts val="960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2176780" algn="l"/>
                <a:tab pos="2177415" algn="l"/>
              </a:tabLst>
            </a:pPr>
            <a:r>
              <a:rPr sz="4000" spc="-10" dirty="0">
                <a:solidFill>
                  <a:srgbClr val="FFFF99"/>
                </a:solidFill>
                <a:latin typeface="Verdana"/>
                <a:cs typeface="Verdana"/>
              </a:rPr>
              <a:t>Organizational  </a:t>
            </a:r>
            <a:r>
              <a:rPr sz="4000" spc="-5" dirty="0">
                <a:solidFill>
                  <a:srgbClr val="FFFF99"/>
                </a:solidFill>
                <a:latin typeface="Verdana"/>
                <a:cs typeface="Verdana"/>
              </a:rPr>
              <a:t>restructuring.</a:t>
            </a:r>
            <a:endParaRPr sz="4000">
              <a:latin typeface="Verdana"/>
              <a:cs typeface="Verdana"/>
            </a:endParaRPr>
          </a:p>
          <a:p>
            <a:pPr marL="1298575" indent="-610235">
              <a:lnSpc>
                <a:spcPct val="100000"/>
              </a:lnSpc>
              <a:spcBef>
                <a:spcPts val="965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1298575" algn="l"/>
                <a:tab pos="1299210" algn="l"/>
              </a:tabLst>
            </a:pPr>
            <a:r>
              <a:rPr sz="4000" spc="-5" dirty="0">
                <a:solidFill>
                  <a:srgbClr val="FFFF99"/>
                </a:solidFill>
                <a:latin typeface="Verdana"/>
                <a:cs typeface="Verdana"/>
              </a:rPr>
              <a:t>Change </a:t>
            </a:r>
            <a:r>
              <a:rPr sz="4000" spc="-10" dirty="0">
                <a:solidFill>
                  <a:srgbClr val="FFFF99"/>
                </a:solidFill>
                <a:latin typeface="Verdana"/>
                <a:cs typeface="Verdana"/>
              </a:rPr>
              <a:t>in</a:t>
            </a:r>
            <a:r>
              <a:rPr sz="4000" spc="1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4000" spc="-5" dirty="0">
                <a:solidFill>
                  <a:srgbClr val="FFFF99"/>
                </a:solidFill>
                <a:latin typeface="Verdana"/>
                <a:cs typeface="Verdana"/>
              </a:rPr>
              <a:t>workforce.</a:t>
            </a:r>
            <a:endParaRPr sz="4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621791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3" y="62362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3" y="5611367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1176" y="630936"/>
            <a:ext cx="4079748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84170" y="790701"/>
            <a:ext cx="33794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u="heavy" dirty="0">
                <a:solidFill>
                  <a:srgbClr val="00FFFF"/>
                </a:solidFill>
                <a:uFill>
                  <a:solidFill>
                    <a:srgbClr val="00FFFF"/>
                  </a:solidFill>
                </a:uFill>
                <a:latin typeface="Verdana"/>
                <a:cs typeface="Verdana"/>
              </a:rPr>
              <a:t>2. Job</a:t>
            </a:r>
            <a:r>
              <a:rPr sz="4400" b="0" u="heavy" spc="-70" dirty="0">
                <a:solidFill>
                  <a:srgbClr val="00FFFF"/>
                </a:solidFill>
                <a:uFill>
                  <a:solidFill>
                    <a:srgbClr val="00FFFF"/>
                  </a:solidFill>
                </a:uFill>
                <a:latin typeface="Verdana"/>
                <a:cs typeface="Verdana"/>
              </a:rPr>
              <a:t> </a:t>
            </a:r>
            <a:r>
              <a:rPr sz="4400" b="0" u="heavy" spc="-10" dirty="0">
                <a:solidFill>
                  <a:srgbClr val="00FFFF"/>
                </a:solidFill>
                <a:uFill>
                  <a:solidFill>
                    <a:srgbClr val="00FFFF"/>
                  </a:solidFill>
                </a:uFill>
                <a:latin typeface="Verdana"/>
                <a:cs typeface="Verdana"/>
              </a:rPr>
              <a:t>Level</a:t>
            </a:r>
            <a:endParaRPr sz="44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18260" y="1402080"/>
            <a:ext cx="6858000" cy="3863340"/>
            <a:chOff x="1318260" y="1402080"/>
            <a:chExt cx="6858000" cy="3863340"/>
          </a:xfrm>
        </p:grpSpPr>
        <p:sp>
          <p:nvSpPr>
            <p:cNvPr id="8" name="object 8"/>
            <p:cNvSpPr/>
            <p:nvPr/>
          </p:nvSpPr>
          <p:spPr>
            <a:xfrm>
              <a:off x="2886456" y="1402080"/>
              <a:ext cx="3409188" cy="914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08176" y="1991868"/>
              <a:ext cx="620268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15440" y="1694688"/>
              <a:ext cx="6289548" cy="11216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00300" y="2723388"/>
              <a:ext cx="620268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07563" y="2426208"/>
              <a:ext cx="4306824" cy="11216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8260" y="3454908"/>
              <a:ext cx="620267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25524" y="3157728"/>
              <a:ext cx="6650735" cy="11216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40636" y="3767328"/>
              <a:ext cx="5439156" cy="11216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67200" y="4648200"/>
              <a:ext cx="486409" cy="612775"/>
            </a:xfrm>
            <a:custGeom>
              <a:avLst/>
              <a:gdLst/>
              <a:ahLst/>
              <a:cxnLst/>
              <a:rect l="l" t="t" r="r" b="b"/>
              <a:pathLst>
                <a:path w="486410" h="612775">
                  <a:moveTo>
                    <a:pt x="364616" y="0"/>
                  </a:moveTo>
                  <a:lnTo>
                    <a:pt x="121538" y="0"/>
                  </a:lnTo>
                  <a:lnTo>
                    <a:pt x="121538" y="459358"/>
                  </a:lnTo>
                  <a:lnTo>
                    <a:pt x="0" y="459358"/>
                  </a:lnTo>
                  <a:lnTo>
                    <a:pt x="243077" y="612647"/>
                  </a:lnTo>
                  <a:lnTo>
                    <a:pt x="486155" y="459358"/>
                  </a:lnTo>
                  <a:lnTo>
                    <a:pt x="364616" y="459358"/>
                  </a:lnTo>
                  <a:lnTo>
                    <a:pt x="364616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67200" y="4648200"/>
              <a:ext cx="486409" cy="612775"/>
            </a:xfrm>
            <a:custGeom>
              <a:avLst/>
              <a:gdLst/>
              <a:ahLst/>
              <a:cxnLst/>
              <a:rect l="l" t="t" r="r" b="b"/>
              <a:pathLst>
                <a:path w="486410" h="612775">
                  <a:moveTo>
                    <a:pt x="0" y="459358"/>
                  </a:moveTo>
                  <a:lnTo>
                    <a:pt x="121538" y="459358"/>
                  </a:lnTo>
                  <a:lnTo>
                    <a:pt x="121538" y="0"/>
                  </a:lnTo>
                  <a:lnTo>
                    <a:pt x="364616" y="0"/>
                  </a:lnTo>
                  <a:lnTo>
                    <a:pt x="364616" y="459358"/>
                  </a:lnTo>
                  <a:lnTo>
                    <a:pt x="486155" y="459358"/>
                  </a:lnTo>
                  <a:lnTo>
                    <a:pt x="243077" y="612647"/>
                  </a:lnTo>
                  <a:lnTo>
                    <a:pt x="0" y="45935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448309" indent="-343535">
              <a:lnSpc>
                <a:spcPct val="100000"/>
              </a:lnSpc>
              <a:spcBef>
                <a:spcPts val="1055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448945" algn="l"/>
                <a:tab pos="3855720" algn="l"/>
              </a:tabLst>
            </a:pPr>
            <a:r>
              <a:rPr spc="-5" dirty="0"/>
              <a:t>Job</a:t>
            </a:r>
            <a:r>
              <a:rPr spc="15" dirty="0"/>
              <a:t> </a:t>
            </a:r>
            <a:r>
              <a:rPr spc="-5" dirty="0"/>
              <a:t>and</a:t>
            </a:r>
            <a:r>
              <a:rPr spc="35" dirty="0"/>
              <a:t> </a:t>
            </a:r>
            <a:r>
              <a:rPr spc="-10" dirty="0"/>
              <a:t>task	</a:t>
            </a:r>
            <a:r>
              <a:rPr spc="-5" dirty="0"/>
              <a:t>analysis.</a:t>
            </a:r>
          </a:p>
          <a:p>
            <a:pPr marL="1440815" lvl="1" indent="-343535">
              <a:lnSpc>
                <a:spcPct val="100000"/>
              </a:lnSpc>
              <a:spcBef>
                <a:spcPts val="960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1441450" algn="l"/>
              </a:tabLst>
            </a:pPr>
            <a:r>
              <a:rPr sz="4000" spc="-10" dirty="0">
                <a:solidFill>
                  <a:srgbClr val="FFFF99"/>
                </a:solidFill>
                <a:latin typeface="Verdana"/>
                <a:cs typeface="Verdana"/>
              </a:rPr>
              <a:t>Identify</a:t>
            </a:r>
            <a:r>
              <a:rPr sz="4000" spc="4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4000" spc="-10" dirty="0">
                <a:solidFill>
                  <a:srgbClr val="FFFF99"/>
                </a:solidFill>
                <a:latin typeface="Verdana"/>
                <a:cs typeface="Verdana"/>
              </a:rPr>
              <a:t>KSAs.</a:t>
            </a:r>
            <a:endParaRPr sz="4000">
              <a:latin typeface="Verdana"/>
              <a:cs typeface="Verdana"/>
            </a:endParaRPr>
          </a:p>
          <a:p>
            <a:pPr marL="358775" marR="5080" indent="-358775">
              <a:lnSpc>
                <a:spcPct val="100000"/>
              </a:lnSpc>
              <a:spcBef>
                <a:spcPts val="965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8775" algn="l"/>
              </a:tabLst>
            </a:pPr>
            <a:r>
              <a:rPr spc="-20" dirty="0"/>
              <a:t>Review </a:t>
            </a:r>
            <a:r>
              <a:rPr spc="-15" dirty="0"/>
              <a:t>procedural </a:t>
            </a:r>
            <a:r>
              <a:rPr spc="-5" dirty="0"/>
              <a:t>and  technical</a:t>
            </a:r>
            <a:r>
              <a:rPr spc="45" dirty="0"/>
              <a:t> </a:t>
            </a:r>
            <a:r>
              <a:rPr spc="-5" dirty="0"/>
              <a:t>manuals.</a:t>
            </a:r>
          </a:p>
          <a:p>
            <a:pPr marL="3175">
              <a:lnSpc>
                <a:spcPct val="100000"/>
              </a:lnSpc>
              <a:spcBef>
                <a:spcPts val="40"/>
              </a:spcBef>
            </a:pPr>
            <a:endParaRPr sz="4850"/>
          </a:p>
          <a:p>
            <a:pPr marL="591185">
              <a:lnSpc>
                <a:spcPct val="100000"/>
              </a:lnSpc>
            </a:pPr>
            <a:r>
              <a:rPr sz="36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Design </a:t>
            </a:r>
            <a:r>
              <a:rPr sz="3600" b="1" spc="-35" dirty="0">
                <a:solidFill>
                  <a:srgbClr val="00FFFF"/>
                </a:solidFill>
                <a:latin typeface="Times New Roman"/>
                <a:cs typeface="Times New Roman"/>
              </a:rPr>
              <a:t>Training</a:t>
            </a:r>
            <a:r>
              <a:rPr sz="3600" b="1" spc="-75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sz="3600" b="1" spc="-15" dirty="0">
                <a:solidFill>
                  <a:srgbClr val="00FFFF"/>
                </a:solidFill>
                <a:latin typeface="Times New Roman"/>
                <a:cs typeface="Times New Roman"/>
              </a:rPr>
              <a:t>Program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621791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3" y="62362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3" y="5611367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38300" y="402336"/>
            <a:ext cx="5903976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70913" y="562101"/>
            <a:ext cx="52089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u="heavy" dirty="0">
                <a:solidFill>
                  <a:srgbClr val="00FFFF"/>
                </a:solidFill>
                <a:uFill>
                  <a:solidFill>
                    <a:srgbClr val="00FFFF"/>
                  </a:solidFill>
                </a:uFill>
                <a:latin typeface="Verdana"/>
                <a:cs typeface="Verdana"/>
              </a:rPr>
              <a:t>3. Individual</a:t>
            </a:r>
            <a:r>
              <a:rPr sz="4400" b="0" u="heavy" spc="-55" dirty="0">
                <a:solidFill>
                  <a:srgbClr val="00FFFF"/>
                </a:solidFill>
                <a:uFill>
                  <a:solidFill>
                    <a:srgbClr val="00FFFF"/>
                  </a:solidFill>
                </a:uFill>
                <a:latin typeface="Verdana"/>
                <a:cs typeface="Verdana"/>
              </a:rPr>
              <a:t> </a:t>
            </a:r>
            <a:r>
              <a:rPr sz="4400" b="0" u="heavy" spc="-5" dirty="0">
                <a:solidFill>
                  <a:srgbClr val="00FFFF"/>
                </a:solidFill>
                <a:uFill>
                  <a:solidFill>
                    <a:srgbClr val="00FFFF"/>
                  </a:solidFill>
                </a:uFill>
                <a:latin typeface="Verdana"/>
                <a:cs typeface="Verdana"/>
              </a:rPr>
              <a:t>Level</a:t>
            </a:r>
            <a:endParaRPr sz="44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6863" y="1173480"/>
            <a:ext cx="7699375" cy="5316220"/>
            <a:chOff x="816863" y="1173480"/>
            <a:chExt cx="7699375" cy="5316220"/>
          </a:xfrm>
        </p:grpSpPr>
        <p:sp>
          <p:nvSpPr>
            <p:cNvPr id="8" name="object 8"/>
            <p:cNvSpPr/>
            <p:nvPr/>
          </p:nvSpPr>
          <p:spPr>
            <a:xfrm>
              <a:off x="1973580" y="1173480"/>
              <a:ext cx="5233416" cy="914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6863" y="1213104"/>
              <a:ext cx="7699248" cy="10119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47771" y="1761744"/>
              <a:ext cx="4023360" cy="10119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85387" y="2860547"/>
              <a:ext cx="620267" cy="6477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92652" y="2563368"/>
              <a:ext cx="2135124" cy="11216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99488" y="3592068"/>
              <a:ext cx="620268" cy="6476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06752" y="3294887"/>
              <a:ext cx="5288280" cy="11216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53512" y="3904487"/>
              <a:ext cx="3614928" cy="112166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06295" y="4933188"/>
              <a:ext cx="620267" cy="6477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13560" y="4636008"/>
              <a:ext cx="5894832" cy="112166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99260" y="5664708"/>
              <a:ext cx="620268" cy="6477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06524" y="5367527"/>
              <a:ext cx="5708904" cy="112166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88542" y="1343609"/>
            <a:ext cx="6973570" cy="480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3735" marR="5080" indent="-193167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FFFF"/>
                </a:solidFill>
                <a:latin typeface="Verdana"/>
                <a:cs typeface="Verdana"/>
              </a:rPr>
              <a:t>Determine </a:t>
            </a:r>
            <a:r>
              <a:rPr sz="3600" spc="-5" dirty="0">
                <a:solidFill>
                  <a:srgbClr val="00FFFF"/>
                </a:solidFill>
                <a:latin typeface="Verdana"/>
                <a:cs typeface="Verdana"/>
              </a:rPr>
              <a:t>who </a:t>
            </a:r>
            <a:r>
              <a:rPr sz="3600" dirty="0">
                <a:solidFill>
                  <a:srgbClr val="00FFFF"/>
                </a:solidFill>
                <a:latin typeface="Verdana"/>
                <a:cs typeface="Verdana"/>
              </a:rPr>
              <a:t>needs </a:t>
            </a:r>
            <a:r>
              <a:rPr sz="3600" spc="-10" dirty="0">
                <a:solidFill>
                  <a:srgbClr val="00FFFF"/>
                </a:solidFill>
                <a:latin typeface="Verdana"/>
                <a:cs typeface="Verdana"/>
              </a:rPr>
              <a:t>training  </a:t>
            </a:r>
            <a:r>
              <a:rPr sz="3600" dirty="0">
                <a:solidFill>
                  <a:srgbClr val="00FFFF"/>
                </a:solidFill>
                <a:latin typeface="Verdana"/>
                <a:cs typeface="Verdana"/>
              </a:rPr>
              <a:t>and </a:t>
            </a:r>
            <a:r>
              <a:rPr sz="3600" spc="-5" dirty="0">
                <a:solidFill>
                  <a:srgbClr val="00FFFF"/>
                </a:solidFill>
                <a:latin typeface="Verdana"/>
                <a:cs typeface="Verdana"/>
              </a:rPr>
              <a:t>what</a:t>
            </a:r>
            <a:r>
              <a:rPr sz="3600" spc="-45" dirty="0">
                <a:solidFill>
                  <a:srgbClr val="00FFFF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00FFFF"/>
                </a:solidFill>
                <a:latin typeface="Verdana"/>
                <a:cs typeface="Verdana"/>
              </a:rPr>
              <a:t>kind.</a:t>
            </a:r>
            <a:endParaRPr sz="3600">
              <a:latin typeface="Verdana"/>
              <a:cs typeface="Verdana"/>
            </a:endParaRPr>
          </a:p>
          <a:p>
            <a:pPr marL="2919095" indent="-343535">
              <a:lnSpc>
                <a:spcPct val="100000"/>
              </a:lnSpc>
              <a:spcBef>
                <a:spcPts val="2110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2919730" algn="l"/>
              </a:tabLst>
            </a:pPr>
            <a:r>
              <a:rPr sz="4000" spc="-80" dirty="0">
                <a:solidFill>
                  <a:srgbClr val="FFFF99"/>
                </a:solidFill>
                <a:latin typeface="Verdana"/>
                <a:cs typeface="Verdana"/>
              </a:rPr>
              <a:t>Tests.</a:t>
            </a:r>
            <a:endParaRPr sz="4000">
              <a:latin typeface="Verdana"/>
              <a:cs typeface="Verdana"/>
            </a:endParaRPr>
          </a:p>
          <a:p>
            <a:pPr marL="2179955" marR="1085215" indent="-1090295">
              <a:lnSpc>
                <a:spcPct val="100000"/>
              </a:lnSpc>
              <a:spcBef>
                <a:spcPts val="965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1433830" algn="l"/>
              </a:tabLst>
            </a:pPr>
            <a:r>
              <a:rPr sz="4000" spc="-10" dirty="0">
                <a:solidFill>
                  <a:srgbClr val="FFFF99"/>
                </a:solidFill>
                <a:latin typeface="Verdana"/>
                <a:cs typeface="Verdana"/>
              </a:rPr>
              <a:t>Prior </a:t>
            </a:r>
            <a:r>
              <a:rPr sz="4000" spc="-15" dirty="0">
                <a:solidFill>
                  <a:srgbClr val="FFFF99"/>
                </a:solidFill>
                <a:latin typeface="Verdana"/>
                <a:cs typeface="Verdana"/>
              </a:rPr>
              <a:t>training </a:t>
            </a:r>
            <a:r>
              <a:rPr sz="4000" spc="-5" dirty="0">
                <a:solidFill>
                  <a:srgbClr val="FFFF99"/>
                </a:solidFill>
                <a:latin typeface="Verdana"/>
                <a:cs typeface="Verdana"/>
              </a:rPr>
              <a:t>and  experience.</a:t>
            </a:r>
            <a:endParaRPr sz="4000">
              <a:latin typeface="Verdana"/>
              <a:cs typeface="Verdana"/>
            </a:endParaRPr>
          </a:p>
          <a:p>
            <a:pPr marL="1039494" indent="-343535">
              <a:lnSpc>
                <a:spcPct val="100000"/>
              </a:lnSpc>
              <a:spcBef>
                <a:spcPts val="960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1040130" algn="l"/>
              </a:tabLst>
            </a:pPr>
            <a:r>
              <a:rPr sz="4000" spc="-15" dirty="0">
                <a:solidFill>
                  <a:srgbClr val="FFFF99"/>
                </a:solidFill>
                <a:latin typeface="Verdana"/>
                <a:cs typeface="Verdana"/>
              </a:rPr>
              <a:t>Performance</a:t>
            </a:r>
            <a:r>
              <a:rPr sz="4000" spc="5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4000" spc="-20" dirty="0">
                <a:solidFill>
                  <a:srgbClr val="FFFF99"/>
                </a:solidFill>
                <a:latin typeface="Verdana"/>
                <a:cs typeface="Verdana"/>
              </a:rPr>
              <a:t>review.</a:t>
            </a:r>
            <a:endParaRPr sz="4000">
              <a:latin typeface="Verdana"/>
              <a:cs typeface="Verdana"/>
            </a:endParaRPr>
          </a:p>
          <a:p>
            <a:pPr marL="1132840" lvl="1" indent="-344170">
              <a:lnSpc>
                <a:spcPct val="100000"/>
              </a:lnSpc>
              <a:spcBef>
                <a:spcPts val="960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1133475" algn="l"/>
              </a:tabLst>
            </a:pPr>
            <a:r>
              <a:rPr sz="4000" spc="-10" dirty="0">
                <a:solidFill>
                  <a:srgbClr val="FFFF99"/>
                </a:solidFill>
                <a:latin typeface="Verdana"/>
                <a:cs typeface="Verdana"/>
              </a:rPr>
              <a:t>Career</a:t>
            </a:r>
            <a:r>
              <a:rPr sz="4000" spc="1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4000" spc="-5" dirty="0">
                <a:solidFill>
                  <a:srgbClr val="FFFF99"/>
                </a:solidFill>
                <a:latin typeface="Verdana"/>
                <a:cs typeface="Verdana"/>
              </a:rPr>
              <a:t>assessment.</a:t>
            </a:r>
            <a:endParaRPr sz="4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621791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3" y="62362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3" y="5611367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47088" y="336804"/>
            <a:ext cx="5486400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79701" y="484758"/>
            <a:ext cx="47859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CCEBFF"/>
                </a:solidFill>
                <a:latin typeface="Arial"/>
                <a:cs typeface="Arial"/>
              </a:rPr>
              <a:t>Methods of</a:t>
            </a:r>
            <a:r>
              <a:rPr sz="4400" b="0" spc="-50" dirty="0">
                <a:solidFill>
                  <a:srgbClr val="CCEBFF"/>
                </a:solidFill>
                <a:latin typeface="Arial"/>
                <a:cs typeface="Arial"/>
              </a:rPr>
              <a:t> </a:t>
            </a:r>
            <a:r>
              <a:rPr sz="4400" b="0" dirty="0">
                <a:solidFill>
                  <a:srgbClr val="CCEBFF"/>
                </a:solidFill>
                <a:latin typeface="Arial"/>
                <a:cs typeface="Arial"/>
              </a:rPr>
              <a:t>training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03859" y="1530096"/>
            <a:ext cx="7358380" cy="3886200"/>
            <a:chOff x="403859" y="1530096"/>
            <a:chExt cx="7358380" cy="3886200"/>
          </a:xfrm>
        </p:grpSpPr>
        <p:sp>
          <p:nvSpPr>
            <p:cNvPr id="8" name="object 8"/>
            <p:cNvSpPr/>
            <p:nvPr/>
          </p:nvSpPr>
          <p:spPr>
            <a:xfrm>
              <a:off x="420623" y="1738884"/>
              <a:ext cx="441959" cy="461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9035" y="1530096"/>
              <a:ext cx="5416296" cy="7924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2395" y="2014728"/>
              <a:ext cx="4989576" cy="822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0623" y="2250948"/>
              <a:ext cx="441959" cy="461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9035" y="2042160"/>
              <a:ext cx="975359" cy="79247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71955" y="2042160"/>
              <a:ext cx="3435096" cy="7924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85315" y="2526792"/>
              <a:ext cx="3008376" cy="822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0623" y="2763012"/>
              <a:ext cx="441959" cy="461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9035" y="2554224"/>
              <a:ext cx="975359" cy="7924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71955" y="2554224"/>
              <a:ext cx="6589776" cy="7924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85315" y="3038856"/>
              <a:ext cx="6163056" cy="8229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0623" y="3275075"/>
              <a:ext cx="441959" cy="461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9035" y="3066288"/>
              <a:ext cx="975359" cy="79248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71955" y="3066288"/>
              <a:ext cx="6589776" cy="7924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85315" y="3550919"/>
              <a:ext cx="6163056" cy="8229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69035" y="3493008"/>
              <a:ext cx="2601467" cy="79247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82395" y="3977640"/>
              <a:ext cx="2174748" cy="8229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0623" y="4213860"/>
              <a:ext cx="441959" cy="4617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9035" y="4005072"/>
              <a:ext cx="975359" cy="79248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71955" y="4005072"/>
              <a:ext cx="4722876" cy="79248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85315" y="4489703"/>
              <a:ext cx="4296156" cy="8229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3859" y="4753356"/>
              <a:ext cx="502920" cy="52273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8555" y="4514088"/>
              <a:ext cx="4981956" cy="90220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35940" y="1545297"/>
            <a:ext cx="6990715" cy="359917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5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1. Classroom</a:t>
            </a:r>
            <a:r>
              <a:rPr sz="2800" b="1" u="heavy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 </a:t>
            </a:r>
            <a:r>
              <a:rPr sz="28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Instruction</a:t>
            </a:r>
            <a:endParaRPr sz="28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2. </a:t>
            </a:r>
            <a:r>
              <a:rPr sz="2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Video and</a:t>
            </a:r>
            <a:r>
              <a:rPr sz="2800" b="1" u="heavy" spc="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 </a:t>
            </a:r>
            <a:r>
              <a:rPr sz="2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Film</a:t>
            </a:r>
            <a:endParaRPr sz="28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3. </a:t>
            </a:r>
            <a:r>
              <a:rPr sz="2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Computer </a:t>
            </a:r>
            <a:r>
              <a:rPr sz="28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Assisted</a:t>
            </a:r>
            <a:r>
              <a:rPr sz="2800" b="1" u="heavy" spc="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 </a:t>
            </a:r>
            <a:r>
              <a:rPr sz="2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Instruction</a:t>
            </a:r>
            <a:endParaRPr sz="2800">
              <a:latin typeface="Verdana"/>
              <a:cs typeface="Verdana"/>
            </a:endParaRPr>
          </a:p>
          <a:p>
            <a:pPr marL="355600" marR="5080" indent="-343535">
              <a:lnSpc>
                <a:spcPct val="100000"/>
              </a:lnSpc>
              <a:spcBef>
                <a:spcPts val="670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4. </a:t>
            </a:r>
            <a:r>
              <a:rPr sz="2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Computer </a:t>
            </a:r>
            <a:r>
              <a:rPr sz="28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Assisted Instruction  </a:t>
            </a:r>
            <a:r>
              <a:rPr sz="2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with</a:t>
            </a:r>
            <a:r>
              <a:rPr sz="2800" b="1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 </a:t>
            </a:r>
            <a:r>
              <a:rPr sz="2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Video</a:t>
            </a:r>
            <a:endParaRPr sz="28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5. </a:t>
            </a:r>
            <a:r>
              <a:rPr sz="2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Simulation/Vestibule</a:t>
            </a:r>
            <a:endParaRPr sz="28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6.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Off the job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 training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621791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3" y="62362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3" y="5611367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607819" y="428244"/>
            <a:ext cx="5958840" cy="1012190"/>
            <a:chOff x="1607819" y="428244"/>
            <a:chExt cx="5958840" cy="1012190"/>
          </a:xfrm>
        </p:grpSpPr>
        <p:sp>
          <p:nvSpPr>
            <p:cNvPr id="6" name="object 6"/>
            <p:cNvSpPr/>
            <p:nvPr/>
          </p:nvSpPr>
          <p:spPr>
            <a:xfrm>
              <a:off x="1607819" y="428244"/>
              <a:ext cx="1107947" cy="10119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5311" y="428244"/>
              <a:ext cx="5451347" cy="10119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79473" y="548766"/>
            <a:ext cx="5384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CEBFF"/>
                </a:solidFill>
              </a:rPr>
              <a:t>1. </a:t>
            </a:r>
            <a:r>
              <a:rPr sz="3600" u="heavy" dirty="0">
                <a:solidFill>
                  <a:srgbClr val="CCEBFF"/>
                </a:solidFill>
                <a:uFill>
                  <a:solidFill>
                    <a:srgbClr val="CCEBFF"/>
                  </a:solidFill>
                </a:uFill>
              </a:rPr>
              <a:t>Classroom</a:t>
            </a:r>
            <a:r>
              <a:rPr sz="3600" u="heavy" spc="-50" dirty="0">
                <a:solidFill>
                  <a:srgbClr val="CCEBFF"/>
                </a:solidFill>
                <a:uFill>
                  <a:solidFill>
                    <a:srgbClr val="CCEBFF"/>
                  </a:solidFill>
                </a:uFill>
              </a:rPr>
              <a:t> </a:t>
            </a:r>
            <a:r>
              <a:rPr sz="3600" u="heavy" spc="-5" dirty="0">
                <a:solidFill>
                  <a:srgbClr val="CCEBFF"/>
                </a:solidFill>
                <a:uFill>
                  <a:solidFill>
                    <a:srgbClr val="CCEBFF"/>
                  </a:solidFill>
                </a:uFill>
              </a:rPr>
              <a:t>Instruction</a:t>
            </a:r>
            <a:endParaRPr sz="3600"/>
          </a:p>
        </p:txBody>
      </p:sp>
      <p:sp>
        <p:nvSpPr>
          <p:cNvPr id="9" name="object 9"/>
          <p:cNvSpPr/>
          <p:nvPr/>
        </p:nvSpPr>
        <p:spPr>
          <a:xfrm>
            <a:off x="2389632" y="1057655"/>
            <a:ext cx="4902708" cy="99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51459" y="1743455"/>
            <a:ext cx="4177665" cy="1390015"/>
            <a:chOff x="251459" y="1743455"/>
            <a:chExt cx="4177665" cy="1390015"/>
          </a:xfrm>
        </p:grpSpPr>
        <p:sp>
          <p:nvSpPr>
            <p:cNvPr id="11" name="object 11"/>
            <p:cNvSpPr/>
            <p:nvPr/>
          </p:nvSpPr>
          <p:spPr>
            <a:xfrm>
              <a:off x="251459" y="1975103"/>
              <a:ext cx="502920" cy="5242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6155" y="1743455"/>
              <a:ext cx="3942588" cy="9022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6155" y="2231136"/>
              <a:ext cx="3279648" cy="9022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83540" y="1853311"/>
            <a:ext cx="3688079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Efficient</a:t>
            </a:r>
            <a:r>
              <a:rPr sz="3200" spc="-1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dissemination 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of </a:t>
            </a: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large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volume</a:t>
            </a:r>
            <a:r>
              <a:rPr sz="3200" spc="-2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of</a:t>
            </a:r>
            <a:endParaRPr sz="3200">
              <a:latin typeface="Liberation Sans Narrow"/>
              <a:cs typeface="Liberation Sans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6155" y="2718816"/>
            <a:ext cx="2282952" cy="9022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26440" y="2828366"/>
            <a:ext cx="17722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information.</a:t>
            </a:r>
            <a:endParaRPr sz="3200">
              <a:latin typeface="Liberation Sans Narrow"/>
              <a:cs typeface="Liberation Sans Narrow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51459" y="3304032"/>
            <a:ext cx="4084320" cy="902335"/>
            <a:chOff x="251459" y="3304032"/>
            <a:chExt cx="4084320" cy="902335"/>
          </a:xfrm>
        </p:grpSpPr>
        <p:sp>
          <p:nvSpPr>
            <p:cNvPr id="18" name="object 18"/>
            <p:cNvSpPr/>
            <p:nvPr/>
          </p:nvSpPr>
          <p:spPr>
            <a:xfrm>
              <a:off x="251459" y="3535680"/>
              <a:ext cx="502920" cy="5242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6155" y="3304032"/>
              <a:ext cx="3849624" cy="9022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83540" y="3414140"/>
            <a:ext cx="35953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Effective in</a:t>
            </a:r>
            <a:r>
              <a:rPr sz="3200" spc="-8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explaining</a:t>
            </a:r>
            <a:endParaRPr sz="3200">
              <a:latin typeface="Liberation Sans Narrow"/>
              <a:cs typeface="Liberation Sans Narro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86155" y="3791711"/>
            <a:ext cx="4076700" cy="9022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26440" y="3901821"/>
            <a:ext cx="34766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concepts, theories,</a:t>
            </a:r>
            <a:r>
              <a:rPr sz="3200" spc="-14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and</a:t>
            </a:r>
            <a:endParaRPr sz="3200">
              <a:latin typeface="Liberation Sans Narrow"/>
              <a:cs typeface="Liberation Sans Narrow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6155" y="4279391"/>
            <a:ext cx="2043683" cy="9022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26440" y="4389196"/>
            <a:ext cx="15328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principles.</a:t>
            </a:r>
            <a:endParaRPr sz="3200">
              <a:latin typeface="Liberation Sans Narrow"/>
              <a:cs typeface="Liberation Sans Narrow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51459" y="4864608"/>
            <a:ext cx="4386580" cy="1390015"/>
            <a:chOff x="251459" y="4864608"/>
            <a:chExt cx="4386580" cy="1390015"/>
          </a:xfrm>
        </p:grpSpPr>
        <p:sp>
          <p:nvSpPr>
            <p:cNvPr id="26" name="object 26"/>
            <p:cNvSpPr/>
            <p:nvPr/>
          </p:nvSpPr>
          <p:spPr>
            <a:xfrm>
              <a:off x="251459" y="5096256"/>
              <a:ext cx="502920" cy="5242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6155" y="4864608"/>
              <a:ext cx="4151376" cy="9022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6155" y="5352288"/>
              <a:ext cx="2191512" cy="90220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83540" y="4975097"/>
            <a:ext cx="3894454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Provides opportunity</a:t>
            </a:r>
            <a:r>
              <a:rPr sz="3200" spc="-10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for  </a:t>
            </a: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discussion.</a:t>
            </a:r>
            <a:endParaRPr sz="3200">
              <a:latin typeface="Liberation Sans Narrow"/>
              <a:cs typeface="Liberation Sans Narrow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518659" y="1694688"/>
            <a:ext cx="4479290" cy="1341120"/>
            <a:chOff x="4518659" y="1694688"/>
            <a:chExt cx="4479290" cy="1341120"/>
          </a:xfrm>
        </p:grpSpPr>
        <p:sp>
          <p:nvSpPr>
            <p:cNvPr id="31" name="object 31"/>
            <p:cNvSpPr/>
            <p:nvPr/>
          </p:nvSpPr>
          <p:spPr>
            <a:xfrm>
              <a:off x="4518659" y="1926336"/>
              <a:ext cx="502920" cy="5242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53355" y="1694688"/>
              <a:ext cx="4244340" cy="90220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53355" y="2133600"/>
              <a:ext cx="2839211" cy="90220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651628" y="1804543"/>
            <a:ext cx="398526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080" indent="-342900">
              <a:lnSpc>
                <a:spcPts val="3460"/>
              </a:lnSpc>
              <a:spcBef>
                <a:spcPts val="535"/>
              </a:spcBef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Learner does not </a:t>
            </a: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control  pace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or</a:t>
            </a:r>
            <a:r>
              <a:rPr sz="3200" spc="-3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content</a:t>
            </a:r>
            <a:endParaRPr sz="3200">
              <a:latin typeface="Liberation Sans Narrow"/>
              <a:cs typeface="Liberation Sans Narrow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518659" y="2670048"/>
            <a:ext cx="3979545" cy="1341120"/>
            <a:chOff x="4518659" y="2670048"/>
            <a:chExt cx="3979545" cy="1341120"/>
          </a:xfrm>
        </p:grpSpPr>
        <p:sp>
          <p:nvSpPr>
            <p:cNvPr id="36" name="object 36"/>
            <p:cNvSpPr/>
            <p:nvPr/>
          </p:nvSpPr>
          <p:spPr>
            <a:xfrm>
              <a:off x="4518659" y="2901696"/>
              <a:ext cx="502920" cy="5242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53355" y="2670048"/>
              <a:ext cx="3317748" cy="90220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53355" y="3108960"/>
              <a:ext cx="3744467" cy="90220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651628" y="2779902"/>
            <a:ext cx="357568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080" indent="-342900">
              <a:lnSpc>
                <a:spcPts val="3460"/>
              </a:lnSpc>
              <a:spcBef>
                <a:spcPts val="535"/>
              </a:spcBef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Does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not consider  individual</a:t>
            </a:r>
            <a:r>
              <a:rPr sz="3200" spc="-5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differences.</a:t>
            </a:r>
            <a:endParaRPr sz="3200">
              <a:latin typeface="Liberation Sans Narrow"/>
              <a:cs typeface="Liberation Sans Narrow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518659" y="3645408"/>
            <a:ext cx="4070985" cy="1975485"/>
            <a:chOff x="4518659" y="3645408"/>
            <a:chExt cx="4070985" cy="1975485"/>
          </a:xfrm>
        </p:grpSpPr>
        <p:sp>
          <p:nvSpPr>
            <p:cNvPr id="41" name="object 41"/>
            <p:cNvSpPr/>
            <p:nvPr/>
          </p:nvSpPr>
          <p:spPr>
            <a:xfrm>
              <a:off x="4518659" y="3877056"/>
              <a:ext cx="502920" cy="5242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53355" y="3645408"/>
              <a:ext cx="2970276" cy="90220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18659" y="4413504"/>
              <a:ext cx="502920" cy="5242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53355" y="4181856"/>
              <a:ext cx="3156204" cy="90220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518659" y="4949952"/>
              <a:ext cx="502920" cy="5242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753355" y="4718304"/>
              <a:ext cx="3835907" cy="90220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651628" y="3707699"/>
            <a:ext cx="3665854" cy="16351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0"/>
              </a:spcBef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Limited practice.</a:t>
            </a:r>
            <a:endParaRPr sz="3200">
              <a:latin typeface="Liberation Sans Narrow"/>
              <a:cs typeface="Liberation Sans Narrow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Limited</a:t>
            </a:r>
            <a:r>
              <a:rPr sz="32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feedback.</a:t>
            </a:r>
            <a:endParaRPr sz="3200">
              <a:latin typeface="Liberation Sans Narrow"/>
              <a:cs typeface="Liberation Sans Narrow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Limited transfer to</a:t>
            </a:r>
            <a:r>
              <a:rPr sz="3200" spc="-8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job.</a:t>
            </a:r>
            <a:endParaRPr sz="3200">
              <a:latin typeface="Liberation Sans Narrow"/>
              <a:cs typeface="Liberation Sans Narrow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755394" y="1392681"/>
            <a:ext cx="5278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80535" algn="l"/>
              </a:tabLst>
            </a:pPr>
            <a:r>
              <a:rPr sz="2800" b="1" spc="-5" dirty="0">
                <a:solidFill>
                  <a:srgbClr val="66FFFF"/>
                </a:solidFill>
                <a:latin typeface="Times New Roman"/>
                <a:cs typeface="Times New Roman"/>
              </a:rPr>
              <a:t>PR</a:t>
            </a:r>
            <a:r>
              <a:rPr sz="2800" b="1" spc="-20" dirty="0">
                <a:solidFill>
                  <a:srgbClr val="66FFFF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66FFFF"/>
                </a:solidFill>
                <a:latin typeface="Times New Roman"/>
                <a:cs typeface="Times New Roman"/>
              </a:rPr>
              <a:t>S</a:t>
            </a:r>
            <a:r>
              <a:rPr sz="2800" b="1" dirty="0">
                <a:solidFill>
                  <a:srgbClr val="66FFFF"/>
                </a:solidFill>
                <a:latin typeface="Times New Roman"/>
                <a:cs typeface="Times New Roman"/>
              </a:rPr>
              <a:t>	</a:t>
            </a:r>
            <a:r>
              <a:rPr sz="2800" b="1" spc="-10" dirty="0">
                <a:solidFill>
                  <a:srgbClr val="66FFFF"/>
                </a:solidFill>
                <a:latin typeface="Times New Roman"/>
                <a:cs typeface="Times New Roman"/>
              </a:rPr>
              <a:t>CONS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621791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3" y="62362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3" y="5611367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412492" y="428244"/>
            <a:ext cx="4351020" cy="1012190"/>
            <a:chOff x="2412492" y="428244"/>
            <a:chExt cx="4351020" cy="1012190"/>
          </a:xfrm>
        </p:grpSpPr>
        <p:sp>
          <p:nvSpPr>
            <p:cNvPr id="6" name="object 6"/>
            <p:cNvSpPr/>
            <p:nvPr/>
          </p:nvSpPr>
          <p:spPr>
            <a:xfrm>
              <a:off x="2412492" y="428244"/>
              <a:ext cx="1107947" cy="10119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19984" y="428244"/>
              <a:ext cx="3843528" cy="10119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84526" y="548766"/>
            <a:ext cx="37757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CEBFF"/>
                </a:solidFill>
              </a:rPr>
              <a:t>2. </a:t>
            </a:r>
            <a:r>
              <a:rPr sz="3600" u="heavy" spc="-15" dirty="0">
                <a:solidFill>
                  <a:srgbClr val="CCEBFF"/>
                </a:solidFill>
                <a:uFill>
                  <a:solidFill>
                    <a:srgbClr val="CCEBFF"/>
                  </a:solidFill>
                </a:uFill>
              </a:rPr>
              <a:t>Video </a:t>
            </a:r>
            <a:r>
              <a:rPr sz="3600" u="heavy" spc="-5" dirty="0">
                <a:solidFill>
                  <a:srgbClr val="CCEBFF"/>
                </a:solidFill>
                <a:uFill>
                  <a:solidFill>
                    <a:srgbClr val="CCEBFF"/>
                  </a:solidFill>
                </a:uFill>
              </a:rPr>
              <a:t>and</a:t>
            </a:r>
            <a:r>
              <a:rPr sz="3600" u="heavy" spc="-50" dirty="0">
                <a:solidFill>
                  <a:srgbClr val="CCEBFF"/>
                </a:solidFill>
                <a:uFill>
                  <a:solidFill>
                    <a:srgbClr val="CCEBFF"/>
                  </a:solidFill>
                </a:uFill>
              </a:rPr>
              <a:t> </a:t>
            </a:r>
            <a:r>
              <a:rPr sz="3600" u="heavy" spc="-5" dirty="0">
                <a:solidFill>
                  <a:srgbClr val="CCEBFF"/>
                </a:solidFill>
                <a:uFill>
                  <a:solidFill>
                    <a:srgbClr val="CCEBFF"/>
                  </a:solidFill>
                </a:uFill>
              </a:rPr>
              <a:t>Film</a:t>
            </a:r>
            <a:endParaRPr sz="3600"/>
          </a:p>
        </p:txBody>
      </p:sp>
      <p:sp>
        <p:nvSpPr>
          <p:cNvPr id="9" name="object 9"/>
          <p:cNvSpPr/>
          <p:nvPr/>
        </p:nvSpPr>
        <p:spPr>
          <a:xfrm>
            <a:off x="3194304" y="1057655"/>
            <a:ext cx="3294888" cy="99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03859" y="1694688"/>
            <a:ext cx="3331845" cy="1438910"/>
            <a:chOff x="403859" y="1694688"/>
            <a:chExt cx="3331845" cy="1438910"/>
          </a:xfrm>
        </p:grpSpPr>
        <p:sp>
          <p:nvSpPr>
            <p:cNvPr id="11" name="object 11"/>
            <p:cNvSpPr/>
            <p:nvPr/>
          </p:nvSpPr>
          <p:spPr>
            <a:xfrm>
              <a:off x="403859" y="1926336"/>
              <a:ext cx="502920" cy="5242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8555" y="1694688"/>
              <a:ext cx="3096768" cy="9022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3859" y="2462784"/>
              <a:ext cx="502920" cy="5242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8555" y="2231136"/>
              <a:ext cx="2578608" cy="9022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35940" y="1756384"/>
            <a:ext cx="2927985" cy="109855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80"/>
              </a:spcBef>
              <a:buSzPct val="5937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Provides</a:t>
            </a:r>
            <a:r>
              <a:rPr sz="3200" spc="-1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realism.</a:t>
            </a:r>
            <a:endParaRPr sz="3200">
              <a:latin typeface="Liberation Sans Narrow"/>
              <a:cs typeface="Liberation Sans Narrow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SzPct val="5937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Adds</a:t>
            </a:r>
            <a:r>
              <a:rPr sz="3200" spc="-2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interest.</a:t>
            </a:r>
            <a:endParaRPr sz="3200">
              <a:latin typeface="Liberation Sans Narrow"/>
              <a:cs typeface="Liberation Sans Narrow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03859" y="2767583"/>
            <a:ext cx="3517900" cy="902335"/>
            <a:chOff x="403859" y="2767583"/>
            <a:chExt cx="3517900" cy="902335"/>
          </a:xfrm>
        </p:grpSpPr>
        <p:sp>
          <p:nvSpPr>
            <p:cNvPr id="17" name="object 17"/>
            <p:cNvSpPr/>
            <p:nvPr/>
          </p:nvSpPr>
          <p:spPr>
            <a:xfrm>
              <a:off x="403859" y="2999231"/>
              <a:ext cx="502920" cy="5242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8555" y="2767583"/>
              <a:ext cx="3282696" cy="90220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35940" y="2877134"/>
            <a:ext cx="30251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SzPct val="5937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Allows</a:t>
            </a:r>
            <a:r>
              <a:rPr sz="3200" spc="-3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scheduling</a:t>
            </a:r>
            <a:endParaRPr sz="3200">
              <a:latin typeface="Liberation Sans Narrow"/>
              <a:cs typeface="Liberation Sans Narro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8555" y="3206495"/>
            <a:ext cx="1871472" cy="9022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79144" y="3316604"/>
            <a:ext cx="13595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flexibility.</a:t>
            </a:r>
            <a:endParaRPr sz="3200">
              <a:latin typeface="Liberation Sans Narrow"/>
              <a:cs typeface="Liberation Sans Narrow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03859" y="3742944"/>
            <a:ext cx="3663950" cy="1341120"/>
            <a:chOff x="403859" y="3742944"/>
            <a:chExt cx="3663950" cy="1341120"/>
          </a:xfrm>
        </p:grpSpPr>
        <p:sp>
          <p:nvSpPr>
            <p:cNvPr id="23" name="object 23"/>
            <p:cNvSpPr/>
            <p:nvPr/>
          </p:nvSpPr>
          <p:spPr>
            <a:xfrm>
              <a:off x="403859" y="3974592"/>
              <a:ext cx="502920" cy="5242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8555" y="3742944"/>
              <a:ext cx="3429000" cy="90220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8555" y="4181856"/>
              <a:ext cx="3265932" cy="90220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35940" y="3853052"/>
            <a:ext cx="316865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080" indent="-343535">
              <a:lnSpc>
                <a:spcPts val="3460"/>
              </a:lnSpc>
              <a:spcBef>
                <a:spcPts val="535"/>
              </a:spcBef>
              <a:buSzPct val="5937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Allows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exposure</a:t>
            </a:r>
            <a:r>
              <a:rPr sz="3200" spc="-7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to  </a:t>
            </a: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hazardous</a:t>
            </a:r>
            <a:r>
              <a:rPr sz="3200" spc="-6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events.</a:t>
            </a:r>
            <a:endParaRPr sz="3200">
              <a:latin typeface="Liberation Sans Narrow"/>
              <a:cs typeface="Liberation Sans Narrow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03859" y="4718303"/>
            <a:ext cx="3904615" cy="1341120"/>
            <a:chOff x="403859" y="4718303"/>
            <a:chExt cx="3904615" cy="1341120"/>
          </a:xfrm>
        </p:grpSpPr>
        <p:sp>
          <p:nvSpPr>
            <p:cNvPr id="28" name="object 28"/>
            <p:cNvSpPr/>
            <p:nvPr/>
          </p:nvSpPr>
          <p:spPr>
            <a:xfrm>
              <a:off x="403859" y="4949951"/>
              <a:ext cx="502920" cy="5242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38555" y="4718303"/>
              <a:ext cx="3669792" cy="9022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8555" y="5157215"/>
              <a:ext cx="2561844" cy="90220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35940" y="4828794"/>
            <a:ext cx="341122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080" indent="-343535">
              <a:lnSpc>
                <a:spcPts val="3460"/>
              </a:lnSpc>
              <a:spcBef>
                <a:spcPts val="535"/>
              </a:spcBef>
              <a:buSzPct val="5937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Allows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distribution to  multiple</a:t>
            </a:r>
            <a:r>
              <a:rPr sz="3200" spc="-1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sites.</a:t>
            </a:r>
            <a:endParaRPr sz="3200">
              <a:latin typeface="Liberation Sans Narrow"/>
              <a:cs typeface="Liberation Sans Narrow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290059" y="1743455"/>
            <a:ext cx="4070985" cy="3145790"/>
            <a:chOff x="4290059" y="1743455"/>
            <a:chExt cx="4070985" cy="3145790"/>
          </a:xfrm>
        </p:grpSpPr>
        <p:sp>
          <p:nvSpPr>
            <p:cNvPr id="33" name="object 33"/>
            <p:cNvSpPr/>
            <p:nvPr/>
          </p:nvSpPr>
          <p:spPr>
            <a:xfrm>
              <a:off x="4290059" y="1975103"/>
              <a:ext cx="502920" cy="5242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24755" y="1743455"/>
              <a:ext cx="3317748" cy="90220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524755" y="2231136"/>
              <a:ext cx="3744467" cy="90220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90059" y="3048000"/>
              <a:ext cx="502920" cy="5242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524755" y="2816352"/>
              <a:ext cx="2970276" cy="90220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290059" y="3633216"/>
              <a:ext cx="502920" cy="5242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524755" y="3401567"/>
              <a:ext cx="3156204" cy="90220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290059" y="4218432"/>
              <a:ext cx="502920" cy="5242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24755" y="3986783"/>
              <a:ext cx="3835907" cy="90220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423028" y="1853311"/>
            <a:ext cx="3665854" cy="2757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95250" indent="-342900">
              <a:lnSpc>
                <a:spcPct val="100000"/>
              </a:lnSpc>
              <a:spcBef>
                <a:spcPts val="105"/>
              </a:spcBef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Does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not consider  individual</a:t>
            </a:r>
            <a:r>
              <a:rPr sz="3200" spc="-5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differences.</a:t>
            </a:r>
            <a:endParaRPr sz="3200">
              <a:latin typeface="Liberation Sans Narrow"/>
              <a:cs typeface="Liberation Sans Narrow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Limited practice.</a:t>
            </a:r>
            <a:endParaRPr sz="3200">
              <a:latin typeface="Liberation Sans Narrow"/>
              <a:cs typeface="Liberation Sans Narrow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Limited feedback.</a:t>
            </a:r>
            <a:endParaRPr sz="3200">
              <a:latin typeface="Liberation Sans Narrow"/>
              <a:cs typeface="Liberation Sans Narrow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Limited transfer to</a:t>
            </a:r>
            <a:r>
              <a:rPr sz="3200" spc="-8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job.</a:t>
            </a:r>
            <a:endParaRPr sz="3200">
              <a:latin typeface="Liberation Sans Narrow"/>
              <a:cs typeface="Liberation Sans Narro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55394" y="1392681"/>
            <a:ext cx="5278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80535" algn="l"/>
              </a:tabLst>
            </a:pPr>
            <a:r>
              <a:rPr sz="2800" b="1" spc="-5" dirty="0">
                <a:solidFill>
                  <a:srgbClr val="CCEBFF"/>
                </a:solidFill>
                <a:latin typeface="Times New Roman"/>
                <a:cs typeface="Times New Roman"/>
              </a:rPr>
              <a:t>PR</a:t>
            </a:r>
            <a:r>
              <a:rPr sz="2800" b="1" spc="-20" dirty="0">
                <a:solidFill>
                  <a:srgbClr val="CCEBFF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CCEBFF"/>
                </a:solidFill>
                <a:latin typeface="Times New Roman"/>
                <a:cs typeface="Times New Roman"/>
              </a:rPr>
              <a:t>S</a:t>
            </a:r>
            <a:r>
              <a:rPr sz="2800" b="1" dirty="0">
                <a:solidFill>
                  <a:srgbClr val="CCEBFF"/>
                </a:solidFill>
                <a:latin typeface="Times New Roman"/>
                <a:cs typeface="Times New Roman"/>
              </a:rPr>
              <a:t>	</a:t>
            </a:r>
            <a:r>
              <a:rPr sz="2800" b="1" spc="-10" dirty="0">
                <a:solidFill>
                  <a:srgbClr val="CCEBFF"/>
                </a:solidFill>
                <a:latin typeface="Times New Roman"/>
                <a:cs typeface="Times New Roman"/>
              </a:rPr>
              <a:t>CONS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4364735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3" y="3739896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3" y="4988052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3" y="1245108"/>
            <a:ext cx="1294765" cy="0"/>
          </a:xfrm>
          <a:custGeom>
            <a:avLst/>
            <a:gdLst/>
            <a:ahLst/>
            <a:cxnLst/>
            <a:rect l="l" t="t" r="r" b="b"/>
            <a:pathLst>
              <a:path w="1294765">
                <a:moveTo>
                  <a:pt x="0" y="0"/>
                </a:moveTo>
                <a:lnTo>
                  <a:pt x="1294638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01761" y="1245108"/>
            <a:ext cx="1141095" cy="0"/>
          </a:xfrm>
          <a:custGeom>
            <a:avLst/>
            <a:gdLst/>
            <a:ahLst/>
            <a:cxnLst/>
            <a:rect l="l" t="t" r="r" b="b"/>
            <a:pathLst>
              <a:path w="1141095">
                <a:moveTo>
                  <a:pt x="0" y="0"/>
                </a:moveTo>
                <a:lnTo>
                  <a:pt x="1140714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3" y="3116579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3" y="2491739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3" y="1868423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3" y="621791"/>
            <a:ext cx="1294765" cy="0"/>
          </a:xfrm>
          <a:custGeom>
            <a:avLst/>
            <a:gdLst/>
            <a:ahLst/>
            <a:cxnLst/>
            <a:rect l="l" t="t" r="r" b="b"/>
            <a:pathLst>
              <a:path w="1294765">
                <a:moveTo>
                  <a:pt x="0" y="0"/>
                </a:moveTo>
                <a:lnTo>
                  <a:pt x="1294638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01761" y="621791"/>
            <a:ext cx="1141095" cy="0"/>
          </a:xfrm>
          <a:custGeom>
            <a:avLst/>
            <a:gdLst/>
            <a:ahLst/>
            <a:cxnLst/>
            <a:rect l="l" t="t" r="r" b="b"/>
            <a:pathLst>
              <a:path w="1141095">
                <a:moveTo>
                  <a:pt x="0" y="0"/>
                </a:moveTo>
                <a:lnTo>
                  <a:pt x="1140714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3" y="62362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3" y="5611367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19072" y="906780"/>
            <a:ext cx="5838444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08936" y="1002932"/>
            <a:ext cx="5325110" cy="37084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2400" b="1" dirty="0">
                <a:solidFill>
                  <a:srgbClr val="CCEBFF"/>
                </a:solidFill>
                <a:latin typeface="Verdana"/>
                <a:cs typeface="Verdana"/>
              </a:rPr>
              <a:t>1. </a:t>
            </a:r>
            <a:r>
              <a:rPr sz="2400" b="1" spc="-10" dirty="0">
                <a:solidFill>
                  <a:srgbClr val="CCEBFF"/>
                </a:solidFill>
                <a:latin typeface="Verdana"/>
                <a:cs typeface="Verdana"/>
              </a:rPr>
              <a:t>Difference </a:t>
            </a:r>
            <a:r>
              <a:rPr sz="2400" b="1" dirty="0">
                <a:solidFill>
                  <a:srgbClr val="CCEBFF"/>
                </a:solidFill>
                <a:latin typeface="Verdana"/>
                <a:cs typeface="Verdana"/>
              </a:rPr>
              <a:t>Between</a:t>
            </a:r>
            <a:r>
              <a:rPr sz="2400" b="1" spc="15" dirty="0">
                <a:solidFill>
                  <a:srgbClr val="CCEB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CCEBFF"/>
                </a:solidFill>
                <a:latin typeface="Verdana"/>
                <a:cs typeface="Verdana"/>
              </a:rPr>
              <a:t>Training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27659" y="2065020"/>
            <a:ext cx="4377055" cy="2496820"/>
            <a:chOff x="327659" y="2065020"/>
            <a:chExt cx="4377055" cy="2496820"/>
          </a:xfrm>
        </p:grpSpPr>
        <p:sp>
          <p:nvSpPr>
            <p:cNvPr id="17" name="object 17"/>
            <p:cNvSpPr/>
            <p:nvPr/>
          </p:nvSpPr>
          <p:spPr>
            <a:xfrm>
              <a:off x="327659" y="2065020"/>
              <a:ext cx="1741932" cy="7894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02307" y="2065020"/>
              <a:ext cx="2290572" cy="7894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0559" y="2491740"/>
              <a:ext cx="1658112" cy="7894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83919" y="2982468"/>
              <a:ext cx="1231392" cy="6857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56815" y="2491740"/>
              <a:ext cx="1043940" cy="7894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0559" y="2918460"/>
              <a:ext cx="3659124" cy="7894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0559" y="3345180"/>
              <a:ext cx="4034028" cy="78943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0559" y="3771900"/>
              <a:ext cx="2567940" cy="78943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35940" y="2158111"/>
            <a:ext cx="3830954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00FFFF"/>
                </a:solidFill>
                <a:latin typeface="Arial"/>
                <a:cs typeface="Arial"/>
              </a:rPr>
              <a:t>Training </a:t>
            </a:r>
            <a:r>
              <a:rPr sz="2800" dirty="0">
                <a:solidFill>
                  <a:srgbClr val="FFCC99"/>
                </a:solidFill>
                <a:latin typeface="Arial"/>
                <a:cs typeface="Arial"/>
              </a:rPr>
              <a:t>focuses </a:t>
            </a:r>
            <a:r>
              <a:rPr sz="2800" spc="-5" dirty="0">
                <a:solidFill>
                  <a:srgbClr val="FFCC99"/>
                </a:solidFill>
                <a:latin typeface="Arial"/>
                <a:cs typeface="Arial"/>
              </a:rPr>
              <a:t>on  </a:t>
            </a:r>
            <a:r>
              <a:rPr sz="2800" u="heavy" dirty="0">
                <a:solidFill>
                  <a:srgbClr val="FFCC99"/>
                </a:solidFill>
                <a:uFill>
                  <a:solidFill>
                    <a:srgbClr val="FFCC99"/>
                  </a:solidFill>
                </a:uFill>
                <a:latin typeface="Arial"/>
                <a:cs typeface="Arial"/>
              </a:rPr>
              <a:t>specific</a:t>
            </a:r>
            <a:r>
              <a:rPr sz="2800" dirty="0">
                <a:solidFill>
                  <a:srgbClr val="FFCC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CC99"/>
                </a:solidFill>
                <a:latin typeface="Arial"/>
                <a:cs typeface="Arial"/>
              </a:rPr>
              <a:t>job  knowledge and </a:t>
            </a:r>
            <a:r>
              <a:rPr sz="2800" dirty="0">
                <a:solidFill>
                  <a:srgbClr val="FFCC99"/>
                </a:solidFill>
                <a:latin typeface="Arial"/>
                <a:cs typeface="Arial"/>
              </a:rPr>
              <a:t>skill  that </a:t>
            </a:r>
            <a:r>
              <a:rPr sz="2800" spc="-5" dirty="0">
                <a:solidFill>
                  <a:srgbClr val="FFCC99"/>
                </a:solidFill>
                <a:latin typeface="Arial"/>
                <a:cs typeface="Arial"/>
              </a:rPr>
              <a:t>is to be </a:t>
            </a:r>
            <a:r>
              <a:rPr sz="2800" dirty="0">
                <a:solidFill>
                  <a:srgbClr val="FFCC99"/>
                </a:solidFill>
                <a:latin typeface="Arial"/>
                <a:cs typeface="Arial"/>
              </a:rPr>
              <a:t>applied</a:t>
            </a:r>
            <a:r>
              <a:rPr sz="2800" spc="-55" dirty="0">
                <a:solidFill>
                  <a:srgbClr val="FFCC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CC99"/>
                </a:solidFill>
                <a:latin typeface="Arial"/>
                <a:cs typeface="Arial"/>
              </a:rPr>
              <a:t>in  the </a:t>
            </a:r>
            <a:r>
              <a:rPr sz="2800" dirty="0">
                <a:solidFill>
                  <a:srgbClr val="FFCC99"/>
                </a:solidFill>
                <a:latin typeface="Arial"/>
                <a:cs typeface="Arial"/>
              </a:rPr>
              <a:t>short </a:t>
            </a:r>
            <a:r>
              <a:rPr sz="2800" spc="-5" dirty="0">
                <a:solidFill>
                  <a:srgbClr val="FFCC99"/>
                </a:solidFill>
                <a:latin typeface="Arial"/>
                <a:cs typeface="Arial"/>
              </a:rPr>
              <a:t>run.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442459" y="2141220"/>
            <a:ext cx="4490085" cy="2923540"/>
            <a:chOff x="4442459" y="2141220"/>
            <a:chExt cx="4490085" cy="2923540"/>
          </a:xfrm>
        </p:grpSpPr>
        <p:sp>
          <p:nvSpPr>
            <p:cNvPr id="27" name="object 27"/>
            <p:cNvSpPr/>
            <p:nvPr/>
          </p:nvSpPr>
          <p:spPr>
            <a:xfrm>
              <a:off x="4442459" y="2141220"/>
              <a:ext cx="2566416" cy="78943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41591" y="2141220"/>
              <a:ext cx="2290572" cy="7894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85359" y="2567940"/>
              <a:ext cx="3977640" cy="78943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85359" y="2994660"/>
              <a:ext cx="3735324" cy="78943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85359" y="3421380"/>
              <a:ext cx="2391156" cy="78943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707123" y="3421380"/>
              <a:ext cx="2133600" cy="78943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20483" y="3912108"/>
              <a:ext cx="1706879" cy="6858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85359" y="3848100"/>
              <a:ext cx="3300984" cy="78943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85359" y="4274820"/>
              <a:ext cx="4015740" cy="78943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651628" y="2234311"/>
            <a:ext cx="395287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tabLst>
                <a:tab pos="848994" algn="l"/>
              </a:tabLst>
            </a:pPr>
            <a:r>
              <a:rPr sz="2800" spc="-5" dirty="0">
                <a:solidFill>
                  <a:srgbClr val="00FFFF"/>
                </a:solidFill>
                <a:latin typeface="Arial"/>
                <a:cs typeface="Arial"/>
              </a:rPr>
              <a:t>Development </a:t>
            </a:r>
            <a:r>
              <a:rPr sz="2800" dirty="0">
                <a:solidFill>
                  <a:srgbClr val="FFCC99"/>
                </a:solidFill>
                <a:latin typeface="Arial"/>
                <a:cs typeface="Arial"/>
              </a:rPr>
              <a:t>focuses </a:t>
            </a:r>
            <a:r>
              <a:rPr sz="2800" spc="-5" dirty="0">
                <a:solidFill>
                  <a:srgbClr val="FFCC99"/>
                </a:solidFill>
                <a:latin typeface="Arial"/>
                <a:cs typeface="Arial"/>
              </a:rPr>
              <a:t>on  broad knowledge and  </a:t>
            </a:r>
            <a:r>
              <a:rPr sz="2800" dirty="0">
                <a:solidFill>
                  <a:srgbClr val="FFCC99"/>
                </a:solidFill>
                <a:latin typeface="Arial"/>
                <a:cs typeface="Arial"/>
              </a:rPr>
              <a:t>insights </a:t>
            </a:r>
            <a:r>
              <a:rPr sz="2800" spc="-5" dirty="0">
                <a:solidFill>
                  <a:srgbClr val="FFCC99"/>
                </a:solidFill>
                <a:latin typeface="Arial"/>
                <a:cs typeface="Arial"/>
              </a:rPr>
              <a:t>that may be  </a:t>
            </a:r>
            <a:r>
              <a:rPr sz="2800" dirty="0">
                <a:solidFill>
                  <a:srgbClr val="FFCC99"/>
                </a:solidFill>
                <a:latin typeface="Arial"/>
                <a:cs typeface="Arial"/>
              </a:rPr>
              <a:t>required </a:t>
            </a:r>
            <a:r>
              <a:rPr sz="2800" spc="-5" dirty="0">
                <a:solidFill>
                  <a:srgbClr val="FFCC99"/>
                </a:solidFill>
                <a:latin typeface="Arial"/>
                <a:cs typeface="Arial"/>
              </a:rPr>
              <a:t>for </a:t>
            </a:r>
            <a:r>
              <a:rPr sz="2800" u="heavy" spc="-5" dirty="0">
                <a:solidFill>
                  <a:srgbClr val="FFCC99"/>
                </a:solidFill>
                <a:uFill>
                  <a:solidFill>
                    <a:srgbClr val="FFCC99"/>
                  </a:solidFill>
                </a:uFill>
                <a:latin typeface="Arial"/>
                <a:cs typeface="Arial"/>
              </a:rPr>
              <a:t>adaptation </a:t>
            </a:r>
            <a:r>
              <a:rPr sz="2800" spc="-5" dirty="0">
                <a:solidFill>
                  <a:srgbClr val="FFCC99"/>
                </a:solidFill>
                <a:latin typeface="Arial"/>
                <a:cs typeface="Arial"/>
              </a:rPr>
              <a:t> to	</a:t>
            </a:r>
            <a:r>
              <a:rPr sz="2800" dirty="0">
                <a:solidFill>
                  <a:srgbClr val="FFCC99"/>
                </a:solidFill>
                <a:latin typeface="Arial"/>
                <a:cs typeface="Arial"/>
              </a:rPr>
              <a:t>environmental  </a:t>
            </a:r>
            <a:r>
              <a:rPr sz="2800" spc="-5" dirty="0">
                <a:solidFill>
                  <a:srgbClr val="FFCC99"/>
                </a:solidFill>
                <a:latin typeface="Arial"/>
                <a:cs typeface="Arial"/>
              </a:rPr>
              <a:t>demands in the</a:t>
            </a:r>
            <a:r>
              <a:rPr sz="2800" dirty="0">
                <a:solidFill>
                  <a:srgbClr val="FFCC99"/>
                </a:solidFill>
                <a:latin typeface="Arial"/>
                <a:cs typeface="Arial"/>
              </a:rPr>
              <a:t> future.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296161" y="381761"/>
            <a:ext cx="6705600" cy="1371600"/>
          </a:xfrm>
          <a:custGeom>
            <a:avLst/>
            <a:gdLst/>
            <a:ahLst/>
            <a:cxnLst/>
            <a:rect l="l" t="t" r="r" b="b"/>
            <a:pathLst>
              <a:path w="6705600" h="1371600">
                <a:moveTo>
                  <a:pt x="6705600" y="0"/>
                </a:moveTo>
                <a:lnTo>
                  <a:pt x="0" y="0"/>
                </a:lnTo>
                <a:lnTo>
                  <a:pt x="0" y="1371600"/>
                </a:lnTo>
                <a:lnTo>
                  <a:pt x="6705600" y="1371600"/>
                </a:lnTo>
                <a:lnTo>
                  <a:pt x="6705600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1296161" y="381761"/>
            <a:ext cx="6705600" cy="1371600"/>
          </a:xfrm>
          <a:prstGeom prst="rect">
            <a:avLst/>
          </a:prstGeom>
          <a:ln w="19811">
            <a:solidFill>
              <a:srgbClr val="FF9900"/>
            </a:solidFill>
          </a:ln>
        </p:spPr>
        <p:txBody>
          <a:bodyPr vert="horz" wrap="square" lIns="0" tIns="395605" rIns="0" bIns="0" rtlCol="0">
            <a:spAutoFit/>
          </a:bodyPr>
          <a:lstStyle/>
          <a:p>
            <a:pPr marL="565150">
              <a:lnSpc>
                <a:spcPct val="100000"/>
              </a:lnSpc>
              <a:spcBef>
                <a:spcPts val="3115"/>
              </a:spcBef>
            </a:pPr>
            <a:r>
              <a:rPr sz="3600" dirty="0">
                <a:solidFill>
                  <a:srgbClr val="0000FF"/>
                </a:solidFill>
                <a:latin typeface="Times New Roman"/>
                <a:cs typeface="Times New Roman"/>
              </a:rPr>
              <a:t>1. </a:t>
            </a:r>
            <a:r>
              <a:rPr sz="3600" spc="-35" dirty="0">
                <a:solidFill>
                  <a:srgbClr val="0000FF"/>
                </a:solidFill>
                <a:latin typeface="Times New Roman"/>
                <a:cs typeface="Times New Roman"/>
              </a:rPr>
              <a:t>Training </a:t>
            </a:r>
            <a:r>
              <a:rPr sz="3600" spc="-5" dirty="0">
                <a:solidFill>
                  <a:srgbClr val="0000FF"/>
                </a:solidFill>
                <a:latin typeface="Times New Roman"/>
                <a:cs typeface="Times New Roman"/>
              </a:rPr>
              <a:t>vs.</a:t>
            </a:r>
            <a:r>
              <a:rPr sz="3600" spc="-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/>
                <a:cs typeface="Times New Roman"/>
              </a:rPr>
              <a:t>Development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621791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3" y="62362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3" y="5611367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02563" y="249936"/>
            <a:ext cx="7771130" cy="1012190"/>
            <a:chOff x="702563" y="249936"/>
            <a:chExt cx="7771130" cy="1012190"/>
          </a:xfrm>
        </p:grpSpPr>
        <p:sp>
          <p:nvSpPr>
            <p:cNvPr id="6" name="object 6"/>
            <p:cNvSpPr/>
            <p:nvPr/>
          </p:nvSpPr>
          <p:spPr>
            <a:xfrm>
              <a:off x="702563" y="249936"/>
              <a:ext cx="1107948" cy="10119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0055" y="249936"/>
              <a:ext cx="7263383" cy="10119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74242" y="371094"/>
            <a:ext cx="7197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CEBFF"/>
                </a:solidFill>
              </a:rPr>
              <a:t>3. </a:t>
            </a:r>
            <a:r>
              <a:rPr sz="3600" u="heavy" spc="-5" dirty="0">
                <a:solidFill>
                  <a:srgbClr val="CCEBFF"/>
                </a:solidFill>
                <a:uFill>
                  <a:solidFill>
                    <a:srgbClr val="CCEBFF"/>
                  </a:solidFill>
                </a:uFill>
              </a:rPr>
              <a:t>Computer Assisted</a:t>
            </a:r>
            <a:r>
              <a:rPr sz="3600" u="heavy" spc="-155" dirty="0">
                <a:solidFill>
                  <a:srgbClr val="CCEBFF"/>
                </a:solidFill>
                <a:uFill>
                  <a:solidFill>
                    <a:srgbClr val="CCEBFF"/>
                  </a:solidFill>
                </a:uFill>
              </a:rPr>
              <a:t> </a:t>
            </a:r>
            <a:r>
              <a:rPr sz="3600" u="heavy" dirty="0">
                <a:solidFill>
                  <a:srgbClr val="CCEBFF"/>
                </a:solidFill>
                <a:uFill>
                  <a:solidFill>
                    <a:srgbClr val="CCEBFF"/>
                  </a:solidFill>
                </a:uFill>
              </a:rPr>
              <a:t>Instruction</a:t>
            </a:r>
            <a:endParaRPr sz="3600"/>
          </a:p>
        </p:txBody>
      </p:sp>
      <p:sp>
        <p:nvSpPr>
          <p:cNvPr id="9" name="object 9"/>
          <p:cNvSpPr/>
          <p:nvPr/>
        </p:nvSpPr>
        <p:spPr>
          <a:xfrm>
            <a:off x="1484375" y="879347"/>
            <a:ext cx="6714744" cy="99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03859" y="1313688"/>
            <a:ext cx="3853179" cy="1438910"/>
            <a:chOff x="403859" y="1313688"/>
            <a:chExt cx="3853179" cy="1438910"/>
          </a:xfrm>
        </p:grpSpPr>
        <p:sp>
          <p:nvSpPr>
            <p:cNvPr id="11" name="object 11"/>
            <p:cNvSpPr/>
            <p:nvPr/>
          </p:nvSpPr>
          <p:spPr>
            <a:xfrm>
              <a:off x="403859" y="1545336"/>
              <a:ext cx="502920" cy="5242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8555" y="1313688"/>
              <a:ext cx="3425952" cy="9022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3859" y="2081784"/>
              <a:ext cx="502920" cy="5242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8555" y="1850136"/>
              <a:ext cx="3617976" cy="9022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35940" y="1959991"/>
            <a:ext cx="33572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SzPct val="5937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Considers</a:t>
            </a:r>
            <a:r>
              <a:rPr sz="3200" spc="-5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individual</a:t>
            </a:r>
            <a:endParaRPr sz="3200">
              <a:latin typeface="Liberation Sans Narrow"/>
              <a:cs typeface="Liberation Sans Narrow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03859" y="2289048"/>
            <a:ext cx="3517900" cy="1438910"/>
            <a:chOff x="403859" y="2289048"/>
            <a:chExt cx="3517900" cy="1438910"/>
          </a:xfrm>
        </p:grpSpPr>
        <p:sp>
          <p:nvSpPr>
            <p:cNvPr id="17" name="object 17"/>
            <p:cNvSpPr/>
            <p:nvPr/>
          </p:nvSpPr>
          <p:spPr>
            <a:xfrm>
              <a:off x="638555" y="2289048"/>
              <a:ext cx="2258568" cy="9022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3859" y="3057144"/>
              <a:ext cx="502920" cy="5242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8555" y="2825496"/>
              <a:ext cx="3282696" cy="90220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35940" y="2351084"/>
            <a:ext cx="3025140" cy="109855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480"/>
              </a:spcBef>
            </a:pP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differences.</a:t>
            </a:r>
            <a:endParaRPr sz="3200">
              <a:latin typeface="Liberation Sans Narrow"/>
              <a:cs typeface="Liberation Sans Narrow"/>
            </a:endParaRPr>
          </a:p>
          <a:p>
            <a:pPr marL="355600" indent="-343535">
              <a:lnSpc>
                <a:spcPct val="100000"/>
              </a:lnSpc>
              <a:spcBef>
                <a:spcPts val="384"/>
              </a:spcBef>
              <a:buSzPct val="5937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Allows</a:t>
            </a:r>
            <a:r>
              <a:rPr sz="3200" spc="-3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scheduling</a:t>
            </a:r>
            <a:endParaRPr sz="3200">
              <a:latin typeface="Liberation Sans Narrow"/>
              <a:cs typeface="Liberation Sans Narro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8555" y="3264408"/>
            <a:ext cx="1871472" cy="9022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79144" y="3374516"/>
            <a:ext cx="13595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flexibility.</a:t>
            </a:r>
            <a:endParaRPr sz="3200">
              <a:latin typeface="Liberation Sans Narrow"/>
              <a:cs typeface="Liberation Sans Narrow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03859" y="3800855"/>
            <a:ext cx="4052570" cy="902335"/>
            <a:chOff x="403859" y="3800855"/>
            <a:chExt cx="4052570" cy="902335"/>
          </a:xfrm>
        </p:grpSpPr>
        <p:sp>
          <p:nvSpPr>
            <p:cNvPr id="24" name="object 24"/>
            <p:cNvSpPr/>
            <p:nvPr/>
          </p:nvSpPr>
          <p:spPr>
            <a:xfrm>
              <a:off x="403859" y="4032503"/>
              <a:ext cx="502920" cy="5242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8555" y="3800855"/>
              <a:ext cx="3817620" cy="90220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35940" y="3910965"/>
            <a:ext cx="35598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SzPct val="5937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Allows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active</a:t>
            </a:r>
            <a:r>
              <a:rPr sz="3200" spc="-5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practice</a:t>
            </a:r>
            <a:endParaRPr sz="3200">
              <a:latin typeface="Liberation Sans Narrow"/>
              <a:cs typeface="Liberation Sans Narrow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03859" y="4239767"/>
            <a:ext cx="4057015" cy="1438910"/>
            <a:chOff x="403859" y="4239767"/>
            <a:chExt cx="4057015" cy="1438910"/>
          </a:xfrm>
        </p:grpSpPr>
        <p:sp>
          <p:nvSpPr>
            <p:cNvPr id="28" name="object 28"/>
            <p:cNvSpPr/>
            <p:nvPr/>
          </p:nvSpPr>
          <p:spPr>
            <a:xfrm>
              <a:off x="638555" y="4239767"/>
              <a:ext cx="2799588" cy="9022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3859" y="5007863"/>
              <a:ext cx="502920" cy="5242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8555" y="4776215"/>
              <a:ext cx="3822192" cy="90220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35940" y="4301057"/>
            <a:ext cx="3653154" cy="109982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484"/>
              </a:spcBef>
            </a:pP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for some</a:t>
            </a:r>
            <a:r>
              <a:rPr sz="3200" spc="-3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tasks.</a:t>
            </a:r>
            <a:endParaRPr sz="3200">
              <a:latin typeface="Liberation Sans Narrow"/>
              <a:cs typeface="Liberation Sans Narrow"/>
            </a:endParaRPr>
          </a:p>
          <a:p>
            <a:pPr marL="355600" indent="-343535">
              <a:lnSpc>
                <a:spcPct val="100000"/>
              </a:lnSpc>
              <a:spcBef>
                <a:spcPts val="390"/>
              </a:spcBef>
              <a:buSzPct val="5937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Allows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learner</a:t>
            </a:r>
            <a:r>
              <a:rPr sz="3200" spc="-4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control.</a:t>
            </a:r>
            <a:endParaRPr sz="3200">
              <a:latin typeface="Liberation Sans Narrow"/>
              <a:cs typeface="Liberation Sans Narrow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03859" y="5312664"/>
            <a:ext cx="3793490" cy="902335"/>
            <a:chOff x="403859" y="5312664"/>
            <a:chExt cx="3793490" cy="902335"/>
          </a:xfrm>
        </p:grpSpPr>
        <p:sp>
          <p:nvSpPr>
            <p:cNvPr id="33" name="object 33"/>
            <p:cNvSpPr/>
            <p:nvPr/>
          </p:nvSpPr>
          <p:spPr>
            <a:xfrm>
              <a:off x="403859" y="5544312"/>
              <a:ext cx="502920" cy="5242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8555" y="5312664"/>
              <a:ext cx="3558540" cy="90220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35940" y="5423103"/>
            <a:ext cx="329755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SzPct val="5937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Provides</a:t>
            </a:r>
            <a:r>
              <a:rPr sz="3200" spc="-8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immediate</a:t>
            </a:r>
            <a:endParaRPr sz="3200">
              <a:latin typeface="Liberation Sans Narrow"/>
              <a:cs typeface="Liberation Sans Narrow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38555" y="5751576"/>
            <a:ext cx="3227832" cy="9022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79144" y="5861710"/>
            <a:ext cx="27152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feedback to</a:t>
            </a:r>
            <a:r>
              <a:rPr sz="3200" spc="-5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tasks.</a:t>
            </a:r>
            <a:endParaRPr sz="3200">
              <a:latin typeface="Liberation Sans Narrow"/>
              <a:cs typeface="Liberation Sans Narrow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442459" y="1313688"/>
            <a:ext cx="4208145" cy="1877695"/>
            <a:chOff x="4442459" y="1313688"/>
            <a:chExt cx="4208145" cy="1877695"/>
          </a:xfrm>
        </p:grpSpPr>
        <p:sp>
          <p:nvSpPr>
            <p:cNvPr id="39" name="object 39"/>
            <p:cNvSpPr/>
            <p:nvPr/>
          </p:nvSpPr>
          <p:spPr>
            <a:xfrm>
              <a:off x="4442459" y="1545336"/>
              <a:ext cx="502920" cy="5242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677155" y="1313688"/>
              <a:ext cx="3707892" cy="90220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77155" y="1752600"/>
              <a:ext cx="3973067" cy="90220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42459" y="2520696"/>
              <a:ext cx="502920" cy="5242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77155" y="2289048"/>
              <a:ext cx="3360420" cy="90220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575428" y="1814296"/>
            <a:ext cx="3802379" cy="109855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480"/>
              </a:spcBef>
            </a:pP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theories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and</a:t>
            </a:r>
            <a:r>
              <a:rPr sz="3200" spc="-5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principles.</a:t>
            </a:r>
            <a:endParaRPr sz="3200">
              <a:latin typeface="Liberation Sans Narrow"/>
              <a:cs typeface="Liberation Sans Narrow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Limited discussion.</a:t>
            </a:r>
            <a:endParaRPr sz="3200">
              <a:latin typeface="Liberation Sans Narrow"/>
              <a:cs typeface="Liberation Sans Narrow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442459" y="2825495"/>
            <a:ext cx="3929379" cy="902335"/>
            <a:chOff x="4442459" y="2825495"/>
            <a:chExt cx="3929379" cy="902335"/>
          </a:xfrm>
        </p:grpSpPr>
        <p:sp>
          <p:nvSpPr>
            <p:cNvPr id="46" name="object 46"/>
            <p:cNvSpPr/>
            <p:nvPr/>
          </p:nvSpPr>
          <p:spPr>
            <a:xfrm>
              <a:off x="4442459" y="3057143"/>
              <a:ext cx="502920" cy="5242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677155" y="2825495"/>
              <a:ext cx="3694176" cy="90220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575428" y="2935046"/>
            <a:ext cx="34334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1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Transfer </a:t>
            </a: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depends</a:t>
            </a:r>
            <a:r>
              <a:rPr sz="3200" spc="-9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on</a:t>
            </a:r>
            <a:endParaRPr sz="3200">
              <a:latin typeface="Liberation Sans Narrow"/>
              <a:cs typeface="Liberation Sans Narrow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677155" y="3264408"/>
            <a:ext cx="4131563" cy="9022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918328" y="3374516"/>
            <a:ext cx="35286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particular </a:t>
            </a: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job.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(Good</a:t>
            </a:r>
            <a:r>
              <a:rPr sz="3200" spc="-7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for</a:t>
            </a:r>
            <a:endParaRPr sz="3200">
              <a:latin typeface="Liberation Sans Narrow"/>
              <a:cs typeface="Liberation Sans Narrow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677155" y="3703320"/>
            <a:ext cx="2929128" cy="9022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918328" y="3813428"/>
            <a:ext cx="24174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computer</a:t>
            </a:r>
            <a:r>
              <a:rPr sz="3200" spc="-8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work.)</a:t>
            </a:r>
            <a:endParaRPr sz="3200">
              <a:latin typeface="Liberation Sans Narrow"/>
              <a:cs typeface="Liberation Sans Narrow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4442459" y="4239767"/>
            <a:ext cx="4460875" cy="1341120"/>
            <a:chOff x="4442459" y="4239767"/>
            <a:chExt cx="4460875" cy="1341120"/>
          </a:xfrm>
        </p:grpSpPr>
        <p:sp>
          <p:nvSpPr>
            <p:cNvPr id="54" name="object 54"/>
            <p:cNvSpPr/>
            <p:nvPr/>
          </p:nvSpPr>
          <p:spPr>
            <a:xfrm>
              <a:off x="4442459" y="4471415"/>
              <a:ext cx="502920" cy="5242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677155" y="4239767"/>
              <a:ext cx="4023359" cy="90220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677155" y="4678679"/>
              <a:ext cx="1019555" cy="9022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160263" y="4678679"/>
              <a:ext cx="647700" cy="90220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271515" y="4678679"/>
              <a:ext cx="3631691" cy="90220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575428" y="4349572"/>
            <a:ext cx="3966210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080" indent="-342900">
              <a:lnSpc>
                <a:spcPts val="3460"/>
              </a:lnSpc>
              <a:spcBef>
                <a:spcPts val="535"/>
              </a:spcBef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High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development </a:t>
            </a: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cost  (40-60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hours per hour</a:t>
            </a:r>
            <a:r>
              <a:rPr sz="3200" spc="-6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of</a:t>
            </a:r>
            <a:endParaRPr sz="3200">
              <a:latin typeface="Liberation Sans Narrow"/>
              <a:cs typeface="Liberation Sans Narrow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4677155" y="5117591"/>
            <a:ext cx="4208145" cy="902335"/>
            <a:chOff x="4677155" y="5117591"/>
            <a:chExt cx="4208145" cy="902335"/>
          </a:xfrm>
        </p:grpSpPr>
        <p:sp>
          <p:nvSpPr>
            <p:cNvPr id="61" name="object 61"/>
            <p:cNvSpPr/>
            <p:nvPr/>
          </p:nvSpPr>
          <p:spPr>
            <a:xfrm>
              <a:off x="4677155" y="5117591"/>
              <a:ext cx="3262884" cy="90220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403591" y="5117591"/>
              <a:ext cx="647700" cy="90220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514844" y="5117591"/>
              <a:ext cx="1370076" cy="90220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4918328" y="5228031"/>
            <a:ext cx="36074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instruction at</a:t>
            </a:r>
            <a:r>
              <a:rPr sz="3200" spc="-7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$100-$300</a:t>
            </a:r>
            <a:endParaRPr sz="3200">
              <a:latin typeface="Liberation Sans Narrow"/>
              <a:cs typeface="Liberation Sans Narrow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677155" y="5556503"/>
            <a:ext cx="1965959" cy="90220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4918328" y="5666943"/>
            <a:ext cx="14547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per</a:t>
            </a:r>
            <a:r>
              <a:rPr sz="3200" spc="-6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spc="-3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hour.)</a:t>
            </a:r>
            <a:endParaRPr sz="3200">
              <a:latin typeface="Liberation Sans Narrow"/>
              <a:cs typeface="Liberation Sans Narrow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35940" y="1011681"/>
            <a:ext cx="7489825" cy="925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930" algn="ctr">
              <a:lnSpc>
                <a:spcPts val="3304"/>
              </a:lnSpc>
              <a:spcBef>
                <a:spcPts val="95"/>
              </a:spcBef>
              <a:tabLst>
                <a:tab pos="4495800" algn="l"/>
              </a:tabLst>
            </a:pPr>
            <a:r>
              <a:rPr sz="2800" b="1" spc="-10" dirty="0">
                <a:solidFill>
                  <a:srgbClr val="CCEBFF"/>
                </a:solidFill>
                <a:latin typeface="Times New Roman"/>
                <a:cs typeface="Times New Roman"/>
              </a:rPr>
              <a:t>PROS	CONS</a:t>
            </a:r>
            <a:endParaRPr sz="2800">
              <a:latin typeface="Times New Roman"/>
              <a:cs typeface="Times New Roman"/>
            </a:endParaRPr>
          </a:p>
          <a:p>
            <a:pPr marL="355600" indent="-343535">
              <a:lnSpc>
                <a:spcPts val="3785"/>
              </a:lnSpc>
              <a:buSzPct val="59375"/>
              <a:buFont typeface="Wingdings"/>
              <a:buChar char=""/>
              <a:tabLst>
                <a:tab pos="355600" algn="l"/>
                <a:tab pos="356235" algn="l"/>
                <a:tab pos="4051935" algn="l"/>
                <a:tab pos="4394835" algn="l"/>
              </a:tabLst>
            </a:pPr>
            <a:r>
              <a:rPr sz="32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Efficient</a:t>
            </a:r>
            <a:r>
              <a:rPr sz="3200" spc="2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instruction.	</a:t>
            </a:r>
            <a:r>
              <a:rPr sz="1900" spc="10" dirty="0">
                <a:solidFill>
                  <a:srgbClr val="FFFFCC"/>
                </a:solidFill>
                <a:latin typeface="Wingdings"/>
                <a:cs typeface="Wingdings"/>
              </a:rPr>
              <a:t></a:t>
            </a:r>
            <a:r>
              <a:rPr sz="1900" spc="10" dirty="0">
                <a:solidFill>
                  <a:srgbClr val="FFFFCC"/>
                </a:solidFill>
                <a:latin typeface="Times New Roman"/>
                <a:cs typeface="Times New Roman"/>
              </a:rPr>
              <a:t>	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Limited in</a:t>
            </a:r>
            <a:r>
              <a:rPr sz="3200" spc="-2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presenting</a:t>
            </a:r>
            <a:endParaRPr sz="32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621791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3" y="62362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3" y="5611367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02563" y="259079"/>
            <a:ext cx="7771130" cy="1012190"/>
            <a:chOff x="702563" y="259079"/>
            <a:chExt cx="7771130" cy="1012190"/>
          </a:xfrm>
        </p:grpSpPr>
        <p:sp>
          <p:nvSpPr>
            <p:cNvPr id="6" name="object 6"/>
            <p:cNvSpPr/>
            <p:nvPr/>
          </p:nvSpPr>
          <p:spPr>
            <a:xfrm>
              <a:off x="702563" y="259079"/>
              <a:ext cx="1107948" cy="10119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0055" y="259079"/>
              <a:ext cx="7263383" cy="10119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74242" y="379221"/>
            <a:ext cx="7197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CEBFF"/>
                </a:solidFill>
              </a:rPr>
              <a:t>4. </a:t>
            </a:r>
            <a:r>
              <a:rPr sz="3600" u="heavy" spc="-5" dirty="0">
                <a:solidFill>
                  <a:srgbClr val="CCEBFF"/>
                </a:solidFill>
                <a:uFill>
                  <a:solidFill>
                    <a:srgbClr val="CCEBFF"/>
                  </a:solidFill>
                </a:uFill>
              </a:rPr>
              <a:t>Computer Assisted</a:t>
            </a:r>
            <a:r>
              <a:rPr sz="3600" u="heavy" spc="-155" dirty="0">
                <a:solidFill>
                  <a:srgbClr val="CCEBFF"/>
                </a:solidFill>
                <a:uFill>
                  <a:solidFill>
                    <a:srgbClr val="CCEBFF"/>
                  </a:solidFill>
                </a:uFill>
              </a:rPr>
              <a:t> </a:t>
            </a:r>
            <a:r>
              <a:rPr sz="3600" u="heavy" dirty="0">
                <a:solidFill>
                  <a:srgbClr val="CCEBFF"/>
                </a:solidFill>
                <a:uFill>
                  <a:solidFill>
                    <a:srgbClr val="CCEBFF"/>
                  </a:solidFill>
                </a:uFill>
              </a:rPr>
              <a:t>Instruction</a:t>
            </a:r>
            <a:endParaRPr sz="3600"/>
          </a:p>
        </p:txBody>
      </p:sp>
      <p:grpSp>
        <p:nvGrpSpPr>
          <p:cNvPr id="9" name="object 9"/>
          <p:cNvGrpSpPr/>
          <p:nvPr/>
        </p:nvGrpSpPr>
        <p:grpSpPr>
          <a:xfrm>
            <a:off x="1484375" y="807719"/>
            <a:ext cx="6715125" cy="1012190"/>
            <a:chOff x="1484375" y="807719"/>
            <a:chExt cx="6715125" cy="1012190"/>
          </a:xfrm>
        </p:grpSpPr>
        <p:sp>
          <p:nvSpPr>
            <p:cNvPr id="10" name="object 10"/>
            <p:cNvSpPr/>
            <p:nvPr/>
          </p:nvSpPr>
          <p:spPr>
            <a:xfrm>
              <a:off x="1484375" y="888491"/>
              <a:ext cx="6714744" cy="990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48583" y="807719"/>
              <a:ext cx="2877312" cy="10119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420617" y="927861"/>
            <a:ext cx="23037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heavy" dirty="0">
                <a:solidFill>
                  <a:srgbClr val="CCEBFF"/>
                </a:solidFill>
                <a:uFill>
                  <a:solidFill>
                    <a:srgbClr val="CCEBFF"/>
                  </a:solidFill>
                </a:uFill>
                <a:latin typeface="Arial"/>
                <a:cs typeface="Arial"/>
              </a:rPr>
              <a:t>with</a:t>
            </a:r>
            <a:r>
              <a:rPr sz="3600" b="1" u="heavy" spc="-85" dirty="0">
                <a:solidFill>
                  <a:srgbClr val="CCEBFF"/>
                </a:solidFill>
                <a:uFill>
                  <a:solidFill>
                    <a:srgbClr val="CCEBFF"/>
                  </a:solidFill>
                </a:uFill>
                <a:latin typeface="Arial"/>
                <a:cs typeface="Arial"/>
              </a:rPr>
              <a:t> </a:t>
            </a:r>
            <a:r>
              <a:rPr sz="3600" b="1" u="heavy" spc="-15" dirty="0">
                <a:solidFill>
                  <a:srgbClr val="CCEBFF"/>
                </a:solidFill>
                <a:uFill>
                  <a:solidFill>
                    <a:srgbClr val="CCEBFF"/>
                  </a:solidFill>
                </a:uFill>
                <a:latin typeface="Arial"/>
                <a:cs typeface="Arial"/>
              </a:rPr>
              <a:t>Video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22903" y="1437132"/>
            <a:ext cx="2328672" cy="990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556259" y="2048255"/>
            <a:ext cx="3700779" cy="902335"/>
            <a:chOff x="556259" y="2048255"/>
            <a:chExt cx="3700779" cy="902335"/>
          </a:xfrm>
        </p:grpSpPr>
        <p:sp>
          <p:nvSpPr>
            <p:cNvPr id="15" name="object 15"/>
            <p:cNvSpPr/>
            <p:nvPr/>
          </p:nvSpPr>
          <p:spPr>
            <a:xfrm>
              <a:off x="556259" y="2279903"/>
              <a:ext cx="502920" cy="5242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0955" y="2048255"/>
              <a:ext cx="3465576" cy="9022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88340" y="2158111"/>
            <a:ext cx="32981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SzPct val="5937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Same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as basic</a:t>
            </a:r>
            <a:r>
              <a:rPr sz="3200" spc="-7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CAI.</a:t>
            </a:r>
            <a:endParaRPr sz="3200">
              <a:latin typeface="Liberation Sans Narrow"/>
              <a:cs typeface="Liberation Sans Narrow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56259" y="2633472"/>
            <a:ext cx="2794000" cy="902335"/>
            <a:chOff x="556259" y="2633472"/>
            <a:chExt cx="2794000" cy="902335"/>
          </a:xfrm>
        </p:grpSpPr>
        <p:sp>
          <p:nvSpPr>
            <p:cNvPr id="19" name="object 19"/>
            <p:cNvSpPr/>
            <p:nvPr/>
          </p:nvSpPr>
          <p:spPr>
            <a:xfrm>
              <a:off x="556259" y="2865120"/>
              <a:ext cx="502920" cy="5242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0955" y="2633472"/>
              <a:ext cx="2558796" cy="9022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88340" y="2743326"/>
            <a:ext cx="23914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SzPct val="5937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Adds</a:t>
            </a:r>
            <a:r>
              <a:rPr sz="3200" spc="-9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realism.</a:t>
            </a:r>
            <a:endParaRPr sz="3200">
              <a:latin typeface="Liberation Sans Narrow"/>
              <a:cs typeface="Liberation Sans Narrow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56259" y="3218688"/>
            <a:ext cx="2813685" cy="902335"/>
            <a:chOff x="556259" y="3218688"/>
            <a:chExt cx="2813685" cy="902335"/>
          </a:xfrm>
        </p:grpSpPr>
        <p:sp>
          <p:nvSpPr>
            <p:cNvPr id="23" name="object 23"/>
            <p:cNvSpPr/>
            <p:nvPr/>
          </p:nvSpPr>
          <p:spPr>
            <a:xfrm>
              <a:off x="556259" y="3450336"/>
              <a:ext cx="502920" cy="5242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0955" y="3218688"/>
              <a:ext cx="2578608" cy="90220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88340" y="3328796"/>
            <a:ext cx="24098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SzPct val="5937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Adds</a:t>
            </a:r>
            <a:r>
              <a:rPr sz="3200" spc="-6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interest.</a:t>
            </a:r>
            <a:endParaRPr sz="3200">
              <a:latin typeface="Liberation Sans Narrow"/>
              <a:cs typeface="Liberation Sans Narrow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56259" y="3803903"/>
            <a:ext cx="3663950" cy="902335"/>
            <a:chOff x="556259" y="3803903"/>
            <a:chExt cx="3663950" cy="902335"/>
          </a:xfrm>
        </p:grpSpPr>
        <p:sp>
          <p:nvSpPr>
            <p:cNvPr id="27" name="object 27"/>
            <p:cNvSpPr/>
            <p:nvPr/>
          </p:nvSpPr>
          <p:spPr>
            <a:xfrm>
              <a:off x="556259" y="4035551"/>
              <a:ext cx="502920" cy="5242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90955" y="3803903"/>
              <a:ext cx="3429000" cy="90220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88340" y="3914013"/>
            <a:ext cx="31686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SzPct val="5937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Allows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exposure</a:t>
            </a:r>
            <a:r>
              <a:rPr sz="3200" spc="-7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to</a:t>
            </a:r>
            <a:endParaRPr sz="3200">
              <a:latin typeface="Liberation Sans Narrow"/>
              <a:cs typeface="Liberation Sans Narrow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90955" y="4291584"/>
            <a:ext cx="3265932" cy="9022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031544" y="4401388"/>
            <a:ext cx="27533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hazardous</a:t>
            </a:r>
            <a:r>
              <a:rPr sz="3200" spc="-7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events.</a:t>
            </a:r>
            <a:endParaRPr sz="3200">
              <a:latin typeface="Liberation Sans Narrow"/>
              <a:cs typeface="Liberation Sans Narrow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290059" y="1999488"/>
            <a:ext cx="3700779" cy="902335"/>
            <a:chOff x="4290059" y="1999488"/>
            <a:chExt cx="3700779" cy="902335"/>
          </a:xfrm>
        </p:grpSpPr>
        <p:sp>
          <p:nvSpPr>
            <p:cNvPr id="33" name="object 33"/>
            <p:cNvSpPr/>
            <p:nvPr/>
          </p:nvSpPr>
          <p:spPr>
            <a:xfrm>
              <a:off x="4290059" y="2231136"/>
              <a:ext cx="502920" cy="5242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24755" y="1999488"/>
              <a:ext cx="3465576" cy="9022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423028" y="2109343"/>
            <a:ext cx="329755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Same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as basic</a:t>
            </a:r>
            <a:r>
              <a:rPr sz="3200" spc="-7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CAI.</a:t>
            </a:r>
            <a:endParaRPr sz="3200">
              <a:latin typeface="Liberation Sans Narrow"/>
              <a:cs typeface="Liberation Sans Narrow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290059" y="2535935"/>
            <a:ext cx="3853179" cy="902335"/>
            <a:chOff x="4290059" y="2535935"/>
            <a:chExt cx="3853179" cy="902335"/>
          </a:xfrm>
        </p:grpSpPr>
        <p:sp>
          <p:nvSpPr>
            <p:cNvPr id="37" name="object 37"/>
            <p:cNvSpPr/>
            <p:nvPr/>
          </p:nvSpPr>
          <p:spPr>
            <a:xfrm>
              <a:off x="4290059" y="2767583"/>
              <a:ext cx="502920" cy="5242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524755" y="2535935"/>
              <a:ext cx="3617976" cy="90220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423028" y="2645791"/>
            <a:ext cx="34486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Adds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additional</a:t>
            </a:r>
            <a:r>
              <a:rPr sz="3200" spc="-6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32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cost.</a:t>
            </a:r>
            <a:endParaRPr sz="3200">
              <a:latin typeface="Liberation Sans Narrow"/>
              <a:cs typeface="Liberation Sans Narrow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181855" y="3407664"/>
            <a:ext cx="4674235" cy="902335"/>
            <a:chOff x="4181855" y="3407664"/>
            <a:chExt cx="4674235" cy="902335"/>
          </a:xfrm>
        </p:grpSpPr>
        <p:sp>
          <p:nvSpPr>
            <p:cNvPr id="41" name="object 41"/>
            <p:cNvSpPr/>
            <p:nvPr/>
          </p:nvSpPr>
          <p:spPr>
            <a:xfrm>
              <a:off x="4181855" y="3407664"/>
              <a:ext cx="1744979" cy="90220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390388" y="3407664"/>
              <a:ext cx="647700" cy="90220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501639" y="3407664"/>
              <a:ext cx="3354323" cy="90220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423028" y="3517772"/>
            <a:ext cx="40697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66FFFF"/>
                </a:solidFill>
                <a:latin typeface="Liberation Sans Narrow"/>
                <a:cs typeface="Liberation Sans Narrow"/>
              </a:rPr>
              <a:t>$50,000-$150,000 per</a:t>
            </a:r>
            <a:r>
              <a:rPr sz="3200" spc="-40" dirty="0">
                <a:solidFill>
                  <a:srgbClr val="66FFFF"/>
                </a:solidFill>
                <a:latin typeface="Liberation Sans Narrow"/>
                <a:cs typeface="Liberation Sans Narrow"/>
              </a:rPr>
              <a:t> </a:t>
            </a:r>
            <a:r>
              <a:rPr sz="3200" spc="-5" dirty="0">
                <a:solidFill>
                  <a:srgbClr val="66FFFF"/>
                </a:solidFill>
                <a:latin typeface="Liberation Sans Narrow"/>
                <a:cs typeface="Liberation Sans Narrow"/>
              </a:rPr>
              <a:t>hour</a:t>
            </a:r>
            <a:endParaRPr sz="3200">
              <a:latin typeface="Liberation Sans Narrow"/>
              <a:cs typeface="Liberation Sans Narrow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524755" y="3846576"/>
            <a:ext cx="3540252" cy="90220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765928" y="3956684"/>
            <a:ext cx="30276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66FFFF"/>
                </a:solidFill>
                <a:latin typeface="Liberation Sans Narrow"/>
                <a:cs typeface="Liberation Sans Narrow"/>
              </a:rPr>
              <a:t>of instruction due</a:t>
            </a:r>
            <a:r>
              <a:rPr sz="3200" spc="-60" dirty="0">
                <a:solidFill>
                  <a:srgbClr val="66FFFF"/>
                </a:solidFill>
                <a:latin typeface="Liberation Sans Narrow"/>
                <a:cs typeface="Liberation Sans Narrow"/>
              </a:rPr>
              <a:t> </a:t>
            </a:r>
            <a:r>
              <a:rPr sz="3200" spc="-5" dirty="0">
                <a:solidFill>
                  <a:srgbClr val="66FFFF"/>
                </a:solidFill>
                <a:latin typeface="Liberation Sans Narrow"/>
                <a:cs typeface="Liberation Sans Narrow"/>
              </a:rPr>
              <a:t>to:</a:t>
            </a:r>
            <a:endParaRPr sz="3200">
              <a:latin typeface="Liberation Sans Narrow"/>
              <a:cs typeface="Liberation Sans Narrow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735067" y="4383023"/>
            <a:ext cx="2686812" cy="90220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976240" y="4492828"/>
            <a:ext cx="2174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66FFFF"/>
                </a:solidFill>
                <a:latin typeface="Liberation Sans Narrow"/>
                <a:cs typeface="Liberation Sans Narrow"/>
              </a:rPr>
              <a:t>* Script</a:t>
            </a:r>
            <a:r>
              <a:rPr sz="3200" spc="-100" dirty="0">
                <a:solidFill>
                  <a:srgbClr val="66FFFF"/>
                </a:solidFill>
                <a:latin typeface="Liberation Sans Narrow"/>
                <a:cs typeface="Liberation Sans Narrow"/>
              </a:rPr>
              <a:t> </a:t>
            </a:r>
            <a:r>
              <a:rPr sz="3200" dirty="0">
                <a:solidFill>
                  <a:srgbClr val="66FFFF"/>
                </a:solidFill>
                <a:latin typeface="Liberation Sans Narrow"/>
                <a:cs typeface="Liberation Sans Narrow"/>
              </a:rPr>
              <a:t>writers</a:t>
            </a:r>
            <a:endParaRPr sz="3200">
              <a:latin typeface="Liberation Sans Narrow"/>
              <a:cs typeface="Liberation Sans Narrow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735067" y="4919471"/>
            <a:ext cx="3990340" cy="1438910"/>
            <a:chOff x="4735067" y="4919471"/>
            <a:chExt cx="3990340" cy="1438910"/>
          </a:xfrm>
        </p:grpSpPr>
        <p:sp>
          <p:nvSpPr>
            <p:cNvPr id="50" name="object 50"/>
            <p:cNvSpPr/>
            <p:nvPr/>
          </p:nvSpPr>
          <p:spPr>
            <a:xfrm>
              <a:off x="4735067" y="4919471"/>
              <a:ext cx="3989832" cy="90220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735067" y="5455919"/>
              <a:ext cx="2910840" cy="90220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4976240" y="4981854"/>
            <a:ext cx="3477260" cy="109855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33679" indent="-221615">
              <a:lnSpc>
                <a:spcPct val="100000"/>
              </a:lnSpc>
              <a:spcBef>
                <a:spcPts val="480"/>
              </a:spcBef>
              <a:buChar char="*"/>
              <a:tabLst>
                <a:tab pos="234315" algn="l"/>
              </a:tabLst>
            </a:pPr>
            <a:r>
              <a:rPr sz="3200" dirty="0">
                <a:solidFill>
                  <a:srgbClr val="66FFFF"/>
                </a:solidFill>
                <a:latin typeface="Liberation Sans Narrow"/>
                <a:cs typeface="Liberation Sans Narrow"/>
              </a:rPr>
              <a:t>Production</a:t>
            </a:r>
            <a:r>
              <a:rPr sz="3200" spc="-60" dirty="0">
                <a:solidFill>
                  <a:srgbClr val="66FFFF"/>
                </a:solidFill>
                <a:latin typeface="Liberation Sans Narrow"/>
                <a:cs typeface="Liberation Sans Narrow"/>
              </a:rPr>
              <a:t> </a:t>
            </a:r>
            <a:r>
              <a:rPr sz="3200" spc="-5" dirty="0">
                <a:solidFill>
                  <a:srgbClr val="66FFFF"/>
                </a:solidFill>
                <a:latin typeface="Liberation Sans Narrow"/>
                <a:cs typeface="Liberation Sans Narrow"/>
              </a:rPr>
              <a:t>specialists</a:t>
            </a:r>
            <a:endParaRPr sz="3200">
              <a:latin typeface="Liberation Sans Narrow"/>
              <a:cs typeface="Liberation Sans Narrow"/>
            </a:endParaRPr>
          </a:p>
          <a:p>
            <a:pPr marL="233679" indent="-221615">
              <a:lnSpc>
                <a:spcPct val="100000"/>
              </a:lnSpc>
              <a:spcBef>
                <a:spcPts val="385"/>
              </a:spcBef>
              <a:buChar char="*"/>
              <a:tabLst>
                <a:tab pos="234315" algn="l"/>
              </a:tabLst>
            </a:pPr>
            <a:r>
              <a:rPr sz="3200" dirty="0">
                <a:solidFill>
                  <a:srgbClr val="66FFFF"/>
                </a:solidFill>
                <a:latin typeface="Liberation Sans Narrow"/>
                <a:cs typeface="Liberation Sans Narrow"/>
              </a:rPr>
              <a:t>Camera</a:t>
            </a:r>
            <a:r>
              <a:rPr sz="3200" spc="-10" dirty="0">
                <a:solidFill>
                  <a:srgbClr val="66FFFF"/>
                </a:solidFill>
                <a:latin typeface="Liberation Sans Narrow"/>
                <a:cs typeface="Liberation Sans Narrow"/>
              </a:rPr>
              <a:t> </a:t>
            </a:r>
            <a:r>
              <a:rPr sz="3200" dirty="0">
                <a:solidFill>
                  <a:srgbClr val="66FFFF"/>
                </a:solidFill>
                <a:latin typeface="Liberation Sans Narrow"/>
                <a:cs typeface="Liberation Sans Narrow"/>
              </a:rPr>
              <a:t>crews</a:t>
            </a:r>
            <a:endParaRPr sz="3200">
              <a:latin typeface="Liberation Sans Narrow"/>
              <a:cs typeface="Liberation Sans Narrow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526794" y="1620977"/>
            <a:ext cx="972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CCEBFF"/>
                </a:solidFill>
                <a:latin typeface="Times New Roman"/>
                <a:cs typeface="Times New Roman"/>
              </a:rPr>
              <a:t>P</a:t>
            </a:r>
            <a:r>
              <a:rPr sz="2800" b="1" spc="-20" dirty="0">
                <a:solidFill>
                  <a:srgbClr val="CCEBFF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CCEBFF"/>
                </a:solidFill>
                <a:latin typeface="Times New Roman"/>
                <a:cs typeface="Times New Roman"/>
              </a:rPr>
              <a:t>OS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642228" y="1620977"/>
            <a:ext cx="101091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CCEBFF"/>
                </a:solidFill>
                <a:latin typeface="Times New Roman"/>
                <a:cs typeface="Times New Roman"/>
              </a:rPr>
              <a:t>CONS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134861" y="3182111"/>
            <a:ext cx="76200" cy="323850"/>
          </a:xfrm>
          <a:custGeom>
            <a:avLst/>
            <a:gdLst/>
            <a:ahLst/>
            <a:cxnLst/>
            <a:rect l="l" t="t" r="r" b="b"/>
            <a:pathLst>
              <a:path w="76200" h="323850">
                <a:moveTo>
                  <a:pt x="19050" y="247650"/>
                </a:moveTo>
                <a:lnTo>
                  <a:pt x="0" y="247650"/>
                </a:lnTo>
                <a:lnTo>
                  <a:pt x="38100" y="323850"/>
                </a:lnTo>
                <a:lnTo>
                  <a:pt x="66675" y="266700"/>
                </a:lnTo>
                <a:lnTo>
                  <a:pt x="19050" y="266700"/>
                </a:lnTo>
                <a:lnTo>
                  <a:pt x="19050" y="247650"/>
                </a:lnTo>
                <a:close/>
              </a:path>
              <a:path w="76200" h="323850">
                <a:moveTo>
                  <a:pt x="57150" y="0"/>
                </a:moveTo>
                <a:lnTo>
                  <a:pt x="19050" y="0"/>
                </a:lnTo>
                <a:lnTo>
                  <a:pt x="19050" y="266700"/>
                </a:lnTo>
                <a:lnTo>
                  <a:pt x="57150" y="266700"/>
                </a:lnTo>
                <a:lnTo>
                  <a:pt x="57150" y="0"/>
                </a:lnTo>
                <a:close/>
              </a:path>
              <a:path w="76200" h="323850">
                <a:moveTo>
                  <a:pt x="76200" y="247650"/>
                </a:moveTo>
                <a:lnTo>
                  <a:pt x="57150" y="247650"/>
                </a:lnTo>
                <a:lnTo>
                  <a:pt x="57150" y="266700"/>
                </a:lnTo>
                <a:lnTo>
                  <a:pt x="66675" y="266700"/>
                </a:lnTo>
                <a:lnTo>
                  <a:pt x="76200" y="247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4364735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3" y="3739896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3" y="4988052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3" y="12451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3" y="3116579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3" y="2491739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3" y="1868423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3" y="621791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3" y="62362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3" y="5611367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799844" y="286511"/>
            <a:ext cx="5575300" cy="1012190"/>
            <a:chOff x="1799844" y="286511"/>
            <a:chExt cx="5575300" cy="1012190"/>
          </a:xfrm>
        </p:grpSpPr>
        <p:sp>
          <p:nvSpPr>
            <p:cNvPr id="13" name="object 13"/>
            <p:cNvSpPr/>
            <p:nvPr/>
          </p:nvSpPr>
          <p:spPr>
            <a:xfrm>
              <a:off x="1799844" y="286511"/>
              <a:ext cx="1107947" cy="10119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07336" y="286511"/>
              <a:ext cx="5067300" cy="10119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071497" y="406653"/>
            <a:ext cx="5001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CEBFF"/>
                </a:solidFill>
              </a:rPr>
              <a:t>5.</a:t>
            </a:r>
            <a:r>
              <a:rPr sz="3600" spc="-35" dirty="0">
                <a:solidFill>
                  <a:srgbClr val="CCEBFF"/>
                </a:solidFill>
              </a:rPr>
              <a:t> </a:t>
            </a:r>
            <a:r>
              <a:rPr sz="3600" u="heavy" spc="-15" dirty="0">
                <a:solidFill>
                  <a:srgbClr val="CCEBFF"/>
                </a:solidFill>
                <a:uFill>
                  <a:solidFill>
                    <a:srgbClr val="CCEBFF"/>
                  </a:solidFill>
                </a:uFill>
              </a:rPr>
              <a:t>Simulation/Vestibule</a:t>
            </a:r>
            <a:endParaRPr sz="3600"/>
          </a:p>
        </p:txBody>
      </p:sp>
      <p:sp>
        <p:nvSpPr>
          <p:cNvPr id="16" name="object 16"/>
          <p:cNvSpPr/>
          <p:nvPr/>
        </p:nvSpPr>
        <p:spPr>
          <a:xfrm>
            <a:off x="2581655" y="915924"/>
            <a:ext cx="4518660" cy="99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803148" y="1531619"/>
            <a:ext cx="8061959" cy="4715510"/>
            <a:chOff x="803148" y="1531619"/>
            <a:chExt cx="8061959" cy="4715510"/>
          </a:xfrm>
        </p:grpSpPr>
        <p:sp>
          <p:nvSpPr>
            <p:cNvPr id="18" name="object 18"/>
            <p:cNvSpPr/>
            <p:nvPr/>
          </p:nvSpPr>
          <p:spPr>
            <a:xfrm>
              <a:off x="803148" y="1734311"/>
              <a:ext cx="438912" cy="4587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51560" y="1531619"/>
              <a:ext cx="2703576" cy="7894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03148" y="2246375"/>
              <a:ext cx="438912" cy="4587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51560" y="2043683"/>
              <a:ext cx="3337560" cy="7894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03148" y="2758439"/>
              <a:ext cx="438912" cy="4587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51560" y="2555747"/>
              <a:ext cx="3110483" cy="7894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51560" y="2982467"/>
              <a:ext cx="1731264" cy="7894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3148" y="3697224"/>
              <a:ext cx="438912" cy="4587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51560" y="3494531"/>
              <a:ext cx="2997707" cy="78943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51560" y="3921252"/>
              <a:ext cx="2849879" cy="7894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3148" y="4636008"/>
              <a:ext cx="438912" cy="4587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1560" y="4433315"/>
              <a:ext cx="3009900" cy="78943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03148" y="5148072"/>
              <a:ext cx="438912" cy="4587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51560" y="4945379"/>
              <a:ext cx="3009900" cy="78943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03148" y="5660135"/>
              <a:ext cx="438912" cy="4587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51560" y="5457443"/>
              <a:ext cx="3320796" cy="78943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308348" y="1886711"/>
              <a:ext cx="438912" cy="4587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556759" y="1684019"/>
              <a:ext cx="4293108" cy="78943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308348" y="2398775"/>
              <a:ext cx="438912" cy="4587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556759" y="2196083"/>
              <a:ext cx="3997451" cy="78943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308348" y="2910839"/>
              <a:ext cx="438912" cy="4587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556759" y="2708147"/>
              <a:ext cx="4034028" cy="78943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56759" y="3134867"/>
              <a:ext cx="4308347" cy="78943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56759" y="3561587"/>
              <a:ext cx="2947416" cy="78943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556759" y="3988308"/>
              <a:ext cx="1973580" cy="78943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917244" y="1128755"/>
            <a:ext cx="3235960" cy="48755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002665">
              <a:lnSpc>
                <a:spcPct val="100000"/>
              </a:lnSpc>
              <a:spcBef>
                <a:spcPts val="375"/>
              </a:spcBef>
            </a:pPr>
            <a:r>
              <a:rPr sz="2800" b="1" spc="-10" dirty="0">
                <a:solidFill>
                  <a:srgbClr val="CCEBFF"/>
                </a:solidFill>
                <a:latin typeface="Times New Roman"/>
                <a:cs typeface="Times New Roman"/>
              </a:rPr>
              <a:t>PROS</a:t>
            </a:r>
            <a:endParaRPr sz="28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275"/>
              </a:spcBef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Provides</a:t>
            </a:r>
            <a:r>
              <a:rPr sz="2800" spc="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28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realism.</a:t>
            </a:r>
            <a:endParaRPr sz="2800">
              <a:latin typeface="Liberation Sans Narrow"/>
              <a:cs typeface="Liberation Sans Narrow"/>
            </a:endParaRPr>
          </a:p>
          <a:p>
            <a:pPr marL="354965" indent="-342900">
              <a:lnSpc>
                <a:spcPct val="100000"/>
              </a:lnSpc>
              <a:spcBef>
                <a:spcPts val="675"/>
              </a:spcBef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Allows active</a:t>
            </a:r>
            <a:r>
              <a:rPr sz="2800" spc="1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practice.</a:t>
            </a:r>
            <a:endParaRPr sz="2800">
              <a:latin typeface="Liberation Sans Narrow"/>
              <a:cs typeface="Liberation Sans Narrow"/>
            </a:endParaRPr>
          </a:p>
          <a:p>
            <a:pPr marL="354965" marR="315595" indent="-342900">
              <a:lnSpc>
                <a:spcPct val="100000"/>
              </a:lnSpc>
              <a:spcBef>
                <a:spcPts val="670"/>
              </a:spcBef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Provides </a:t>
            </a: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immediate  feedback.</a:t>
            </a:r>
            <a:endParaRPr sz="2800">
              <a:latin typeface="Liberation Sans Narrow"/>
              <a:cs typeface="Liberation Sans Narrow"/>
            </a:endParaRPr>
          </a:p>
          <a:p>
            <a:pPr marL="354965" marR="424815" indent="-342900">
              <a:lnSpc>
                <a:spcPct val="100000"/>
              </a:lnSpc>
              <a:spcBef>
                <a:spcPts val="675"/>
              </a:spcBef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Allows exposure to  hazardous</a:t>
            </a:r>
            <a:r>
              <a:rPr sz="2800" spc="-2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events.</a:t>
            </a:r>
            <a:endParaRPr sz="2800">
              <a:latin typeface="Liberation Sans Narrow"/>
              <a:cs typeface="Liberation Sans Narrow"/>
            </a:endParaRPr>
          </a:p>
          <a:p>
            <a:pPr marL="354965" indent="-342900">
              <a:lnSpc>
                <a:spcPct val="100000"/>
              </a:lnSpc>
              <a:spcBef>
                <a:spcPts val="670"/>
              </a:spcBef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High transfer to</a:t>
            </a:r>
            <a:r>
              <a:rPr sz="2800" spc="-3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job.</a:t>
            </a:r>
            <a:endParaRPr sz="2800">
              <a:latin typeface="Liberation Sans Narrow"/>
              <a:cs typeface="Liberation Sans Narrow"/>
            </a:endParaRPr>
          </a:p>
          <a:p>
            <a:pPr marL="354965" indent="-342900">
              <a:lnSpc>
                <a:spcPct val="100000"/>
              </a:lnSpc>
              <a:spcBef>
                <a:spcPts val="675"/>
              </a:spcBef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No job</a:t>
            </a:r>
            <a:r>
              <a:rPr sz="2800" spc="-1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interference.</a:t>
            </a:r>
            <a:endParaRPr sz="2800">
              <a:latin typeface="Liberation Sans Narrow"/>
              <a:cs typeface="Liberation Sans Narrow"/>
            </a:endParaRPr>
          </a:p>
          <a:p>
            <a:pPr marL="354965" indent="-342900">
              <a:lnSpc>
                <a:spcPct val="100000"/>
              </a:lnSpc>
              <a:spcBef>
                <a:spcPts val="675"/>
              </a:spcBef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Lowers trainee</a:t>
            </a:r>
            <a:r>
              <a:rPr sz="2800" spc="-2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28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stress.</a:t>
            </a:r>
            <a:endParaRPr sz="2800">
              <a:latin typeface="Liberation Sans Narrow"/>
              <a:cs typeface="Liberation Sans Narrow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423028" y="1128039"/>
            <a:ext cx="4121150" cy="340677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R="53340" algn="ctr">
              <a:lnSpc>
                <a:spcPct val="100000"/>
              </a:lnSpc>
              <a:spcBef>
                <a:spcPts val="980"/>
              </a:spcBef>
            </a:pPr>
            <a:r>
              <a:rPr sz="2800" b="1" spc="-10" dirty="0">
                <a:solidFill>
                  <a:srgbClr val="CCEBFF"/>
                </a:solidFill>
                <a:latin typeface="Times New Roman"/>
                <a:cs typeface="Times New Roman"/>
              </a:rPr>
              <a:t>CONS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75"/>
              </a:spcBef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Cannot </a:t>
            </a: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cover all </a:t>
            </a:r>
            <a:r>
              <a:rPr sz="28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job</a:t>
            </a:r>
            <a:r>
              <a:rPr sz="2800" spc="1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aspects.</a:t>
            </a:r>
            <a:endParaRPr sz="2800">
              <a:latin typeface="Liberation Sans Narrow"/>
              <a:cs typeface="Liberation Sans Narrow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Limited number </a:t>
            </a:r>
            <a:r>
              <a:rPr sz="28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of</a:t>
            </a:r>
            <a:r>
              <a:rPr sz="2800" spc="2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trainees.</a:t>
            </a:r>
            <a:endParaRPr sz="2800">
              <a:latin typeface="Liberation Sans Narrow"/>
              <a:cs typeface="Liberation Sans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Can be </a:t>
            </a: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very expensive </a:t>
            </a:r>
            <a:r>
              <a:rPr sz="28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(for  </a:t>
            </a: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example, </a:t>
            </a:r>
            <a:r>
              <a:rPr sz="28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“aircraft </a:t>
            </a: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simulators”  and </a:t>
            </a:r>
            <a:r>
              <a:rPr sz="28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“virtual reality”  </a:t>
            </a: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simulators).</a:t>
            </a:r>
            <a:endParaRPr sz="28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4364735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3" y="3739896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3" y="4988052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3" y="12451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3" y="3116579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3" y="2491739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3" y="1868423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3" y="621791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3" y="62362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3" y="5611367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799844" y="286511"/>
            <a:ext cx="5576570" cy="1012190"/>
            <a:chOff x="1799844" y="286511"/>
            <a:chExt cx="5576570" cy="1012190"/>
          </a:xfrm>
        </p:grpSpPr>
        <p:sp>
          <p:nvSpPr>
            <p:cNvPr id="13" name="object 13"/>
            <p:cNvSpPr/>
            <p:nvPr/>
          </p:nvSpPr>
          <p:spPr>
            <a:xfrm>
              <a:off x="1799844" y="286511"/>
              <a:ext cx="1741932" cy="10119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41319" y="286511"/>
              <a:ext cx="752856" cy="10119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93719" y="286511"/>
              <a:ext cx="1412747" cy="10119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06011" y="286511"/>
              <a:ext cx="752856" cy="10119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58411" y="286511"/>
              <a:ext cx="3317747" cy="10119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071497" y="406653"/>
            <a:ext cx="5003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CEBFF"/>
                </a:solidFill>
              </a:rPr>
              <a:t>6. On-The-Job</a:t>
            </a:r>
            <a:r>
              <a:rPr sz="3600" spc="-15" dirty="0">
                <a:solidFill>
                  <a:srgbClr val="CCEBFF"/>
                </a:solidFill>
              </a:rPr>
              <a:t> </a:t>
            </a:r>
            <a:r>
              <a:rPr sz="3600" spc="-30" dirty="0">
                <a:solidFill>
                  <a:srgbClr val="CCEBFF"/>
                </a:solidFill>
              </a:rPr>
              <a:t>Training</a:t>
            </a:r>
            <a:endParaRPr sz="3600"/>
          </a:p>
        </p:txBody>
      </p:sp>
      <p:grpSp>
        <p:nvGrpSpPr>
          <p:cNvPr id="19" name="object 19"/>
          <p:cNvGrpSpPr/>
          <p:nvPr/>
        </p:nvGrpSpPr>
        <p:grpSpPr>
          <a:xfrm>
            <a:off x="574548" y="1446275"/>
            <a:ext cx="3586479" cy="3264535"/>
            <a:chOff x="574548" y="1446275"/>
            <a:chExt cx="3586479" cy="3264535"/>
          </a:xfrm>
        </p:grpSpPr>
        <p:sp>
          <p:nvSpPr>
            <p:cNvPr id="20" name="object 20"/>
            <p:cNvSpPr/>
            <p:nvPr/>
          </p:nvSpPr>
          <p:spPr>
            <a:xfrm>
              <a:off x="574548" y="1648967"/>
              <a:ext cx="438912" cy="4587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22960" y="1446275"/>
              <a:ext cx="2703576" cy="7894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4548" y="2075687"/>
              <a:ext cx="438912" cy="4587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22960" y="1872995"/>
              <a:ext cx="3337560" cy="7894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4548" y="2502408"/>
              <a:ext cx="438912" cy="4587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22960" y="2299715"/>
              <a:ext cx="3110483" cy="7894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22960" y="2641091"/>
              <a:ext cx="1731264" cy="78943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4548" y="3270503"/>
              <a:ext cx="438912" cy="4587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22960" y="3067811"/>
              <a:ext cx="2555748" cy="7894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4548" y="3697224"/>
              <a:ext cx="438912" cy="4587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22960" y="3494531"/>
              <a:ext cx="3009900" cy="78943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4548" y="4123943"/>
              <a:ext cx="438912" cy="4587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22960" y="3921252"/>
              <a:ext cx="3142488" cy="78943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4536947" y="1446275"/>
            <a:ext cx="4020820" cy="4715510"/>
            <a:chOff x="4536947" y="1446275"/>
            <a:chExt cx="4020820" cy="4715510"/>
          </a:xfrm>
        </p:grpSpPr>
        <p:sp>
          <p:nvSpPr>
            <p:cNvPr id="34" name="object 34"/>
            <p:cNvSpPr/>
            <p:nvPr/>
          </p:nvSpPr>
          <p:spPr>
            <a:xfrm>
              <a:off x="4536947" y="1648967"/>
              <a:ext cx="438912" cy="4587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85359" y="1446275"/>
              <a:ext cx="3771899" cy="78943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536947" y="2075687"/>
              <a:ext cx="438912" cy="4587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85359" y="1872995"/>
              <a:ext cx="3671316" cy="78943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536947" y="2502408"/>
              <a:ext cx="438912" cy="4587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85359" y="2299715"/>
              <a:ext cx="3046476" cy="78943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785359" y="2641091"/>
              <a:ext cx="2167128" cy="78943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36947" y="3270503"/>
              <a:ext cx="438912" cy="4587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85359" y="3067811"/>
              <a:ext cx="3189732" cy="78943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85359" y="3409187"/>
              <a:ext cx="3203447" cy="78943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536947" y="4038599"/>
              <a:ext cx="438912" cy="4587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85359" y="3835908"/>
              <a:ext cx="2948940" cy="78943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785359" y="4177283"/>
              <a:ext cx="1731264" cy="78943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536947" y="4806696"/>
              <a:ext cx="438912" cy="4587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785359" y="4604003"/>
              <a:ext cx="3177540" cy="78943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785359" y="4945379"/>
              <a:ext cx="2007108" cy="78943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36947" y="5574791"/>
              <a:ext cx="438912" cy="4587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785359" y="5372099"/>
              <a:ext cx="2386584" cy="78943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88340" y="1016473"/>
            <a:ext cx="3235960" cy="34512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R="256540" algn="ctr">
              <a:lnSpc>
                <a:spcPct val="100000"/>
              </a:lnSpc>
              <a:spcBef>
                <a:spcPts val="675"/>
              </a:spcBef>
            </a:pPr>
            <a:r>
              <a:rPr sz="2400" b="1" spc="-5" dirty="0">
                <a:solidFill>
                  <a:srgbClr val="CCEBFF"/>
                </a:solidFill>
                <a:latin typeface="Times New Roman"/>
                <a:cs typeface="Times New Roman"/>
              </a:rPr>
              <a:t>PROS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665"/>
              </a:spcBef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Provides</a:t>
            </a:r>
            <a:r>
              <a:rPr sz="2800" spc="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28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realism.</a:t>
            </a:r>
            <a:endParaRPr sz="2800">
              <a:latin typeface="Liberation Sans Narrow"/>
              <a:cs typeface="Liberation Sans Narrow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Allows active</a:t>
            </a:r>
            <a:r>
              <a:rPr sz="2800" spc="1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practice.</a:t>
            </a:r>
            <a:endParaRPr sz="2800">
              <a:latin typeface="Liberation Sans Narrow"/>
              <a:cs typeface="Liberation Sans Narrow"/>
            </a:endParaRPr>
          </a:p>
          <a:p>
            <a:pPr marL="355600" marR="315595" indent="-343535">
              <a:lnSpc>
                <a:spcPts val="2690"/>
              </a:lnSpc>
              <a:spcBef>
                <a:spcPts val="645"/>
              </a:spcBef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Provides </a:t>
            </a: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immediate  feedback.</a:t>
            </a:r>
            <a:endParaRPr sz="2800">
              <a:latin typeface="Liberation Sans Narrow"/>
              <a:cs typeface="Liberation Sans Narrow"/>
            </a:endParaRPr>
          </a:p>
          <a:p>
            <a:pPr marL="355600" indent="-343535">
              <a:lnSpc>
                <a:spcPct val="100000"/>
              </a:lnSpc>
              <a:spcBef>
                <a:spcPts val="20"/>
              </a:spcBef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High</a:t>
            </a:r>
            <a:r>
              <a:rPr sz="280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motivation.</a:t>
            </a:r>
            <a:endParaRPr sz="2800">
              <a:latin typeface="Liberation Sans Narrow"/>
              <a:cs typeface="Liberation Sans Narrow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High </a:t>
            </a: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transfer </a:t>
            </a:r>
            <a:r>
              <a:rPr sz="28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to</a:t>
            </a: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job.</a:t>
            </a:r>
            <a:endParaRPr sz="2800">
              <a:latin typeface="Liberation Sans Narrow"/>
              <a:cs typeface="Liberation Sans Narrow"/>
            </a:endParaRPr>
          </a:p>
          <a:p>
            <a:pPr marL="355600" indent="-343535">
              <a:lnSpc>
                <a:spcPct val="100000"/>
              </a:lnSpc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Lowers training</a:t>
            </a:r>
            <a:r>
              <a:rPr sz="2800" spc="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cost.</a:t>
            </a:r>
            <a:endParaRPr sz="2800">
              <a:latin typeface="Liberation Sans Narrow"/>
              <a:cs typeface="Liberation Sans Narrow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651628" y="1111077"/>
            <a:ext cx="3671570" cy="480822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R="46990" algn="ctr">
              <a:lnSpc>
                <a:spcPct val="100000"/>
              </a:lnSpc>
              <a:spcBef>
                <a:spcPts val="330"/>
              </a:spcBef>
            </a:pPr>
            <a:r>
              <a:rPr sz="2400" b="1" spc="-5" dirty="0">
                <a:solidFill>
                  <a:srgbClr val="CCEBFF"/>
                </a:solidFill>
                <a:latin typeface="Times New Roman"/>
                <a:cs typeface="Times New Roman"/>
              </a:rPr>
              <a:t>CONS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Disruptions to</a:t>
            </a:r>
            <a:r>
              <a:rPr sz="2800" spc="-2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operations.</a:t>
            </a:r>
            <a:endParaRPr sz="2800">
              <a:latin typeface="Liberation Sans Narrow"/>
              <a:cs typeface="Liberation Sans Narrow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May damage</a:t>
            </a:r>
            <a:r>
              <a:rPr sz="2800" spc="-4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equipment.</a:t>
            </a:r>
            <a:endParaRPr sz="2800">
              <a:latin typeface="Liberation Sans Narrow"/>
              <a:cs typeface="Liberation Sans Narrow"/>
            </a:endParaRPr>
          </a:p>
          <a:p>
            <a:pPr marL="355600" marR="812800" indent="-342900">
              <a:lnSpc>
                <a:spcPts val="2690"/>
              </a:lnSpc>
              <a:spcBef>
                <a:spcPts val="645"/>
              </a:spcBef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Inconsistent </a:t>
            </a:r>
            <a:r>
              <a:rPr sz="28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across  </a:t>
            </a: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departments.</a:t>
            </a:r>
            <a:endParaRPr sz="2800">
              <a:latin typeface="Liberation Sans Narrow"/>
              <a:cs typeface="Liberation Sans Narrow"/>
            </a:endParaRPr>
          </a:p>
          <a:p>
            <a:pPr marL="355600" marR="574040" indent="-342900">
              <a:lnSpc>
                <a:spcPts val="2690"/>
              </a:lnSpc>
              <a:spcBef>
                <a:spcPts val="670"/>
              </a:spcBef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Inadequate </a:t>
            </a:r>
            <a:r>
              <a:rPr sz="28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focus </a:t>
            </a: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on  underlying</a:t>
            </a:r>
            <a:r>
              <a:rPr sz="2800" spc="-2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principles.</a:t>
            </a:r>
            <a:endParaRPr sz="2800">
              <a:latin typeface="Liberation Sans Narrow"/>
              <a:cs typeface="Liberation Sans Narrow"/>
            </a:endParaRPr>
          </a:p>
          <a:p>
            <a:pPr marL="355600" marR="911860" indent="-342900">
              <a:lnSpc>
                <a:spcPts val="2690"/>
              </a:lnSpc>
              <a:spcBef>
                <a:spcPts val="670"/>
              </a:spcBef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Lack </a:t>
            </a:r>
            <a:r>
              <a:rPr sz="28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of </a:t>
            </a: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systematic  feedback.</a:t>
            </a:r>
            <a:endParaRPr sz="2800">
              <a:latin typeface="Liberation Sans Narrow"/>
              <a:cs typeface="Liberation Sans Narrow"/>
            </a:endParaRPr>
          </a:p>
          <a:p>
            <a:pPr marL="355600" marR="681355" indent="-342900">
              <a:lnSpc>
                <a:spcPts val="2690"/>
              </a:lnSpc>
              <a:spcBef>
                <a:spcPts val="670"/>
              </a:spcBef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Transfer </a:t>
            </a:r>
            <a:r>
              <a:rPr sz="28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of </a:t>
            </a: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improper  procedures.</a:t>
            </a:r>
            <a:endParaRPr sz="2800">
              <a:latin typeface="Liberation Sans Narrow"/>
              <a:cs typeface="Liberation Sans Narrow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2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Trainee</a:t>
            </a:r>
            <a:r>
              <a:rPr sz="2800" spc="-10" dirty="0">
                <a:solidFill>
                  <a:srgbClr val="FFFFCC"/>
                </a:solidFill>
                <a:latin typeface="Liberation Sans Narrow"/>
                <a:cs typeface="Liberation Sans Narrow"/>
              </a:rPr>
              <a:t> </a:t>
            </a:r>
            <a:r>
              <a:rPr sz="2800" spc="-5" dirty="0">
                <a:solidFill>
                  <a:srgbClr val="FFFFCC"/>
                </a:solidFill>
                <a:latin typeface="Liberation Sans Narrow"/>
                <a:cs typeface="Liberation Sans Narrow"/>
              </a:rPr>
              <a:t>stress.</a:t>
            </a:r>
            <a:endParaRPr sz="28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621791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3" y="62362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3" y="5611367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46148" y="336804"/>
            <a:ext cx="5289804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78760" y="484758"/>
            <a:ext cx="45897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0" dirty="0">
                <a:solidFill>
                  <a:srgbClr val="CCEBFF"/>
                </a:solidFill>
                <a:latin typeface="Arial"/>
                <a:cs typeface="Arial"/>
              </a:rPr>
              <a:t>Off </a:t>
            </a:r>
            <a:r>
              <a:rPr sz="4400" b="0" dirty="0">
                <a:solidFill>
                  <a:srgbClr val="CCEBFF"/>
                </a:solidFill>
                <a:latin typeface="Arial"/>
                <a:cs typeface="Arial"/>
              </a:rPr>
              <a:t>the job</a:t>
            </a:r>
            <a:r>
              <a:rPr sz="4400" b="0" spc="-5" dirty="0">
                <a:solidFill>
                  <a:srgbClr val="CCEBFF"/>
                </a:solidFill>
                <a:latin typeface="Arial"/>
                <a:cs typeface="Arial"/>
              </a:rPr>
              <a:t> </a:t>
            </a:r>
            <a:r>
              <a:rPr sz="4400" b="0" dirty="0">
                <a:solidFill>
                  <a:srgbClr val="CCEBFF"/>
                </a:solidFill>
                <a:latin typeface="Arial"/>
                <a:cs typeface="Arial"/>
              </a:rPr>
              <a:t>training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03859" y="1514855"/>
            <a:ext cx="4913630" cy="2658110"/>
            <a:chOff x="403859" y="1514855"/>
            <a:chExt cx="4913630" cy="2658110"/>
          </a:xfrm>
        </p:grpSpPr>
        <p:sp>
          <p:nvSpPr>
            <p:cNvPr id="8" name="object 8"/>
            <p:cNvSpPr/>
            <p:nvPr/>
          </p:nvSpPr>
          <p:spPr>
            <a:xfrm>
              <a:off x="403859" y="1754123"/>
              <a:ext cx="502920" cy="5227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8555" y="1514855"/>
              <a:ext cx="3252216" cy="9022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3859" y="2339339"/>
              <a:ext cx="502920" cy="5227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8555" y="2100072"/>
              <a:ext cx="2753868" cy="9022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3859" y="2924555"/>
              <a:ext cx="502920" cy="5227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8555" y="2685288"/>
              <a:ext cx="4678680" cy="9022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3859" y="3509772"/>
              <a:ext cx="502920" cy="5227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8555" y="3270504"/>
              <a:ext cx="2263140" cy="9022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5940" y="1532802"/>
            <a:ext cx="4368800" cy="236791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9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Case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studies</a:t>
            </a:r>
            <a:endParaRPr sz="32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spc="-20" dirty="0">
                <a:solidFill>
                  <a:srgbClr val="FFFFFF"/>
                </a:solidFill>
                <a:latin typeface="Verdana"/>
                <a:cs typeface="Verdana"/>
              </a:rPr>
              <a:t>Role</a:t>
            </a:r>
            <a:r>
              <a:rPr sz="32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plays</a:t>
            </a:r>
            <a:endParaRPr sz="32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Conference</a:t>
            </a:r>
            <a:r>
              <a:rPr sz="32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method</a:t>
            </a:r>
            <a:endParaRPr sz="32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Lectures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08619" y="4202207"/>
              <a:ext cx="1135379" cy="26496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49640" y="6032404"/>
              <a:ext cx="594359" cy="8194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17507" y="6698224"/>
              <a:ext cx="126492" cy="1536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27220" y="0"/>
              <a:ext cx="114300" cy="68519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04232" y="0"/>
              <a:ext cx="275843" cy="68519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30952" y="0"/>
              <a:ext cx="534924" cy="68519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35396" y="0"/>
              <a:ext cx="678179" cy="68519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63640" y="0"/>
              <a:ext cx="886967" cy="68519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40652" y="0"/>
              <a:ext cx="1095755" cy="68519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78040" y="0"/>
              <a:ext cx="1371600" cy="68519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08476" y="0"/>
              <a:ext cx="237744" cy="68519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22676" y="0"/>
              <a:ext cx="475488" cy="68519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85644" y="0"/>
              <a:ext cx="675132" cy="68519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90700" y="0"/>
              <a:ext cx="912876" cy="685190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14044" y="0"/>
              <a:ext cx="1170432" cy="685190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200" y="0"/>
              <a:ext cx="1333500" cy="68519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144" y="4605528"/>
              <a:ext cx="963168" cy="224637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44" y="6175247"/>
              <a:ext cx="362712" cy="67665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581900" y="0"/>
              <a:ext cx="1562100" cy="283464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002524" y="0"/>
              <a:ext cx="1141730" cy="1341120"/>
            </a:xfrm>
            <a:custGeom>
              <a:avLst/>
              <a:gdLst/>
              <a:ahLst/>
              <a:cxnLst/>
              <a:rect l="l" t="t" r="r" b="b"/>
              <a:pathLst>
                <a:path w="1141729" h="1341120">
                  <a:moveTo>
                    <a:pt x="1141476" y="1303020"/>
                  </a:moveTo>
                  <a:lnTo>
                    <a:pt x="913765" y="960247"/>
                  </a:lnTo>
                  <a:lnTo>
                    <a:pt x="646303" y="628523"/>
                  </a:lnTo>
                  <a:lnTo>
                    <a:pt x="351790" y="304673"/>
                  </a:lnTo>
                  <a:lnTo>
                    <a:pt x="27051" y="0"/>
                  </a:lnTo>
                  <a:lnTo>
                    <a:pt x="0" y="0"/>
                  </a:lnTo>
                  <a:lnTo>
                    <a:pt x="332740" y="314198"/>
                  </a:lnTo>
                  <a:lnTo>
                    <a:pt x="636778" y="647573"/>
                  </a:lnTo>
                  <a:lnTo>
                    <a:pt x="904240" y="988822"/>
                  </a:lnTo>
                  <a:lnTo>
                    <a:pt x="1141476" y="1341120"/>
                  </a:lnTo>
                  <a:lnTo>
                    <a:pt x="1141476" y="1303020"/>
                  </a:lnTo>
                  <a:close/>
                </a:path>
                <a:path w="1141729" h="1341120">
                  <a:moveTo>
                    <a:pt x="1141476" y="628269"/>
                  </a:moveTo>
                  <a:lnTo>
                    <a:pt x="847090" y="304673"/>
                  </a:lnTo>
                  <a:lnTo>
                    <a:pt x="512826" y="0"/>
                  </a:lnTo>
                  <a:lnTo>
                    <a:pt x="493776" y="0"/>
                  </a:lnTo>
                  <a:lnTo>
                    <a:pt x="837565" y="323723"/>
                  </a:lnTo>
                  <a:lnTo>
                    <a:pt x="1141476" y="656844"/>
                  </a:lnTo>
                  <a:lnTo>
                    <a:pt x="1141476" y="628269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144" y="0"/>
              <a:ext cx="1362456" cy="223723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44" y="0"/>
              <a:ext cx="934719" cy="951230"/>
            </a:xfrm>
            <a:custGeom>
              <a:avLst/>
              <a:gdLst/>
              <a:ahLst/>
              <a:cxnLst/>
              <a:rect l="l" t="t" r="r" b="b"/>
              <a:pathLst>
                <a:path w="934719" h="951230">
                  <a:moveTo>
                    <a:pt x="429768" y="0"/>
                  </a:moveTo>
                  <a:lnTo>
                    <a:pt x="401015" y="0"/>
                  </a:lnTo>
                  <a:lnTo>
                    <a:pt x="191719" y="181356"/>
                  </a:lnTo>
                  <a:lnTo>
                    <a:pt x="0" y="372237"/>
                  </a:lnTo>
                  <a:lnTo>
                    <a:pt x="0" y="400812"/>
                  </a:lnTo>
                  <a:lnTo>
                    <a:pt x="201307" y="190881"/>
                  </a:lnTo>
                  <a:lnTo>
                    <a:pt x="429768" y="0"/>
                  </a:lnTo>
                  <a:close/>
                </a:path>
                <a:path w="934719" h="951230">
                  <a:moveTo>
                    <a:pt x="934212" y="0"/>
                  </a:moveTo>
                  <a:lnTo>
                    <a:pt x="905510" y="0"/>
                  </a:lnTo>
                  <a:lnTo>
                    <a:pt x="648843" y="209550"/>
                  </a:lnTo>
                  <a:lnTo>
                    <a:pt x="409714" y="428625"/>
                  </a:lnTo>
                  <a:lnTo>
                    <a:pt x="191300" y="666750"/>
                  </a:lnTo>
                  <a:lnTo>
                    <a:pt x="0" y="912876"/>
                  </a:lnTo>
                  <a:lnTo>
                    <a:pt x="0" y="950976"/>
                  </a:lnTo>
                  <a:lnTo>
                    <a:pt x="191300" y="685800"/>
                  </a:lnTo>
                  <a:lnTo>
                    <a:pt x="409714" y="447675"/>
                  </a:lnTo>
                  <a:lnTo>
                    <a:pt x="658406" y="219075"/>
                  </a:lnTo>
                  <a:lnTo>
                    <a:pt x="934212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1523" y="4364735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23" y="3739896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23" y="4988052"/>
            <a:ext cx="455930" cy="0"/>
          </a:xfrm>
          <a:custGeom>
            <a:avLst/>
            <a:gdLst/>
            <a:ahLst/>
            <a:cxnLst/>
            <a:rect l="l" t="t" r="r" b="b"/>
            <a:pathLst>
              <a:path w="455930">
                <a:moveTo>
                  <a:pt x="0" y="0"/>
                </a:moveTo>
                <a:lnTo>
                  <a:pt x="455676" y="0"/>
                </a:lnTo>
              </a:path>
            </a:pathLst>
          </a:custGeom>
          <a:ln w="15239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86800" y="4988052"/>
            <a:ext cx="455930" cy="0"/>
          </a:xfrm>
          <a:custGeom>
            <a:avLst/>
            <a:gdLst/>
            <a:ahLst/>
            <a:cxnLst/>
            <a:rect l="l" t="t" r="r" b="b"/>
            <a:pathLst>
              <a:path w="455929">
                <a:moveTo>
                  <a:pt x="0" y="0"/>
                </a:moveTo>
                <a:lnTo>
                  <a:pt x="455675" y="0"/>
                </a:lnTo>
              </a:path>
            </a:pathLst>
          </a:custGeom>
          <a:ln w="15239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23" y="1245108"/>
            <a:ext cx="455930" cy="0"/>
          </a:xfrm>
          <a:custGeom>
            <a:avLst/>
            <a:gdLst/>
            <a:ahLst/>
            <a:cxnLst/>
            <a:rect l="l" t="t" r="r" b="b"/>
            <a:pathLst>
              <a:path w="455930">
                <a:moveTo>
                  <a:pt x="0" y="0"/>
                </a:moveTo>
                <a:lnTo>
                  <a:pt x="45567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86800" y="1245108"/>
            <a:ext cx="455930" cy="0"/>
          </a:xfrm>
          <a:custGeom>
            <a:avLst/>
            <a:gdLst/>
            <a:ahLst/>
            <a:cxnLst/>
            <a:rect l="l" t="t" r="r" b="b"/>
            <a:pathLst>
              <a:path w="455929">
                <a:moveTo>
                  <a:pt x="0" y="0"/>
                </a:moveTo>
                <a:lnTo>
                  <a:pt x="455675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23" y="3116579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23" y="2491739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23" y="1868423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23" y="621791"/>
            <a:ext cx="455930" cy="0"/>
          </a:xfrm>
          <a:custGeom>
            <a:avLst/>
            <a:gdLst/>
            <a:ahLst/>
            <a:cxnLst/>
            <a:rect l="l" t="t" r="r" b="b"/>
            <a:pathLst>
              <a:path w="455930">
                <a:moveTo>
                  <a:pt x="0" y="0"/>
                </a:moveTo>
                <a:lnTo>
                  <a:pt x="45567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686800" y="621791"/>
            <a:ext cx="455930" cy="0"/>
          </a:xfrm>
          <a:custGeom>
            <a:avLst/>
            <a:gdLst/>
            <a:ahLst/>
            <a:cxnLst/>
            <a:rect l="l" t="t" r="r" b="b"/>
            <a:pathLst>
              <a:path w="455929">
                <a:moveTo>
                  <a:pt x="0" y="0"/>
                </a:moveTo>
                <a:lnTo>
                  <a:pt x="455675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23" y="62362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-6095" y="1466088"/>
            <a:ext cx="8903335" cy="4665345"/>
            <a:chOff x="-6095" y="1466088"/>
            <a:chExt cx="8903335" cy="4665345"/>
          </a:xfrm>
        </p:grpSpPr>
        <p:sp>
          <p:nvSpPr>
            <p:cNvPr id="39" name="object 39"/>
            <p:cNvSpPr/>
            <p:nvPr/>
          </p:nvSpPr>
          <p:spPr>
            <a:xfrm>
              <a:off x="1524" y="5611367"/>
              <a:ext cx="455930" cy="0"/>
            </a:xfrm>
            <a:custGeom>
              <a:avLst/>
              <a:gdLst/>
              <a:ahLst/>
              <a:cxnLst/>
              <a:rect l="l" t="t" r="r" b="b"/>
              <a:pathLst>
                <a:path w="455930">
                  <a:moveTo>
                    <a:pt x="0" y="0"/>
                  </a:moveTo>
                  <a:lnTo>
                    <a:pt x="455676" y="0"/>
                  </a:lnTo>
                </a:path>
              </a:pathLst>
            </a:custGeom>
            <a:ln w="15239">
              <a:solidFill>
                <a:srgbClr val="003A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7199" y="1600200"/>
              <a:ext cx="8229600" cy="4531360"/>
            </a:xfrm>
            <a:custGeom>
              <a:avLst/>
              <a:gdLst/>
              <a:ahLst/>
              <a:cxnLst/>
              <a:rect l="l" t="t" r="r" b="b"/>
              <a:pathLst>
                <a:path w="8229600" h="4531360">
                  <a:moveTo>
                    <a:pt x="8229600" y="0"/>
                  </a:moveTo>
                  <a:lnTo>
                    <a:pt x="0" y="0"/>
                  </a:lnTo>
                  <a:lnTo>
                    <a:pt x="0" y="4530852"/>
                  </a:lnTo>
                  <a:lnTo>
                    <a:pt x="8229600" y="453085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03859" y="1705356"/>
              <a:ext cx="502920" cy="52273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38555" y="1466088"/>
              <a:ext cx="7534656" cy="90220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38555" y="1905000"/>
              <a:ext cx="8104632" cy="90220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38555" y="2343912"/>
              <a:ext cx="8118348" cy="90220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38555" y="2782824"/>
              <a:ext cx="7833359" cy="90220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38555" y="3221736"/>
              <a:ext cx="6766559" cy="90220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8555" y="3660648"/>
              <a:ext cx="8095488" cy="90220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8555" y="4099560"/>
              <a:ext cx="8258556" cy="90220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457200" y="277368"/>
            <a:ext cx="8229600" cy="1140460"/>
          </a:xfrm>
          <a:prstGeom prst="rect">
            <a:avLst/>
          </a:prstGeom>
          <a:solidFill>
            <a:srgbClr val="CCEB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4380"/>
              </a:lnSpc>
            </a:pPr>
            <a:r>
              <a:rPr sz="4000" b="1" spc="-5" dirty="0">
                <a:solidFill>
                  <a:srgbClr val="0066CC"/>
                </a:solidFill>
                <a:latin typeface="Arial"/>
                <a:cs typeface="Arial"/>
              </a:rPr>
              <a:t>Employee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ts val="4595"/>
              </a:lnSpc>
            </a:pPr>
            <a:r>
              <a:rPr sz="4000" b="1" spc="-5" dirty="0">
                <a:solidFill>
                  <a:srgbClr val="0066CC"/>
                </a:solidFill>
                <a:latin typeface="Arial"/>
                <a:cs typeface="Arial"/>
              </a:rPr>
              <a:t>Performance</a:t>
            </a:r>
            <a:r>
              <a:rPr sz="4000" b="1" spc="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0066CC"/>
                </a:solidFill>
                <a:latin typeface="Arial"/>
                <a:cs typeface="Arial"/>
              </a:rPr>
              <a:t>Management</a:t>
            </a:r>
            <a:endParaRPr sz="4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35940" y="1581352"/>
            <a:ext cx="7950834" cy="31483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marR="5080" indent="-343535">
              <a:lnSpc>
                <a:spcPct val="90000"/>
              </a:lnSpc>
              <a:spcBef>
                <a:spcPts val="490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Performance 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appraisal is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a formal  structured system of measuring and 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evaluating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an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employees job related  behavior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and outcomes to </a:t>
            </a:r>
            <a:r>
              <a:rPr sz="3200" spc="-15" dirty="0">
                <a:solidFill>
                  <a:srgbClr val="FFFFFF"/>
                </a:solidFill>
                <a:latin typeface="Verdana"/>
                <a:cs typeface="Verdana"/>
              </a:rPr>
              <a:t>discover 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how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3200" spc="-15" dirty="0">
                <a:solidFill>
                  <a:srgbClr val="FFFFFF"/>
                </a:solidFill>
                <a:latin typeface="Verdana"/>
                <a:cs typeface="Verdana"/>
              </a:rPr>
              <a:t>why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the employee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is 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presently performing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the job and 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how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the employee can perform</a:t>
            </a:r>
            <a:r>
              <a:rPr sz="32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more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638555" y="4538471"/>
            <a:ext cx="7825740" cy="1780539"/>
            <a:chOff x="638555" y="4538471"/>
            <a:chExt cx="7825740" cy="1780539"/>
          </a:xfrm>
        </p:grpSpPr>
        <p:sp>
          <p:nvSpPr>
            <p:cNvPr id="52" name="object 52"/>
            <p:cNvSpPr/>
            <p:nvPr/>
          </p:nvSpPr>
          <p:spPr>
            <a:xfrm>
              <a:off x="638555" y="4538471"/>
              <a:ext cx="7825740" cy="90220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8555" y="4977383"/>
              <a:ext cx="7071359" cy="90220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38555" y="5416295"/>
              <a:ext cx="2093976" cy="90220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8674100" y="5093970"/>
            <a:ext cx="6197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6425" algn="l"/>
              </a:tabLst>
            </a:pPr>
            <a:r>
              <a:rPr sz="3200" u="heavy" dirty="0">
                <a:solidFill>
                  <a:srgbClr val="FFFFFF"/>
                </a:solidFill>
                <a:uFill>
                  <a:solidFill>
                    <a:srgbClr val="003A76"/>
                  </a:solidFill>
                </a:uFill>
                <a:latin typeface="Verdana"/>
                <a:cs typeface="Verdana"/>
              </a:rPr>
              <a:t> 	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79144" y="4655058"/>
            <a:ext cx="7172959" cy="1391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effectively 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future so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that the  employee, </a:t>
            </a:r>
            <a:r>
              <a:rPr sz="3200" spc="-15" dirty="0">
                <a:solidFill>
                  <a:srgbClr val="FFFFFF"/>
                </a:solidFill>
                <a:latin typeface="Verdana"/>
                <a:cs typeface="Verdana"/>
              </a:rPr>
              <a:t>orag.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society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all 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benefit.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08619" y="4202207"/>
              <a:ext cx="1135379" cy="26496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49640" y="6032404"/>
              <a:ext cx="594359" cy="8194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17507" y="6698224"/>
              <a:ext cx="126492" cy="1536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27220" y="0"/>
              <a:ext cx="114300" cy="68519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04232" y="0"/>
              <a:ext cx="275843" cy="68519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30952" y="0"/>
              <a:ext cx="534924" cy="68519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35396" y="0"/>
              <a:ext cx="678179" cy="68519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63640" y="0"/>
              <a:ext cx="886967" cy="68519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40652" y="0"/>
              <a:ext cx="1095755" cy="68519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78040" y="0"/>
              <a:ext cx="1371600" cy="68519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08476" y="0"/>
              <a:ext cx="237744" cy="68519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22676" y="0"/>
              <a:ext cx="475488" cy="68519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85644" y="0"/>
              <a:ext cx="675132" cy="68519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90700" y="0"/>
              <a:ext cx="912876" cy="685190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14044" y="0"/>
              <a:ext cx="1170432" cy="685190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200" y="0"/>
              <a:ext cx="1333500" cy="68519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144" y="4605528"/>
              <a:ext cx="963168" cy="224637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44" y="6175247"/>
              <a:ext cx="362712" cy="67665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581900" y="0"/>
              <a:ext cx="1562100" cy="283464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002524" y="0"/>
              <a:ext cx="1141730" cy="1341120"/>
            </a:xfrm>
            <a:custGeom>
              <a:avLst/>
              <a:gdLst/>
              <a:ahLst/>
              <a:cxnLst/>
              <a:rect l="l" t="t" r="r" b="b"/>
              <a:pathLst>
                <a:path w="1141729" h="1341120">
                  <a:moveTo>
                    <a:pt x="1141476" y="1303020"/>
                  </a:moveTo>
                  <a:lnTo>
                    <a:pt x="913765" y="960247"/>
                  </a:lnTo>
                  <a:lnTo>
                    <a:pt x="646303" y="628523"/>
                  </a:lnTo>
                  <a:lnTo>
                    <a:pt x="351790" y="304673"/>
                  </a:lnTo>
                  <a:lnTo>
                    <a:pt x="27051" y="0"/>
                  </a:lnTo>
                  <a:lnTo>
                    <a:pt x="0" y="0"/>
                  </a:lnTo>
                  <a:lnTo>
                    <a:pt x="332740" y="314198"/>
                  </a:lnTo>
                  <a:lnTo>
                    <a:pt x="636778" y="647573"/>
                  </a:lnTo>
                  <a:lnTo>
                    <a:pt x="904240" y="988822"/>
                  </a:lnTo>
                  <a:lnTo>
                    <a:pt x="1141476" y="1341120"/>
                  </a:lnTo>
                  <a:lnTo>
                    <a:pt x="1141476" y="1303020"/>
                  </a:lnTo>
                  <a:close/>
                </a:path>
                <a:path w="1141729" h="1341120">
                  <a:moveTo>
                    <a:pt x="1141476" y="628269"/>
                  </a:moveTo>
                  <a:lnTo>
                    <a:pt x="847090" y="304673"/>
                  </a:lnTo>
                  <a:lnTo>
                    <a:pt x="512826" y="0"/>
                  </a:lnTo>
                  <a:lnTo>
                    <a:pt x="493776" y="0"/>
                  </a:lnTo>
                  <a:lnTo>
                    <a:pt x="837565" y="323723"/>
                  </a:lnTo>
                  <a:lnTo>
                    <a:pt x="1141476" y="656844"/>
                  </a:lnTo>
                  <a:lnTo>
                    <a:pt x="1141476" y="628269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144" y="0"/>
              <a:ext cx="1362456" cy="223723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44" y="0"/>
              <a:ext cx="934719" cy="951230"/>
            </a:xfrm>
            <a:custGeom>
              <a:avLst/>
              <a:gdLst/>
              <a:ahLst/>
              <a:cxnLst/>
              <a:rect l="l" t="t" r="r" b="b"/>
              <a:pathLst>
                <a:path w="934719" h="951230">
                  <a:moveTo>
                    <a:pt x="429768" y="0"/>
                  </a:moveTo>
                  <a:lnTo>
                    <a:pt x="401015" y="0"/>
                  </a:lnTo>
                  <a:lnTo>
                    <a:pt x="191719" y="181356"/>
                  </a:lnTo>
                  <a:lnTo>
                    <a:pt x="0" y="372237"/>
                  </a:lnTo>
                  <a:lnTo>
                    <a:pt x="0" y="400812"/>
                  </a:lnTo>
                  <a:lnTo>
                    <a:pt x="201307" y="190881"/>
                  </a:lnTo>
                  <a:lnTo>
                    <a:pt x="429768" y="0"/>
                  </a:lnTo>
                  <a:close/>
                </a:path>
                <a:path w="934719" h="951230">
                  <a:moveTo>
                    <a:pt x="934212" y="0"/>
                  </a:moveTo>
                  <a:lnTo>
                    <a:pt x="905510" y="0"/>
                  </a:lnTo>
                  <a:lnTo>
                    <a:pt x="648843" y="209550"/>
                  </a:lnTo>
                  <a:lnTo>
                    <a:pt x="409714" y="428625"/>
                  </a:lnTo>
                  <a:lnTo>
                    <a:pt x="191300" y="666750"/>
                  </a:lnTo>
                  <a:lnTo>
                    <a:pt x="0" y="912876"/>
                  </a:lnTo>
                  <a:lnTo>
                    <a:pt x="0" y="950976"/>
                  </a:lnTo>
                  <a:lnTo>
                    <a:pt x="191300" y="685800"/>
                  </a:lnTo>
                  <a:lnTo>
                    <a:pt x="409714" y="447675"/>
                  </a:lnTo>
                  <a:lnTo>
                    <a:pt x="658406" y="219075"/>
                  </a:lnTo>
                  <a:lnTo>
                    <a:pt x="934212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1523" y="4364735"/>
            <a:ext cx="455930" cy="0"/>
          </a:xfrm>
          <a:custGeom>
            <a:avLst/>
            <a:gdLst/>
            <a:ahLst/>
            <a:cxnLst/>
            <a:rect l="l" t="t" r="r" b="b"/>
            <a:pathLst>
              <a:path w="455930">
                <a:moveTo>
                  <a:pt x="0" y="0"/>
                </a:moveTo>
                <a:lnTo>
                  <a:pt x="455676" y="0"/>
                </a:lnTo>
              </a:path>
            </a:pathLst>
          </a:custGeom>
          <a:ln w="15239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86800" y="4364735"/>
            <a:ext cx="455930" cy="0"/>
          </a:xfrm>
          <a:custGeom>
            <a:avLst/>
            <a:gdLst/>
            <a:ahLst/>
            <a:cxnLst/>
            <a:rect l="l" t="t" r="r" b="b"/>
            <a:pathLst>
              <a:path w="455929">
                <a:moveTo>
                  <a:pt x="0" y="0"/>
                </a:moveTo>
                <a:lnTo>
                  <a:pt x="455675" y="0"/>
                </a:lnTo>
              </a:path>
            </a:pathLst>
          </a:custGeom>
          <a:ln w="15239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23" y="3739896"/>
            <a:ext cx="455930" cy="0"/>
          </a:xfrm>
          <a:custGeom>
            <a:avLst/>
            <a:gdLst/>
            <a:ahLst/>
            <a:cxnLst/>
            <a:rect l="l" t="t" r="r" b="b"/>
            <a:pathLst>
              <a:path w="455930">
                <a:moveTo>
                  <a:pt x="0" y="0"/>
                </a:moveTo>
                <a:lnTo>
                  <a:pt x="455676" y="0"/>
                </a:lnTo>
              </a:path>
            </a:pathLst>
          </a:custGeom>
          <a:ln w="15239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3" y="4988052"/>
            <a:ext cx="455930" cy="0"/>
          </a:xfrm>
          <a:custGeom>
            <a:avLst/>
            <a:gdLst/>
            <a:ahLst/>
            <a:cxnLst/>
            <a:rect l="l" t="t" r="r" b="b"/>
            <a:pathLst>
              <a:path w="455930">
                <a:moveTo>
                  <a:pt x="0" y="0"/>
                </a:moveTo>
                <a:lnTo>
                  <a:pt x="455676" y="0"/>
                </a:lnTo>
              </a:path>
            </a:pathLst>
          </a:custGeom>
          <a:ln w="15239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86800" y="4988052"/>
            <a:ext cx="455930" cy="0"/>
          </a:xfrm>
          <a:custGeom>
            <a:avLst/>
            <a:gdLst/>
            <a:ahLst/>
            <a:cxnLst/>
            <a:rect l="l" t="t" r="r" b="b"/>
            <a:pathLst>
              <a:path w="455929">
                <a:moveTo>
                  <a:pt x="0" y="0"/>
                </a:moveTo>
                <a:lnTo>
                  <a:pt x="455675" y="0"/>
                </a:lnTo>
              </a:path>
            </a:pathLst>
          </a:custGeom>
          <a:ln w="15239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23" y="1245108"/>
            <a:ext cx="455930" cy="0"/>
          </a:xfrm>
          <a:custGeom>
            <a:avLst/>
            <a:gdLst/>
            <a:ahLst/>
            <a:cxnLst/>
            <a:rect l="l" t="t" r="r" b="b"/>
            <a:pathLst>
              <a:path w="455930">
                <a:moveTo>
                  <a:pt x="0" y="0"/>
                </a:moveTo>
                <a:lnTo>
                  <a:pt x="45567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86800" y="1245108"/>
            <a:ext cx="455930" cy="0"/>
          </a:xfrm>
          <a:custGeom>
            <a:avLst/>
            <a:gdLst/>
            <a:ahLst/>
            <a:cxnLst/>
            <a:rect l="l" t="t" r="r" b="b"/>
            <a:pathLst>
              <a:path w="455929">
                <a:moveTo>
                  <a:pt x="0" y="0"/>
                </a:moveTo>
                <a:lnTo>
                  <a:pt x="455675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23" y="3116579"/>
            <a:ext cx="455930" cy="0"/>
          </a:xfrm>
          <a:custGeom>
            <a:avLst/>
            <a:gdLst/>
            <a:ahLst/>
            <a:cxnLst/>
            <a:rect l="l" t="t" r="r" b="b"/>
            <a:pathLst>
              <a:path w="455930">
                <a:moveTo>
                  <a:pt x="0" y="0"/>
                </a:moveTo>
                <a:lnTo>
                  <a:pt x="45567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23" y="2491739"/>
            <a:ext cx="455930" cy="0"/>
          </a:xfrm>
          <a:custGeom>
            <a:avLst/>
            <a:gdLst/>
            <a:ahLst/>
            <a:cxnLst/>
            <a:rect l="l" t="t" r="r" b="b"/>
            <a:pathLst>
              <a:path w="455930">
                <a:moveTo>
                  <a:pt x="0" y="0"/>
                </a:moveTo>
                <a:lnTo>
                  <a:pt x="45567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86800" y="2491739"/>
            <a:ext cx="455930" cy="0"/>
          </a:xfrm>
          <a:custGeom>
            <a:avLst/>
            <a:gdLst/>
            <a:ahLst/>
            <a:cxnLst/>
            <a:rect l="l" t="t" r="r" b="b"/>
            <a:pathLst>
              <a:path w="455929">
                <a:moveTo>
                  <a:pt x="0" y="0"/>
                </a:moveTo>
                <a:lnTo>
                  <a:pt x="455675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23" y="1868423"/>
            <a:ext cx="455930" cy="0"/>
          </a:xfrm>
          <a:custGeom>
            <a:avLst/>
            <a:gdLst/>
            <a:ahLst/>
            <a:cxnLst/>
            <a:rect l="l" t="t" r="r" b="b"/>
            <a:pathLst>
              <a:path w="455930">
                <a:moveTo>
                  <a:pt x="0" y="0"/>
                </a:moveTo>
                <a:lnTo>
                  <a:pt x="45567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686800" y="1868423"/>
            <a:ext cx="455930" cy="0"/>
          </a:xfrm>
          <a:custGeom>
            <a:avLst/>
            <a:gdLst/>
            <a:ahLst/>
            <a:cxnLst/>
            <a:rect l="l" t="t" r="r" b="b"/>
            <a:pathLst>
              <a:path w="455929">
                <a:moveTo>
                  <a:pt x="0" y="0"/>
                </a:moveTo>
                <a:lnTo>
                  <a:pt x="455675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23" y="621791"/>
            <a:ext cx="455930" cy="0"/>
          </a:xfrm>
          <a:custGeom>
            <a:avLst/>
            <a:gdLst/>
            <a:ahLst/>
            <a:cxnLst/>
            <a:rect l="l" t="t" r="r" b="b"/>
            <a:pathLst>
              <a:path w="455930">
                <a:moveTo>
                  <a:pt x="0" y="0"/>
                </a:moveTo>
                <a:lnTo>
                  <a:pt x="45567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686800" y="621791"/>
            <a:ext cx="455930" cy="0"/>
          </a:xfrm>
          <a:custGeom>
            <a:avLst/>
            <a:gdLst/>
            <a:ahLst/>
            <a:cxnLst/>
            <a:rect l="l" t="t" r="r" b="b"/>
            <a:pathLst>
              <a:path w="455929">
                <a:moveTo>
                  <a:pt x="0" y="0"/>
                </a:moveTo>
                <a:lnTo>
                  <a:pt x="455675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23" y="62362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23" y="5611367"/>
            <a:ext cx="455930" cy="0"/>
          </a:xfrm>
          <a:custGeom>
            <a:avLst/>
            <a:gdLst/>
            <a:ahLst/>
            <a:cxnLst/>
            <a:rect l="l" t="t" r="r" b="b"/>
            <a:pathLst>
              <a:path w="455930">
                <a:moveTo>
                  <a:pt x="0" y="0"/>
                </a:moveTo>
                <a:lnTo>
                  <a:pt x="455676" y="0"/>
                </a:lnTo>
              </a:path>
            </a:pathLst>
          </a:custGeom>
          <a:ln w="15239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86800" y="5611367"/>
            <a:ext cx="455930" cy="0"/>
          </a:xfrm>
          <a:custGeom>
            <a:avLst/>
            <a:gdLst/>
            <a:ahLst/>
            <a:cxnLst/>
            <a:rect l="l" t="t" r="r" b="b"/>
            <a:pathLst>
              <a:path w="455929">
                <a:moveTo>
                  <a:pt x="0" y="0"/>
                </a:moveTo>
                <a:lnTo>
                  <a:pt x="455675" y="0"/>
                </a:lnTo>
              </a:path>
            </a:pathLst>
          </a:custGeom>
          <a:ln w="15239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457200" y="76200"/>
            <a:ext cx="8229600" cy="1341120"/>
            <a:chOff x="457200" y="76200"/>
            <a:chExt cx="8229600" cy="1341120"/>
          </a:xfrm>
        </p:grpSpPr>
        <p:sp>
          <p:nvSpPr>
            <p:cNvPr id="44" name="object 44"/>
            <p:cNvSpPr/>
            <p:nvPr/>
          </p:nvSpPr>
          <p:spPr>
            <a:xfrm>
              <a:off x="457200" y="277368"/>
              <a:ext cx="8229600" cy="1140460"/>
            </a:xfrm>
            <a:custGeom>
              <a:avLst/>
              <a:gdLst/>
              <a:ahLst/>
              <a:cxnLst/>
              <a:rect l="l" t="t" r="r" b="b"/>
              <a:pathLst>
                <a:path w="8229600" h="1140460">
                  <a:moveTo>
                    <a:pt x="8229600" y="0"/>
                  </a:moveTo>
                  <a:lnTo>
                    <a:pt x="0" y="0"/>
                  </a:lnTo>
                  <a:lnTo>
                    <a:pt x="0" y="1139952"/>
                  </a:lnTo>
                  <a:lnTo>
                    <a:pt x="8229600" y="113995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25424" y="76200"/>
              <a:ext cx="7728204" cy="112166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457200" y="277368"/>
            <a:ext cx="8229600" cy="1140460"/>
          </a:xfrm>
          <a:prstGeom prst="rect">
            <a:avLst/>
          </a:prstGeom>
          <a:ln w="9144">
            <a:solidFill>
              <a:srgbClr val="FF33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82930">
              <a:lnSpc>
                <a:spcPts val="4380"/>
              </a:lnSpc>
            </a:pPr>
            <a:r>
              <a:rPr sz="4000" spc="-5" dirty="0"/>
              <a:t>Why Performance</a:t>
            </a:r>
            <a:r>
              <a:rPr sz="4000" spc="-120" dirty="0"/>
              <a:t> </a:t>
            </a:r>
            <a:r>
              <a:rPr sz="4000" spc="-5" dirty="0"/>
              <a:t>Appraisal?</a:t>
            </a:r>
            <a:endParaRPr sz="4000"/>
          </a:p>
        </p:txBody>
      </p:sp>
      <p:grpSp>
        <p:nvGrpSpPr>
          <p:cNvPr id="47" name="object 47"/>
          <p:cNvGrpSpPr/>
          <p:nvPr/>
        </p:nvGrpSpPr>
        <p:grpSpPr>
          <a:xfrm>
            <a:off x="420623" y="1444752"/>
            <a:ext cx="8286115" cy="4686300"/>
            <a:chOff x="420623" y="1444752"/>
            <a:chExt cx="8286115" cy="4686300"/>
          </a:xfrm>
        </p:grpSpPr>
        <p:sp>
          <p:nvSpPr>
            <p:cNvPr id="48" name="object 48"/>
            <p:cNvSpPr/>
            <p:nvPr/>
          </p:nvSpPr>
          <p:spPr>
            <a:xfrm>
              <a:off x="457199" y="1600200"/>
              <a:ext cx="8229600" cy="4531360"/>
            </a:xfrm>
            <a:custGeom>
              <a:avLst/>
              <a:gdLst/>
              <a:ahLst/>
              <a:cxnLst/>
              <a:rect l="l" t="t" r="r" b="b"/>
              <a:pathLst>
                <a:path w="8229600" h="4531360">
                  <a:moveTo>
                    <a:pt x="8229600" y="0"/>
                  </a:moveTo>
                  <a:lnTo>
                    <a:pt x="0" y="0"/>
                  </a:lnTo>
                  <a:lnTo>
                    <a:pt x="0" y="4530852"/>
                  </a:lnTo>
                  <a:lnTo>
                    <a:pt x="8229600" y="453085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20623" y="1653540"/>
              <a:ext cx="441959" cy="46177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69035" y="1444752"/>
              <a:ext cx="8037576" cy="79247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69035" y="1786128"/>
              <a:ext cx="7290816" cy="79247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9035" y="2127504"/>
              <a:ext cx="1594103" cy="79247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20623" y="2763012"/>
              <a:ext cx="441959" cy="46177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69035" y="2554224"/>
              <a:ext cx="7408164" cy="79247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69035" y="2895600"/>
              <a:ext cx="7807452" cy="79248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8674100" y="2656458"/>
            <a:ext cx="601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88645" algn="l"/>
              </a:tabLst>
            </a:pP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0066CC"/>
                  </a:solidFill>
                </a:uFill>
                <a:latin typeface="Verdana"/>
                <a:cs typeface="Verdana"/>
              </a:rPr>
              <a:t> 	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669036" y="3236976"/>
            <a:ext cx="8046720" cy="1475740"/>
            <a:chOff x="669036" y="3236976"/>
            <a:chExt cx="8046720" cy="1475740"/>
          </a:xfrm>
        </p:grpSpPr>
        <p:sp>
          <p:nvSpPr>
            <p:cNvPr id="58" name="object 58"/>
            <p:cNvSpPr/>
            <p:nvPr/>
          </p:nvSpPr>
          <p:spPr>
            <a:xfrm>
              <a:off x="669036" y="3236976"/>
              <a:ext cx="7696200" cy="79248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892795" y="3236976"/>
              <a:ext cx="633983" cy="79248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69036" y="3578352"/>
              <a:ext cx="8046720" cy="79248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69036" y="3919728"/>
              <a:ext cx="4178808" cy="79248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35940" y="1546301"/>
            <a:ext cx="8740140" cy="43789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marR="933450" indent="-343535">
              <a:lnSpc>
                <a:spcPct val="80000"/>
              </a:lnSpc>
              <a:spcBef>
                <a:spcPts val="770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Appraisal </a:t>
            </a:r>
            <a:r>
              <a:rPr sz="2800" spc="-15" dirty="0">
                <a:solidFill>
                  <a:srgbClr val="FFFFFF"/>
                </a:solidFill>
                <a:latin typeface="Verdana"/>
                <a:cs typeface="Verdana"/>
              </a:rPr>
              <a:t>provide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information upon which 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promotion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and salary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decision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can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be 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made.</a:t>
            </a:r>
            <a:endParaRPr sz="2800">
              <a:latin typeface="Verdana"/>
              <a:cs typeface="Verdana"/>
            </a:endParaRPr>
          </a:p>
          <a:p>
            <a:pPr marL="355600" marR="1170940" indent="-343535">
              <a:lnSpc>
                <a:spcPts val="2690"/>
              </a:lnSpc>
              <a:spcBef>
                <a:spcPts val="645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Appraisal provide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an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opportunity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for a  manager and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his/her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subordinates to</a:t>
            </a:r>
            <a:r>
              <a:rPr sz="2800" spc="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Verdana"/>
                <a:cs typeface="Verdana"/>
              </a:rPr>
              <a:t>sit</a:t>
            </a:r>
            <a:endParaRPr sz="2800">
              <a:latin typeface="Verdana"/>
              <a:cs typeface="Verdana"/>
            </a:endParaRPr>
          </a:p>
          <a:p>
            <a:pPr marL="355600" marR="5080">
              <a:lnSpc>
                <a:spcPct val="80000"/>
              </a:lnSpc>
              <a:spcBef>
                <a:spcPts val="25"/>
              </a:spcBef>
              <a:tabLst>
                <a:tab pos="8150225" algn="l"/>
                <a:tab pos="8726805" algn="l"/>
              </a:tabLst>
            </a:pP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down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and review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8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Verdana"/>
                <a:cs typeface="Verdana"/>
              </a:rPr>
              <a:t>subordinate’s</a:t>
            </a:r>
            <a:r>
              <a:rPr sz="28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Verdana"/>
                <a:cs typeface="Verdana"/>
              </a:rPr>
              <a:t>work-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0066CC"/>
                  </a:solidFill>
                </a:uFill>
                <a:latin typeface="Verdana"/>
                <a:cs typeface="Verdana"/>
              </a:rPr>
              <a:t> </a:t>
            </a:r>
            <a:r>
              <a:rPr sz="2800" u="heavy" dirty="0">
                <a:solidFill>
                  <a:srgbClr val="FFFFFF"/>
                </a:solidFill>
                <a:uFill>
                  <a:solidFill>
                    <a:srgbClr val="0066CC"/>
                  </a:solidFill>
                </a:uFill>
                <a:latin typeface="Verdana"/>
                <a:cs typeface="Verdana"/>
              </a:rPr>
              <a:t>	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related </a:t>
            </a:r>
            <a:r>
              <a:rPr sz="2800" spc="-55" dirty="0">
                <a:solidFill>
                  <a:srgbClr val="FFFFFF"/>
                </a:solidFill>
                <a:latin typeface="Verdana"/>
                <a:cs typeface="Verdana"/>
              </a:rPr>
              <a:t>behavior,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then develop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2800">
              <a:latin typeface="Verdana"/>
              <a:cs typeface="Verdana"/>
            </a:endParaRPr>
          </a:p>
          <a:p>
            <a:pPr marL="355600">
              <a:lnSpc>
                <a:spcPts val="2690"/>
              </a:lnSpc>
            </a:pP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corrective</a:t>
            </a:r>
            <a:r>
              <a:rPr sz="2800" spc="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action.</a:t>
            </a:r>
            <a:endParaRPr sz="2800">
              <a:latin typeface="Verdana"/>
              <a:cs typeface="Verdana"/>
            </a:endParaRPr>
          </a:p>
          <a:p>
            <a:pPr marL="355600" indent="-343535">
              <a:lnSpc>
                <a:spcPts val="3025"/>
              </a:lnSpc>
              <a:buClr>
                <a:srgbClr val="FFFF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10" dirty="0">
                <a:solidFill>
                  <a:srgbClr val="0066CC"/>
                </a:solidFill>
                <a:latin typeface="Verdana"/>
                <a:cs typeface="Verdana"/>
              </a:rPr>
              <a:t>Appraisal </a:t>
            </a:r>
            <a:r>
              <a:rPr sz="2800" spc="-15" dirty="0">
                <a:solidFill>
                  <a:srgbClr val="0066CC"/>
                </a:solidFill>
                <a:latin typeface="Verdana"/>
                <a:cs typeface="Verdana"/>
              </a:rPr>
              <a:t>provide </a:t>
            </a:r>
            <a:r>
              <a:rPr sz="2800" spc="-5" dirty="0">
                <a:solidFill>
                  <a:srgbClr val="0066CC"/>
                </a:solidFill>
                <a:latin typeface="Verdana"/>
                <a:cs typeface="Verdana"/>
              </a:rPr>
              <a:t>a </a:t>
            </a:r>
            <a:r>
              <a:rPr sz="2800" spc="-10" dirty="0">
                <a:solidFill>
                  <a:srgbClr val="0066CC"/>
                </a:solidFill>
                <a:latin typeface="Verdana"/>
                <a:cs typeface="Verdana"/>
              </a:rPr>
              <a:t>good opportunity</a:t>
            </a:r>
            <a:r>
              <a:rPr sz="2800" spc="235" dirty="0">
                <a:solidFill>
                  <a:srgbClr val="0066CC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66CC"/>
                </a:solidFill>
                <a:latin typeface="Verdana"/>
                <a:cs typeface="Verdana"/>
              </a:rPr>
              <a:t>to</a:t>
            </a:r>
            <a:endParaRPr sz="2800">
              <a:latin typeface="Verdana"/>
              <a:cs typeface="Verdana"/>
            </a:endParaRPr>
          </a:p>
          <a:p>
            <a:pPr marL="355600" marR="752475">
              <a:lnSpc>
                <a:spcPct val="80000"/>
              </a:lnSpc>
              <a:spcBef>
                <a:spcPts val="335"/>
              </a:spcBef>
            </a:pPr>
            <a:r>
              <a:rPr sz="2800" spc="-5" dirty="0">
                <a:solidFill>
                  <a:srgbClr val="0066CC"/>
                </a:solidFill>
                <a:latin typeface="Verdana"/>
                <a:cs typeface="Verdana"/>
              </a:rPr>
              <a:t>review </a:t>
            </a:r>
            <a:r>
              <a:rPr sz="2800" spc="-10" dirty="0">
                <a:solidFill>
                  <a:srgbClr val="0066CC"/>
                </a:solidFill>
                <a:latin typeface="Verdana"/>
                <a:cs typeface="Verdana"/>
              </a:rPr>
              <a:t>the </a:t>
            </a:r>
            <a:r>
              <a:rPr sz="2800" spc="-20" dirty="0">
                <a:solidFill>
                  <a:srgbClr val="0066CC"/>
                </a:solidFill>
                <a:latin typeface="Verdana"/>
                <a:cs typeface="Verdana"/>
              </a:rPr>
              <a:t>person’s </a:t>
            </a:r>
            <a:r>
              <a:rPr sz="2800" spc="-5" dirty="0">
                <a:solidFill>
                  <a:srgbClr val="0066CC"/>
                </a:solidFill>
                <a:latin typeface="Verdana"/>
                <a:cs typeface="Verdana"/>
              </a:rPr>
              <a:t>career </a:t>
            </a:r>
            <a:r>
              <a:rPr sz="2800" spc="-10" dirty="0">
                <a:solidFill>
                  <a:srgbClr val="0066CC"/>
                </a:solidFill>
                <a:latin typeface="Verdana"/>
                <a:cs typeface="Verdana"/>
              </a:rPr>
              <a:t>plans in light </a:t>
            </a:r>
            <a:r>
              <a:rPr sz="2800" spc="-5" dirty="0">
                <a:solidFill>
                  <a:srgbClr val="0066CC"/>
                </a:solidFill>
                <a:latin typeface="Verdana"/>
                <a:cs typeface="Verdana"/>
              </a:rPr>
              <a:t>of  his/her </a:t>
            </a:r>
            <a:r>
              <a:rPr sz="2800" spc="-10" dirty="0">
                <a:solidFill>
                  <a:srgbClr val="0066CC"/>
                </a:solidFill>
                <a:latin typeface="Verdana"/>
                <a:cs typeface="Verdana"/>
              </a:rPr>
              <a:t>exhibited strengths </a:t>
            </a:r>
            <a:r>
              <a:rPr sz="2800" spc="-5" dirty="0">
                <a:solidFill>
                  <a:srgbClr val="0066CC"/>
                </a:solidFill>
                <a:latin typeface="Verdana"/>
                <a:cs typeface="Verdana"/>
              </a:rPr>
              <a:t>and  </a:t>
            </a:r>
            <a:r>
              <a:rPr sz="2800" spc="-10" dirty="0">
                <a:solidFill>
                  <a:srgbClr val="0066CC"/>
                </a:solidFill>
                <a:latin typeface="Verdana"/>
                <a:cs typeface="Verdana"/>
              </a:rPr>
              <a:t>weaknesses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08619" y="4202207"/>
              <a:ext cx="1135379" cy="26496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49640" y="6032404"/>
              <a:ext cx="594359" cy="8194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17507" y="6698224"/>
              <a:ext cx="126492" cy="1536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27220" y="0"/>
              <a:ext cx="114300" cy="68519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04232" y="0"/>
              <a:ext cx="275843" cy="68519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30952" y="0"/>
              <a:ext cx="534924" cy="68519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35396" y="0"/>
              <a:ext cx="678179" cy="68519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63640" y="0"/>
              <a:ext cx="886967" cy="68519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40652" y="0"/>
              <a:ext cx="1095755" cy="68519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78040" y="0"/>
              <a:ext cx="1371600" cy="68519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08476" y="0"/>
              <a:ext cx="237744" cy="68519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22676" y="0"/>
              <a:ext cx="475488" cy="68519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85644" y="0"/>
              <a:ext cx="675132" cy="68519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90700" y="0"/>
              <a:ext cx="912876" cy="685190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14044" y="0"/>
              <a:ext cx="1170432" cy="685190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200" y="0"/>
              <a:ext cx="1333500" cy="68519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144" y="4605528"/>
              <a:ext cx="963168" cy="224637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44" y="6175247"/>
              <a:ext cx="362712" cy="67665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581900" y="0"/>
              <a:ext cx="1562100" cy="283464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002524" y="0"/>
              <a:ext cx="1141730" cy="1341120"/>
            </a:xfrm>
            <a:custGeom>
              <a:avLst/>
              <a:gdLst/>
              <a:ahLst/>
              <a:cxnLst/>
              <a:rect l="l" t="t" r="r" b="b"/>
              <a:pathLst>
                <a:path w="1141729" h="1341120">
                  <a:moveTo>
                    <a:pt x="1141476" y="1303020"/>
                  </a:moveTo>
                  <a:lnTo>
                    <a:pt x="913765" y="960247"/>
                  </a:lnTo>
                  <a:lnTo>
                    <a:pt x="646303" y="628523"/>
                  </a:lnTo>
                  <a:lnTo>
                    <a:pt x="351790" y="304673"/>
                  </a:lnTo>
                  <a:lnTo>
                    <a:pt x="27051" y="0"/>
                  </a:lnTo>
                  <a:lnTo>
                    <a:pt x="0" y="0"/>
                  </a:lnTo>
                  <a:lnTo>
                    <a:pt x="332740" y="314198"/>
                  </a:lnTo>
                  <a:lnTo>
                    <a:pt x="636778" y="647573"/>
                  </a:lnTo>
                  <a:lnTo>
                    <a:pt x="904240" y="988822"/>
                  </a:lnTo>
                  <a:lnTo>
                    <a:pt x="1141476" y="1341120"/>
                  </a:lnTo>
                  <a:lnTo>
                    <a:pt x="1141476" y="1303020"/>
                  </a:lnTo>
                  <a:close/>
                </a:path>
                <a:path w="1141729" h="1341120">
                  <a:moveTo>
                    <a:pt x="1141476" y="628269"/>
                  </a:moveTo>
                  <a:lnTo>
                    <a:pt x="847090" y="304673"/>
                  </a:lnTo>
                  <a:lnTo>
                    <a:pt x="512826" y="0"/>
                  </a:lnTo>
                  <a:lnTo>
                    <a:pt x="493776" y="0"/>
                  </a:lnTo>
                  <a:lnTo>
                    <a:pt x="837565" y="323723"/>
                  </a:lnTo>
                  <a:lnTo>
                    <a:pt x="1141476" y="656844"/>
                  </a:lnTo>
                  <a:lnTo>
                    <a:pt x="1141476" y="628269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144" y="0"/>
              <a:ext cx="1362456" cy="223723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44" y="0"/>
              <a:ext cx="934719" cy="951230"/>
            </a:xfrm>
            <a:custGeom>
              <a:avLst/>
              <a:gdLst/>
              <a:ahLst/>
              <a:cxnLst/>
              <a:rect l="l" t="t" r="r" b="b"/>
              <a:pathLst>
                <a:path w="934719" h="951230">
                  <a:moveTo>
                    <a:pt x="429768" y="0"/>
                  </a:moveTo>
                  <a:lnTo>
                    <a:pt x="401015" y="0"/>
                  </a:lnTo>
                  <a:lnTo>
                    <a:pt x="191719" y="181356"/>
                  </a:lnTo>
                  <a:lnTo>
                    <a:pt x="0" y="372237"/>
                  </a:lnTo>
                  <a:lnTo>
                    <a:pt x="0" y="400812"/>
                  </a:lnTo>
                  <a:lnTo>
                    <a:pt x="201307" y="190881"/>
                  </a:lnTo>
                  <a:lnTo>
                    <a:pt x="429768" y="0"/>
                  </a:lnTo>
                  <a:close/>
                </a:path>
                <a:path w="934719" h="951230">
                  <a:moveTo>
                    <a:pt x="934212" y="0"/>
                  </a:moveTo>
                  <a:lnTo>
                    <a:pt x="905510" y="0"/>
                  </a:lnTo>
                  <a:lnTo>
                    <a:pt x="648843" y="209550"/>
                  </a:lnTo>
                  <a:lnTo>
                    <a:pt x="409714" y="428625"/>
                  </a:lnTo>
                  <a:lnTo>
                    <a:pt x="191300" y="666750"/>
                  </a:lnTo>
                  <a:lnTo>
                    <a:pt x="0" y="912876"/>
                  </a:lnTo>
                  <a:lnTo>
                    <a:pt x="0" y="950976"/>
                  </a:lnTo>
                  <a:lnTo>
                    <a:pt x="191300" y="685800"/>
                  </a:lnTo>
                  <a:lnTo>
                    <a:pt x="409714" y="447675"/>
                  </a:lnTo>
                  <a:lnTo>
                    <a:pt x="658406" y="219075"/>
                  </a:lnTo>
                  <a:lnTo>
                    <a:pt x="934212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1523" y="4364735"/>
            <a:ext cx="989330" cy="0"/>
          </a:xfrm>
          <a:custGeom>
            <a:avLst/>
            <a:gdLst/>
            <a:ahLst/>
            <a:cxnLst/>
            <a:rect l="l" t="t" r="r" b="b"/>
            <a:pathLst>
              <a:path w="989330">
                <a:moveTo>
                  <a:pt x="0" y="0"/>
                </a:moveTo>
                <a:lnTo>
                  <a:pt x="989076" y="0"/>
                </a:lnTo>
              </a:path>
            </a:pathLst>
          </a:custGeom>
          <a:ln w="15239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52800" y="4364735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5239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48400" y="4364735"/>
            <a:ext cx="2894330" cy="0"/>
          </a:xfrm>
          <a:custGeom>
            <a:avLst/>
            <a:gdLst/>
            <a:ahLst/>
            <a:cxnLst/>
            <a:rect l="l" t="t" r="r" b="b"/>
            <a:pathLst>
              <a:path w="2894329">
                <a:moveTo>
                  <a:pt x="0" y="0"/>
                </a:moveTo>
                <a:lnTo>
                  <a:pt x="2894076" y="0"/>
                </a:lnTo>
              </a:path>
            </a:pathLst>
          </a:custGeom>
          <a:ln w="15239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3" y="3739896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23" y="4988052"/>
            <a:ext cx="989330" cy="0"/>
          </a:xfrm>
          <a:custGeom>
            <a:avLst/>
            <a:gdLst/>
            <a:ahLst/>
            <a:cxnLst/>
            <a:rect l="l" t="t" r="r" b="b"/>
            <a:pathLst>
              <a:path w="989330">
                <a:moveTo>
                  <a:pt x="0" y="0"/>
                </a:moveTo>
                <a:lnTo>
                  <a:pt x="989076" y="0"/>
                </a:lnTo>
              </a:path>
            </a:pathLst>
          </a:custGeom>
          <a:ln w="15239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52800" y="4988052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5239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48400" y="4988052"/>
            <a:ext cx="2894330" cy="0"/>
          </a:xfrm>
          <a:custGeom>
            <a:avLst/>
            <a:gdLst/>
            <a:ahLst/>
            <a:cxnLst/>
            <a:rect l="l" t="t" r="r" b="b"/>
            <a:pathLst>
              <a:path w="2894329">
                <a:moveTo>
                  <a:pt x="0" y="0"/>
                </a:moveTo>
                <a:lnTo>
                  <a:pt x="2894076" y="0"/>
                </a:lnTo>
              </a:path>
            </a:pathLst>
          </a:custGeom>
          <a:ln w="15239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23" y="12451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23" y="3116579"/>
            <a:ext cx="989330" cy="0"/>
          </a:xfrm>
          <a:custGeom>
            <a:avLst/>
            <a:gdLst/>
            <a:ahLst/>
            <a:cxnLst/>
            <a:rect l="l" t="t" r="r" b="b"/>
            <a:pathLst>
              <a:path w="989330">
                <a:moveTo>
                  <a:pt x="0" y="0"/>
                </a:moveTo>
                <a:lnTo>
                  <a:pt x="98907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52800" y="3116579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48400" y="3116579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34400" y="3116579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23" y="2491739"/>
            <a:ext cx="989330" cy="0"/>
          </a:xfrm>
          <a:custGeom>
            <a:avLst/>
            <a:gdLst/>
            <a:ahLst/>
            <a:cxnLst/>
            <a:rect l="l" t="t" r="r" b="b"/>
            <a:pathLst>
              <a:path w="989330">
                <a:moveTo>
                  <a:pt x="0" y="0"/>
                </a:moveTo>
                <a:lnTo>
                  <a:pt x="98907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52800" y="2491739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48400" y="2491739"/>
            <a:ext cx="2894330" cy="0"/>
          </a:xfrm>
          <a:custGeom>
            <a:avLst/>
            <a:gdLst/>
            <a:ahLst/>
            <a:cxnLst/>
            <a:rect l="l" t="t" r="r" b="b"/>
            <a:pathLst>
              <a:path w="2894329">
                <a:moveTo>
                  <a:pt x="0" y="0"/>
                </a:moveTo>
                <a:lnTo>
                  <a:pt x="289407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23" y="1868423"/>
            <a:ext cx="989330" cy="0"/>
          </a:xfrm>
          <a:custGeom>
            <a:avLst/>
            <a:gdLst/>
            <a:ahLst/>
            <a:cxnLst/>
            <a:rect l="l" t="t" r="r" b="b"/>
            <a:pathLst>
              <a:path w="989330">
                <a:moveTo>
                  <a:pt x="0" y="0"/>
                </a:moveTo>
                <a:lnTo>
                  <a:pt x="98907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52800" y="1868423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48400" y="1868423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534400" y="1868423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23" y="621791"/>
            <a:ext cx="989330" cy="0"/>
          </a:xfrm>
          <a:custGeom>
            <a:avLst/>
            <a:gdLst/>
            <a:ahLst/>
            <a:cxnLst/>
            <a:rect l="l" t="t" r="r" b="b"/>
            <a:pathLst>
              <a:path w="989330">
                <a:moveTo>
                  <a:pt x="0" y="0"/>
                </a:moveTo>
                <a:lnTo>
                  <a:pt x="98907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534400" y="621791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23" y="6236208"/>
            <a:ext cx="989330" cy="0"/>
          </a:xfrm>
          <a:custGeom>
            <a:avLst/>
            <a:gdLst/>
            <a:ahLst/>
            <a:cxnLst/>
            <a:rect l="l" t="t" r="r" b="b"/>
            <a:pathLst>
              <a:path w="989330">
                <a:moveTo>
                  <a:pt x="0" y="0"/>
                </a:moveTo>
                <a:lnTo>
                  <a:pt x="989076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52800" y="6236208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48400" y="6236208"/>
            <a:ext cx="2894330" cy="0"/>
          </a:xfrm>
          <a:custGeom>
            <a:avLst/>
            <a:gdLst/>
            <a:ahLst/>
            <a:cxnLst/>
            <a:rect l="l" t="t" r="r" b="b"/>
            <a:pathLst>
              <a:path w="2894329">
                <a:moveTo>
                  <a:pt x="0" y="0"/>
                </a:moveTo>
                <a:lnTo>
                  <a:pt x="2894076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23" y="5611367"/>
            <a:ext cx="989330" cy="0"/>
          </a:xfrm>
          <a:custGeom>
            <a:avLst/>
            <a:gdLst/>
            <a:ahLst/>
            <a:cxnLst/>
            <a:rect l="l" t="t" r="r" b="b"/>
            <a:pathLst>
              <a:path w="989330">
                <a:moveTo>
                  <a:pt x="0" y="0"/>
                </a:moveTo>
                <a:lnTo>
                  <a:pt x="989076" y="0"/>
                </a:lnTo>
              </a:path>
            </a:pathLst>
          </a:custGeom>
          <a:ln w="15239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52800" y="5611367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5239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48400" y="5611367"/>
            <a:ext cx="2894330" cy="0"/>
          </a:xfrm>
          <a:custGeom>
            <a:avLst/>
            <a:gdLst/>
            <a:ahLst/>
            <a:cxnLst/>
            <a:rect l="l" t="t" r="r" b="b"/>
            <a:pathLst>
              <a:path w="2894329">
                <a:moveTo>
                  <a:pt x="0" y="0"/>
                </a:moveTo>
                <a:lnTo>
                  <a:pt x="2894076" y="0"/>
                </a:lnTo>
              </a:path>
            </a:pathLst>
          </a:custGeom>
          <a:ln w="15239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1976627" y="3576828"/>
            <a:ext cx="390525" cy="619125"/>
            <a:chOff x="1976627" y="3576828"/>
            <a:chExt cx="390525" cy="619125"/>
          </a:xfrm>
        </p:grpSpPr>
        <p:sp>
          <p:nvSpPr>
            <p:cNvPr id="54" name="object 54"/>
            <p:cNvSpPr/>
            <p:nvPr/>
          </p:nvSpPr>
          <p:spPr>
            <a:xfrm>
              <a:off x="1981199" y="3581400"/>
              <a:ext cx="381000" cy="609600"/>
            </a:xfrm>
            <a:custGeom>
              <a:avLst/>
              <a:gdLst/>
              <a:ahLst/>
              <a:cxnLst/>
              <a:rect l="l" t="t" r="r" b="b"/>
              <a:pathLst>
                <a:path w="381000" h="609600">
                  <a:moveTo>
                    <a:pt x="190500" y="0"/>
                  </a:moveTo>
                  <a:lnTo>
                    <a:pt x="0" y="152400"/>
                  </a:lnTo>
                  <a:lnTo>
                    <a:pt x="95250" y="152400"/>
                  </a:lnTo>
                  <a:lnTo>
                    <a:pt x="95250" y="609600"/>
                  </a:lnTo>
                  <a:lnTo>
                    <a:pt x="285750" y="609600"/>
                  </a:lnTo>
                  <a:lnTo>
                    <a:pt x="285750" y="152400"/>
                  </a:lnTo>
                  <a:lnTo>
                    <a:pt x="381000" y="15240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981199" y="3581400"/>
              <a:ext cx="381000" cy="609600"/>
            </a:xfrm>
            <a:custGeom>
              <a:avLst/>
              <a:gdLst/>
              <a:ahLst/>
              <a:cxnLst/>
              <a:rect l="l" t="t" r="r" b="b"/>
              <a:pathLst>
                <a:path w="381000" h="609600">
                  <a:moveTo>
                    <a:pt x="0" y="152400"/>
                  </a:moveTo>
                  <a:lnTo>
                    <a:pt x="190500" y="0"/>
                  </a:lnTo>
                  <a:lnTo>
                    <a:pt x="381000" y="152400"/>
                  </a:lnTo>
                  <a:lnTo>
                    <a:pt x="285750" y="152400"/>
                  </a:lnTo>
                  <a:lnTo>
                    <a:pt x="285750" y="609600"/>
                  </a:lnTo>
                  <a:lnTo>
                    <a:pt x="95250" y="609600"/>
                  </a:lnTo>
                  <a:lnTo>
                    <a:pt x="95250" y="152400"/>
                  </a:lnTo>
                  <a:lnTo>
                    <a:pt x="0" y="152400"/>
                  </a:lnTo>
                  <a:close/>
                </a:path>
              </a:pathLst>
            </a:custGeom>
            <a:ln w="9144">
              <a:solidFill>
                <a:srgbClr val="33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4948428" y="3576828"/>
            <a:ext cx="390525" cy="619125"/>
            <a:chOff x="4948428" y="3576828"/>
            <a:chExt cx="390525" cy="619125"/>
          </a:xfrm>
        </p:grpSpPr>
        <p:sp>
          <p:nvSpPr>
            <p:cNvPr id="57" name="object 57"/>
            <p:cNvSpPr/>
            <p:nvPr/>
          </p:nvSpPr>
          <p:spPr>
            <a:xfrm>
              <a:off x="4953000" y="3581400"/>
              <a:ext cx="381000" cy="609600"/>
            </a:xfrm>
            <a:custGeom>
              <a:avLst/>
              <a:gdLst/>
              <a:ahLst/>
              <a:cxnLst/>
              <a:rect l="l" t="t" r="r" b="b"/>
              <a:pathLst>
                <a:path w="381000" h="609600">
                  <a:moveTo>
                    <a:pt x="285750" y="0"/>
                  </a:moveTo>
                  <a:lnTo>
                    <a:pt x="95250" y="0"/>
                  </a:lnTo>
                  <a:lnTo>
                    <a:pt x="95250" y="457200"/>
                  </a:lnTo>
                  <a:lnTo>
                    <a:pt x="0" y="457200"/>
                  </a:lnTo>
                  <a:lnTo>
                    <a:pt x="190500" y="609600"/>
                  </a:lnTo>
                  <a:lnTo>
                    <a:pt x="381000" y="457200"/>
                  </a:lnTo>
                  <a:lnTo>
                    <a:pt x="285750" y="45720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953000" y="3581400"/>
              <a:ext cx="381000" cy="609600"/>
            </a:xfrm>
            <a:custGeom>
              <a:avLst/>
              <a:gdLst/>
              <a:ahLst/>
              <a:cxnLst/>
              <a:rect l="l" t="t" r="r" b="b"/>
              <a:pathLst>
                <a:path w="381000" h="609600">
                  <a:moveTo>
                    <a:pt x="0" y="457200"/>
                  </a:moveTo>
                  <a:lnTo>
                    <a:pt x="95250" y="457200"/>
                  </a:lnTo>
                  <a:lnTo>
                    <a:pt x="95250" y="0"/>
                  </a:lnTo>
                  <a:lnTo>
                    <a:pt x="285750" y="0"/>
                  </a:lnTo>
                  <a:lnTo>
                    <a:pt x="285750" y="457200"/>
                  </a:lnTo>
                  <a:lnTo>
                    <a:pt x="381000" y="457200"/>
                  </a:lnTo>
                  <a:lnTo>
                    <a:pt x="190500" y="609600"/>
                  </a:lnTo>
                  <a:lnTo>
                    <a:pt x="0" y="457200"/>
                  </a:lnTo>
                  <a:close/>
                </a:path>
              </a:pathLst>
            </a:custGeom>
            <a:ln w="9144">
              <a:solidFill>
                <a:srgbClr val="33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/>
          <p:nvPr/>
        </p:nvSpPr>
        <p:spPr>
          <a:xfrm>
            <a:off x="6705600" y="1600200"/>
            <a:ext cx="1981200" cy="1905000"/>
          </a:xfrm>
          <a:custGeom>
            <a:avLst/>
            <a:gdLst/>
            <a:ahLst/>
            <a:cxnLst/>
            <a:rect l="l" t="t" r="r" b="b"/>
            <a:pathLst>
              <a:path w="1981200" h="1905000">
                <a:moveTo>
                  <a:pt x="0" y="1905000"/>
                </a:moveTo>
                <a:lnTo>
                  <a:pt x="1981200" y="1905000"/>
                </a:lnTo>
                <a:lnTo>
                  <a:pt x="1981200" y="0"/>
                </a:lnTo>
                <a:lnTo>
                  <a:pt x="0" y="0"/>
                </a:lnTo>
                <a:lnTo>
                  <a:pt x="0" y="1905000"/>
                </a:lnTo>
                <a:close/>
              </a:path>
            </a:pathLst>
          </a:custGeom>
          <a:ln w="9144">
            <a:solidFill>
              <a:srgbClr val="003A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" name="object 60"/>
          <p:cNvGrpSpPr/>
          <p:nvPr/>
        </p:nvGrpSpPr>
        <p:grpSpPr>
          <a:xfrm>
            <a:off x="829055" y="228600"/>
            <a:ext cx="7705725" cy="946785"/>
            <a:chOff x="829055" y="228600"/>
            <a:chExt cx="7705725" cy="946785"/>
          </a:xfrm>
        </p:grpSpPr>
        <p:sp>
          <p:nvSpPr>
            <p:cNvPr id="61" name="object 61"/>
            <p:cNvSpPr/>
            <p:nvPr/>
          </p:nvSpPr>
          <p:spPr>
            <a:xfrm>
              <a:off x="990599" y="228600"/>
              <a:ext cx="7543800" cy="838200"/>
            </a:xfrm>
            <a:custGeom>
              <a:avLst/>
              <a:gdLst/>
              <a:ahLst/>
              <a:cxnLst/>
              <a:rect l="l" t="t" r="r" b="b"/>
              <a:pathLst>
                <a:path w="7543800" h="838200">
                  <a:moveTo>
                    <a:pt x="75438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7543800" y="8382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29055" y="272796"/>
              <a:ext cx="6807708" cy="90220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472440">
              <a:lnSpc>
                <a:spcPct val="100000"/>
              </a:lnSpc>
              <a:spcBef>
                <a:spcPts val="1290"/>
              </a:spcBef>
            </a:pPr>
            <a:r>
              <a:rPr dirty="0"/>
              <a:t>Performance </a:t>
            </a:r>
            <a:r>
              <a:rPr spc="-5" dirty="0"/>
              <a:t>Management</a:t>
            </a:r>
            <a:r>
              <a:rPr spc="-70" dirty="0"/>
              <a:t> </a:t>
            </a:r>
            <a:r>
              <a:rPr spc="-5" dirty="0"/>
              <a:t>Cycle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990600" y="1600200"/>
            <a:ext cx="2362200" cy="1918335"/>
          </a:xfrm>
          <a:prstGeom prst="rect">
            <a:avLst/>
          </a:prstGeom>
          <a:solidFill>
            <a:srgbClr val="FF9900"/>
          </a:solidFill>
          <a:ln w="9144">
            <a:solidFill>
              <a:srgbClr val="003A76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 marR="706755">
              <a:lnSpc>
                <a:spcPct val="100000"/>
              </a:lnSpc>
              <a:spcBef>
                <a:spcPts val="30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erfor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ance  Planning  (Setting  Performance 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Targets)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191000" y="1600200"/>
            <a:ext cx="2057400" cy="1918335"/>
          </a:xfrm>
          <a:prstGeom prst="rect">
            <a:avLst/>
          </a:prstGeom>
          <a:solidFill>
            <a:srgbClr val="FF9900"/>
          </a:solidFill>
          <a:ln w="9144">
            <a:solidFill>
              <a:srgbClr val="003A76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075" marR="560705">
              <a:lnSpc>
                <a:spcPct val="100000"/>
              </a:lnSpc>
              <a:spcBef>
                <a:spcPts val="3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Regular 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Review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and  Monitoring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6858000" y="1731264"/>
            <a:ext cx="1676400" cy="612775"/>
            <a:chOff x="6858000" y="1731264"/>
            <a:chExt cx="1676400" cy="612775"/>
          </a:xfrm>
        </p:grpSpPr>
        <p:sp>
          <p:nvSpPr>
            <p:cNvPr id="67" name="object 67"/>
            <p:cNvSpPr/>
            <p:nvPr/>
          </p:nvSpPr>
          <p:spPr>
            <a:xfrm>
              <a:off x="6858000" y="1752600"/>
              <a:ext cx="1676400" cy="591820"/>
            </a:xfrm>
            <a:custGeom>
              <a:avLst/>
              <a:gdLst/>
              <a:ahLst/>
              <a:cxnLst/>
              <a:rect l="l" t="t" r="r" b="b"/>
              <a:pathLst>
                <a:path w="1676400" h="591819">
                  <a:moveTo>
                    <a:pt x="1676400" y="0"/>
                  </a:moveTo>
                  <a:lnTo>
                    <a:pt x="0" y="0"/>
                  </a:lnTo>
                  <a:lnTo>
                    <a:pt x="0" y="591312"/>
                  </a:lnTo>
                  <a:lnTo>
                    <a:pt x="1676400" y="591312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072884" y="1731264"/>
              <a:ext cx="1266444" cy="45720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6858000" y="1752600"/>
            <a:ext cx="1676400" cy="591820"/>
          </a:xfrm>
          <a:prstGeom prst="rect">
            <a:avLst/>
          </a:prstGeom>
          <a:ln w="9144">
            <a:solidFill>
              <a:srgbClr val="003A76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320"/>
              </a:spcBef>
            </a:pPr>
            <a:r>
              <a:rPr sz="1600" b="1" spc="-5" dirty="0">
                <a:solidFill>
                  <a:srgbClr val="0066CC"/>
                </a:solidFill>
                <a:latin typeface="Arial"/>
                <a:cs typeface="Arial"/>
              </a:rPr>
              <a:t>Feed</a:t>
            </a:r>
            <a:r>
              <a:rPr sz="1600" b="1" spc="-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6CC"/>
                </a:solidFill>
                <a:latin typeface="Arial"/>
                <a:cs typeface="Arial"/>
              </a:rPr>
              <a:t>back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6858000" y="2741676"/>
            <a:ext cx="1676400" cy="701040"/>
            <a:chOff x="6858000" y="2741676"/>
            <a:chExt cx="1676400" cy="701040"/>
          </a:xfrm>
        </p:grpSpPr>
        <p:sp>
          <p:nvSpPr>
            <p:cNvPr id="71" name="object 71"/>
            <p:cNvSpPr/>
            <p:nvPr/>
          </p:nvSpPr>
          <p:spPr>
            <a:xfrm>
              <a:off x="6858000" y="2763012"/>
              <a:ext cx="1676400" cy="589915"/>
            </a:xfrm>
            <a:custGeom>
              <a:avLst/>
              <a:gdLst/>
              <a:ahLst/>
              <a:cxnLst/>
              <a:rect l="l" t="t" r="r" b="b"/>
              <a:pathLst>
                <a:path w="1676400" h="589914">
                  <a:moveTo>
                    <a:pt x="1676400" y="0"/>
                  </a:moveTo>
                  <a:lnTo>
                    <a:pt x="0" y="0"/>
                  </a:lnTo>
                  <a:lnTo>
                    <a:pt x="0" y="589788"/>
                  </a:lnTo>
                  <a:lnTo>
                    <a:pt x="1676400" y="589788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069836" y="2741676"/>
              <a:ext cx="1336548" cy="45720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255763" y="2985516"/>
              <a:ext cx="899159" cy="45720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6858000" y="2763011"/>
            <a:ext cx="1676400" cy="589915"/>
          </a:xfrm>
          <a:prstGeom prst="rect">
            <a:avLst/>
          </a:prstGeom>
          <a:ln w="9144">
            <a:solidFill>
              <a:srgbClr val="003A76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525780" marR="330200" indent="-186055">
              <a:lnSpc>
                <a:spcPct val="100000"/>
              </a:lnSpc>
              <a:spcBef>
                <a:spcPts val="320"/>
              </a:spcBef>
            </a:pPr>
            <a:r>
              <a:rPr sz="1600" b="1" spc="-5" dirty="0">
                <a:solidFill>
                  <a:srgbClr val="0066CC"/>
                </a:solidFill>
                <a:latin typeface="Arial"/>
                <a:cs typeface="Arial"/>
              </a:rPr>
              <a:t>Correcti</a:t>
            </a:r>
            <a:r>
              <a:rPr sz="1600" b="1" spc="-45" dirty="0">
                <a:solidFill>
                  <a:srgbClr val="0066CC"/>
                </a:solidFill>
                <a:latin typeface="Arial"/>
                <a:cs typeface="Arial"/>
              </a:rPr>
              <a:t>v</a:t>
            </a:r>
            <a:r>
              <a:rPr sz="1600" b="1" spc="-5" dirty="0">
                <a:solidFill>
                  <a:srgbClr val="0066CC"/>
                </a:solidFill>
                <a:latin typeface="Arial"/>
                <a:cs typeface="Arial"/>
              </a:rPr>
              <a:t>e  </a:t>
            </a:r>
            <a:r>
              <a:rPr sz="1600" b="1" spc="-10" dirty="0">
                <a:solidFill>
                  <a:srgbClr val="0066CC"/>
                </a:solidFill>
                <a:latin typeface="Arial"/>
                <a:cs typeface="Arial"/>
              </a:rPr>
              <a:t>Action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191000" y="4241291"/>
            <a:ext cx="2057400" cy="2235835"/>
          </a:xfrm>
          <a:prstGeom prst="rect">
            <a:avLst/>
          </a:prstGeom>
          <a:solidFill>
            <a:srgbClr val="FF9900"/>
          </a:solidFill>
          <a:ln w="9144">
            <a:solidFill>
              <a:srgbClr val="003A76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marL="92075" marR="27813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Performance  Appraisal</a:t>
            </a:r>
            <a:r>
              <a:rPr sz="20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Evaluation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90600" y="4241291"/>
            <a:ext cx="2362200" cy="2235835"/>
          </a:xfrm>
          <a:prstGeom prst="rect">
            <a:avLst/>
          </a:prstGeom>
          <a:solidFill>
            <a:srgbClr val="FF9900"/>
          </a:solidFill>
          <a:ln w="9144">
            <a:solidFill>
              <a:srgbClr val="003A76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 marR="66802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250825" algn="l"/>
              </a:tabLst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Training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&amp;  De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elop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ent 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endParaRPr sz="2000">
              <a:latin typeface="Arial"/>
              <a:cs typeface="Arial"/>
            </a:endParaRPr>
          </a:p>
          <a:p>
            <a:pPr marL="250190" indent="-159385">
              <a:lnSpc>
                <a:spcPct val="100000"/>
              </a:lnSpc>
              <a:buFont typeface="Arial"/>
              <a:buChar char="•"/>
              <a:tabLst>
                <a:tab pos="250825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Salary/Bonus</a:t>
            </a:r>
            <a:endParaRPr sz="20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Adjustment</a:t>
            </a:r>
            <a:endParaRPr sz="2000">
              <a:latin typeface="Arial"/>
              <a:cs typeface="Arial"/>
            </a:endParaRPr>
          </a:p>
          <a:p>
            <a:pPr marL="91440" marR="668020">
              <a:lnSpc>
                <a:spcPct val="100000"/>
              </a:lnSpc>
              <a:buFont typeface="Arial"/>
              <a:buChar char="•"/>
              <a:tabLst>
                <a:tab pos="2508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Career  De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elop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7506461" y="236296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76200" y="304800"/>
                </a:moveTo>
                <a:lnTo>
                  <a:pt x="48006" y="304800"/>
                </a:lnTo>
                <a:lnTo>
                  <a:pt x="48006" y="0"/>
                </a:lnTo>
                <a:lnTo>
                  <a:pt x="28194" y="0"/>
                </a:lnTo>
                <a:lnTo>
                  <a:pt x="28194" y="304800"/>
                </a:lnTo>
                <a:lnTo>
                  <a:pt x="0" y="304800"/>
                </a:lnTo>
                <a:lnTo>
                  <a:pt x="38100" y="381000"/>
                </a:lnTo>
                <a:lnTo>
                  <a:pt x="69850" y="317500"/>
                </a:lnTo>
                <a:lnTo>
                  <a:pt x="76200" y="304800"/>
                </a:lnTo>
                <a:close/>
              </a:path>
              <a:path w="304800" h="381000">
                <a:moveTo>
                  <a:pt x="304800" y="76200"/>
                </a:moveTo>
                <a:lnTo>
                  <a:pt x="298450" y="63500"/>
                </a:lnTo>
                <a:lnTo>
                  <a:pt x="266700" y="0"/>
                </a:lnTo>
                <a:lnTo>
                  <a:pt x="228600" y="76200"/>
                </a:lnTo>
                <a:lnTo>
                  <a:pt x="256794" y="76200"/>
                </a:lnTo>
                <a:lnTo>
                  <a:pt x="256794" y="381000"/>
                </a:lnTo>
                <a:lnTo>
                  <a:pt x="276606" y="381000"/>
                </a:lnTo>
                <a:lnTo>
                  <a:pt x="276606" y="76200"/>
                </a:lnTo>
                <a:lnTo>
                  <a:pt x="304800" y="76200"/>
                </a:lnTo>
                <a:close/>
              </a:path>
            </a:pathLst>
          </a:custGeom>
          <a:solidFill>
            <a:srgbClr val="003A7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8" name="object 78"/>
          <p:cNvGrpSpPr/>
          <p:nvPr/>
        </p:nvGrpSpPr>
        <p:grpSpPr>
          <a:xfrm>
            <a:off x="3424428" y="2129027"/>
            <a:ext cx="619125" cy="390525"/>
            <a:chOff x="3424428" y="2129027"/>
            <a:chExt cx="619125" cy="390525"/>
          </a:xfrm>
        </p:grpSpPr>
        <p:sp>
          <p:nvSpPr>
            <p:cNvPr id="79" name="object 79"/>
            <p:cNvSpPr/>
            <p:nvPr/>
          </p:nvSpPr>
          <p:spPr>
            <a:xfrm>
              <a:off x="3429000" y="2133599"/>
              <a:ext cx="609600" cy="381000"/>
            </a:xfrm>
            <a:custGeom>
              <a:avLst/>
              <a:gdLst/>
              <a:ahLst/>
              <a:cxnLst/>
              <a:rect l="l" t="t" r="r" b="b"/>
              <a:pathLst>
                <a:path w="609600" h="381000">
                  <a:moveTo>
                    <a:pt x="457200" y="0"/>
                  </a:moveTo>
                  <a:lnTo>
                    <a:pt x="457200" y="95250"/>
                  </a:lnTo>
                  <a:lnTo>
                    <a:pt x="0" y="95250"/>
                  </a:lnTo>
                  <a:lnTo>
                    <a:pt x="0" y="285750"/>
                  </a:lnTo>
                  <a:lnTo>
                    <a:pt x="457200" y="285750"/>
                  </a:lnTo>
                  <a:lnTo>
                    <a:pt x="457200" y="381000"/>
                  </a:lnTo>
                  <a:lnTo>
                    <a:pt x="609600" y="1905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429000" y="2133599"/>
              <a:ext cx="609600" cy="381000"/>
            </a:xfrm>
            <a:custGeom>
              <a:avLst/>
              <a:gdLst/>
              <a:ahLst/>
              <a:cxnLst/>
              <a:rect l="l" t="t" r="r" b="b"/>
              <a:pathLst>
                <a:path w="609600" h="381000">
                  <a:moveTo>
                    <a:pt x="0" y="95250"/>
                  </a:moveTo>
                  <a:lnTo>
                    <a:pt x="457200" y="95250"/>
                  </a:lnTo>
                  <a:lnTo>
                    <a:pt x="457200" y="0"/>
                  </a:lnTo>
                  <a:lnTo>
                    <a:pt x="609600" y="190500"/>
                  </a:lnTo>
                  <a:lnTo>
                    <a:pt x="457200" y="381000"/>
                  </a:lnTo>
                  <a:lnTo>
                    <a:pt x="457200" y="285750"/>
                  </a:lnTo>
                  <a:lnTo>
                    <a:pt x="0" y="285750"/>
                  </a:lnTo>
                  <a:lnTo>
                    <a:pt x="0" y="95250"/>
                  </a:lnTo>
                  <a:close/>
                </a:path>
              </a:pathLst>
            </a:custGeom>
            <a:ln w="9144">
              <a:solidFill>
                <a:srgbClr val="33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3424428" y="5024628"/>
            <a:ext cx="695325" cy="390525"/>
            <a:chOff x="3424428" y="5024628"/>
            <a:chExt cx="695325" cy="390525"/>
          </a:xfrm>
        </p:grpSpPr>
        <p:sp>
          <p:nvSpPr>
            <p:cNvPr id="82" name="object 82"/>
            <p:cNvSpPr/>
            <p:nvPr/>
          </p:nvSpPr>
          <p:spPr>
            <a:xfrm>
              <a:off x="3429000" y="5029200"/>
              <a:ext cx="685800" cy="381000"/>
            </a:xfrm>
            <a:custGeom>
              <a:avLst/>
              <a:gdLst/>
              <a:ahLst/>
              <a:cxnLst/>
              <a:rect l="l" t="t" r="r" b="b"/>
              <a:pathLst>
                <a:path w="685800" h="381000">
                  <a:moveTo>
                    <a:pt x="171450" y="0"/>
                  </a:moveTo>
                  <a:lnTo>
                    <a:pt x="0" y="190500"/>
                  </a:lnTo>
                  <a:lnTo>
                    <a:pt x="171450" y="381000"/>
                  </a:lnTo>
                  <a:lnTo>
                    <a:pt x="171450" y="285750"/>
                  </a:lnTo>
                  <a:lnTo>
                    <a:pt x="685800" y="285750"/>
                  </a:lnTo>
                  <a:lnTo>
                    <a:pt x="685800" y="95250"/>
                  </a:lnTo>
                  <a:lnTo>
                    <a:pt x="171450" y="9525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429000" y="5029200"/>
              <a:ext cx="685800" cy="381000"/>
            </a:xfrm>
            <a:custGeom>
              <a:avLst/>
              <a:gdLst/>
              <a:ahLst/>
              <a:cxnLst/>
              <a:rect l="l" t="t" r="r" b="b"/>
              <a:pathLst>
                <a:path w="685800" h="381000">
                  <a:moveTo>
                    <a:pt x="0" y="190500"/>
                  </a:moveTo>
                  <a:lnTo>
                    <a:pt x="171450" y="0"/>
                  </a:lnTo>
                  <a:lnTo>
                    <a:pt x="171450" y="95250"/>
                  </a:lnTo>
                  <a:lnTo>
                    <a:pt x="685800" y="95250"/>
                  </a:lnTo>
                  <a:lnTo>
                    <a:pt x="685800" y="285750"/>
                  </a:lnTo>
                  <a:lnTo>
                    <a:pt x="171450" y="285750"/>
                  </a:lnTo>
                  <a:lnTo>
                    <a:pt x="171450" y="381000"/>
                  </a:lnTo>
                  <a:lnTo>
                    <a:pt x="0" y="190500"/>
                  </a:lnTo>
                  <a:close/>
                </a:path>
              </a:pathLst>
            </a:custGeom>
            <a:ln w="9144">
              <a:solidFill>
                <a:srgbClr val="33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" name="object 84"/>
          <p:cNvGrpSpPr/>
          <p:nvPr/>
        </p:nvGrpSpPr>
        <p:grpSpPr>
          <a:xfrm>
            <a:off x="6243828" y="2281427"/>
            <a:ext cx="466725" cy="466725"/>
            <a:chOff x="6243828" y="2281427"/>
            <a:chExt cx="466725" cy="466725"/>
          </a:xfrm>
        </p:grpSpPr>
        <p:sp>
          <p:nvSpPr>
            <p:cNvPr id="85" name="object 85"/>
            <p:cNvSpPr/>
            <p:nvPr/>
          </p:nvSpPr>
          <p:spPr>
            <a:xfrm>
              <a:off x="6248400" y="228599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365759" y="0"/>
                  </a:moveTo>
                  <a:lnTo>
                    <a:pt x="365759" y="114300"/>
                  </a:lnTo>
                  <a:lnTo>
                    <a:pt x="91439" y="114300"/>
                  </a:lnTo>
                  <a:lnTo>
                    <a:pt x="91439" y="0"/>
                  </a:lnTo>
                  <a:lnTo>
                    <a:pt x="0" y="228600"/>
                  </a:lnTo>
                  <a:lnTo>
                    <a:pt x="91439" y="457200"/>
                  </a:lnTo>
                  <a:lnTo>
                    <a:pt x="91439" y="342900"/>
                  </a:lnTo>
                  <a:lnTo>
                    <a:pt x="365759" y="342900"/>
                  </a:lnTo>
                  <a:lnTo>
                    <a:pt x="365759" y="457200"/>
                  </a:lnTo>
                  <a:lnTo>
                    <a:pt x="457200" y="228600"/>
                  </a:lnTo>
                  <a:lnTo>
                    <a:pt x="365759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248400" y="228599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91439" y="0"/>
                  </a:lnTo>
                  <a:lnTo>
                    <a:pt x="91439" y="114300"/>
                  </a:lnTo>
                  <a:lnTo>
                    <a:pt x="365759" y="114300"/>
                  </a:lnTo>
                  <a:lnTo>
                    <a:pt x="365759" y="0"/>
                  </a:lnTo>
                  <a:lnTo>
                    <a:pt x="457200" y="228600"/>
                  </a:lnTo>
                  <a:lnTo>
                    <a:pt x="365759" y="457200"/>
                  </a:lnTo>
                  <a:lnTo>
                    <a:pt x="365759" y="342900"/>
                  </a:lnTo>
                  <a:lnTo>
                    <a:pt x="91439" y="342900"/>
                  </a:lnTo>
                  <a:lnTo>
                    <a:pt x="91439" y="457200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33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08619" y="4202207"/>
              <a:ext cx="1135379" cy="26496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49640" y="6032404"/>
              <a:ext cx="594359" cy="8194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17507" y="6698224"/>
              <a:ext cx="126492" cy="1536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27220" y="0"/>
              <a:ext cx="114300" cy="68519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04232" y="0"/>
              <a:ext cx="275843" cy="68519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30952" y="0"/>
              <a:ext cx="534924" cy="68519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35396" y="0"/>
              <a:ext cx="678179" cy="68519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63640" y="0"/>
              <a:ext cx="886967" cy="68519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40652" y="0"/>
              <a:ext cx="1095755" cy="68519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78040" y="0"/>
              <a:ext cx="1371600" cy="68519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08476" y="0"/>
              <a:ext cx="237744" cy="68519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22676" y="0"/>
              <a:ext cx="475488" cy="68519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85644" y="0"/>
              <a:ext cx="675132" cy="68519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90700" y="0"/>
              <a:ext cx="912876" cy="685190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14044" y="0"/>
              <a:ext cx="1170432" cy="685190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200" y="0"/>
              <a:ext cx="1333500" cy="68519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144" y="4605528"/>
              <a:ext cx="963168" cy="224637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44" y="6175247"/>
              <a:ext cx="362712" cy="67665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581900" y="0"/>
              <a:ext cx="1562100" cy="283464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002524" y="0"/>
              <a:ext cx="1141730" cy="1341120"/>
            </a:xfrm>
            <a:custGeom>
              <a:avLst/>
              <a:gdLst/>
              <a:ahLst/>
              <a:cxnLst/>
              <a:rect l="l" t="t" r="r" b="b"/>
              <a:pathLst>
                <a:path w="1141729" h="1341120">
                  <a:moveTo>
                    <a:pt x="1141476" y="1303020"/>
                  </a:moveTo>
                  <a:lnTo>
                    <a:pt x="913765" y="960247"/>
                  </a:lnTo>
                  <a:lnTo>
                    <a:pt x="646303" y="628523"/>
                  </a:lnTo>
                  <a:lnTo>
                    <a:pt x="351790" y="304673"/>
                  </a:lnTo>
                  <a:lnTo>
                    <a:pt x="27051" y="0"/>
                  </a:lnTo>
                  <a:lnTo>
                    <a:pt x="0" y="0"/>
                  </a:lnTo>
                  <a:lnTo>
                    <a:pt x="332740" y="314198"/>
                  </a:lnTo>
                  <a:lnTo>
                    <a:pt x="636778" y="647573"/>
                  </a:lnTo>
                  <a:lnTo>
                    <a:pt x="904240" y="988822"/>
                  </a:lnTo>
                  <a:lnTo>
                    <a:pt x="1141476" y="1341120"/>
                  </a:lnTo>
                  <a:lnTo>
                    <a:pt x="1141476" y="1303020"/>
                  </a:lnTo>
                  <a:close/>
                </a:path>
                <a:path w="1141729" h="1341120">
                  <a:moveTo>
                    <a:pt x="1141476" y="628269"/>
                  </a:moveTo>
                  <a:lnTo>
                    <a:pt x="847090" y="304673"/>
                  </a:lnTo>
                  <a:lnTo>
                    <a:pt x="512826" y="0"/>
                  </a:lnTo>
                  <a:lnTo>
                    <a:pt x="493776" y="0"/>
                  </a:lnTo>
                  <a:lnTo>
                    <a:pt x="837565" y="323723"/>
                  </a:lnTo>
                  <a:lnTo>
                    <a:pt x="1141476" y="656844"/>
                  </a:lnTo>
                  <a:lnTo>
                    <a:pt x="1141476" y="628269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144" y="0"/>
              <a:ext cx="1362456" cy="223723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44" y="0"/>
              <a:ext cx="934719" cy="951230"/>
            </a:xfrm>
            <a:custGeom>
              <a:avLst/>
              <a:gdLst/>
              <a:ahLst/>
              <a:cxnLst/>
              <a:rect l="l" t="t" r="r" b="b"/>
              <a:pathLst>
                <a:path w="934719" h="951230">
                  <a:moveTo>
                    <a:pt x="429768" y="0"/>
                  </a:moveTo>
                  <a:lnTo>
                    <a:pt x="401015" y="0"/>
                  </a:lnTo>
                  <a:lnTo>
                    <a:pt x="191719" y="181356"/>
                  </a:lnTo>
                  <a:lnTo>
                    <a:pt x="0" y="372237"/>
                  </a:lnTo>
                  <a:lnTo>
                    <a:pt x="0" y="400812"/>
                  </a:lnTo>
                  <a:lnTo>
                    <a:pt x="201307" y="190881"/>
                  </a:lnTo>
                  <a:lnTo>
                    <a:pt x="429768" y="0"/>
                  </a:lnTo>
                  <a:close/>
                </a:path>
                <a:path w="934719" h="951230">
                  <a:moveTo>
                    <a:pt x="934212" y="0"/>
                  </a:moveTo>
                  <a:lnTo>
                    <a:pt x="905510" y="0"/>
                  </a:lnTo>
                  <a:lnTo>
                    <a:pt x="648843" y="209550"/>
                  </a:lnTo>
                  <a:lnTo>
                    <a:pt x="409714" y="428625"/>
                  </a:lnTo>
                  <a:lnTo>
                    <a:pt x="191300" y="666750"/>
                  </a:lnTo>
                  <a:lnTo>
                    <a:pt x="0" y="912876"/>
                  </a:lnTo>
                  <a:lnTo>
                    <a:pt x="0" y="950976"/>
                  </a:lnTo>
                  <a:lnTo>
                    <a:pt x="191300" y="685800"/>
                  </a:lnTo>
                  <a:lnTo>
                    <a:pt x="409714" y="447675"/>
                  </a:lnTo>
                  <a:lnTo>
                    <a:pt x="658406" y="219075"/>
                  </a:lnTo>
                  <a:lnTo>
                    <a:pt x="934212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1523" y="4364735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23" y="3739896"/>
            <a:ext cx="913130" cy="0"/>
          </a:xfrm>
          <a:custGeom>
            <a:avLst/>
            <a:gdLst/>
            <a:ahLst/>
            <a:cxnLst/>
            <a:rect l="l" t="t" r="r" b="b"/>
            <a:pathLst>
              <a:path w="913130">
                <a:moveTo>
                  <a:pt x="0" y="0"/>
                </a:moveTo>
                <a:lnTo>
                  <a:pt x="912876" y="0"/>
                </a:lnTo>
              </a:path>
            </a:pathLst>
          </a:custGeom>
          <a:ln w="15239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23" y="4988052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3" y="12451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23" y="3116579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23" y="2491739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23" y="1868423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23" y="621791"/>
            <a:ext cx="989330" cy="0"/>
          </a:xfrm>
          <a:custGeom>
            <a:avLst/>
            <a:gdLst/>
            <a:ahLst/>
            <a:cxnLst/>
            <a:rect l="l" t="t" r="r" b="b"/>
            <a:pathLst>
              <a:path w="989330">
                <a:moveTo>
                  <a:pt x="0" y="0"/>
                </a:moveTo>
                <a:lnTo>
                  <a:pt x="98907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34400" y="621791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23" y="62362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23" y="5611367"/>
            <a:ext cx="913130" cy="0"/>
          </a:xfrm>
          <a:custGeom>
            <a:avLst/>
            <a:gdLst/>
            <a:ahLst/>
            <a:cxnLst/>
            <a:rect l="l" t="t" r="r" b="b"/>
            <a:pathLst>
              <a:path w="913130">
                <a:moveTo>
                  <a:pt x="0" y="0"/>
                </a:moveTo>
                <a:lnTo>
                  <a:pt x="912876" y="0"/>
                </a:lnTo>
              </a:path>
            </a:pathLst>
          </a:custGeom>
          <a:ln w="15239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91840" y="5611367"/>
            <a:ext cx="5850890" cy="0"/>
          </a:xfrm>
          <a:custGeom>
            <a:avLst/>
            <a:gdLst/>
            <a:ahLst/>
            <a:cxnLst/>
            <a:rect l="l" t="t" r="r" b="b"/>
            <a:pathLst>
              <a:path w="5850890">
                <a:moveTo>
                  <a:pt x="0" y="0"/>
                </a:moveTo>
                <a:lnTo>
                  <a:pt x="5850636" y="0"/>
                </a:lnTo>
              </a:path>
            </a:pathLst>
          </a:custGeom>
          <a:ln w="15239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8200" y="1219200"/>
            <a:ext cx="2590800" cy="1752600"/>
          </a:xfrm>
          <a:custGeom>
            <a:avLst/>
            <a:gdLst/>
            <a:ahLst/>
            <a:cxnLst/>
            <a:rect l="l" t="t" r="r" b="b"/>
            <a:pathLst>
              <a:path w="2590800" h="1752600">
                <a:moveTo>
                  <a:pt x="2298700" y="0"/>
                </a:moveTo>
                <a:lnTo>
                  <a:pt x="292100" y="0"/>
                </a:lnTo>
                <a:lnTo>
                  <a:pt x="244721" y="3823"/>
                </a:lnTo>
                <a:lnTo>
                  <a:pt x="199776" y="14894"/>
                </a:lnTo>
                <a:lnTo>
                  <a:pt x="157866" y="32609"/>
                </a:lnTo>
                <a:lnTo>
                  <a:pt x="119592" y="56367"/>
                </a:lnTo>
                <a:lnTo>
                  <a:pt x="85556" y="85566"/>
                </a:lnTo>
                <a:lnTo>
                  <a:pt x="56360" y="119603"/>
                </a:lnTo>
                <a:lnTo>
                  <a:pt x="32604" y="157877"/>
                </a:lnTo>
                <a:lnTo>
                  <a:pt x="14892" y="199786"/>
                </a:lnTo>
                <a:lnTo>
                  <a:pt x="3823" y="244727"/>
                </a:lnTo>
                <a:lnTo>
                  <a:pt x="0" y="292100"/>
                </a:lnTo>
                <a:lnTo>
                  <a:pt x="0" y="1460500"/>
                </a:lnTo>
                <a:lnTo>
                  <a:pt x="3823" y="1507872"/>
                </a:lnTo>
                <a:lnTo>
                  <a:pt x="14892" y="1552813"/>
                </a:lnTo>
                <a:lnTo>
                  <a:pt x="32604" y="1594722"/>
                </a:lnTo>
                <a:lnTo>
                  <a:pt x="56360" y="1632996"/>
                </a:lnTo>
                <a:lnTo>
                  <a:pt x="85556" y="1667033"/>
                </a:lnTo>
                <a:lnTo>
                  <a:pt x="119592" y="1696232"/>
                </a:lnTo>
                <a:lnTo>
                  <a:pt x="157866" y="1719990"/>
                </a:lnTo>
                <a:lnTo>
                  <a:pt x="199776" y="1737705"/>
                </a:lnTo>
                <a:lnTo>
                  <a:pt x="244721" y="1748776"/>
                </a:lnTo>
                <a:lnTo>
                  <a:pt x="292100" y="1752600"/>
                </a:lnTo>
                <a:lnTo>
                  <a:pt x="2298700" y="1752600"/>
                </a:lnTo>
                <a:lnTo>
                  <a:pt x="2346072" y="1748776"/>
                </a:lnTo>
                <a:lnTo>
                  <a:pt x="2391013" y="1737705"/>
                </a:lnTo>
                <a:lnTo>
                  <a:pt x="2432922" y="1719990"/>
                </a:lnTo>
                <a:lnTo>
                  <a:pt x="2471196" y="1696232"/>
                </a:lnTo>
                <a:lnTo>
                  <a:pt x="2505233" y="1667033"/>
                </a:lnTo>
                <a:lnTo>
                  <a:pt x="2534432" y="1632996"/>
                </a:lnTo>
                <a:lnTo>
                  <a:pt x="2558190" y="1594722"/>
                </a:lnTo>
                <a:lnTo>
                  <a:pt x="2575905" y="1552813"/>
                </a:lnTo>
                <a:lnTo>
                  <a:pt x="2586976" y="1507872"/>
                </a:lnTo>
                <a:lnTo>
                  <a:pt x="2590800" y="1460500"/>
                </a:lnTo>
                <a:lnTo>
                  <a:pt x="2590800" y="292100"/>
                </a:lnTo>
                <a:lnTo>
                  <a:pt x="2586976" y="244727"/>
                </a:lnTo>
                <a:lnTo>
                  <a:pt x="2575905" y="199786"/>
                </a:lnTo>
                <a:lnTo>
                  <a:pt x="2558190" y="157877"/>
                </a:lnTo>
                <a:lnTo>
                  <a:pt x="2534432" y="119603"/>
                </a:lnTo>
                <a:lnTo>
                  <a:pt x="2505233" y="85566"/>
                </a:lnTo>
                <a:lnTo>
                  <a:pt x="2471196" y="56367"/>
                </a:lnTo>
                <a:lnTo>
                  <a:pt x="2432922" y="32609"/>
                </a:lnTo>
                <a:lnTo>
                  <a:pt x="2391013" y="14894"/>
                </a:lnTo>
                <a:lnTo>
                  <a:pt x="2346072" y="3823"/>
                </a:lnTo>
                <a:lnTo>
                  <a:pt x="229870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829055" y="228600"/>
            <a:ext cx="7705725" cy="946785"/>
            <a:chOff x="829055" y="228600"/>
            <a:chExt cx="7705725" cy="946785"/>
          </a:xfrm>
        </p:grpSpPr>
        <p:sp>
          <p:nvSpPr>
            <p:cNvPr id="40" name="object 40"/>
            <p:cNvSpPr/>
            <p:nvPr/>
          </p:nvSpPr>
          <p:spPr>
            <a:xfrm>
              <a:off x="990599" y="228600"/>
              <a:ext cx="7543800" cy="838200"/>
            </a:xfrm>
            <a:custGeom>
              <a:avLst/>
              <a:gdLst/>
              <a:ahLst/>
              <a:cxnLst/>
              <a:rect l="l" t="t" r="r" b="b"/>
              <a:pathLst>
                <a:path w="7543800" h="838200">
                  <a:moveTo>
                    <a:pt x="75438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7543800" y="8382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29055" y="272796"/>
              <a:ext cx="6807708" cy="90220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472440">
              <a:lnSpc>
                <a:spcPct val="100000"/>
              </a:lnSpc>
              <a:spcBef>
                <a:spcPts val="1290"/>
              </a:spcBef>
            </a:pPr>
            <a:r>
              <a:rPr dirty="0"/>
              <a:t>Performance </a:t>
            </a:r>
            <a:r>
              <a:rPr spc="-5" dirty="0"/>
              <a:t>Management</a:t>
            </a:r>
            <a:r>
              <a:rPr spc="-70" dirty="0"/>
              <a:t> </a:t>
            </a:r>
            <a:r>
              <a:rPr spc="-5" dirty="0"/>
              <a:t>Cycle</a:t>
            </a:r>
          </a:p>
        </p:txBody>
      </p:sp>
      <p:grpSp>
        <p:nvGrpSpPr>
          <p:cNvPr id="43" name="object 43"/>
          <p:cNvGrpSpPr/>
          <p:nvPr/>
        </p:nvGrpSpPr>
        <p:grpSpPr>
          <a:xfrm>
            <a:off x="1075944" y="1327403"/>
            <a:ext cx="2158365" cy="958850"/>
            <a:chOff x="1075944" y="1327403"/>
            <a:chExt cx="2158365" cy="958850"/>
          </a:xfrm>
        </p:grpSpPr>
        <p:sp>
          <p:nvSpPr>
            <p:cNvPr id="44" name="object 44"/>
            <p:cNvSpPr/>
            <p:nvPr/>
          </p:nvSpPr>
          <p:spPr>
            <a:xfrm>
              <a:off x="1370076" y="1327403"/>
              <a:ext cx="1569720" cy="62331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75944" y="1662683"/>
              <a:ext cx="2157984" cy="62331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237894" y="1397254"/>
            <a:ext cx="173228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66CC"/>
                </a:solidFill>
                <a:latin typeface="Arial"/>
                <a:cs typeface="Arial"/>
              </a:rPr>
              <a:t>Defining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200" b="1" spc="-5" dirty="0">
                <a:solidFill>
                  <a:srgbClr val="0066CC"/>
                </a:solidFill>
                <a:latin typeface="Arial"/>
                <a:cs typeface="Arial"/>
              </a:rPr>
              <a:t>Performance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284732" y="1997964"/>
            <a:ext cx="1740535" cy="958850"/>
            <a:chOff x="1284732" y="1997964"/>
            <a:chExt cx="1740535" cy="958850"/>
          </a:xfrm>
        </p:grpSpPr>
        <p:sp>
          <p:nvSpPr>
            <p:cNvPr id="48" name="object 48"/>
            <p:cNvSpPr/>
            <p:nvPr/>
          </p:nvSpPr>
          <p:spPr>
            <a:xfrm>
              <a:off x="1284732" y="1997964"/>
              <a:ext cx="1740408" cy="623315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435608" y="2333244"/>
              <a:ext cx="1359408" cy="62331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446657" y="2068194"/>
            <a:ext cx="131254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3195" marR="5080" indent="-15113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66CC"/>
                </a:solidFill>
                <a:latin typeface="Arial"/>
                <a:cs typeface="Arial"/>
              </a:rPr>
              <a:t>Standard/  </a:t>
            </a:r>
            <a:r>
              <a:rPr sz="2200" b="1" spc="-30" dirty="0">
                <a:solidFill>
                  <a:srgbClr val="0066CC"/>
                </a:solidFill>
                <a:latin typeface="Arial"/>
                <a:cs typeface="Arial"/>
              </a:rPr>
              <a:t>Targets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838200" y="3048000"/>
            <a:ext cx="2590800" cy="1752600"/>
            <a:chOff x="838200" y="3048000"/>
            <a:chExt cx="2590800" cy="1752600"/>
          </a:xfrm>
        </p:grpSpPr>
        <p:sp>
          <p:nvSpPr>
            <p:cNvPr id="52" name="object 52"/>
            <p:cNvSpPr/>
            <p:nvPr/>
          </p:nvSpPr>
          <p:spPr>
            <a:xfrm>
              <a:off x="838200" y="3047999"/>
              <a:ext cx="2590800" cy="1752600"/>
            </a:xfrm>
            <a:custGeom>
              <a:avLst/>
              <a:gdLst/>
              <a:ahLst/>
              <a:cxnLst/>
              <a:rect l="l" t="t" r="r" b="b"/>
              <a:pathLst>
                <a:path w="2590800" h="1752600">
                  <a:moveTo>
                    <a:pt x="2590800" y="292100"/>
                  </a:moveTo>
                  <a:lnTo>
                    <a:pt x="2586964" y="244729"/>
                  </a:lnTo>
                  <a:lnTo>
                    <a:pt x="2575903" y="199796"/>
                  </a:lnTo>
                  <a:lnTo>
                    <a:pt x="2558186" y="157886"/>
                  </a:lnTo>
                  <a:lnTo>
                    <a:pt x="2534424" y="119608"/>
                  </a:lnTo>
                  <a:lnTo>
                    <a:pt x="2505227" y="85572"/>
                  </a:lnTo>
                  <a:lnTo>
                    <a:pt x="2471191" y="56375"/>
                  </a:lnTo>
                  <a:lnTo>
                    <a:pt x="2432913" y="32613"/>
                  </a:lnTo>
                  <a:lnTo>
                    <a:pt x="2391003" y="14897"/>
                  </a:lnTo>
                  <a:lnTo>
                    <a:pt x="2346071" y="3835"/>
                  </a:lnTo>
                  <a:lnTo>
                    <a:pt x="2298700" y="0"/>
                  </a:lnTo>
                  <a:lnTo>
                    <a:pt x="292100" y="0"/>
                  </a:lnTo>
                  <a:lnTo>
                    <a:pt x="244716" y="3835"/>
                  </a:lnTo>
                  <a:lnTo>
                    <a:pt x="199771" y="14897"/>
                  </a:lnTo>
                  <a:lnTo>
                    <a:pt x="157861" y="32613"/>
                  </a:lnTo>
                  <a:lnTo>
                    <a:pt x="119583" y="56375"/>
                  </a:lnTo>
                  <a:lnTo>
                    <a:pt x="85547" y="85572"/>
                  </a:lnTo>
                  <a:lnTo>
                    <a:pt x="56349" y="119608"/>
                  </a:lnTo>
                  <a:lnTo>
                    <a:pt x="32600" y="157886"/>
                  </a:lnTo>
                  <a:lnTo>
                    <a:pt x="14884" y="199796"/>
                  </a:lnTo>
                  <a:lnTo>
                    <a:pt x="3822" y="244729"/>
                  </a:lnTo>
                  <a:lnTo>
                    <a:pt x="0" y="292100"/>
                  </a:lnTo>
                  <a:lnTo>
                    <a:pt x="0" y="1460500"/>
                  </a:lnTo>
                  <a:lnTo>
                    <a:pt x="3822" y="1507883"/>
                  </a:lnTo>
                  <a:lnTo>
                    <a:pt x="14884" y="1552816"/>
                  </a:lnTo>
                  <a:lnTo>
                    <a:pt x="32600" y="1594726"/>
                  </a:lnTo>
                  <a:lnTo>
                    <a:pt x="56349" y="1633004"/>
                  </a:lnTo>
                  <a:lnTo>
                    <a:pt x="85547" y="1667040"/>
                  </a:lnTo>
                  <a:lnTo>
                    <a:pt x="119583" y="1696237"/>
                  </a:lnTo>
                  <a:lnTo>
                    <a:pt x="157861" y="1719999"/>
                  </a:lnTo>
                  <a:lnTo>
                    <a:pt x="199771" y="1737715"/>
                  </a:lnTo>
                  <a:lnTo>
                    <a:pt x="244716" y="1748777"/>
                  </a:lnTo>
                  <a:lnTo>
                    <a:pt x="292100" y="1752600"/>
                  </a:lnTo>
                  <a:lnTo>
                    <a:pt x="2298700" y="1752600"/>
                  </a:lnTo>
                  <a:lnTo>
                    <a:pt x="2346071" y="1748777"/>
                  </a:lnTo>
                  <a:lnTo>
                    <a:pt x="2391003" y="1737715"/>
                  </a:lnTo>
                  <a:lnTo>
                    <a:pt x="2432913" y="1719999"/>
                  </a:lnTo>
                  <a:lnTo>
                    <a:pt x="2471191" y="1696237"/>
                  </a:lnTo>
                  <a:lnTo>
                    <a:pt x="2505227" y="1667040"/>
                  </a:lnTo>
                  <a:lnTo>
                    <a:pt x="2534424" y="1633004"/>
                  </a:lnTo>
                  <a:lnTo>
                    <a:pt x="2558186" y="1594726"/>
                  </a:lnTo>
                  <a:lnTo>
                    <a:pt x="2575903" y="1552816"/>
                  </a:lnTo>
                  <a:lnTo>
                    <a:pt x="2586964" y="1507883"/>
                  </a:lnTo>
                  <a:lnTo>
                    <a:pt x="2590800" y="1460500"/>
                  </a:lnTo>
                  <a:lnTo>
                    <a:pt x="2590800" y="29210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99388" y="3156204"/>
              <a:ext cx="1911095" cy="62331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75943" y="3491483"/>
              <a:ext cx="2078736" cy="623315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1237894" y="3226130"/>
            <a:ext cx="173101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66CC"/>
                </a:solidFill>
                <a:latin typeface="Arial"/>
                <a:cs typeface="Arial"/>
              </a:rPr>
              <a:t>Appraising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b="1" spc="-5" dirty="0">
                <a:solidFill>
                  <a:srgbClr val="0066CC"/>
                </a:solidFill>
                <a:latin typeface="Arial"/>
                <a:cs typeface="Arial"/>
              </a:rPr>
              <a:t>Performance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838200" y="4876800"/>
            <a:ext cx="2590800" cy="1752600"/>
            <a:chOff x="838200" y="4876800"/>
            <a:chExt cx="2590800" cy="1752600"/>
          </a:xfrm>
        </p:grpSpPr>
        <p:sp>
          <p:nvSpPr>
            <p:cNvPr id="57" name="object 57"/>
            <p:cNvSpPr/>
            <p:nvPr/>
          </p:nvSpPr>
          <p:spPr>
            <a:xfrm>
              <a:off x="838200" y="4876799"/>
              <a:ext cx="2590800" cy="1752600"/>
            </a:xfrm>
            <a:custGeom>
              <a:avLst/>
              <a:gdLst/>
              <a:ahLst/>
              <a:cxnLst/>
              <a:rect l="l" t="t" r="r" b="b"/>
              <a:pathLst>
                <a:path w="2590800" h="1752600">
                  <a:moveTo>
                    <a:pt x="2590800" y="292100"/>
                  </a:moveTo>
                  <a:lnTo>
                    <a:pt x="2586964" y="244729"/>
                  </a:lnTo>
                  <a:lnTo>
                    <a:pt x="2575903" y="199796"/>
                  </a:lnTo>
                  <a:lnTo>
                    <a:pt x="2558186" y="157886"/>
                  </a:lnTo>
                  <a:lnTo>
                    <a:pt x="2534424" y="119608"/>
                  </a:lnTo>
                  <a:lnTo>
                    <a:pt x="2505227" y="85572"/>
                  </a:lnTo>
                  <a:lnTo>
                    <a:pt x="2471191" y="56375"/>
                  </a:lnTo>
                  <a:lnTo>
                    <a:pt x="2432913" y="32613"/>
                  </a:lnTo>
                  <a:lnTo>
                    <a:pt x="2391003" y="14897"/>
                  </a:lnTo>
                  <a:lnTo>
                    <a:pt x="2346071" y="3835"/>
                  </a:lnTo>
                  <a:lnTo>
                    <a:pt x="2298700" y="0"/>
                  </a:lnTo>
                  <a:lnTo>
                    <a:pt x="292100" y="0"/>
                  </a:lnTo>
                  <a:lnTo>
                    <a:pt x="244716" y="3835"/>
                  </a:lnTo>
                  <a:lnTo>
                    <a:pt x="199771" y="14897"/>
                  </a:lnTo>
                  <a:lnTo>
                    <a:pt x="157861" y="32613"/>
                  </a:lnTo>
                  <a:lnTo>
                    <a:pt x="119583" y="56375"/>
                  </a:lnTo>
                  <a:lnTo>
                    <a:pt x="85547" y="85572"/>
                  </a:lnTo>
                  <a:lnTo>
                    <a:pt x="56349" y="119608"/>
                  </a:lnTo>
                  <a:lnTo>
                    <a:pt x="32600" y="157886"/>
                  </a:lnTo>
                  <a:lnTo>
                    <a:pt x="14884" y="199796"/>
                  </a:lnTo>
                  <a:lnTo>
                    <a:pt x="3822" y="244729"/>
                  </a:lnTo>
                  <a:lnTo>
                    <a:pt x="0" y="292100"/>
                  </a:lnTo>
                  <a:lnTo>
                    <a:pt x="0" y="1460500"/>
                  </a:lnTo>
                  <a:lnTo>
                    <a:pt x="3822" y="1507883"/>
                  </a:lnTo>
                  <a:lnTo>
                    <a:pt x="14884" y="1552829"/>
                  </a:lnTo>
                  <a:lnTo>
                    <a:pt x="32600" y="1594739"/>
                  </a:lnTo>
                  <a:lnTo>
                    <a:pt x="56349" y="1633016"/>
                  </a:lnTo>
                  <a:lnTo>
                    <a:pt x="85547" y="1667052"/>
                  </a:lnTo>
                  <a:lnTo>
                    <a:pt x="119583" y="1696250"/>
                  </a:lnTo>
                  <a:lnTo>
                    <a:pt x="157861" y="1719999"/>
                  </a:lnTo>
                  <a:lnTo>
                    <a:pt x="199771" y="1737715"/>
                  </a:lnTo>
                  <a:lnTo>
                    <a:pt x="244716" y="1748777"/>
                  </a:lnTo>
                  <a:lnTo>
                    <a:pt x="292100" y="1752600"/>
                  </a:lnTo>
                  <a:lnTo>
                    <a:pt x="2298700" y="1752600"/>
                  </a:lnTo>
                  <a:lnTo>
                    <a:pt x="2346071" y="1748777"/>
                  </a:lnTo>
                  <a:lnTo>
                    <a:pt x="2391003" y="1737715"/>
                  </a:lnTo>
                  <a:lnTo>
                    <a:pt x="2432913" y="1719999"/>
                  </a:lnTo>
                  <a:lnTo>
                    <a:pt x="2471191" y="1696250"/>
                  </a:lnTo>
                  <a:lnTo>
                    <a:pt x="2505227" y="1667052"/>
                  </a:lnTo>
                  <a:lnTo>
                    <a:pt x="2534424" y="1633016"/>
                  </a:lnTo>
                  <a:lnTo>
                    <a:pt x="2558186" y="1594739"/>
                  </a:lnTo>
                  <a:lnTo>
                    <a:pt x="2575903" y="1552829"/>
                  </a:lnTo>
                  <a:lnTo>
                    <a:pt x="2586964" y="1507883"/>
                  </a:lnTo>
                  <a:lnTo>
                    <a:pt x="2590800" y="1460500"/>
                  </a:lnTo>
                  <a:lnTo>
                    <a:pt x="2590800" y="29210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84731" y="4985004"/>
              <a:ext cx="1740408" cy="623316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57656" y="5320283"/>
              <a:ext cx="2193036" cy="623316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51559" y="5655563"/>
              <a:ext cx="2125979" cy="62331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213510" y="5055870"/>
            <a:ext cx="177800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33045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66CC"/>
                </a:solidFill>
                <a:latin typeface="Arial"/>
                <a:cs typeface="Arial"/>
              </a:rPr>
              <a:t>Providing  Feedback for  Develop</a:t>
            </a:r>
            <a:r>
              <a:rPr sz="2200" b="1" dirty="0">
                <a:solidFill>
                  <a:srgbClr val="0066CC"/>
                </a:solidFill>
                <a:latin typeface="Arial"/>
                <a:cs typeface="Arial"/>
              </a:rPr>
              <a:t>m</a:t>
            </a:r>
            <a:r>
              <a:rPr sz="2200" b="1" spc="-5" dirty="0">
                <a:solidFill>
                  <a:srgbClr val="0066CC"/>
                </a:solidFill>
                <a:latin typeface="Arial"/>
                <a:cs typeface="Arial"/>
              </a:rPr>
              <a:t>ent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3523488" y="1284732"/>
            <a:ext cx="3866515" cy="570230"/>
            <a:chOff x="3523488" y="1284732"/>
            <a:chExt cx="3866515" cy="570230"/>
          </a:xfrm>
        </p:grpSpPr>
        <p:sp>
          <p:nvSpPr>
            <p:cNvPr id="63" name="object 63"/>
            <p:cNvSpPr/>
            <p:nvPr/>
          </p:nvSpPr>
          <p:spPr>
            <a:xfrm>
              <a:off x="3523488" y="1307592"/>
              <a:ext cx="531876" cy="53187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970020" y="1284732"/>
              <a:ext cx="3419855" cy="569976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3660775" y="1288512"/>
            <a:ext cx="4746625" cy="75692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75"/>
              </a:spcBef>
              <a:tabLst>
                <a:tab pos="45656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1.	Defining the performance</a:t>
            </a:r>
            <a:r>
              <a:rPr sz="20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standards</a:t>
            </a:r>
            <a:endParaRPr sz="2000">
              <a:latin typeface="Arial"/>
              <a:cs typeface="Arial"/>
            </a:endParaRPr>
          </a:p>
          <a:p>
            <a:pPr marR="24130" algn="r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means making sure that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endParaRPr sz="20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117975" y="2020036"/>
            <a:ext cx="44964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subordinate agree on his/her duties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  targets that you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expect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3508247" y="3113532"/>
            <a:ext cx="3793490" cy="570230"/>
            <a:chOff x="3508247" y="3113532"/>
            <a:chExt cx="3793490" cy="570230"/>
          </a:xfrm>
        </p:grpSpPr>
        <p:sp>
          <p:nvSpPr>
            <p:cNvPr id="68" name="object 68"/>
            <p:cNvSpPr/>
            <p:nvPr/>
          </p:nvSpPr>
          <p:spPr>
            <a:xfrm>
              <a:off x="3508247" y="3136392"/>
              <a:ext cx="531876" cy="531876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954779" y="3113532"/>
              <a:ext cx="3346704" cy="569976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3279140" y="3116746"/>
            <a:ext cx="5876290" cy="14897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78460">
              <a:lnSpc>
                <a:spcPct val="100000"/>
              </a:lnSpc>
              <a:spcBef>
                <a:spcPts val="580"/>
              </a:spcBef>
              <a:tabLst>
                <a:tab pos="8350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2.	Appraising performance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means</a:t>
            </a:r>
            <a:endParaRPr sz="2000">
              <a:latin typeface="Arial"/>
              <a:cs typeface="Arial"/>
            </a:endParaRPr>
          </a:p>
          <a:p>
            <a:pPr marL="835660" marR="5080" indent="-822960">
              <a:lnSpc>
                <a:spcPct val="120000"/>
              </a:lnSpc>
              <a:spcBef>
                <a:spcPts val="5"/>
              </a:spcBef>
              <a:tabLst>
                <a:tab pos="835025" algn="l"/>
                <a:tab pos="5862955" algn="l"/>
              </a:tabLst>
            </a:pPr>
            <a:r>
              <a:rPr sz="2000" strike="sngStrike" dirty="0">
                <a:solidFill>
                  <a:srgbClr val="FFFFFF"/>
                </a:solidFill>
                <a:latin typeface="Times New Roman"/>
                <a:cs typeface="Times New Roman"/>
              </a:rPr>
              <a:t> 	</a:t>
            </a:r>
            <a:r>
              <a:rPr sz="2000" strike="sngStrike" dirty="0">
                <a:solidFill>
                  <a:srgbClr val="FFFFFF"/>
                </a:solidFill>
                <a:latin typeface="Arial"/>
                <a:cs typeface="Arial"/>
              </a:rPr>
              <a:t>comparing your</a:t>
            </a:r>
            <a:r>
              <a:rPr sz="2000" strike="sngStrike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trike="sngStrike" spc="-5" dirty="0">
                <a:solidFill>
                  <a:srgbClr val="FFFFFF"/>
                </a:solidFill>
                <a:latin typeface="Arial"/>
                <a:cs typeface="Arial"/>
              </a:rPr>
              <a:t>subordinate’s</a:t>
            </a:r>
            <a:r>
              <a:rPr sz="2000" strike="sngStrike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trike="sngStrike" dirty="0">
                <a:solidFill>
                  <a:srgbClr val="FFFFFF"/>
                </a:solidFill>
                <a:latin typeface="Arial"/>
                <a:cs typeface="Arial"/>
              </a:rPr>
              <a:t>actual 	</a:t>
            </a:r>
            <a:r>
              <a:rPr sz="2000" strike="noStrike" dirty="0">
                <a:solidFill>
                  <a:srgbClr val="FFFFFF"/>
                </a:solidFill>
                <a:latin typeface="Arial"/>
                <a:cs typeface="Arial"/>
              </a:rPr>
              <a:t> performance to the </a:t>
            </a:r>
            <a:r>
              <a:rPr sz="2000" strike="noStrike" spc="-5" dirty="0">
                <a:solidFill>
                  <a:srgbClr val="FFFFFF"/>
                </a:solidFill>
                <a:latin typeface="Arial"/>
                <a:cs typeface="Arial"/>
              </a:rPr>
              <a:t>standard/targets</a:t>
            </a:r>
            <a:r>
              <a:rPr sz="2000" strike="noStrike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trike="noStrike" dirty="0">
                <a:solidFill>
                  <a:srgbClr val="FFFFFF"/>
                </a:solidFill>
                <a:latin typeface="Arial"/>
                <a:cs typeface="Arial"/>
              </a:rPr>
              <a:t>set</a:t>
            </a:r>
            <a:endParaRPr sz="2000">
              <a:latin typeface="Arial"/>
              <a:cs typeface="Arial"/>
            </a:endParaRPr>
          </a:p>
          <a:p>
            <a:pPr marL="83566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 step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one.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3447288" y="4942332"/>
            <a:ext cx="3200400" cy="570230"/>
            <a:chOff x="3447288" y="4942332"/>
            <a:chExt cx="3200400" cy="570230"/>
          </a:xfrm>
        </p:grpSpPr>
        <p:sp>
          <p:nvSpPr>
            <p:cNvPr id="72" name="object 72"/>
            <p:cNvSpPr/>
            <p:nvPr/>
          </p:nvSpPr>
          <p:spPr>
            <a:xfrm>
              <a:off x="3447288" y="4965192"/>
              <a:ext cx="531876" cy="531876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893820" y="4942332"/>
              <a:ext cx="2753868" cy="569976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3584575" y="4946802"/>
            <a:ext cx="491807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2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3.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Providing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feedback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means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discussing  plans for any development that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041775" y="5738571"/>
            <a:ext cx="10312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requi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ed.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621791"/>
            <a:ext cx="989330" cy="0"/>
          </a:xfrm>
          <a:custGeom>
            <a:avLst/>
            <a:gdLst/>
            <a:ahLst/>
            <a:cxnLst/>
            <a:rect l="l" t="t" r="r" b="b"/>
            <a:pathLst>
              <a:path w="989330">
                <a:moveTo>
                  <a:pt x="0" y="0"/>
                </a:moveTo>
                <a:lnTo>
                  <a:pt x="98907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34400" y="621791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3" y="62362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3" y="5611367"/>
            <a:ext cx="913130" cy="0"/>
          </a:xfrm>
          <a:custGeom>
            <a:avLst/>
            <a:gdLst/>
            <a:ahLst/>
            <a:cxnLst/>
            <a:rect l="l" t="t" r="r" b="b"/>
            <a:pathLst>
              <a:path w="913130">
                <a:moveTo>
                  <a:pt x="0" y="0"/>
                </a:moveTo>
                <a:lnTo>
                  <a:pt x="912876" y="0"/>
                </a:lnTo>
              </a:path>
            </a:pathLst>
          </a:custGeom>
          <a:ln w="15239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05800" y="5611367"/>
            <a:ext cx="836930" cy="0"/>
          </a:xfrm>
          <a:custGeom>
            <a:avLst/>
            <a:gdLst/>
            <a:ahLst/>
            <a:cxnLst/>
            <a:rect l="l" t="t" r="r" b="b"/>
            <a:pathLst>
              <a:path w="836929">
                <a:moveTo>
                  <a:pt x="0" y="0"/>
                </a:moveTo>
                <a:lnTo>
                  <a:pt x="836676" y="0"/>
                </a:lnTo>
              </a:path>
            </a:pathLst>
          </a:custGeom>
          <a:ln w="15239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896111" y="1353311"/>
            <a:ext cx="7429500" cy="3695700"/>
            <a:chOff x="896111" y="1353311"/>
            <a:chExt cx="7429500" cy="3695700"/>
          </a:xfrm>
        </p:grpSpPr>
        <p:sp>
          <p:nvSpPr>
            <p:cNvPr id="8" name="object 8"/>
            <p:cNvSpPr/>
            <p:nvPr/>
          </p:nvSpPr>
          <p:spPr>
            <a:xfrm>
              <a:off x="915161" y="1372361"/>
              <a:ext cx="7391400" cy="3657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5161" y="1372361"/>
              <a:ext cx="7391400" cy="3657600"/>
            </a:xfrm>
            <a:custGeom>
              <a:avLst/>
              <a:gdLst/>
              <a:ahLst/>
              <a:cxnLst/>
              <a:rect l="l" t="t" r="r" b="b"/>
              <a:pathLst>
                <a:path w="7391400" h="3657600">
                  <a:moveTo>
                    <a:pt x="0" y="3657600"/>
                  </a:moveTo>
                  <a:lnTo>
                    <a:pt x="7391400" y="3657600"/>
                  </a:lnTo>
                  <a:lnTo>
                    <a:pt x="7391400" y="0"/>
                  </a:lnTo>
                  <a:lnTo>
                    <a:pt x="0" y="0"/>
                  </a:lnTo>
                  <a:lnTo>
                    <a:pt x="0" y="3657600"/>
                  </a:lnTo>
                  <a:close/>
                </a:path>
              </a:pathLst>
            </a:custGeom>
            <a:ln w="38100">
              <a:solidFill>
                <a:srgbClr val="003A76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42999" y="1447799"/>
              <a:ext cx="2209800" cy="1676400"/>
            </a:xfrm>
            <a:custGeom>
              <a:avLst/>
              <a:gdLst/>
              <a:ahLst/>
              <a:cxnLst/>
              <a:rect l="l" t="t" r="r" b="b"/>
              <a:pathLst>
                <a:path w="2209800" h="1676400">
                  <a:moveTo>
                    <a:pt x="1718818" y="0"/>
                  </a:moveTo>
                  <a:lnTo>
                    <a:pt x="490981" y="0"/>
                  </a:lnTo>
                  <a:lnTo>
                    <a:pt x="0" y="490982"/>
                  </a:lnTo>
                  <a:lnTo>
                    <a:pt x="0" y="1185417"/>
                  </a:lnTo>
                  <a:lnTo>
                    <a:pt x="490981" y="1676400"/>
                  </a:lnTo>
                  <a:lnTo>
                    <a:pt x="1718818" y="1676400"/>
                  </a:lnTo>
                  <a:lnTo>
                    <a:pt x="2209800" y="1185417"/>
                  </a:lnTo>
                  <a:lnTo>
                    <a:pt x="2209800" y="490982"/>
                  </a:lnTo>
                  <a:lnTo>
                    <a:pt x="1718818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2999" y="1447799"/>
              <a:ext cx="2209800" cy="1676400"/>
            </a:xfrm>
            <a:custGeom>
              <a:avLst/>
              <a:gdLst/>
              <a:ahLst/>
              <a:cxnLst/>
              <a:rect l="l" t="t" r="r" b="b"/>
              <a:pathLst>
                <a:path w="2209800" h="1676400">
                  <a:moveTo>
                    <a:pt x="0" y="490982"/>
                  </a:moveTo>
                  <a:lnTo>
                    <a:pt x="490981" y="0"/>
                  </a:lnTo>
                  <a:lnTo>
                    <a:pt x="1718818" y="0"/>
                  </a:lnTo>
                  <a:lnTo>
                    <a:pt x="2209800" y="490982"/>
                  </a:lnTo>
                  <a:lnTo>
                    <a:pt x="2209800" y="1185417"/>
                  </a:lnTo>
                  <a:lnTo>
                    <a:pt x="1718818" y="1676400"/>
                  </a:lnTo>
                  <a:lnTo>
                    <a:pt x="490981" y="1676400"/>
                  </a:lnTo>
                  <a:lnTo>
                    <a:pt x="0" y="1185417"/>
                  </a:lnTo>
                  <a:lnTo>
                    <a:pt x="0" y="490982"/>
                  </a:lnTo>
                  <a:close/>
                </a:path>
              </a:pathLst>
            </a:custGeom>
            <a:ln w="9144">
              <a:solidFill>
                <a:srgbClr val="99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829055" y="228600"/>
            <a:ext cx="7705725" cy="946785"/>
            <a:chOff x="829055" y="228600"/>
            <a:chExt cx="7705725" cy="946785"/>
          </a:xfrm>
        </p:grpSpPr>
        <p:sp>
          <p:nvSpPr>
            <p:cNvPr id="13" name="object 13"/>
            <p:cNvSpPr/>
            <p:nvPr/>
          </p:nvSpPr>
          <p:spPr>
            <a:xfrm>
              <a:off x="990599" y="228600"/>
              <a:ext cx="7543800" cy="838200"/>
            </a:xfrm>
            <a:custGeom>
              <a:avLst/>
              <a:gdLst/>
              <a:ahLst/>
              <a:cxnLst/>
              <a:rect l="l" t="t" r="r" b="b"/>
              <a:pathLst>
                <a:path w="7543800" h="838200">
                  <a:moveTo>
                    <a:pt x="75438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7543800" y="8382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9055" y="272796"/>
              <a:ext cx="7405116" cy="9022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472440">
              <a:lnSpc>
                <a:spcPct val="100000"/>
              </a:lnSpc>
              <a:spcBef>
                <a:spcPts val="1290"/>
              </a:spcBef>
            </a:pPr>
            <a:r>
              <a:rPr dirty="0"/>
              <a:t>Problems in Performance</a:t>
            </a:r>
            <a:r>
              <a:rPr spc="-215" dirty="0"/>
              <a:t> </a:t>
            </a:r>
            <a:r>
              <a:rPr dirty="0"/>
              <a:t>Appraisal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1405127" y="1784604"/>
            <a:ext cx="1706880" cy="958850"/>
            <a:chOff x="1405127" y="1784604"/>
            <a:chExt cx="1706880" cy="958850"/>
          </a:xfrm>
        </p:grpSpPr>
        <p:sp>
          <p:nvSpPr>
            <p:cNvPr id="17" name="object 17"/>
            <p:cNvSpPr/>
            <p:nvPr/>
          </p:nvSpPr>
          <p:spPr>
            <a:xfrm>
              <a:off x="1583435" y="1784604"/>
              <a:ext cx="1431036" cy="623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05127" y="2119884"/>
              <a:ext cx="1706880" cy="623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567052" y="1854835"/>
            <a:ext cx="135953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78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Lack of  standards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138237" y="3195637"/>
            <a:ext cx="2219325" cy="1685925"/>
            <a:chOff x="1138237" y="3195637"/>
            <a:chExt cx="2219325" cy="1685925"/>
          </a:xfrm>
        </p:grpSpPr>
        <p:sp>
          <p:nvSpPr>
            <p:cNvPr id="21" name="object 21"/>
            <p:cNvSpPr/>
            <p:nvPr/>
          </p:nvSpPr>
          <p:spPr>
            <a:xfrm>
              <a:off x="1143000" y="3200400"/>
              <a:ext cx="2209800" cy="1676400"/>
            </a:xfrm>
            <a:custGeom>
              <a:avLst/>
              <a:gdLst/>
              <a:ahLst/>
              <a:cxnLst/>
              <a:rect l="l" t="t" r="r" b="b"/>
              <a:pathLst>
                <a:path w="2209800" h="1676400">
                  <a:moveTo>
                    <a:pt x="1718818" y="0"/>
                  </a:moveTo>
                  <a:lnTo>
                    <a:pt x="490981" y="0"/>
                  </a:lnTo>
                  <a:lnTo>
                    <a:pt x="0" y="490981"/>
                  </a:lnTo>
                  <a:lnTo>
                    <a:pt x="0" y="1185418"/>
                  </a:lnTo>
                  <a:lnTo>
                    <a:pt x="490981" y="1676400"/>
                  </a:lnTo>
                  <a:lnTo>
                    <a:pt x="1718818" y="1676400"/>
                  </a:lnTo>
                  <a:lnTo>
                    <a:pt x="2209800" y="1185418"/>
                  </a:lnTo>
                  <a:lnTo>
                    <a:pt x="2209800" y="490981"/>
                  </a:lnTo>
                  <a:lnTo>
                    <a:pt x="1718818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43000" y="3200400"/>
              <a:ext cx="2209800" cy="1676400"/>
            </a:xfrm>
            <a:custGeom>
              <a:avLst/>
              <a:gdLst/>
              <a:ahLst/>
              <a:cxnLst/>
              <a:rect l="l" t="t" r="r" b="b"/>
              <a:pathLst>
                <a:path w="2209800" h="1676400">
                  <a:moveTo>
                    <a:pt x="0" y="490981"/>
                  </a:moveTo>
                  <a:lnTo>
                    <a:pt x="490981" y="0"/>
                  </a:lnTo>
                  <a:lnTo>
                    <a:pt x="1718818" y="0"/>
                  </a:lnTo>
                  <a:lnTo>
                    <a:pt x="2209800" y="490981"/>
                  </a:lnTo>
                  <a:lnTo>
                    <a:pt x="2209800" y="1185418"/>
                  </a:lnTo>
                  <a:lnTo>
                    <a:pt x="1718818" y="1676400"/>
                  </a:lnTo>
                  <a:lnTo>
                    <a:pt x="490981" y="1676400"/>
                  </a:lnTo>
                  <a:lnTo>
                    <a:pt x="0" y="1185418"/>
                  </a:lnTo>
                  <a:lnTo>
                    <a:pt x="0" y="490981"/>
                  </a:lnTo>
                  <a:close/>
                </a:path>
              </a:pathLst>
            </a:custGeom>
            <a:ln w="9144">
              <a:solidFill>
                <a:srgbClr val="99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64920" y="3430524"/>
              <a:ext cx="2065020" cy="623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426844" y="3501390"/>
            <a:ext cx="164083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Irrelevant</a:t>
            </a:r>
            <a:r>
              <a:rPr sz="2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389888" y="3765803"/>
            <a:ext cx="1819910" cy="958850"/>
            <a:chOff x="1389888" y="3765803"/>
            <a:chExt cx="1819910" cy="958850"/>
          </a:xfrm>
        </p:grpSpPr>
        <p:sp>
          <p:nvSpPr>
            <p:cNvPr id="26" name="object 26"/>
            <p:cNvSpPr/>
            <p:nvPr/>
          </p:nvSpPr>
          <p:spPr>
            <a:xfrm>
              <a:off x="1389888" y="3765803"/>
              <a:ext cx="1819656" cy="6233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05128" y="4101083"/>
              <a:ext cx="1706880" cy="623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551813" y="3836670"/>
            <a:ext cx="13906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" marR="5080" indent="-1524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subjective  standards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710237" y="1473517"/>
            <a:ext cx="2219325" cy="1685925"/>
            <a:chOff x="5710237" y="1473517"/>
            <a:chExt cx="2219325" cy="1685925"/>
          </a:xfrm>
        </p:grpSpPr>
        <p:sp>
          <p:nvSpPr>
            <p:cNvPr id="30" name="object 30"/>
            <p:cNvSpPr/>
            <p:nvPr/>
          </p:nvSpPr>
          <p:spPr>
            <a:xfrm>
              <a:off x="5715000" y="1478280"/>
              <a:ext cx="2209800" cy="1676400"/>
            </a:xfrm>
            <a:custGeom>
              <a:avLst/>
              <a:gdLst/>
              <a:ahLst/>
              <a:cxnLst/>
              <a:rect l="l" t="t" r="r" b="b"/>
              <a:pathLst>
                <a:path w="2209800" h="1676400">
                  <a:moveTo>
                    <a:pt x="1718818" y="0"/>
                  </a:moveTo>
                  <a:lnTo>
                    <a:pt x="490982" y="0"/>
                  </a:lnTo>
                  <a:lnTo>
                    <a:pt x="0" y="490982"/>
                  </a:lnTo>
                  <a:lnTo>
                    <a:pt x="0" y="1185418"/>
                  </a:lnTo>
                  <a:lnTo>
                    <a:pt x="490982" y="1676400"/>
                  </a:lnTo>
                  <a:lnTo>
                    <a:pt x="1718818" y="1676400"/>
                  </a:lnTo>
                  <a:lnTo>
                    <a:pt x="2209800" y="1185418"/>
                  </a:lnTo>
                  <a:lnTo>
                    <a:pt x="2209800" y="490982"/>
                  </a:lnTo>
                  <a:lnTo>
                    <a:pt x="1718818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15000" y="1478280"/>
              <a:ext cx="2209800" cy="1676400"/>
            </a:xfrm>
            <a:custGeom>
              <a:avLst/>
              <a:gdLst/>
              <a:ahLst/>
              <a:cxnLst/>
              <a:rect l="l" t="t" r="r" b="b"/>
              <a:pathLst>
                <a:path w="2209800" h="1676400">
                  <a:moveTo>
                    <a:pt x="0" y="490982"/>
                  </a:moveTo>
                  <a:lnTo>
                    <a:pt x="490982" y="0"/>
                  </a:lnTo>
                  <a:lnTo>
                    <a:pt x="1718818" y="0"/>
                  </a:lnTo>
                  <a:lnTo>
                    <a:pt x="2209800" y="490982"/>
                  </a:lnTo>
                  <a:lnTo>
                    <a:pt x="2209800" y="1185418"/>
                  </a:lnTo>
                  <a:lnTo>
                    <a:pt x="1718818" y="1676400"/>
                  </a:lnTo>
                  <a:lnTo>
                    <a:pt x="490982" y="1676400"/>
                  </a:lnTo>
                  <a:lnTo>
                    <a:pt x="0" y="1185418"/>
                  </a:lnTo>
                  <a:lnTo>
                    <a:pt x="0" y="490982"/>
                  </a:lnTo>
                  <a:close/>
                </a:path>
              </a:pathLst>
            </a:custGeom>
            <a:ln w="9144">
              <a:solidFill>
                <a:srgbClr val="99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327648" y="1632204"/>
              <a:ext cx="1086611" cy="62331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490461" y="1701749"/>
            <a:ext cx="6616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Poor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798820" y="1967483"/>
            <a:ext cx="2120265" cy="958850"/>
            <a:chOff x="5798820" y="1967483"/>
            <a:chExt cx="2120265" cy="958850"/>
          </a:xfrm>
        </p:grpSpPr>
        <p:sp>
          <p:nvSpPr>
            <p:cNvPr id="35" name="object 35"/>
            <p:cNvSpPr/>
            <p:nvPr/>
          </p:nvSpPr>
          <p:spPr>
            <a:xfrm>
              <a:off x="5821680" y="1967483"/>
              <a:ext cx="2097024" cy="6233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98820" y="2302763"/>
              <a:ext cx="2063496" cy="62331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961634" y="2037714"/>
            <a:ext cx="17164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86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measures of  performan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424237" y="1443037"/>
            <a:ext cx="2219325" cy="1685925"/>
            <a:chOff x="3424237" y="1443037"/>
            <a:chExt cx="2219325" cy="1685925"/>
          </a:xfrm>
        </p:grpSpPr>
        <p:sp>
          <p:nvSpPr>
            <p:cNvPr id="39" name="object 39"/>
            <p:cNvSpPr/>
            <p:nvPr/>
          </p:nvSpPr>
          <p:spPr>
            <a:xfrm>
              <a:off x="3429000" y="1447800"/>
              <a:ext cx="2209800" cy="1676400"/>
            </a:xfrm>
            <a:custGeom>
              <a:avLst/>
              <a:gdLst/>
              <a:ahLst/>
              <a:cxnLst/>
              <a:rect l="l" t="t" r="r" b="b"/>
              <a:pathLst>
                <a:path w="2209800" h="1676400">
                  <a:moveTo>
                    <a:pt x="1718817" y="0"/>
                  </a:moveTo>
                  <a:lnTo>
                    <a:pt x="490982" y="0"/>
                  </a:lnTo>
                  <a:lnTo>
                    <a:pt x="0" y="490982"/>
                  </a:lnTo>
                  <a:lnTo>
                    <a:pt x="0" y="1185417"/>
                  </a:lnTo>
                  <a:lnTo>
                    <a:pt x="490982" y="1676400"/>
                  </a:lnTo>
                  <a:lnTo>
                    <a:pt x="1718817" y="1676400"/>
                  </a:lnTo>
                  <a:lnTo>
                    <a:pt x="2209800" y="1185417"/>
                  </a:lnTo>
                  <a:lnTo>
                    <a:pt x="2209800" y="490982"/>
                  </a:lnTo>
                  <a:lnTo>
                    <a:pt x="1718817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429000" y="1447800"/>
              <a:ext cx="2209800" cy="1676400"/>
            </a:xfrm>
            <a:custGeom>
              <a:avLst/>
              <a:gdLst/>
              <a:ahLst/>
              <a:cxnLst/>
              <a:rect l="l" t="t" r="r" b="b"/>
              <a:pathLst>
                <a:path w="2209800" h="1676400">
                  <a:moveTo>
                    <a:pt x="0" y="490982"/>
                  </a:moveTo>
                  <a:lnTo>
                    <a:pt x="490982" y="0"/>
                  </a:lnTo>
                  <a:lnTo>
                    <a:pt x="1718817" y="0"/>
                  </a:lnTo>
                  <a:lnTo>
                    <a:pt x="2209800" y="490982"/>
                  </a:lnTo>
                  <a:lnTo>
                    <a:pt x="2209800" y="1185417"/>
                  </a:lnTo>
                  <a:lnTo>
                    <a:pt x="1718817" y="1676400"/>
                  </a:lnTo>
                  <a:lnTo>
                    <a:pt x="490982" y="1676400"/>
                  </a:lnTo>
                  <a:lnTo>
                    <a:pt x="0" y="1185417"/>
                  </a:lnTo>
                  <a:lnTo>
                    <a:pt x="0" y="490982"/>
                  </a:lnTo>
                  <a:close/>
                </a:path>
              </a:pathLst>
            </a:custGeom>
            <a:ln w="9144">
              <a:solidFill>
                <a:srgbClr val="99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041648" y="1632204"/>
              <a:ext cx="1086612" cy="62331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204208" y="1701749"/>
            <a:ext cx="6616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Poor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581400" y="1967483"/>
            <a:ext cx="2007235" cy="958850"/>
            <a:chOff x="3581400" y="1967483"/>
            <a:chExt cx="2007235" cy="958850"/>
          </a:xfrm>
        </p:grpSpPr>
        <p:sp>
          <p:nvSpPr>
            <p:cNvPr id="44" name="object 44"/>
            <p:cNvSpPr/>
            <p:nvPr/>
          </p:nvSpPr>
          <p:spPr>
            <a:xfrm>
              <a:off x="3581400" y="1967483"/>
              <a:ext cx="2007107" cy="62331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715512" y="2302763"/>
              <a:ext cx="1658112" cy="62331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743705" y="2037714"/>
            <a:ext cx="158051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685" marR="5080" indent="-13462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feedback</a:t>
            </a:r>
            <a:r>
              <a:rPr sz="2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to  employee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424237" y="3195637"/>
            <a:ext cx="2219325" cy="1685925"/>
            <a:chOff x="3424237" y="3195637"/>
            <a:chExt cx="2219325" cy="1685925"/>
          </a:xfrm>
        </p:grpSpPr>
        <p:sp>
          <p:nvSpPr>
            <p:cNvPr id="48" name="object 48"/>
            <p:cNvSpPr/>
            <p:nvPr/>
          </p:nvSpPr>
          <p:spPr>
            <a:xfrm>
              <a:off x="3429000" y="3200400"/>
              <a:ext cx="2209800" cy="1676400"/>
            </a:xfrm>
            <a:custGeom>
              <a:avLst/>
              <a:gdLst/>
              <a:ahLst/>
              <a:cxnLst/>
              <a:rect l="l" t="t" r="r" b="b"/>
              <a:pathLst>
                <a:path w="2209800" h="1676400">
                  <a:moveTo>
                    <a:pt x="1718817" y="0"/>
                  </a:moveTo>
                  <a:lnTo>
                    <a:pt x="490982" y="0"/>
                  </a:lnTo>
                  <a:lnTo>
                    <a:pt x="0" y="490981"/>
                  </a:lnTo>
                  <a:lnTo>
                    <a:pt x="0" y="1185418"/>
                  </a:lnTo>
                  <a:lnTo>
                    <a:pt x="490982" y="1676400"/>
                  </a:lnTo>
                  <a:lnTo>
                    <a:pt x="1718817" y="1676400"/>
                  </a:lnTo>
                  <a:lnTo>
                    <a:pt x="2209800" y="1185418"/>
                  </a:lnTo>
                  <a:lnTo>
                    <a:pt x="2209800" y="490981"/>
                  </a:lnTo>
                  <a:lnTo>
                    <a:pt x="1718817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429000" y="3200400"/>
              <a:ext cx="2209800" cy="1676400"/>
            </a:xfrm>
            <a:custGeom>
              <a:avLst/>
              <a:gdLst/>
              <a:ahLst/>
              <a:cxnLst/>
              <a:rect l="l" t="t" r="r" b="b"/>
              <a:pathLst>
                <a:path w="2209800" h="1676400">
                  <a:moveTo>
                    <a:pt x="0" y="490981"/>
                  </a:moveTo>
                  <a:lnTo>
                    <a:pt x="490982" y="0"/>
                  </a:lnTo>
                  <a:lnTo>
                    <a:pt x="1718817" y="0"/>
                  </a:lnTo>
                  <a:lnTo>
                    <a:pt x="2209800" y="490981"/>
                  </a:lnTo>
                  <a:lnTo>
                    <a:pt x="2209800" y="1185418"/>
                  </a:lnTo>
                  <a:lnTo>
                    <a:pt x="1718817" y="1676400"/>
                  </a:lnTo>
                  <a:lnTo>
                    <a:pt x="490982" y="1676400"/>
                  </a:lnTo>
                  <a:lnTo>
                    <a:pt x="0" y="1185418"/>
                  </a:lnTo>
                  <a:lnTo>
                    <a:pt x="0" y="490981"/>
                  </a:lnTo>
                  <a:close/>
                </a:path>
              </a:pathLst>
            </a:custGeom>
            <a:ln w="9144">
              <a:solidFill>
                <a:srgbClr val="99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776472" y="3461004"/>
              <a:ext cx="1616964" cy="62331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3939032" y="3531489"/>
            <a:ext cx="11887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Negative</a:t>
            </a:r>
            <a:endParaRPr sz="22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326891" y="3796284"/>
            <a:ext cx="2436876" cy="6233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489197" y="3866769"/>
            <a:ext cx="208851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communication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5710237" y="3195637"/>
            <a:ext cx="2219325" cy="1685925"/>
            <a:chOff x="5710237" y="3195637"/>
            <a:chExt cx="2219325" cy="1685925"/>
          </a:xfrm>
        </p:grpSpPr>
        <p:sp>
          <p:nvSpPr>
            <p:cNvPr id="55" name="object 55"/>
            <p:cNvSpPr/>
            <p:nvPr/>
          </p:nvSpPr>
          <p:spPr>
            <a:xfrm>
              <a:off x="5715000" y="3200400"/>
              <a:ext cx="2209800" cy="1676400"/>
            </a:xfrm>
            <a:custGeom>
              <a:avLst/>
              <a:gdLst/>
              <a:ahLst/>
              <a:cxnLst/>
              <a:rect l="l" t="t" r="r" b="b"/>
              <a:pathLst>
                <a:path w="2209800" h="1676400">
                  <a:moveTo>
                    <a:pt x="1718818" y="0"/>
                  </a:moveTo>
                  <a:lnTo>
                    <a:pt x="490982" y="0"/>
                  </a:lnTo>
                  <a:lnTo>
                    <a:pt x="0" y="490981"/>
                  </a:lnTo>
                  <a:lnTo>
                    <a:pt x="0" y="1185418"/>
                  </a:lnTo>
                  <a:lnTo>
                    <a:pt x="490982" y="1676400"/>
                  </a:lnTo>
                  <a:lnTo>
                    <a:pt x="1718818" y="1676400"/>
                  </a:lnTo>
                  <a:lnTo>
                    <a:pt x="2209800" y="1185418"/>
                  </a:lnTo>
                  <a:lnTo>
                    <a:pt x="2209800" y="490981"/>
                  </a:lnTo>
                  <a:lnTo>
                    <a:pt x="1718818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715000" y="3200400"/>
              <a:ext cx="2209800" cy="1676400"/>
            </a:xfrm>
            <a:custGeom>
              <a:avLst/>
              <a:gdLst/>
              <a:ahLst/>
              <a:cxnLst/>
              <a:rect l="l" t="t" r="r" b="b"/>
              <a:pathLst>
                <a:path w="2209800" h="1676400">
                  <a:moveTo>
                    <a:pt x="0" y="490981"/>
                  </a:moveTo>
                  <a:lnTo>
                    <a:pt x="490982" y="0"/>
                  </a:lnTo>
                  <a:lnTo>
                    <a:pt x="1718818" y="0"/>
                  </a:lnTo>
                  <a:lnTo>
                    <a:pt x="2209800" y="490981"/>
                  </a:lnTo>
                  <a:lnTo>
                    <a:pt x="2209800" y="1185418"/>
                  </a:lnTo>
                  <a:lnTo>
                    <a:pt x="1718818" y="1676400"/>
                  </a:lnTo>
                  <a:lnTo>
                    <a:pt x="490982" y="1676400"/>
                  </a:lnTo>
                  <a:lnTo>
                    <a:pt x="0" y="1185418"/>
                  </a:lnTo>
                  <a:lnTo>
                    <a:pt x="0" y="490981"/>
                  </a:lnTo>
                  <a:close/>
                </a:path>
              </a:pathLst>
            </a:custGeom>
            <a:ln w="9144">
              <a:solidFill>
                <a:srgbClr val="99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977127" y="3308604"/>
              <a:ext cx="1709927" cy="62331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6139941" y="3379089"/>
            <a:ext cx="12833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Failure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916167" y="3643884"/>
            <a:ext cx="1835150" cy="958850"/>
            <a:chOff x="5916167" y="3643884"/>
            <a:chExt cx="1835150" cy="958850"/>
          </a:xfrm>
        </p:grpSpPr>
        <p:sp>
          <p:nvSpPr>
            <p:cNvPr id="60" name="object 60"/>
            <p:cNvSpPr/>
            <p:nvPr/>
          </p:nvSpPr>
          <p:spPr>
            <a:xfrm>
              <a:off x="6243827" y="3643884"/>
              <a:ext cx="1181100" cy="62331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916167" y="3979164"/>
              <a:ext cx="1834895" cy="62331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6078982" y="3714369"/>
            <a:ext cx="140652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2766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apply  ev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luation</a:t>
            </a:r>
            <a:endParaRPr sz="22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320028" y="4314444"/>
            <a:ext cx="946403" cy="6233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6482841" y="4384928"/>
            <a:ext cx="5994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914400" y="5137403"/>
            <a:ext cx="7391400" cy="815340"/>
            <a:chOff x="914400" y="5137403"/>
            <a:chExt cx="7391400" cy="815340"/>
          </a:xfrm>
        </p:grpSpPr>
        <p:sp>
          <p:nvSpPr>
            <p:cNvPr id="66" name="object 66"/>
            <p:cNvSpPr/>
            <p:nvPr/>
          </p:nvSpPr>
          <p:spPr>
            <a:xfrm>
              <a:off x="914400" y="5181599"/>
              <a:ext cx="7391400" cy="771525"/>
            </a:xfrm>
            <a:custGeom>
              <a:avLst/>
              <a:gdLst/>
              <a:ahLst/>
              <a:cxnLst/>
              <a:rect l="l" t="t" r="r" b="b"/>
              <a:pathLst>
                <a:path w="7391400" h="771525">
                  <a:moveTo>
                    <a:pt x="7391400" y="0"/>
                  </a:moveTo>
                  <a:lnTo>
                    <a:pt x="0" y="0"/>
                  </a:lnTo>
                  <a:lnTo>
                    <a:pt x="0" y="771144"/>
                  </a:lnTo>
                  <a:lnTo>
                    <a:pt x="7391400" y="771144"/>
                  </a:lnTo>
                  <a:lnTo>
                    <a:pt x="739140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514855" y="5137403"/>
              <a:ext cx="6213348" cy="62331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914400" y="5181600"/>
            <a:ext cx="7391400" cy="771525"/>
          </a:xfrm>
          <a:prstGeom prst="rect">
            <a:avLst/>
          </a:prstGeom>
          <a:ln w="9144">
            <a:solidFill>
              <a:srgbClr val="003A76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774700">
              <a:lnSpc>
                <a:spcPct val="100000"/>
              </a:lnSpc>
              <a:spcBef>
                <a:spcPts val="305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Common Performance Evaluation</a:t>
            </a:r>
            <a:r>
              <a:rPr sz="22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Problems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621791"/>
            <a:ext cx="1523365" cy="0"/>
          </a:xfrm>
          <a:custGeom>
            <a:avLst/>
            <a:gdLst/>
            <a:ahLst/>
            <a:cxnLst/>
            <a:rect l="l" t="t" r="r" b="b"/>
            <a:pathLst>
              <a:path w="1523365">
                <a:moveTo>
                  <a:pt x="0" y="0"/>
                </a:moveTo>
                <a:lnTo>
                  <a:pt x="1523238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96961" y="621791"/>
            <a:ext cx="1445895" cy="0"/>
          </a:xfrm>
          <a:custGeom>
            <a:avLst/>
            <a:gdLst/>
            <a:ahLst/>
            <a:cxnLst/>
            <a:rect l="l" t="t" r="r" b="b"/>
            <a:pathLst>
              <a:path w="1445895">
                <a:moveTo>
                  <a:pt x="0" y="0"/>
                </a:moveTo>
                <a:lnTo>
                  <a:pt x="1445514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3" y="62362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3" y="5611367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51459" y="1379219"/>
            <a:ext cx="7591425" cy="4276725"/>
            <a:chOff x="251459" y="1379219"/>
            <a:chExt cx="7591425" cy="4276725"/>
          </a:xfrm>
        </p:grpSpPr>
        <p:sp>
          <p:nvSpPr>
            <p:cNvPr id="7" name="object 7"/>
            <p:cNvSpPr/>
            <p:nvPr/>
          </p:nvSpPr>
          <p:spPr>
            <a:xfrm>
              <a:off x="251459" y="1379219"/>
              <a:ext cx="2785872" cy="7894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67939" y="1379219"/>
              <a:ext cx="2193036" cy="7894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81299" y="1869947"/>
              <a:ext cx="1766316" cy="685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90644" y="1379219"/>
              <a:ext cx="3451859" cy="7894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4359" y="1805939"/>
              <a:ext cx="3221736" cy="7894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459" y="2464308"/>
              <a:ext cx="5105400" cy="7894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87468" y="2464308"/>
              <a:ext cx="2450591" cy="7894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00827" y="2955036"/>
              <a:ext cx="2023872" cy="685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68667" y="2464308"/>
              <a:ext cx="568451" cy="78943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1459" y="3122675"/>
              <a:ext cx="3913632" cy="7894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95700" y="3122675"/>
              <a:ext cx="1776983" cy="78943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09059" y="3613403"/>
              <a:ext cx="1350264" cy="6858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00827" y="3122675"/>
              <a:ext cx="1458468" cy="78943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4359" y="3549396"/>
              <a:ext cx="2112264" cy="78943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1459" y="4207763"/>
              <a:ext cx="2211324" cy="78943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93392" y="4207763"/>
              <a:ext cx="1479804" cy="78943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06752" y="4698491"/>
              <a:ext cx="1053084" cy="6858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02864" y="4207763"/>
              <a:ext cx="2607564" cy="78943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1459" y="4866131"/>
              <a:ext cx="4846320" cy="78943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28388" y="4866131"/>
              <a:ext cx="1537715" cy="78943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41748" y="5356860"/>
              <a:ext cx="1110996" cy="6858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696712" y="4866131"/>
              <a:ext cx="568451" cy="78943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59740" y="1471624"/>
            <a:ext cx="7050405" cy="3940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lr>
                <a:srgbClr val="FFFF99"/>
              </a:buClr>
              <a:buFont typeface="Arial"/>
              <a:buAutoNum type="arabicPeriod"/>
              <a:tabLst>
                <a:tab pos="408305" algn="l"/>
                <a:tab pos="5695950" algn="l"/>
              </a:tabLst>
            </a:pPr>
            <a:r>
              <a:rPr dirty="0"/>
              <a:t>	</a:t>
            </a:r>
            <a:r>
              <a:rPr sz="2800" spc="-5" dirty="0">
                <a:solidFill>
                  <a:srgbClr val="FFFF99"/>
                </a:solidFill>
                <a:latin typeface="Arial"/>
                <a:cs typeface="Arial"/>
              </a:rPr>
              <a:t>Resp</a:t>
            </a:r>
            <a:r>
              <a:rPr sz="2800" dirty="0">
                <a:solidFill>
                  <a:srgbClr val="FFFF99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FFFF99"/>
                </a:solidFill>
                <a:latin typeface="Arial"/>
                <a:cs typeface="Arial"/>
              </a:rPr>
              <a:t>nd</a:t>
            </a:r>
            <a:r>
              <a:rPr sz="2800" spc="1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99"/>
                </a:solidFill>
                <a:latin typeface="Arial"/>
                <a:cs typeface="Arial"/>
              </a:rPr>
              <a:t>to</a:t>
            </a:r>
            <a:r>
              <a:rPr sz="2800" spc="1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800" u="heavy" spc="-5" dirty="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Arial"/>
                <a:cs typeface="Arial"/>
              </a:rPr>
              <a:t>te</a:t>
            </a:r>
            <a:r>
              <a:rPr sz="2800" u="heavy" dirty="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Arial"/>
                <a:cs typeface="Arial"/>
              </a:rPr>
              <a:t>c</a:t>
            </a:r>
            <a:r>
              <a:rPr sz="2800" u="heavy" spc="-5" dirty="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Arial"/>
                <a:cs typeface="Arial"/>
              </a:rPr>
              <a:t>hn</a:t>
            </a:r>
            <a:r>
              <a:rPr sz="2800" u="heavy" dirty="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Arial"/>
                <a:cs typeface="Arial"/>
              </a:rPr>
              <a:t>o</a:t>
            </a:r>
            <a:r>
              <a:rPr sz="2800" u="heavy" spc="-5" dirty="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Arial"/>
                <a:cs typeface="Arial"/>
              </a:rPr>
              <a:t>lo</a:t>
            </a:r>
            <a:r>
              <a:rPr sz="2800" u="heavy" dirty="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Arial"/>
                <a:cs typeface="Arial"/>
              </a:rPr>
              <a:t>g</a:t>
            </a:r>
            <a:r>
              <a:rPr sz="2800" u="heavy" spc="-5" dirty="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Arial"/>
                <a:cs typeface="Arial"/>
              </a:rPr>
              <a:t>y</a:t>
            </a:r>
            <a:r>
              <a:rPr sz="2800" spc="1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99"/>
                </a:solidFill>
                <a:latin typeface="Arial"/>
                <a:cs typeface="Arial"/>
              </a:rPr>
              <a:t>changes</a:t>
            </a:r>
            <a:r>
              <a:rPr sz="2800" dirty="0">
                <a:solidFill>
                  <a:srgbClr val="FFFF99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99"/>
                </a:solidFill>
                <a:latin typeface="Arial"/>
                <a:cs typeface="Arial"/>
              </a:rPr>
              <a:t>a</a:t>
            </a:r>
            <a:r>
              <a:rPr sz="2800" spc="-55" dirty="0">
                <a:solidFill>
                  <a:srgbClr val="FFFF99"/>
                </a:solidFill>
                <a:latin typeface="Arial"/>
                <a:cs typeface="Arial"/>
              </a:rPr>
              <a:t>f</a:t>
            </a:r>
            <a:r>
              <a:rPr sz="2800" spc="-5" dirty="0">
                <a:solidFill>
                  <a:srgbClr val="FFFF99"/>
                </a:solidFill>
                <a:latin typeface="Arial"/>
                <a:cs typeface="Arial"/>
              </a:rPr>
              <a:t>fecti</a:t>
            </a:r>
            <a:r>
              <a:rPr sz="2800" spc="-10" dirty="0">
                <a:solidFill>
                  <a:srgbClr val="FFFF99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FFFF99"/>
                </a:solidFill>
                <a:latin typeface="Arial"/>
                <a:cs typeface="Arial"/>
              </a:rPr>
              <a:t>g  job</a:t>
            </a:r>
            <a:r>
              <a:rPr sz="2800" spc="-1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99"/>
                </a:solidFill>
                <a:latin typeface="Arial"/>
                <a:cs typeface="Arial"/>
              </a:rPr>
              <a:t>requirements.</a:t>
            </a:r>
            <a:endParaRPr sz="2800">
              <a:latin typeface="Arial"/>
              <a:cs typeface="Arial"/>
            </a:endParaRPr>
          </a:p>
          <a:p>
            <a:pPr marL="407034" indent="-394970">
              <a:lnSpc>
                <a:spcPct val="100000"/>
              </a:lnSpc>
              <a:spcBef>
                <a:spcPts val="1830"/>
              </a:spcBef>
              <a:buAutoNum type="arabicPeriod"/>
              <a:tabLst>
                <a:tab pos="407670" algn="l"/>
              </a:tabLst>
            </a:pPr>
            <a:r>
              <a:rPr sz="2800" spc="-5" dirty="0">
                <a:solidFill>
                  <a:srgbClr val="FFFF99"/>
                </a:solidFill>
                <a:latin typeface="Arial"/>
                <a:cs typeface="Arial"/>
              </a:rPr>
              <a:t>Respond to </a:t>
            </a:r>
            <a:r>
              <a:rPr sz="2800" dirty="0">
                <a:solidFill>
                  <a:srgbClr val="FFFF99"/>
                </a:solidFill>
                <a:latin typeface="Arial"/>
                <a:cs typeface="Arial"/>
              </a:rPr>
              <a:t>organizational</a:t>
            </a:r>
            <a:r>
              <a:rPr sz="2800" spc="6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800" u="heavy" dirty="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Arial"/>
                <a:cs typeface="Arial"/>
              </a:rPr>
              <a:t>restructuring</a:t>
            </a:r>
            <a:r>
              <a:rPr sz="2800" dirty="0">
                <a:solidFill>
                  <a:srgbClr val="FFFF99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355600" marR="1289685" indent="-343535">
              <a:lnSpc>
                <a:spcPct val="100000"/>
              </a:lnSpc>
              <a:spcBef>
                <a:spcPts val="1825"/>
              </a:spcBef>
              <a:buClr>
                <a:srgbClr val="FFFF99"/>
              </a:buClr>
              <a:buFont typeface="Arial"/>
              <a:buAutoNum type="arabicPeriod"/>
              <a:tabLst>
                <a:tab pos="387985" algn="l"/>
              </a:tabLst>
            </a:pPr>
            <a:r>
              <a:rPr dirty="0"/>
              <a:t>	</a:t>
            </a:r>
            <a:r>
              <a:rPr sz="2800" spc="-5" dirty="0">
                <a:solidFill>
                  <a:srgbClr val="FFFF99"/>
                </a:solidFill>
                <a:latin typeface="Arial"/>
                <a:cs typeface="Arial"/>
              </a:rPr>
              <a:t>Adapt to </a:t>
            </a:r>
            <a:r>
              <a:rPr sz="2800" dirty="0">
                <a:solidFill>
                  <a:srgbClr val="FFFF99"/>
                </a:solidFill>
                <a:latin typeface="Arial"/>
                <a:cs typeface="Arial"/>
              </a:rPr>
              <a:t>increased </a:t>
            </a:r>
            <a:r>
              <a:rPr sz="2800" u="heavy" dirty="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Arial"/>
                <a:cs typeface="Arial"/>
              </a:rPr>
              <a:t>diversity</a:t>
            </a:r>
            <a:r>
              <a:rPr sz="280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99"/>
                </a:solidFill>
                <a:latin typeface="Arial"/>
                <a:cs typeface="Arial"/>
              </a:rPr>
              <a:t>of the  </a:t>
            </a:r>
            <a:r>
              <a:rPr sz="2800" dirty="0">
                <a:solidFill>
                  <a:srgbClr val="FFFF99"/>
                </a:solidFill>
                <a:latin typeface="Arial"/>
                <a:cs typeface="Arial"/>
              </a:rPr>
              <a:t>workforce.</a:t>
            </a:r>
            <a:endParaRPr sz="2800">
              <a:latin typeface="Arial"/>
              <a:cs typeface="Arial"/>
            </a:endParaRPr>
          </a:p>
          <a:p>
            <a:pPr marL="407034" indent="-394970">
              <a:lnSpc>
                <a:spcPct val="100000"/>
              </a:lnSpc>
              <a:spcBef>
                <a:spcPts val="1825"/>
              </a:spcBef>
              <a:buAutoNum type="arabicPeriod"/>
              <a:tabLst>
                <a:tab pos="407670" algn="l"/>
              </a:tabLst>
            </a:pPr>
            <a:r>
              <a:rPr sz="2800" spc="-5" dirty="0">
                <a:solidFill>
                  <a:srgbClr val="FFFF99"/>
                </a:solidFill>
                <a:latin typeface="Arial"/>
                <a:cs typeface="Arial"/>
              </a:rPr>
              <a:t>Support </a:t>
            </a:r>
            <a:r>
              <a:rPr sz="2800" u="heavy" spc="-5" dirty="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Arial"/>
                <a:cs typeface="Arial"/>
              </a:rPr>
              <a:t>career</a:t>
            </a:r>
            <a:r>
              <a:rPr sz="2800" spc="4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99"/>
                </a:solidFill>
                <a:latin typeface="Arial"/>
                <a:cs typeface="Arial"/>
              </a:rPr>
              <a:t>development.</a:t>
            </a:r>
            <a:endParaRPr sz="2800">
              <a:latin typeface="Arial"/>
              <a:cs typeface="Arial"/>
            </a:endParaRPr>
          </a:p>
          <a:p>
            <a:pPr marL="407034" indent="-394970">
              <a:lnSpc>
                <a:spcPct val="100000"/>
              </a:lnSpc>
              <a:spcBef>
                <a:spcPts val="1825"/>
              </a:spcBef>
              <a:buAutoNum type="arabicPeriod"/>
              <a:tabLst>
                <a:tab pos="407670" algn="l"/>
              </a:tabLst>
            </a:pPr>
            <a:r>
              <a:rPr sz="2800" spc="-5" dirty="0">
                <a:solidFill>
                  <a:srgbClr val="FFFF99"/>
                </a:solidFill>
                <a:latin typeface="Arial"/>
                <a:cs typeface="Arial"/>
              </a:rPr>
              <a:t>Fulfill employee need </a:t>
            </a:r>
            <a:r>
              <a:rPr sz="2800" dirty="0">
                <a:solidFill>
                  <a:srgbClr val="FFFF99"/>
                </a:solidFill>
                <a:latin typeface="Arial"/>
                <a:cs typeface="Arial"/>
              </a:rPr>
              <a:t>for</a:t>
            </a:r>
            <a:r>
              <a:rPr sz="2800" spc="8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800" u="heavy" dirty="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Arial"/>
                <a:cs typeface="Arial"/>
              </a:rPr>
              <a:t>growth</a:t>
            </a:r>
            <a:r>
              <a:rPr sz="2800" dirty="0">
                <a:solidFill>
                  <a:srgbClr val="FFFF99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315200" y="1915037"/>
            <a:ext cx="1345479" cy="95837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24761" y="229361"/>
            <a:ext cx="6172200" cy="990600"/>
          </a:xfrm>
          <a:custGeom>
            <a:avLst/>
            <a:gdLst/>
            <a:ahLst/>
            <a:cxnLst/>
            <a:rect l="l" t="t" r="r" b="b"/>
            <a:pathLst>
              <a:path w="6172200" h="990600">
                <a:moveTo>
                  <a:pt x="0" y="990600"/>
                </a:moveTo>
                <a:lnTo>
                  <a:pt x="6172199" y="990600"/>
                </a:lnTo>
                <a:lnTo>
                  <a:pt x="6172199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19812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534667" y="239268"/>
            <a:ext cx="6152515" cy="982344"/>
          </a:xfrm>
          <a:prstGeom prst="rect">
            <a:avLst/>
          </a:prstGeom>
          <a:solidFill>
            <a:srgbClr val="CCEBFF"/>
          </a:solidFill>
        </p:spPr>
        <p:txBody>
          <a:bodyPr vert="horz" wrap="square" lIns="0" tIns="194945" rIns="0" bIns="0" rtlCol="0">
            <a:spAutoFit/>
          </a:bodyPr>
          <a:lstStyle/>
          <a:p>
            <a:pPr marL="555625">
              <a:lnSpc>
                <a:spcPct val="100000"/>
              </a:lnSpc>
              <a:spcBef>
                <a:spcPts val="1535"/>
              </a:spcBef>
            </a:pPr>
            <a:r>
              <a:rPr sz="3600" dirty="0">
                <a:solidFill>
                  <a:srgbClr val="0000FF"/>
                </a:solidFill>
                <a:latin typeface="Times New Roman"/>
                <a:cs typeface="Times New Roman"/>
              </a:rPr>
              <a:t>2. Importance of</a:t>
            </a:r>
            <a:r>
              <a:rPr sz="3600" spc="-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600" spc="-35" dirty="0">
                <a:solidFill>
                  <a:srgbClr val="0000FF"/>
                </a:solidFill>
                <a:latin typeface="Times New Roman"/>
                <a:cs typeface="Times New Roman"/>
              </a:rPr>
              <a:t>Training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621791"/>
            <a:ext cx="989330" cy="0"/>
          </a:xfrm>
          <a:custGeom>
            <a:avLst/>
            <a:gdLst/>
            <a:ahLst/>
            <a:cxnLst/>
            <a:rect l="l" t="t" r="r" b="b"/>
            <a:pathLst>
              <a:path w="989330">
                <a:moveTo>
                  <a:pt x="0" y="0"/>
                </a:moveTo>
                <a:lnTo>
                  <a:pt x="98907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0859" y="621791"/>
            <a:ext cx="2261870" cy="0"/>
          </a:xfrm>
          <a:custGeom>
            <a:avLst/>
            <a:gdLst/>
            <a:ahLst/>
            <a:cxnLst/>
            <a:rect l="l" t="t" r="r" b="b"/>
            <a:pathLst>
              <a:path w="2261870">
                <a:moveTo>
                  <a:pt x="0" y="0"/>
                </a:moveTo>
                <a:lnTo>
                  <a:pt x="226161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3" y="62362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3" y="5611367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86027" y="1367027"/>
            <a:ext cx="1990725" cy="1762125"/>
            <a:chOff x="986027" y="1367027"/>
            <a:chExt cx="1990725" cy="1762125"/>
          </a:xfrm>
        </p:grpSpPr>
        <p:sp>
          <p:nvSpPr>
            <p:cNvPr id="7" name="object 7"/>
            <p:cNvSpPr/>
            <p:nvPr/>
          </p:nvSpPr>
          <p:spPr>
            <a:xfrm>
              <a:off x="990599" y="1371599"/>
              <a:ext cx="1981200" cy="1752600"/>
            </a:xfrm>
            <a:custGeom>
              <a:avLst/>
              <a:gdLst/>
              <a:ahLst/>
              <a:cxnLst/>
              <a:rect l="l" t="t" r="r" b="b"/>
              <a:pathLst>
                <a:path w="1981200" h="1752600">
                  <a:moveTo>
                    <a:pt x="1485900" y="0"/>
                  </a:moveTo>
                  <a:lnTo>
                    <a:pt x="0" y="0"/>
                  </a:lnTo>
                  <a:lnTo>
                    <a:pt x="0" y="1752600"/>
                  </a:lnTo>
                  <a:lnTo>
                    <a:pt x="1485900" y="1752600"/>
                  </a:lnTo>
                  <a:lnTo>
                    <a:pt x="1981200" y="87630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90599" y="1371599"/>
              <a:ext cx="1981200" cy="1752600"/>
            </a:xfrm>
            <a:custGeom>
              <a:avLst/>
              <a:gdLst/>
              <a:ahLst/>
              <a:cxnLst/>
              <a:rect l="l" t="t" r="r" b="b"/>
              <a:pathLst>
                <a:path w="1981200" h="1752600">
                  <a:moveTo>
                    <a:pt x="0" y="0"/>
                  </a:moveTo>
                  <a:lnTo>
                    <a:pt x="1485900" y="0"/>
                  </a:lnTo>
                  <a:lnTo>
                    <a:pt x="1981200" y="876300"/>
                  </a:lnTo>
                  <a:lnTo>
                    <a:pt x="1485900" y="1752600"/>
                  </a:lnTo>
                  <a:lnTo>
                    <a:pt x="0" y="17526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29055" y="246888"/>
            <a:ext cx="6227445" cy="902335"/>
            <a:chOff x="829055" y="246888"/>
            <a:chExt cx="6227445" cy="902335"/>
          </a:xfrm>
        </p:grpSpPr>
        <p:sp>
          <p:nvSpPr>
            <p:cNvPr id="10" name="object 10"/>
            <p:cNvSpPr/>
            <p:nvPr/>
          </p:nvSpPr>
          <p:spPr>
            <a:xfrm>
              <a:off x="990599" y="332232"/>
              <a:ext cx="5890260" cy="579120"/>
            </a:xfrm>
            <a:custGeom>
              <a:avLst/>
              <a:gdLst/>
              <a:ahLst/>
              <a:cxnLst/>
              <a:rect l="l" t="t" r="r" b="b"/>
              <a:pathLst>
                <a:path w="5890259" h="579119">
                  <a:moveTo>
                    <a:pt x="5890259" y="0"/>
                  </a:moveTo>
                  <a:lnTo>
                    <a:pt x="0" y="0"/>
                  </a:lnTo>
                  <a:lnTo>
                    <a:pt x="0" y="579120"/>
                  </a:lnTo>
                  <a:lnTo>
                    <a:pt x="5890259" y="579120"/>
                  </a:lnTo>
                  <a:lnTo>
                    <a:pt x="5890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9055" y="246888"/>
              <a:ext cx="6227064" cy="9022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69644" y="352806"/>
            <a:ext cx="57169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Bias in the Appraisal</a:t>
            </a:r>
            <a:r>
              <a:rPr spc="-260" dirty="0"/>
              <a:t> </a:t>
            </a:r>
            <a:r>
              <a:rPr spc="-5" dirty="0"/>
              <a:t>Process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1150619" y="1714500"/>
            <a:ext cx="1050290" cy="875030"/>
            <a:chOff x="1150619" y="1714500"/>
            <a:chExt cx="1050290" cy="875030"/>
          </a:xfrm>
        </p:grpSpPr>
        <p:sp>
          <p:nvSpPr>
            <p:cNvPr id="14" name="object 14"/>
            <p:cNvSpPr/>
            <p:nvPr/>
          </p:nvSpPr>
          <p:spPr>
            <a:xfrm>
              <a:off x="1150619" y="1714500"/>
              <a:ext cx="893063" cy="5699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50619" y="2019300"/>
              <a:ext cx="1050036" cy="5699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298194" y="1777949"/>
            <a:ext cx="73342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Halo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Effect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55975" y="1364712"/>
            <a:ext cx="5243830" cy="75692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 "halo"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effect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occurs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supervisor’s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rating of a subordinates on one trait biases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55975" y="2156587"/>
            <a:ext cx="39001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rating of that person on other</a:t>
            </a:r>
            <a:r>
              <a:rPr sz="20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traits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85837" y="3729037"/>
            <a:ext cx="1990725" cy="1762125"/>
            <a:chOff x="985837" y="3729037"/>
            <a:chExt cx="1990725" cy="1762125"/>
          </a:xfrm>
        </p:grpSpPr>
        <p:sp>
          <p:nvSpPr>
            <p:cNvPr id="20" name="object 20"/>
            <p:cNvSpPr/>
            <p:nvPr/>
          </p:nvSpPr>
          <p:spPr>
            <a:xfrm>
              <a:off x="990600" y="3733800"/>
              <a:ext cx="1981200" cy="1752600"/>
            </a:xfrm>
            <a:custGeom>
              <a:avLst/>
              <a:gdLst/>
              <a:ahLst/>
              <a:cxnLst/>
              <a:rect l="l" t="t" r="r" b="b"/>
              <a:pathLst>
                <a:path w="1981200" h="1752600">
                  <a:moveTo>
                    <a:pt x="1485900" y="0"/>
                  </a:moveTo>
                  <a:lnTo>
                    <a:pt x="0" y="0"/>
                  </a:lnTo>
                  <a:lnTo>
                    <a:pt x="0" y="1752600"/>
                  </a:lnTo>
                  <a:lnTo>
                    <a:pt x="1485900" y="1752600"/>
                  </a:lnTo>
                  <a:lnTo>
                    <a:pt x="1981200" y="87630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90600" y="3733800"/>
              <a:ext cx="1981200" cy="1752600"/>
            </a:xfrm>
            <a:custGeom>
              <a:avLst/>
              <a:gdLst/>
              <a:ahLst/>
              <a:cxnLst/>
              <a:rect l="l" t="t" r="r" b="b"/>
              <a:pathLst>
                <a:path w="1981200" h="1752600">
                  <a:moveTo>
                    <a:pt x="0" y="0"/>
                  </a:moveTo>
                  <a:lnTo>
                    <a:pt x="1485900" y="0"/>
                  </a:lnTo>
                  <a:lnTo>
                    <a:pt x="1981200" y="876300"/>
                  </a:lnTo>
                  <a:lnTo>
                    <a:pt x="1485900" y="1752600"/>
                  </a:lnTo>
                  <a:lnTo>
                    <a:pt x="0" y="17526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50620" y="4076700"/>
              <a:ext cx="1286256" cy="5699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298194" y="4141089"/>
            <a:ext cx="9036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Central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50619" y="4381500"/>
            <a:ext cx="1507236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98194" y="4445889"/>
            <a:ext cx="1195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Tendency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55975" y="3803370"/>
            <a:ext cx="48069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tendency to rate all employees the</a:t>
            </a:r>
            <a:r>
              <a:rPr sz="20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same 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way,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such as rating them all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average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14400" y="32766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9144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621791"/>
            <a:ext cx="989330" cy="0"/>
          </a:xfrm>
          <a:custGeom>
            <a:avLst/>
            <a:gdLst/>
            <a:ahLst/>
            <a:cxnLst/>
            <a:rect l="l" t="t" r="r" b="b"/>
            <a:pathLst>
              <a:path w="989330">
                <a:moveTo>
                  <a:pt x="0" y="0"/>
                </a:moveTo>
                <a:lnTo>
                  <a:pt x="98907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0859" y="621791"/>
            <a:ext cx="2261870" cy="0"/>
          </a:xfrm>
          <a:custGeom>
            <a:avLst/>
            <a:gdLst/>
            <a:ahLst/>
            <a:cxnLst/>
            <a:rect l="l" t="t" r="r" b="b"/>
            <a:pathLst>
              <a:path w="2261870">
                <a:moveTo>
                  <a:pt x="0" y="0"/>
                </a:moveTo>
                <a:lnTo>
                  <a:pt x="226161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3" y="62362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3" y="5611367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86027" y="1367027"/>
            <a:ext cx="1990725" cy="1762125"/>
            <a:chOff x="986027" y="1367027"/>
            <a:chExt cx="1990725" cy="1762125"/>
          </a:xfrm>
        </p:grpSpPr>
        <p:sp>
          <p:nvSpPr>
            <p:cNvPr id="7" name="object 7"/>
            <p:cNvSpPr/>
            <p:nvPr/>
          </p:nvSpPr>
          <p:spPr>
            <a:xfrm>
              <a:off x="990599" y="1371599"/>
              <a:ext cx="1981200" cy="1752600"/>
            </a:xfrm>
            <a:custGeom>
              <a:avLst/>
              <a:gdLst/>
              <a:ahLst/>
              <a:cxnLst/>
              <a:rect l="l" t="t" r="r" b="b"/>
              <a:pathLst>
                <a:path w="1981200" h="1752600">
                  <a:moveTo>
                    <a:pt x="1485900" y="0"/>
                  </a:moveTo>
                  <a:lnTo>
                    <a:pt x="0" y="0"/>
                  </a:lnTo>
                  <a:lnTo>
                    <a:pt x="0" y="1752600"/>
                  </a:lnTo>
                  <a:lnTo>
                    <a:pt x="1485900" y="1752600"/>
                  </a:lnTo>
                  <a:lnTo>
                    <a:pt x="1981200" y="87630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90599" y="1371599"/>
              <a:ext cx="1981200" cy="1752600"/>
            </a:xfrm>
            <a:custGeom>
              <a:avLst/>
              <a:gdLst/>
              <a:ahLst/>
              <a:cxnLst/>
              <a:rect l="l" t="t" r="r" b="b"/>
              <a:pathLst>
                <a:path w="1981200" h="1752600">
                  <a:moveTo>
                    <a:pt x="0" y="0"/>
                  </a:moveTo>
                  <a:lnTo>
                    <a:pt x="1485900" y="0"/>
                  </a:lnTo>
                  <a:lnTo>
                    <a:pt x="1981200" y="876300"/>
                  </a:lnTo>
                  <a:lnTo>
                    <a:pt x="1485900" y="1752600"/>
                  </a:lnTo>
                  <a:lnTo>
                    <a:pt x="0" y="17526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619" y="1714500"/>
              <a:ext cx="1440180" cy="5699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98194" y="1777949"/>
            <a:ext cx="11290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Len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ency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55975" y="1364712"/>
            <a:ext cx="5088890" cy="75692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 problem that occurs when a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supervisory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has a tendency to rate all subordinates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either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55975" y="2156587"/>
            <a:ext cx="12528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high or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low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86027" y="3729228"/>
            <a:ext cx="1990725" cy="1762125"/>
            <a:chOff x="986027" y="3729228"/>
            <a:chExt cx="1990725" cy="1762125"/>
          </a:xfrm>
        </p:grpSpPr>
        <p:sp>
          <p:nvSpPr>
            <p:cNvPr id="14" name="object 14"/>
            <p:cNvSpPr/>
            <p:nvPr/>
          </p:nvSpPr>
          <p:spPr>
            <a:xfrm>
              <a:off x="990599" y="3733800"/>
              <a:ext cx="1981200" cy="1752600"/>
            </a:xfrm>
            <a:custGeom>
              <a:avLst/>
              <a:gdLst/>
              <a:ahLst/>
              <a:cxnLst/>
              <a:rect l="l" t="t" r="r" b="b"/>
              <a:pathLst>
                <a:path w="1981200" h="1752600">
                  <a:moveTo>
                    <a:pt x="1485900" y="0"/>
                  </a:moveTo>
                  <a:lnTo>
                    <a:pt x="0" y="0"/>
                  </a:lnTo>
                  <a:lnTo>
                    <a:pt x="0" y="1752600"/>
                  </a:lnTo>
                  <a:lnTo>
                    <a:pt x="1485900" y="1752600"/>
                  </a:lnTo>
                  <a:lnTo>
                    <a:pt x="1981200" y="87630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90599" y="3733800"/>
              <a:ext cx="1981200" cy="1752600"/>
            </a:xfrm>
            <a:custGeom>
              <a:avLst/>
              <a:gdLst/>
              <a:ahLst/>
              <a:cxnLst/>
              <a:rect l="l" t="t" r="r" b="b"/>
              <a:pathLst>
                <a:path w="1981200" h="1752600">
                  <a:moveTo>
                    <a:pt x="0" y="0"/>
                  </a:moveTo>
                  <a:lnTo>
                    <a:pt x="1485900" y="0"/>
                  </a:lnTo>
                  <a:lnTo>
                    <a:pt x="1981200" y="876300"/>
                  </a:lnTo>
                  <a:lnTo>
                    <a:pt x="1485900" y="1752600"/>
                  </a:lnTo>
                  <a:lnTo>
                    <a:pt x="0" y="17526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619" y="4076700"/>
              <a:ext cx="879347" cy="5699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298194" y="4141089"/>
            <a:ext cx="5632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Bias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55975" y="3803370"/>
            <a:ext cx="52660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 tendency to allow individual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differences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such as age, race, and sex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affect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appraisal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55975" y="4594936"/>
            <a:ext cx="36677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rates these employees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receives.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14400" y="32766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9144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829055" y="246888"/>
            <a:ext cx="6227445" cy="902335"/>
            <a:chOff x="829055" y="246888"/>
            <a:chExt cx="6227445" cy="902335"/>
          </a:xfrm>
        </p:grpSpPr>
        <p:sp>
          <p:nvSpPr>
            <p:cNvPr id="22" name="object 22"/>
            <p:cNvSpPr/>
            <p:nvPr/>
          </p:nvSpPr>
          <p:spPr>
            <a:xfrm>
              <a:off x="990599" y="332232"/>
              <a:ext cx="5890260" cy="579120"/>
            </a:xfrm>
            <a:custGeom>
              <a:avLst/>
              <a:gdLst/>
              <a:ahLst/>
              <a:cxnLst/>
              <a:rect l="l" t="t" r="r" b="b"/>
              <a:pathLst>
                <a:path w="5890259" h="579119">
                  <a:moveTo>
                    <a:pt x="5890259" y="0"/>
                  </a:moveTo>
                  <a:lnTo>
                    <a:pt x="0" y="0"/>
                  </a:lnTo>
                  <a:lnTo>
                    <a:pt x="0" y="579120"/>
                  </a:lnTo>
                  <a:lnTo>
                    <a:pt x="5890259" y="579120"/>
                  </a:lnTo>
                  <a:lnTo>
                    <a:pt x="5890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29055" y="246888"/>
              <a:ext cx="6227064" cy="9022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069644" y="352806"/>
            <a:ext cx="57169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Bias in the Appraisal</a:t>
            </a:r>
            <a:r>
              <a:rPr spc="-260" dirty="0"/>
              <a:t> </a:t>
            </a:r>
            <a:r>
              <a:rPr spc="-5" dirty="0"/>
              <a:t>Process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4364735"/>
            <a:ext cx="455930" cy="0"/>
          </a:xfrm>
          <a:custGeom>
            <a:avLst/>
            <a:gdLst/>
            <a:ahLst/>
            <a:cxnLst/>
            <a:rect l="l" t="t" r="r" b="b"/>
            <a:pathLst>
              <a:path w="455930">
                <a:moveTo>
                  <a:pt x="0" y="0"/>
                </a:moveTo>
                <a:lnTo>
                  <a:pt x="455676" y="0"/>
                </a:lnTo>
              </a:path>
            </a:pathLst>
          </a:custGeom>
          <a:ln w="15239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7600" y="4364735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15239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0" y="4364735"/>
            <a:ext cx="760730" cy="0"/>
          </a:xfrm>
          <a:custGeom>
            <a:avLst/>
            <a:gdLst/>
            <a:ahLst/>
            <a:cxnLst/>
            <a:rect l="l" t="t" r="r" b="b"/>
            <a:pathLst>
              <a:path w="760729">
                <a:moveTo>
                  <a:pt x="0" y="0"/>
                </a:moveTo>
                <a:lnTo>
                  <a:pt x="760476" y="0"/>
                </a:lnTo>
              </a:path>
            </a:pathLst>
          </a:custGeom>
          <a:ln w="15239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3" y="3739896"/>
            <a:ext cx="455930" cy="0"/>
          </a:xfrm>
          <a:custGeom>
            <a:avLst/>
            <a:gdLst/>
            <a:ahLst/>
            <a:cxnLst/>
            <a:rect l="l" t="t" r="r" b="b"/>
            <a:pathLst>
              <a:path w="455930">
                <a:moveTo>
                  <a:pt x="0" y="0"/>
                </a:moveTo>
                <a:lnTo>
                  <a:pt x="455676" y="0"/>
                </a:lnTo>
              </a:path>
            </a:pathLst>
          </a:custGeom>
          <a:ln w="15239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7600" y="3739896"/>
            <a:ext cx="5485130" cy="0"/>
          </a:xfrm>
          <a:custGeom>
            <a:avLst/>
            <a:gdLst/>
            <a:ahLst/>
            <a:cxnLst/>
            <a:rect l="l" t="t" r="r" b="b"/>
            <a:pathLst>
              <a:path w="5485130">
                <a:moveTo>
                  <a:pt x="0" y="0"/>
                </a:moveTo>
                <a:lnTo>
                  <a:pt x="5484876" y="0"/>
                </a:lnTo>
              </a:path>
            </a:pathLst>
          </a:custGeom>
          <a:ln w="15239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3" y="4988052"/>
            <a:ext cx="455930" cy="0"/>
          </a:xfrm>
          <a:custGeom>
            <a:avLst/>
            <a:gdLst/>
            <a:ahLst/>
            <a:cxnLst/>
            <a:rect l="l" t="t" r="r" b="b"/>
            <a:pathLst>
              <a:path w="455930">
                <a:moveTo>
                  <a:pt x="0" y="0"/>
                </a:moveTo>
                <a:lnTo>
                  <a:pt x="455676" y="0"/>
                </a:lnTo>
              </a:path>
            </a:pathLst>
          </a:custGeom>
          <a:ln w="15239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600" y="4988052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15239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82000" y="4988052"/>
            <a:ext cx="760730" cy="0"/>
          </a:xfrm>
          <a:custGeom>
            <a:avLst/>
            <a:gdLst/>
            <a:ahLst/>
            <a:cxnLst/>
            <a:rect l="l" t="t" r="r" b="b"/>
            <a:pathLst>
              <a:path w="760729">
                <a:moveTo>
                  <a:pt x="0" y="0"/>
                </a:moveTo>
                <a:lnTo>
                  <a:pt x="760476" y="0"/>
                </a:lnTo>
              </a:path>
            </a:pathLst>
          </a:custGeom>
          <a:ln w="15239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3" y="12451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3" y="3116579"/>
            <a:ext cx="455930" cy="0"/>
          </a:xfrm>
          <a:custGeom>
            <a:avLst/>
            <a:gdLst/>
            <a:ahLst/>
            <a:cxnLst/>
            <a:rect l="l" t="t" r="r" b="b"/>
            <a:pathLst>
              <a:path w="455930">
                <a:moveTo>
                  <a:pt x="0" y="0"/>
                </a:moveTo>
                <a:lnTo>
                  <a:pt x="45567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57600" y="3116579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82000" y="3116579"/>
            <a:ext cx="760730" cy="0"/>
          </a:xfrm>
          <a:custGeom>
            <a:avLst/>
            <a:gdLst/>
            <a:ahLst/>
            <a:cxnLst/>
            <a:rect l="l" t="t" r="r" b="b"/>
            <a:pathLst>
              <a:path w="760729">
                <a:moveTo>
                  <a:pt x="0" y="0"/>
                </a:moveTo>
                <a:lnTo>
                  <a:pt x="76047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3" y="2491739"/>
            <a:ext cx="455930" cy="0"/>
          </a:xfrm>
          <a:custGeom>
            <a:avLst/>
            <a:gdLst/>
            <a:ahLst/>
            <a:cxnLst/>
            <a:rect l="l" t="t" r="r" b="b"/>
            <a:pathLst>
              <a:path w="455930">
                <a:moveTo>
                  <a:pt x="0" y="0"/>
                </a:moveTo>
                <a:lnTo>
                  <a:pt x="45567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57600" y="2491739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82000" y="2491739"/>
            <a:ext cx="760730" cy="0"/>
          </a:xfrm>
          <a:custGeom>
            <a:avLst/>
            <a:gdLst/>
            <a:ahLst/>
            <a:cxnLst/>
            <a:rect l="l" t="t" r="r" b="b"/>
            <a:pathLst>
              <a:path w="760729">
                <a:moveTo>
                  <a:pt x="0" y="0"/>
                </a:moveTo>
                <a:lnTo>
                  <a:pt x="76047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23" y="1868423"/>
            <a:ext cx="4265930" cy="0"/>
          </a:xfrm>
          <a:custGeom>
            <a:avLst/>
            <a:gdLst/>
            <a:ahLst/>
            <a:cxnLst/>
            <a:rect l="l" t="t" r="r" b="b"/>
            <a:pathLst>
              <a:path w="4265930">
                <a:moveTo>
                  <a:pt x="0" y="0"/>
                </a:moveTo>
                <a:lnTo>
                  <a:pt x="426567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82000" y="1868423"/>
            <a:ext cx="760730" cy="0"/>
          </a:xfrm>
          <a:custGeom>
            <a:avLst/>
            <a:gdLst/>
            <a:ahLst/>
            <a:cxnLst/>
            <a:rect l="l" t="t" r="r" b="b"/>
            <a:pathLst>
              <a:path w="760729">
                <a:moveTo>
                  <a:pt x="0" y="0"/>
                </a:moveTo>
                <a:lnTo>
                  <a:pt x="76047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23" y="621791"/>
            <a:ext cx="989330" cy="0"/>
          </a:xfrm>
          <a:custGeom>
            <a:avLst/>
            <a:gdLst/>
            <a:ahLst/>
            <a:cxnLst/>
            <a:rect l="l" t="t" r="r" b="b"/>
            <a:pathLst>
              <a:path w="989330">
                <a:moveTo>
                  <a:pt x="0" y="0"/>
                </a:moveTo>
                <a:lnTo>
                  <a:pt x="98907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12152" y="621791"/>
            <a:ext cx="1830705" cy="0"/>
          </a:xfrm>
          <a:custGeom>
            <a:avLst/>
            <a:gdLst/>
            <a:ahLst/>
            <a:cxnLst/>
            <a:rect l="l" t="t" r="r" b="b"/>
            <a:pathLst>
              <a:path w="1830704">
                <a:moveTo>
                  <a:pt x="0" y="0"/>
                </a:moveTo>
                <a:lnTo>
                  <a:pt x="1830324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3" y="62362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23" y="5611367"/>
            <a:ext cx="4265930" cy="0"/>
          </a:xfrm>
          <a:custGeom>
            <a:avLst/>
            <a:gdLst/>
            <a:ahLst/>
            <a:cxnLst/>
            <a:rect l="l" t="t" r="r" b="b"/>
            <a:pathLst>
              <a:path w="4265930">
                <a:moveTo>
                  <a:pt x="0" y="0"/>
                </a:moveTo>
                <a:lnTo>
                  <a:pt x="4265676" y="0"/>
                </a:lnTo>
              </a:path>
            </a:pathLst>
          </a:custGeom>
          <a:ln w="15239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82000" y="5611367"/>
            <a:ext cx="760730" cy="0"/>
          </a:xfrm>
          <a:custGeom>
            <a:avLst/>
            <a:gdLst/>
            <a:ahLst/>
            <a:cxnLst/>
            <a:rect l="l" t="t" r="r" b="b"/>
            <a:pathLst>
              <a:path w="760729">
                <a:moveTo>
                  <a:pt x="0" y="0"/>
                </a:moveTo>
                <a:lnTo>
                  <a:pt x="760476" y="0"/>
                </a:lnTo>
              </a:path>
            </a:pathLst>
          </a:custGeom>
          <a:ln w="15239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452627" y="2281427"/>
            <a:ext cx="3209925" cy="2740660"/>
            <a:chOff x="452627" y="2281427"/>
            <a:chExt cx="3209925" cy="2740660"/>
          </a:xfrm>
        </p:grpSpPr>
        <p:sp>
          <p:nvSpPr>
            <p:cNvPr id="25" name="object 25"/>
            <p:cNvSpPr/>
            <p:nvPr/>
          </p:nvSpPr>
          <p:spPr>
            <a:xfrm>
              <a:off x="457199" y="2285999"/>
              <a:ext cx="3200400" cy="2731135"/>
            </a:xfrm>
            <a:custGeom>
              <a:avLst/>
              <a:gdLst/>
              <a:ahLst/>
              <a:cxnLst/>
              <a:rect l="l" t="t" r="r" b="b"/>
              <a:pathLst>
                <a:path w="3200400" h="2731135">
                  <a:moveTo>
                    <a:pt x="3200400" y="0"/>
                  </a:moveTo>
                  <a:lnTo>
                    <a:pt x="0" y="0"/>
                  </a:lnTo>
                  <a:lnTo>
                    <a:pt x="0" y="2731008"/>
                  </a:lnTo>
                  <a:lnTo>
                    <a:pt x="3200400" y="2731008"/>
                  </a:lnTo>
                  <a:lnTo>
                    <a:pt x="3200400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7199" y="2285999"/>
              <a:ext cx="3200400" cy="2731135"/>
            </a:xfrm>
            <a:custGeom>
              <a:avLst/>
              <a:gdLst/>
              <a:ahLst/>
              <a:cxnLst/>
              <a:rect l="l" t="t" r="r" b="b"/>
              <a:pathLst>
                <a:path w="3200400" h="2731135">
                  <a:moveTo>
                    <a:pt x="0" y="2731008"/>
                  </a:moveTo>
                  <a:lnTo>
                    <a:pt x="3200400" y="2731008"/>
                  </a:lnTo>
                  <a:lnTo>
                    <a:pt x="3200400" y="0"/>
                  </a:lnTo>
                  <a:lnTo>
                    <a:pt x="0" y="0"/>
                  </a:lnTo>
                  <a:lnTo>
                    <a:pt x="0" y="2731008"/>
                  </a:lnTo>
                  <a:close/>
                </a:path>
              </a:pathLst>
            </a:custGeom>
            <a:ln w="9144">
              <a:solidFill>
                <a:srgbClr val="003A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622805" y="2270887"/>
            <a:ext cx="195580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6675" algn="r">
              <a:lnSpc>
                <a:spcPct val="12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rformance  ap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raisal 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eleme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ts  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main  categories: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262628" y="3957828"/>
            <a:ext cx="4124325" cy="2045335"/>
            <a:chOff x="4262628" y="3957828"/>
            <a:chExt cx="4124325" cy="2045335"/>
          </a:xfrm>
        </p:grpSpPr>
        <p:sp>
          <p:nvSpPr>
            <p:cNvPr id="29" name="object 29"/>
            <p:cNvSpPr/>
            <p:nvPr/>
          </p:nvSpPr>
          <p:spPr>
            <a:xfrm>
              <a:off x="4267200" y="3962400"/>
              <a:ext cx="4114800" cy="2036445"/>
            </a:xfrm>
            <a:custGeom>
              <a:avLst/>
              <a:gdLst/>
              <a:ahLst/>
              <a:cxnLst/>
              <a:rect l="l" t="t" r="r" b="b"/>
              <a:pathLst>
                <a:path w="4114800" h="2036445">
                  <a:moveTo>
                    <a:pt x="4114800" y="0"/>
                  </a:moveTo>
                  <a:lnTo>
                    <a:pt x="0" y="0"/>
                  </a:lnTo>
                  <a:lnTo>
                    <a:pt x="0" y="2036064"/>
                  </a:lnTo>
                  <a:lnTo>
                    <a:pt x="4114800" y="2036064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267200" y="3962400"/>
              <a:ext cx="4114800" cy="2036445"/>
            </a:xfrm>
            <a:custGeom>
              <a:avLst/>
              <a:gdLst/>
              <a:ahLst/>
              <a:cxnLst/>
              <a:rect l="l" t="t" r="r" b="b"/>
              <a:pathLst>
                <a:path w="4114800" h="2036445">
                  <a:moveTo>
                    <a:pt x="0" y="2036064"/>
                  </a:moveTo>
                  <a:lnTo>
                    <a:pt x="4114800" y="2036064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2036064"/>
                  </a:lnTo>
                  <a:close/>
                </a:path>
              </a:pathLst>
            </a:custGeom>
            <a:ln w="9144">
              <a:solidFill>
                <a:srgbClr val="003A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4262628" y="1671827"/>
            <a:ext cx="4124325" cy="1864360"/>
            <a:chOff x="4262628" y="1671827"/>
            <a:chExt cx="4124325" cy="1864360"/>
          </a:xfrm>
        </p:grpSpPr>
        <p:sp>
          <p:nvSpPr>
            <p:cNvPr id="32" name="object 32"/>
            <p:cNvSpPr/>
            <p:nvPr/>
          </p:nvSpPr>
          <p:spPr>
            <a:xfrm>
              <a:off x="4267200" y="1676399"/>
              <a:ext cx="4114800" cy="1854835"/>
            </a:xfrm>
            <a:custGeom>
              <a:avLst/>
              <a:gdLst/>
              <a:ahLst/>
              <a:cxnLst/>
              <a:rect l="l" t="t" r="r" b="b"/>
              <a:pathLst>
                <a:path w="4114800" h="1854835">
                  <a:moveTo>
                    <a:pt x="4114800" y="0"/>
                  </a:moveTo>
                  <a:lnTo>
                    <a:pt x="0" y="0"/>
                  </a:lnTo>
                  <a:lnTo>
                    <a:pt x="0" y="1854708"/>
                  </a:lnTo>
                  <a:lnTo>
                    <a:pt x="4114800" y="1854708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67200" y="1676399"/>
              <a:ext cx="4114800" cy="1854835"/>
            </a:xfrm>
            <a:custGeom>
              <a:avLst/>
              <a:gdLst/>
              <a:ahLst/>
              <a:cxnLst/>
              <a:rect l="l" t="t" r="r" b="b"/>
              <a:pathLst>
                <a:path w="4114800" h="1854835">
                  <a:moveTo>
                    <a:pt x="0" y="1854708"/>
                  </a:moveTo>
                  <a:lnTo>
                    <a:pt x="4114800" y="1854708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1854708"/>
                  </a:lnTo>
                  <a:close/>
                </a:path>
              </a:pathLst>
            </a:custGeom>
            <a:ln w="9144">
              <a:solidFill>
                <a:srgbClr val="003A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346828" y="1660207"/>
            <a:ext cx="3850640" cy="3630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5"/>
              </a:spcBef>
              <a:buAutoNum type="arabicPeriod"/>
              <a:tabLst>
                <a:tab pos="351155" algn="l"/>
              </a:tabLst>
            </a:pPr>
            <a:r>
              <a:rPr sz="2400" b="1" spc="-5" dirty="0">
                <a:solidFill>
                  <a:srgbClr val="0066CC"/>
                </a:solidFill>
                <a:latin typeface="Arial"/>
                <a:cs typeface="Arial"/>
              </a:rPr>
              <a:t>Competencies</a:t>
            </a:r>
            <a:r>
              <a:rPr sz="2400" spc="-5" dirty="0">
                <a:solidFill>
                  <a:srgbClr val="0066CC"/>
                </a:solidFill>
                <a:latin typeface="Arial"/>
                <a:cs typeface="Arial"/>
              </a:rPr>
              <a:t>: </a:t>
            </a:r>
            <a:r>
              <a:rPr sz="2400" dirty="0">
                <a:solidFill>
                  <a:srgbClr val="0066CC"/>
                </a:solidFill>
                <a:latin typeface="Arial"/>
                <a:cs typeface="Arial"/>
              </a:rPr>
              <a:t>It  </a:t>
            </a:r>
            <a:r>
              <a:rPr sz="2400" spc="-5" dirty="0">
                <a:solidFill>
                  <a:srgbClr val="0066CC"/>
                </a:solidFill>
                <a:latin typeface="Arial"/>
                <a:cs typeface="Arial"/>
              </a:rPr>
              <a:t>represents </a:t>
            </a:r>
            <a:r>
              <a:rPr sz="2400" dirty="0">
                <a:solidFill>
                  <a:srgbClr val="0066CC"/>
                </a:solidFill>
                <a:latin typeface="Arial"/>
                <a:cs typeface="Arial"/>
              </a:rPr>
              <a:t>soft </a:t>
            </a:r>
            <a:r>
              <a:rPr sz="2400" spc="-5" dirty="0">
                <a:solidFill>
                  <a:srgbClr val="0066CC"/>
                </a:solidFill>
                <a:latin typeface="Arial"/>
                <a:cs typeface="Arial"/>
              </a:rPr>
              <a:t>or</a:t>
            </a:r>
            <a:r>
              <a:rPr sz="2400" spc="-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66CC"/>
                </a:solidFill>
                <a:latin typeface="Arial"/>
                <a:cs typeface="Arial"/>
              </a:rPr>
              <a:t>qualitative  aspects </a:t>
            </a:r>
            <a:r>
              <a:rPr sz="2400" dirty="0">
                <a:solidFill>
                  <a:srgbClr val="0066CC"/>
                </a:solidFill>
                <a:latin typeface="Arial"/>
                <a:cs typeface="Arial"/>
              </a:rPr>
              <a:t>of performance  </a:t>
            </a:r>
            <a:r>
              <a:rPr sz="2400" i="1" dirty="0">
                <a:solidFill>
                  <a:srgbClr val="0066CC"/>
                </a:solidFill>
                <a:latin typeface="Arial"/>
                <a:cs typeface="Arial"/>
              </a:rPr>
              <a:t>(process)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66CC"/>
              </a:buClr>
              <a:buFont typeface="Arial"/>
              <a:buAutoNum type="arabicPeriod"/>
            </a:pPr>
            <a:endParaRPr sz="3600">
              <a:latin typeface="Arial"/>
              <a:cs typeface="Arial"/>
            </a:endParaRPr>
          </a:p>
          <a:p>
            <a:pPr marL="12700" marR="33655">
              <a:lnSpc>
                <a:spcPct val="120100"/>
              </a:lnSpc>
              <a:buAutoNum type="arabicPeriod"/>
              <a:tabLst>
                <a:tab pos="351790" algn="l"/>
              </a:tabLst>
            </a:pPr>
            <a:r>
              <a:rPr sz="2400" b="1" spc="-5" dirty="0">
                <a:solidFill>
                  <a:srgbClr val="0066CC"/>
                </a:solidFill>
                <a:latin typeface="Arial"/>
                <a:cs typeface="Arial"/>
              </a:rPr>
              <a:t>Performance Result</a:t>
            </a:r>
            <a:r>
              <a:rPr sz="2400" spc="-5" dirty="0">
                <a:solidFill>
                  <a:srgbClr val="0066CC"/>
                </a:solidFill>
                <a:latin typeface="Arial"/>
                <a:cs typeface="Arial"/>
              </a:rPr>
              <a:t>:  Hard </a:t>
            </a:r>
            <a:r>
              <a:rPr sz="2400" dirty="0">
                <a:solidFill>
                  <a:srgbClr val="0066CC"/>
                </a:solidFill>
                <a:latin typeface="Arial"/>
                <a:cs typeface="Arial"/>
              </a:rPr>
              <a:t>or </a:t>
            </a:r>
            <a:r>
              <a:rPr sz="2400" spc="-5" dirty="0">
                <a:solidFill>
                  <a:srgbClr val="0066CC"/>
                </a:solidFill>
                <a:latin typeface="Arial"/>
                <a:cs typeface="Arial"/>
              </a:rPr>
              <a:t>quantitative aspects  </a:t>
            </a:r>
            <a:r>
              <a:rPr sz="2400" dirty="0">
                <a:solidFill>
                  <a:srgbClr val="0066CC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0066CC"/>
                </a:solidFill>
                <a:latin typeface="Arial"/>
                <a:cs typeface="Arial"/>
              </a:rPr>
              <a:t>performance</a:t>
            </a:r>
            <a:r>
              <a:rPr sz="240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0066CC"/>
                </a:solidFill>
                <a:latin typeface="Arial"/>
                <a:cs typeface="Arial"/>
              </a:rPr>
              <a:t>(result)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829055" y="295656"/>
            <a:ext cx="6659880" cy="902335"/>
            <a:chOff x="829055" y="295656"/>
            <a:chExt cx="6659880" cy="902335"/>
          </a:xfrm>
        </p:grpSpPr>
        <p:sp>
          <p:nvSpPr>
            <p:cNvPr id="36" name="object 36"/>
            <p:cNvSpPr/>
            <p:nvPr/>
          </p:nvSpPr>
          <p:spPr>
            <a:xfrm>
              <a:off x="990599" y="381000"/>
              <a:ext cx="6322060" cy="579120"/>
            </a:xfrm>
            <a:custGeom>
              <a:avLst/>
              <a:gdLst/>
              <a:ahLst/>
              <a:cxnLst/>
              <a:rect l="l" t="t" r="r" b="b"/>
              <a:pathLst>
                <a:path w="6322059" h="579119">
                  <a:moveTo>
                    <a:pt x="6321552" y="0"/>
                  </a:moveTo>
                  <a:lnTo>
                    <a:pt x="0" y="0"/>
                  </a:lnTo>
                  <a:lnTo>
                    <a:pt x="0" y="579120"/>
                  </a:lnTo>
                  <a:lnTo>
                    <a:pt x="6321552" y="579120"/>
                  </a:lnTo>
                  <a:lnTo>
                    <a:pt x="63215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29055" y="295656"/>
              <a:ext cx="6659880" cy="9022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1069644" y="402082"/>
            <a:ext cx="61499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Performance Appraisal</a:t>
            </a:r>
            <a:r>
              <a:rPr spc="-235" dirty="0"/>
              <a:t> </a:t>
            </a:r>
            <a:r>
              <a:rPr spc="-5" dirty="0"/>
              <a:t>Element</a:t>
            </a:r>
          </a:p>
        </p:txBody>
      </p:sp>
      <p:sp>
        <p:nvSpPr>
          <p:cNvPr id="39" name="object 39"/>
          <p:cNvSpPr/>
          <p:nvPr/>
        </p:nvSpPr>
        <p:spPr>
          <a:xfrm>
            <a:off x="3734561" y="2210561"/>
            <a:ext cx="457200" cy="2667000"/>
          </a:xfrm>
          <a:custGeom>
            <a:avLst/>
            <a:gdLst/>
            <a:ahLst/>
            <a:cxnLst/>
            <a:rect l="l" t="t" r="r" b="b"/>
            <a:pathLst>
              <a:path w="457200" h="2667000">
                <a:moveTo>
                  <a:pt x="457200" y="2667000"/>
                </a:moveTo>
                <a:lnTo>
                  <a:pt x="411133" y="2662482"/>
                </a:lnTo>
                <a:lnTo>
                  <a:pt x="368224" y="2649525"/>
                </a:lnTo>
                <a:lnTo>
                  <a:pt x="329393" y="2629026"/>
                </a:lnTo>
                <a:lnTo>
                  <a:pt x="295560" y="2601880"/>
                </a:lnTo>
                <a:lnTo>
                  <a:pt x="267645" y="2568984"/>
                </a:lnTo>
                <a:lnTo>
                  <a:pt x="246566" y="2531233"/>
                </a:lnTo>
                <a:lnTo>
                  <a:pt x="233244" y="2489522"/>
                </a:lnTo>
                <a:lnTo>
                  <a:pt x="228600" y="2444750"/>
                </a:lnTo>
                <a:lnTo>
                  <a:pt x="228600" y="1555750"/>
                </a:lnTo>
                <a:lnTo>
                  <a:pt x="223955" y="1510940"/>
                </a:lnTo>
                <a:lnTo>
                  <a:pt x="210633" y="1469213"/>
                </a:lnTo>
                <a:lnTo>
                  <a:pt x="189554" y="1431459"/>
                </a:lnTo>
                <a:lnTo>
                  <a:pt x="161639" y="1398571"/>
                </a:lnTo>
                <a:lnTo>
                  <a:pt x="127806" y="1371440"/>
                </a:lnTo>
                <a:lnTo>
                  <a:pt x="88975" y="1350956"/>
                </a:lnTo>
                <a:lnTo>
                  <a:pt x="46066" y="1338012"/>
                </a:lnTo>
                <a:lnTo>
                  <a:pt x="0" y="1333500"/>
                </a:lnTo>
                <a:lnTo>
                  <a:pt x="46066" y="1328982"/>
                </a:lnTo>
                <a:lnTo>
                  <a:pt x="88975" y="1316025"/>
                </a:lnTo>
                <a:lnTo>
                  <a:pt x="127806" y="1295526"/>
                </a:lnTo>
                <a:lnTo>
                  <a:pt x="161639" y="1268380"/>
                </a:lnTo>
                <a:lnTo>
                  <a:pt x="189554" y="1235484"/>
                </a:lnTo>
                <a:lnTo>
                  <a:pt x="210633" y="1197733"/>
                </a:lnTo>
                <a:lnTo>
                  <a:pt x="223955" y="1156022"/>
                </a:lnTo>
                <a:lnTo>
                  <a:pt x="228600" y="1111250"/>
                </a:lnTo>
                <a:lnTo>
                  <a:pt x="228600" y="222250"/>
                </a:lnTo>
                <a:lnTo>
                  <a:pt x="233244" y="177477"/>
                </a:lnTo>
                <a:lnTo>
                  <a:pt x="246566" y="135766"/>
                </a:lnTo>
                <a:lnTo>
                  <a:pt x="267645" y="98015"/>
                </a:lnTo>
                <a:lnTo>
                  <a:pt x="295560" y="65119"/>
                </a:lnTo>
                <a:lnTo>
                  <a:pt x="329393" y="37973"/>
                </a:lnTo>
                <a:lnTo>
                  <a:pt x="368224" y="17474"/>
                </a:lnTo>
                <a:lnTo>
                  <a:pt x="411133" y="4517"/>
                </a:lnTo>
                <a:lnTo>
                  <a:pt x="457200" y="0"/>
                </a:lnTo>
              </a:path>
            </a:pathLst>
          </a:custGeom>
          <a:ln w="3810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4364735"/>
            <a:ext cx="836930" cy="0"/>
          </a:xfrm>
          <a:custGeom>
            <a:avLst/>
            <a:gdLst/>
            <a:ahLst/>
            <a:cxnLst/>
            <a:rect l="l" t="t" r="r" b="b"/>
            <a:pathLst>
              <a:path w="836930">
                <a:moveTo>
                  <a:pt x="0" y="0"/>
                </a:moveTo>
                <a:lnTo>
                  <a:pt x="836676" y="0"/>
                </a:lnTo>
              </a:path>
            </a:pathLst>
          </a:custGeom>
          <a:ln w="15239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53000" y="4364735"/>
            <a:ext cx="595630" cy="0"/>
          </a:xfrm>
          <a:custGeom>
            <a:avLst/>
            <a:gdLst/>
            <a:ahLst/>
            <a:cxnLst/>
            <a:rect l="l" t="t" r="r" b="b"/>
            <a:pathLst>
              <a:path w="595629">
                <a:moveTo>
                  <a:pt x="0" y="0"/>
                </a:moveTo>
                <a:lnTo>
                  <a:pt x="595122" y="0"/>
                </a:lnTo>
              </a:path>
            </a:pathLst>
          </a:custGeom>
          <a:ln w="15239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9961" y="4364735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514" y="0"/>
                </a:lnTo>
              </a:path>
            </a:pathLst>
          </a:custGeom>
          <a:ln w="15239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3" y="3739896"/>
            <a:ext cx="836930" cy="0"/>
          </a:xfrm>
          <a:custGeom>
            <a:avLst/>
            <a:gdLst/>
            <a:ahLst/>
            <a:cxnLst/>
            <a:rect l="l" t="t" r="r" b="b"/>
            <a:pathLst>
              <a:path w="836930">
                <a:moveTo>
                  <a:pt x="0" y="0"/>
                </a:moveTo>
                <a:lnTo>
                  <a:pt x="836676" y="0"/>
                </a:lnTo>
              </a:path>
            </a:pathLst>
          </a:custGeom>
          <a:ln w="15239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53000" y="3739896"/>
            <a:ext cx="4189729" cy="0"/>
          </a:xfrm>
          <a:custGeom>
            <a:avLst/>
            <a:gdLst/>
            <a:ahLst/>
            <a:cxnLst/>
            <a:rect l="l" t="t" r="r" b="b"/>
            <a:pathLst>
              <a:path w="4189729">
                <a:moveTo>
                  <a:pt x="0" y="0"/>
                </a:moveTo>
                <a:lnTo>
                  <a:pt x="4189476" y="0"/>
                </a:lnTo>
              </a:path>
            </a:pathLst>
          </a:custGeom>
          <a:ln w="15239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3" y="4988052"/>
            <a:ext cx="5546725" cy="0"/>
          </a:xfrm>
          <a:custGeom>
            <a:avLst/>
            <a:gdLst/>
            <a:ahLst/>
            <a:cxnLst/>
            <a:rect l="l" t="t" r="r" b="b"/>
            <a:pathLst>
              <a:path w="5546725">
                <a:moveTo>
                  <a:pt x="0" y="0"/>
                </a:moveTo>
                <a:lnTo>
                  <a:pt x="5546598" y="0"/>
                </a:lnTo>
              </a:path>
            </a:pathLst>
          </a:custGeom>
          <a:ln w="15239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39961" y="4988052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514" y="0"/>
                </a:lnTo>
              </a:path>
            </a:pathLst>
          </a:custGeom>
          <a:ln w="15239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3" y="12451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3" y="3116579"/>
            <a:ext cx="5698490" cy="0"/>
          </a:xfrm>
          <a:custGeom>
            <a:avLst/>
            <a:gdLst/>
            <a:ahLst/>
            <a:cxnLst/>
            <a:rect l="l" t="t" r="r" b="b"/>
            <a:pathLst>
              <a:path w="5698490">
                <a:moveTo>
                  <a:pt x="0" y="0"/>
                </a:moveTo>
                <a:lnTo>
                  <a:pt x="569823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86800" y="3116579"/>
            <a:ext cx="455930" cy="0"/>
          </a:xfrm>
          <a:custGeom>
            <a:avLst/>
            <a:gdLst/>
            <a:ahLst/>
            <a:cxnLst/>
            <a:rect l="l" t="t" r="r" b="b"/>
            <a:pathLst>
              <a:path w="455929">
                <a:moveTo>
                  <a:pt x="0" y="0"/>
                </a:moveTo>
                <a:lnTo>
                  <a:pt x="455675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3" y="2491739"/>
            <a:ext cx="836930" cy="0"/>
          </a:xfrm>
          <a:custGeom>
            <a:avLst/>
            <a:gdLst/>
            <a:ahLst/>
            <a:cxnLst/>
            <a:rect l="l" t="t" r="r" b="b"/>
            <a:pathLst>
              <a:path w="836930">
                <a:moveTo>
                  <a:pt x="0" y="0"/>
                </a:moveTo>
                <a:lnTo>
                  <a:pt x="83667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53000" y="2491739"/>
            <a:ext cx="746760" cy="0"/>
          </a:xfrm>
          <a:custGeom>
            <a:avLst/>
            <a:gdLst/>
            <a:ahLst/>
            <a:cxnLst/>
            <a:rect l="l" t="t" r="r" b="b"/>
            <a:pathLst>
              <a:path w="746760">
                <a:moveTo>
                  <a:pt x="0" y="0"/>
                </a:moveTo>
                <a:lnTo>
                  <a:pt x="746760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86800" y="2491739"/>
            <a:ext cx="455930" cy="0"/>
          </a:xfrm>
          <a:custGeom>
            <a:avLst/>
            <a:gdLst/>
            <a:ahLst/>
            <a:cxnLst/>
            <a:rect l="l" t="t" r="r" b="b"/>
            <a:pathLst>
              <a:path w="455929">
                <a:moveTo>
                  <a:pt x="0" y="0"/>
                </a:moveTo>
                <a:lnTo>
                  <a:pt x="455675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23" y="1868423"/>
            <a:ext cx="836930" cy="0"/>
          </a:xfrm>
          <a:custGeom>
            <a:avLst/>
            <a:gdLst/>
            <a:ahLst/>
            <a:cxnLst/>
            <a:rect l="l" t="t" r="r" b="b"/>
            <a:pathLst>
              <a:path w="836930">
                <a:moveTo>
                  <a:pt x="0" y="0"/>
                </a:moveTo>
                <a:lnTo>
                  <a:pt x="83667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53000" y="1868423"/>
            <a:ext cx="4189729" cy="0"/>
          </a:xfrm>
          <a:custGeom>
            <a:avLst/>
            <a:gdLst/>
            <a:ahLst/>
            <a:cxnLst/>
            <a:rect l="l" t="t" r="r" b="b"/>
            <a:pathLst>
              <a:path w="4189729">
                <a:moveTo>
                  <a:pt x="0" y="0"/>
                </a:moveTo>
                <a:lnTo>
                  <a:pt x="418947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23" y="621791"/>
            <a:ext cx="1065530" cy="0"/>
          </a:xfrm>
          <a:custGeom>
            <a:avLst/>
            <a:gdLst/>
            <a:ahLst/>
            <a:cxnLst/>
            <a:rect l="l" t="t" r="r" b="b"/>
            <a:pathLst>
              <a:path w="1065530">
                <a:moveTo>
                  <a:pt x="0" y="0"/>
                </a:moveTo>
                <a:lnTo>
                  <a:pt x="1065276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88352" y="621791"/>
            <a:ext cx="1754505" cy="0"/>
          </a:xfrm>
          <a:custGeom>
            <a:avLst/>
            <a:gdLst/>
            <a:ahLst/>
            <a:cxnLst/>
            <a:rect l="l" t="t" r="r" b="b"/>
            <a:pathLst>
              <a:path w="1754504">
                <a:moveTo>
                  <a:pt x="0" y="0"/>
                </a:moveTo>
                <a:lnTo>
                  <a:pt x="1754124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23" y="62362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23" y="5611367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838200" y="1578863"/>
            <a:ext cx="4114800" cy="1181100"/>
            <a:chOff x="838200" y="1578863"/>
            <a:chExt cx="4114800" cy="1181100"/>
          </a:xfrm>
        </p:grpSpPr>
        <p:sp>
          <p:nvSpPr>
            <p:cNvPr id="22" name="object 22"/>
            <p:cNvSpPr/>
            <p:nvPr/>
          </p:nvSpPr>
          <p:spPr>
            <a:xfrm>
              <a:off x="838200" y="1600199"/>
              <a:ext cx="4114800" cy="1160145"/>
            </a:xfrm>
            <a:custGeom>
              <a:avLst/>
              <a:gdLst/>
              <a:ahLst/>
              <a:cxnLst/>
              <a:rect l="l" t="t" r="r" b="b"/>
              <a:pathLst>
                <a:path w="4114800" h="1160145">
                  <a:moveTo>
                    <a:pt x="4114800" y="0"/>
                  </a:moveTo>
                  <a:lnTo>
                    <a:pt x="0" y="0"/>
                  </a:lnTo>
                  <a:lnTo>
                    <a:pt x="0" y="1159764"/>
                  </a:lnTo>
                  <a:lnTo>
                    <a:pt x="4114800" y="1159764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81455" y="1606295"/>
              <a:ext cx="633984" cy="6355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26463" y="1578863"/>
              <a:ext cx="3419855" cy="6797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38200" y="1600200"/>
            <a:ext cx="4114800" cy="1160145"/>
          </a:xfrm>
          <a:prstGeom prst="rect">
            <a:avLst/>
          </a:prstGeom>
          <a:ln w="9144">
            <a:solidFill>
              <a:srgbClr val="003A76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marL="320675">
              <a:lnSpc>
                <a:spcPct val="100000"/>
              </a:lnSpc>
              <a:spcBef>
                <a:spcPts val="555"/>
              </a:spcBef>
              <a:tabLst>
                <a:tab pos="777875" algn="l"/>
              </a:tabLst>
            </a:pPr>
            <a:r>
              <a:rPr sz="2400" b="1" spc="-5" dirty="0">
                <a:solidFill>
                  <a:srgbClr val="0066CC"/>
                </a:solidFill>
                <a:latin typeface="Arial"/>
                <a:cs typeface="Arial"/>
              </a:rPr>
              <a:t>1.	Competencies</a:t>
            </a:r>
            <a:r>
              <a:rPr sz="2400" b="1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CC"/>
                </a:solidFill>
                <a:latin typeface="Arial"/>
                <a:cs typeface="Arial"/>
              </a:rPr>
              <a:t>Score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38200" y="3255264"/>
            <a:ext cx="4114800" cy="1620520"/>
            <a:chOff x="838200" y="3255264"/>
            <a:chExt cx="4114800" cy="1620520"/>
          </a:xfrm>
        </p:grpSpPr>
        <p:sp>
          <p:nvSpPr>
            <p:cNvPr id="27" name="object 27"/>
            <p:cNvSpPr/>
            <p:nvPr/>
          </p:nvSpPr>
          <p:spPr>
            <a:xfrm>
              <a:off x="838200" y="3276600"/>
              <a:ext cx="4114800" cy="1598930"/>
            </a:xfrm>
            <a:custGeom>
              <a:avLst/>
              <a:gdLst/>
              <a:ahLst/>
              <a:cxnLst/>
              <a:rect l="l" t="t" r="r" b="b"/>
              <a:pathLst>
                <a:path w="4114800" h="1598929">
                  <a:moveTo>
                    <a:pt x="4114800" y="0"/>
                  </a:moveTo>
                  <a:lnTo>
                    <a:pt x="0" y="0"/>
                  </a:lnTo>
                  <a:lnTo>
                    <a:pt x="0" y="1598676"/>
                  </a:lnTo>
                  <a:lnTo>
                    <a:pt x="4114800" y="1598676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95756" y="3255264"/>
              <a:ext cx="3709416" cy="6797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82952" y="3694176"/>
              <a:ext cx="1251203" cy="6797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38200" y="3276600"/>
            <a:ext cx="4114800" cy="1598930"/>
          </a:xfrm>
          <a:prstGeom prst="rect">
            <a:avLst/>
          </a:prstGeom>
          <a:ln w="9144">
            <a:solidFill>
              <a:srgbClr val="003A76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1634489" marR="441959" indent="-1188085">
              <a:lnSpc>
                <a:spcPts val="3460"/>
              </a:lnSpc>
              <a:spcBef>
                <a:spcPts val="190"/>
              </a:spcBef>
            </a:pPr>
            <a:r>
              <a:rPr sz="2400" b="1" spc="-5" dirty="0">
                <a:solidFill>
                  <a:srgbClr val="0066CC"/>
                </a:solidFill>
                <a:latin typeface="Arial"/>
                <a:cs typeface="Arial"/>
              </a:rPr>
              <a:t>2. Performance Result  Score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106161" y="2134361"/>
            <a:ext cx="381000" cy="1371600"/>
          </a:xfrm>
          <a:custGeom>
            <a:avLst/>
            <a:gdLst/>
            <a:ahLst/>
            <a:cxnLst/>
            <a:rect l="l" t="t" r="r" b="b"/>
            <a:pathLst>
              <a:path w="381000" h="1371600">
                <a:moveTo>
                  <a:pt x="0" y="0"/>
                </a:moveTo>
                <a:lnTo>
                  <a:pt x="60191" y="5827"/>
                </a:lnTo>
                <a:lnTo>
                  <a:pt x="112483" y="22055"/>
                </a:lnTo>
                <a:lnTo>
                  <a:pt x="153728" y="46798"/>
                </a:lnTo>
                <a:lnTo>
                  <a:pt x="180782" y="78175"/>
                </a:lnTo>
                <a:lnTo>
                  <a:pt x="190500" y="114300"/>
                </a:lnTo>
                <a:lnTo>
                  <a:pt x="190500" y="571500"/>
                </a:lnTo>
                <a:lnTo>
                  <a:pt x="200217" y="607624"/>
                </a:lnTo>
                <a:lnTo>
                  <a:pt x="227271" y="639001"/>
                </a:lnTo>
                <a:lnTo>
                  <a:pt x="268516" y="663744"/>
                </a:lnTo>
                <a:lnTo>
                  <a:pt x="320808" y="679972"/>
                </a:lnTo>
                <a:lnTo>
                  <a:pt x="381000" y="685800"/>
                </a:lnTo>
                <a:lnTo>
                  <a:pt x="320808" y="691627"/>
                </a:lnTo>
                <a:lnTo>
                  <a:pt x="268516" y="707855"/>
                </a:lnTo>
                <a:lnTo>
                  <a:pt x="227271" y="732598"/>
                </a:lnTo>
                <a:lnTo>
                  <a:pt x="200217" y="763975"/>
                </a:lnTo>
                <a:lnTo>
                  <a:pt x="190500" y="800100"/>
                </a:lnTo>
                <a:lnTo>
                  <a:pt x="190500" y="1257300"/>
                </a:lnTo>
                <a:lnTo>
                  <a:pt x="180782" y="1293424"/>
                </a:lnTo>
                <a:lnTo>
                  <a:pt x="153728" y="1324801"/>
                </a:lnTo>
                <a:lnTo>
                  <a:pt x="112483" y="1349544"/>
                </a:lnTo>
                <a:lnTo>
                  <a:pt x="60191" y="1365772"/>
                </a:lnTo>
                <a:lnTo>
                  <a:pt x="0" y="1371600"/>
                </a:lnTo>
              </a:path>
            </a:pathLst>
          </a:custGeom>
          <a:ln w="38100">
            <a:solidFill>
              <a:srgbClr val="66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5699759" y="2133600"/>
            <a:ext cx="2987040" cy="1382395"/>
            <a:chOff x="5699759" y="2133600"/>
            <a:chExt cx="2987040" cy="1382395"/>
          </a:xfrm>
        </p:grpSpPr>
        <p:sp>
          <p:nvSpPr>
            <p:cNvPr id="33" name="object 33"/>
            <p:cNvSpPr/>
            <p:nvPr/>
          </p:nvSpPr>
          <p:spPr>
            <a:xfrm>
              <a:off x="5699759" y="2133600"/>
              <a:ext cx="2987040" cy="1382395"/>
            </a:xfrm>
            <a:custGeom>
              <a:avLst/>
              <a:gdLst/>
              <a:ahLst/>
              <a:cxnLst/>
              <a:rect l="l" t="t" r="r" b="b"/>
              <a:pathLst>
                <a:path w="2987040" h="1382395">
                  <a:moveTo>
                    <a:pt x="2987040" y="0"/>
                  </a:moveTo>
                  <a:lnTo>
                    <a:pt x="0" y="0"/>
                  </a:lnTo>
                  <a:lnTo>
                    <a:pt x="0" y="1382267"/>
                  </a:lnTo>
                  <a:lnTo>
                    <a:pt x="2987040" y="1382267"/>
                  </a:lnTo>
                  <a:lnTo>
                    <a:pt x="298704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26251" y="2491740"/>
              <a:ext cx="2761488" cy="7894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699759" y="2133600"/>
            <a:ext cx="2987040" cy="1382395"/>
          </a:xfrm>
          <a:prstGeom prst="rect">
            <a:avLst/>
          </a:prstGeom>
          <a:ln w="9144">
            <a:solidFill>
              <a:srgbClr val="FFFFCC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3150">
              <a:latin typeface="Times New Roman"/>
              <a:cs typeface="Times New Roman"/>
            </a:endParaRPr>
          </a:p>
          <a:p>
            <a:pPr marL="348615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Overall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Score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858000" y="3200400"/>
            <a:ext cx="609600" cy="762000"/>
          </a:xfrm>
          <a:custGeom>
            <a:avLst/>
            <a:gdLst/>
            <a:ahLst/>
            <a:cxnLst/>
            <a:rect l="l" t="t" r="r" b="b"/>
            <a:pathLst>
              <a:path w="609600" h="762000">
                <a:moveTo>
                  <a:pt x="457200" y="0"/>
                </a:moveTo>
                <a:lnTo>
                  <a:pt x="152400" y="0"/>
                </a:lnTo>
                <a:lnTo>
                  <a:pt x="152400" y="571500"/>
                </a:lnTo>
                <a:lnTo>
                  <a:pt x="0" y="571500"/>
                </a:lnTo>
                <a:lnTo>
                  <a:pt x="304800" y="762000"/>
                </a:lnTo>
                <a:lnTo>
                  <a:pt x="609600" y="571500"/>
                </a:lnTo>
                <a:lnTo>
                  <a:pt x="457200" y="571500"/>
                </a:lnTo>
                <a:lnTo>
                  <a:pt x="4572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548121" y="4039361"/>
            <a:ext cx="3291840" cy="1120140"/>
          </a:xfrm>
          <a:prstGeom prst="rect">
            <a:avLst/>
          </a:prstGeom>
          <a:solidFill>
            <a:srgbClr val="FF3300"/>
          </a:solidFill>
          <a:ln w="38100">
            <a:solidFill>
              <a:srgbClr val="FF99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126364" marR="118745" algn="ctr">
              <a:lnSpc>
                <a:spcPct val="120000"/>
              </a:lnSpc>
              <a:spcBef>
                <a:spcPts val="7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Will determine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employee’s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career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movement,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and also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reward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be earned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905255" y="219456"/>
            <a:ext cx="6659880" cy="902335"/>
            <a:chOff x="905255" y="219456"/>
            <a:chExt cx="6659880" cy="902335"/>
          </a:xfrm>
        </p:grpSpPr>
        <p:sp>
          <p:nvSpPr>
            <p:cNvPr id="39" name="object 39"/>
            <p:cNvSpPr/>
            <p:nvPr/>
          </p:nvSpPr>
          <p:spPr>
            <a:xfrm>
              <a:off x="1066799" y="304800"/>
              <a:ext cx="6322060" cy="579120"/>
            </a:xfrm>
            <a:custGeom>
              <a:avLst/>
              <a:gdLst/>
              <a:ahLst/>
              <a:cxnLst/>
              <a:rect l="l" t="t" r="r" b="b"/>
              <a:pathLst>
                <a:path w="6322059" h="579119">
                  <a:moveTo>
                    <a:pt x="6321552" y="0"/>
                  </a:moveTo>
                  <a:lnTo>
                    <a:pt x="0" y="0"/>
                  </a:lnTo>
                  <a:lnTo>
                    <a:pt x="0" y="579120"/>
                  </a:lnTo>
                  <a:lnTo>
                    <a:pt x="6321552" y="579120"/>
                  </a:lnTo>
                  <a:lnTo>
                    <a:pt x="63215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05255" y="219456"/>
              <a:ext cx="6659880" cy="9022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1145844" y="325882"/>
            <a:ext cx="6149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Performance Appraisal</a:t>
            </a:r>
            <a:r>
              <a:rPr spc="-235" dirty="0"/>
              <a:t> </a:t>
            </a:r>
            <a:r>
              <a:rPr spc="-5" dirty="0"/>
              <a:t>Element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810000"/>
            <a:ext cx="9144000" cy="1676400"/>
          </a:xfrm>
          <a:prstGeom prst="rect">
            <a:avLst/>
          </a:prstGeom>
          <a:solidFill>
            <a:srgbClr val="3333FF"/>
          </a:solidFill>
          <a:ln w="9144">
            <a:solidFill>
              <a:srgbClr val="FFFFCC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5724525" marR="309245" indent="-1050290">
              <a:lnSpc>
                <a:spcPct val="110100"/>
              </a:lnSpc>
              <a:spcBef>
                <a:spcPts val="440"/>
              </a:spcBef>
            </a:pPr>
            <a:r>
              <a:rPr sz="4000" spc="-5" dirty="0"/>
              <a:t>Employee</a:t>
            </a:r>
            <a:r>
              <a:rPr sz="4000" spc="-55" dirty="0"/>
              <a:t> </a:t>
            </a:r>
            <a:r>
              <a:rPr sz="4000" spc="-5" dirty="0"/>
              <a:t>Career  Management</a:t>
            </a:r>
            <a:endParaRPr sz="4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08619" y="4202207"/>
              <a:ext cx="1135379" cy="26496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49640" y="6032404"/>
              <a:ext cx="594359" cy="8194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17507" y="6698224"/>
              <a:ext cx="126492" cy="1536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27220" y="0"/>
              <a:ext cx="114300" cy="68519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04232" y="0"/>
              <a:ext cx="275843" cy="68519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30952" y="0"/>
              <a:ext cx="534924" cy="68519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35396" y="0"/>
              <a:ext cx="678179" cy="68519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63640" y="0"/>
              <a:ext cx="886967" cy="68519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40652" y="0"/>
              <a:ext cx="1095755" cy="68519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78040" y="0"/>
              <a:ext cx="1371600" cy="68519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08476" y="0"/>
              <a:ext cx="237744" cy="68519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22676" y="0"/>
              <a:ext cx="475488" cy="68519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85644" y="0"/>
              <a:ext cx="675132" cy="68519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90700" y="0"/>
              <a:ext cx="912876" cy="685190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14044" y="0"/>
              <a:ext cx="1170432" cy="685190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200" y="0"/>
              <a:ext cx="1333500" cy="68519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144" y="4605528"/>
              <a:ext cx="963168" cy="224637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44" y="6175247"/>
              <a:ext cx="362712" cy="67665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581900" y="0"/>
              <a:ext cx="1562100" cy="283464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002524" y="0"/>
              <a:ext cx="1141730" cy="1341120"/>
            </a:xfrm>
            <a:custGeom>
              <a:avLst/>
              <a:gdLst/>
              <a:ahLst/>
              <a:cxnLst/>
              <a:rect l="l" t="t" r="r" b="b"/>
              <a:pathLst>
                <a:path w="1141729" h="1341120">
                  <a:moveTo>
                    <a:pt x="1141476" y="1303020"/>
                  </a:moveTo>
                  <a:lnTo>
                    <a:pt x="913765" y="960247"/>
                  </a:lnTo>
                  <a:lnTo>
                    <a:pt x="646303" y="628523"/>
                  </a:lnTo>
                  <a:lnTo>
                    <a:pt x="351790" y="304673"/>
                  </a:lnTo>
                  <a:lnTo>
                    <a:pt x="27051" y="0"/>
                  </a:lnTo>
                  <a:lnTo>
                    <a:pt x="0" y="0"/>
                  </a:lnTo>
                  <a:lnTo>
                    <a:pt x="332740" y="314198"/>
                  </a:lnTo>
                  <a:lnTo>
                    <a:pt x="636778" y="647573"/>
                  </a:lnTo>
                  <a:lnTo>
                    <a:pt x="904240" y="988822"/>
                  </a:lnTo>
                  <a:lnTo>
                    <a:pt x="1141476" y="1341120"/>
                  </a:lnTo>
                  <a:lnTo>
                    <a:pt x="1141476" y="1303020"/>
                  </a:lnTo>
                  <a:close/>
                </a:path>
                <a:path w="1141729" h="1341120">
                  <a:moveTo>
                    <a:pt x="1141476" y="628269"/>
                  </a:moveTo>
                  <a:lnTo>
                    <a:pt x="847090" y="304673"/>
                  </a:lnTo>
                  <a:lnTo>
                    <a:pt x="512826" y="0"/>
                  </a:lnTo>
                  <a:lnTo>
                    <a:pt x="493776" y="0"/>
                  </a:lnTo>
                  <a:lnTo>
                    <a:pt x="837565" y="323723"/>
                  </a:lnTo>
                  <a:lnTo>
                    <a:pt x="1141476" y="656844"/>
                  </a:lnTo>
                  <a:lnTo>
                    <a:pt x="1141476" y="628269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144" y="0"/>
              <a:ext cx="1362456" cy="223723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44" y="0"/>
              <a:ext cx="934719" cy="951230"/>
            </a:xfrm>
            <a:custGeom>
              <a:avLst/>
              <a:gdLst/>
              <a:ahLst/>
              <a:cxnLst/>
              <a:rect l="l" t="t" r="r" b="b"/>
              <a:pathLst>
                <a:path w="934719" h="951230">
                  <a:moveTo>
                    <a:pt x="429768" y="0"/>
                  </a:moveTo>
                  <a:lnTo>
                    <a:pt x="401015" y="0"/>
                  </a:lnTo>
                  <a:lnTo>
                    <a:pt x="191719" y="181356"/>
                  </a:lnTo>
                  <a:lnTo>
                    <a:pt x="0" y="372237"/>
                  </a:lnTo>
                  <a:lnTo>
                    <a:pt x="0" y="400812"/>
                  </a:lnTo>
                  <a:lnTo>
                    <a:pt x="201307" y="190881"/>
                  </a:lnTo>
                  <a:lnTo>
                    <a:pt x="429768" y="0"/>
                  </a:lnTo>
                  <a:close/>
                </a:path>
                <a:path w="934719" h="951230">
                  <a:moveTo>
                    <a:pt x="934212" y="0"/>
                  </a:moveTo>
                  <a:lnTo>
                    <a:pt x="905510" y="0"/>
                  </a:lnTo>
                  <a:lnTo>
                    <a:pt x="648843" y="209550"/>
                  </a:lnTo>
                  <a:lnTo>
                    <a:pt x="409714" y="428625"/>
                  </a:lnTo>
                  <a:lnTo>
                    <a:pt x="191300" y="666750"/>
                  </a:lnTo>
                  <a:lnTo>
                    <a:pt x="0" y="912876"/>
                  </a:lnTo>
                  <a:lnTo>
                    <a:pt x="0" y="950976"/>
                  </a:lnTo>
                  <a:lnTo>
                    <a:pt x="191300" y="685800"/>
                  </a:lnTo>
                  <a:lnTo>
                    <a:pt x="409714" y="447675"/>
                  </a:lnTo>
                  <a:lnTo>
                    <a:pt x="658406" y="219075"/>
                  </a:lnTo>
                  <a:lnTo>
                    <a:pt x="934212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1523" y="4364735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23" y="3739896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23" y="4988052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3" y="1245108"/>
            <a:ext cx="685165" cy="0"/>
          </a:xfrm>
          <a:custGeom>
            <a:avLst/>
            <a:gdLst/>
            <a:ahLst/>
            <a:cxnLst/>
            <a:rect l="l" t="t" r="r" b="b"/>
            <a:pathLst>
              <a:path w="685165">
                <a:moveTo>
                  <a:pt x="0" y="0"/>
                </a:moveTo>
                <a:lnTo>
                  <a:pt x="685038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58961" y="1245108"/>
            <a:ext cx="683895" cy="0"/>
          </a:xfrm>
          <a:custGeom>
            <a:avLst/>
            <a:gdLst/>
            <a:ahLst/>
            <a:cxnLst/>
            <a:rect l="l" t="t" r="r" b="b"/>
            <a:pathLst>
              <a:path w="683895">
                <a:moveTo>
                  <a:pt x="0" y="0"/>
                </a:moveTo>
                <a:lnTo>
                  <a:pt x="683514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23" y="3116579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23" y="2491739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23" y="1868423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23" y="621791"/>
            <a:ext cx="685165" cy="0"/>
          </a:xfrm>
          <a:custGeom>
            <a:avLst/>
            <a:gdLst/>
            <a:ahLst/>
            <a:cxnLst/>
            <a:rect l="l" t="t" r="r" b="b"/>
            <a:pathLst>
              <a:path w="685165">
                <a:moveTo>
                  <a:pt x="0" y="0"/>
                </a:moveTo>
                <a:lnTo>
                  <a:pt x="685038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458961" y="621791"/>
            <a:ext cx="683895" cy="0"/>
          </a:xfrm>
          <a:custGeom>
            <a:avLst/>
            <a:gdLst/>
            <a:ahLst/>
            <a:cxnLst/>
            <a:rect l="l" t="t" r="r" b="b"/>
            <a:pathLst>
              <a:path w="683895">
                <a:moveTo>
                  <a:pt x="0" y="0"/>
                </a:moveTo>
                <a:lnTo>
                  <a:pt x="683514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23" y="62362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23" y="5611367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82239" y="566927"/>
            <a:ext cx="3803904" cy="67970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872485" y="661937"/>
            <a:ext cx="3400425" cy="37084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2400" b="1" dirty="0">
                <a:solidFill>
                  <a:srgbClr val="00CC99"/>
                </a:solidFill>
                <a:latin typeface="Verdana"/>
                <a:cs typeface="Verdana"/>
              </a:rPr>
              <a:t>3. Types of</a:t>
            </a:r>
            <a:r>
              <a:rPr sz="2400" b="1" spc="-75" dirty="0">
                <a:solidFill>
                  <a:srgbClr val="00CC99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00CC99"/>
                </a:solidFill>
                <a:latin typeface="Verdana"/>
                <a:cs typeface="Verdana"/>
              </a:rPr>
              <a:t>Training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49580" y="1898904"/>
            <a:ext cx="8112759" cy="3148965"/>
            <a:chOff x="449580" y="1898904"/>
            <a:chExt cx="8112759" cy="3148965"/>
          </a:xfrm>
        </p:grpSpPr>
        <p:sp>
          <p:nvSpPr>
            <p:cNvPr id="41" name="object 41"/>
            <p:cNvSpPr/>
            <p:nvPr/>
          </p:nvSpPr>
          <p:spPr>
            <a:xfrm>
              <a:off x="449580" y="1898904"/>
              <a:ext cx="3450336" cy="89916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9580" y="2648712"/>
              <a:ext cx="2761488" cy="89916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49580" y="3398520"/>
              <a:ext cx="1868424" cy="89915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84604" y="3398520"/>
              <a:ext cx="669036" cy="89915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920240" y="3398520"/>
              <a:ext cx="2473452" cy="89915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49580" y="4148327"/>
              <a:ext cx="3413760" cy="89916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411980" y="1898904"/>
              <a:ext cx="4149852" cy="89916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411980" y="2648712"/>
              <a:ext cx="3878579" cy="89916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11980" y="3398520"/>
              <a:ext cx="4037076" cy="899159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411980" y="4148327"/>
              <a:ext cx="3947160" cy="89916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88340" y="1739620"/>
            <a:ext cx="7604125" cy="3025140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marL="420370" indent="-408305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421005" algn="l"/>
                <a:tab pos="3975735" algn="l"/>
              </a:tabLst>
            </a:pPr>
            <a:r>
              <a:rPr sz="3200" spc="-5" dirty="0">
                <a:solidFill>
                  <a:srgbClr val="FFFF99"/>
                </a:solidFill>
                <a:latin typeface="Times New Roman"/>
                <a:cs typeface="Times New Roman"/>
              </a:rPr>
              <a:t>Skills</a:t>
            </a:r>
            <a:r>
              <a:rPr sz="3200" spc="-65" dirty="0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99"/>
                </a:solidFill>
                <a:latin typeface="Times New Roman"/>
                <a:cs typeface="Times New Roman"/>
              </a:rPr>
              <a:t>Training.	</a:t>
            </a:r>
            <a:r>
              <a:rPr sz="3200" dirty="0">
                <a:solidFill>
                  <a:srgbClr val="FFFF99"/>
                </a:solidFill>
                <a:latin typeface="Times New Roman"/>
                <a:cs typeface="Times New Roman"/>
              </a:rPr>
              <a:t>5. Creativity</a:t>
            </a:r>
            <a:r>
              <a:rPr sz="3200" spc="-165" dirty="0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99"/>
                </a:solidFill>
                <a:latin typeface="Times New Roman"/>
                <a:cs typeface="Times New Roman"/>
              </a:rPr>
              <a:t>Training.</a:t>
            </a:r>
            <a:endParaRPr sz="3200">
              <a:latin typeface="Times New Roman"/>
              <a:cs typeface="Times New Roman"/>
            </a:endParaRPr>
          </a:p>
          <a:p>
            <a:pPr marL="420370" indent="-408305">
              <a:lnSpc>
                <a:spcPct val="100000"/>
              </a:lnSpc>
              <a:spcBef>
                <a:spcPts val="2065"/>
              </a:spcBef>
              <a:buAutoNum type="arabicPeriod"/>
              <a:tabLst>
                <a:tab pos="421005" algn="l"/>
                <a:tab pos="3975735" algn="l"/>
              </a:tabLst>
            </a:pPr>
            <a:r>
              <a:rPr sz="3200" dirty="0">
                <a:solidFill>
                  <a:srgbClr val="FFFF99"/>
                </a:solidFill>
                <a:latin typeface="Times New Roman"/>
                <a:cs typeface="Times New Roman"/>
              </a:rPr>
              <a:t>Retraining.	6. Literacy</a:t>
            </a:r>
            <a:r>
              <a:rPr sz="3200" spc="-125" dirty="0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99"/>
                </a:solidFill>
                <a:latin typeface="Times New Roman"/>
                <a:cs typeface="Times New Roman"/>
              </a:rPr>
              <a:t>Training.</a:t>
            </a:r>
            <a:endParaRPr sz="3200">
              <a:latin typeface="Times New Roman"/>
              <a:cs typeface="Times New Roman"/>
            </a:endParaRPr>
          </a:p>
          <a:p>
            <a:pPr marL="420370" indent="-408305">
              <a:lnSpc>
                <a:spcPct val="100000"/>
              </a:lnSpc>
              <a:spcBef>
                <a:spcPts val="2065"/>
              </a:spcBef>
              <a:buAutoNum type="arabicPeriod"/>
              <a:tabLst>
                <a:tab pos="421005" algn="l"/>
                <a:tab pos="3975735" algn="l"/>
              </a:tabLst>
            </a:pPr>
            <a:r>
              <a:rPr sz="3200" dirty="0">
                <a:solidFill>
                  <a:srgbClr val="FFFF99"/>
                </a:solidFill>
                <a:latin typeface="Times New Roman"/>
                <a:cs typeface="Times New Roman"/>
              </a:rPr>
              <a:t>Cross-Functional.	7. Diversity</a:t>
            </a:r>
            <a:r>
              <a:rPr sz="3200" spc="-140" dirty="0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99"/>
                </a:solidFill>
                <a:latin typeface="Times New Roman"/>
                <a:cs typeface="Times New Roman"/>
              </a:rPr>
              <a:t>Training.</a:t>
            </a:r>
            <a:endParaRPr sz="3200">
              <a:latin typeface="Times New Roman"/>
              <a:cs typeface="Times New Roman"/>
            </a:endParaRPr>
          </a:p>
          <a:p>
            <a:pPr marL="411480" indent="-399415">
              <a:lnSpc>
                <a:spcPct val="100000"/>
              </a:lnSpc>
              <a:spcBef>
                <a:spcPts val="2065"/>
              </a:spcBef>
              <a:buAutoNum type="arabicPeriod"/>
              <a:tabLst>
                <a:tab pos="412115" algn="l"/>
                <a:tab pos="3975735" algn="l"/>
              </a:tabLst>
            </a:pPr>
            <a:r>
              <a:rPr sz="3200" spc="-55" dirty="0">
                <a:solidFill>
                  <a:srgbClr val="FFFF99"/>
                </a:solidFill>
                <a:latin typeface="Times New Roman"/>
                <a:cs typeface="Times New Roman"/>
              </a:rPr>
              <a:t>Team</a:t>
            </a:r>
            <a:r>
              <a:rPr sz="3200" spc="-75" dirty="0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99"/>
                </a:solidFill>
                <a:latin typeface="Times New Roman"/>
                <a:cs typeface="Times New Roman"/>
              </a:rPr>
              <a:t>Training.	</a:t>
            </a:r>
            <a:r>
              <a:rPr sz="3200" dirty="0">
                <a:solidFill>
                  <a:srgbClr val="FFFF99"/>
                </a:solidFill>
                <a:latin typeface="Times New Roman"/>
                <a:cs typeface="Times New Roman"/>
              </a:rPr>
              <a:t>8. Customer</a:t>
            </a:r>
            <a:r>
              <a:rPr sz="3200" spc="-55" dirty="0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99"/>
                </a:solidFill>
                <a:latin typeface="Times New Roman"/>
                <a:cs typeface="Times New Roman"/>
              </a:rPr>
              <a:t>Service.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86562" y="457962"/>
            <a:ext cx="7772400" cy="1066800"/>
          </a:xfrm>
          <a:custGeom>
            <a:avLst/>
            <a:gdLst/>
            <a:ahLst/>
            <a:cxnLst/>
            <a:rect l="l" t="t" r="r" b="b"/>
            <a:pathLst>
              <a:path w="7772400" h="1066800">
                <a:moveTo>
                  <a:pt x="7772400" y="0"/>
                </a:moveTo>
                <a:lnTo>
                  <a:pt x="0" y="0"/>
                </a:lnTo>
                <a:lnTo>
                  <a:pt x="0" y="1066800"/>
                </a:lnTo>
                <a:lnTo>
                  <a:pt x="7772400" y="1066800"/>
                </a:lnTo>
                <a:lnTo>
                  <a:pt x="7772400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686562" y="457962"/>
            <a:ext cx="7772400" cy="1066800"/>
          </a:xfrm>
          <a:prstGeom prst="rect">
            <a:avLst/>
          </a:prstGeom>
          <a:ln w="19811">
            <a:solidFill>
              <a:srgbClr val="FF9900"/>
            </a:solidFill>
          </a:ln>
        </p:spPr>
        <p:txBody>
          <a:bodyPr vert="horz" wrap="square" lIns="0" tIns="243204" rIns="0" bIns="0" rtlCol="0">
            <a:spAutoFit/>
          </a:bodyPr>
          <a:lstStyle/>
          <a:p>
            <a:pPr marL="1946275">
              <a:lnSpc>
                <a:spcPct val="100000"/>
              </a:lnSpc>
              <a:spcBef>
                <a:spcPts val="1914"/>
              </a:spcBef>
            </a:pPr>
            <a:r>
              <a:rPr sz="3600" dirty="0">
                <a:solidFill>
                  <a:srgbClr val="0000FF"/>
                </a:solidFill>
                <a:latin typeface="Times New Roman"/>
                <a:cs typeface="Times New Roman"/>
              </a:rPr>
              <a:t>3. </a:t>
            </a:r>
            <a:r>
              <a:rPr sz="3600" spc="-55" dirty="0">
                <a:solidFill>
                  <a:srgbClr val="0000FF"/>
                </a:solidFill>
                <a:latin typeface="Times New Roman"/>
                <a:cs typeface="Times New Roman"/>
              </a:rPr>
              <a:t>Types </a:t>
            </a:r>
            <a:r>
              <a:rPr sz="3600" dirty="0">
                <a:solidFill>
                  <a:srgbClr val="0000FF"/>
                </a:solidFill>
                <a:latin typeface="Times New Roman"/>
                <a:cs typeface="Times New Roman"/>
              </a:rPr>
              <a:t>of</a:t>
            </a:r>
            <a:r>
              <a:rPr sz="3600" spc="-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600" spc="-35" dirty="0">
                <a:solidFill>
                  <a:srgbClr val="0000FF"/>
                </a:solidFill>
                <a:latin typeface="Times New Roman"/>
                <a:cs typeface="Times New Roman"/>
              </a:rPr>
              <a:t>Training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2827" y="609600"/>
            <a:ext cx="6725920" cy="4394200"/>
            <a:chOff x="2052827" y="609600"/>
            <a:chExt cx="6725920" cy="4394200"/>
          </a:xfrm>
        </p:grpSpPr>
        <p:sp>
          <p:nvSpPr>
            <p:cNvPr id="3" name="object 3"/>
            <p:cNvSpPr/>
            <p:nvPr/>
          </p:nvSpPr>
          <p:spPr>
            <a:xfrm>
              <a:off x="2052827" y="609600"/>
              <a:ext cx="1107948" cy="10119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60319" y="609600"/>
              <a:ext cx="4562856" cy="10119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34640" y="1239012"/>
              <a:ext cx="4014216" cy="990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51176" y="1577339"/>
              <a:ext cx="5655564" cy="10119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94075" y="2125980"/>
              <a:ext cx="3038855" cy="10119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73095" y="3041904"/>
              <a:ext cx="560832" cy="5852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94075" y="2784348"/>
              <a:ext cx="4919472" cy="10119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73095" y="3700272"/>
              <a:ext cx="560832" cy="5852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94075" y="3442716"/>
              <a:ext cx="5884164" cy="10119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94075" y="3991355"/>
              <a:ext cx="5529072" cy="10119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24480" y="729741"/>
            <a:ext cx="6023610" cy="3956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065" indent="-5080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0700" algn="l"/>
              </a:tabLst>
            </a:pPr>
            <a:r>
              <a:rPr sz="3600" b="1" u="heavy" dirty="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Arial"/>
                <a:cs typeface="Arial"/>
              </a:rPr>
              <a:t>SKILLS</a:t>
            </a:r>
            <a:r>
              <a:rPr sz="3600" b="1" u="heavy" spc="-5" dirty="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Arial"/>
                <a:cs typeface="Arial"/>
              </a:rPr>
              <a:t> TRAINING</a:t>
            </a:r>
            <a:endParaRPr sz="3600">
              <a:latin typeface="Arial"/>
              <a:cs typeface="Arial"/>
            </a:endParaRPr>
          </a:p>
          <a:p>
            <a:pPr marL="853440" marR="574040" indent="-342900">
              <a:lnSpc>
                <a:spcPct val="100000"/>
              </a:lnSpc>
              <a:spcBef>
                <a:spcPts val="3300"/>
              </a:spcBef>
            </a:pPr>
            <a:r>
              <a:rPr sz="3600" spc="-5" dirty="0">
                <a:solidFill>
                  <a:srgbClr val="00FFFF"/>
                </a:solidFill>
                <a:latin typeface="Arial"/>
                <a:cs typeface="Arial"/>
              </a:rPr>
              <a:t>Focus on job</a:t>
            </a:r>
            <a:r>
              <a:rPr sz="3600" spc="-45" dirty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0FFFF"/>
                </a:solidFill>
                <a:latin typeface="Arial"/>
                <a:cs typeface="Arial"/>
              </a:rPr>
              <a:t>knowledge  </a:t>
            </a:r>
            <a:r>
              <a:rPr sz="3600" spc="-5" dirty="0">
                <a:solidFill>
                  <a:srgbClr val="00FFFF"/>
                </a:solidFill>
                <a:latin typeface="Arial"/>
                <a:cs typeface="Arial"/>
              </a:rPr>
              <a:t>and skill </a:t>
            </a:r>
            <a:r>
              <a:rPr sz="3600" dirty="0">
                <a:solidFill>
                  <a:srgbClr val="00FFFF"/>
                </a:solidFill>
                <a:latin typeface="Arial"/>
                <a:cs typeface="Arial"/>
              </a:rPr>
              <a:t>for:</a:t>
            </a:r>
            <a:endParaRPr sz="3600">
              <a:latin typeface="Arial"/>
              <a:cs typeface="Arial"/>
            </a:endParaRPr>
          </a:p>
          <a:p>
            <a:pPr marL="853440" lvl="1" indent="-343535">
              <a:lnSpc>
                <a:spcPct val="100000"/>
              </a:lnSpc>
              <a:spcBef>
                <a:spcPts val="865"/>
              </a:spcBef>
              <a:buClr>
                <a:srgbClr val="FFFFCC"/>
              </a:buClr>
              <a:buSzPct val="59722"/>
              <a:buFont typeface="Wingdings"/>
              <a:buChar char=""/>
              <a:tabLst>
                <a:tab pos="853440" algn="l"/>
                <a:tab pos="854075" algn="l"/>
              </a:tabLst>
            </a:pPr>
            <a:r>
              <a:rPr sz="3600" spc="-5" dirty="0">
                <a:solidFill>
                  <a:srgbClr val="FFFF99"/>
                </a:solidFill>
                <a:latin typeface="Arial"/>
                <a:cs typeface="Arial"/>
              </a:rPr>
              <a:t>Instructing </a:t>
            </a:r>
            <a:r>
              <a:rPr sz="3600" dirty="0">
                <a:solidFill>
                  <a:srgbClr val="FFFF99"/>
                </a:solidFill>
                <a:latin typeface="Arial"/>
                <a:cs typeface="Arial"/>
              </a:rPr>
              <a:t>new</a:t>
            </a:r>
            <a:r>
              <a:rPr sz="3600" spc="-2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99"/>
                </a:solidFill>
                <a:latin typeface="Arial"/>
                <a:cs typeface="Arial"/>
              </a:rPr>
              <a:t>hires.</a:t>
            </a:r>
            <a:endParaRPr sz="3600">
              <a:latin typeface="Arial"/>
              <a:cs typeface="Arial"/>
            </a:endParaRPr>
          </a:p>
          <a:p>
            <a:pPr marL="853440" marR="5080" lvl="1" indent="-342900">
              <a:lnSpc>
                <a:spcPct val="100000"/>
              </a:lnSpc>
              <a:spcBef>
                <a:spcPts val="865"/>
              </a:spcBef>
              <a:buClr>
                <a:srgbClr val="FFFFCC"/>
              </a:buClr>
              <a:buSzPct val="59722"/>
              <a:buFont typeface="Wingdings"/>
              <a:buChar char=""/>
              <a:tabLst>
                <a:tab pos="853440" algn="l"/>
                <a:tab pos="854075" algn="l"/>
              </a:tabLst>
            </a:pPr>
            <a:r>
              <a:rPr sz="3600" spc="-5" dirty="0">
                <a:solidFill>
                  <a:srgbClr val="FFFF99"/>
                </a:solidFill>
                <a:latin typeface="Arial"/>
                <a:cs typeface="Arial"/>
              </a:rPr>
              <a:t>Overcoming</a:t>
            </a:r>
            <a:r>
              <a:rPr sz="3600" spc="-6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99"/>
                </a:solidFill>
                <a:latin typeface="Arial"/>
                <a:cs typeface="Arial"/>
              </a:rPr>
              <a:t>performance  </a:t>
            </a:r>
            <a:r>
              <a:rPr sz="3600" spc="-5" dirty="0">
                <a:solidFill>
                  <a:srgbClr val="FFFF99"/>
                </a:solidFill>
                <a:latin typeface="Arial"/>
                <a:cs typeface="Arial"/>
              </a:rPr>
              <a:t>deficits </a:t>
            </a:r>
            <a:r>
              <a:rPr sz="3600" dirty="0">
                <a:solidFill>
                  <a:srgbClr val="FFFF99"/>
                </a:solidFill>
                <a:latin typeface="Arial"/>
                <a:cs typeface="Arial"/>
              </a:rPr>
              <a:t>of </a:t>
            </a:r>
            <a:r>
              <a:rPr sz="3600" spc="-10" dirty="0">
                <a:solidFill>
                  <a:srgbClr val="FFFF99"/>
                </a:solidFill>
                <a:latin typeface="Arial"/>
                <a:cs typeface="Arial"/>
              </a:rPr>
              <a:t>the</a:t>
            </a:r>
            <a:r>
              <a:rPr sz="3600" spc="-2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99"/>
                </a:solidFill>
                <a:latin typeface="Arial"/>
                <a:cs typeface="Arial"/>
              </a:rPr>
              <a:t>workforce.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66951" y="1762645"/>
            <a:ext cx="1328966" cy="15366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6696" y="638555"/>
            <a:ext cx="7882255" cy="4878705"/>
            <a:chOff x="996696" y="638555"/>
            <a:chExt cx="7882255" cy="4878705"/>
          </a:xfrm>
        </p:grpSpPr>
        <p:sp>
          <p:nvSpPr>
            <p:cNvPr id="3" name="object 3"/>
            <p:cNvSpPr/>
            <p:nvPr/>
          </p:nvSpPr>
          <p:spPr>
            <a:xfrm>
              <a:off x="2720340" y="638555"/>
              <a:ext cx="1229867" cy="11216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85744" y="638555"/>
              <a:ext cx="3172968" cy="11216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90544" y="1338072"/>
              <a:ext cx="2563368" cy="1082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00322" y="1347215"/>
              <a:ext cx="2508885" cy="53340"/>
            </a:xfrm>
            <a:custGeom>
              <a:avLst/>
              <a:gdLst/>
              <a:ahLst/>
              <a:cxnLst/>
              <a:rect l="l" t="t" r="r" b="b"/>
              <a:pathLst>
                <a:path w="2508885" h="53340">
                  <a:moveTo>
                    <a:pt x="2508504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2508504" y="53339"/>
                  </a:lnTo>
                  <a:lnTo>
                    <a:pt x="250850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6696" y="1712975"/>
              <a:ext cx="7191756" cy="11216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39596" y="2322576"/>
              <a:ext cx="2028443" cy="11216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03575" y="2322576"/>
              <a:ext cx="5248656" cy="11216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08375" y="3025139"/>
              <a:ext cx="4639056" cy="914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03592" y="2322576"/>
              <a:ext cx="1475231" cy="112166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39596" y="2932176"/>
              <a:ext cx="1127760" cy="112166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32332" y="3953255"/>
              <a:ext cx="620268" cy="6477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47800" y="3663695"/>
              <a:ext cx="5204459" cy="112166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32332" y="4684776"/>
              <a:ext cx="620268" cy="6477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39596" y="4395215"/>
              <a:ext cx="5782056" cy="112166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298194" y="773937"/>
            <a:ext cx="7129145" cy="4395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3736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99"/>
                </a:solidFill>
                <a:latin typeface="Arial"/>
                <a:cs typeface="Arial"/>
              </a:rPr>
              <a:t>2.</a:t>
            </a:r>
            <a:r>
              <a:rPr sz="4000" b="1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FF99"/>
                </a:solidFill>
                <a:latin typeface="Arial"/>
                <a:cs typeface="Arial"/>
              </a:rPr>
              <a:t>Retraining</a:t>
            </a:r>
            <a:endParaRPr sz="4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3685"/>
              </a:spcBef>
            </a:pPr>
            <a:r>
              <a:rPr sz="4000" spc="-10" dirty="0">
                <a:solidFill>
                  <a:srgbClr val="00FFFF"/>
                </a:solidFill>
                <a:latin typeface="Liberation Sans Narrow"/>
                <a:cs typeface="Liberation Sans Narrow"/>
              </a:rPr>
              <a:t>Maintaining </a:t>
            </a:r>
            <a:r>
              <a:rPr sz="4000" spc="-5" dirty="0">
                <a:solidFill>
                  <a:srgbClr val="00FFFF"/>
                </a:solidFill>
                <a:latin typeface="Liberation Sans Narrow"/>
                <a:cs typeface="Liberation Sans Narrow"/>
              </a:rPr>
              <a:t>worker </a:t>
            </a:r>
            <a:r>
              <a:rPr sz="4000" spc="-10" dirty="0">
                <a:solidFill>
                  <a:srgbClr val="00FFFF"/>
                </a:solidFill>
                <a:latin typeface="Liberation Sans Narrow"/>
                <a:cs typeface="Liberation Sans Narrow"/>
              </a:rPr>
              <a:t>knowledge and  </a:t>
            </a:r>
            <a:r>
              <a:rPr sz="4000" spc="-5" dirty="0">
                <a:solidFill>
                  <a:srgbClr val="00FFFF"/>
                </a:solidFill>
                <a:latin typeface="Liberation Sans Narrow"/>
                <a:cs typeface="Liberation Sans Narrow"/>
              </a:rPr>
              <a:t>skill as </a:t>
            </a:r>
            <a:r>
              <a:rPr sz="4000" u="heavy" spc="-5" dirty="0">
                <a:solidFill>
                  <a:srgbClr val="00FFFF"/>
                </a:solidFill>
                <a:uFill>
                  <a:solidFill>
                    <a:srgbClr val="00FFFF"/>
                  </a:solidFill>
                </a:uFill>
                <a:latin typeface="Liberation Sans Narrow"/>
                <a:cs typeface="Liberation Sans Narrow"/>
              </a:rPr>
              <a:t>job requirements change</a:t>
            </a:r>
            <a:r>
              <a:rPr sz="4000" spc="-5" dirty="0">
                <a:solidFill>
                  <a:srgbClr val="00FFFF"/>
                </a:solidFill>
                <a:latin typeface="Liberation Sans Narrow"/>
                <a:cs typeface="Liberation Sans Narrow"/>
              </a:rPr>
              <a:t> due  to:</a:t>
            </a:r>
            <a:endParaRPr sz="4000">
              <a:latin typeface="Liberation Sans Narrow"/>
              <a:cs typeface="Liberation Sans Narrow"/>
            </a:endParaRPr>
          </a:p>
          <a:p>
            <a:pPr marL="463550" indent="-451484">
              <a:lnSpc>
                <a:spcPct val="100000"/>
              </a:lnSpc>
              <a:spcBef>
                <a:spcPts val="965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463550" algn="l"/>
                <a:tab pos="464184" algn="l"/>
              </a:tabLst>
            </a:pPr>
            <a:r>
              <a:rPr sz="4000" spc="-35" dirty="0">
                <a:solidFill>
                  <a:srgbClr val="FFFF99"/>
                </a:solidFill>
                <a:latin typeface="Liberation Sans Narrow"/>
                <a:cs typeface="Liberation Sans Narrow"/>
              </a:rPr>
              <a:t>Technological</a:t>
            </a:r>
            <a:r>
              <a:rPr sz="4000" spc="-25" dirty="0">
                <a:solidFill>
                  <a:srgbClr val="FFFF99"/>
                </a:solidFill>
                <a:latin typeface="Liberation Sans Narrow"/>
                <a:cs typeface="Liberation Sans Narrow"/>
              </a:rPr>
              <a:t> </a:t>
            </a:r>
            <a:r>
              <a:rPr sz="4000" spc="-5" dirty="0">
                <a:solidFill>
                  <a:srgbClr val="FFFF99"/>
                </a:solidFill>
                <a:latin typeface="Liberation Sans Narrow"/>
                <a:cs typeface="Liberation Sans Narrow"/>
              </a:rPr>
              <a:t>innovation</a:t>
            </a:r>
            <a:endParaRPr sz="4000">
              <a:latin typeface="Liberation Sans Narrow"/>
              <a:cs typeface="Liberation Sans Narrow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99"/>
                </a:solidFill>
                <a:latin typeface="Liberation Sans Narrow"/>
                <a:cs typeface="Liberation Sans Narrow"/>
              </a:rPr>
              <a:t>Organizational</a:t>
            </a:r>
            <a:r>
              <a:rPr sz="4000" spc="-20" dirty="0">
                <a:solidFill>
                  <a:srgbClr val="FFFF99"/>
                </a:solidFill>
                <a:latin typeface="Liberation Sans Narrow"/>
                <a:cs typeface="Liberation Sans Narrow"/>
              </a:rPr>
              <a:t> </a:t>
            </a:r>
            <a:r>
              <a:rPr sz="4000" spc="-5" dirty="0">
                <a:solidFill>
                  <a:srgbClr val="FFFF99"/>
                </a:solidFill>
                <a:latin typeface="Liberation Sans Narrow"/>
                <a:cs typeface="Liberation Sans Narrow"/>
              </a:rPr>
              <a:t>restructuring</a:t>
            </a:r>
            <a:endParaRPr sz="40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8491" y="381000"/>
            <a:ext cx="7432675" cy="4907280"/>
            <a:chOff x="888491" y="381000"/>
            <a:chExt cx="7432675" cy="4907280"/>
          </a:xfrm>
        </p:grpSpPr>
        <p:sp>
          <p:nvSpPr>
            <p:cNvPr id="3" name="object 3"/>
            <p:cNvSpPr/>
            <p:nvPr/>
          </p:nvSpPr>
          <p:spPr>
            <a:xfrm>
              <a:off x="888491" y="446532"/>
              <a:ext cx="1110996" cy="10149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70304" y="1080516"/>
              <a:ext cx="6345936" cy="1082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80083" y="1090041"/>
              <a:ext cx="6291580" cy="53340"/>
            </a:xfrm>
            <a:custGeom>
              <a:avLst/>
              <a:gdLst/>
              <a:ahLst/>
              <a:cxnLst/>
              <a:rect l="l" t="t" r="r" b="b"/>
              <a:pathLst>
                <a:path w="6291580" h="53340">
                  <a:moveTo>
                    <a:pt x="6291072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6291072" y="53339"/>
                  </a:lnTo>
                  <a:lnTo>
                    <a:pt x="629107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65504" y="381000"/>
              <a:ext cx="2101596" cy="11216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02636" y="381000"/>
              <a:ext cx="833627" cy="11216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71799" y="381000"/>
              <a:ext cx="5349240" cy="11216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49095" y="1484375"/>
              <a:ext cx="6761988" cy="11216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91995" y="2093976"/>
              <a:ext cx="1773936" cy="11216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01468" y="2093976"/>
              <a:ext cx="3444239" cy="112166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06268" y="2796539"/>
              <a:ext cx="2834639" cy="9143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94020" y="2093976"/>
              <a:ext cx="2654807" cy="112166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91995" y="2703576"/>
              <a:ext cx="1568196" cy="112166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84731" y="3724655"/>
              <a:ext cx="620268" cy="6477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91995" y="3435095"/>
              <a:ext cx="6033515" cy="112166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84731" y="4456176"/>
              <a:ext cx="620268" cy="6477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91995" y="4166615"/>
              <a:ext cx="4904232" cy="112166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160170" y="516762"/>
            <a:ext cx="6824345" cy="4423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0065" indent="-508000">
              <a:lnSpc>
                <a:spcPct val="100000"/>
              </a:lnSpc>
              <a:spcBef>
                <a:spcPts val="95"/>
              </a:spcBef>
              <a:buSzPct val="90000"/>
              <a:buAutoNum type="arabicPeriod" startAt="3"/>
              <a:tabLst>
                <a:tab pos="520700" algn="l"/>
              </a:tabLst>
            </a:pPr>
            <a:r>
              <a:rPr sz="4000" b="1" spc="-5" dirty="0">
                <a:solidFill>
                  <a:srgbClr val="FFFF99"/>
                </a:solidFill>
                <a:latin typeface="Arial"/>
                <a:cs typeface="Arial"/>
              </a:rPr>
              <a:t>Cross-Functional</a:t>
            </a:r>
            <a:r>
              <a:rPr sz="4000" b="1" spc="-2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4000" b="1" spc="-30" dirty="0">
                <a:solidFill>
                  <a:srgbClr val="FFFF99"/>
                </a:solidFill>
                <a:latin typeface="Arial"/>
                <a:cs typeface="Arial"/>
              </a:rPr>
              <a:t>Training</a:t>
            </a:r>
            <a:endParaRPr sz="4000">
              <a:latin typeface="Arial"/>
              <a:cs typeface="Arial"/>
            </a:endParaRPr>
          </a:p>
          <a:p>
            <a:pPr marL="645795" marR="292100" indent="-342900">
              <a:lnSpc>
                <a:spcPct val="100000"/>
              </a:lnSpc>
              <a:spcBef>
                <a:spcPts val="3910"/>
              </a:spcBef>
            </a:pPr>
            <a:r>
              <a:rPr sz="4000" spc="-20" dirty="0">
                <a:solidFill>
                  <a:srgbClr val="00FFFF"/>
                </a:solidFill>
                <a:latin typeface="Liberation Sans Narrow"/>
                <a:cs typeface="Liberation Sans Narrow"/>
              </a:rPr>
              <a:t>Training </a:t>
            </a:r>
            <a:r>
              <a:rPr sz="4000" spc="-10" dirty="0">
                <a:solidFill>
                  <a:srgbClr val="00FFFF"/>
                </a:solidFill>
                <a:latin typeface="Liberation Sans Narrow"/>
                <a:cs typeface="Liberation Sans Narrow"/>
              </a:rPr>
              <a:t>employees </a:t>
            </a:r>
            <a:r>
              <a:rPr sz="4000" spc="-5" dirty="0">
                <a:solidFill>
                  <a:srgbClr val="00FFFF"/>
                </a:solidFill>
                <a:latin typeface="Liberation Sans Narrow"/>
                <a:cs typeface="Liberation Sans Narrow"/>
              </a:rPr>
              <a:t>to perform a  wider </a:t>
            </a:r>
            <a:r>
              <a:rPr sz="4000" u="heavy" spc="-5" dirty="0">
                <a:solidFill>
                  <a:srgbClr val="00FFFF"/>
                </a:solidFill>
                <a:uFill>
                  <a:solidFill>
                    <a:srgbClr val="00FFFF"/>
                  </a:solidFill>
                </a:uFill>
                <a:latin typeface="Liberation Sans Narrow"/>
                <a:cs typeface="Liberation Sans Narrow"/>
              </a:rPr>
              <a:t>variety of tasks</a:t>
            </a:r>
            <a:r>
              <a:rPr sz="4000" spc="-5" dirty="0">
                <a:solidFill>
                  <a:srgbClr val="00FFFF"/>
                </a:solidFill>
                <a:latin typeface="Liberation Sans Narrow"/>
                <a:cs typeface="Liberation Sans Narrow"/>
              </a:rPr>
              <a:t> in </a:t>
            </a:r>
            <a:r>
              <a:rPr sz="4000" dirty="0">
                <a:solidFill>
                  <a:srgbClr val="00FFFF"/>
                </a:solidFill>
                <a:latin typeface="Liberation Sans Narrow"/>
                <a:cs typeface="Liberation Sans Narrow"/>
              </a:rPr>
              <a:t>order </a:t>
            </a:r>
            <a:r>
              <a:rPr sz="4000" spc="-10" dirty="0">
                <a:solidFill>
                  <a:srgbClr val="00FFFF"/>
                </a:solidFill>
                <a:latin typeface="Liberation Sans Narrow"/>
                <a:cs typeface="Liberation Sans Narrow"/>
              </a:rPr>
              <a:t>to  gain:</a:t>
            </a:r>
            <a:endParaRPr sz="4000">
              <a:latin typeface="Liberation Sans Narrow"/>
              <a:cs typeface="Liberation Sans Narrow"/>
            </a:endParaRPr>
          </a:p>
          <a:p>
            <a:pPr marL="645795" lvl="1" indent="-343535">
              <a:lnSpc>
                <a:spcPct val="100000"/>
              </a:lnSpc>
              <a:spcBef>
                <a:spcPts val="965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646430" algn="l"/>
              </a:tabLst>
            </a:pPr>
            <a:r>
              <a:rPr sz="4000" spc="-5" dirty="0">
                <a:solidFill>
                  <a:srgbClr val="FFFF99"/>
                </a:solidFill>
                <a:latin typeface="Liberation Sans Narrow"/>
                <a:cs typeface="Liberation Sans Narrow"/>
              </a:rPr>
              <a:t>Flexibility in work</a:t>
            </a:r>
            <a:r>
              <a:rPr sz="4000" spc="-50" dirty="0">
                <a:solidFill>
                  <a:srgbClr val="FFFF99"/>
                </a:solidFill>
                <a:latin typeface="Liberation Sans Narrow"/>
                <a:cs typeface="Liberation Sans Narrow"/>
              </a:rPr>
              <a:t> </a:t>
            </a:r>
            <a:r>
              <a:rPr sz="4000" spc="-5" dirty="0">
                <a:solidFill>
                  <a:srgbClr val="FFFF99"/>
                </a:solidFill>
                <a:latin typeface="Liberation Sans Narrow"/>
                <a:cs typeface="Liberation Sans Narrow"/>
              </a:rPr>
              <a:t>scheduling.</a:t>
            </a:r>
            <a:endParaRPr sz="4000">
              <a:latin typeface="Liberation Sans Narrow"/>
              <a:cs typeface="Liberation Sans Narrow"/>
            </a:endParaRPr>
          </a:p>
          <a:p>
            <a:pPr marL="645795" lvl="1" indent="-343535">
              <a:lnSpc>
                <a:spcPct val="100000"/>
              </a:lnSpc>
              <a:spcBef>
                <a:spcPts val="960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646430" algn="l"/>
              </a:tabLst>
            </a:pPr>
            <a:r>
              <a:rPr sz="4000" spc="-10" dirty="0">
                <a:solidFill>
                  <a:srgbClr val="FFFF99"/>
                </a:solidFill>
                <a:latin typeface="Liberation Sans Narrow"/>
                <a:cs typeface="Liberation Sans Narrow"/>
              </a:rPr>
              <a:t>Improved</a:t>
            </a:r>
            <a:r>
              <a:rPr sz="4000" dirty="0">
                <a:solidFill>
                  <a:srgbClr val="FFFF99"/>
                </a:solidFill>
                <a:latin typeface="Liberation Sans Narrow"/>
                <a:cs typeface="Liberation Sans Narrow"/>
              </a:rPr>
              <a:t> </a:t>
            </a:r>
            <a:r>
              <a:rPr sz="4000" spc="-5" dirty="0">
                <a:solidFill>
                  <a:srgbClr val="FFFF99"/>
                </a:solidFill>
                <a:latin typeface="Liberation Sans Narrow"/>
                <a:cs typeface="Liberation Sans Narrow"/>
              </a:rPr>
              <a:t>coordination.</a:t>
            </a:r>
            <a:endParaRPr sz="40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621791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3" y="6236208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3" y="5611367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15240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272283" y="600455"/>
            <a:ext cx="4634865" cy="1122045"/>
            <a:chOff x="2272283" y="600455"/>
            <a:chExt cx="4634865" cy="1122045"/>
          </a:xfrm>
        </p:grpSpPr>
        <p:sp>
          <p:nvSpPr>
            <p:cNvPr id="6" name="object 6"/>
            <p:cNvSpPr/>
            <p:nvPr/>
          </p:nvSpPr>
          <p:spPr>
            <a:xfrm>
              <a:off x="2272283" y="600455"/>
              <a:ext cx="1229868" cy="11216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37687" y="600455"/>
              <a:ext cx="4069079" cy="11216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74798" y="735837"/>
            <a:ext cx="39954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99"/>
                </a:solidFill>
              </a:rPr>
              <a:t>4. </a:t>
            </a:r>
            <a:r>
              <a:rPr sz="4000" spc="-80" dirty="0">
                <a:solidFill>
                  <a:srgbClr val="FFFF99"/>
                </a:solidFill>
              </a:rPr>
              <a:t>Team</a:t>
            </a:r>
            <a:r>
              <a:rPr sz="4000" spc="-60" dirty="0">
                <a:solidFill>
                  <a:srgbClr val="FFFF99"/>
                </a:solidFill>
              </a:rPr>
              <a:t> </a:t>
            </a:r>
            <a:r>
              <a:rPr sz="4000" spc="-30" dirty="0">
                <a:solidFill>
                  <a:srgbClr val="FFFF99"/>
                </a:solidFill>
              </a:rPr>
              <a:t>Training</a:t>
            </a:r>
            <a:endParaRPr sz="4000"/>
          </a:p>
        </p:txBody>
      </p:sp>
      <p:grpSp>
        <p:nvGrpSpPr>
          <p:cNvPr id="9" name="object 9"/>
          <p:cNvGrpSpPr/>
          <p:nvPr/>
        </p:nvGrpSpPr>
        <p:grpSpPr>
          <a:xfrm>
            <a:off x="3142488" y="1299972"/>
            <a:ext cx="3459479" cy="108585"/>
            <a:chOff x="3142488" y="1299972"/>
            <a:chExt cx="3459479" cy="108585"/>
          </a:xfrm>
        </p:grpSpPr>
        <p:sp>
          <p:nvSpPr>
            <p:cNvPr id="10" name="object 10"/>
            <p:cNvSpPr/>
            <p:nvPr/>
          </p:nvSpPr>
          <p:spPr>
            <a:xfrm>
              <a:off x="3142488" y="1299972"/>
              <a:ext cx="3459479" cy="1082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52267" y="1309116"/>
              <a:ext cx="3404870" cy="53340"/>
            </a:xfrm>
            <a:custGeom>
              <a:avLst/>
              <a:gdLst/>
              <a:ahLst/>
              <a:cxnLst/>
              <a:rect l="l" t="t" r="r" b="b"/>
              <a:pathLst>
                <a:path w="3404870" h="53340">
                  <a:moveTo>
                    <a:pt x="3404615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3404615" y="53339"/>
                  </a:lnTo>
                  <a:lnTo>
                    <a:pt x="3404615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987295" y="1789176"/>
            <a:ext cx="6757670" cy="3926204"/>
            <a:chOff x="1987295" y="1789176"/>
            <a:chExt cx="6757670" cy="3926204"/>
          </a:xfrm>
        </p:grpSpPr>
        <p:sp>
          <p:nvSpPr>
            <p:cNvPr id="13" name="object 13"/>
            <p:cNvSpPr/>
            <p:nvPr/>
          </p:nvSpPr>
          <p:spPr>
            <a:xfrm>
              <a:off x="1987295" y="1789176"/>
              <a:ext cx="2918460" cy="11216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41291" y="1789176"/>
              <a:ext cx="803148" cy="11216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79975" y="1789176"/>
              <a:ext cx="4364735" cy="11216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30195" y="2398776"/>
              <a:ext cx="2447544" cy="11216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22931" y="3419855"/>
              <a:ext cx="620268" cy="6477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30195" y="3130296"/>
              <a:ext cx="4235196" cy="112166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22931" y="4151376"/>
              <a:ext cx="620268" cy="6477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30195" y="3861816"/>
              <a:ext cx="4162044" cy="112166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22931" y="4882896"/>
              <a:ext cx="620268" cy="64769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30195" y="4593336"/>
              <a:ext cx="1752600" cy="112166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18331" y="4593336"/>
              <a:ext cx="803148" cy="11216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57015" y="4593336"/>
              <a:ext cx="3581399" cy="112166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288794" y="1927986"/>
            <a:ext cx="6003925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solidFill>
                  <a:srgbClr val="00FFFF"/>
                </a:solidFill>
                <a:latin typeface="Liberation Sans Narrow"/>
                <a:cs typeface="Liberation Sans Narrow"/>
              </a:rPr>
              <a:t>Training </a:t>
            </a:r>
            <a:r>
              <a:rPr sz="4000" spc="-5" dirty="0">
                <a:solidFill>
                  <a:srgbClr val="00FFFF"/>
                </a:solidFill>
                <a:latin typeface="Liberation Sans Narrow"/>
                <a:cs typeface="Liberation Sans Narrow"/>
              </a:rPr>
              <a:t>self-directed </a:t>
            </a:r>
            <a:r>
              <a:rPr sz="4000" spc="-10" dirty="0">
                <a:solidFill>
                  <a:srgbClr val="00FFFF"/>
                </a:solidFill>
                <a:latin typeface="Liberation Sans Narrow"/>
                <a:cs typeface="Liberation Sans Narrow"/>
              </a:rPr>
              <a:t>teams </a:t>
            </a:r>
            <a:r>
              <a:rPr sz="4000" spc="-5" dirty="0">
                <a:solidFill>
                  <a:srgbClr val="00FFFF"/>
                </a:solidFill>
                <a:latin typeface="Liberation Sans Narrow"/>
                <a:cs typeface="Liberation Sans Narrow"/>
              </a:rPr>
              <a:t>with  regard to:</a:t>
            </a:r>
            <a:endParaRPr sz="4000">
              <a:latin typeface="Liberation Sans Narrow"/>
              <a:cs typeface="Liberation Sans Narrow"/>
            </a:endParaRPr>
          </a:p>
          <a:p>
            <a:pPr marL="355600" indent="-343535">
              <a:lnSpc>
                <a:spcPct val="100000"/>
              </a:lnSpc>
              <a:spcBef>
                <a:spcPts val="960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6235" algn="l"/>
              </a:tabLst>
            </a:pPr>
            <a:r>
              <a:rPr sz="4000" spc="-10" dirty="0">
                <a:solidFill>
                  <a:srgbClr val="FFFF99"/>
                </a:solidFill>
                <a:latin typeface="Liberation Sans Narrow"/>
                <a:cs typeface="Liberation Sans Narrow"/>
              </a:rPr>
              <a:t>Management</a:t>
            </a:r>
            <a:r>
              <a:rPr sz="4000" spc="25" dirty="0">
                <a:solidFill>
                  <a:srgbClr val="FFFF99"/>
                </a:solidFill>
                <a:latin typeface="Liberation Sans Narrow"/>
                <a:cs typeface="Liberation Sans Narrow"/>
              </a:rPr>
              <a:t> </a:t>
            </a:r>
            <a:r>
              <a:rPr sz="4000" spc="-5" dirty="0">
                <a:solidFill>
                  <a:srgbClr val="FFFF99"/>
                </a:solidFill>
                <a:latin typeface="Liberation Sans Narrow"/>
                <a:cs typeface="Liberation Sans Narrow"/>
              </a:rPr>
              <a:t>skills.</a:t>
            </a:r>
            <a:endParaRPr sz="4000">
              <a:latin typeface="Liberation Sans Narrow"/>
              <a:cs typeface="Liberation Sans Narrow"/>
            </a:endParaRPr>
          </a:p>
          <a:p>
            <a:pPr marL="355600" indent="-343535">
              <a:lnSpc>
                <a:spcPct val="100000"/>
              </a:lnSpc>
              <a:spcBef>
                <a:spcPts val="960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6235" algn="l"/>
              </a:tabLst>
            </a:pPr>
            <a:r>
              <a:rPr sz="4000" spc="-5" dirty="0">
                <a:solidFill>
                  <a:srgbClr val="FFFF99"/>
                </a:solidFill>
                <a:latin typeface="Liberation Sans Narrow"/>
                <a:cs typeface="Liberation Sans Narrow"/>
              </a:rPr>
              <a:t>Coordination skills.</a:t>
            </a:r>
            <a:endParaRPr sz="4000">
              <a:latin typeface="Liberation Sans Narrow"/>
              <a:cs typeface="Liberation Sans Narrow"/>
            </a:endParaRPr>
          </a:p>
          <a:p>
            <a:pPr marL="355600" indent="-343535">
              <a:lnSpc>
                <a:spcPct val="100000"/>
              </a:lnSpc>
              <a:spcBef>
                <a:spcPts val="965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6235" algn="l"/>
              </a:tabLst>
            </a:pPr>
            <a:r>
              <a:rPr sz="4000" spc="-5" dirty="0">
                <a:solidFill>
                  <a:srgbClr val="FFFF99"/>
                </a:solidFill>
                <a:latin typeface="Liberation Sans Narrow"/>
                <a:cs typeface="Liberation Sans Narrow"/>
              </a:rPr>
              <a:t>Cross-functional</a:t>
            </a:r>
            <a:r>
              <a:rPr sz="4000" spc="-35" dirty="0">
                <a:solidFill>
                  <a:srgbClr val="FFFF99"/>
                </a:solidFill>
                <a:latin typeface="Liberation Sans Narrow"/>
                <a:cs typeface="Liberation Sans Narrow"/>
              </a:rPr>
              <a:t> </a:t>
            </a:r>
            <a:r>
              <a:rPr sz="4000" spc="-5" dirty="0">
                <a:solidFill>
                  <a:srgbClr val="FFFF99"/>
                </a:solidFill>
                <a:latin typeface="Liberation Sans Narrow"/>
                <a:cs typeface="Liberation Sans Narrow"/>
              </a:rPr>
              <a:t>skills.</a:t>
            </a:r>
            <a:endParaRPr sz="4000">
              <a:latin typeface="Liberation Sans Narrow"/>
              <a:cs typeface="Liberation Sans Narrow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81000" y="2144650"/>
            <a:ext cx="1641261" cy="10738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8095" y="562355"/>
            <a:ext cx="6652259" cy="4634865"/>
            <a:chOff x="768095" y="562355"/>
            <a:chExt cx="6652259" cy="4634865"/>
          </a:xfrm>
        </p:grpSpPr>
        <p:sp>
          <p:nvSpPr>
            <p:cNvPr id="3" name="object 3"/>
            <p:cNvSpPr/>
            <p:nvPr/>
          </p:nvSpPr>
          <p:spPr>
            <a:xfrm>
              <a:off x="1758695" y="562355"/>
              <a:ext cx="1229868" cy="11216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24099" y="562355"/>
              <a:ext cx="5096256" cy="11216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8900" y="1261872"/>
              <a:ext cx="4486656" cy="1082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38678" y="1271015"/>
              <a:ext cx="4432300" cy="53340"/>
            </a:xfrm>
            <a:custGeom>
              <a:avLst/>
              <a:gdLst/>
              <a:ahLst/>
              <a:cxnLst/>
              <a:rect l="l" t="t" r="r" b="b"/>
              <a:pathLst>
                <a:path w="4432300" h="53340">
                  <a:moveTo>
                    <a:pt x="4431792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4431792" y="53339"/>
                  </a:lnTo>
                  <a:lnTo>
                    <a:pt x="443179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8095" y="1636775"/>
              <a:ext cx="5431536" cy="11216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10995" y="2246376"/>
              <a:ext cx="4972812" cy="11216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0995" y="2855976"/>
              <a:ext cx="5548883" cy="11216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10995" y="3465576"/>
              <a:ext cx="4346448" cy="11216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10995" y="4075176"/>
              <a:ext cx="2958083" cy="112166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69644" y="697737"/>
            <a:ext cx="6014085" cy="4150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33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99"/>
                </a:solidFill>
                <a:latin typeface="Arial"/>
                <a:cs typeface="Arial"/>
              </a:rPr>
              <a:t>5. Creativity</a:t>
            </a:r>
            <a:r>
              <a:rPr sz="4000" b="1" spc="-1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4000" b="1" spc="-30" dirty="0">
                <a:solidFill>
                  <a:srgbClr val="FFFF99"/>
                </a:solidFill>
                <a:latin typeface="Arial"/>
                <a:cs typeface="Arial"/>
              </a:rPr>
              <a:t>Training</a:t>
            </a:r>
            <a:endParaRPr sz="4000">
              <a:latin typeface="Arial"/>
              <a:cs typeface="Arial"/>
            </a:endParaRPr>
          </a:p>
          <a:p>
            <a:pPr marL="354965" marR="883285" indent="-342900">
              <a:lnSpc>
                <a:spcPct val="100000"/>
              </a:lnSpc>
              <a:spcBef>
                <a:spcPts val="3685"/>
              </a:spcBef>
            </a:pPr>
            <a:r>
              <a:rPr sz="4000" spc="-5" dirty="0">
                <a:solidFill>
                  <a:srgbClr val="00FFFF"/>
                </a:solidFill>
                <a:latin typeface="Liberation Sans Narrow"/>
                <a:cs typeface="Liberation Sans Narrow"/>
              </a:rPr>
              <a:t>Using innovative learning  </a:t>
            </a:r>
            <a:r>
              <a:rPr sz="4000" spc="-10" dirty="0">
                <a:solidFill>
                  <a:srgbClr val="00FFFF"/>
                </a:solidFill>
                <a:latin typeface="Liberation Sans Narrow"/>
                <a:cs typeface="Liberation Sans Narrow"/>
              </a:rPr>
              <a:t>techniques </a:t>
            </a:r>
            <a:r>
              <a:rPr sz="4000" spc="-5" dirty="0">
                <a:solidFill>
                  <a:srgbClr val="00FFFF"/>
                </a:solidFill>
                <a:latin typeface="Liberation Sans Narrow"/>
                <a:cs typeface="Liberation Sans Narrow"/>
              </a:rPr>
              <a:t>to </a:t>
            </a:r>
            <a:r>
              <a:rPr sz="4000" spc="-10" dirty="0">
                <a:solidFill>
                  <a:srgbClr val="00FFFF"/>
                </a:solidFill>
                <a:latin typeface="Liberation Sans Narrow"/>
                <a:cs typeface="Liberation Sans Narrow"/>
              </a:rPr>
              <a:t>enhance  employee </a:t>
            </a:r>
            <a:r>
              <a:rPr sz="4000" spc="-5" dirty="0">
                <a:solidFill>
                  <a:srgbClr val="00FFFF"/>
                </a:solidFill>
                <a:latin typeface="Liberation Sans Narrow"/>
                <a:cs typeface="Liberation Sans Narrow"/>
              </a:rPr>
              <a:t>ability to </a:t>
            </a:r>
            <a:r>
              <a:rPr sz="4000" spc="-10" dirty="0">
                <a:solidFill>
                  <a:srgbClr val="00FFFF"/>
                </a:solidFill>
                <a:latin typeface="Liberation Sans Narrow"/>
                <a:cs typeface="Liberation Sans Narrow"/>
              </a:rPr>
              <a:t>spawn  new </a:t>
            </a:r>
            <a:r>
              <a:rPr sz="4000" spc="-5" dirty="0">
                <a:solidFill>
                  <a:srgbClr val="00FFFF"/>
                </a:solidFill>
                <a:latin typeface="Liberation Sans Narrow"/>
                <a:cs typeface="Liberation Sans Narrow"/>
              </a:rPr>
              <a:t>ideas </a:t>
            </a:r>
            <a:r>
              <a:rPr sz="4000" spc="-10" dirty="0">
                <a:solidFill>
                  <a:srgbClr val="00FFFF"/>
                </a:solidFill>
                <a:latin typeface="Liberation Sans Narrow"/>
                <a:cs typeface="Liberation Sans Narrow"/>
              </a:rPr>
              <a:t>and new  </a:t>
            </a:r>
            <a:r>
              <a:rPr sz="4000" spc="-5" dirty="0">
                <a:solidFill>
                  <a:srgbClr val="00FFFF"/>
                </a:solidFill>
                <a:latin typeface="Liberation Sans Narrow"/>
                <a:cs typeface="Liberation Sans Narrow"/>
              </a:rPr>
              <a:t>approaches.</a:t>
            </a:r>
            <a:endParaRPr sz="4000">
              <a:latin typeface="Liberation Sans Narrow"/>
              <a:cs typeface="Liberation Sans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94359" y="2453771"/>
            <a:ext cx="1408093" cy="1460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1084</Words>
  <Application>Microsoft Office PowerPoint</Application>
  <PresentationFormat>On-screen Show (4:3)</PresentationFormat>
  <Paragraphs>258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PRERNA BHATI Training and Development</vt:lpstr>
      <vt:lpstr>1. Training vs. Development</vt:lpstr>
      <vt:lpstr>2. Importance of Training</vt:lpstr>
      <vt:lpstr>3. Types of Training</vt:lpstr>
      <vt:lpstr>Slide 5</vt:lpstr>
      <vt:lpstr>Slide 6</vt:lpstr>
      <vt:lpstr>Slide 7</vt:lpstr>
      <vt:lpstr>4. Team Training</vt:lpstr>
      <vt:lpstr>Slide 9</vt:lpstr>
      <vt:lpstr>6. Literacy Training</vt:lpstr>
      <vt:lpstr>Slide 11</vt:lpstr>
      <vt:lpstr>Slide 12</vt:lpstr>
      <vt:lpstr>4. Training Process Model</vt:lpstr>
      <vt:lpstr>1. Organizational Level</vt:lpstr>
      <vt:lpstr>2. Job Level</vt:lpstr>
      <vt:lpstr>3. Individual Level</vt:lpstr>
      <vt:lpstr>Methods of training</vt:lpstr>
      <vt:lpstr>1. Classroom Instruction</vt:lpstr>
      <vt:lpstr>2. Video and Film</vt:lpstr>
      <vt:lpstr>3. Computer Assisted Instruction</vt:lpstr>
      <vt:lpstr>4. Computer Assisted Instruction</vt:lpstr>
      <vt:lpstr>5. Simulation/Vestibule</vt:lpstr>
      <vt:lpstr>6. On-The-Job Training</vt:lpstr>
      <vt:lpstr>Off the job training</vt:lpstr>
      <vt:lpstr>Slide 25</vt:lpstr>
      <vt:lpstr>Why Performance Appraisal?</vt:lpstr>
      <vt:lpstr>Performance Management Cycle</vt:lpstr>
      <vt:lpstr>Performance Management Cycle</vt:lpstr>
      <vt:lpstr>Problems in Performance Appraisal</vt:lpstr>
      <vt:lpstr>Bias in the Appraisal Process</vt:lpstr>
      <vt:lpstr>Bias in the Appraisal Process</vt:lpstr>
      <vt:lpstr>Performance Appraisal Element</vt:lpstr>
      <vt:lpstr>Performance Appraisal Element</vt:lpstr>
      <vt:lpstr>Employee Career  Management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PRERNA BHATI Training and Development</dc:title>
  <cp:lastModifiedBy>asus</cp:lastModifiedBy>
  <cp:revision>1</cp:revision>
  <dcterms:created xsi:type="dcterms:W3CDTF">2021-04-29T16:35:31Z</dcterms:created>
  <dcterms:modified xsi:type="dcterms:W3CDTF">2021-04-29T17:29:06Z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2015-01-31T00:00:00Z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2021-04-29T00:00:00Z</vt:filetime>
  </property>
</Properties>
</file>