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304799"/>
            <a:ext cx="8458200" cy="914400"/>
          </a:xfrm>
          <a:custGeom>
            <a:avLst/>
            <a:gdLst/>
            <a:ahLst/>
            <a:cxnLst/>
            <a:rect l="l" t="t" r="r" b="b"/>
            <a:pathLst>
              <a:path w="8458200" h="914400">
                <a:moveTo>
                  <a:pt x="8458200" y="0"/>
                </a:moveTo>
                <a:lnTo>
                  <a:pt x="0" y="0"/>
                </a:lnTo>
                <a:lnTo>
                  <a:pt x="0" y="914400"/>
                </a:lnTo>
                <a:lnTo>
                  <a:pt x="845820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400" y="304799"/>
            <a:ext cx="8458200" cy="914400"/>
          </a:xfrm>
          <a:custGeom>
            <a:avLst/>
            <a:gdLst/>
            <a:ahLst/>
            <a:cxnLst/>
            <a:rect l="l" t="t" r="r" b="b"/>
            <a:pathLst>
              <a:path w="8458200" h="914400">
                <a:moveTo>
                  <a:pt x="4227830" y="914400"/>
                </a:moveTo>
                <a:lnTo>
                  <a:pt x="0" y="914400"/>
                </a:lnTo>
                <a:lnTo>
                  <a:pt x="0" y="0"/>
                </a:lnTo>
                <a:lnTo>
                  <a:pt x="8458200" y="0"/>
                </a:lnTo>
                <a:lnTo>
                  <a:pt x="8458200" y="914400"/>
                </a:lnTo>
                <a:lnTo>
                  <a:pt x="4227830" y="914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835" y="2692400"/>
            <a:ext cx="8228329" cy="307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1439" y="1073150"/>
            <a:ext cx="37293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Social</a:t>
            </a:r>
            <a:r>
              <a:rPr sz="4400" b="0" spc="-8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Security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14800" y="2971800"/>
            <a:ext cx="3733800" cy="2667000"/>
            <a:chOff x="4114800" y="2971800"/>
            <a:chExt cx="3733800" cy="2667000"/>
          </a:xfrm>
        </p:grpSpPr>
        <p:sp>
          <p:nvSpPr>
            <p:cNvPr id="5" name="object 5"/>
            <p:cNvSpPr/>
            <p:nvPr/>
          </p:nvSpPr>
          <p:spPr>
            <a:xfrm>
              <a:off x="4114800" y="2971800"/>
              <a:ext cx="3733800" cy="2667000"/>
            </a:xfrm>
            <a:custGeom>
              <a:avLst/>
              <a:gdLst/>
              <a:ahLst/>
              <a:cxnLst/>
              <a:rect l="l" t="t" r="r" b="b"/>
              <a:pathLst>
                <a:path w="3733800" h="2667000">
                  <a:moveTo>
                    <a:pt x="3733800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3733800" y="266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04969" y="3385819"/>
              <a:ext cx="219710" cy="219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04969" y="3754119"/>
              <a:ext cx="219710" cy="219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04969" y="4122419"/>
              <a:ext cx="219710" cy="219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04969" y="4490719"/>
              <a:ext cx="219710" cy="219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4969" y="4859020"/>
              <a:ext cx="219710" cy="219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14800" y="2971800"/>
            <a:ext cx="37338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 algn="just">
              <a:lnSpc>
                <a:spcPts val="2670"/>
              </a:lnSpc>
            </a:pPr>
            <a:r>
              <a:rPr lang="en-US" sz="2400" dirty="0" smtClean="0">
                <a:latin typeface="Arial"/>
                <a:cs typeface="Arial"/>
              </a:rPr>
              <a:t>PRERNA BHATI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09600"/>
            <a:ext cx="8001000" cy="990600"/>
          </a:xfrm>
          <a:custGeom>
            <a:avLst/>
            <a:gdLst/>
            <a:ahLst/>
            <a:cxnLst/>
            <a:rect l="l" t="t" r="r" b="b"/>
            <a:pathLst>
              <a:path w="8001000" h="990600">
                <a:moveTo>
                  <a:pt x="8001000" y="0"/>
                </a:moveTo>
                <a:lnTo>
                  <a:pt x="0" y="0"/>
                </a:lnTo>
                <a:lnTo>
                  <a:pt x="0" y="990600"/>
                </a:lnTo>
                <a:lnTo>
                  <a:pt x="800100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001000" cy="99060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1980"/>
              </a:spcBef>
            </a:pPr>
            <a:r>
              <a:rPr sz="3200" spc="-5" dirty="0"/>
              <a:t>PAYMENT </a:t>
            </a:r>
            <a:r>
              <a:rPr sz="3200" spc="5" dirty="0"/>
              <a:t>OF </a:t>
            </a:r>
            <a:r>
              <a:rPr sz="3200" dirty="0"/>
              <a:t>GRATUITY </a:t>
            </a:r>
            <a:r>
              <a:rPr sz="3200" spc="-5" dirty="0"/>
              <a:t>ACT,</a:t>
            </a:r>
            <a:r>
              <a:rPr sz="3200" spc="-35" dirty="0"/>
              <a:t> </a:t>
            </a:r>
            <a:r>
              <a:rPr sz="3200" dirty="0"/>
              <a:t>1972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609600" y="2209800"/>
            <a:ext cx="7315200" cy="3206750"/>
          </a:xfrm>
          <a:custGeom>
            <a:avLst/>
            <a:gdLst/>
            <a:ahLst/>
            <a:cxnLst/>
            <a:rect l="l" t="t" r="r" b="b"/>
            <a:pathLst>
              <a:path w="7315200" h="3206750">
                <a:moveTo>
                  <a:pt x="7315200" y="0"/>
                </a:moveTo>
                <a:lnTo>
                  <a:pt x="0" y="0"/>
                </a:lnTo>
                <a:lnTo>
                  <a:pt x="0" y="3206750"/>
                </a:lnTo>
                <a:lnTo>
                  <a:pt x="7315200" y="3206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7069" y="2612390"/>
            <a:ext cx="7004684" cy="2771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spc="-5" dirty="0">
                <a:latin typeface="Arial"/>
                <a:cs typeface="Arial"/>
              </a:rPr>
              <a:t>The Payment of Gratuity </a:t>
            </a:r>
            <a:r>
              <a:rPr sz="2400" dirty="0">
                <a:latin typeface="Arial"/>
                <a:cs typeface="Arial"/>
              </a:rPr>
              <a:t>Act, </a:t>
            </a:r>
            <a:r>
              <a:rPr sz="2400" spc="-10" dirty="0">
                <a:latin typeface="Arial"/>
                <a:cs typeface="Arial"/>
              </a:rPr>
              <a:t>1972 applies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factories and other establishments employing ten </a:t>
            </a:r>
            <a:r>
              <a:rPr sz="2400" dirty="0">
                <a:latin typeface="Arial"/>
                <a:cs typeface="Arial"/>
              </a:rPr>
              <a:t>or  more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persons.</a:t>
            </a:r>
            <a:endParaRPr sz="2400">
              <a:latin typeface="Arial"/>
              <a:cs typeface="Arial"/>
            </a:endParaRPr>
          </a:p>
          <a:p>
            <a:pPr marL="12700" marR="167005">
              <a:lnSpc>
                <a:spcPct val="90000"/>
              </a:lnSpc>
              <a:spcBef>
                <a:spcPts val="560"/>
              </a:spcBef>
              <a:buSzPct val="95833"/>
              <a:buFont typeface="Wingdings"/>
              <a:buChar char=""/>
              <a:tabLst>
                <a:tab pos="336550" algn="l"/>
              </a:tabLst>
            </a:pPr>
            <a:r>
              <a:rPr sz="2400" spc="5" dirty="0">
                <a:latin typeface="Arial"/>
                <a:cs typeface="Arial"/>
              </a:rPr>
              <a:t>On </a:t>
            </a:r>
            <a:r>
              <a:rPr sz="2400" spc="-5" dirty="0">
                <a:latin typeface="Arial"/>
                <a:cs typeface="Arial"/>
              </a:rPr>
              <a:t>completion of five years service, the  employees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entitled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payment of gratuity @15  days </a:t>
            </a:r>
            <a:r>
              <a:rPr sz="2400" spc="-10" dirty="0">
                <a:latin typeface="Arial"/>
                <a:cs typeface="Arial"/>
              </a:rPr>
              <a:t>wages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every completed year of service </a:t>
            </a:r>
            <a:r>
              <a:rPr sz="2400" dirty="0">
                <a:latin typeface="Arial"/>
                <a:cs typeface="Arial"/>
              </a:rPr>
              <a:t>or  </a:t>
            </a:r>
            <a:r>
              <a:rPr sz="2400" spc="-5" dirty="0">
                <a:latin typeface="Arial"/>
                <a:cs typeface="Arial"/>
              </a:rPr>
              <a:t>part thereof in excess of six months subject </a:t>
            </a:r>
            <a:r>
              <a:rPr sz="2400" dirty="0">
                <a:latin typeface="Arial"/>
                <a:cs typeface="Arial"/>
              </a:rPr>
              <a:t>to a  </a:t>
            </a:r>
            <a:r>
              <a:rPr sz="2400" spc="-5" dirty="0">
                <a:latin typeface="Arial"/>
                <a:cs typeface="Arial"/>
              </a:rPr>
              <a:t>maximum of Rs.3.50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lakh.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2527" y="909727"/>
            <a:ext cx="8239125" cy="1228725"/>
            <a:chOff x="452527" y="909727"/>
            <a:chExt cx="8239125" cy="1228725"/>
          </a:xfrm>
        </p:grpSpPr>
        <p:sp>
          <p:nvSpPr>
            <p:cNvPr id="4" name="object 4"/>
            <p:cNvSpPr/>
            <p:nvPr/>
          </p:nvSpPr>
          <p:spPr>
            <a:xfrm>
              <a:off x="457199" y="914400"/>
              <a:ext cx="8229600" cy="1219200"/>
            </a:xfrm>
            <a:custGeom>
              <a:avLst/>
              <a:gdLst/>
              <a:ahLst/>
              <a:cxnLst/>
              <a:rect l="l" t="t" r="r" b="b"/>
              <a:pathLst>
                <a:path w="8229600" h="1219200">
                  <a:moveTo>
                    <a:pt x="822960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8229600" y="1219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914400"/>
              <a:ext cx="8229600" cy="1219200"/>
            </a:xfrm>
            <a:custGeom>
              <a:avLst/>
              <a:gdLst/>
              <a:ahLst/>
              <a:cxnLst/>
              <a:rect l="l" t="t" r="r" b="b"/>
              <a:pathLst>
                <a:path w="8229600" h="1219200">
                  <a:moveTo>
                    <a:pt x="4114800" y="1219200"/>
                  </a:moveTo>
                  <a:lnTo>
                    <a:pt x="0" y="1219200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1219200"/>
                  </a:lnTo>
                  <a:lnTo>
                    <a:pt x="4114800" y="1219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2581910" marR="509905" indent="-2150110">
              <a:lnSpc>
                <a:spcPct val="100000"/>
              </a:lnSpc>
              <a:spcBef>
                <a:spcPts val="1920"/>
              </a:spcBef>
            </a:pPr>
            <a:r>
              <a:rPr spc="-10" dirty="0"/>
              <a:t>The </a:t>
            </a:r>
            <a:r>
              <a:rPr spc="-5" dirty="0"/>
              <a:t>Employees’ Provident Funds </a:t>
            </a:r>
            <a:r>
              <a:rPr dirty="0"/>
              <a:t>&amp; </a:t>
            </a:r>
            <a:r>
              <a:rPr spc="-5" dirty="0"/>
              <a:t>Miscellaneous  Provisions Act,</a:t>
            </a:r>
            <a:r>
              <a:rPr spc="5" dirty="0"/>
              <a:t> </a:t>
            </a:r>
            <a:r>
              <a:rPr spc="-5" dirty="0"/>
              <a:t>1952</a:t>
            </a:r>
          </a:p>
        </p:txBody>
      </p:sp>
      <p:sp>
        <p:nvSpPr>
          <p:cNvPr id="7" name="object 7"/>
          <p:cNvSpPr/>
          <p:nvPr/>
        </p:nvSpPr>
        <p:spPr>
          <a:xfrm>
            <a:off x="685800" y="2362200"/>
            <a:ext cx="8229600" cy="4038600"/>
          </a:xfrm>
          <a:custGeom>
            <a:avLst/>
            <a:gdLst/>
            <a:ahLst/>
            <a:cxnLst/>
            <a:rect l="l" t="t" r="r" b="b"/>
            <a:pathLst>
              <a:path w="8229600" h="4038600">
                <a:moveTo>
                  <a:pt x="8229600" y="0"/>
                </a:moveTo>
                <a:lnTo>
                  <a:pt x="0" y="0"/>
                </a:lnTo>
                <a:lnTo>
                  <a:pt x="0" y="4038600"/>
                </a:lnTo>
                <a:lnTo>
                  <a:pt x="8229600" y="403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>
              <a:lnSpc>
                <a:spcPct val="100000"/>
              </a:lnSpc>
              <a:spcBef>
                <a:spcPts val="100"/>
              </a:spcBef>
              <a:buSzPct val="95000"/>
              <a:buFont typeface="Wingdings"/>
              <a:buChar char=""/>
              <a:tabLst>
                <a:tab pos="518795" algn="l"/>
              </a:tabLst>
            </a:pPr>
            <a:r>
              <a:rPr sz="2000" dirty="0"/>
              <a:t>The object of </a:t>
            </a:r>
            <a:r>
              <a:rPr sz="2000" spc="-5" dirty="0"/>
              <a:t>the </a:t>
            </a:r>
            <a:r>
              <a:rPr sz="2000" dirty="0"/>
              <a:t>Act </a:t>
            </a:r>
            <a:r>
              <a:rPr sz="2000" spc="-5" dirty="0"/>
              <a:t>is the institution </a:t>
            </a:r>
            <a:r>
              <a:rPr sz="2000" dirty="0"/>
              <a:t>of compulsory contributory  Provident Funds, Pension and Insurance </a:t>
            </a:r>
            <a:r>
              <a:rPr sz="2000" spc="-5" dirty="0"/>
              <a:t>for </a:t>
            </a:r>
            <a:r>
              <a:rPr sz="2000" dirty="0"/>
              <a:t>employees. Presently </a:t>
            </a:r>
            <a:r>
              <a:rPr sz="2000" spc="-5" dirty="0"/>
              <a:t>the  following </a:t>
            </a:r>
            <a:r>
              <a:rPr sz="2000" dirty="0"/>
              <a:t>three Schemes are </a:t>
            </a:r>
            <a:r>
              <a:rPr sz="2000" spc="-5" dirty="0"/>
              <a:t>in </a:t>
            </a:r>
            <a:r>
              <a:rPr sz="2000" dirty="0"/>
              <a:t>operation under </a:t>
            </a:r>
            <a:r>
              <a:rPr sz="2000" spc="-5" dirty="0"/>
              <a:t>the </a:t>
            </a:r>
            <a:r>
              <a:rPr sz="2000" dirty="0"/>
              <a:t>Act through </a:t>
            </a:r>
            <a:r>
              <a:rPr sz="2000" spc="-5" dirty="0"/>
              <a:t>the  </a:t>
            </a:r>
            <a:r>
              <a:rPr sz="2000" dirty="0"/>
              <a:t>Employees' Provident Fund</a:t>
            </a:r>
            <a:r>
              <a:rPr sz="2000" spc="-20" dirty="0"/>
              <a:t> </a:t>
            </a:r>
            <a:r>
              <a:rPr sz="2000" dirty="0"/>
              <a:t>Organisation:</a:t>
            </a:r>
            <a:endParaRPr sz="2000"/>
          </a:p>
          <a:p>
            <a:pPr marL="386715" marR="1500505">
              <a:lnSpc>
                <a:spcPct val="200000"/>
              </a:lnSpc>
              <a:spcBef>
                <a:spcPts val="10"/>
              </a:spcBef>
            </a:pPr>
            <a:r>
              <a:rPr b="1" spc="-5" dirty="0">
                <a:latin typeface="Arial"/>
                <a:cs typeface="Arial"/>
              </a:rPr>
              <a:t>Employees’ Provident </a:t>
            </a:r>
            <a:r>
              <a:rPr b="1" dirty="0">
                <a:latin typeface="Arial"/>
                <a:cs typeface="Arial"/>
              </a:rPr>
              <a:t>Funds </a:t>
            </a:r>
            <a:r>
              <a:rPr b="1" spc="-5" dirty="0">
                <a:latin typeface="Arial"/>
                <a:cs typeface="Arial"/>
              </a:rPr>
              <a:t>Scheme, </a:t>
            </a:r>
            <a:r>
              <a:rPr b="1" dirty="0">
                <a:latin typeface="Arial"/>
                <a:cs typeface="Arial"/>
              </a:rPr>
              <a:t>1952  </a:t>
            </a:r>
            <a:r>
              <a:rPr b="1" spc="-5" dirty="0">
                <a:latin typeface="Arial"/>
                <a:cs typeface="Arial"/>
              </a:rPr>
              <a:t>Employees’ Deposit Linked Insurance Scheme, </a:t>
            </a:r>
            <a:r>
              <a:rPr b="1" dirty="0">
                <a:latin typeface="Arial"/>
                <a:cs typeface="Arial"/>
              </a:rPr>
              <a:t>1976  </a:t>
            </a:r>
            <a:r>
              <a:rPr b="1" spc="-5" dirty="0">
                <a:latin typeface="Arial"/>
                <a:cs typeface="Arial"/>
              </a:rPr>
              <a:t>Employees' Pension Scheme, </a:t>
            </a:r>
            <a:r>
              <a:rPr b="1" dirty="0">
                <a:latin typeface="Arial"/>
                <a:cs typeface="Arial"/>
              </a:rPr>
              <a:t>1995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4927" y="985927"/>
            <a:ext cx="4962525" cy="1152525"/>
            <a:chOff x="604927" y="985927"/>
            <a:chExt cx="4962525" cy="1152525"/>
          </a:xfrm>
        </p:grpSpPr>
        <p:sp>
          <p:nvSpPr>
            <p:cNvPr id="4" name="object 4"/>
            <p:cNvSpPr/>
            <p:nvPr/>
          </p:nvSpPr>
          <p:spPr>
            <a:xfrm>
              <a:off x="609599" y="990600"/>
              <a:ext cx="4953000" cy="1143000"/>
            </a:xfrm>
            <a:custGeom>
              <a:avLst/>
              <a:gdLst/>
              <a:ahLst/>
              <a:cxnLst/>
              <a:rect l="l" t="t" r="r" b="b"/>
              <a:pathLst>
                <a:path w="4953000" h="1143000">
                  <a:moveTo>
                    <a:pt x="4953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953000" y="1143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599" y="990600"/>
              <a:ext cx="4953000" cy="1143000"/>
            </a:xfrm>
            <a:custGeom>
              <a:avLst/>
              <a:gdLst/>
              <a:ahLst/>
              <a:cxnLst/>
              <a:rect l="l" t="t" r="r" b="b"/>
              <a:pathLst>
                <a:path w="4953000" h="1143000">
                  <a:moveTo>
                    <a:pt x="2476500" y="1143000"/>
                  </a:moveTo>
                  <a:lnTo>
                    <a:pt x="0" y="1143000"/>
                  </a:lnTo>
                  <a:lnTo>
                    <a:pt x="0" y="0"/>
                  </a:lnTo>
                  <a:lnTo>
                    <a:pt x="4953000" y="0"/>
                  </a:lnTo>
                  <a:lnTo>
                    <a:pt x="4953000" y="1143000"/>
                  </a:lnTo>
                  <a:lnTo>
                    <a:pt x="2476500" y="11430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990600"/>
            <a:ext cx="4953000" cy="1143000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marR="59055" algn="ctr">
              <a:lnSpc>
                <a:spcPct val="100000"/>
              </a:lnSpc>
              <a:spcBef>
                <a:spcPts val="2580"/>
              </a:spcBef>
            </a:pPr>
            <a:r>
              <a:rPr sz="3200" b="0" spc="-5" dirty="0">
                <a:latin typeface="Arial"/>
                <a:cs typeface="Arial"/>
              </a:rPr>
              <a:t>Criticism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4927" y="2433727"/>
            <a:ext cx="7477125" cy="2828925"/>
            <a:chOff x="604927" y="2433727"/>
            <a:chExt cx="7477125" cy="2828925"/>
          </a:xfrm>
        </p:grpSpPr>
        <p:sp>
          <p:nvSpPr>
            <p:cNvPr id="8" name="object 8"/>
            <p:cNvSpPr/>
            <p:nvPr/>
          </p:nvSpPr>
          <p:spPr>
            <a:xfrm>
              <a:off x="609599" y="2438399"/>
              <a:ext cx="7467600" cy="2819400"/>
            </a:xfrm>
            <a:custGeom>
              <a:avLst/>
              <a:gdLst/>
              <a:ahLst/>
              <a:cxnLst/>
              <a:rect l="l" t="t" r="r" b="b"/>
              <a:pathLst>
                <a:path w="7467600" h="2819400">
                  <a:moveTo>
                    <a:pt x="7467600" y="0"/>
                  </a:moveTo>
                  <a:lnTo>
                    <a:pt x="0" y="0"/>
                  </a:lnTo>
                  <a:lnTo>
                    <a:pt x="0" y="2819400"/>
                  </a:lnTo>
                  <a:lnTo>
                    <a:pt x="7467600" y="2819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599" y="2438399"/>
              <a:ext cx="7467600" cy="2819400"/>
            </a:xfrm>
            <a:custGeom>
              <a:avLst/>
              <a:gdLst/>
              <a:ahLst/>
              <a:cxnLst/>
              <a:rect l="l" t="t" r="r" b="b"/>
              <a:pathLst>
                <a:path w="7467600" h="2819400">
                  <a:moveTo>
                    <a:pt x="3733800" y="2819400"/>
                  </a:moveTo>
                  <a:lnTo>
                    <a:pt x="0" y="2819400"/>
                  </a:lnTo>
                  <a:lnTo>
                    <a:pt x="0" y="0"/>
                  </a:lnTo>
                  <a:lnTo>
                    <a:pt x="7467600" y="0"/>
                  </a:lnTo>
                  <a:lnTo>
                    <a:pt x="7467600" y="2819400"/>
                  </a:lnTo>
                  <a:lnTo>
                    <a:pt x="3733800" y="2819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9600" y="2438400"/>
            <a:ext cx="7467600" cy="28194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/>
              <a:cs typeface="Times New Roman"/>
            </a:endParaRPr>
          </a:p>
          <a:p>
            <a:pPr marL="33274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333375" algn="l"/>
              </a:tabLst>
            </a:pPr>
            <a:r>
              <a:rPr sz="2400" spc="-10" dirty="0">
                <a:latin typeface="Arial"/>
                <a:cs typeface="Arial"/>
              </a:rPr>
              <a:t>Repetition </a:t>
            </a:r>
            <a:r>
              <a:rPr sz="2400" spc="-5" dirty="0">
                <a:latin typeface="Arial"/>
                <a:cs typeface="Arial"/>
              </a:rPr>
              <a:t>of benefits in different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schemes</a:t>
            </a:r>
            <a:endParaRPr sz="2400">
              <a:latin typeface="Arial"/>
              <a:cs typeface="Arial"/>
            </a:endParaRPr>
          </a:p>
          <a:p>
            <a:pPr marL="33274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333375" algn="l"/>
              </a:tabLst>
            </a:pPr>
            <a:r>
              <a:rPr sz="2400" spc="-10" dirty="0">
                <a:latin typeface="Arial"/>
                <a:cs typeface="Arial"/>
              </a:rPr>
              <a:t>No </a:t>
            </a:r>
            <a:r>
              <a:rPr sz="2400" spc="-5" dirty="0">
                <a:latin typeface="Arial"/>
                <a:cs typeface="Arial"/>
              </a:rPr>
              <a:t>effective implementation of social securities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</a:t>
            </a:r>
            <a:endParaRPr sz="2400">
              <a:latin typeface="Arial"/>
              <a:cs typeface="Arial"/>
            </a:endParaRPr>
          </a:p>
          <a:p>
            <a:pPr marL="33274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333375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covers organized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sector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304800"/>
            <a:ext cx="8458200" cy="91440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440"/>
              </a:spcBef>
            </a:pPr>
            <a:r>
              <a:rPr sz="1800" b="1" spc="-5" dirty="0">
                <a:latin typeface="Arial"/>
                <a:cs typeface="Arial"/>
              </a:rPr>
              <a:t>THE UNORGANIZED SECTOR WORKERS’ SOCIAL SECURITY ACT,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2005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(Tabled in</a:t>
            </a:r>
            <a:r>
              <a:rPr sz="1800" b="1" spc="-5" dirty="0">
                <a:latin typeface="Arial"/>
                <a:cs typeface="Arial"/>
              </a:rPr>
              <a:t> parliament)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2527" y="1747927"/>
            <a:ext cx="6715125" cy="4581525"/>
            <a:chOff x="452527" y="1747927"/>
            <a:chExt cx="6715125" cy="4581525"/>
          </a:xfrm>
        </p:grpSpPr>
        <p:sp>
          <p:nvSpPr>
            <p:cNvPr id="4" name="object 4"/>
            <p:cNvSpPr/>
            <p:nvPr/>
          </p:nvSpPr>
          <p:spPr>
            <a:xfrm>
              <a:off x="457199" y="1752599"/>
              <a:ext cx="6705600" cy="4572000"/>
            </a:xfrm>
            <a:custGeom>
              <a:avLst/>
              <a:gdLst/>
              <a:ahLst/>
              <a:cxnLst/>
              <a:rect l="l" t="t" r="r" b="b"/>
              <a:pathLst>
                <a:path w="6705600" h="4572000">
                  <a:moveTo>
                    <a:pt x="67056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6705600" y="4572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1752599"/>
              <a:ext cx="6705600" cy="4572000"/>
            </a:xfrm>
            <a:custGeom>
              <a:avLst/>
              <a:gdLst/>
              <a:ahLst/>
              <a:cxnLst/>
              <a:rect l="l" t="t" r="r" b="b"/>
              <a:pathLst>
                <a:path w="6705600" h="4572000">
                  <a:moveTo>
                    <a:pt x="3352800" y="4572000"/>
                  </a:moveTo>
                  <a:lnTo>
                    <a:pt x="0" y="4572000"/>
                  </a:lnTo>
                  <a:lnTo>
                    <a:pt x="0" y="0"/>
                  </a:lnTo>
                  <a:lnTo>
                    <a:pt x="6705600" y="0"/>
                  </a:lnTo>
                  <a:lnTo>
                    <a:pt x="6705600" y="4572000"/>
                  </a:lnTo>
                  <a:lnTo>
                    <a:pt x="3352800" y="45720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4669" y="2379979"/>
            <a:ext cx="513016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Social Security </a:t>
            </a:r>
            <a:r>
              <a:rPr sz="1800" b="1" dirty="0">
                <a:latin typeface="Arial"/>
                <a:cs typeface="Arial"/>
              </a:rPr>
              <a:t>benefits </a:t>
            </a:r>
            <a:r>
              <a:rPr sz="1800" b="1" spc="-5" dirty="0">
                <a:latin typeface="Arial"/>
                <a:cs typeface="Arial"/>
              </a:rPr>
              <a:t>and welfare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measures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"/>
              <a:tabLst>
                <a:tab pos="256540" algn="l"/>
              </a:tabLst>
            </a:pPr>
            <a:r>
              <a:rPr sz="1800" spc="-10" dirty="0">
                <a:latin typeface="Arial"/>
                <a:cs typeface="Arial"/>
              </a:rPr>
              <a:t>Medical </a:t>
            </a:r>
            <a:r>
              <a:rPr sz="1800" spc="-5" dirty="0">
                <a:latin typeface="Arial"/>
                <a:cs typeface="Arial"/>
              </a:rPr>
              <a:t>Care or sickness </a:t>
            </a:r>
            <a:r>
              <a:rPr sz="1800" spc="-10" dirty="0">
                <a:latin typeface="Arial"/>
                <a:cs typeface="Arial"/>
              </a:rPr>
              <a:t>benefit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scheme</a:t>
            </a:r>
            <a:endParaRPr sz="18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"/>
              <a:tabLst>
                <a:tab pos="256540" algn="l"/>
              </a:tabLst>
            </a:pPr>
            <a:r>
              <a:rPr sz="1800" spc="-5" dirty="0">
                <a:latin typeface="Arial"/>
                <a:cs typeface="Arial"/>
              </a:rPr>
              <a:t>Employment </a:t>
            </a:r>
            <a:r>
              <a:rPr sz="1800" spc="-10" dirty="0">
                <a:latin typeface="Arial"/>
                <a:cs typeface="Arial"/>
              </a:rPr>
              <a:t>injury </a:t>
            </a:r>
            <a:r>
              <a:rPr sz="1800" spc="-5" dirty="0">
                <a:latin typeface="Arial"/>
                <a:cs typeface="Arial"/>
              </a:rPr>
              <a:t>benefit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scheme</a:t>
            </a:r>
            <a:endParaRPr sz="1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Font typeface="Wingdings"/>
              <a:buChar char=""/>
              <a:tabLst>
                <a:tab pos="193040" algn="l"/>
              </a:tabLst>
            </a:pPr>
            <a:r>
              <a:rPr sz="1800" spc="-5" dirty="0">
                <a:latin typeface="Arial"/>
                <a:cs typeface="Arial"/>
              </a:rPr>
              <a:t>Maternity </a:t>
            </a:r>
            <a:r>
              <a:rPr sz="1800" spc="-10" dirty="0">
                <a:latin typeface="Arial"/>
                <a:cs typeface="Arial"/>
              </a:rPr>
              <a:t>benefit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scheme</a:t>
            </a:r>
            <a:endParaRPr sz="18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"/>
              <a:tabLst>
                <a:tab pos="256540" algn="l"/>
              </a:tabLst>
            </a:pPr>
            <a:r>
              <a:rPr sz="1800" spc="-5" dirty="0">
                <a:latin typeface="Arial"/>
                <a:cs typeface="Arial"/>
              </a:rPr>
              <a:t>Old </a:t>
            </a:r>
            <a:r>
              <a:rPr sz="1800" spc="-10" dirty="0">
                <a:latin typeface="Arial"/>
                <a:cs typeface="Arial"/>
              </a:rPr>
              <a:t>age benefit including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pension</a:t>
            </a:r>
            <a:endParaRPr sz="18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"/>
              <a:tabLst>
                <a:tab pos="256540" algn="l"/>
              </a:tabLst>
            </a:pPr>
            <a:r>
              <a:rPr sz="1800" spc="-5" dirty="0">
                <a:latin typeface="Arial"/>
                <a:cs typeface="Arial"/>
              </a:rPr>
              <a:t>Survivor’s </a:t>
            </a:r>
            <a:r>
              <a:rPr sz="1800" spc="-10" dirty="0">
                <a:latin typeface="Arial"/>
                <a:cs typeface="Arial"/>
              </a:rPr>
              <a:t>benefit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scheme</a:t>
            </a:r>
            <a:endParaRPr sz="18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"/>
              <a:tabLst>
                <a:tab pos="256540" algn="l"/>
              </a:tabLst>
            </a:pPr>
            <a:r>
              <a:rPr sz="1800" spc="-5" dirty="0">
                <a:latin typeface="Arial"/>
                <a:cs typeface="Arial"/>
              </a:rPr>
              <a:t>Integrated Insurance</a:t>
            </a:r>
            <a:r>
              <a:rPr sz="1800" spc="-10" dirty="0">
                <a:latin typeface="Arial"/>
                <a:cs typeface="Arial"/>
              </a:rPr>
              <a:t> Scheme,</a:t>
            </a:r>
            <a:endParaRPr sz="1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Font typeface="Wingdings"/>
              <a:buChar char=""/>
              <a:tabLst>
                <a:tab pos="193040" algn="l"/>
              </a:tabLst>
            </a:pPr>
            <a:r>
              <a:rPr sz="1800" spc="-10" dirty="0">
                <a:latin typeface="Arial"/>
                <a:cs typeface="Arial"/>
              </a:rPr>
              <a:t>Housing </a:t>
            </a:r>
            <a:r>
              <a:rPr sz="1800" spc="-5" dirty="0">
                <a:latin typeface="Arial"/>
                <a:cs typeface="Arial"/>
              </a:rPr>
              <a:t>schemes</a:t>
            </a:r>
            <a:endParaRPr sz="18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"/>
              <a:tabLst>
                <a:tab pos="256540" algn="l"/>
              </a:tabLst>
            </a:pPr>
            <a:r>
              <a:rPr sz="1800" spc="-5" dirty="0">
                <a:latin typeface="Arial"/>
                <a:cs typeface="Arial"/>
              </a:rPr>
              <a:t>Educational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schemes</a:t>
            </a:r>
            <a:endParaRPr sz="18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"/>
              <a:tabLst>
                <a:tab pos="256540" algn="l"/>
              </a:tabLst>
            </a:pPr>
            <a:r>
              <a:rPr sz="1800" spc="-5" dirty="0">
                <a:latin typeface="Arial"/>
                <a:cs typeface="Arial"/>
              </a:rPr>
              <a:t>Any </a:t>
            </a:r>
            <a:r>
              <a:rPr sz="1800" spc="-10" dirty="0">
                <a:latin typeface="Arial"/>
                <a:cs typeface="Arial"/>
              </a:rPr>
              <a:t>other </a:t>
            </a:r>
            <a:r>
              <a:rPr sz="1800" spc="-5" dirty="0">
                <a:latin typeface="Arial"/>
                <a:cs typeface="Arial"/>
              </a:rPr>
              <a:t>schemes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enhance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quality of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life</a:t>
            </a:r>
            <a:endParaRPr sz="1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Font typeface="Wingdings"/>
              <a:buChar char=""/>
              <a:tabLst>
                <a:tab pos="193040" algn="l"/>
              </a:tabLst>
            </a:pPr>
            <a:r>
              <a:rPr sz="1800" spc="-5" dirty="0">
                <a:latin typeface="Arial"/>
                <a:cs typeface="Arial"/>
              </a:rPr>
              <a:t>of the </a:t>
            </a:r>
            <a:r>
              <a:rPr sz="1800" spc="-10" dirty="0">
                <a:latin typeface="Arial"/>
                <a:cs typeface="Arial"/>
              </a:rPr>
              <a:t>unorganized worker or her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family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28727" y="528727"/>
            <a:ext cx="2981325" cy="1000125"/>
            <a:chOff x="528727" y="528727"/>
            <a:chExt cx="2981325" cy="1000125"/>
          </a:xfrm>
        </p:grpSpPr>
        <p:sp>
          <p:nvSpPr>
            <p:cNvPr id="4" name="object 4"/>
            <p:cNvSpPr/>
            <p:nvPr/>
          </p:nvSpPr>
          <p:spPr>
            <a:xfrm>
              <a:off x="533399" y="533399"/>
              <a:ext cx="2971800" cy="990600"/>
            </a:xfrm>
            <a:custGeom>
              <a:avLst/>
              <a:gdLst/>
              <a:ahLst/>
              <a:cxnLst/>
              <a:rect l="l" t="t" r="r" b="b"/>
              <a:pathLst>
                <a:path w="2971800" h="990600">
                  <a:moveTo>
                    <a:pt x="29718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2971800" y="990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399" y="533399"/>
              <a:ext cx="2971800" cy="990600"/>
            </a:xfrm>
            <a:custGeom>
              <a:avLst/>
              <a:gdLst/>
              <a:ahLst/>
              <a:cxnLst/>
              <a:rect l="l" t="t" r="r" b="b"/>
              <a:pathLst>
                <a:path w="2971800" h="990600">
                  <a:moveTo>
                    <a:pt x="1485900" y="990600"/>
                  </a:moveTo>
                  <a:lnTo>
                    <a:pt x="0" y="990600"/>
                  </a:lnTo>
                  <a:lnTo>
                    <a:pt x="0" y="0"/>
                  </a:lnTo>
                  <a:lnTo>
                    <a:pt x="2971800" y="0"/>
                  </a:lnTo>
                  <a:lnTo>
                    <a:pt x="2971800" y="990600"/>
                  </a:lnTo>
                  <a:lnTo>
                    <a:pt x="1485900" y="990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2971800" cy="99060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637540">
              <a:lnSpc>
                <a:spcPct val="100000"/>
              </a:lnSpc>
              <a:spcBef>
                <a:spcPts val="1980"/>
              </a:spcBef>
            </a:pPr>
            <a:r>
              <a:rPr sz="3200" b="0" spc="-5" dirty="0">
                <a:latin typeface="Arial"/>
                <a:cs typeface="Arial"/>
              </a:rPr>
              <a:t>Definition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6327" y="2205127"/>
            <a:ext cx="7705725" cy="3590925"/>
            <a:chOff x="376327" y="2205127"/>
            <a:chExt cx="7705725" cy="3590925"/>
          </a:xfrm>
        </p:grpSpPr>
        <p:sp>
          <p:nvSpPr>
            <p:cNvPr id="8" name="object 8"/>
            <p:cNvSpPr/>
            <p:nvPr/>
          </p:nvSpPr>
          <p:spPr>
            <a:xfrm>
              <a:off x="380999" y="2209799"/>
              <a:ext cx="7696200" cy="3581400"/>
            </a:xfrm>
            <a:custGeom>
              <a:avLst/>
              <a:gdLst/>
              <a:ahLst/>
              <a:cxnLst/>
              <a:rect l="l" t="t" r="r" b="b"/>
              <a:pathLst>
                <a:path w="7696200" h="3581400">
                  <a:moveTo>
                    <a:pt x="7696200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7696200" y="3581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999" y="2209799"/>
              <a:ext cx="7696200" cy="3581400"/>
            </a:xfrm>
            <a:custGeom>
              <a:avLst/>
              <a:gdLst/>
              <a:ahLst/>
              <a:cxnLst/>
              <a:rect l="l" t="t" r="r" b="b"/>
              <a:pathLst>
                <a:path w="7696200" h="3581400">
                  <a:moveTo>
                    <a:pt x="3848100" y="3581400"/>
                  </a:moveTo>
                  <a:lnTo>
                    <a:pt x="0" y="3581400"/>
                  </a:lnTo>
                  <a:lnTo>
                    <a:pt x="0" y="0"/>
                  </a:lnTo>
                  <a:lnTo>
                    <a:pt x="7696200" y="0"/>
                  </a:lnTo>
                  <a:lnTo>
                    <a:pt x="7696200" y="3581400"/>
                  </a:lnTo>
                  <a:lnTo>
                    <a:pt x="3848100" y="3581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1000" y="2209800"/>
            <a:ext cx="7696200" cy="358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88900" marR="103060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According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I.L.O, “Social security is the protection </a:t>
            </a:r>
            <a:r>
              <a:rPr sz="1800" spc="-10" dirty="0">
                <a:latin typeface="Arial"/>
                <a:cs typeface="Arial"/>
              </a:rPr>
              <a:t>which  </a:t>
            </a:r>
            <a:r>
              <a:rPr sz="1800" spc="-5" dirty="0">
                <a:latin typeface="Arial"/>
                <a:cs typeface="Arial"/>
              </a:rPr>
              <a:t>society provides for its members trough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series of </a:t>
            </a:r>
            <a:r>
              <a:rPr sz="1800" spc="-10" dirty="0">
                <a:latin typeface="Arial"/>
                <a:cs typeface="Arial"/>
              </a:rPr>
              <a:t>public  </a:t>
            </a:r>
            <a:r>
              <a:rPr sz="1800" spc="-5" dirty="0">
                <a:latin typeface="Arial"/>
                <a:cs typeface="Arial"/>
              </a:rPr>
              <a:t>measure, against the </a:t>
            </a:r>
            <a:r>
              <a:rPr sz="1800" spc="-10" dirty="0">
                <a:latin typeface="Arial"/>
                <a:cs typeface="Arial"/>
              </a:rPr>
              <a:t>economic and </a:t>
            </a:r>
            <a:r>
              <a:rPr sz="1800" spc="-5" dirty="0">
                <a:latin typeface="Arial"/>
                <a:cs typeface="Arial"/>
              </a:rPr>
              <a:t>social distress that  otherwise </a:t>
            </a:r>
            <a:r>
              <a:rPr sz="1800" spc="-10" dirty="0">
                <a:latin typeface="Arial"/>
                <a:cs typeface="Arial"/>
              </a:rPr>
              <a:t>would be </a:t>
            </a:r>
            <a:r>
              <a:rPr sz="1800" spc="-5" dirty="0">
                <a:latin typeface="Arial"/>
                <a:cs typeface="Arial"/>
              </a:rPr>
              <a:t>caused by the stoppage </a:t>
            </a:r>
            <a:r>
              <a:rPr sz="1800" spc="-10" dirty="0">
                <a:latin typeface="Arial"/>
                <a:cs typeface="Arial"/>
              </a:rPr>
              <a:t>or substantial  prediction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earning </a:t>
            </a:r>
            <a:r>
              <a:rPr sz="1800" spc="-5" dirty="0">
                <a:latin typeface="Arial"/>
                <a:cs typeface="Arial"/>
              </a:rPr>
              <a:t>resulting from sickness, maternity,  employment, injury, </a:t>
            </a:r>
            <a:r>
              <a:rPr sz="1800" spc="-10" dirty="0">
                <a:latin typeface="Arial"/>
                <a:cs typeface="Arial"/>
              </a:rPr>
              <a:t>unemployment, </a:t>
            </a:r>
            <a:r>
              <a:rPr sz="1800" spc="-5" dirty="0">
                <a:latin typeface="Arial"/>
                <a:cs typeface="Arial"/>
              </a:rPr>
              <a:t>invalidity, old </a:t>
            </a:r>
            <a:r>
              <a:rPr sz="1800" spc="-10" dirty="0">
                <a:latin typeface="Arial"/>
                <a:cs typeface="Arial"/>
              </a:rPr>
              <a:t>age and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death”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81127" y="376327"/>
            <a:ext cx="3209925" cy="1076325"/>
            <a:chOff x="681127" y="376327"/>
            <a:chExt cx="3209925" cy="1076325"/>
          </a:xfrm>
        </p:grpSpPr>
        <p:sp>
          <p:nvSpPr>
            <p:cNvPr id="4" name="object 4"/>
            <p:cNvSpPr/>
            <p:nvPr/>
          </p:nvSpPr>
          <p:spPr>
            <a:xfrm>
              <a:off x="685799" y="380999"/>
              <a:ext cx="3200400" cy="1066800"/>
            </a:xfrm>
            <a:custGeom>
              <a:avLst/>
              <a:gdLst/>
              <a:ahLst/>
              <a:cxnLst/>
              <a:rect l="l" t="t" r="r" b="b"/>
              <a:pathLst>
                <a:path w="3200400" h="1066800">
                  <a:moveTo>
                    <a:pt x="32004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3200400" y="1066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799" y="380999"/>
              <a:ext cx="3200400" cy="1066800"/>
            </a:xfrm>
            <a:custGeom>
              <a:avLst/>
              <a:gdLst/>
              <a:ahLst/>
              <a:cxnLst/>
              <a:rect l="l" t="t" r="r" b="b"/>
              <a:pathLst>
                <a:path w="3200400" h="1066800">
                  <a:moveTo>
                    <a:pt x="1600200" y="1066800"/>
                  </a:moveTo>
                  <a:lnTo>
                    <a:pt x="0" y="1066800"/>
                  </a:lnTo>
                  <a:lnTo>
                    <a:pt x="0" y="0"/>
                  </a:lnTo>
                  <a:lnTo>
                    <a:pt x="3200400" y="0"/>
                  </a:lnTo>
                  <a:lnTo>
                    <a:pt x="3200400" y="1066800"/>
                  </a:lnTo>
                  <a:lnTo>
                    <a:pt x="1600200" y="10668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3200400" cy="1066800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897890">
              <a:lnSpc>
                <a:spcPct val="100000"/>
              </a:lnSpc>
              <a:spcBef>
                <a:spcPts val="2280"/>
              </a:spcBef>
            </a:pPr>
            <a:r>
              <a:rPr sz="3200" b="0" dirty="0">
                <a:latin typeface="Arial"/>
                <a:cs typeface="Arial"/>
              </a:rPr>
              <a:t>Feature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4927" y="2205127"/>
            <a:ext cx="7934325" cy="3514725"/>
            <a:chOff x="604927" y="2205127"/>
            <a:chExt cx="7934325" cy="3514725"/>
          </a:xfrm>
        </p:grpSpPr>
        <p:sp>
          <p:nvSpPr>
            <p:cNvPr id="8" name="object 8"/>
            <p:cNvSpPr/>
            <p:nvPr/>
          </p:nvSpPr>
          <p:spPr>
            <a:xfrm>
              <a:off x="609599" y="2209799"/>
              <a:ext cx="7924800" cy="3505200"/>
            </a:xfrm>
            <a:custGeom>
              <a:avLst/>
              <a:gdLst/>
              <a:ahLst/>
              <a:cxnLst/>
              <a:rect l="l" t="t" r="r" b="b"/>
              <a:pathLst>
                <a:path w="7924800" h="3505200">
                  <a:moveTo>
                    <a:pt x="79248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7924800" y="3505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599" y="2209799"/>
              <a:ext cx="7924800" cy="3505200"/>
            </a:xfrm>
            <a:custGeom>
              <a:avLst/>
              <a:gdLst/>
              <a:ahLst/>
              <a:cxnLst/>
              <a:rect l="l" t="t" r="r" b="b"/>
              <a:pathLst>
                <a:path w="7924800" h="3505200">
                  <a:moveTo>
                    <a:pt x="3962400" y="3505200"/>
                  </a:moveTo>
                  <a:lnTo>
                    <a:pt x="0" y="3505200"/>
                  </a:lnTo>
                  <a:lnTo>
                    <a:pt x="0" y="0"/>
                  </a:lnTo>
                  <a:lnTo>
                    <a:pt x="7924800" y="0"/>
                  </a:lnTo>
                  <a:lnTo>
                    <a:pt x="7924800" y="3505200"/>
                  </a:lnTo>
                  <a:lnTo>
                    <a:pt x="3962400" y="3505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7069" y="2852420"/>
            <a:ext cx="7531734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latin typeface="Arial"/>
                <a:cs typeface="Arial"/>
              </a:rPr>
              <a:t>Mechanism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solve the problem of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insecurity.</a:t>
            </a:r>
            <a:endParaRPr sz="2400">
              <a:latin typeface="Arial"/>
              <a:cs typeface="Arial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group effort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place of </a:t>
            </a:r>
            <a:r>
              <a:rPr sz="2400" spc="-10" dirty="0">
                <a:latin typeface="Arial"/>
                <a:cs typeface="Arial"/>
              </a:rPr>
              <a:t>individual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effort.</a:t>
            </a:r>
            <a:endParaRPr sz="2400">
              <a:latin typeface="Arial"/>
              <a:cs typeface="Arial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latin typeface="Arial"/>
                <a:cs typeface="Arial"/>
              </a:rPr>
              <a:t>Protect the workers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various contingencies of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life.</a:t>
            </a:r>
            <a:endParaRPr sz="2400">
              <a:latin typeface="Arial"/>
              <a:cs typeface="Arial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collective effort of employee, employer, and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govt.</a:t>
            </a:r>
            <a:endParaRPr sz="2400">
              <a:latin typeface="Arial"/>
              <a:cs typeface="Arial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latin typeface="Arial"/>
                <a:cs typeface="Arial"/>
              </a:rPr>
              <a:t>Idea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provide social justice.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19327" y="528727"/>
            <a:ext cx="3286125" cy="1152525"/>
            <a:chOff x="1519327" y="528727"/>
            <a:chExt cx="3286125" cy="1152525"/>
          </a:xfrm>
        </p:grpSpPr>
        <p:sp>
          <p:nvSpPr>
            <p:cNvPr id="4" name="object 4"/>
            <p:cNvSpPr/>
            <p:nvPr/>
          </p:nvSpPr>
          <p:spPr>
            <a:xfrm>
              <a:off x="1524000" y="533399"/>
              <a:ext cx="3276600" cy="1143000"/>
            </a:xfrm>
            <a:custGeom>
              <a:avLst/>
              <a:gdLst/>
              <a:ahLst/>
              <a:cxnLst/>
              <a:rect l="l" t="t" r="r" b="b"/>
              <a:pathLst>
                <a:path w="3276600" h="1143000">
                  <a:moveTo>
                    <a:pt x="3276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3276600" y="1143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0" y="533399"/>
              <a:ext cx="3276600" cy="1143000"/>
            </a:xfrm>
            <a:custGeom>
              <a:avLst/>
              <a:gdLst/>
              <a:ahLst/>
              <a:cxnLst/>
              <a:rect l="l" t="t" r="r" b="b"/>
              <a:pathLst>
                <a:path w="3276600" h="1143000">
                  <a:moveTo>
                    <a:pt x="1638300" y="1143000"/>
                  </a:moveTo>
                  <a:lnTo>
                    <a:pt x="0" y="1143000"/>
                  </a:lnTo>
                  <a:lnTo>
                    <a:pt x="0" y="0"/>
                  </a:lnTo>
                  <a:lnTo>
                    <a:pt x="3276600" y="0"/>
                  </a:lnTo>
                  <a:lnTo>
                    <a:pt x="3276600" y="1143000"/>
                  </a:lnTo>
                  <a:lnTo>
                    <a:pt x="1638300" y="11430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0" y="533400"/>
            <a:ext cx="3276600" cy="1143000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marL="788035">
              <a:lnSpc>
                <a:spcPct val="100000"/>
              </a:lnSpc>
              <a:spcBef>
                <a:spcPts val="2580"/>
              </a:spcBef>
            </a:pPr>
            <a:r>
              <a:rPr sz="3200" b="0" spc="-5" dirty="0">
                <a:latin typeface="Arial"/>
                <a:cs typeface="Arial"/>
              </a:rPr>
              <a:t>Objective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19327" y="3119527"/>
            <a:ext cx="5724525" cy="2371725"/>
            <a:chOff x="1519327" y="3119527"/>
            <a:chExt cx="5724525" cy="2371725"/>
          </a:xfrm>
        </p:grpSpPr>
        <p:sp>
          <p:nvSpPr>
            <p:cNvPr id="8" name="object 8"/>
            <p:cNvSpPr/>
            <p:nvPr/>
          </p:nvSpPr>
          <p:spPr>
            <a:xfrm>
              <a:off x="1524000" y="3124199"/>
              <a:ext cx="5715000" cy="2362200"/>
            </a:xfrm>
            <a:custGeom>
              <a:avLst/>
              <a:gdLst/>
              <a:ahLst/>
              <a:cxnLst/>
              <a:rect l="l" t="t" r="r" b="b"/>
              <a:pathLst>
                <a:path w="5715000" h="2362200">
                  <a:moveTo>
                    <a:pt x="5715000" y="0"/>
                  </a:moveTo>
                  <a:lnTo>
                    <a:pt x="0" y="0"/>
                  </a:lnTo>
                  <a:lnTo>
                    <a:pt x="0" y="2362200"/>
                  </a:lnTo>
                  <a:lnTo>
                    <a:pt x="5715000" y="2362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0" y="3124199"/>
              <a:ext cx="5715000" cy="2362200"/>
            </a:xfrm>
            <a:custGeom>
              <a:avLst/>
              <a:gdLst/>
              <a:ahLst/>
              <a:cxnLst/>
              <a:rect l="l" t="t" r="r" b="b"/>
              <a:pathLst>
                <a:path w="5715000" h="2362200">
                  <a:moveTo>
                    <a:pt x="2856229" y="2362200"/>
                  </a:moveTo>
                  <a:lnTo>
                    <a:pt x="0" y="2362200"/>
                  </a:lnTo>
                  <a:lnTo>
                    <a:pt x="0" y="0"/>
                  </a:lnTo>
                  <a:lnTo>
                    <a:pt x="5715000" y="0"/>
                  </a:lnTo>
                  <a:lnTo>
                    <a:pt x="5715000" y="2362200"/>
                  </a:lnTo>
                  <a:lnTo>
                    <a:pt x="2856229" y="2362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24000" y="3124200"/>
            <a:ext cx="5715000" cy="236220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Times New Roman"/>
              <a:cs typeface="Times New Roman"/>
            </a:endParaRPr>
          </a:p>
          <a:p>
            <a:pPr marL="318135" marR="1496060" indent="-318135" algn="r">
              <a:lnSpc>
                <a:spcPct val="100000"/>
              </a:lnSpc>
              <a:buSzPct val="96428"/>
              <a:buFont typeface="Wingdings"/>
              <a:buChar char=""/>
              <a:tabLst>
                <a:tab pos="318135" algn="l"/>
              </a:tabLst>
            </a:pP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sat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on.</a:t>
            </a:r>
            <a:endParaRPr sz="2800">
              <a:latin typeface="Arial"/>
              <a:cs typeface="Arial"/>
            </a:endParaRPr>
          </a:p>
          <a:p>
            <a:pPr marL="318135" marR="1553210" lvl="1" indent="-318135" algn="r">
              <a:lnSpc>
                <a:spcPct val="100000"/>
              </a:lnSpc>
              <a:buSzPct val="96428"/>
              <a:buFont typeface="Wingdings"/>
              <a:buChar char=""/>
              <a:tabLst>
                <a:tab pos="318135" algn="l"/>
              </a:tabLst>
            </a:pPr>
            <a:r>
              <a:rPr sz="2800" spc="-1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2849880" lvl="2" indent="-318770">
              <a:lnSpc>
                <a:spcPct val="100000"/>
              </a:lnSpc>
              <a:buSzPct val="96428"/>
              <a:buFont typeface="Wingdings"/>
              <a:buChar char=""/>
              <a:tabLst>
                <a:tab pos="2850515" algn="l"/>
              </a:tabLst>
            </a:pPr>
            <a:r>
              <a:rPr sz="2800" spc="-5" dirty="0">
                <a:latin typeface="Arial"/>
                <a:cs typeface="Arial"/>
              </a:rPr>
              <a:t>Prevention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90727" y="909727"/>
            <a:ext cx="3209925" cy="1228725"/>
            <a:chOff x="1290727" y="909727"/>
            <a:chExt cx="3209925" cy="1228725"/>
          </a:xfrm>
        </p:grpSpPr>
        <p:sp>
          <p:nvSpPr>
            <p:cNvPr id="4" name="object 4"/>
            <p:cNvSpPr/>
            <p:nvPr/>
          </p:nvSpPr>
          <p:spPr>
            <a:xfrm>
              <a:off x="1295400" y="914400"/>
              <a:ext cx="3200400" cy="1219200"/>
            </a:xfrm>
            <a:custGeom>
              <a:avLst/>
              <a:gdLst/>
              <a:ahLst/>
              <a:cxnLst/>
              <a:rect l="l" t="t" r="r" b="b"/>
              <a:pathLst>
                <a:path w="3200400" h="1219200">
                  <a:moveTo>
                    <a:pt x="320040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3200400" y="1219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5400" y="914400"/>
              <a:ext cx="3200400" cy="1219200"/>
            </a:xfrm>
            <a:custGeom>
              <a:avLst/>
              <a:gdLst/>
              <a:ahLst/>
              <a:cxnLst/>
              <a:rect l="l" t="t" r="r" b="b"/>
              <a:pathLst>
                <a:path w="3200400" h="1219200">
                  <a:moveTo>
                    <a:pt x="1600200" y="1219200"/>
                  </a:moveTo>
                  <a:lnTo>
                    <a:pt x="0" y="1219200"/>
                  </a:lnTo>
                  <a:lnTo>
                    <a:pt x="0" y="0"/>
                  </a:lnTo>
                  <a:lnTo>
                    <a:pt x="3200400" y="0"/>
                  </a:lnTo>
                  <a:lnTo>
                    <a:pt x="3200400" y="1219200"/>
                  </a:lnTo>
                  <a:lnTo>
                    <a:pt x="1600200" y="1219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914400"/>
            <a:ext cx="3200400" cy="1219200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627380">
              <a:lnSpc>
                <a:spcPct val="100000"/>
              </a:lnSpc>
              <a:spcBef>
                <a:spcPts val="2400"/>
              </a:spcBef>
            </a:pPr>
            <a:r>
              <a:rPr sz="4000" b="0" spc="-5" dirty="0">
                <a:latin typeface="Arial"/>
                <a:cs typeface="Arial"/>
              </a:rPr>
              <a:t>Methods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14527" y="3271927"/>
            <a:ext cx="4581525" cy="2066925"/>
            <a:chOff x="1214527" y="3271927"/>
            <a:chExt cx="4581525" cy="2066925"/>
          </a:xfrm>
        </p:grpSpPr>
        <p:sp>
          <p:nvSpPr>
            <p:cNvPr id="8" name="object 8"/>
            <p:cNvSpPr/>
            <p:nvPr/>
          </p:nvSpPr>
          <p:spPr>
            <a:xfrm>
              <a:off x="1219200" y="3276600"/>
              <a:ext cx="4572000" cy="2057400"/>
            </a:xfrm>
            <a:custGeom>
              <a:avLst/>
              <a:gdLst/>
              <a:ahLst/>
              <a:cxnLst/>
              <a:rect l="l" t="t" r="r" b="b"/>
              <a:pathLst>
                <a:path w="4572000" h="2057400">
                  <a:moveTo>
                    <a:pt x="4572000" y="0"/>
                  </a:moveTo>
                  <a:lnTo>
                    <a:pt x="0" y="0"/>
                  </a:lnTo>
                  <a:lnTo>
                    <a:pt x="0" y="2057400"/>
                  </a:lnTo>
                  <a:lnTo>
                    <a:pt x="4572000" y="2057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9200" y="3276600"/>
              <a:ext cx="4572000" cy="2057400"/>
            </a:xfrm>
            <a:custGeom>
              <a:avLst/>
              <a:gdLst/>
              <a:ahLst/>
              <a:cxnLst/>
              <a:rect l="l" t="t" r="r" b="b"/>
              <a:pathLst>
                <a:path w="4572000" h="2057400">
                  <a:moveTo>
                    <a:pt x="2286000" y="2057400"/>
                  </a:moveTo>
                  <a:lnTo>
                    <a:pt x="0" y="2057400"/>
                  </a:lnTo>
                  <a:lnTo>
                    <a:pt x="0" y="0"/>
                  </a:lnTo>
                  <a:lnTo>
                    <a:pt x="4572000" y="0"/>
                  </a:lnTo>
                  <a:lnTo>
                    <a:pt x="4572000" y="2057400"/>
                  </a:lnTo>
                  <a:lnTo>
                    <a:pt x="2286000" y="2057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9200" y="3276600"/>
            <a:ext cx="4572000" cy="20574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11207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1121410" algn="l"/>
              </a:tabLst>
            </a:pPr>
            <a:r>
              <a:rPr sz="2800" spc="-5" dirty="0">
                <a:latin typeface="Arial"/>
                <a:cs typeface="Arial"/>
              </a:rPr>
              <a:t>Social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insurance</a:t>
            </a:r>
            <a:endParaRPr sz="2800">
              <a:latin typeface="Arial"/>
              <a:cs typeface="Arial"/>
            </a:endParaRPr>
          </a:p>
          <a:p>
            <a:pPr marL="1509395" lvl="1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1510030" algn="l"/>
              </a:tabLst>
            </a:pPr>
            <a:r>
              <a:rPr sz="2800" spc="-5" dirty="0">
                <a:latin typeface="Arial"/>
                <a:cs typeface="Arial"/>
              </a:rPr>
              <a:t>Social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assistance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4927" y="528727"/>
            <a:ext cx="5267325" cy="1304925"/>
            <a:chOff x="604927" y="528727"/>
            <a:chExt cx="5267325" cy="1304925"/>
          </a:xfrm>
        </p:grpSpPr>
        <p:sp>
          <p:nvSpPr>
            <p:cNvPr id="4" name="object 4"/>
            <p:cNvSpPr/>
            <p:nvPr/>
          </p:nvSpPr>
          <p:spPr>
            <a:xfrm>
              <a:off x="609599" y="533399"/>
              <a:ext cx="5257800" cy="1295400"/>
            </a:xfrm>
            <a:custGeom>
              <a:avLst/>
              <a:gdLst/>
              <a:ahLst/>
              <a:cxnLst/>
              <a:rect l="l" t="t" r="r" b="b"/>
              <a:pathLst>
                <a:path w="5257800" h="1295400">
                  <a:moveTo>
                    <a:pt x="52578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5257800" y="129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599" y="533399"/>
              <a:ext cx="5257800" cy="1295400"/>
            </a:xfrm>
            <a:custGeom>
              <a:avLst/>
              <a:gdLst/>
              <a:ahLst/>
              <a:cxnLst/>
              <a:rect l="l" t="t" r="r" b="b"/>
              <a:pathLst>
                <a:path w="5257800" h="1295400">
                  <a:moveTo>
                    <a:pt x="262763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5257800" y="0"/>
                  </a:lnTo>
                  <a:lnTo>
                    <a:pt x="5257800" y="1295400"/>
                  </a:lnTo>
                  <a:lnTo>
                    <a:pt x="2627630" y="1295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5257800" cy="1295400"/>
          </a:xfrm>
          <a:prstGeom prst="rect">
            <a:avLst/>
          </a:prstGeom>
        </p:spPr>
        <p:txBody>
          <a:bodyPr vert="horz" wrap="square" lIns="0" tIns="3429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700"/>
              </a:spcBef>
            </a:pPr>
            <a:r>
              <a:rPr sz="4000" b="0" spc="-5" dirty="0">
                <a:latin typeface="Arial"/>
                <a:cs typeface="Arial"/>
              </a:rPr>
              <a:t>Social Security </a:t>
            </a:r>
            <a:r>
              <a:rPr sz="4000" b="0" dirty="0">
                <a:latin typeface="Arial"/>
                <a:cs typeface="Arial"/>
              </a:rPr>
              <a:t>in</a:t>
            </a:r>
            <a:r>
              <a:rPr sz="4000" b="0" spc="-1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India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38327" y="3195727"/>
            <a:ext cx="6410325" cy="2524125"/>
            <a:chOff x="1138327" y="3195727"/>
            <a:chExt cx="6410325" cy="2524125"/>
          </a:xfrm>
        </p:grpSpPr>
        <p:sp>
          <p:nvSpPr>
            <p:cNvPr id="8" name="object 8"/>
            <p:cNvSpPr/>
            <p:nvPr/>
          </p:nvSpPr>
          <p:spPr>
            <a:xfrm>
              <a:off x="1143000" y="3200399"/>
              <a:ext cx="6400800" cy="2514600"/>
            </a:xfrm>
            <a:custGeom>
              <a:avLst/>
              <a:gdLst/>
              <a:ahLst/>
              <a:cxnLst/>
              <a:rect l="l" t="t" r="r" b="b"/>
              <a:pathLst>
                <a:path w="6400800" h="2514600">
                  <a:moveTo>
                    <a:pt x="6400800" y="0"/>
                  </a:moveTo>
                  <a:lnTo>
                    <a:pt x="0" y="0"/>
                  </a:lnTo>
                  <a:lnTo>
                    <a:pt x="0" y="2514600"/>
                  </a:lnTo>
                  <a:lnTo>
                    <a:pt x="6400800" y="2514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3000" y="3200399"/>
              <a:ext cx="6400800" cy="2514600"/>
            </a:xfrm>
            <a:custGeom>
              <a:avLst/>
              <a:gdLst/>
              <a:ahLst/>
              <a:cxnLst/>
              <a:rect l="l" t="t" r="r" b="b"/>
              <a:pathLst>
                <a:path w="6400800" h="2514600">
                  <a:moveTo>
                    <a:pt x="3200400" y="2514600"/>
                  </a:moveTo>
                  <a:lnTo>
                    <a:pt x="0" y="2514600"/>
                  </a:lnTo>
                  <a:lnTo>
                    <a:pt x="0" y="0"/>
                  </a:lnTo>
                  <a:lnTo>
                    <a:pt x="6400800" y="0"/>
                  </a:lnTo>
                  <a:lnTo>
                    <a:pt x="6400800" y="2514600"/>
                  </a:lnTo>
                  <a:lnTo>
                    <a:pt x="3200400" y="2514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43000" y="3200400"/>
            <a:ext cx="6400800" cy="25146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295275" marR="286385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According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article 41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India constitution lays </a:t>
            </a:r>
            <a:r>
              <a:rPr sz="1800" spc="-10" dirty="0">
                <a:latin typeface="Arial"/>
                <a:cs typeface="Arial"/>
              </a:rPr>
              <a:t>down,  </a:t>
            </a:r>
            <a:r>
              <a:rPr sz="1800" spc="-5" dirty="0">
                <a:latin typeface="Arial"/>
                <a:cs typeface="Arial"/>
              </a:rPr>
              <a:t>“the state shall with in the limits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its </a:t>
            </a:r>
            <a:r>
              <a:rPr sz="1800" spc="-10" dirty="0">
                <a:latin typeface="Arial"/>
                <a:cs typeface="Arial"/>
              </a:rPr>
              <a:t>economic </a:t>
            </a:r>
            <a:r>
              <a:rPr sz="1800" spc="-5" dirty="0">
                <a:latin typeface="Arial"/>
                <a:cs typeface="Arial"/>
              </a:rPr>
              <a:t>capacity  </a:t>
            </a:r>
            <a:r>
              <a:rPr sz="1800" spc="-10" dirty="0">
                <a:latin typeface="Arial"/>
                <a:cs typeface="Arial"/>
              </a:rPr>
              <a:t>and development </a:t>
            </a:r>
            <a:r>
              <a:rPr sz="1800" spc="-5" dirty="0">
                <a:latin typeface="Arial"/>
                <a:cs typeface="Arial"/>
              </a:rPr>
              <a:t>make effective provision securing the  right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work,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education and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public </a:t>
            </a:r>
            <a:r>
              <a:rPr sz="1800" spc="-5" dirty="0">
                <a:latin typeface="Arial"/>
                <a:cs typeface="Arial"/>
              </a:rPr>
              <a:t>assistance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180975" marR="17272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case of </a:t>
            </a:r>
            <a:r>
              <a:rPr sz="1800" spc="-10" dirty="0">
                <a:latin typeface="Arial"/>
                <a:cs typeface="Arial"/>
              </a:rPr>
              <a:t>unemployment, </a:t>
            </a:r>
            <a:r>
              <a:rPr sz="1800" spc="-5" dirty="0">
                <a:latin typeface="Arial"/>
                <a:cs typeface="Arial"/>
              </a:rPr>
              <a:t>old </a:t>
            </a:r>
            <a:r>
              <a:rPr sz="1800" spc="-10" dirty="0">
                <a:latin typeface="Arial"/>
                <a:cs typeface="Arial"/>
              </a:rPr>
              <a:t>age, </a:t>
            </a:r>
            <a:r>
              <a:rPr sz="1800" spc="-5" dirty="0">
                <a:latin typeface="Arial"/>
                <a:cs typeface="Arial"/>
              </a:rPr>
              <a:t>sickness,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disablement,  And other cases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unserved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wants”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3927" y="528727"/>
            <a:ext cx="8162925" cy="847725"/>
            <a:chOff x="223927" y="528727"/>
            <a:chExt cx="8162925" cy="847725"/>
          </a:xfrm>
        </p:grpSpPr>
        <p:sp>
          <p:nvSpPr>
            <p:cNvPr id="4" name="object 4"/>
            <p:cNvSpPr/>
            <p:nvPr/>
          </p:nvSpPr>
          <p:spPr>
            <a:xfrm>
              <a:off x="228599" y="533399"/>
              <a:ext cx="8153400" cy="838200"/>
            </a:xfrm>
            <a:custGeom>
              <a:avLst/>
              <a:gdLst/>
              <a:ahLst/>
              <a:cxnLst/>
              <a:rect l="l" t="t" r="r" b="b"/>
              <a:pathLst>
                <a:path w="8153400" h="838200">
                  <a:moveTo>
                    <a:pt x="81534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8153400" y="838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599" y="533399"/>
              <a:ext cx="8153400" cy="838200"/>
            </a:xfrm>
            <a:custGeom>
              <a:avLst/>
              <a:gdLst/>
              <a:ahLst/>
              <a:cxnLst/>
              <a:rect l="l" t="t" r="r" b="b"/>
              <a:pathLst>
                <a:path w="8153400" h="838200">
                  <a:moveTo>
                    <a:pt x="4076700" y="838200"/>
                  </a:moveTo>
                  <a:lnTo>
                    <a:pt x="0" y="838200"/>
                  </a:lnTo>
                  <a:lnTo>
                    <a:pt x="0" y="0"/>
                  </a:lnTo>
                  <a:lnTo>
                    <a:pt x="8153400" y="0"/>
                  </a:lnTo>
                  <a:lnTo>
                    <a:pt x="8153400" y="838200"/>
                  </a:lnTo>
                  <a:lnTo>
                    <a:pt x="4076700" y="838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153400" cy="83820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390"/>
              </a:spcBef>
            </a:pPr>
            <a:r>
              <a:rPr sz="3200" spc="-5" dirty="0"/>
              <a:t>The </a:t>
            </a:r>
            <a:r>
              <a:rPr sz="3200" dirty="0"/>
              <a:t>workmen's </a:t>
            </a:r>
            <a:r>
              <a:rPr sz="3200" spc="-5" dirty="0"/>
              <a:t>compensation </a:t>
            </a:r>
            <a:r>
              <a:rPr sz="3200" dirty="0"/>
              <a:t>Act,</a:t>
            </a:r>
            <a:r>
              <a:rPr sz="3200" spc="-5" dirty="0"/>
              <a:t> </a:t>
            </a:r>
            <a:r>
              <a:rPr sz="3200" dirty="0"/>
              <a:t>1923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2433727" y="3195727"/>
            <a:ext cx="5953125" cy="2752725"/>
            <a:chOff x="2433727" y="3195727"/>
            <a:chExt cx="5953125" cy="2752725"/>
          </a:xfrm>
        </p:grpSpPr>
        <p:sp>
          <p:nvSpPr>
            <p:cNvPr id="8" name="object 8"/>
            <p:cNvSpPr/>
            <p:nvPr/>
          </p:nvSpPr>
          <p:spPr>
            <a:xfrm>
              <a:off x="2438399" y="3200399"/>
              <a:ext cx="5943600" cy="2743200"/>
            </a:xfrm>
            <a:custGeom>
              <a:avLst/>
              <a:gdLst/>
              <a:ahLst/>
              <a:cxnLst/>
              <a:rect l="l" t="t" r="r" b="b"/>
              <a:pathLst>
                <a:path w="5943600" h="2743200">
                  <a:moveTo>
                    <a:pt x="594360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5943600" y="2743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8399" y="3200399"/>
              <a:ext cx="5943600" cy="2743200"/>
            </a:xfrm>
            <a:custGeom>
              <a:avLst/>
              <a:gdLst/>
              <a:ahLst/>
              <a:cxnLst/>
              <a:rect l="l" t="t" r="r" b="b"/>
              <a:pathLst>
                <a:path w="5943600" h="2743200">
                  <a:moveTo>
                    <a:pt x="2971800" y="2743200"/>
                  </a:moveTo>
                  <a:lnTo>
                    <a:pt x="0" y="2743200"/>
                  </a:lnTo>
                  <a:lnTo>
                    <a:pt x="0" y="0"/>
                  </a:lnTo>
                  <a:lnTo>
                    <a:pt x="5943600" y="0"/>
                  </a:lnTo>
                  <a:lnTo>
                    <a:pt x="5943600" y="2743200"/>
                  </a:lnTo>
                  <a:lnTo>
                    <a:pt x="2971800" y="2743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38400" y="3200400"/>
            <a:ext cx="5943600" cy="274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Compensation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employee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10" dirty="0">
                <a:latin typeface="Arial"/>
                <a:cs typeface="Arial"/>
              </a:rPr>
              <a:t>case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335280" indent="-245745">
              <a:lnSpc>
                <a:spcPct val="100000"/>
              </a:lnSpc>
              <a:buFont typeface="Wingdings"/>
              <a:buChar char=""/>
              <a:tabLst>
                <a:tab pos="335280" algn="l"/>
              </a:tabLst>
            </a:pPr>
            <a:r>
              <a:rPr sz="1800" spc="-5" dirty="0">
                <a:latin typeface="Arial"/>
                <a:cs typeface="Arial"/>
              </a:rPr>
              <a:t>Industrial accident- </a:t>
            </a:r>
            <a:r>
              <a:rPr sz="1800" spc="-10" dirty="0">
                <a:latin typeface="Arial"/>
                <a:cs typeface="Arial"/>
              </a:rPr>
              <a:t>disability,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death.</a:t>
            </a:r>
            <a:endParaRPr sz="1800">
              <a:latin typeface="Arial"/>
              <a:cs typeface="Arial"/>
            </a:endParaRPr>
          </a:p>
          <a:p>
            <a:pPr marL="335280" indent="-245745">
              <a:lnSpc>
                <a:spcPct val="100000"/>
              </a:lnSpc>
              <a:buFont typeface="Wingdings"/>
              <a:buChar char=""/>
              <a:tabLst>
                <a:tab pos="335280" algn="l"/>
              </a:tabLst>
            </a:pPr>
            <a:r>
              <a:rPr sz="1800" spc="-5" dirty="0">
                <a:latin typeface="Arial"/>
                <a:cs typeface="Arial"/>
              </a:rPr>
              <a:t>Occupational diseases </a:t>
            </a:r>
            <a:r>
              <a:rPr sz="1800" spc="-10" dirty="0">
                <a:latin typeface="Arial"/>
                <a:cs typeface="Arial"/>
              </a:rPr>
              <a:t>causing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death.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1800" b="1" i="1" spc="-5" dirty="0">
                <a:latin typeface="Arial"/>
                <a:cs typeface="Arial"/>
              </a:rPr>
              <a:t>(Compensation subject </a:t>
            </a:r>
            <a:r>
              <a:rPr sz="1800" b="1" i="1" dirty="0">
                <a:latin typeface="Arial"/>
                <a:cs typeface="Arial"/>
              </a:rPr>
              <a:t>to </a:t>
            </a:r>
            <a:r>
              <a:rPr sz="1800" b="1" i="1" spc="-5" dirty="0">
                <a:latin typeface="Arial"/>
                <a:cs typeface="Arial"/>
              </a:rPr>
              <a:t>state insurance Act</a:t>
            </a:r>
            <a:r>
              <a:rPr sz="1800" b="1" i="1" spc="2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1948)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3927" y="223927"/>
            <a:ext cx="7172325" cy="1000125"/>
            <a:chOff x="223927" y="223927"/>
            <a:chExt cx="7172325" cy="1000125"/>
          </a:xfrm>
        </p:grpSpPr>
        <p:sp>
          <p:nvSpPr>
            <p:cNvPr id="4" name="object 4"/>
            <p:cNvSpPr/>
            <p:nvPr/>
          </p:nvSpPr>
          <p:spPr>
            <a:xfrm>
              <a:off x="228599" y="228599"/>
              <a:ext cx="7162800" cy="990600"/>
            </a:xfrm>
            <a:custGeom>
              <a:avLst/>
              <a:gdLst/>
              <a:ahLst/>
              <a:cxnLst/>
              <a:rect l="l" t="t" r="r" b="b"/>
              <a:pathLst>
                <a:path w="7162800" h="990600">
                  <a:moveTo>
                    <a:pt x="71628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7162800" y="990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599" y="228599"/>
              <a:ext cx="7162800" cy="990600"/>
            </a:xfrm>
            <a:custGeom>
              <a:avLst/>
              <a:gdLst/>
              <a:ahLst/>
              <a:cxnLst/>
              <a:rect l="l" t="t" r="r" b="b"/>
              <a:pathLst>
                <a:path w="7162800" h="990600">
                  <a:moveTo>
                    <a:pt x="3581400" y="990600"/>
                  </a:moveTo>
                  <a:lnTo>
                    <a:pt x="0" y="990600"/>
                  </a:lnTo>
                  <a:lnTo>
                    <a:pt x="0" y="0"/>
                  </a:lnTo>
                  <a:lnTo>
                    <a:pt x="7162800" y="0"/>
                  </a:lnTo>
                  <a:lnTo>
                    <a:pt x="7162800" y="990600"/>
                  </a:lnTo>
                  <a:lnTo>
                    <a:pt x="3581400" y="990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7162800" cy="990600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2220"/>
              </a:spcBef>
            </a:pPr>
            <a:r>
              <a:rPr sz="2800" spc="-5" dirty="0"/>
              <a:t>Employee's </a:t>
            </a:r>
            <a:r>
              <a:rPr sz="2800" dirty="0"/>
              <a:t>state </a:t>
            </a:r>
            <a:r>
              <a:rPr sz="2800" spc="-5" dirty="0"/>
              <a:t>insurance Act,</a:t>
            </a:r>
            <a:r>
              <a:rPr sz="2800" spc="5" dirty="0"/>
              <a:t> </a:t>
            </a:r>
            <a:r>
              <a:rPr sz="2800" dirty="0"/>
              <a:t>1948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757327" y="1443127"/>
            <a:ext cx="5648325" cy="2143125"/>
            <a:chOff x="757327" y="1443127"/>
            <a:chExt cx="5648325" cy="2143125"/>
          </a:xfrm>
        </p:grpSpPr>
        <p:sp>
          <p:nvSpPr>
            <p:cNvPr id="8" name="object 8"/>
            <p:cNvSpPr/>
            <p:nvPr/>
          </p:nvSpPr>
          <p:spPr>
            <a:xfrm>
              <a:off x="761999" y="1447800"/>
              <a:ext cx="5638800" cy="2133600"/>
            </a:xfrm>
            <a:custGeom>
              <a:avLst/>
              <a:gdLst/>
              <a:ahLst/>
              <a:cxnLst/>
              <a:rect l="l" t="t" r="r" b="b"/>
              <a:pathLst>
                <a:path w="5638800" h="2133600">
                  <a:moveTo>
                    <a:pt x="5638800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5638800" y="2133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1999" y="1447800"/>
              <a:ext cx="5638800" cy="2133600"/>
            </a:xfrm>
            <a:custGeom>
              <a:avLst/>
              <a:gdLst/>
              <a:ahLst/>
              <a:cxnLst/>
              <a:rect l="l" t="t" r="r" b="b"/>
              <a:pathLst>
                <a:path w="5638800" h="2133600">
                  <a:moveTo>
                    <a:pt x="2819400" y="2133600"/>
                  </a:moveTo>
                  <a:lnTo>
                    <a:pt x="0" y="2133600"/>
                  </a:lnTo>
                  <a:lnTo>
                    <a:pt x="0" y="0"/>
                  </a:lnTo>
                  <a:lnTo>
                    <a:pt x="5638800" y="0"/>
                  </a:lnTo>
                  <a:lnTo>
                    <a:pt x="5638800" y="2133600"/>
                  </a:lnTo>
                  <a:lnTo>
                    <a:pt x="2819400" y="2133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2000" y="1447800"/>
            <a:ext cx="5638800" cy="21336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12725" marR="77470" indent="-128270">
              <a:lnSpc>
                <a:spcPct val="100000"/>
              </a:lnSpc>
              <a:buSzPct val="94444"/>
              <a:buChar char="•"/>
              <a:tabLst>
                <a:tab pos="166370" algn="l"/>
              </a:tabLst>
            </a:pPr>
            <a:r>
              <a:rPr sz="1800" spc="-5" dirty="0">
                <a:latin typeface="Arial"/>
                <a:cs typeface="Arial"/>
              </a:rPr>
              <a:t>Provide Medical facility </a:t>
            </a:r>
            <a:r>
              <a:rPr sz="1800" spc="-10" dirty="0">
                <a:latin typeface="Arial"/>
                <a:cs typeface="Arial"/>
              </a:rPr>
              <a:t>and unemployment Insurance 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industrial </a:t>
            </a:r>
            <a:r>
              <a:rPr sz="1800" spc="-10" dirty="0">
                <a:latin typeface="Arial"/>
                <a:cs typeface="Arial"/>
              </a:rPr>
              <a:t>worker during </a:t>
            </a:r>
            <a:r>
              <a:rPr sz="1800" spc="-5" dirty="0">
                <a:latin typeface="Arial"/>
                <a:cs typeface="Arial"/>
              </a:rPr>
              <a:t>their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sickness.</a:t>
            </a:r>
            <a:endParaRPr sz="1800">
              <a:latin typeface="Arial"/>
              <a:cs typeface="Arial"/>
            </a:endParaRPr>
          </a:p>
          <a:p>
            <a:pPr marL="165735" indent="-81280">
              <a:lnSpc>
                <a:spcPct val="100000"/>
              </a:lnSpc>
              <a:buSzPct val="94444"/>
              <a:buChar char="•"/>
              <a:tabLst>
                <a:tab pos="166370" algn="l"/>
              </a:tabLst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compulsory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contributory in </a:t>
            </a:r>
            <a:r>
              <a:rPr sz="1800" spc="-10" dirty="0">
                <a:latin typeface="Arial"/>
                <a:cs typeface="Arial"/>
              </a:rPr>
              <a:t>nature.</a:t>
            </a:r>
            <a:endParaRPr sz="1800">
              <a:latin typeface="Arial"/>
              <a:cs typeface="Arial"/>
            </a:endParaRPr>
          </a:p>
          <a:p>
            <a:pPr marL="212725" marR="174625" indent="-128270">
              <a:lnSpc>
                <a:spcPct val="100000"/>
              </a:lnSpc>
              <a:buSzPct val="94444"/>
              <a:buChar char="•"/>
              <a:tabLst>
                <a:tab pos="166370" algn="l"/>
              </a:tabLst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applicable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all </a:t>
            </a:r>
            <a:r>
              <a:rPr sz="1800" spc="-5" dirty="0">
                <a:latin typeface="Arial"/>
                <a:cs typeface="Arial"/>
              </a:rPr>
              <a:t>factories who employ more then  </a:t>
            </a:r>
            <a:r>
              <a:rPr sz="1800" spc="-10" dirty="0">
                <a:latin typeface="Arial"/>
                <a:cs typeface="Arial"/>
              </a:rPr>
              <a:t>20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workers.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62527" y="3957727"/>
            <a:ext cx="3971925" cy="2295525"/>
            <a:chOff x="4262527" y="3957727"/>
            <a:chExt cx="3971925" cy="2295525"/>
          </a:xfrm>
        </p:grpSpPr>
        <p:sp>
          <p:nvSpPr>
            <p:cNvPr id="12" name="object 12"/>
            <p:cNvSpPr/>
            <p:nvPr/>
          </p:nvSpPr>
          <p:spPr>
            <a:xfrm>
              <a:off x="4267200" y="3962400"/>
              <a:ext cx="3962400" cy="2286000"/>
            </a:xfrm>
            <a:custGeom>
              <a:avLst/>
              <a:gdLst/>
              <a:ahLst/>
              <a:cxnLst/>
              <a:rect l="l" t="t" r="r" b="b"/>
              <a:pathLst>
                <a:path w="3962400" h="2286000">
                  <a:moveTo>
                    <a:pt x="39624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3962400" y="228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7200" y="3962400"/>
              <a:ext cx="3962400" cy="2286000"/>
            </a:xfrm>
            <a:custGeom>
              <a:avLst/>
              <a:gdLst/>
              <a:ahLst/>
              <a:cxnLst/>
              <a:rect l="l" t="t" r="r" b="b"/>
              <a:pathLst>
                <a:path w="3962400" h="2286000">
                  <a:moveTo>
                    <a:pt x="1981200" y="2286000"/>
                  </a:moveTo>
                  <a:lnTo>
                    <a:pt x="0" y="2286000"/>
                  </a:lnTo>
                  <a:lnTo>
                    <a:pt x="0" y="0"/>
                  </a:lnTo>
                  <a:lnTo>
                    <a:pt x="3962400" y="0"/>
                  </a:lnTo>
                  <a:lnTo>
                    <a:pt x="3962400" y="2286000"/>
                  </a:lnTo>
                  <a:lnTo>
                    <a:pt x="1981200" y="22860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67200" y="3962400"/>
            <a:ext cx="3962400" cy="22860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20"/>
              </a:spcBef>
            </a:pPr>
            <a:r>
              <a:rPr sz="2000" b="1" dirty="0">
                <a:latin typeface="Arial"/>
                <a:cs typeface="Arial"/>
              </a:rPr>
              <a:t>Benefits of </a:t>
            </a:r>
            <a:r>
              <a:rPr sz="2000" b="1" spc="-5" dirty="0">
                <a:latin typeface="Arial"/>
                <a:cs typeface="Arial"/>
              </a:rPr>
              <a:t>this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93675" indent="-105410">
              <a:lnSpc>
                <a:spcPct val="100000"/>
              </a:lnSpc>
              <a:buSzPct val="94444"/>
              <a:buFont typeface="Wingdings"/>
              <a:buChar char=""/>
              <a:tabLst>
                <a:tab pos="194310" algn="l"/>
              </a:tabLst>
            </a:pPr>
            <a:r>
              <a:rPr sz="1800" spc="-5" dirty="0">
                <a:latin typeface="Arial"/>
                <a:cs typeface="Arial"/>
              </a:rPr>
              <a:t>Medical benefit.</a:t>
            </a:r>
            <a:endParaRPr sz="1800">
              <a:latin typeface="Arial"/>
              <a:cs typeface="Arial"/>
            </a:endParaRPr>
          </a:p>
          <a:p>
            <a:pPr marL="193675" indent="-105410">
              <a:lnSpc>
                <a:spcPct val="100000"/>
              </a:lnSpc>
              <a:buSzPct val="94444"/>
              <a:buFont typeface="Wingdings"/>
              <a:buChar char=""/>
              <a:tabLst>
                <a:tab pos="194310" algn="l"/>
              </a:tabLst>
            </a:pPr>
            <a:r>
              <a:rPr sz="1800" spc="-5" dirty="0">
                <a:latin typeface="Arial"/>
                <a:cs typeface="Arial"/>
              </a:rPr>
              <a:t>Sickness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benefit.</a:t>
            </a:r>
            <a:endParaRPr sz="1800">
              <a:latin typeface="Arial"/>
              <a:cs typeface="Arial"/>
            </a:endParaRPr>
          </a:p>
          <a:p>
            <a:pPr marL="193675" indent="-105410">
              <a:lnSpc>
                <a:spcPct val="100000"/>
              </a:lnSpc>
              <a:buSzPct val="94444"/>
              <a:buFont typeface="Wingdings"/>
              <a:buChar char=""/>
              <a:tabLst>
                <a:tab pos="194310" algn="l"/>
              </a:tabLst>
            </a:pPr>
            <a:r>
              <a:rPr sz="1800" spc="-5" dirty="0">
                <a:latin typeface="Arial"/>
                <a:cs typeface="Arial"/>
              </a:rPr>
              <a:t>Maternity benefit.</a:t>
            </a:r>
            <a:endParaRPr sz="1800">
              <a:latin typeface="Arial"/>
              <a:cs typeface="Arial"/>
            </a:endParaRPr>
          </a:p>
          <a:p>
            <a:pPr marL="193675" indent="-105410">
              <a:lnSpc>
                <a:spcPct val="100000"/>
              </a:lnSpc>
              <a:buSzPct val="94444"/>
              <a:buFont typeface="Wingdings"/>
              <a:buChar char=""/>
              <a:tabLst>
                <a:tab pos="194310" algn="l"/>
              </a:tabLst>
            </a:pPr>
            <a:r>
              <a:rPr sz="1800" spc="-10" dirty="0">
                <a:latin typeface="Arial"/>
                <a:cs typeface="Arial"/>
              </a:rPr>
              <a:t>Disabled </a:t>
            </a:r>
            <a:r>
              <a:rPr sz="1800" spc="-5" dirty="0">
                <a:latin typeface="Arial"/>
                <a:cs typeface="Arial"/>
              </a:rPr>
              <a:t>benefit.</a:t>
            </a:r>
            <a:endParaRPr sz="1800">
              <a:latin typeface="Arial"/>
              <a:cs typeface="Arial"/>
            </a:endParaRPr>
          </a:p>
          <a:p>
            <a:pPr marL="193675" indent="-105410">
              <a:lnSpc>
                <a:spcPct val="100000"/>
              </a:lnSpc>
              <a:buSzPct val="94444"/>
              <a:buFont typeface="Wingdings"/>
              <a:buChar char=""/>
              <a:tabLst>
                <a:tab pos="194310" algn="l"/>
              </a:tabLst>
            </a:pPr>
            <a:r>
              <a:rPr sz="1800" spc="-10" dirty="0">
                <a:latin typeface="Arial"/>
                <a:cs typeface="Arial"/>
              </a:rPr>
              <a:t>Dependent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benefit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0" y="381000"/>
            <a:ext cx="6553200" cy="990600"/>
          </a:xfrm>
          <a:custGeom>
            <a:avLst/>
            <a:gdLst/>
            <a:ahLst/>
            <a:cxnLst/>
            <a:rect l="l" t="t" r="r" b="b"/>
            <a:pathLst>
              <a:path w="6553200" h="990600">
                <a:moveTo>
                  <a:pt x="6553200" y="0"/>
                </a:moveTo>
                <a:lnTo>
                  <a:pt x="0" y="0"/>
                </a:lnTo>
                <a:lnTo>
                  <a:pt x="0" y="990600"/>
                </a:lnTo>
                <a:lnTo>
                  <a:pt x="655320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3000" y="381000"/>
            <a:ext cx="6553200" cy="99060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1980"/>
              </a:spcBef>
            </a:pPr>
            <a:r>
              <a:rPr sz="3200" dirty="0"/>
              <a:t>The Maternity </a:t>
            </a:r>
            <a:r>
              <a:rPr sz="3200" spc="-5" dirty="0"/>
              <a:t>Benefit </a:t>
            </a:r>
            <a:r>
              <a:rPr sz="3200" dirty="0"/>
              <a:t>Act,</a:t>
            </a:r>
            <a:r>
              <a:rPr sz="3200" spc="-35" dirty="0"/>
              <a:t> </a:t>
            </a:r>
            <a:r>
              <a:rPr sz="3200" dirty="0"/>
              <a:t>1961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1143000" y="3124200"/>
            <a:ext cx="6400800" cy="2292350"/>
          </a:xfrm>
          <a:custGeom>
            <a:avLst/>
            <a:gdLst/>
            <a:ahLst/>
            <a:cxnLst/>
            <a:rect l="l" t="t" r="r" b="b"/>
            <a:pathLst>
              <a:path w="6400800" h="2292350">
                <a:moveTo>
                  <a:pt x="6400800" y="0"/>
                </a:moveTo>
                <a:lnTo>
                  <a:pt x="0" y="0"/>
                </a:lnTo>
                <a:lnTo>
                  <a:pt x="0" y="2292350"/>
                </a:lnTo>
                <a:lnTo>
                  <a:pt x="6400800" y="229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3000" y="3124200"/>
            <a:ext cx="6400800" cy="22923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89535" marR="101600">
              <a:lnSpc>
                <a:spcPct val="79900"/>
              </a:lnSpc>
              <a:spcBef>
                <a:spcPts val="5"/>
              </a:spcBef>
            </a:pP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Maternity Benefit </a:t>
            </a:r>
            <a:r>
              <a:rPr sz="2400" dirty="0">
                <a:latin typeface="Arial"/>
                <a:cs typeface="Arial"/>
              </a:rPr>
              <a:t>Act, </a:t>
            </a:r>
            <a:r>
              <a:rPr sz="2400" spc="-5" dirty="0">
                <a:latin typeface="Arial"/>
                <a:cs typeface="Arial"/>
              </a:rPr>
              <a:t>1961 regulates  employment of women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certain  establishments for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certain period before and  after childbirth and provides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maternity and  other benefits.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533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Social Security</vt:lpstr>
      <vt:lpstr>Definition</vt:lpstr>
      <vt:lpstr>Feature</vt:lpstr>
      <vt:lpstr>Objective</vt:lpstr>
      <vt:lpstr>Methods</vt:lpstr>
      <vt:lpstr>Social Security in India</vt:lpstr>
      <vt:lpstr>The workmen's compensation Act, 1923</vt:lpstr>
      <vt:lpstr>Employee's state insurance Act, 1948</vt:lpstr>
      <vt:lpstr>The Maternity Benefit Act, 1961</vt:lpstr>
      <vt:lpstr>PAYMENT OF GRATUITY ACT, 1972</vt:lpstr>
      <vt:lpstr>The Employees’ Provident Funds &amp; Miscellaneous  Provisions Act, 1952</vt:lpstr>
      <vt:lpstr>Criticism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Security</dc:title>
  <dc:creator>shopee</dc:creator>
  <cp:lastModifiedBy>asus</cp:lastModifiedBy>
  <cp:revision>1</cp:revision>
  <dcterms:created xsi:type="dcterms:W3CDTF">2021-04-29T16:36:19Z</dcterms:created>
  <dcterms:modified xsi:type="dcterms:W3CDTF">2021-04-29T17:27:46Z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2009-12-08T00:00:00Z</vt:filetime>
  </property>
  <property fmtid="{D5CDD505-2E9C-101B-9397-08002B2CF9AE}" pid="3" name="Creator">
    <vt:lpwstr>Impress</vt:lpwstr>
  </property>
  <property fmtid="{D5CDD505-2E9C-101B-9397-08002B2CF9AE}" pid="4" name="LastSaved">
    <vt:filetime>2021-04-29T00:00:00Z</vt:filetime>
  </property>
</Properties>
</file>